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0"/>
  </p:notesMasterIdLst>
  <p:handoutMasterIdLst>
    <p:handoutMasterId r:id="rId41"/>
  </p:handoutMasterIdLst>
  <p:sldIdLst>
    <p:sldId id="274" r:id="rId4"/>
    <p:sldId id="306" r:id="rId5"/>
    <p:sldId id="256" r:id="rId6"/>
    <p:sldId id="278" r:id="rId7"/>
    <p:sldId id="261" r:id="rId8"/>
    <p:sldId id="259" r:id="rId9"/>
    <p:sldId id="290" r:id="rId10"/>
    <p:sldId id="291" r:id="rId11"/>
    <p:sldId id="292" r:id="rId12"/>
    <p:sldId id="293" r:id="rId13"/>
    <p:sldId id="294" r:id="rId14"/>
    <p:sldId id="295" r:id="rId15"/>
    <p:sldId id="30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79" r:id="rId25"/>
    <p:sldId id="304" r:id="rId26"/>
    <p:sldId id="257" r:id="rId27"/>
    <p:sldId id="277" r:id="rId28"/>
    <p:sldId id="25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A434-59DE-4DBA-A662-8C398DFFCD1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3660-3F90-4BA6-BF65-692212CF6B2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3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823C7-A74F-4A18-94B5-67D5F1697BFF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325DC-1BCF-451D-BBF3-9304066C78A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E0DCC-2B45-440B-998B-06C13483B9C5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4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351A7-AA56-4B5C-94E1-33F14A3D7803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04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9A229-26E3-44CB-A7B4-0541C4450B40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77464-F3E3-458F-8F3D-D72C292CE154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6DE72-7021-4C81-A536-24DE02CA44CB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4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7C6E-A29D-4F35-96D0-7E700B5168C7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B5356-2665-4E0A-9D34-3065FA9F9966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3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EF280-26FF-4909-8DE5-10ED6D3CA552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8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7E6A8-66B4-48E9-9EEA-298F0CFE060E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4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B0025-64FF-4C1B-9DAE-A792BB647817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53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74EE-5B58-40F4-910F-E3F49F8E1888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4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41596-B6ED-4273-B599-437EECBC9E2C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48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B5E06-F8DA-4535-8871-8C1B69E99625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1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681C-880A-463A-A2AB-AD32CE4C5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371A-23EC-4512-8071-C1893815D49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29366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A898-AEB2-42CD-9C8B-84422802B0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D781-3504-4C1B-A3FC-5BD22F57F82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94948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C014-3361-4C94-85AA-FF598E5983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3B46-7F09-4856-A740-7B7E1D640EA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79311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89BB-6B79-436D-8438-6F0CC54FA2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6401-0489-47BF-BAA9-4F85A3C539D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05671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9D1C-FA16-433C-8F0B-D074648F2C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681B-20EF-4F9F-B1D9-2C2F838572C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1713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A5B6-2BFA-4D8A-8782-FE64839605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F74A-AB13-41B5-936E-A0002AFE054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7353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BA05-833C-4197-8603-D52CB12023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93F6-B866-4BBE-B520-AC778351567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98169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0922-48C9-4DAC-AF62-34FDB9D91B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4EDF-E2EE-46DC-B7FA-B99EA7E9CB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51126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0ABC-86F3-4E06-8F71-18B0AAB591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2514-64AE-46AA-BAE9-25CCCE0DD44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96865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FD16-2632-41D6-BAD9-240B4F72E1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3537-52CA-4E1F-A5B8-4BD84F62DDE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71605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8118-CEAB-4BE4-B367-17FF9986E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02E4-0AE7-49A8-A0D2-32A9A5DEB48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162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EBE1-D570-4BE0-AFF7-FCBC789EF634}" type="datetimeFigureOut">
              <a:rPr lang="en-US" smtClean="0"/>
              <a:pPr/>
              <a:t>4/16/2018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A4F5-B4C5-43B6-B3FC-CB42896EAB7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5FE3-C7BE-4AB6-88AB-BE1A2872F0EC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3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AFDDC-D4A6-4793-B356-8D2928D074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2F8D6-A817-4512-A803-1201E2A1C72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WK0fIyFl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30226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Comic Sans MS" panose="030F0702030302020204" pitchFamily="66" charset="0"/>
              </a:rPr>
              <a:t>Meiosis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fld id="{C077153F-FEF7-4D22-9877-031F19C5232A}" type="datetime2">
              <a:rPr lang="en-GB" sz="3600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Monday, 16 April 2018</a:t>
            </a:fld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Key words: Homologous pairs, Haploid, </a:t>
            </a: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iploid, Variation </a:t>
            </a: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8092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Starter: </a:t>
            </a:r>
          </a:p>
          <a:p>
            <a:endParaRPr lang="en-GB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Definitions for each of the key words.</a:t>
            </a:r>
          </a:p>
          <a:p>
            <a:endParaRPr lang="en-GB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Why can sex cells not divide by mitosis?</a:t>
            </a:r>
            <a:endParaRPr lang="en-GB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16590"/>
            <a:ext cx="17281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Meiotic Division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Each Chromosome replicates itself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The chromosomes are made up of 2 CHROMATIDS held together by a CENTROMERE</a:t>
            </a:r>
          </a:p>
        </p:txBody>
      </p:sp>
      <p:pic>
        <p:nvPicPr>
          <p:cNvPr id="7172" name="Picture 6" descr="IMG_26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5725" y="1600200"/>
            <a:ext cx="3001963" cy="4525963"/>
          </a:xfrm>
        </p:spPr>
      </p:pic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6227763" y="3573463"/>
            <a:ext cx="792162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 rot="10800000">
            <a:off x="5508625" y="1916113"/>
            <a:ext cx="1512888" cy="215900"/>
          </a:xfrm>
          <a:prstGeom prst="leftArrow">
            <a:avLst>
              <a:gd name="adj1" fmla="val 50000"/>
              <a:gd name="adj2" fmla="val 175184"/>
            </a:avLst>
          </a:prstGeom>
          <a:solidFill>
            <a:srgbClr val="C21C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7450138" y="4149725"/>
            <a:ext cx="1693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C21C44"/>
                </a:solidFill>
              </a:rPr>
              <a:t>Chromatid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7308850" y="4508500"/>
            <a:ext cx="1512888" cy="215900"/>
          </a:xfrm>
          <a:prstGeom prst="leftArrow">
            <a:avLst>
              <a:gd name="adj1" fmla="val 50000"/>
              <a:gd name="adj2" fmla="val 175184"/>
            </a:avLst>
          </a:prstGeom>
          <a:solidFill>
            <a:srgbClr val="C21C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148263" y="1628775"/>
            <a:ext cx="1693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C21C44"/>
                </a:solidFill>
              </a:rPr>
              <a:t>Chromatid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7127875" y="285273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7179" name="AutoShape 14"/>
          <p:cNvSpPr>
            <a:spLocks noChangeArrowheads="1"/>
          </p:cNvSpPr>
          <p:nvPr/>
        </p:nvSpPr>
        <p:spPr bwMode="auto">
          <a:xfrm rot="-1071388">
            <a:off x="7019925" y="3429000"/>
            <a:ext cx="1512888" cy="215900"/>
          </a:xfrm>
          <a:prstGeom prst="leftArrow">
            <a:avLst>
              <a:gd name="adj1" fmla="val 50000"/>
              <a:gd name="adj2" fmla="val 17518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Meiotic Division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Each Chromosome replicates itself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Prophase</a:t>
            </a:r>
          </a:p>
        </p:txBody>
      </p:sp>
      <p:pic>
        <p:nvPicPr>
          <p:cNvPr id="8196" name="Picture 5" descr="IMG_26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5625"/>
            <a:ext cx="4038600" cy="407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615632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7019925" y="35004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7164388" y="40767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6300788" y="4437063"/>
            <a:ext cx="28733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Meiotic Division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Nuclear Membrane disappears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HOMOLOGOUS chromosomes PAIR UP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They may swap or CROSS OVER homologous genes (genes for the same characteristic)</a:t>
            </a:r>
          </a:p>
        </p:txBody>
      </p:sp>
      <p:pic>
        <p:nvPicPr>
          <p:cNvPr id="9220" name="Picture 5" descr="IMG_25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5625"/>
            <a:ext cx="4038600" cy="407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 rot="-5400000">
            <a:off x="5219700" y="5013326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572000" y="59499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srgbClr val="000000"/>
                </a:solidFill>
              </a:rPr>
              <a:t>Crossover</a:t>
            </a:r>
          </a:p>
        </p:txBody>
      </p:sp>
      <p:sp>
        <p:nvSpPr>
          <p:cNvPr id="9223" name="Oval 12"/>
          <p:cNvSpPr>
            <a:spLocks noChangeArrowheads="1"/>
          </p:cNvSpPr>
          <p:nvPr/>
        </p:nvSpPr>
        <p:spPr bwMode="auto">
          <a:xfrm>
            <a:off x="5435600" y="35734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5651500" y="386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7019925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7092950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85900" y="1017986"/>
            <a:ext cx="6172200" cy="267890"/>
          </a:xfrm>
        </p:spPr>
        <p:txBody>
          <a:bodyPr/>
          <a:lstStyle/>
          <a:p>
            <a:r>
              <a:rPr lang="en-GB" altLang="en-US" sz="2550"/>
              <a:t>Crossing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156" y="1393031"/>
            <a:ext cx="6643688" cy="4500563"/>
          </a:xfrm>
        </p:spPr>
        <p:txBody>
          <a:bodyPr rtlCol="0">
            <a:normAutofit/>
          </a:bodyPr>
          <a:lstStyle/>
          <a:p>
            <a:pPr marL="0" algn="ctr" fontAlgn="auto">
              <a:spcAft>
                <a:spcPts val="0"/>
              </a:spcAft>
              <a:buNone/>
              <a:defRPr/>
            </a:pPr>
            <a:r>
              <a:rPr lang="en-GB" sz="1950" dirty="0"/>
              <a:t>During </a:t>
            </a:r>
            <a:r>
              <a:rPr lang="en-GB" sz="1950" b="1" dirty="0">
                <a:solidFill>
                  <a:srgbClr val="FF0000"/>
                </a:solidFill>
              </a:rPr>
              <a:t>prophase I</a:t>
            </a:r>
            <a:r>
              <a:rPr lang="en-GB" sz="1950" dirty="0"/>
              <a:t>, the individual chromosomes of each </a:t>
            </a:r>
            <a:r>
              <a:rPr lang="en-GB" sz="1950" b="1" dirty="0">
                <a:solidFill>
                  <a:srgbClr val="00B050"/>
                </a:solidFill>
              </a:rPr>
              <a:t>homologous pair</a:t>
            </a:r>
            <a:r>
              <a:rPr lang="en-GB" sz="1950" dirty="0"/>
              <a:t>, come into very </a:t>
            </a:r>
            <a:r>
              <a:rPr lang="en-GB" sz="1950" b="1" dirty="0">
                <a:solidFill>
                  <a:srgbClr val="0070C0"/>
                </a:solidFill>
              </a:rPr>
              <a:t>close contact</a:t>
            </a:r>
            <a:r>
              <a:rPr lang="en-GB" sz="1950" dirty="0">
                <a:solidFill>
                  <a:srgbClr val="0070C0"/>
                </a:solidFill>
              </a:rPr>
              <a:t> </a:t>
            </a:r>
            <a:r>
              <a:rPr lang="en-GB" sz="1950" dirty="0"/>
              <a:t>with each other.</a:t>
            </a:r>
          </a:p>
          <a:p>
            <a:pPr marL="0" algn="ctr" fontAlgn="auto">
              <a:spcAft>
                <a:spcPts val="0"/>
              </a:spcAft>
              <a:buNone/>
              <a:defRPr/>
            </a:pPr>
            <a:endParaRPr lang="en-GB" sz="1950" dirty="0"/>
          </a:p>
          <a:p>
            <a:pPr marL="0" algn="ctr" fontAlgn="auto">
              <a:spcAft>
                <a:spcPts val="0"/>
              </a:spcAft>
              <a:buNone/>
              <a:defRPr/>
            </a:pPr>
            <a:r>
              <a:rPr lang="en-GB" sz="1950" dirty="0"/>
              <a:t>They </a:t>
            </a:r>
            <a:r>
              <a:rPr lang="en-GB" sz="1950" b="1" dirty="0">
                <a:solidFill>
                  <a:schemeClr val="accent6">
                    <a:lumMod val="75000"/>
                  </a:schemeClr>
                </a:solidFill>
              </a:rPr>
              <a:t>twist</a:t>
            </a:r>
            <a:r>
              <a:rPr lang="en-GB" sz="1950" dirty="0"/>
              <a:t> and almost look ‘</a:t>
            </a:r>
            <a:r>
              <a:rPr lang="en-GB" sz="1950" b="1" dirty="0">
                <a:solidFill>
                  <a:srgbClr val="7030A0"/>
                </a:solidFill>
              </a:rPr>
              <a:t>tangled</a:t>
            </a:r>
            <a:r>
              <a:rPr lang="en-GB" sz="1950" dirty="0"/>
              <a:t>’.</a:t>
            </a:r>
          </a:p>
          <a:p>
            <a:pPr marL="0" algn="ctr" fontAlgn="auto">
              <a:spcAft>
                <a:spcPts val="0"/>
              </a:spcAft>
              <a:buNone/>
              <a:defRPr/>
            </a:pPr>
            <a:endParaRPr lang="en-GB" sz="1950" dirty="0"/>
          </a:p>
          <a:p>
            <a:pPr marL="0" algn="ctr" fontAlgn="auto">
              <a:spcAft>
                <a:spcPts val="0"/>
              </a:spcAft>
              <a:buNone/>
              <a:defRPr/>
            </a:pPr>
            <a:endParaRPr lang="en-GB" sz="1950" dirty="0"/>
          </a:p>
        </p:txBody>
      </p:sp>
      <p:sp>
        <p:nvSpPr>
          <p:cNvPr id="6" name="Freeform 5"/>
          <p:cNvSpPr/>
          <p:nvPr/>
        </p:nvSpPr>
        <p:spPr>
          <a:xfrm>
            <a:off x="1876425" y="3327797"/>
            <a:ext cx="176213" cy="1614488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2038350" y="3321845"/>
            <a:ext cx="176213" cy="1613297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46672" y="401836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58628" y="3327797"/>
            <a:ext cx="176213" cy="1614488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2520553" y="3321845"/>
            <a:ext cx="176213" cy="1613297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28875" y="4018360"/>
            <a:ext cx="214313" cy="2143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964657" y="3750469"/>
            <a:ext cx="750094" cy="6429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36219" y="3287316"/>
            <a:ext cx="180975" cy="1594247"/>
          </a:xfrm>
          <a:custGeom>
            <a:avLst/>
            <a:gdLst>
              <a:gd name="connsiteX0" fmla="*/ 11206 w 242047"/>
              <a:gd name="connsiteY0" fmla="*/ 0 h 2124635"/>
              <a:gd name="connsiteX1" fmla="*/ 24653 w 242047"/>
              <a:gd name="connsiteY1" fmla="*/ 753035 h 2124635"/>
              <a:gd name="connsiteX2" fmla="*/ 159123 w 242047"/>
              <a:gd name="connsiteY2" fmla="*/ 941294 h 2124635"/>
              <a:gd name="connsiteX3" fmla="*/ 226359 w 242047"/>
              <a:gd name="connsiteY3" fmla="*/ 1062318 h 2124635"/>
              <a:gd name="connsiteX4" fmla="*/ 64994 w 242047"/>
              <a:gd name="connsiteY4" fmla="*/ 1277471 h 2124635"/>
              <a:gd name="connsiteX5" fmla="*/ 38100 w 242047"/>
              <a:gd name="connsiteY5" fmla="*/ 2124635 h 21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47" h="2124635">
                <a:moveTo>
                  <a:pt x="11206" y="0"/>
                </a:moveTo>
                <a:cubicBezTo>
                  <a:pt x="5603" y="298076"/>
                  <a:pt x="0" y="596153"/>
                  <a:pt x="24653" y="753035"/>
                </a:cubicBezTo>
                <a:cubicBezTo>
                  <a:pt x="49306" y="909917"/>
                  <a:pt x="125505" y="889747"/>
                  <a:pt x="159123" y="941294"/>
                </a:cubicBezTo>
                <a:cubicBezTo>
                  <a:pt x="192741" y="992841"/>
                  <a:pt x="242047" y="1006289"/>
                  <a:pt x="226359" y="1062318"/>
                </a:cubicBezTo>
                <a:cubicBezTo>
                  <a:pt x="210671" y="1118347"/>
                  <a:pt x="96370" y="1100418"/>
                  <a:pt x="64994" y="1277471"/>
                </a:cubicBezTo>
                <a:cubicBezTo>
                  <a:pt x="33618" y="1454524"/>
                  <a:pt x="35859" y="1789579"/>
                  <a:pt x="38100" y="2124635"/>
                </a:cubicBezTo>
              </a:path>
            </a:pathLst>
          </a:cu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06480" y="3298031"/>
            <a:ext cx="483394" cy="1563291"/>
          </a:xfrm>
          <a:custGeom>
            <a:avLst/>
            <a:gdLst>
              <a:gd name="connsiteX0" fmla="*/ 564776 w 645458"/>
              <a:gd name="connsiteY0" fmla="*/ 0 h 2084294"/>
              <a:gd name="connsiteX1" fmla="*/ 336176 w 645458"/>
              <a:gd name="connsiteY1" fmla="*/ 551330 h 2084294"/>
              <a:gd name="connsiteX2" fmla="*/ 53788 w 645458"/>
              <a:gd name="connsiteY2" fmla="*/ 927847 h 2084294"/>
              <a:gd name="connsiteX3" fmla="*/ 13447 w 645458"/>
              <a:gd name="connsiteY3" fmla="*/ 1021977 h 2084294"/>
              <a:gd name="connsiteX4" fmla="*/ 94129 w 645458"/>
              <a:gd name="connsiteY4" fmla="*/ 1102659 h 2084294"/>
              <a:gd name="connsiteX5" fmla="*/ 309282 w 645458"/>
              <a:gd name="connsiteY5" fmla="*/ 1237130 h 2084294"/>
              <a:gd name="connsiteX6" fmla="*/ 497541 w 645458"/>
              <a:gd name="connsiteY6" fmla="*/ 1667436 h 2084294"/>
              <a:gd name="connsiteX7" fmla="*/ 645458 w 645458"/>
              <a:gd name="connsiteY7" fmla="*/ 2084294 h 20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8" h="2084294">
                <a:moveTo>
                  <a:pt x="564776" y="0"/>
                </a:moveTo>
                <a:cubicBezTo>
                  <a:pt x="493058" y="198344"/>
                  <a:pt x="421341" y="396689"/>
                  <a:pt x="336176" y="551330"/>
                </a:cubicBezTo>
                <a:cubicBezTo>
                  <a:pt x="251011" y="705971"/>
                  <a:pt x="107576" y="849406"/>
                  <a:pt x="53788" y="927847"/>
                </a:cubicBezTo>
                <a:cubicBezTo>
                  <a:pt x="0" y="1006288"/>
                  <a:pt x="6724" y="992842"/>
                  <a:pt x="13447" y="1021977"/>
                </a:cubicBezTo>
                <a:cubicBezTo>
                  <a:pt x="20171" y="1051112"/>
                  <a:pt x="44823" y="1066800"/>
                  <a:pt x="94129" y="1102659"/>
                </a:cubicBezTo>
                <a:cubicBezTo>
                  <a:pt x="143435" y="1138518"/>
                  <a:pt x="242047" y="1143001"/>
                  <a:pt x="309282" y="1237130"/>
                </a:cubicBezTo>
                <a:cubicBezTo>
                  <a:pt x="376517" y="1331259"/>
                  <a:pt x="441512" y="1526242"/>
                  <a:pt x="497541" y="1667436"/>
                </a:cubicBezTo>
                <a:cubicBezTo>
                  <a:pt x="553570" y="1808630"/>
                  <a:pt x="599514" y="1946462"/>
                  <a:pt x="645458" y="2084294"/>
                </a:cubicBezTo>
              </a:path>
            </a:pathLst>
          </a:cu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4287442" y="3312319"/>
            <a:ext cx="483394" cy="1563291"/>
          </a:xfrm>
          <a:custGeom>
            <a:avLst/>
            <a:gdLst>
              <a:gd name="connsiteX0" fmla="*/ 564776 w 645458"/>
              <a:gd name="connsiteY0" fmla="*/ 0 h 2084294"/>
              <a:gd name="connsiteX1" fmla="*/ 336176 w 645458"/>
              <a:gd name="connsiteY1" fmla="*/ 551330 h 2084294"/>
              <a:gd name="connsiteX2" fmla="*/ 53788 w 645458"/>
              <a:gd name="connsiteY2" fmla="*/ 927847 h 2084294"/>
              <a:gd name="connsiteX3" fmla="*/ 13447 w 645458"/>
              <a:gd name="connsiteY3" fmla="*/ 1021977 h 2084294"/>
              <a:gd name="connsiteX4" fmla="*/ 94129 w 645458"/>
              <a:gd name="connsiteY4" fmla="*/ 1102659 h 2084294"/>
              <a:gd name="connsiteX5" fmla="*/ 309282 w 645458"/>
              <a:gd name="connsiteY5" fmla="*/ 1237130 h 2084294"/>
              <a:gd name="connsiteX6" fmla="*/ 497541 w 645458"/>
              <a:gd name="connsiteY6" fmla="*/ 1667436 h 2084294"/>
              <a:gd name="connsiteX7" fmla="*/ 645458 w 645458"/>
              <a:gd name="connsiteY7" fmla="*/ 2084294 h 20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458" h="2084294">
                <a:moveTo>
                  <a:pt x="564776" y="0"/>
                </a:moveTo>
                <a:cubicBezTo>
                  <a:pt x="493058" y="198344"/>
                  <a:pt x="421341" y="396689"/>
                  <a:pt x="336176" y="551330"/>
                </a:cubicBezTo>
                <a:cubicBezTo>
                  <a:pt x="251011" y="705971"/>
                  <a:pt x="107576" y="849406"/>
                  <a:pt x="53788" y="927847"/>
                </a:cubicBezTo>
                <a:cubicBezTo>
                  <a:pt x="0" y="1006288"/>
                  <a:pt x="6724" y="992842"/>
                  <a:pt x="13447" y="1021977"/>
                </a:cubicBezTo>
                <a:cubicBezTo>
                  <a:pt x="20171" y="1051112"/>
                  <a:pt x="44823" y="1066800"/>
                  <a:pt x="94129" y="1102659"/>
                </a:cubicBezTo>
                <a:cubicBezTo>
                  <a:pt x="143435" y="1138518"/>
                  <a:pt x="242047" y="1143001"/>
                  <a:pt x="309282" y="1237130"/>
                </a:cubicBezTo>
                <a:cubicBezTo>
                  <a:pt x="376517" y="1331259"/>
                  <a:pt x="441512" y="1526242"/>
                  <a:pt x="497541" y="1667436"/>
                </a:cubicBezTo>
                <a:cubicBezTo>
                  <a:pt x="553570" y="1808630"/>
                  <a:pt x="599514" y="1946462"/>
                  <a:pt x="645458" y="2084294"/>
                </a:cubicBezTo>
              </a:path>
            </a:pathLst>
          </a:custGeom>
          <a:ln w="1206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4748213" y="3268267"/>
            <a:ext cx="182166" cy="1593056"/>
          </a:xfrm>
          <a:custGeom>
            <a:avLst/>
            <a:gdLst>
              <a:gd name="connsiteX0" fmla="*/ 11206 w 242047"/>
              <a:gd name="connsiteY0" fmla="*/ 0 h 2124635"/>
              <a:gd name="connsiteX1" fmla="*/ 24653 w 242047"/>
              <a:gd name="connsiteY1" fmla="*/ 753035 h 2124635"/>
              <a:gd name="connsiteX2" fmla="*/ 159123 w 242047"/>
              <a:gd name="connsiteY2" fmla="*/ 941294 h 2124635"/>
              <a:gd name="connsiteX3" fmla="*/ 226359 w 242047"/>
              <a:gd name="connsiteY3" fmla="*/ 1062318 h 2124635"/>
              <a:gd name="connsiteX4" fmla="*/ 64994 w 242047"/>
              <a:gd name="connsiteY4" fmla="*/ 1277471 h 2124635"/>
              <a:gd name="connsiteX5" fmla="*/ 38100 w 242047"/>
              <a:gd name="connsiteY5" fmla="*/ 2124635 h 21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47" h="2124635">
                <a:moveTo>
                  <a:pt x="11206" y="0"/>
                </a:moveTo>
                <a:cubicBezTo>
                  <a:pt x="5603" y="298076"/>
                  <a:pt x="0" y="596153"/>
                  <a:pt x="24653" y="753035"/>
                </a:cubicBezTo>
                <a:cubicBezTo>
                  <a:pt x="49306" y="909917"/>
                  <a:pt x="125505" y="889747"/>
                  <a:pt x="159123" y="941294"/>
                </a:cubicBezTo>
                <a:cubicBezTo>
                  <a:pt x="192741" y="992841"/>
                  <a:pt x="242047" y="1006289"/>
                  <a:pt x="226359" y="1062318"/>
                </a:cubicBezTo>
                <a:cubicBezTo>
                  <a:pt x="210671" y="1118347"/>
                  <a:pt x="96370" y="1100418"/>
                  <a:pt x="64994" y="1277471"/>
                </a:cubicBezTo>
                <a:cubicBezTo>
                  <a:pt x="33618" y="1454524"/>
                  <a:pt x="35859" y="1789579"/>
                  <a:pt x="38100" y="2124635"/>
                </a:cubicBezTo>
              </a:path>
            </a:pathLst>
          </a:custGeom>
          <a:ln w="1206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268517" y="3750469"/>
            <a:ext cx="750094" cy="6429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269831" y="3274219"/>
            <a:ext cx="176213" cy="1614488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6431756" y="3268266"/>
            <a:ext cx="176213" cy="1613297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40078" y="3964781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752035" y="3274219"/>
            <a:ext cx="176213" cy="1614488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6913960" y="3268266"/>
            <a:ext cx="176213" cy="1613297"/>
          </a:xfrm>
          <a:custGeom>
            <a:avLst/>
            <a:gdLst>
              <a:gd name="connsiteX0" fmla="*/ 17929 w 235323"/>
              <a:gd name="connsiteY0" fmla="*/ 0 h 2151530"/>
              <a:gd name="connsiteX1" fmla="*/ 31376 w 235323"/>
              <a:gd name="connsiteY1" fmla="*/ 753036 h 2151530"/>
              <a:gd name="connsiteX2" fmla="*/ 206188 w 235323"/>
              <a:gd name="connsiteY2" fmla="*/ 995083 h 2151530"/>
              <a:gd name="connsiteX3" fmla="*/ 206188 w 235323"/>
              <a:gd name="connsiteY3" fmla="*/ 1183342 h 2151530"/>
              <a:gd name="connsiteX4" fmla="*/ 85165 w 235323"/>
              <a:gd name="connsiteY4" fmla="*/ 1290918 h 2151530"/>
              <a:gd name="connsiteX5" fmla="*/ 31376 w 235323"/>
              <a:gd name="connsiteY5" fmla="*/ 1425389 h 2151530"/>
              <a:gd name="connsiteX6" fmla="*/ 31376 w 235323"/>
              <a:gd name="connsiteY6" fmla="*/ 2151530 h 2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3" h="2151530">
                <a:moveTo>
                  <a:pt x="17929" y="0"/>
                </a:moveTo>
                <a:cubicBezTo>
                  <a:pt x="8964" y="293594"/>
                  <a:pt x="0" y="587189"/>
                  <a:pt x="31376" y="753036"/>
                </a:cubicBezTo>
                <a:cubicBezTo>
                  <a:pt x="62752" y="918883"/>
                  <a:pt x="177053" y="923365"/>
                  <a:pt x="206188" y="995083"/>
                </a:cubicBezTo>
                <a:cubicBezTo>
                  <a:pt x="235323" y="1066801"/>
                  <a:pt x="226358" y="1134036"/>
                  <a:pt x="206188" y="1183342"/>
                </a:cubicBezTo>
                <a:cubicBezTo>
                  <a:pt x="186018" y="1232648"/>
                  <a:pt x="114300" y="1250577"/>
                  <a:pt x="85165" y="1290918"/>
                </a:cubicBezTo>
                <a:cubicBezTo>
                  <a:pt x="56030" y="1331259"/>
                  <a:pt x="40341" y="1281954"/>
                  <a:pt x="31376" y="1425389"/>
                </a:cubicBezTo>
                <a:cubicBezTo>
                  <a:pt x="22411" y="1568824"/>
                  <a:pt x="26893" y="1860177"/>
                  <a:pt x="31376" y="2151530"/>
                </a:cubicBezTo>
              </a:path>
            </a:pathLst>
          </a:custGeom>
          <a:ln w="1333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22281" y="3964781"/>
            <a:ext cx="214313" cy="2143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588919" y="4437460"/>
            <a:ext cx="0" cy="433388"/>
          </a:xfrm>
          <a:custGeom>
            <a:avLst/>
            <a:gdLst>
              <a:gd name="connsiteX0" fmla="*/ 0 w 0"/>
              <a:gd name="connsiteY0" fmla="*/ 0 h 578223"/>
              <a:gd name="connsiteX1" fmla="*/ 0 w 0"/>
              <a:gd name="connsiteY1" fmla="*/ 578223 h 5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8223">
                <a:moveTo>
                  <a:pt x="0" y="0"/>
                </a:moveTo>
                <a:lnTo>
                  <a:pt x="0" y="578223"/>
                </a:lnTo>
              </a:path>
            </a:pathLst>
          </a:custGeom>
          <a:ln w="1206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768704" y="4446985"/>
            <a:ext cx="0" cy="433388"/>
          </a:xfrm>
          <a:custGeom>
            <a:avLst/>
            <a:gdLst>
              <a:gd name="connsiteX0" fmla="*/ 0 w 0"/>
              <a:gd name="connsiteY0" fmla="*/ 0 h 578223"/>
              <a:gd name="connsiteX1" fmla="*/ 0 w 0"/>
              <a:gd name="connsiteY1" fmla="*/ 578223 h 5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8223">
                <a:moveTo>
                  <a:pt x="0" y="0"/>
                </a:moveTo>
                <a:lnTo>
                  <a:pt x="0" y="578223"/>
                </a:lnTo>
              </a:path>
            </a:pathLst>
          </a:custGeom>
          <a:ln w="1206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768704" y="3268266"/>
            <a:ext cx="0" cy="433388"/>
          </a:xfrm>
          <a:custGeom>
            <a:avLst/>
            <a:gdLst>
              <a:gd name="connsiteX0" fmla="*/ 0 w 0"/>
              <a:gd name="connsiteY0" fmla="*/ 0 h 578223"/>
              <a:gd name="connsiteX1" fmla="*/ 0 w 0"/>
              <a:gd name="connsiteY1" fmla="*/ 578223 h 5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8223">
                <a:moveTo>
                  <a:pt x="0" y="0"/>
                </a:moveTo>
                <a:lnTo>
                  <a:pt x="0" y="578223"/>
                </a:lnTo>
              </a:path>
            </a:pathLst>
          </a:custGeom>
          <a:ln w="1206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607969" y="3268266"/>
            <a:ext cx="0" cy="433388"/>
          </a:xfrm>
          <a:custGeom>
            <a:avLst/>
            <a:gdLst>
              <a:gd name="connsiteX0" fmla="*/ 0 w 0"/>
              <a:gd name="connsiteY0" fmla="*/ 0 h 578223"/>
              <a:gd name="connsiteX1" fmla="*/ 0 w 0"/>
              <a:gd name="connsiteY1" fmla="*/ 578223 h 5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8223">
                <a:moveTo>
                  <a:pt x="0" y="0"/>
                </a:moveTo>
                <a:lnTo>
                  <a:pt x="0" y="578223"/>
                </a:lnTo>
              </a:path>
            </a:pathLst>
          </a:custGeom>
          <a:ln w="1206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6313" y="2837260"/>
            <a:ext cx="2839641" cy="5078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prstClr val="white"/>
                </a:solidFill>
              </a:rPr>
              <a:t>Wherever the </a:t>
            </a:r>
            <a:r>
              <a:rPr lang="en-GB" sz="1350" dirty="0" err="1">
                <a:solidFill>
                  <a:prstClr val="white"/>
                </a:solidFill>
              </a:rPr>
              <a:t>chromatids</a:t>
            </a:r>
            <a:r>
              <a:rPr lang="en-GB" sz="1350" dirty="0">
                <a:solidFill>
                  <a:prstClr val="white"/>
                </a:solidFill>
              </a:rPr>
              <a:t> </a:t>
            </a:r>
            <a:r>
              <a:rPr lang="en-GB" sz="1350" b="1" dirty="0">
                <a:solidFill>
                  <a:prstClr val="white"/>
                </a:solidFill>
              </a:rPr>
              <a:t>cross over</a:t>
            </a:r>
            <a:r>
              <a:rPr lang="en-GB" sz="1350" dirty="0">
                <a:solidFill>
                  <a:prstClr val="white"/>
                </a:solidFill>
              </a:rPr>
              <a:t>, is called a </a:t>
            </a:r>
            <a:r>
              <a:rPr lang="en-GB" sz="1350" b="1" dirty="0" err="1">
                <a:solidFill>
                  <a:prstClr val="white"/>
                </a:solidFill>
              </a:rPr>
              <a:t>chiasma</a:t>
            </a: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4518423" y="3321845"/>
            <a:ext cx="321469" cy="321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170165" y="3670103"/>
            <a:ext cx="1017985" cy="321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926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0" grpId="0" animBg="1"/>
      <p:bldP spid="23" grpId="0" animBg="1"/>
      <p:bldP spid="2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Meiotic Division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Spindle fibres form </a:t>
            </a:r>
          </a:p>
          <a:p>
            <a:pPr eaLnBrk="1" hangingPunct="1"/>
            <a:r>
              <a:rPr lang="en-GB" altLang="en-US" sz="2800" smtClean="0"/>
              <a:t>The Homologous Chromosome pairs line up,  at random, along the equator of the spindle</a:t>
            </a:r>
          </a:p>
        </p:txBody>
      </p:sp>
      <p:pic>
        <p:nvPicPr>
          <p:cNvPr id="10244" name="Picture 5" descr="IMG_25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97063"/>
            <a:ext cx="4038600" cy="3932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5219700" y="3573463"/>
            <a:ext cx="288925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6011863" y="3500438"/>
            <a:ext cx="288925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6588125" y="3573463"/>
            <a:ext cx="288925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7380288" y="3573463"/>
            <a:ext cx="288925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Meiotic Division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The spindle fibres contract pulling the Homologous chromosomes away from their partners</a:t>
            </a:r>
          </a:p>
          <a:p>
            <a:pPr eaLnBrk="1" hangingPunct="1"/>
            <a:r>
              <a:rPr lang="en-GB" altLang="en-US" sz="2800" smtClean="0"/>
              <a:t>The Homologous partners move to opposite “poles” of the cell</a:t>
            </a:r>
          </a:p>
        </p:txBody>
      </p:sp>
      <p:pic>
        <p:nvPicPr>
          <p:cNvPr id="11268" name="Picture 5" descr="IMG_25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03400"/>
            <a:ext cx="40386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5795963" y="27813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6948488" y="270827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948488" y="46529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5940425" y="47244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Meiotic Division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2 cells form</a:t>
            </a:r>
          </a:p>
          <a:p>
            <a:pPr eaLnBrk="1" hangingPunct="1"/>
            <a:r>
              <a:rPr lang="en-GB" altLang="en-US" sz="2400" smtClean="0"/>
              <a:t>Nuclear membranes reform</a:t>
            </a:r>
          </a:p>
          <a:p>
            <a:pPr eaLnBrk="1" hangingPunct="1"/>
            <a:r>
              <a:rPr lang="en-GB" altLang="en-US" sz="2400" smtClean="0"/>
              <a:t>How many chromosomes are there in each cell?</a:t>
            </a:r>
          </a:p>
          <a:p>
            <a:pPr eaLnBrk="1" hangingPunct="1"/>
            <a:r>
              <a:rPr lang="en-GB" altLang="en-US" sz="2400" smtClean="0"/>
              <a:t>How does this compare to the original number?</a:t>
            </a:r>
          </a:p>
          <a:p>
            <a:pPr eaLnBrk="1" hangingPunct="1"/>
            <a:r>
              <a:rPr lang="en-GB" altLang="en-US" sz="2400" smtClean="0"/>
              <a:t>This chromosome number is known as the HAPLOID NUMBER</a:t>
            </a:r>
          </a:p>
        </p:txBody>
      </p:sp>
      <p:pic>
        <p:nvPicPr>
          <p:cNvPr id="12292" name="Picture 5" descr="IMG_26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450" y="1600200"/>
            <a:ext cx="23241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6300788" y="49418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4" name="Oval 10"/>
          <p:cNvSpPr>
            <a:spLocks noChangeArrowheads="1"/>
          </p:cNvSpPr>
          <p:nvPr/>
        </p:nvSpPr>
        <p:spPr bwMode="auto">
          <a:xfrm>
            <a:off x="6804025" y="48688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5" name="Oval 11"/>
          <p:cNvSpPr>
            <a:spLocks noChangeArrowheads="1"/>
          </p:cNvSpPr>
          <p:nvPr/>
        </p:nvSpPr>
        <p:spPr bwMode="auto">
          <a:xfrm>
            <a:off x="6227763" y="27813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6" name="Oval 12"/>
          <p:cNvSpPr>
            <a:spLocks noChangeArrowheads="1"/>
          </p:cNvSpPr>
          <p:nvPr/>
        </p:nvSpPr>
        <p:spPr bwMode="auto">
          <a:xfrm>
            <a:off x="6659563" y="24923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</a:t>
            </a:r>
            <a:r>
              <a:rPr lang="en-GB" altLang="en-US" baseline="30000" smtClean="0"/>
              <a:t>nd</a:t>
            </a:r>
            <a:r>
              <a:rPr lang="en-GB" altLang="en-US" smtClean="0"/>
              <a:t> Meiotic Division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Each of the Haploid cells undergoes a second Meiotic division</a:t>
            </a:r>
          </a:p>
          <a:p>
            <a:pPr eaLnBrk="1" hangingPunct="1"/>
            <a:r>
              <a:rPr lang="en-GB" altLang="en-US" sz="2800" smtClean="0"/>
              <a:t>A new spindle forms</a:t>
            </a:r>
          </a:p>
          <a:p>
            <a:pPr eaLnBrk="1" hangingPunct="1"/>
            <a:r>
              <a:rPr lang="en-GB" altLang="en-US" sz="2800" smtClean="0"/>
              <a:t>The chromosomes arrange themselves at random along the equator of the cell </a:t>
            </a:r>
          </a:p>
        </p:txBody>
      </p:sp>
      <p:pic>
        <p:nvPicPr>
          <p:cNvPr id="13316" name="Picture 5" descr="IMG_25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150" y="1600200"/>
            <a:ext cx="22987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084888" y="25654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8" name="Oval 7"/>
          <p:cNvSpPr>
            <a:spLocks noChangeArrowheads="1"/>
          </p:cNvSpPr>
          <p:nvPr/>
        </p:nvSpPr>
        <p:spPr bwMode="auto">
          <a:xfrm>
            <a:off x="7092950" y="24209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9" name="Oval 8"/>
          <p:cNvSpPr>
            <a:spLocks noChangeArrowheads="1"/>
          </p:cNvSpPr>
          <p:nvPr/>
        </p:nvSpPr>
        <p:spPr bwMode="auto">
          <a:xfrm>
            <a:off x="6948488" y="48688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6300788" y="48688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</a:t>
            </a:r>
            <a:r>
              <a:rPr lang="en-GB" altLang="en-US" baseline="30000" smtClean="0"/>
              <a:t>nd</a:t>
            </a:r>
            <a:r>
              <a:rPr lang="en-GB" altLang="en-US" smtClean="0"/>
              <a:t> Meiotic Division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The spindle fibres contract pulling the chromatids apart and to opposite poles of the cell</a:t>
            </a:r>
          </a:p>
          <a:p>
            <a:pPr eaLnBrk="1" hangingPunct="1"/>
            <a:r>
              <a:rPr lang="en-GB" altLang="en-US" sz="2800" smtClean="0"/>
              <a:t>Once separated, the chromatids are now known as chromosomes</a:t>
            </a:r>
          </a:p>
        </p:txBody>
      </p:sp>
      <p:pic>
        <p:nvPicPr>
          <p:cNvPr id="14340" name="Picture 5" descr="IMG_2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100" y="1600200"/>
            <a:ext cx="23352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End Result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Each new cell is known as a GAMETE (sex) Cell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How many gamete cells are formed from the original “Mother” Cell”?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How many chromosomes are in each Gamete cell?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</p:txBody>
      </p:sp>
      <p:pic>
        <p:nvPicPr>
          <p:cNvPr id="15364" name="Picture 5" descr="IMG_26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89125"/>
            <a:ext cx="4038600" cy="394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commons/thumb/1/11/Down_Syndrome_Karyotype.png/800px-Down_Syndrome_Karyo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84"/>
            <a:ext cx="6264696" cy="67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004048" y="5085184"/>
            <a:ext cx="1944216" cy="1670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2" name="Picture 4" descr="An eight-year-old b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21" y="2938628"/>
            <a:ext cx="2845279" cy="39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588224" y="26064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What’s</a:t>
            </a:r>
            <a:r>
              <a:rPr lang="es-ES" sz="2800" dirty="0" smtClean="0"/>
              <a:t> </a:t>
            </a:r>
            <a:r>
              <a:rPr lang="es-ES" sz="2800" dirty="0" err="1" smtClean="0"/>
              <a:t>unusual</a:t>
            </a:r>
            <a:r>
              <a:rPr lang="es-ES" sz="2800" dirty="0" smtClean="0"/>
              <a:t> </a:t>
            </a:r>
            <a:r>
              <a:rPr lang="es-ES" sz="2800" dirty="0" err="1" smtClean="0"/>
              <a:t>about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genome</a:t>
            </a:r>
            <a:r>
              <a:rPr lang="es-ES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3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End Result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Do any of your gamete cells look exactly alike?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</p:txBody>
      </p:sp>
      <p:pic>
        <p:nvPicPr>
          <p:cNvPr id="16388" name="Picture 4" descr="IMG_26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89125"/>
            <a:ext cx="4038600" cy="3946525"/>
          </a:xfrm>
        </p:spPr>
      </p:pic>
    </p:spTree>
    <p:extLst>
      <p:ext uri="{BB962C8B-B14F-4D97-AF65-F5344CB8AC3E}">
        <p14:creationId xmlns:p14="http://schemas.microsoft.com/office/powerpoint/2010/main" val="23206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Copy of IMG_26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713" y="3789363"/>
            <a:ext cx="2087562" cy="2081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11" descr="Copy of IMG_26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89363"/>
            <a:ext cx="2085975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2" descr="Copy of IMG_262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789363"/>
            <a:ext cx="2078037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14" descr="Copy of IMG_26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0" y="3789363"/>
            <a:ext cx="2079625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15" descr="IMG_26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1438"/>
            <a:ext cx="28813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5795963" y="476250"/>
            <a:ext cx="316865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 smtClean="0">
                <a:solidFill>
                  <a:srgbClr val="000000"/>
                </a:solidFill>
              </a:rPr>
              <a:t>Gamete “Mother Cell”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 smtClean="0">
                <a:solidFill>
                  <a:srgbClr val="000000"/>
                </a:solidFill>
              </a:rPr>
              <a:t>(2n)</a:t>
            </a:r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1476375" y="6092825"/>
            <a:ext cx="648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 smtClean="0">
                <a:solidFill>
                  <a:srgbClr val="000000"/>
                </a:solidFill>
              </a:rPr>
              <a:t>4 “Daughter Cells” (n)</a:t>
            </a:r>
          </a:p>
        </p:txBody>
      </p:sp>
      <p:sp>
        <p:nvSpPr>
          <p:cNvPr id="17417" name="AutoShape 18"/>
          <p:cNvSpPr>
            <a:spLocks noChangeArrowheads="1"/>
          </p:cNvSpPr>
          <p:nvPr/>
        </p:nvSpPr>
        <p:spPr bwMode="auto">
          <a:xfrm>
            <a:off x="4140200" y="3068638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1908175" y="3068638"/>
            <a:ext cx="201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 smtClean="0">
                <a:solidFill>
                  <a:srgbClr val="FF0000"/>
                </a:solidFill>
              </a:rPr>
              <a:t>Meiosis</a:t>
            </a:r>
          </a:p>
        </p:txBody>
      </p:sp>
    </p:spTree>
    <p:extLst>
      <p:ext uri="{BB962C8B-B14F-4D97-AF65-F5344CB8AC3E}">
        <p14:creationId xmlns:p14="http://schemas.microsoft.com/office/powerpoint/2010/main" val="21573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61933" cy="43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Stages of meiosis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Tasks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1: Copy and explain the diagram above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2: Why do the cells in meiosis need to have the haploid number of chromosomes?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3: Why are the cells produced in meiosis genetically different from each other?</a:t>
            </a:r>
          </a:p>
          <a:p>
            <a:pPr marL="0" indent="0">
              <a:buNone/>
            </a:pPr>
            <a:endParaRPr lang="en-GB" sz="1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Extra challenge: Why do these cells 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need</a:t>
            </a:r>
            <a:r>
              <a:rPr lang="en-GB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to be genetically different from each other?</a:t>
            </a:r>
            <a:endParaRPr lang="en-GB" sz="1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85900" y="1017986"/>
            <a:ext cx="6172200" cy="267890"/>
          </a:xfrm>
        </p:spPr>
        <p:txBody>
          <a:bodyPr/>
          <a:lstStyle/>
          <a:p>
            <a:r>
              <a:rPr lang="en-GB" altLang="en-US" sz="2550"/>
              <a:t>Genetic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156" y="1393031"/>
            <a:ext cx="6643688" cy="4500563"/>
          </a:xfrm>
        </p:spPr>
        <p:txBody>
          <a:bodyPr rtlCol="0">
            <a:normAutofit/>
          </a:bodyPr>
          <a:lstStyle/>
          <a:p>
            <a:pPr marL="0" algn="ctr" fontAlgn="auto">
              <a:spcAft>
                <a:spcPts val="0"/>
              </a:spcAft>
              <a:buNone/>
              <a:defRPr/>
            </a:pPr>
            <a:r>
              <a:rPr lang="en-GB" sz="1800" dirty="0"/>
              <a:t>During all of the amazing things that happen during meiosis, </a:t>
            </a:r>
            <a:r>
              <a:rPr lang="en-GB" sz="1800" b="1" dirty="0">
                <a:solidFill>
                  <a:srgbClr val="FF0000"/>
                </a:solidFill>
              </a:rPr>
              <a:t>two events</a:t>
            </a:r>
            <a:r>
              <a:rPr lang="en-GB" sz="1800" dirty="0"/>
              <a:t> in particular, are very interesting.</a:t>
            </a:r>
          </a:p>
          <a:p>
            <a:pPr marL="0" algn="ctr" fontAlgn="auto">
              <a:spcAft>
                <a:spcPts val="0"/>
              </a:spcAft>
              <a:buNone/>
              <a:defRPr/>
            </a:pPr>
            <a:endParaRPr lang="en-GB" sz="1800" dirty="0"/>
          </a:p>
          <a:p>
            <a:pPr marL="0" algn="ctr" fontAlgn="auto">
              <a:spcAft>
                <a:spcPts val="0"/>
              </a:spcAft>
              <a:buNone/>
              <a:defRPr/>
            </a:pPr>
            <a:r>
              <a:rPr lang="en-GB" sz="1800" dirty="0"/>
              <a:t>These two processes create </a:t>
            </a:r>
            <a:r>
              <a:rPr lang="en-GB" sz="1800" b="1" dirty="0">
                <a:solidFill>
                  <a:srgbClr val="00B050"/>
                </a:solidFill>
              </a:rPr>
              <a:t>genetic variation</a:t>
            </a:r>
            <a:r>
              <a:rPr lang="en-GB" sz="1800" dirty="0"/>
              <a:t> during meiosis:</a:t>
            </a:r>
          </a:p>
          <a:p>
            <a:pPr marL="128588" indent="-385763" algn="ctr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sz="1950" b="1" dirty="0">
                <a:solidFill>
                  <a:srgbClr val="FF0000"/>
                </a:solidFill>
              </a:rPr>
              <a:t>Crossing Over</a:t>
            </a:r>
          </a:p>
          <a:p>
            <a:pPr marL="128588" indent="-385763" algn="ctr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sz="1950" b="1" dirty="0">
                <a:solidFill>
                  <a:srgbClr val="00B050"/>
                </a:solidFill>
              </a:rPr>
              <a:t>Independent Segregation of Chromosomes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5578" y="3429001"/>
            <a:ext cx="3214688" cy="23775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350" dirty="0">
                <a:solidFill>
                  <a:prstClr val="black"/>
                </a:solidFill>
              </a:rPr>
              <a:t>Independent segregation happens in </a:t>
            </a:r>
            <a:r>
              <a:rPr lang="en-GB" sz="1350" b="1" dirty="0">
                <a:solidFill>
                  <a:prstClr val="black"/>
                </a:solidFill>
              </a:rPr>
              <a:t>metaphase I.</a:t>
            </a:r>
          </a:p>
          <a:p>
            <a:pPr algn="ctr">
              <a:defRPr/>
            </a:pPr>
            <a:endParaRPr lang="en-GB" sz="135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1350" dirty="0">
                <a:solidFill>
                  <a:prstClr val="black"/>
                </a:solidFill>
              </a:rPr>
              <a:t>Basically, when the homologous chromosomes </a:t>
            </a:r>
            <a:r>
              <a:rPr lang="en-GB" sz="1350" b="1" dirty="0">
                <a:solidFill>
                  <a:prstClr val="black"/>
                </a:solidFill>
              </a:rPr>
              <a:t>line up</a:t>
            </a:r>
            <a:r>
              <a:rPr lang="en-GB" sz="1350" dirty="0">
                <a:solidFill>
                  <a:prstClr val="black"/>
                </a:solidFill>
              </a:rPr>
              <a:t>, they do so</a:t>
            </a:r>
            <a:r>
              <a:rPr lang="en-GB" sz="1350" b="1" dirty="0">
                <a:solidFill>
                  <a:prstClr val="black"/>
                </a:solidFill>
              </a:rPr>
              <a:t> randomly</a:t>
            </a:r>
            <a:r>
              <a:rPr lang="en-GB" sz="1350" dirty="0">
                <a:solidFill>
                  <a:prstClr val="black"/>
                </a:solidFill>
              </a:rPr>
              <a:t>.</a:t>
            </a:r>
          </a:p>
          <a:p>
            <a:pPr algn="ctr">
              <a:defRPr/>
            </a:pPr>
            <a:endParaRPr lang="en-GB" sz="13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1350" dirty="0">
                <a:solidFill>
                  <a:prstClr val="black"/>
                </a:solidFill>
              </a:rPr>
              <a:t>This means that when they are pulled apart in </a:t>
            </a:r>
            <a:r>
              <a:rPr lang="en-GB" sz="1350" b="1" dirty="0">
                <a:solidFill>
                  <a:prstClr val="black"/>
                </a:solidFill>
              </a:rPr>
              <a:t>anaphase</a:t>
            </a:r>
            <a:r>
              <a:rPr lang="en-GB" sz="1350" dirty="0">
                <a:solidFill>
                  <a:prstClr val="black"/>
                </a:solidFill>
              </a:rPr>
              <a:t>, the </a:t>
            </a:r>
            <a:r>
              <a:rPr lang="en-GB" sz="1350" b="1" dirty="0">
                <a:solidFill>
                  <a:prstClr val="black"/>
                </a:solidFill>
              </a:rPr>
              <a:t>combination of chromosomes </a:t>
            </a:r>
            <a:r>
              <a:rPr lang="en-GB" sz="1350" dirty="0">
                <a:solidFill>
                  <a:prstClr val="black"/>
                </a:solidFill>
              </a:rPr>
              <a:t>going into the daughter cells is </a:t>
            </a:r>
            <a:r>
              <a:rPr lang="en-GB" sz="1350" b="1" dirty="0">
                <a:solidFill>
                  <a:prstClr val="black"/>
                </a:solidFill>
              </a:rPr>
              <a:t>also random</a:t>
            </a:r>
            <a:r>
              <a:rPr lang="en-GB" sz="135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735" y="3429001"/>
            <a:ext cx="3214688" cy="23775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350" dirty="0">
                <a:solidFill>
                  <a:prstClr val="black"/>
                </a:solidFill>
              </a:rPr>
              <a:t>Crossing over occurs during </a:t>
            </a:r>
            <a:r>
              <a:rPr lang="en-GB" sz="1350" b="1" dirty="0">
                <a:solidFill>
                  <a:prstClr val="black"/>
                </a:solidFill>
              </a:rPr>
              <a:t>prophase I.</a:t>
            </a:r>
          </a:p>
          <a:p>
            <a:pPr algn="ctr">
              <a:defRPr/>
            </a:pPr>
            <a:endParaRPr lang="en-GB" sz="135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1350" dirty="0">
                <a:solidFill>
                  <a:prstClr val="black"/>
                </a:solidFill>
              </a:rPr>
              <a:t>Basically the two chromosomes in each </a:t>
            </a:r>
            <a:r>
              <a:rPr lang="en-GB" sz="1350" b="1" dirty="0">
                <a:solidFill>
                  <a:prstClr val="black"/>
                </a:solidFill>
              </a:rPr>
              <a:t>homologous pair</a:t>
            </a:r>
            <a:r>
              <a:rPr lang="en-GB" sz="1350" dirty="0">
                <a:solidFill>
                  <a:prstClr val="black"/>
                </a:solidFill>
              </a:rPr>
              <a:t> twist around each other.</a:t>
            </a:r>
          </a:p>
          <a:p>
            <a:pPr algn="ctr">
              <a:defRPr/>
            </a:pPr>
            <a:endParaRPr lang="en-GB" sz="13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1350" dirty="0">
                <a:solidFill>
                  <a:prstClr val="black"/>
                </a:solidFill>
              </a:rPr>
              <a:t>Wherever they ‘touch’, genetic material is swapped between them.</a:t>
            </a:r>
          </a:p>
          <a:p>
            <a:pPr algn="ctr">
              <a:defRPr/>
            </a:pPr>
            <a:endParaRPr lang="en-GB" sz="13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1350" dirty="0">
                <a:solidFill>
                  <a:prstClr val="black"/>
                </a:solidFill>
              </a:rPr>
              <a:t>At the end of crossing over the genetic composition of each </a:t>
            </a:r>
            <a:r>
              <a:rPr lang="en-GB" sz="1350" dirty="0" err="1">
                <a:solidFill>
                  <a:prstClr val="black"/>
                </a:solidFill>
              </a:rPr>
              <a:t>c’some</a:t>
            </a:r>
            <a:r>
              <a:rPr lang="en-GB" sz="1350" dirty="0">
                <a:solidFill>
                  <a:prstClr val="black"/>
                </a:solidFill>
              </a:rPr>
              <a:t> is now different</a:t>
            </a:r>
          </a:p>
        </p:txBody>
      </p:sp>
    </p:spTree>
    <p:extLst>
      <p:ext uri="{BB962C8B-B14F-4D97-AF65-F5344CB8AC3E}">
        <p14:creationId xmlns:p14="http://schemas.microsoft.com/office/powerpoint/2010/main" val="23701500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Comparing mitosis and meiosis 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468502"/>
              </p:ext>
            </p:extLst>
          </p:nvPr>
        </p:nvGraphicFramePr>
        <p:xfrm>
          <a:off x="457200" y="1600200"/>
          <a:ext cx="8435280" cy="485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492897"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Mitosis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Meiosis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7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 many cell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divisions are there?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7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 many cells produced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51199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many chromosomes does it have?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9289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When is used for?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7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Where in the body does it happen?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Comparing mitosis and meiosis 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468502"/>
              </p:ext>
            </p:extLst>
          </p:nvPr>
        </p:nvGraphicFramePr>
        <p:xfrm>
          <a:off x="457200" y="1600200"/>
          <a:ext cx="8435280" cy="485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492897"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Mitosis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Meiosis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7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 many cell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divisions are there?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7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 many cells produced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51199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many chromosomes does it have?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9289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When is used for?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720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Where in the body does it happen?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9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Comparing mitosis and meiosis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Mitosis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Meiosis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 many cell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divisions are there?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The cell divide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once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The cell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divides twice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 many cells produced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2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4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How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many chromosomes does it have?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46 chromosomes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– the same number as the original cell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23 chromosome – half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the number of chromosomes as the original cell 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When is used for?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To make new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body cells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This is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how gametes are made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Where in the body does it happen?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It happens in all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parts of the body 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itchFamily="66" charset="0"/>
                        </a:rPr>
                        <a:t>It happens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only in the testes and ovaries 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67" y="2348880"/>
            <a:ext cx="6796466" cy="20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2896"/>
            <a:ext cx="6032026" cy="17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20888"/>
            <a:ext cx="609977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The big picture: “How does meiosis differ from mitosis?”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929618" cy="3138494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2060"/>
                </a:solidFill>
                <a:latin typeface="Comic Sans MS" pitchFamily="66" charset="0"/>
              </a:rPr>
              <a:t>Learning outcomes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  <a:cs typeface="Comic Sans MS"/>
              </a:rPr>
              <a:t>To explain how gametes are formed.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  <a:cs typeface="Comic Sans MS"/>
              </a:rPr>
              <a:t>To </a:t>
            </a:r>
            <a:r>
              <a:rPr lang="en-US" sz="3600" dirty="0" err="1" smtClean="0">
                <a:solidFill>
                  <a:srgbClr val="002060"/>
                </a:solidFill>
                <a:latin typeface="Comic Sans MS" pitchFamily="66" charset="0"/>
                <a:cs typeface="Comic Sans MS"/>
              </a:rPr>
              <a:t>analyse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  <a:cs typeface="Comic Sans MS"/>
              </a:rPr>
              <a:t> the step by step process of meiosis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To compare the differences between mitosis and meiosis. 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8880"/>
            <a:ext cx="6497246" cy="19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182" y="2492896"/>
            <a:ext cx="653963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2636912"/>
            <a:ext cx="6497247" cy="19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20888"/>
            <a:ext cx="6603904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16064"/>
            <a:ext cx="6789154" cy="19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64904"/>
            <a:ext cx="7083787" cy="18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Plenary: Mitosis and Meiosis?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87" y="2420888"/>
            <a:ext cx="6927626" cy="20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meiosis?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sz="3600" dirty="0" smtClean="0">
                <a:latin typeface="Comic Sans MS" panose="030F0702030302020204" pitchFamily="66" charset="0"/>
                <a:hlinkClick r:id="rId2"/>
              </a:rPr>
              <a:t>www.youtube.com/watch?v=toWK0fIyFlY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Listen out for: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What meiosis is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What the products of meiosis are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934"/>
            <a:ext cx="8329642" cy="5317426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>
                <a:latin typeface="Comic Sans MS" pitchFamily="66" charset="0"/>
              </a:rPr>
              <a:t>Gametes are formed from cells in the reproductive organs by a type of cell division called meiosis.</a:t>
            </a:r>
          </a:p>
          <a:p>
            <a:pPr marL="0" indent="0">
              <a:buNone/>
            </a:pPr>
            <a:endParaRPr lang="en-GB" sz="2600" dirty="0" smtClean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The cells that are formed by </a:t>
            </a:r>
            <a:r>
              <a:rPr lang="en-GB" sz="2600" b="1" dirty="0" smtClean="0">
                <a:latin typeface="Comic Sans MS" pitchFamily="66" charset="0"/>
              </a:rPr>
              <a:t>meiosis</a:t>
            </a:r>
            <a:r>
              <a:rPr lang="en-GB" sz="2600" dirty="0" smtClean="0">
                <a:latin typeface="Comic Sans MS" pitchFamily="66" charset="0"/>
              </a:rPr>
              <a:t> have half the number of chromosomes as a body cell (they are haploid).</a:t>
            </a:r>
          </a:p>
          <a:p>
            <a:pPr marL="0" indent="0">
              <a:buNone/>
            </a:pPr>
            <a:endParaRPr lang="en-GB" sz="2600" dirty="0" smtClean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The main features of meiosis are: -</a:t>
            </a:r>
          </a:p>
          <a:p>
            <a:pPr lvl="1"/>
            <a:r>
              <a:rPr lang="en-GB" sz="2600" dirty="0" smtClean="0">
                <a:latin typeface="Comic Sans MS" pitchFamily="66" charset="0"/>
              </a:rPr>
              <a:t>The cell divides twice, forming four gametes</a:t>
            </a:r>
          </a:p>
          <a:p>
            <a:pPr lvl="1"/>
            <a:r>
              <a:rPr lang="en-GB" sz="2600" dirty="0" smtClean="0">
                <a:latin typeface="Comic Sans MS" pitchFamily="66" charset="0"/>
              </a:rPr>
              <a:t>The gametes are genetically different from each other.</a:t>
            </a:r>
            <a:endParaRPr lang="en-US" sz="2600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188640"/>
            <a:ext cx="5889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What is meiosis?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Meiosis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28675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GB" dirty="0" smtClean="0">
                <a:latin typeface="Comic Sans MS" panose="030F0702030302020204" pitchFamily="66" charset="0"/>
              </a:rPr>
              <a:t>Gametes are formed in the reproductive organs by meiosis. 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37796"/>
              </p:ext>
            </p:extLst>
          </p:nvPr>
        </p:nvGraphicFramePr>
        <p:xfrm>
          <a:off x="855113" y="3573016"/>
          <a:ext cx="7048527" cy="219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8"/>
                <a:gridCol w="2214578"/>
                <a:gridCol w="2166941"/>
              </a:tblGrid>
              <a:tr h="73311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Male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Female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3311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Reproductive Organs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Testes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Ovaries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3311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Gametes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Sperm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Egg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Mitosis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Each string of beads represents a chromosome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Each bead represents a gene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Red (ish) chromosomes inherited from mother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Blue (ish) chromosomes inhertited from father</a:t>
            </a:r>
          </a:p>
        </p:txBody>
      </p:sp>
      <p:pic>
        <p:nvPicPr>
          <p:cNvPr id="4100" name="Picture 4" descr="IMG_26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725" y="1600200"/>
            <a:ext cx="3763963" cy="4525963"/>
          </a:xfrm>
        </p:spPr>
      </p:pic>
    </p:spTree>
    <p:extLst>
      <p:ext uri="{BB962C8B-B14F-4D97-AF65-F5344CB8AC3E}">
        <p14:creationId xmlns:p14="http://schemas.microsoft.com/office/powerpoint/2010/main" val="22542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Meiosis Model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In this example, the cell has a chromosome complement of 4</a:t>
            </a:r>
          </a:p>
          <a:p>
            <a:pPr eaLnBrk="1" hangingPunct="1"/>
            <a:r>
              <a:rPr lang="en-GB" altLang="en-US" sz="2800" smtClean="0"/>
              <a:t>This is known as the DIPLOID NUMBER</a:t>
            </a:r>
          </a:p>
          <a:p>
            <a:pPr eaLnBrk="1" hangingPunct="1"/>
            <a:r>
              <a:rPr lang="en-GB" altLang="en-US" sz="2800" smtClean="0"/>
              <a:t>What is the Diploid Number for Humans?</a:t>
            </a:r>
          </a:p>
        </p:txBody>
      </p:sp>
      <p:pic>
        <p:nvPicPr>
          <p:cNvPr id="5124" name="Picture 7" descr="IMG_26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55788"/>
            <a:ext cx="4038600" cy="401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Meiotic Division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The Chromosomes shorten and thicken and become visible under the microscope (if stained) </a:t>
            </a:r>
          </a:p>
          <a:p>
            <a:pPr eaLnBrk="1" hangingPunct="1"/>
            <a:endParaRPr lang="en-GB" altLang="en-US" sz="2800" smtClean="0"/>
          </a:p>
        </p:txBody>
      </p:sp>
      <p:pic>
        <p:nvPicPr>
          <p:cNvPr id="6148" name="Picture 5" descr="IMG_26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55788"/>
            <a:ext cx="4038600" cy="401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AutoShape 6"/>
          <p:cNvSpPr>
            <a:spLocks noChangeArrowheads="1"/>
          </p:cNvSpPr>
          <p:nvPr/>
        </p:nvSpPr>
        <p:spPr bwMode="auto">
          <a:xfrm rot="-1909647">
            <a:off x="3924300" y="4724400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051050" y="4941888"/>
            <a:ext cx="1944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0000"/>
                </a:solidFill>
              </a:rPr>
              <a:t>Nuclear Membrane</a:t>
            </a:r>
          </a:p>
        </p:txBody>
      </p:sp>
    </p:spTree>
    <p:extLst>
      <p:ext uri="{BB962C8B-B14F-4D97-AF65-F5344CB8AC3E}">
        <p14:creationId xmlns:p14="http://schemas.microsoft.com/office/powerpoint/2010/main" val="36977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993</Words>
  <Application>Microsoft Office PowerPoint</Application>
  <PresentationFormat>Presentación en pantalla (4:3)</PresentationFormat>
  <Paragraphs>168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Comic Sans MS</vt:lpstr>
      <vt:lpstr>Wingdings</vt:lpstr>
      <vt:lpstr>Office Theme</vt:lpstr>
      <vt:lpstr>Default Design</vt:lpstr>
      <vt:lpstr>1_Office Theme</vt:lpstr>
      <vt:lpstr>Meiosis Monday, 16 April 2018</vt:lpstr>
      <vt:lpstr>Presentación de PowerPoint</vt:lpstr>
      <vt:lpstr>The big picture: “How does meiosis differ from mitosis?”</vt:lpstr>
      <vt:lpstr>What is meiosis?</vt:lpstr>
      <vt:lpstr>Presentación de PowerPoint</vt:lpstr>
      <vt:lpstr>Meiosis</vt:lpstr>
      <vt:lpstr>Mitosis Model</vt:lpstr>
      <vt:lpstr>Meiosis Model </vt:lpstr>
      <vt:lpstr>1st Meiotic Division</vt:lpstr>
      <vt:lpstr>1st Meiotic Division</vt:lpstr>
      <vt:lpstr>1st Meiotic Division</vt:lpstr>
      <vt:lpstr>1st Meiotic Division</vt:lpstr>
      <vt:lpstr>Crossing Over</vt:lpstr>
      <vt:lpstr>1st Meiotic Division</vt:lpstr>
      <vt:lpstr>1st Meiotic Division</vt:lpstr>
      <vt:lpstr>1st Meiotic Division</vt:lpstr>
      <vt:lpstr>2nd Meiotic Division</vt:lpstr>
      <vt:lpstr>2nd Meiotic Division</vt:lpstr>
      <vt:lpstr>End Result</vt:lpstr>
      <vt:lpstr>End Result</vt:lpstr>
      <vt:lpstr>Presentación de PowerPoint</vt:lpstr>
      <vt:lpstr>Stages of meiosis</vt:lpstr>
      <vt:lpstr>Genetic Variation</vt:lpstr>
      <vt:lpstr>Comparing mitosis and meiosis </vt:lpstr>
      <vt:lpstr>Comparing mitosis and meiosis </vt:lpstr>
      <vt:lpstr>Comparing mitosis and meiosis </vt:lpstr>
      <vt:lpstr>Plenary: Mitosis and Meiosis?</vt:lpstr>
      <vt:lpstr>Plenary: Mitosis and Meiosis?</vt:lpstr>
      <vt:lpstr>Plenary: Mitosis and Meiosis?</vt:lpstr>
      <vt:lpstr>Plenary: Mitosis and Meiosis?</vt:lpstr>
      <vt:lpstr>Plenary: Mitosis and Meiosis?</vt:lpstr>
      <vt:lpstr>Plenary: Mitosis and Meiosis?</vt:lpstr>
      <vt:lpstr>Plenary: Mitosis and Meiosis?</vt:lpstr>
      <vt:lpstr>Plenary: Mitosis and Meiosis?</vt:lpstr>
      <vt:lpstr>Plenary: Mitosis and Meiosis?</vt:lpstr>
      <vt:lpstr>Plenary: Mitosis and Meiosis?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laura</dc:creator>
  <cp:lastModifiedBy>Bob Rouf</cp:lastModifiedBy>
  <cp:revision>40</cp:revision>
  <cp:lastPrinted>2014-10-17T09:29:40Z</cp:lastPrinted>
  <dcterms:created xsi:type="dcterms:W3CDTF">2013-10-04T19:53:49Z</dcterms:created>
  <dcterms:modified xsi:type="dcterms:W3CDTF">2018-04-16T12:25:06Z</dcterms:modified>
</cp:coreProperties>
</file>