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14/12/2015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14/12/2015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14/12/2015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14/12/2015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14/12/2015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5760640" cy="1080120"/>
          </a:xfrm>
        </p:spPr>
        <p:txBody>
          <a:bodyPr>
            <a:noAutofit/>
          </a:bodyPr>
          <a:lstStyle/>
          <a:p>
            <a:r>
              <a:rPr lang="es-ES" b="1" dirty="0" err="1" smtClean="0"/>
              <a:t>Internal</a:t>
            </a:r>
            <a:r>
              <a:rPr lang="es-ES" b="1" dirty="0" smtClean="0"/>
              <a:t> </a:t>
            </a:r>
            <a:r>
              <a:rPr lang="es-ES" b="1" dirty="0" err="1" smtClean="0"/>
              <a:t>assessment</a:t>
            </a:r>
            <a:endParaRPr lang="es-ES" b="1" dirty="0"/>
          </a:p>
        </p:txBody>
      </p:sp>
      <p:pic>
        <p:nvPicPr>
          <p:cNvPr id="1026" name="Picture 2" descr="http://woostermiddle.stratfordk12.org/images/customer-images/Grade8/chemist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996952"/>
            <a:ext cx="2448272" cy="263822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96712" y="1268760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A 10 </a:t>
            </a:r>
            <a:r>
              <a:rPr lang="es-ES" sz="2400" dirty="0" err="1" smtClean="0"/>
              <a:t>hour</a:t>
            </a:r>
            <a:r>
              <a:rPr lang="es-ES" sz="2400" dirty="0" smtClean="0"/>
              <a:t> </a:t>
            </a:r>
            <a:r>
              <a:rPr lang="es-ES" sz="2400" dirty="0" err="1" smtClean="0"/>
              <a:t>investigation</a:t>
            </a:r>
            <a:r>
              <a:rPr lang="es-ES" sz="2400" dirty="0" smtClean="0"/>
              <a:t> </a:t>
            </a:r>
            <a:r>
              <a:rPr lang="es-ES" sz="2400" dirty="0" err="1" smtClean="0"/>
              <a:t>into</a:t>
            </a:r>
            <a:r>
              <a:rPr lang="es-ES" sz="2400" dirty="0" smtClean="0"/>
              <a:t> a </a:t>
            </a:r>
            <a:r>
              <a:rPr lang="es-ES" sz="2400" dirty="0" err="1" smtClean="0"/>
              <a:t>chemistry</a:t>
            </a:r>
            <a:r>
              <a:rPr lang="es-ES" sz="2400" dirty="0" smtClean="0"/>
              <a:t> </a:t>
            </a:r>
            <a:r>
              <a:rPr lang="es-ES" sz="2400" dirty="0" err="1" smtClean="0"/>
              <a:t>topic</a:t>
            </a:r>
            <a:r>
              <a:rPr lang="es-ES" sz="2400" dirty="0" smtClean="0"/>
              <a:t> of </a:t>
            </a:r>
            <a:r>
              <a:rPr lang="es-ES" sz="2400" dirty="0" err="1" smtClean="0"/>
              <a:t>your</a:t>
            </a:r>
            <a:r>
              <a:rPr lang="es-ES" sz="2400" dirty="0" smtClean="0"/>
              <a:t> </a:t>
            </a:r>
            <a:r>
              <a:rPr lang="es-ES" sz="2400" dirty="0" err="1" smtClean="0"/>
              <a:t>choice</a:t>
            </a:r>
            <a:r>
              <a:rPr lang="es-ES" sz="2400" dirty="0" smtClean="0"/>
              <a:t>. At </a:t>
            </a:r>
            <a:r>
              <a:rPr lang="es-ES" sz="2400" dirty="0" err="1" smtClean="0"/>
              <a:t>or</a:t>
            </a:r>
            <a:r>
              <a:rPr lang="es-ES" sz="2400" dirty="0" smtClean="0"/>
              <a:t> </a:t>
            </a:r>
            <a:r>
              <a:rPr lang="es-ES" sz="2400" dirty="0" err="1" smtClean="0"/>
              <a:t>above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level</a:t>
            </a:r>
            <a:r>
              <a:rPr lang="es-ES" sz="2400" dirty="0" smtClean="0"/>
              <a:t> of </a:t>
            </a:r>
            <a:r>
              <a:rPr lang="es-ES" sz="2400" dirty="0" err="1" smtClean="0"/>
              <a:t>content</a:t>
            </a:r>
            <a:r>
              <a:rPr lang="es-ES" sz="2400" dirty="0" smtClean="0"/>
              <a:t> </a:t>
            </a:r>
            <a:r>
              <a:rPr lang="es-ES" sz="2400" dirty="0" err="1" smtClean="0"/>
              <a:t>we</a:t>
            </a:r>
            <a:r>
              <a:rPr lang="es-ES" sz="2400" dirty="0" smtClean="0"/>
              <a:t> </a:t>
            </a:r>
            <a:r>
              <a:rPr lang="es-ES" sz="2400" dirty="0" err="1" smtClean="0"/>
              <a:t>see</a:t>
            </a:r>
            <a:r>
              <a:rPr lang="es-ES" sz="2400" dirty="0" smtClean="0"/>
              <a:t> in </a:t>
            </a:r>
            <a:r>
              <a:rPr lang="es-ES" sz="2400" dirty="0" err="1" smtClean="0"/>
              <a:t>class</a:t>
            </a:r>
            <a:r>
              <a:rPr lang="es-ES" sz="2400" dirty="0" smtClean="0"/>
              <a:t>.</a:t>
            </a:r>
            <a:endParaRPr lang="es-ES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67544" y="2924944"/>
            <a:ext cx="53285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smtClean="0"/>
              <a:t>20% of final grade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err="1" smtClean="0"/>
              <a:t>Criteria</a:t>
            </a:r>
            <a:endParaRPr lang="es-E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400" dirty="0" smtClean="0"/>
              <a:t>Personal </a:t>
            </a:r>
            <a:r>
              <a:rPr lang="es-ES" sz="2400" dirty="0" err="1" smtClean="0"/>
              <a:t>engagement</a:t>
            </a:r>
            <a:r>
              <a:rPr lang="es-ES" sz="2400" dirty="0" smtClean="0"/>
              <a:t> /2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400" dirty="0" err="1" smtClean="0"/>
              <a:t>Exploration</a:t>
            </a:r>
            <a:r>
              <a:rPr lang="es-ES" sz="2400" dirty="0" smtClean="0"/>
              <a:t> /6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400" dirty="0" err="1" smtClean="0"/>
              <a:t>Analysis</a:t>
            </a:r>
            <a:r>
              <a:rPr lang="es-ES" sz="2400" dirty="0" smtClean="0"/>
              <a:t> /6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400" dirty="0" err="1" smtClean="0"/>
              <a:t>Evaluation</a:t>
            </a:r>
            <a:r>
              <a:rPr lang="es-ES" sz="2400" dirty="0" smtClean="0"/>
              <a:t> /6</a:t>
            </a:r>
            <a:endParaRPr lang="es-E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400" dirty="0" err="1" smtClean="0"/>
              <a:t>Communication</a:t>
            </a:r>
            <a:r>
              <a:rPr lang="es-ES" sz="2400" dirty="0" smtClean="0"/>
              <a:t> /</a:t>
            </a:r>
            <a:r>
              <a:rPr lang="es-ES" sz="2400" dirty="0" smtClean="0"/>
              <a:t>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smtClean="0"/>
              <a:t>12 page </a:t>
            </a:r>
            <a:r>
              <a:rPr lang="es-ES" sz="2400" dirty="0" err="1" smtClean="0"/>
              <a:t>limit</a:t>
            </a:r>
            <a:endParaRPr lang="es-ES" sz="2400" dirty="0"/>
          </a:p>
        </p:txBody>
      </p:sp>
      <p:pic>
        <p:nvPicPr>
          <p:cNvPr id="1030" name="Picture 6" descr="http://www.ibo.org/globalassets/digital-tookit/logos-and-programme-models/ib-world-school-logo-1-colou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768" y="188640"/>
            <a:ext cx="1368152" cy="1343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87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303744" y="202783"/>
            <a:ext cx="4213054" cy="1298575"/>
          </a:xfrm>
        </p:spPr>
        <p:txBody>
          <a:bodyPr>
            <a:normAutofit fontScale="90000"/>
          </a:bodyPr>
          <a:lstStyle/>
          <a:p>
            <a:r>
              <a:rPr lang="es-ES" b="1" dirty="0" err="1" smtClean="0"/>
              <a:t>Investigation</a:t>
            </a:r>
            <a:r>
              <a:rPr lang="es-ES" b="1" dirty="0" smtClean="0"/>
              <a:t> </a:t>
            </a:r>
            <a:r>
              <a:rPr lang="es-ES" b="1" dirty="0" err="1" smtClean="0"/>
              <a:t>types</a:t>
            </a:r>
            <a:endParaRPr lang="es-ES" b="1" dirty="0"/>
          </a:p>
        </p:txBody>
      </p:sp>
      <p:sp>
        <p:nvSpPr>
          <p:cNvPr id="6" name="5 Rectángulo"/>
          <p:cNvSpPr/>
          <p:nvPr/>
        </p:nvSpPr>
        <p:spPr>
          <a:xfrm>
            <a:off x="467395" y="2254220"/>
            <a:ext cx="446464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• </a:t>
            </a:r>
            <a:r>
              <a:rPr lang="es-ES" sz="2400" dirty="0" err="1"/>
              <a:t>Traditional</a:t>
            </a:r>
            <a:r>
              <a:rPr lang="es-ES" sz="2400" dirty="0"/>
              <a:t> </a:t>
            </a:r>
            <a:r>
              <a:rPr lang="es-ES" sz="2400" dirty="0" err="1"/>
              <a:t>or</a:t>
            </a:r>
            <a:r>
              <a:rPr lang="es-ES" sz="2400" dirty="0"/>
              <a:t> </a:t>
            </a:r>
            <a:r>
              <a:rPr lang="es-ES" sz="2400" dirty="0" err="1"/>
              <a:t>hands</a:t>
            </a:r>
            <a:r>
              <a:rPr lang="es-ES" sz="2400" dirty="0"/>
              <a:t> </a:t>
            </a:r>
            <a:r>
              <a:rPr lang="es-ES" sz="2400" dirty="0" err="1"/>
              <a:t>on</a:t>
            </a:r>
            <a:endParaRPr lang="es-ES" sz="2400" dirty="0"/>
          </a:p>
          <a:p>
            <a:r>
              <a:rPr lang="es-ES" sz="2400" dirty="0"/>
              <a:t>• </a:t>
            </a:r>
            <a:r>
              <a:rPr lang="es-ES" sz="2400" dirty="0" err="1"/>
              <a:t>Spreadsheets</a:t>
            </a:r>
            <a:endParaRPr lang="es-ES" sz="2400" dirty="0"/>
          </a:p>
          <a:p>
            <a:r>
              <a:rPr lang="es-ES" sz="2400" dirty="0"/>
              <a:t>• </a:t>
            </a:r>
            <a:r>
              <a:rPr lang="es-ES" sz="2400" dirty="0" err="1"/>
              <a:t>Databases</a:t>
            </a:r>
            <a:endParaRPr lang="es-ES" sz="2400" dirty="0"/>
          </a:p>
          <a:p>
            <a:r>
              <a:rPr lang="es-ES" sz="2400" dirty="0"/>
              <a:t>• </a:t>
            </a:r>
            <a:r>
              <a:rPr lang="es-ES" sz="2400" dirty="0" err="1"/>
              <a:t>Simulations</a:t>
            </a:r>
            <a:endParaRPr lang="es-ES" sz="2400" dirty="0"/>
          </a:p>
          <a:p>
            <a:r>
              <a:rPr lang="es-ES" sz="2400" dirty="0"/>
              <a:t>• </a:t>
            </a:r>
            <a:r>
              <a:rPr lang="es-ES" sz="2400" dirty="0" err="1"/>
              <a:t>Computational</a:t>
            </a:r>
            <a:r>
              <a:rPr lang="es-ES" sz="2400" dirty="0"/>
              <a:t> </a:t>
            </a:r>
            <a:r>
              <a:rPr lang="es-ES" sz="2400" dirty="0" err="1" smtClean="0"/>
              <a:t>modelling</a:t>
            </a:r>
            <a:r>
              <a:rPr lang="es-ES" sz="2400" dirty="0" smtClean="0"/>
              <a:t>:</a:t>
            </a:r>
          </a:p>
          <a:p>
            <a:r>
              <a:rPr lang="en-US" dirty="0"/>
              <a:t>(</a:t>
            </a:r>
            <a:r>
              <a:rPr lang="en-US" dirty="0" smtClean="0"/>
              <a:t>ACD </a:t>
            </a:r>
            <a:r>
              <a:rPr lang="en-US" dirty="0"/>
              <a:t>/ </a:t>
            </a:r>
            <a:r>
              <a:rPr lang="en-US" dirty="0" err="1"/>
              <a:t>ChemSketch</a:t>
            </a:r>
            <a:r>
              <a:rPr lang="en-US" dirty="0"/>
              <a:t> - A free comprehensive chemical drawing </a:t>
            </a:r>
            <a:r>
              <a:rPr lang="en-US" dirty="0" smtClean="0"/>
              <a:t>	package OR CCL.net </a:t>
            </a:r>
            <a:r>
              <a:rPr lang="en-US" dirty="0"/>
              <a:t>– For software that may be of interest to </a:t>
            </a:r>
            <a:r>
              <a:rPr lang="en-US" dirty="0" smtClean="0"/>
              <a:t> computational chemists)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320" y="177239"/>
            <a:ext cx="3672408" cy="1817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904" y="2656010"/>
            <a:ext cx="3131840" cy="19744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511" y="5373216"/>
            <a:ext cx="3248025" cy="742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25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829816" y="44624"/>
            <a:ext cx="5686400" cy="1298575"/>
          </a:xfrm>
        </p:spPr>
        <p:txBody>
          <a:bodyPr/>
          <a:lstStyle/>
          <a:p>
            <a:r>
              <a:rPr lang="es-ES" dirty="0" err="1" smtClean="0"/>
              <a:t>Exploration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394008" y="1196752"/>
            <a:ext cx="67702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 the new </a:t>
            </a:r>
            <a:r>
              <a:rPr lang="en-US" dirty="0"/>
              <a:t>IA students are required to write a methodology, a more </a:t>
            </a:r>
            <a:r>
              <a:rPr lang="en-US" dirty="0" smtClean="0"/>
              <a:t>evaluative account </a:t>
            </a:r>
            <a:r>
              <a:rPr lang="en-US" dirty="0"/>
              <a:t>of the method. In other words the emphasis is more on making </a:t>
            </a:r>
            <a:r>
              <a:rPr lang="en-US" dirty="0" smtClean="0"/>
              <a:t>their thinking </a:t>
            </a:r>
            <a:r>
              <a:rPr lang="en-US" dirty="0"/>
              <a:t>visible with respect to how they developed and came up with </a:t>
            </a:r>
            <a:r>
              <a:rPr lang="en-US" dirty="0" smtClean="0"/>
              <a:t>their final </a:t>
            </a:r>
            <a:r>
              <a:rPr lang="en-US" dirty="0"/>
              <a:t>method, evidenced by the way they communicate the challenges </a:t>
            </a:r>
            <a:r>
              <a:rPr lang="en-US" dirty="0" smtClean="0"/>
              <a:t>they faced </a:t>
            </a:r>
            <a:r>
              <a:rPr lang="en-US" dirty="0"/>
              <a:t>in collecting sufficient data, finding appropriate methods </a:t>
            </a:r>
            <a:r>
              <a:rPr lang="en-US" dirty="0" smtClean="0"/>
              <a:t>of measurement</a:t>
            </a:r>
            <a:r>
              <a:rPr lang="en-US" dirty="0"/>
              <a:t>, modifications </a:t>
            </a:r>
            <a:r>
              <a:rPr lang="en-US" dirty="0" smtClean="0"/>
              <a:t>made </a:t>
            </a:r>
            <a:r>
              <a:rPr lang="en-US" dirty="0"/>
              <a:t>and so on.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395536" y="3212976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There is no prescribed format for a student's exploration report but as </a:t>
            </a:r>
            <a:r>
              <a:rPr lang="en-US" dirty="0" smtClean="0"/>
              <a:t>the report </a:t>
            </a:r>
            <a:r>
              <a:rPr lang="en-US" dirty="0"/>
              <a:t>describes what the student has done, it is reasonable to write in </a:t>
            </a:r>
            <a:r>
              <a:rPr lang="en-US" dirty="0" smtClean="0"/>
              <a:t>the past </a:t>
            </a:r>
            <a:r>
              <a:rPr lang="en-US" dirty="0"/>
              <a:t>tense. The IA should not reflect an IA checklist approach; in just </a:t>
            </a:r>
            <a:r>
              <a:rPr lang="en-US" dirty="0" smtClean="0"/>
              <a:t>the same </a:t>
            </a:r>
            <a:r>
              <a:rPr lang="en-US" dirty="0"/>
              <a:t>way as an EE should not reflect a checklist approach</a:t>
            </a:r>
            <a:r>
              <a:rPr lang="en-US" dirty="0" smtClean="0"/>
              <a:t>. Examples can be found on: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395536" y="4581128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Journal</a:t>
            </a:r>
            <a:r>
              <a:rPr lang="es-ES" dirty="0"/>
              <a:t> of </a:t>
            </a:r>
            <a:r>
              <a:rPr lang="es-ES" dirty="0" err="1"/>
              <a:t>Chemical</a:t>
            </a:r>
            <a:r>
              <a:rPr lang="es-ES" dirty="0"/>
              <a:t> </a:t>
            </a:r>
            <a:r>
              <a:rPr lang="es-ES" dirty="0" err="1"/>
              <a:t>Education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Journal of Agricultural and Food Chemistry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Angewandte</a:t>
            </a:r>
            <a:r>
              <a:rPr lang="es-ES" dirty="0"/>
              <a:t> </a:t>
            </a:r>
            <a:r>
              <a:rPr lang="es-ES" dirty="0" err="1"/>
              <a:t>Chemie</a:t>
            </a:r>
            <a:r>
              <a:rPr lang="es-ES" dirty="0"/>
              <a:t> International </a:t>
            </a:r>
            <a:r>
              <a:rPr lang="es-ES" dirty="0" err="1"/>
              <a:t>Edition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Journal</a:t>
            </a:r>
            <a:r>
              <a:rPr lang="es-ES" dirty="0"/>
              <a:t> of </a:t>
            </a:r>
            <a:r>
              <a:rPr lang="es-ES" dirty="0" err="1" smtClean="0"/>
              <a:t>Petrology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RSC </a:t>
            </a:r>
            <a:r>
              <a:rPr lang="es-ES" dirty="0" err="1"/>
              <a:t>journals</a:t>
            </a:r>
            <a:endParaRPr lang="es-ES" dirty="0"/>
          </a:p>
        </p:txBody>
      </p:sp>
      <p:pic>
        <p:nvPicPr>
          <p:cNvPr id="9218" name="Picture 2" descr="https://upload.wikimedia.org/wikipedia/commons/thumb/c/ce/Kazimierz_Nowak_in_jungle_2.jpg/250px-Kazimierz_Nowak_in_jungle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679" y="4581128"/>
            <a:ext cx="23812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www.ibo.org/globalassets/digital-tookit/logos-and-programme-models/ib-world-school-logo-1-colou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768" y="188640"/>
            <a:ext cx="1368152" cy="1343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86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829816" y="44624"/>
            <a:ext cx="5686400" cy="1298575"/>
          </a:xfrm>
        </p:spPr>
        <p:txBody>
          <a:bodyPr/>
          <a:lstStyle/>
          <a:p>
            <a:r>
              <a:rPr lang="es-ES" dirty="0" smtClean="0"/>
              <a:t>Personal </a:t>
            </a:r>
            <a:r>
              <a:rPr lang="es-ES" dirty="0" err="1" smtClean="0"/>
              <a:t>engagement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323528" y="1124744"/>
            <a:ext cx="67702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Personal Engagement (PE) looks for some contribution made by the </a:t>
            </a:r>
            <a:r>
              <a:rPr lang="en-US" dirty="0" smtClean="0"/>
              <a:t>student in </a:t>
            </a:r>
            <a:r>
              <a:rPr lang="en-US" dirty="0"/>
              <a:t>their investigation.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 </a:t>
            </a:r>
            <a:r>
              <a:rPr lang="en-US" dirty="0"/>
              <a:t>example, enthusiasm, passion or enjoyment for </a:t>
            </a:r>
            <a:r>
              <a:rPr lang="en-US" dirty="0" smtClean="0"/>
              <a:t>the topic</a:t>
            </a:r>
            <a:r>
              <a:rPr lang="en-US" dirty="0"/>
              <a:t>, an innovative or novel method, a different or unique exploration, </a:t>
            </a:r>
            <a:r>
              <a:rPr lang="en-US" dirty="0" smtClean="0"/>
              <a:t>a noteworthy </a:t>
            </a:r>
            <a:r>
              <a:rPr lang="en-US" dirty="0"/>
              <a:t>or unusual use of data would indicate a degree of </a:t>
            </a:r>
            <a:r>
              <a:rPr lang="en-US" dirty="0" smtClean="0"/>
              <a:t>personal </a:t>
            </a:r>
            <a:r>
              <a:rPr lang="es-ES" dirty="0" err="1" smtClean="0"/>
              <a:t>engagement</a:t>
            </a:r>
            <a:r>
              <a:rPr lang="es-ES" dirty="0"/>
              <a:t>.</a:t>
            </a:r>
          </a:p>
        </p:txBody>
      </p:sp>
      <p:pic>
        <p:nvPicPr>
          <p:cNvPr id="8194" name="Picture 2" descr="https://mrs10verdun.files.wordpress.com/2015/01/happy-studen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543" y="3356992"/>
            <a:ext cx="5048250" cy="280987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ibo.org/globalassets/digital-tookit/logos-and-programme-models/ib-world-school-logo-1-colou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768" y="188640"/>
            <a:ext cx="1368152" cy="1343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09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575048" y="258217"/>
            <a:ext cx="6661248" cy="1298575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General </a:t>
            </a:r>
            <a:r>
              <a:rPr lang="es-ES" dirty="0" err="1" smtClean="0"/>
              <a:t>structure</a:t>
            </a:r>
            <a:r>
              <a:rPr lang="es-ES" dirty="0" smtClean="0"/>
              <a:t> of 10 </a:t>
            </a:r>
            <a:r>
              <a:rPr lang="es-ES" dirty="0" err="1" smtClean="0"/>
              <a:t>hours</a:t>
            </a:r>
            <a:endParaRPr lang="es-ES" dirty="0"/>
          </a:p>
        </p:txBody>
      </p:sp>
      <p:sp>
        <p:nvSpPr>
          <p:cNvPr id="2" name="1 Rectángulo"/>
          <p:cNvSpPr/>
          <p:nvPr/>
        </p:nvSpPr>
        <p:spPr>
          <a:xfrm>
            <a:off x="287016" y="1801847"/>
            <a:ext cx="84614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1. First session to unfold, understand the IA criteria and generate topics </a:t>
            </a:r>
            <a:r>
              <a:rPr lang="en-US" dirty="0" smtClean="0"/>
              <a:t>of </a:t>
            </a:r>
            <a:r>
              <a:rPr lang="es-ES" dirty="0" err="1" smtClean="0"/>
              <a:t>interest</a:t>
            </a:r>
            <a:r>
              <a:rPr lang="es-ES" dirty="0"/>
              <a:t>.</a:t>
            </a:r>
          </a:p>
          <a:p>
            <a:endParaRPr lang="es-ES" dirty="0" smtClean="0"/>
          </a:p>
          <a:p>
            <a:r>
              <a:rPr lang="es-ES" dirty="0" smtClean="0"/>
              <a:t>2. </a:t>
            </a:r>
            <a:r>
              <a:rPr lang="es-ES" dirty="0" err="1" smtClean="0"/>
              <a:t>Academic</a:t>
            </a:r>
            <a:r>
              <a:rPr lang="es-ES" dirty="0" smtClean="0"/>
              <a:t> </a:t>
            </a:r>
            <a:r>
              <a:rPr lang="es-ES" dirty="0" err="1" smtClean="0"/>
              <a:t>honesty</a:t>
            </a:r>
            <a:r>
              <a:rPr lang="es-ES" dirty="0" smtClean="0"/>
              <a:t> </a:t>
            </a:r>
            <a:r>
              <a:rPr lang="es-ES" dirty="0" err="1" smtClean="0"/>
              <a:t>briefing</a:t>
            </a:r>
            <a:r>
              <a:rPr lang="es-ES" dirty="0"/>
              <a:t>.</a:t>
            </a:r>
          </a:p>
          <a:p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Students carry out some back ground study to come up with a topic </a:t>
            </a:r>
            <a:r>
              <a:rPr lang="en-US" dirty="0" smtClean="0"/>
              <a:t>and formulate </a:t>
            </a:r>
            <a:r>
              <a:rPr lang="en-US" dirty="0"/>
              <a:t>the </a:t>
            </a:r>
            <a:r>
              <a:rPr lang="en-US" dirty="0" smtClean="0"/>
              <a:t>research </a:t>
            </a:r>
            <a:r>
              <a:rPr lang="en-US" dirty="0"/>
              <a:t>question. They also should be told to keep all </a:t>
            </a:r>
            <a:r>
              <a:rPr lang="en-US" dirty="0" smtClean="0"/>
              <a:t>the </a:t>
            </a:r>
            <a:r>
              <a:rPr lang="es-ES" dirty="0" err="1" smtClean="0"/>
              <a:t>resources</a:t>
            </a:r>
            <a:r>
              <a:rPr lang="es-ES" dirty="0" smtClean="0"/>
              <a:t> </a:t>
            </a:r>
            <a:r>
              <a:rPr lang="es-ES" dirty="0" err="1" smtClean="0"/>
              <a:t>identified</a:t>
            </a:r>
            <a:r>
              <a:rPr lang="es-E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Preliminary lab work (if the student is planning on primary data) </a:t>
            </a:r>
            <a:r>
              <a:rPr lang="en-US" dirty="0" smtClean="0"/>
              <a:t>and feasibility </a:t>
            </a:r>
            <a:r>
              <a:rPr lang="en-US" dirty="0"/>
              <a:t>study. If not collecting primary data there is time to </a:t>
            </a:r>
            <a:r>
              <a:rPr lang="en-US" dirty="0" smtClean="0"/>
              <a:t>collect preliminary </a:t>
            </a:r>
            <a:r>
              <a:rPr lang="en-US" dirty="0"/>
              <a:t>secondary data. If this part of the investigation </a:t>
            </a:r>
            <a:r>
              <a:rPr lang="en-US" dirty="0" smtClean="0"/>
              <a:t>is unsuccessful</a:t>
            </a:r>
            <a:r>
              <a:rPr lang="en-US" dirty="0"/>
              <a:t>, the student may need to go back to step #2.</a:t>
            </a:r>
          </a:p>
          <a:p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/>
              <a:t>. Modify the procedure and collect data for the IA that involves collection </a:t>
            </a:r>
            <a:r>
              <a:rPr lang="en-US" dirty="0" smtClean="0"/>
              <a:t>of primary </a:t>
            </a:r>
            <a:r>
              <a:rPr lang="en-US" dirty="0"/>
              <a:t>data (or collect secondary data).</a:t>
            </a:r>
          </a:p>
          <a:p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/>
              <a:t>. Work on analysis and evaluation of the data.</a:t>
            </a:r>
          </a:p>
          <a:p>
            <a:endParaRPr lang="en-US" dirty="0" smtClean="0"/>
          </a:p>
          <a:p>
            <a:r>
              <a:rPr lang="en-US" dirty="0" smtClean="0"/>
              <a:t>7</a:t>
            </a:r>
            <a:r>
              <a:rPr lang="en-US" dirty="0"/>
              <a:t>. Final report to the teacher after completing the report including </a:t>
            </a:r>
            <a:r>
              <a:rPr lang="en-US" dirty="0" smtClean="0"/>
              <a:t>the </a:t>
            </a:r>
            <a:r>
              <a:rPr lang="es-ES" dirty="0" err="1" smtClean="0"/>
              <a:t>bibliography</a:t>
            </a:r>
            <a:r>
              <a:rPr lang="es-ES" dirty="0"/>
              <a:t>.</a:t>
            </a:r>
          </a:p>
        </p:txBody>
      </p:sp>
      <p:pic>
        <p:nvPicPr>
          <p:cNvPr id="8" name="Picture 6" descr="http://www.ibo.org/globalassets/digital-tookit/logos-and-programme-models/ib-world-school-logo-1-colou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768" y="188640"/>
            <a:ext cx="1368152" cy="1343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42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0688" y="824513"/>
            <a:ext cx="83529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err="1" smtClean="0"/>
              <a:t>Teacher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responsibilities</a:t>
            </a:r>
            <a:endParaRPr lang="es-ES" sz="2800" b="1" dirty="0" smtClean="0"/>
          </a:p>
          <a:p>
            <a:pPr algn="ctr"/>
            <a:endParaRPr lang="es-E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Ensure the student has a reasonable and appropriate investigation, not </a:t>
            </a:r>
            <a:r>
              <a:rPr lang="en-US" dirty="0" smtClean="0"/>
              <a:t>too simple </a:t>
            </a:r>
            <a:r>
              <a:rPr lang="en-US" dirty="0"/>
              <a:t>and not too demanding.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Teachers will guide their students by nurturing the student's interests.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Take into account ethical aspects and safety issues (more detail on this </a:t>
            </a:r>
            <a:r>
              <a:rPr lang="en-US" dirty="0" smtClean="0"/>
              <a:t>can be </a:t>
            </a:r>
            <a:r>
              <a:rPr lang="en-US" dirty="0"/>
              <a:t>found in the subject guide and on the online curriculum </a:t>
            </a:r>
            <a:r>
              <a:rPr lang="en-US" dirty="0" err="1"/>
              <a:t>centre</a:t>
            </a:r>
            <a:r>
              <a:rPr lang="en-US" dirty="0"/>
              <a:t> (OCC).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Make the necessary arrangements to ensure that the students work </a:t>
            </a:r>
            <a:r>
              <a:rPr lang="en-US" dirty="0" smtClean="0"/>
              <a:t>is authentic </a:t>
            </a:r>
            <a:r>
              <a:rPr lang="en-US" dirty="0"/>
              <a:t>including correct acknowledgement of used references.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teacher may provide feedback on a first draft but not correct it.</a:t>
            </a:r>
            <a:endParaRPr lang="es-ES" dirty="0"/>
          </a:p>
        </p:txBody>
      </p:sp>
      <p:pic>
        <p:nvPicPr>
          <p:cNvPr id="5122" name="Picture 2" descr="http://bluecerealeducation.com/sites/default/files/LazyTeach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64" y="4221088"/>
            <a:ext cx="4067175" cy="222885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www.ibo.org/globalassets/digital-tookit/logos-and-programme-models/ib-world-school-logo-1-colou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768" y="188640"/>
            <a:ext cx="1368152" cy="1343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162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38" t="14609" r="34504" b="9313"/>
          <a:stretch/>
        </p:blipFill>
        <p:spPr bwMode="auto">
          <a:xfrm>
            <a:off x="583784" y="825013"/>
            <a:ext cx="6448096" cy="556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1115616" y="125900"/>
            <a:ext cx="5770016" cy="638804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Choosing</a:t>
            </a:r>
            <a:r>
              <a:rPr lang="es-ES" dirty="0" smtClean="0"/>
              <a:t> a </a:t>
            </a:r>
            <a:r>
              <a:rPr lang="es-ES" dirty="0" err="1" smtClean="0"/>
              <a:t>topic</a:t>
            </a:r>
            <a:endParaRPr lang="es-ES" dirty="0"/>
          </a:p>
        </p:txBody>
      </p:sp>
      <p:pic>
        <p:nvPicPr>
          <p:cNvPr id="6" name="Picture 6" descr="http://www.ibo.org/globalassets/digital-tookit/logos-and-programme-models/ib-world-school-logo-1-colou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768" y="188640"/>
            <a:ext cx="1368152" cy="1343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64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1106240" y="515506"/>
            <a:ext cx="5770016" cy="638804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Research</a:t>
            </a:r>
            <a:r>
              <a:rPr lang="es-ES" dirty="0" smtClean="0"/>
              <a:t> </a:t>
            </a:r>
            <a:r>
              <a:rPr lang="es-ES" dirty="0" err="1" smtClean="0"/>
              <a:t>question</a:t>
            </a:r>
            <a:endParaRPr lang="es-ES" dirty="0"/>
          </a:p>
        </p:txBody>
      </p:sp>
      <p:sp>
        <p:nvSpPr>
          <p:cNvPr id="2" name="1 Rectángulo"/>
          <p:cNvSpPr/>
          <p:nvPr/>
        </p:nvSpPr>
        <p:spPr>
          <a:xfrm>
            <a:off x="395536" y="1916832"/>
            <a:ext cx="68407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err="1"/>
              <a:t>Is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research</a:t>
            </a:r>
            <a:r>
              <a:rPr lang="es-ES" sz="2000" dirty="0"/>
              <a:t> </a:t>
            </a:r>
            <a:r>
              <a:rPr lang="es-ES" sz="2000" dirty="0" err="1"/>
              <a:t>question</a:t>
            </a:r>
            <a:r>
              <a:rPr lang="es-ES" sz="20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err="1" smtClean="0"/>
              <a:t>On</a:t>
            </a:r>
            <a:r>
              <a:rPr lang="es-ES" sz="2000" dirty="0" smtClean="0"/>
              <a:t> </a:t>
            </a:r>
            <a:r>
              <a:rPr lang="es-ES" sz="2000" dirty="0"/>
              <a:t>a novel </a:t>
            </a:r>
            <a:r>
              <a:rPr lang="es-ES" sz="2000" dirty="0" err="1"/>
              <a:t>topic</a:t>
            </a:r>
            <a:r>
              <a:rPr lang="es-ES" sz="2000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Looking </a:t>
            </a:r>
            <a:r>
              <a:rPr lang="en-US" sz="2000" dirty="0"/>
              <a:t>at a topic studied in class in a different way?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Extending </a:t>
            </a:r>
            <a:r>
              <a:rPr lang="en-US" sz="2000" dirty="0"/>
              <a:t>an idea studied in class?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Investigating </a:t>
            </a:r>
            <a:r>
              <a:rPr lang="en-US" sz="2000" dirty="0"/>
              <a:t>a topic that is not related to a class topic?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Generating </a:t>
            </a:r>
            <a:r>
              <a:rPr lang="en-US" sz="2000" dirty="0"/>
              <a:t>a sense of enthusiasm / authenticity / curiosity?</a:t>
            </a:r>
            <a:endParaRPr lang="es-ES" sz="2000" dirty="0"/>
          </a:p>
        </p:txBody>
      </p:sp>
      <p:sp>
        <p:nvSpPr>
          <p:cNvPr id="3" name="2 Rectángulo"/>
          <p:cNvSpPr/>
          <p:nvPr/>
        </p:nvSpPr>
        <p:spPr>
          <a:xfrm>
            <a:off x="395536" y="4750112"/>
            <a:ext cx="82089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Contain </a:t>
            </a:r>
            <a:r>
              <a:rPr lang="en-US" sz="2000" dirty="0"/>
              <a:t>a novel / fresh / different approach to the design, method of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measurement and method of analysis?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Go </a:t>
            </a:r>
            <a:r>
              <a:rPr lang="en-US" sz="2000" dirty="0"/>
              <a:t>beyond normal diploma expectations?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</a:t>
            </a:r>
            <a:r>
              <a:rPr lang="en-US" sz="2000" dirty="0" smtClean="0"/>
              <a:t>ontain </a:t>
            </a:r>
            <a:r>
              <a:rPr lang="en-US" sz="2000" dirty="0"/>
              <a:t>an interesting twist / modification to a standard procedure?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Contain </a:t>
            </a:r>
            <a:r>
              <a:rPr lang="en-US" sz="2000" dirty="0"/>
              <a:t>reflections on modifications and adaptations to the method?</a:t>
            </a:r>
            <a:endParaRPr lang="es-ES" sz="2000" dirty="0"/>
          </a:p>
        </p:txBody>
      </p:sp>
      <p:pic>
        <p:nvPicPr>
          <p:cNvPr id="8" name="Picture 6" descr="http://www.ibo.org/globalassets/digital-tookit/logos-and-programme-models/ib-world-school-logo-1-colou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768" y="188640"/>
            <a:ext cx="1368152" cy="1343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ages.clipartpanda.com/question-marks-background-questi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720" y="1772816"/>
            <a:ext cx="2460247" cy="2587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47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651</Words>
  <Application>Microsoft Office PowerPoint</Application>
  <PresentationFormat>Presentación en pantalla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Internal assessment</vt:lpstr>
      <vt:lpstr>Investigation types</vt:lpstr>
      <vt:lpstr>Exploration</vt:lpstr>
      <vt:lpstr>Personal engagement</vt:lpstr>
      <vt:lpstr>General structure of 10 hours</vt:lpstr>
      <vt:lpstr>Presentación de PowerPoint</vt:lpstr>
      <vt:lpstr>Choosing a topic</vt:lpstr>
      <vt:lpstr>Research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assessment</dc:title>
  <dc:creator>Oliver Canning</dc:creator>
  <cp:lastModifiedBy>sfpaula.default</cp:lastModifiedBy>
  <cp:revision>6</cp:revision>
  <dcterms:created xsi:type="dcterms:W3CDTF">2015-10-29T13:28:24Z</dcterms:created>
  <dcterms:modified xsi:type="dcterms:W3CDTF">2015-12-14T08:07:04Z</dcterms:modified>
</cp:coreProperties>
</file>