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57" r:id="rId4"/>
    <p:sldId id="259" r:id="rId5"/>
    <p:sldId id="267" r:id="rId6"/>
    <p:sldId id="260" r:id="rId7"/>
    <p:sldId id="271" r:id="rId8"/>
    <p:sldId id="272" r:id="rId9"/>
    <p:sldId id="273" r:id="rId10"/>
    <p:sldId id="274" r:id="rId11"/>
    <p:sldId id="275" r:id="rId12"/>
    <p:sldId id="276" r:id="rId13"/>
    <p:sldId id="277" r:id="rId14"/>
    <p:sldId id="278" r:id="rId15"/>
    <p:sldId id="258" r:id="rId16"/>
    <p:sldId id="261" r:id="rId17"/>
    <p:sldId id="279" r:id="rId18"/>
    <p:sldId id="280" r:id="rId19"/>
    <p:sldId id="281" r:id="rId20"/>
    <p:sldId id="282" r:id="rId21"/>
    <p:sldId id="269"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18197-D891-4B44-9F19-9CE2ECD5EAE8}" type="datetimeFigureOut">
              <a:rPr lang="en-GB" smtClean="0"/>
              <a:t>11/05/2018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8EFAC-A1AA-45BD-9C31-37204550AB72}" type="slidenum">
              <a:rPr lang="en-GB" smtClean="0"/>
              <a:t>‹Nº›</a:t>
            </a:fld>
            <a:endParaRPr lang="en-GB"/>
          </a:p>
        </p:txBody>
      </p:sp>
    </p:spTree>
    <p:extLst>
      <p:ext uri="{BB962C8B-B14F-4D97-AF65-F5344CB8AC3E}">
        <p14:creationId xmlns:p14="http://schemas.microsoft.com/office/powerpoint/2010/main" val="28347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a:noFill/>
        </p:spPr>
        <p:txBody>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a:noFill/>
        </p:spPr>
        <p:txBody>
          <a:bodyPr/>
          <a:lstStyle>
            <a:lvl1pPr defTabSz="1293813" eaLnBrk="0" hangingPunct="0">
              <a:defRPr>
                <a:solidFill>
                  <a:schemeClr val="tx1"/>
                </a:solidFill>
                <a:latin typeface="Arial" panose="020B0604020202020204" pitchFamily="34" charset="0"/>
              </a:defRPr>
            </a:lvl1pPr>
            <a:lvl2pPr marL="1050925" indent="-404813" defTabSz="1293813" eaLnBrk="0" hangingPunct="0">
              <a:defRPr>
                <a:solidFill>
                  <a:schemeClr val="tx1"/>
                </a:solidFill>
                <a:latin typeface="Arial" panose="020B0604020202020204" pitchFamily="34" charset="0"/>
              </a:defRPr>
            </a:lvl2pPr>
            <a:lvl3pPr marL="1617663" indent="-323850" defTabSz="1293813" eaLnBrk="0" hangingPunct="0">
              <a:defRPr>
                <a:solidFill>
                  <a:schemeClr val="tx1"/>
                </a:solidFill>
                <a:latin typeface="Arial" panose="020B0604020202020204" pitchFamily="34" charset="0"/>
              </a:defRPr>
            </a:lvl3pPr>
            <a:lvl4pPr marL="2263775" indent="-323850" defTabSz="1293813" eaLnBrk="0" hangingPunct="0">
              <a:defRPr>
                <a:solidFill>
                  <a:schemeClr val="tx1"/>
                </a:solidFill>
                <a:latin typeface="Arial" panose="020B0604020202020204" pitchFamily="34" charset="0"/>
              </a:defRPr>
            </a:lvl4pPr>
            <a:lvl5pPr marL="2909888" indent="-322263" defTabSz="1293813" eaLnBrk="0" hangingPunct="0">
              <a:defRPr>
                <a:solidFill>
                  <a:schemeClr val="tx1"/>
                </a:solidFill>
                <a:latin typeface="Arial" panose="020B0604020202020204" pitchFamily="34" charset="0"/>
              </a:defRPr>
            </a:lvl5pPr>
            <a:lvl6pPr marL="3367088" indent="-322263" defTabSz="1293813" eaLnBrk="0" fontAlgn="base" hangingPunct="0">
              <a:spcBef>
                <a:spcPct val="0"/>
              </a:spcBef>
              <a:spcAft>
                <a:spcPct val="0"/>
              </a:spcAft>
              <a:defRPr>
                <a:solidFill>
                  <a:schemeClr val="tx1"/>
                </a:solidFill>
                <a:latin typeface="Arial" panose="020B0604020202020204" pitchFamily="34" charset="0"/>
              </a:defRPr>
            </a:lvl6pPr>
            <a:lvl7pPr marL="3824288" indent="-322263" defTabSz="1293813" eaLnBrk="0" fontAlgn="base" hangingPunct="0">
              <a:spcBef>
                <a:spcPct val="0"/>
              </a:spcBef>
              <a:spcAft>
                <a:spcPct val="0"/>
              </a:spcAft>
              <a:defRPr>
                <a:solidFill>
                  <a:schemeClr val="tx1"/>
                </a:solidFill>
                <a:latin typeface="Arial" panose="020B0604020202020204" pitchFamily="34" charset="0"/>
              </a:defRPr>
            </a:lvl7pPr>
            <a:lvl8pPr marL="4281488" indent="-322263" defTabSz="1293813" eaLnBrk="0" fontAlgn="base" hangingPunct="0">
              <a:spcBef>
                <a:spcPct val="0"/>
              </a:spcBef>
              <a:spcAft>
                <a:spcPct val="0"/>
              </a:spcAft>
              <a:defRPr>
                <a:solidFill>
                  <a:schemeClr val="tx1"/>
                </a:solidFill>
                <a:latin typeface="Arial" panose="020B0604020202020204" pitchFamily="34" charset="0"/>
              </a:defRPr>
            </a:lvl8pPr>
            <a:lvl9pPr marL="4738688" indent="-322263" defTabSz="12938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C97556-5412-4E53-BAD0-07552C0774E1}" type="slidenum">
              <a:rPr lang="en-GB" altLang="en-US">
                <a:solidFill>
                  <a:prstClr val="black"/>
                </a:solidFill>
                <a:latin typeface="Calibri" panose="020F0502020204030204" pitchFamily="34" charset="0"/>
              </a:rPr>
              <a:pPr eaLnBrk="1" hangingPunct="1"/>
              <a:t>6</a:t>
            </a:fld>
            <a:endParaRPr lang="en-GB"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36127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a:noFill/>
        </p:spPr>
        <p:txBody>
          <a:bodyPr/>
          <a:lstStyle/>
          <a:p>
            <a:pPr eaLnBrk="1" hangingPunct="1">
              <a:spcBef>
                <a:spcPct val="0"/>
              </a:spcBef>
            </a:pPr>
            <a:endParaRPr lang="en-GB" altLang="en-US" smtClean="0"/>
          </a:p>
        </p:txBody>
      </p:sp>
      <p:sp>
        <p:nvSpPr>
          <p:cNvPr id="12292" name="Slide Number Placeholder 3"/>
          <p:cNvSpPr>
            <a:spLocks noGrp="1"/>
          </p:cNvSpPr>
          <p:nvPr>
            <p:ph type="sldNum" sz="quarter" idx="5"/>
          </p:nvPr>
        </p:nvSpPr>
        <p:spPr>
          <a:noFill/>
        </p:spPr>
        <p:txBody>
          <a:bodyPr/>
          <a:lstStyle>
            <a:lvl1pPr defTabSz="1293813" eaLnBrk="0" hangingPunct="0">
              <a:defRPr>
                <a:solidFill>
                  <a:schemeClr val="tx1"/>
                </a:solidFill>
                <a:latin typeface="Arial" panose="020B0604020202020204" pitchFamily="34" charset="0"/>
              </a:defRPr>
            </a:lvl1pPr>
            <a:lvl2pPr marL="1050925" indent="-404813" defTabSz="1293813" eaLnBrk="0" hangingPunct="0">
              <a:defRPr>
                <a:solidFill>
                  <a:schemeClr val="tx1"/>
                </a:solidFill>
                <a:latin typeface="Arial" panose="020B0604020202020204" pitchFamily="34" charset="0"/>
              </a:defRPr>
            </a:lvl2pPr>
            <a:lvl3pPr marL="1617663" indent="-323850" defTabSz="1293813" eaLnBrk="0" hangingPunct="0">
              <a:defRPr>
                <a:solidFill>
                  <a:schemeClr val="tx1"/>
                </a:solidFill>
                <a:latin typeface="Arial" panose="020B0604020202020204" pitchFamily="34" charset="0"/>
              </a:defRPr>
            </a:lvl3pPr>
            <a:lvl4pPr marL="2263775" indent="-323850" defTabSz="1293813" eaLnBrk="0" hangingPunct="0">
              <a:defRPr>
                <a:solidFill>
                  <a:schemeClr val="tx1"/>
                </a:solidFill>
                <a:latin typeface="Arial" panose="020B0604020202020204" pitchFamily="34" charset="0"/>
              </a:defRPr>
            </a:lvl4pPr>
            <a:lvl5pPr marL="2909888" indent="-322263" defTabSz="1293813" eaLnBrk="0" hangingPunct="0">
              <a:defRPr>
                <a:solidFill>
                  <a:schemeClr val="tx1"/>
                </a:solidFill>
                <a:latin typeface="Arial" panose="020B0604020202020204" pitchFamily="34" charset="0"/>
              </a:defRPr>
            </a:lvl5pPr>
            <a:lvl6pPr marL="3367088" indent="-322263" defTabSz="1293813" eaLnBrk="0" fontAlgn="base" hangingPunct="0">
              <a:spcBef>
                <a:spcPct val="0"/>
              </a:spcBef>
              <a:spcAft>
                <a:spcPct val="0"/>
              </a:spcAft>
              <a:defRPr>
                <a:solidFill>
                  <a:schemeClr val="tx1"/>
                </a:solidFill>
                <a:latin typeface="Arial" panose="020B0604020202020204" pitchFamily="34" charset="0"/>
              </a:defRPr>
            </a:lvl6pPr>
            <a:lvl7pPr marL="3824288" indent="-322263" defTabSz="1293813" eaLnBrk="0" fontAlgn="base" hangingPunct="0">
              <a:spcBef>
                <a:spcPct val="0"/>
              </a:spcBef>
              <a:spcAft>
                <a:spcPct val="0"/>
              </a:spcAft>
              <a:defRPr>
                <a:solidFill>
                  <a:schemeClr val="tx1"/>
                </a:solidFill>
                <a:latin typeface="Arial" panose="020B0604020202020204" pitchFamily="34" charset="0"/>
              </a:defRPr>
            </a:lvl7pPr>
            <a:lvl8pPr marL="4281488" indent="-322263" defTabSz="1293813" eaLnBrk="0" fontAlgn="base" hangingPunct="0">
              <a:spcBef>
                <a:spcPct val="0"/>
              </a:spcBef>
              <a:spcAft>
                <a:spcPct val="0"/>
              </a:spcAft>
              <a:defRPr>
                <a:solidFill>
                  <a:schemeClr val="tx1"/>
                </a:solidFill>
                <a:latin typeface="Arial" panose="020B0604020202020204" pitchFamily="34" charset="0"/>
              </a:defRPr>
            </a:lvl8pPr>
            <a:lvl9pPr marL="4738688" indent="-322263" defTabSz="12938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5A7359-B6CF-43A7-B0CD-3A447897F5E7}" type="slidenum">
              <a:rPr lang="en-GB" altLang="en-US">
                <a:solidFill>
                  <a:prstClr val="black"/>
                </a:solidFill>
                <a:latin typeface="Calibri" panose="020F0502020204030204" pitchFamily="34" charset="0"/>
              </a:rPr>
              <a:pPr eaLnBrk="1" hangingPunct="1"/>
              <a:t>7</a:t>
            </a:fld>
            <a:endParaRPr lang="en-GB"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17798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a:noFill/>
        </p:spPr>
        <p:txBody>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a:noFill/>
        </p:spPr>
        <p:txBody>
          <a:bodyPr/>
          <a:lstStyle>
            <a:lvl1pPr defTabSz="1293813" eaLnBrk="0" hangingPunct="0">
              <a:defRPr>
                <a:solidFill>
                  <a:schemeClr val="tx1"/>
                </a:solidFill>
                <a:latin typeface="Arial" panose="020B0604020202020204" pitchFamily="34" charset="0"/>
              </a:defRPr>
            </a:lvl1pPr>
            <a:lvl2pPr marL="1050925" indent="-404813" defTabSz="1293813" eaLnBrk="0" hangingPunct="0">
              <a:defRPr>
                <a:solidFill>
                  <a:schemeClr val="tx1"/>
                </a:solidFill>
                <a:latin typeface="Arial" panose="020B0604020202020204" pitchFamily="34" charset="0"/>
              </a:defRPr>
            </a:lvl2pPr>
            <a:lvl3pPr marL="1617663" indent="-323850" defTabSz="1293813" eaLnBrk="0" hangingPunct="0">
              <a:defRPr>
                <a:solidFill>
                  <a:schemeClr val="tx1"/>
                </a:solidFill>
                <a:latin typeface="Arial" panose="020B0604020202020204" pitchFamily="34" charset="0"/>
              </a:defRPr>
            </a:lvl3pPr>
            <a:lvl4pPr marL="2263775" indent="-323850" defTabSz="1293813" eaLnBrk="0" hangingPunct="0">
              <a:defRPr>
                <a:solidFill>
                  <a:schemeClr val="tx1"/>
                </a:solidFill>
                <a:latin typeface="Arial" panose="020B0604020202020204" pitchFamily="34" charset="0"/>
              </a:defRPr>
            </a:lvl4pPr>
            <a:lvl5pPr marL="2909888" indent="-322263" defTabSz="1293813" eaLnBrk="0" hangingPunct="0">
              <a:defRPr>
                <a:solidFill>
                  <a:schemeClr val="tx1"/>
                </a:solidFill>
                <a:latin typeface="Arial" panose="020B0604020202020204" pitchFamily="34" charset="0"/>
              </a:defRPr>
            </a:lvl5pPr>
            <a:lvl6pPr marL="3367088" indent="-322263" defTabSz="1293813" eaLnBrk="0" fontAlgn="base" hangingPunct="0">
              <a:spcBef>
                <a:spcPct val="0"/>
              </a:spcBef>
              <a:spcAft>
                <a:spcPct val="0"/>
              </a:spcAft>
              <a:defRPr>
                <a:solidFill>
                  <a:schemeClr val="tx1"/>
                </a:solidFill>
                <a:latin typeface="Arial" panose="020B0604020202020204" pitchFamily="34" charset="0"/>
              </a:defRPr>
            </a:lvl6pPr>
            <a:lvl7pPr marL="3824288" indent="-322263" defTabSz="1293813" eaLnBrk="0" fontAlgn="base" hangingPunct="0">
              <a:spcBef>
                <a:spcPct val="0"/>
              </a:spcBef>
              <a:spcAft>
                <a:spcPct val="0"/>
              </a:spcAft>
              <a:defRPr>
                <a:solidFill>
                  <a:schemeClr val="tx1"/>
                </a:solidFill>
                <a:latin typeface="Arial" panose="020B0604020202020204" pitchFamily="34" charset="0"/>
              </a:defRPr>
            </a:lvl7pPr>
            <a:lvl8pPr marL="4281488" indent="-322263" defTabSz="1293813" eaLnBrk="0" fontAlgn="base" hangingPunct="0">
              <a:spcBef>
                <a:spcPct val="0"/>
              </a:spcBef>
              <a:spcAft>
                <a:spcPct val="0"/>
              </a:spcAft>
              <a:defRPr>
                <a:solidFill>
                  <a:schemeClr val="tx1"/>
                </a:solidFill>
                <a:latin typeface="Arial" panose="020B0604020202020204" pitchFamily="34" charset="0"/>
              </a:defRPr>
            </a:lvl8pPr>
            <a:lvl9pPr marL="4738688" indent="-322263" defTabSz="12938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1CA6D2-E8CF-4CE7-89BB-771A07D9D293}" type="slidenum">
              <a:rPr lang="en-GB" altLang="en-US">
                <a:solidFill>
                  <a:prstClr val="black"/>
                </a:solidFill>
                <a:latin typeface="Calibri" panose="020F0502020204030204" pitchFamily="34" charset="0"/>
              </a:rPr>
              <a:pPr eaLnBrk="1" hangingPunct="1"/>
              <a:t>8</a:t>
            </a:fld>
            <a:endParaRPr lang="en-GB"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71003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a:noFill/>
        </p:spPr>
        <p:txBody>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a:noFill/>
        </p:spPr>
        <p:txBody>
          <a:bodyPr/>
          <a:lstStyle>
            <a:lvl1pPr defTabSz="1293813" eaLnBrk="0" hangingPunct="0">
              <a:defRPr>
                <a:solidFill>
                  <a:schemeClr val="tx1"/>
                </a:solidFill>
                <a:latin typeface="Arial" panose="020B0604020202020204" pitchFamily="34" charset="0"/>
              </a:defRPr>
            </a:lvl1pPr>
            <a:lvl2pPr marL="1050925" indent="-404813" defTabSz="1293813" eaLnBrk="0" hangingPunct="0">
              <a:defRPr>
                <a:solidFill>
                  <a:schemeClr val="tx1"/>
                </a:solidFill>
                <a:latin typeface="Arial" panose="020B0604020202020204" pitchFamily="34" charset="0"/>
              </a:defRPr>
            </a:lvl2pPr>
            <a:lvl3pPr marL="1617663" indent="-323850" defTabSz="1293813" eaLnBrk="0" hangingPunct="0">
              <a:defRPr>
                <a:solidFill>
                  <a:schemeClr val="tx1"/>
                </a:solidFill>
                <a:latin typeface="Arial" panose="020B0604020202020204" pitchFamily="34" charset="0"/>
              </a:defRPr>
            </a:lvl3pPr>
            <a:lvl4pPr marL="2263775" indent="-323850" defTabSz="1293813" eaLnBrk="0" hangingPunct="0">
              <a:defRPr>
                <a:solidFill>
                  <a:schemeClr val="tx1"/>
                </a:solidFill>
                <a:latin typeface="Arial" panose="020B0604020202020204" pitchFamily="34" charset="0"/>
              </a:defRPr>
            </a:lvl4pPr>
            <a:lvl5pPr marL="2909888" indent="-322263" defTabSz="1293813" eaLnBrk="0" hangingPunct="0">
              <a:defRPr>
                <a:solidFill>
                  <a:schemeClr val="tx1"/>
                </a:solidFill>
                <a:latin typeface="Arial" panose="020B0604020202020204" pitchFamily="34" charset="0"/>
              </a:defRPr>
            </a:lvl5pPr>
            <a:lvl6pPr marL="3367088" indent="-322263" defTabSz="1293813" eaLnBrk="0" fontAlgn="base" hangingPunct="0">
              <a:spcBef>
                <a:spcPct val="0"/>
              </a:spcBef>
              <a:spcAft>
                <a:spcPct val="0"/>
              </a:spcAft>
              <a:defRPr>
                <a:solidFill>
                  <a:schemeClr val="tx1"/>
                </a:solidFill>
                <a:latin typeface="Arial" panose="020B0604020202020204" pitchFamily="34" charset="0"/>
              </a:defRPr>
            </a:lvl6pPr>
            <a:lvl7pPr marL="3824288" indent="-322263" defTabSz="1293813" eaLnBrk="0" fontAlgn="base" hangingPunct="0">
              <a:spcBef>
                <a:spcPct val="0"/>
              </a:spcBef>
              <a:spcAft>
                <a:spcPct val="0"/>
              </a:spcAft>
              <a:defRPr>
                <a:solidFill>
                  <a:schemeClr val="tx1"/>
                </a:solidFill>
                <a:latin typeface="Arial" panose="020B0604020202020204" pitchFamily="34" charset="0"/>
              </a:defRPr>
            </a:lvl7pPr>
            <a:lvl8pPr marL="4281488" indent="-322263" defTabSz="1293813" eaLnBrk="0" fontAlgn="base" hangingPunct="0">
              <a:spcBef>
                <a:spcPct val="0"/>
              </a:spcBef>
              <a:spcAft>
                <a:spcPct val="0"/>
              </a:spcAft>
              <a:defRPr>
                <a:solidFill>
                  <a:schemeClr val="tx1"/>
                </a:solidFill>
                <a:latin typeface="Arial" panose="020B0604020202020204" pitchFamily="34" charset="0"/>
              </a:defRPr>
            </a:lvl8pPr>
            <a:lvl9pPr marL="4738688" indent="-322263" defTabSz="12938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5B7991-7EB3-4C5C-A4F2-B1130B06CDD1}" type="slidenum">
              <a:rPr lang="en-GB" altLang="en-US">
                <a:solidFill>
                  <a:prstClr val="black"/>
                </a:solidFill>
                <a:latin typeface="Calibri" panose="020F0502020204030204" pitchFamily="34" charset="0"/>
              </a:rPr>
              <a:pPr eaLnBrk="1" hangingPunct="1"/>
              <a:t>9</a:t>
            </a:fld>
            <a:endParaRPr lang="en-GB"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2078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a:noFill/>
        </p:spPr>
        <p:txBody>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a:noFill/>
        </p:spPr>
        <p:txBody>
          <a:bodyPr/>
          <a:lstStyle>
            <a:lvl1pPr defTabSz="1293813" eaLnBrk="0" hangingPunct="0">
              <a:defRPr>
                <a:solidFill>
                  <a:schemeClr val="tx1"/>
                </a:solidFill>
                <a:latin typeface="Arial" panose="020B0604020202020204" pitchFamily="34" charset="0"/>
              </a:defRPr>
            </a:lvl1pPr>
            <a:lvl2pPr marL="1050925" indent="-404813" defTabSz="1293813" eaLnBrk="0" hangingPunct="0">
              <a:defRPr>
                <a:solidFill>
                  <a:schemeClr val="tx1"/>
                </a:solidFill>
                <a:latin typeface="Arial" panose="020B0604020202020204" pitchFamily="34" charset="0"/>
              </a:defRPr>
            </a:lvl2pPr>
            <a:lvl3pPr marL="1617663" indent="-323850" defTabSz="1293813" eaLnBrk="0" hangingPunct="0">
              <a:defRPr>
                <a:solidFill>
                  <a:schemeClr val="tx1"/>
                </a:solidFill>
                <a:latin typeface="Arial" panose="020B0604020202020204" pitchFamily="34" charset="0"/>
              </a:defRPr>
            </a:lvl3pPr>
            <a:lvl4pPr marL="2263775" indent="-323850" defTabSz="1293813" eaLnBrk="0" hangingPunct="0">
              <a:defRPr>
                <a:solidFill>
                  <a:schemeClr val="tx1"/>
                </a:solidFill>
                <a:latin typeface="Arial" panose="020B0604020202020204" pitchFamily="34" charset="0"/>
              </a:defRPr>
            </a:lvl4pPr>
            <a:lvl5pPr marL="2909888" indent="-322263" defTabSz="1293813" eaLnBrk="0" hangingPunct="0">
              <a:defRPr>
                <a:solidFill>
                  <a:schemeClr val="tx1"/>
                </a:solidFill>
                <a:latin typeface="Arial" panose="020B0604020202020204" pitchFamily="34" charset="0"/>
              </a:defRPr>
            </a:lvl5pPr>
            <a:lvl6pPr marL="3367088" indent="-322263" defTabSz="1293813" eaLnBrk="0" fontAlgn="base" hangingPunct="0">
              <a:spcBef>
                <a:spcPct val="0"/>
              </a:spcBef>
              <a:spcAft>
                <a:spcPct val="0"/>
              </a:spcAft>
              <a:defRPr>
                <a:solidFill>
                  <a:schemeClr val="tx1"/>
                </a:solidFill>
                <a:latin typeface="Arial" panose="020B0604020202020204" pitchFamily="34" charset="0"/>
              </a:defRPr>
            </a:lvl6pPr>
            <a:lvl7pPr marL="3824288" indent="-322263" defTabSz="1293813" eaLnBrk="0" fontAlgn="base" hangingPunct="0">
              <a:spcBef>
                <a:spcPct val="0"/>
              </a:spcBef>
              <a:spcAft>
                <a:spcPct val="0"/>
              </a:spcAft>
              <a:defRPr>
                <a:solidFill>
                  <a:schemeClr val="tx1"/>
                </a:solidFill>
                <a:latin typeface="Arial" panose="020B0604020202020204" pitchFamily="34" charset="0"/>
              </a:defRPr>
            </a:lvl7pPr>
            <a:lvl8pPr marL="4281488" indent="-322263" defTabSz="1293813" eaLnBrk="0" fontAlgn="base" hangingPunct="0">
              <a:spcBef>
                <a:spcPct val="0"/>
              </a:spcBef>
              <a:spcAft>
                <a:spcPct val="0"/>
              </a:spcAft>
              <a:defRPr>
                <a:solidFill>
                  <a:schemeClr val="tx1"/>
                </a:solidFill>
                <a:latin typeface="Arial" panose="020B0604020202020204" pitchFamily="34" charset="0"/>
              </a:defRPr>
            </a:lvl8pPr>
            <a:lvl9pPr marL="4738688" indent="-322263" defTabSz="12938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22AD47-1EEA-46D4-9363-C7EFADB7E70A}" type="slidenum">
              <a:rPr lang="en-GB" altLang="en-US">
                <a:solidFill>
                  <a:prstClr val="black"/>
                </a:solidFill>
                <a:latin typeface="Calibri" panose="020F0502020204030204" pitchFamily="34" charset="0"/>
              </a:rPr>
              <a:pPr eaLnBrk="1" hangingPunct="1"/>
              <a:t>10</a:t>
            </a:fld>
            <a:endParaRPr lang="en-GB"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296787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a:noFill/>
        </p:spPr>
        <p:txBody>
          <a:bodyPr/>
          <a:lstStyle/>
          <a:p>
            <a:pPr eaLnBrk="1" hangingPunct="1">
              <a:spcBef>
                <a:spcPct val="0"/>
              </a:spcBef>
            </a:pPr>
            <a:endParaRPr lang="en-GB" altLang="en-US" smtClean="0"/>
          </a:p>
        </p:txBody>
      </p:sp>
      <p:sp>
        <p:nvSpPr>
          <p:cNvPr id="16388" name="Slide Number Placeholder 3"/>
          <p:cNvSpPr>
            <a:spLocks noGrp="1"/>
          </p:cNvSpPr>
          <p:nvPr>
            <p:ph type="sldNum" sz="quarter" idx="5"/>
          </p:nvPr>
        </p:nvSpPr>
        <p:spPr>
          <a:noFill/>
        </p:spPr>
        <p:txBody>
          <a:bodyPr/>
          <a:lstStyle>
            <a:lvl1pPr defTabSz="1293813" eaLnBrk="0" hangingPunct="0">
              <a:defRPr>
                <a:solidFill>
                  <a:schemeClr val="tx1"/>
                </a:solidFill>
                <a:latin typeface="Arial" panose="020B0604020202020204" pitchFamily="34" charset="0"/>
              </a:defRPr>
            </a:lvl1pPr>
            <a:lvl2pPr marL="1050925" indent="-404813" defTabSz="1293813" eaLnBrk="0" hangingPunct="0">
              <a:defRPr>
                <a:solidFill>
                  <a:schemeClr val="tx1"/>
                </a:solidFill>
                <a:latin typeface="Arial" panose="020B0604020202020204" pitchFamily="34" charset="0"/>
              </a:defRPr>
            </a:lvl2pPr>
            <a:lvl3pPr marL="1617663" indent="-323850" defTabSz="1293813" eaLnBrk="0" hangingPunct="0">
              <a:defRPr>
                <a:solidFill>
                  <a:schemeClr val="tx1"/>
                </a:solidFill>
                <a:latin typeface="Arial" panose="020B0604020202020204" pitchFamily="34" charset="0"/>
              </a:defRPr>
            </a:lvl3pPr>
            <a:lvl4pPr marL="2263775" indent="-323850" defTabSz="1293813" eaLnBrk="0" hangingPunct="0">
              <a:defRPr>
                <a:solidFill>
                  <a:schemeClr val="tx1"/>
                </a:solidFill>
                <a:latin typeface="Arial" panose="020B0604020202020204" pitchFamily="34" charset="0"/>
              </a:defRPr>
            </a:lvl4pPr>
            <a:lvl5pPr marL="2909888" indent="-322263" defTabSz="1293813" eaLnBrk="0" hangingPunct="0">
              <a:defRPr>
                <a:solidFill>
                  <a:schemeClr val="tx1"/>
                </a:solidFill>
                <a:latin typeface="Arial" panose="020B0604020202020204" pitchFamily="34" charset="0"/>
              </a:defRPr>
            </a:lvl5pPr>
            <a:lvl6pPr marL="3367088" indent="-322263" defTabSz="1293813" eaLnBrk="0" fontAlgn="base" hangingPunct="0">
              <a:spcBef>
                <a:spcPct val="0"/>
              </a:spcBef>
              <a:spcAft>
                <a:spcPct val="0"/>
              </a:spcAft>
              <a:defRPr>
                <a:solidFill>
                  <a:schemeClr val="tx1"/>
                </a:solidFill>
                <a:latin typeface="Arial" panose="020B0604020202020204" pitchFamily="34" charset="0"/>
              </a:defRPr>
            </a:lvl6pPr>
            <a:lvl7pPr marL="3824288" indent="-322263" defTabSz="1293813" eaLnBrk="0" fontAlgn="base" hangingPunct="0">
              <a:spcBef>
                <a:spcPct val="0"/>
              </a:spcBef>
              <a:spcAft>
                <a:spcPct val="0"/>
              </a:spcAft>
              <a:defRPr>
                <a:solidFill>
                  <a:schemeClr val="tx1"/>
                </a:solidFill>
                <a:latin typeface="Arial" panose="020B0604020202020204" pitchFamily="34" charset="0"/>
              </a:defRPr>
            </a:lvl7pPr>
            <a:lvl8pPr marL="4281488" indent="-322263" defTabSz="1293813" eaLnBrk="0" fontAlgn="base" hangingPunct="0">
              <a:spcBef>
                <a:spcPct val="0"/>
              </a:spcBef>
              <a:spcAft>
                <a:spcPct val="0"/>
              </a:spcAft>
              <a:defRPr>
                <a:solidFill>
                  <a:schemeClr val="tx1"/>
                </a:solidFill>
                <a:latin typeface="Arial" panose="020B0604020202020204" pitchFamily="34" charset="0"/>
              </a:defRPr>
            </a:lvl8pPr>
            <a:lvl9pPr marL="4738688" indent="-322263" defTabSz="12938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4D8F79-ABCC-4242-95DA-F3DEEB2671F4}" type="slidenum">
              <a:rPr lang="en-GB" altLang="en-US">
                <a:solidFill>
                  <a:prstClr val="black"/>
                </a:solidFill>
                <a:latin typeface="Calibri" panose="020F0502020204030204" pitchFamily="34" charset="0"/>
              </a:rPr>
              <a:pPr eaLnBrk="1" hangingPunct="1"/>
              <a:t>11</a:t>
            </a:fld>
            <a:endParaRPr lang="en-GB"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724389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a:noFill/>
        </p:spPr>
        <p:txBody>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a:noFill/>
        </p:spPr>
        <p:txBody>
          <a:bodyPr/>
          <a:lstStyle>
            <a:lvl1pPr defTabSz="1293813" eaLnBrk="0" hangingPunct="0">
              <a:defRPr>
                <a:solidFill>
                  <a:schemeClr val="tx1"/>
                </a:solidFill>
                <a:latin typeface="Arial" panose="020B0604020202020204" pitchFamily="34" charset="0"/>
              </a:defRPr>
            </a:lvl1pPr>
            <a:lvl2pPr marL="1050925" indent="-404813" defTabSz="1293813" eaLnBrk="0" hangingPunct="0">
              <a:defRPr>
                <a:solidFill>
                  <a:schemeClr val="tx1"/>
                </a:solidFill>
                <a:latin typeface="Arial" panose="020B0604020202020204" pitchFamily="34" charset="0"/>
              </a:defRPr>
            </a:lvl2pPr>
            <a:lvl3pPr marL="1617663" indent="-323850" defTabSz="1293813" eaLnBrk="0" hangingPunct="0">
              <a:defRPr>
                <a:solidFill>
                  <a:schemeClr val="tx1"/>
                </a:solidFill>
                <a:latin typeface="Arial" panose="020B0604020202020204" pitchFamily="34" charset="0"/>
              </a:defRPr>
            </a:lvl3pPr>
            <a:lvl4pPr marL="2263775" indent="-323850" defTabSz="1293813" eaLnBrk="0" hangingPunct="0">
              <a:defRPr>
                <a:solidFill>
                  <a:schemeClr val="tx1"/>
                </a:solidFill>
                <a:latin typeface="Arial" panose="020B0604020202020204" pitchFamily="34" charset="0"/>
              </a:defRPr>
            </a:lvl4pPr>
            <a:lvl5pPr marL="2909888" indent="-322263" defTabSz="1293813" eaLnBrk="0" hangingPunct="0">
              <a:defRPr>
                <a:solidFill>
                  <a:schemeClr val="tx1"/>
                </a:solidFill>
                <a:latin typeface="Arial" panose="020B0604020202020204" pitchFamily="34" charset="0"/>
              </a:defRPr>
            </a:lvl5pPr>
            <a:lvl6pPr marL="3367088" indent="-322263" defTabSz="1293813" eaLnBrk="0" fontAlgn="base" hangingPunct="0">
              <a:spcBef>
                <a:spcPct val="0"/>
              </a:spcBef>
              <a:spcAft>
                <a:spcPct val="0"/>
              </a:spcAft>
              <a:defRPr>
                <a:solidFill>
                  <a:schemeClr val="tx1"/>
                </a:solidFill>
                <a:latin typeface="Arial" panose="020B0604020202020204" pitchFamily="34" charset="0"/>
              </a:defRPr>
            </a:lvl6pPr>
            <a:lvl7pPr marL="3824288" indent="-322263" defTabSz="1293813" eaLnBrk="0" fontAlgn="base" hangingPunct="0">
              <a:spcBef>
                <a:spcPct val="0"/>
              </a:spcBef>
              <a:spcAft>
                <a:spcPct val="0"/>
              </a:spcAft>
              <a:defRPr>
                <a:solidFill>
                  <a:schemeClr val="tx1"/>
                </a:solidFill>
                <a:latin typeface="Arial" panose="020B0604020202020204" pitchFamily="34" charset="0"/>
              </a:defRPr>
            </a:lvl7pPr>
            <a:lvl8pPr marL="4281488" indent="-322263" defTabSz="1293813" eaLnBrk="0" fontAlgn="base" hangingPunct="0">
              <a:spcBef>
                <a:spcPct val="0"/>
              </a:spcBef>
              <a:spcAft>
                <a:spcPct val="0"/>
              </a:spcAft>
              <a:defRPr>
                <a:solidFill>
                  <a:schemeClr val="tx1"/>
                </a:solidFill>
                <a:latin typeface="Arial" panose="020B0604020202020204" pitchFamily="34" charset="0"/>
              </a:defRPr>
            </a:lvl8pPr>
            <a:lvl9pPr marL="4738688" indent="-322263" defTabSz="12938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34C98D-34C9-42C2-ABFF-80FD3826A57E}" type="slidenum">
              <a:rPr lang="en-GB" altLang="en-US">
                <a:solidFill>
                  <a:prstClr val="black"/>
                </a:solidFill>
                <a:latin typeface="Calibri" panose="020F0502020204030204" pitchFamily="34" charset="0"/>
              </a:rPr>
              <a:pPr eaLnBrk="1" hangingPunct="1"/>
              <a:t>12</a:t>
            </a:fld>
            <a:endParaRPr lang="en-GB"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310600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a:noFill/>
        </p:spPr>
        <p:txBody>
          <a:bodyPr/>
          <a:lstStyle/>
          <a:p>
            <a:pPr eaLnBrk="1" hangingPunct="1">
              <a:spcBef>
                <a:spcPct val="0"/>
              </a:spcBef>
            </a:pPr>
            <a:endParaRPr lang="en-GB" altLang="en-US" smtClean="0"/>
          </a:p>
        </p:txBody>
      </p:sp>
      <p:sp>
        <p:nvSpPr>
          <p:cNvPr id="18436" name="Slide Number Placeholder 3"/>
          <p:cNvSpPr>
            <a:spLocks noGrp="1"/>
          </p:cNvSpPr>
          <p:nvPr>
            <p:ph type="sldNum" sz="quarter" idx="5"/>
          </p:nvPr>
        </p:nvSpPr>
        <p:spPr>
          <a:noFill/>
        </p:spPr>
        <p:txBody>
          <a:bodyPr/>
          <a:lstStyle>
            <a:lvl1pPr defTabSz="1293813" eaLnBrk="0" hangingPunct="0">
              <a:defRPr>
                <a:solidFill>
                  <a:schemeClr val="tx1"/>
                </a:solidFill>
                <a:latin typeface="Arial" panose="020B0604020202020204" pitchFamily="34" charset="0"/>
              </a:defRPr>
            </a:lvl1pPr>
            <a:lvl2pPr marL="1050925" indent="-404813" defTabSz="1293813" eaLnBrk="0" hangingPunct="0">
              <a:defRPr>
                <a:solidFill>
                  <a:schemeClr val="tx1"/>
                </a:solidFill>
                <a:latin typeface="Arial" panose="020B0604020202020204" pitchFamily="34" charset="0"/>
              </a:defRPr>
            </a:lvl2pPr>
            <a:lvl3pPr marL="1617663" indent="-323850" defTabSz="1293813" eaLnBrk="0" hangingPunct="0">
              <a:defRPr>
                <a:solidFill>
                  <a:schemeClr val="tx1"/>
                </a:solidFill>
                <a:latin typeface="Arial" panose="020B0604020202020204" pitchFamily="34" charset="0"/>
              </a:defRPr>
            </a:lvl3pPr>
            <a:lvl4pPr marL="2263775" indent="-323850" defTabSz="1293813" eaLnBrk="0" hangingPunct="0">
              <a:defRPr>
                <a:solidFill>
                  <a:schemeClr val="tx1"/>
                </a:solidFill>
                <a:latin typeface="Arial" panose="020B0604020202020204" pitchFamily="34" charset="0"/>
              </a:defRPr>
            </a:lvl4pPr>
            <a:lvl5pPr marL="2909888" indent="-322263" defTabSz="1293813" eaLnBrk="0" hangingPunct="0">
              <a:defRPr>
                <a:solidFill>
                  <a:schemeClr val="tx1"/>
                </a:solidFill>
                <a:latin typeface="Arial" panose="020B0604020202020204" pitchFamily="34" charset="0"/>
              </a:defRPr>
            </a:lvl5pPr>
            <a:lvl6pPr marL="3367088" indent="-322263" defTabSz="1293813" eaLnBrk="0" fontAlgn="base" hangingPunct="0">
              <a:spcBef>
                <a:spcPct val="0"/>
              </a:spcBef>
              <a:spcAft>
                <a:spcPct val="0"/>
              </a:spcAft>
              <a:defRPr>
                <a:solidFill>
                  <a:schemeClr val="tx1"/>
                </a:solidFill>
                <a:latin typeface="Arial" panose="020B0604020202020204" pitchFamily="34" charset="0"/>
              </a:defRPr>
            </a:lvl6pPr>
            <a:lvl7pPr marL="3824288" indent="-322263" defTabSz="1293813" eaLnBrk="0" fontAlgn="base" hangingPunct="0">
              <a:spcBef>
                <a:spcPct val="0"/>
              </a:spcBef>
              <a:spcAft>
                <a:spcPct val="0"/>
              </a:spcAft>
              <a:defRPr>
                <a:solidFill>
                  <a:schemeClr val="tx1"/>
                </a:solidFill>
                <a:latin typeface="Arial" panose="020B0604020202020204" pitchFamily="34" charset="0"/>
              </a:defRPr>
            </a:lvl7pPr>
            <a:lvl8pPr marL="4281488" indent="-322263" defTabSz="1293813" eaLnBrk="0" fontAlgn="base" hangingPunct="0">
              <a:spcBef>
                <a:spcPct val="0"/>
              </a:spcBef>
              <a:spcAft>
                <a:spcPct val="0"/>
              </a:spcAft>
              <a:defRPr>
                <a:solidFill>
                  <a:schemeClr val="tx1"/>
                </a:solidFill>
                <a:latin typeface="Arial" panose="020B0604020202020204" pitchFamily="34" charset="0"/>
              </a:defRPr>
            </a:lvl8pPr>
            <a:lvl9pPr marL="4738688" indent="-322263" defTabSz="12938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8F49EA-9EF2-4A7A-A3D2-10888D8E3F62}" type="slidenum">
              <a:rPr lang="en-GB" altLang="en-US">
                <a:solidFill>
                  <a:prstClr val="black"/>
                </a:solidFill>
                <a:latin typeface="Calibri" panose="020F0502020204030204" pitchFamily="34" charset="0"/>
              </a:rPr>
              <a:pPr eaLnBrk="1" hangingPunct="1"/>
              <a:t>13</a:t>
            </a:fld>
            <a:endParaRPr lang="en-GB"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582509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65A637-2C38-4CC2-8B5A-DF03E1D98A84}" type="slidenum">
              <a:rPr lang="en-GB" smtClean="0"/>
              <a:t>14</a:t>
            </a:fld>
            <a:endParaRPr lang="en-GB"/>
          </a:p>
        </p:txBody>
      </p:sp>
    </p:spTree>
    <p:extLst>
      <p:ext uri="{BB962C8B-B14F-4D97-AF65-F5344CB8AC3E}">
        <p14:creationId xmlns:p14="http://schemas.microsoft.com/office/powerpoint/2010/main" val="1611586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55CA28-4E08-4901-8339-C42A55C6BE63}"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AF2DD0-77FA-470D-976E-793F0992656E}" type="slidenum">
              <a:rPr lang="en-GB" smtClean="0"/>
              <a:t>‹Nº›</a:t>
            </a:fld>
            <a:endParaRPr lang="en-GB"/>
          </a:p>
        </p:txBody>
      </p:sp>
    </p:spTree>
    <p:extLst>
      <p:ext uri="{BB962C8B-B14F-4D97-AF65-F5344CB8AC3E}">
        <p14:creationId xmlns:p14="http://schemas.microsoft.com/office/powerpoint/2010/main" val="305114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55CA28-4E08-4901-8339-C42A55C6BE63}"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AF2DD0-77FA-470D-976E-793F0992656E}" type="slidenum">
              <a:rPr lang="en-GB" smtClean="0"/>
              <a:t>‹Nº›</a:t>
            </a:fld>
            <a:endParaRPr lang="en-GB"/>
          </a:p>
        </p:txBody>
      </p:sp>
    </p:spTree>
    <p:extLst>
      <p:ext uri="{BB962C8B-B14F-4D97-AF65-F5344CB8AC3E}">
        <p14:creationId xmlns:p14="http://schemas.microsoft.com/office/powerpoint/2010/main" val="259591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55CA28-4E08-4901-8339-C42A55C6BE63}"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AF2DD0-77FA-470D-976E-793F0992656E}" type="slidenum">
              <a:rPr lang="en-GB" smtClean="0"/>
              <a:t>‹Nº›</a:t>
            </a:fld>
            <a:endParaRPr lang="en-GB"/>
          </a:p>
        </p:txBody>
      </p:sp>
    </p:spTree>
    <p:extLst>
      <p:ext uri="{BB962C8B-B14F-4D97-AF65-F5344CB8AC3E}">
        <p14:creationId xmlns:p14="http://schemas.microsoft.com/office/powerpoint/2010/main" val="2363536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15D6010-D707-4E9E-8D3C-2B542C3654AA}" type="datetimeFigureOut">
              <a:rPr lang="en-GB">
                <a:solidFill>
                  <a:prstClr val="black">
                    <a:tint val="75000"/>
                  </a:prstClr>
                </a:solidFill>
              </a:rPr>
              <a:pPr>
                <a:defRPr/>
              </a:pPr>
              <a:t>11/05/2018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0D18A39-6747-47B6-8E6F-4582776D5686}" type="slidenum">
              <a:rPr lang="en-GB" altLang="en-US"/>
              <a:pPr/>
              <a:t>‹Nº›</a:t>
            </a:fld>
            <a:endParaRPr lang="en-GB" altLang="en-US"/>
          </a:p>
        </p:txBody>
      </p:sp>
    </p:spTree>
    <p:extLst>
      <p:ext uri="{BB962C8B-B14F-4D97-AF65-F5344CB8AC3E}">
        <p14:creationId xmlns:p14="http://schemas.microsoft.com/office/powerpoint/2010/main" val="3371870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61AA82-296D-43D9-992B-DD986BBDCF9A}" type="datetimeFigureOut">
              <a:rPr lang="en-GB">
                <a:solidFill>
                  <a:prstClr val="black">
                    <a:tint val="75000"/>
                  </a:prstClr>
                </a:solidFill>
              </a:rPr>
              <a:pPr>
                <a:defRPr/>
              </a:pPr>
              <a:t>11/05/2018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29EE43C-39E6-4EB8-B863-7170CD7AC611}" type="slidenum">
              <a:rPr lang="en-GB" altLang="en-US"/>
              <a:pPr/>
              <a:t>‹Nº›</a:t>
            </a:fld>
            <a:endParaRPr lang="en-GB" altLang="en-US"/>
          </a:p>
        </p:txBody>
      </p:sp>
    </p:spTree>
    <p:extLst>
      <p:ext uri="{BB962C8B-B14F-4D97-AF65-F5344CB8AC3E}">
        <p14:creationId xmlns:p14="http://schemas.microsoft.com/office/powerpoint/2010/main" val="1190255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6CB495-86E7-4282-B34A-E0D4CCD8F3B2}" type="datetimeFigureOut">
              <a:rPr lang="en-GB">
                <a:solidFill>
                  <a:prstClr val="black">
                    <a:tint val="75000"/>
                  </a:prstClr>
                </a:solidFill>
              </a:rPr>
              <a:pPr>
                <a:defRPr/>
              </a:pPr>
              <a:t>11/05/2018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0D3780-1680-4A65-B132-829A1B186040}" type="slidenum">
              <a:rPr lang="en-GB" altLang="en-US"/>
              <a:pPr/>
              <a:t>‹Nº›</a:t>
            </a:fld>
            <a:endParaRPr lang="en-GB" altLang="en-US"/>
          </a:p>
        </p:txBody>
      </p:sp>
    </p:spTree>
    <p:extLst>
      <p:ext uri="{BB962C8B-B14F-4D97-AF65-F5344CB8AC3E}">
        <p14:creationId xmlns:p14="http://schemas.microsoft.com/office/powerpoint/2010/main" val="2983970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89C024B-DEE8-4DE0-8FD7-7C90778D4046}" type="datetimeFigureOut">
              <a:rPr lang="en-GB">
                <a:solidFill>
                  <a:prstClr val="black">
                    <a:tint val="75000"/>
                  </a:prstClr>
                </a:solidFill>
              </a:rPr>
              <a:pPr>
                <a:defRPr/>
              </a:pPr>
              <a:t>11/05/2018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66D2259-12D3-44CC-94BA-4FBA82849B70}" type="slidenum">
              <a:rPr lang="en-GB" altLang="en-US"/>
              <a:pPr/>
              <a:t>‹Nº›</a:t>
            </a:fld>
            <a:endParaRPr lang="en-GB" altLang="en-US"/>
          </a:p>
        </p:txBody>
      </p:sp>
    </p:spTree>
    <p:extLst>
      <p:ext uri="{BB962C8B-B14F-4D97-AF65-F5344CB8AC3E}">
        <p14:creationId xmlns:p14="http://schemas.microsoft.com/office/powerpoint/2010/main" val="1170695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3C0BE96-CD4C-4BC6-8B99-BC7FC896C201}" type="datetimeFigureOut">
              <a:rPr lang="en-GB">
                <a:solidFill>
                  <a:prstClr val="black">
                    <a:tint val="75000"/>
                  </a:prstClr>
                </a:solidFill>
              </a:rPr>
              <a:pPr>
                <a:defRPr/>
              </a:pPr>
              <a:t>11/05/2018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982592E-3BBE-421E-9AE0-E2196697C96F}" type="slidenum">
              <a:rPr lang="en-GB" altLang="en-US"/>
              <a:pPr/>
              <a:t>‹Nº›</a:t>
            </a:fld>
            <a:endParaRPr lang="en-GB" altLang="en-US"/>
          </a:p>
        </p:txBody>
      </p:sp>
    </p:spTree>
    <p:extLst>
      <p:ext uri="{BB962C8B-B14F-4D97-AF65-F5344CB8AC3E}">
        <p14:creationId xmlns:p14="http://schemas.microsoft.com/office/powerpoint/2010/main" val="2691664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9C6DE52-FE01-4C97-834E-28CEE100EF77}" type="datetimeFigureOut">
              <a:rPr lang="en-GB">
                <a:solidFill>
                  <a:prstClr val="black">
                    <a:tint val="75000"/>
                  </a:prstClr>
                </a:solidFill>
              </a:rPr>
              <a:pPr>
                <a:defRPr/>
              </a:pPr>
              <a:t>11/05/2018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A3A3C02-2363-48C5-8B9C-613F01EB3AA7}" type="slidenum">
              <a:rPr lang="en-GB" altLang="en-US"/>
              <a:pPr/>
              <a:t>‹Nº›</a:t>
            </a:fld>
            <a:endParaRPr lang="en-GB" altLang="en-US"/>
          </a:p>
        </p:txBody>
      </p:sp>
    </p:spTree>
    <p:extLst>
      <p:ext uri="{BB962C8B-B14F-4D97-AF65-F5344CB8AC3E}">
        <p14:creationId xmlns:p14="http://schemas.microsoft.com/office/powerpoint/2010/main" val="415406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D596AC-8CAB-4545-92BC-04BE44FDFF8F}" type="datetimeFigureOut">
              <a:rPr lang="en-GB">
                <a:solidFill>
                  <a:prstClr val="black">
                    <a:tint val="75000"/>
                  </a:prstClr>
                </a:solidFill>
              </a:rPr>
              <a:pPr>
                <a:defRPr/>
              </a:pPr>
              <a:t>11/05/2018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41C43F4-DC6A-4C2E-B0DC-C20F8F948136}" type="slidenum">
              <a:rPr lang="en-GB" altLang="en-US"/>
              <a:pPr/>
              <a:t>‹Nº›</a:t>
            </a:fld>
            <a:endParaRPr lang="en-GB" altLang="en-US"/>
          </a:p>
        </p:txBody>
      </p:sp>
    </p:spTree>
    <p:extLst>
      <p:ext uri="{BB962C8B-B14F-4D97-AF65-F5344CB8AC3E}">
        <p14:creationId xmlns:p14="http://schemas.microsoft.com/office/powerpoint/2010/main" val="3663432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DBFB9B-ABBB-473F-B2EF-8396EDB2F951}" type="datetimeFigureOut">
              <a:rPr lang="en-GB">
                <a:solidFill>
                  <a:prstClr val="black">
                    <a:tint val="75000"/>
                  </a:prstClr>
                </a:solidFill>
              </a:rPr>
              <a:pPr>
                <a:defRPr/>
              </a:pPr>
              <a:t>11/05/2018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BD8E36A-A426-4F5D-9533-4F306507DFB0}" type="slidenum">
              <a:rPr lang="en-GB" altLang="en-US"/>
              <a:pPr/>
              <a:t>‹Nº›</a:t>
            </a:fld>
            <a:endParaRPr lang="en-GB" altLang="en-US"/>
          </a:p>
        </p:txBody>
      </p:sp>
    </p:spTree>
    <p:extLst>
      <p:ext uri="{BB962C8B-B14F-4D97-AF65-F5344CB8AC3E}">
        <p14:creationId xmlns:p14="http://schemas.microsoft.com/office/powerpoint/2010/main" val="316300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55CA28-4E08-4901-8339-C42A55C6BE63}"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AF2DD0-77FA-470D-976E-793F0992656E}" type="slidenum">
              <a:rPr lang="en-GB" smtClean="0"/>
              <a:t>‹Nº›</a:t>
            </a:fld>
            <a:endParaRPr lang="en-GB"/>
          </a:p>
        </p:txBody>
      </p:sp>
    </p:spTree>
    <p:extLst>
      <p:ext uri="{BB962C8B-B14F-4D97-AF65-F5344CB8AC3E}">
        <p14:creationId xmlns:p14="http://schemas.microsoft.com/office/powerpoint/2010/main" val="3144232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22176B-12AD-463D-8486-CC71413D9A1F}" type="datetimeFigureOut">
              <a:rPr lang="en-GB">
                <a:solidFill>
                  <a:prstClr val="black">
                    <a:tint val="75000"/>
                  </a:prstClr>
                </a:solidFill>
              </a:rPr>
              <a:pPr>
                <a:defRPr/>
              </a:pPr>
              <a:t>11/05/2018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72D36EB-15FF-4B5D-A65F-2B76D22F69CE}" type="slidenum">
              <a:rPr lang="en-GB" altLang="en-US"/>
              <a:pPr/>
              <a:t>‹Nº›</a:t>
            </a:fld>
            <a:endParaRPr lang="en-GB" altLang="en-US"/>
          </a:p>
        </p:txBody>
      </p:sp>
    </p:spTree>
    <p:extLst>
      <p:ext uri="{BB962C8B-B14F-4D97-AF65-F5344CB8AC3E}">
        <p14:creationId xmlns:p14="http://schemas.microsoft.com/office/powerpoint/2010/main" val="392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F0BFFF-E9D6-4C02-8FF6-EE7E9C24E5D2}" type="datetimeFigureOut">
              <a:rPr lang="en-GB">
                <a:solidFill>
                  <a:prstClr val="black">
                    <a:tint val="75000"/>
                  </a:prstClr>
                </a:solidFill>
              </a:rPr>
              <a:pPr>
                <a:defRPr/>
              </a:pPr>
              <a:t>11/05/2018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B95FBB-37DA-433F-814B-6E237F9DE33B}" type="slidenum">
              <a:rPr lang="en-GB" altLang="en-US"/>
              <a:pPr/>
              <a:t>‹Nº›</a:t>
            </a:fld>
            <a:endParaRPr lang="en-GB" altLang="en-US"/>
          </a:p>
        </p:txBody>
      </p:sp>
    </p:spTree>
    <p:extLst>
      <p:ext uri="{BB962C8B-B14F-4D97-AF65-F5344CB8AC3E}">
        <p14:creationId xmlns:p14="http://schemas.microsoft.com/office/powerpoint/2010/main" val="3970915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172257F-320C-41BD-A753-C5B715A94B89}" type="datetimeFigureOut">
              <a:rPr lang="en-GB">
                <a:solidFill>
                  <a:prstClr val="black">
                    <a:tint val="75000"/>
                  </a:prstClr>
                </a:solidFill>
              </a:rPr>
              <a:pPr>
                <a:defRPr/>
              </a:pPr>
              <a:t>11/05/2018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BC28864-39F4-478B-9CB6-2B969AE8DAA9}" type="slidenum">
              <a:rPr lang="en-GB" altLang="en-US"/>
              <a:pPr/>
              <a:t>‹Nº›</a:t>
            </a:fld>
            <a:endParaRPr lang="en-GB" altLang="en-US"/>
          </a:p>
        </p:txBody>
      </p:sp>
    </p:spTree>
    <p:extLst>
      <p:ext uri="{BB962C8B-B14F-4D97-AF65-F5344CB8AC3E}">
        <p14:creationId xmlns:p14="http://schemas.microsoft.com/office/powerpoint/2010/main" val="255283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5CA28-4E08-4901-8339-C42A55C6BE63}"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AF2DD0-77FA-470D-976E-793F0992656E}" type="slidenum">
              <a:rPr lang="en-GB" smtClean="0"/>
              <a:t>‹Nº›</a:t>
            </a:fld>
            <a:endParaRPr lang="en-GB"/>
          </a:p>
        </p:txBody>
      </p:sp>
    </p:spTree>
    <p:extLst>
      <p:ext uri="{BB962C8B-B14F-4D97-AF65-F5344CB8AC3E}">
        <p14:creationId xmlns:p14="http://schemas.microsoft.com/office/powerpoint/2010/main" val="358767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55CA28-4E08-4901-8339-C42A55C6BE63}" type="datetimeFigureOut">
              <a:rPr lang="en-GB" smtClean="0"/>
              <a:t>11/05/2018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AF2DD0-77FA-470D-976E-793F0992656E}" type="slidenum">
              <a:rPr lang="en-GB" smtClean="0"/>
              <a:t>‹Nº›</a:t>
            </a:fld>
            <a:endParaRPr lang="en-GB"/>
          </a:p>
        </p:txBody>
      </p:sp>
    </p:spTree>
    <p:extLst>
      <p:ext uri="{BB962C8B-B14F-4D97-AF65-F5344CB8AC3E}">
        <p14:creationId xmlns:p14="http://schemas.microsoft.com/office/powerpoint/2010/main" val="20677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55CA28-4E08-4901-8339-C42A55C6BE63}" type="datetimeFigureOut">
              <a:rPr lang="en-GB" smtClean="0"/>
              <a:t>11/05/2018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AF2DD0-77FA-470D-976E-793F0992656E}" type="slidenum">
              <a:rPr lang="en-GB" smtClean="0"/>
              <a:t>‹Nº›</a:t>
            </a:fld>
            <a:endParaRPr lang="en-GB"/>
          </a:p>
        </p:txBody>
      </p:sp>
    </p:spTree>
    <p:extLst>
      <p:ext uri="{BB962C8B-B14F-4D97-AF65-F5344CB8AC3E}">
        <p14:creationId xmlns:p14="http://schemas.microsoft.com/office/powerpoint/2010/main" val="60116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55CA28-4E08-4901-8339-C42A55C6BE63}" type="datetimeFigureOut">
              <a:rPr lang="en-GB" smtClean="0"/>
              <a:t>11/05/2018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AF2DD0-77FA-470D-976E-793F0992656E}" type="slidenum">
              <a:rPr lang="en-GB" smtClean="0"/>
              <a:t>‹Nº›</a:t>
            </a:fld>
            <a:endParaRPr lang="en-GB"/>
          </a:p>
        </p:txBody>
      </p:sp>
    </p:spTree>
    <p:extLst>
      <p:ext uri="{BB962C8B-B14F-4D97-AF65-F5344CB8AC3E}">
        <p14:creationId xmlns:p14="http://schemas.microsoft.com/office/powerpoint/2010/main" val="266635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5CA28-4E08-4901-8339-C42A55C6BE63}" type="datetimeFigureOut">
              <a:rPr lang="en-GB" smtClean="0"/>
              <a:t>11/05/2018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AF2DD0-77FA-470D-976E-793F0992656E}" type="slidenum">
              <a:rPr lang="en-GB" smtClean="0"/>
              <a:t>‹Nº›</a:t>
            </a:fld>
            <a:endParaRPr lang="en-GB"/>
          </a:p>
        </p:txBody>
      </p:sp>
    </p:spTree>
    <p:extLst>
      <p:ext uri="{BB962C8B-B14F-4D97-AF65-F5344CB8AC3E}">
        <p14:creationId xmlns:p14="http://schemas.microsoft.com/office/powerpoint/2010/main" val="142705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5CA28-4E08-4901-8339-C42A55C6BE63}" type="datetimeFigureOut">
              <a:rPr lang="en-GB" smtClean="0"/>
              <a:t>11/05/2018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AF2DD0-77FA-470D-976E-793F0992656E}" type="slidenum">
              <a:rPr lang="en-GB" smtClean="0"/>
              <a:t>‹Nº›</a:t>
            </a:fld>
            <a:endParaRPr lang="en-GB"/>
          </a:p>
        </p:txBody>
      </p:sp>
    </p:spTree>
    <p:extLst>
      <p:ext uri="{BB962C8B-B14F-4D97-AF65-F5344CB8AC3E}">
        <p14:creationId xmlns:p14="http://schemas.microsoft.com/office/powerpoint/2010/main" val="270591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5CA28-4E08-4901-8339-C42A55C6BE63}" type="datetimeFigureOut">
              <a:rPr lang="en-GB" smtClean="0"/>
              <a:t>11/05/2018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AF2DD0-77FA-470D-976E-793F0992656E}" type="slidenum">
              <a:rPr lang="en-GB" smtClean="0"/>
              <a:t>‹Nº›</a:t>
            </a:fld>
            <a:endParaRPr lang="en-GB"/>
          </a:p>
        </p:txBody>
      </p:sp>
    </p:spTree>
    <p:extLst>
      <p:ext uri="{BB962C8B-B14F-4D97-AF65-F5344CB8AC3E}">
        <p14:creationId xmlns:p14="http://schemas.microsoft.com/office/powerpoint/2010/main" val="354805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5CA28-4E08-4901-8339-C42A55C6BE63}" type="datetimeFigureOut">
              <a:rPr lang="en-GB" smtClean="0"/>
              <a:t>11/05/2018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F2DD0-77FA-470D-976E-793F0992656E}" type="slidenum">
              <a:rPr lang="en-GB" smtClean="0"/>
              <a:t>‹Nº›</a:t>
            </a:fld>
            <a:endParaRPr lang="en-GB"/>
          </a:p>
        </p:txBody>
      </p:sp>
    </p:spTree>
    <p:extLst>
      <p:ext uri="{BB962C8B-B14F-4D97-AF65-F5344CB8AC3E}">
        <p14:creationId xmlns:p14="http://schemas.microsoft.com/office/powerpoint/2010/main" val="4004647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1D53B2D-1864-4D57-AAFE-268ECFCDA840}" type="datetimeFigureOut">
              <a:rPr lang="en-GB">
                <a:solidFill>
                  <a:prstClr val="black">
                    <a:tint val="75000"/>
                  </a:prstClr>
                </a:solidFill>
              </a:rPr>
              <a:pPr>
                <a:defRPr/>
              </a:pPr>
              <a:t>11/05/2018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76B6D76C-5BB4-4AEB-BB47-9D0A80D913FA}" type="slidenum">
              <a:rPr lang="en-GB" altLang="en-US" smtClean="0"/>
              <a:pPr fontAlgn="base">
                <a:spcBef>
                  <a:spcPct val="0"/>
                </a:spcBef>
                <a:spcAft>
                  <a:spcPct val="0"/>
                </a:spcAft>
              </a:pPr>
              <a:t>‹Nº›</a:t>
            </a:fld>
            <a:endParaRPr lang="en-GB" altLang="en-US" smtClean="0"/>
          </a:p>
        </p:txBody>
      </p:sp>
    </p:spTree>
    <p:extLst>
      <p:ext uri="{BB962C8B-B14F-4D97-AF65-F5344CB8AC3E}">
        <p14:creationId xmlns:p14="http://schemas.microsoft.com/office/powerpoint/2010/main" val="3997184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upload.wikimedia.org/wikipedia/commons/f/f2/GloFish.jpg"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hyperlink" Target="//upload.wikimedia.org/wikipedia/commons/a/ac/Zebrafisch.jpg" TargetMode="External"/><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1470025"/>
          </a:xfrm>
        </p:spPr>
        <p:txBody>
          <a:bodyPr/>
          <a:lstStyle/>
          <a:p>
            <a:r>
              <a:rPr lang="en-GB" u="sng" dirty="0" smtClean="0">
                <a:latin typeface="Comic Sans MS" panose="030F0702030302020204" pitchFamily="66" charset="0"/>
              </a:rPr>
              <a:t>Genetic engineering</a:t>
            </a:r>
            <a:endParaRPr lang="en-GB" u="sng" dirty="0">
              <a:latin typeface="Comic Sans MS" panose="030F0702030302020204" pitchFamily="66" charset="0"/>
            </a:endParaRPr>
          </a:p>
        </p:txBody>
      </p:sp>
      <p:sp>
        <p:nvSpPr>
          <p:cNvPr id="3" name="Subtitle 2"/>
          <p:cNvSpPr>
            <a:spLocks noGrp="1"/>
          </p:cNvSpPr>
          <p:nvPr>
            <p:ph type="subTitle" idx="1"/>
          </p:nvPr>
        </p:nvSpPr>
        <p:spPr>
          <a:xfrm>
            <a:off x="1187624" y="1412776"/>
            <a:ext cx="6400800" cy="1752600"/>
          </a:xfrm>
        </p:spPr>
        <p:txBody>
          <a:bodyPr/>
          <a:lstStyle/>
          <a:p>
            <a:fld id="{EE6CC4DD-912F-4002-B771-4CCD2D1EC228}" type="datetime2">
              <a:rPr lang="en-GB" u="sng" smtClean="0">
                <a:solidFill>
                  <a:srgbClr val="FF0000"/>
                </a:solidFill>
                <a:latin typeface="Comic Sans MS" panose="030F0702030302020204" pitchFamily="66" charset="0"/>
              </a:rPr>
              <a:t>Friday, 11 May 2018</a:t>
            </a:fld>
            <a:endParaRPr lang="en-GB" u="sng" dirty="0">
              <a:solidFill>
                <a:srgbClr val="FF0000"/>
              </a:solidFill>
              <a:latin typeface="Comic Sans MS" panose="030F0702030302020204" pitchFamily="66" charset="0"/>
            </a:endParaRPr>
          </a:p>
        </p:txBody>
      </p:sp>
      <p:sp>
        <p:nvSpPr>
          <p:cNvPr id="4" name="TextBox 3"/>
          <p:cNvSpPr txBox="1"/>
          <p:nvPr/>
        </p:nvSpPr>
        <p:spPr>
          <a:xfrm>
            <a:off x="467544" y="2276872"/>
            <a:ext cx="8208912" cy="523220"/>
          </a:xfrm>
          <a:prstGeom prst="rect">
            <a:avLst/>
          </a:prstGeom>
          <a:noFill/>
        </p:spPr>
        <p:txBody>
          <a:bodyPr wrap="square" rtlCol="0">
            <a:spAutoFit/>
          </a:bodyPr>
          <a:lstStyle/>
          <a:p>
            <a:pPr algn="ctr"/>
            <a:r>
              <a:rPr lang="en-GB" sz="2800" b="1" dirty="0" smtClean="0">
                <a:solidFill>
                  <a:srgbClr val="7030A0"/>
                </a:solidFill>
                <a:latin typeface="Comic Sans MS" panose="030F0702030302020204" pitchFamily="66" charset="0"/>
              </a:rPr>
              <a:t>Key words: Insulin, Enzymes, Plasmids</a:t>
            </a:r>
            <a:endParaRPr lang="en-GB" sz="2800" b="1" dirty="0">
              <a:solidFill>
                <a:srgbClr val="7030A0"/>
              </a:solidFill>
              <a:latin typeface="Comic Sans MS" panose="030F0702030302020204" pitchFamily="66" charset="0"/>
            </a:endParaRPr>
          </a:p>
        </p:txBody>
      </p:sp>
      <p:sp>
        <p:nvSpPr>
          <p:cNvPr id="5" name="TextBox 4"/>
          <p:cNvSpPr txBox="1"/>
          <p:nvPr/>
        </p:nvSpPr>
        <p:spPr>
          <a:xfrm>
            <a:off x="467544" y="3068960"/>
            <a:ext cx="8208912" cy="830997"/>
          </a:xfrm>
          <a:prstGeom prst="rect">
            <a:avLst/>
          </a:prstGeom>
          <a:noFill/>
        </p:spPr>
        <p:txBody>
          <a:bodyPr wrap="square" rtlCol="0">
            <a:spAutoFit/>
          </a:bodyPr>
          <a:lstStyle/>
          <a:p>
            <a:r>
              <a:rPr lang="en-GB" sz="2400" b="1" dirty="0" smtClean="0">
                <a:solidFill>
                  <a:srgbClr val="002060"/>
                </a:solidFill>
                <a:latin typeface="Comic Sans MS" panose="030F0702030302020204" pitchFamily="66" charset="0"/>
              </a:rPr>
              <a:t>Starter: What have these pictures got to do with todays lesson? </a:t>
            </a:r>
            <a:endParaRPr lang="en-GB" sz="2400" b="1" dirty="0">
              <a:solidFill>
                <a:srgbClr val="002060"/>
              </a:solidFill>
              <a:latin typeface="Comic Sans MS" panose="030F0702030302020204" pitchFamily="66"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9613"/>
            <a:ext cx="2908043" cy="232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879" y="3549138"/>
            <a:ext cx="2273728" cy="1818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1159"/>
          <a:stretch/>
        </p:blipFill>
        <p:spPr bwMode="auto">
          <a:xfrm>
            <a:off x="6264696" y="5463748"/>
            <a:ext cx="2411760" cy="132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1258" y="4077072"/>
            <a:ext cx="2841483" cy="223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732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643438" y="1125538"/>
            <a:ext cx="3971925" cy="2087562"/>
          </a:xfrm>
          <a:ln w="25400">
            <a:solidFill>
              <a:schemeClr val="tx1"/>
            </a:solidFill>
            <a:miter lim="800000"/>
            <a:headEnd/>
            <a:tailEnd/>
          </a:ln>
        </p:spPr>
        <p:txBody>
          <a:bodyPr/>
          <a:lstStyle/>
          <a:p>
            <a:pPr algn="ctr" eaLnBrk="1" hangingPunct="1">
              <a:buFont typeface="Arial" panose="020B0604020202020204" pitchFamily="34" charset="0"/>
              <a:buNone/>
            </a:pPr>
            <a:r>
              <a:rPr lang="en-GB" altLang="en-US" sz="2000" smtClean="0"/>
              <a:t>A gene which controls the growth hormone from one breed of salmon is inserted into the DNA of another.</a:t>
            </a:r>
          </a:p>
          <a:p>
            <a:pPr algn="ctr" eaLnBrk="1" hangingPunct="1">
              <a:buFont typeface="Arial" panose="020B0604020202020204" pitchFamily="34" charset="0"/>
              <a:buNone/>
            </a:pPr>
            <a:r>
              <a:rPr lang="en-GB" altLang="en-US" sz="2000" smtClean="0"/>
              <a:t>This causes it to grow much quicker than ‘normal’ salmon.</a:t>
            </a:r>
          </a:p>
          <a:p>
            <a:pPr eaLnBrk="1" hangingPunct="1">
              <a:buFont typeface="Arial" panose="020B0604020202020204" pitchFamily="34" charset="0"/>
              <a:buNone/>
            </a:pPr>
            <a:endParaRPr lang="en-GB" altLang="en-US" sz="2000" smtClean="0"/>
          </a:p>
        </p:txBody>
      </p:sp>
      <p:sp>
        <p:nvSpPr>
          <p:cNvPr id="5" name="Rectangle 4"/>
          <p:cNvSpPr/>
          <p:nvPr/>
        </p:nvSpPr>
        <p:spPr>
          <a:xfrm>
            <a:off x="1187624" y="0"/>
            <a:ext cx="671023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AquAdvantage</a:t>
            </a: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Salmon</a:t>
            </a:r>
          </a:p>
        </p:txBody>
      </p:sp>
      <p:pic>
        <p:nvPicPr>
          <p:cNvPr id="6148" name="Picture 2" descr="http://msnbcmedia3.msn.com/j/MSNBC/Components/Photo/_new/100920-salmon-hmed-3a.grid-8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86275"/>
            <a:ext cx="60960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H="1" flipV="1">
            <a:off x="5292725" y="6237288"/>
            <a:ext cx="1655763" cy="1444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867400" y="5805488"/>
            <a:ext cx="1081088" cy="714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51" name="TextBox 15"/>
          <p:cNvSpPr txBox="1">
            <a:spLocks noChangeArrowheads="1"/>
          </p:cNvSpPr>
          <p:nvPr/>
        </p:nvSpPr>
        <p:spPr bwMode="auto">
          <a:xfrm>
            <a:off x="6875463" y="5589588"/>
            <a:ext cx="20526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GB" altLang="en-US" sz="1800" smtClean="0">
                <a:solidFill>
                  <a:prstClr val="black"/>
                </a:solidFill>
              </a:rPr>
              <a:t>AquAdvantage salmon</a:t>
            </a:r>
          </a:p>
        </p:txBody>
      </p:sp>
      <p:sp>
        <p:nvSpPr>
          <p:cNvPr id="6152" name="TextBox 16"/>
          <p:cNvSpPr txBox="1">
            <a:spLocks noChangeArrowheads="1"/>
          </p:cNvSpPr>
          <p:nvPr/>
        </p:nvSpPr>
        <p:spPr bwMode="auto">
          <a:xfrm>
            <a:off x="6875463" y="6237288"/>
            <a:ext cx="187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GB" altLang="en-US" sz="1800" smtClean="0">
                <a:solidFill>
                  <a:prstClr val="black"/>
                </a:solidFill>
              </a:rPr>
              <a:t>Normal salmon</a:t>
            </a:r>
          </a:p>
        </p:txBody>
      </p:sp>
      <p:sp>
        <p:nvSpPr>
          <p:cNvPr id="6153" name="Rectangle 13"/>
          <p:cNvSpPr>
            <a:spLocks noChangeArrowheads="1"/>
          </p:cNvSpPr>
          <p:nvPr/>
        </p:nvSpPr>
        <p:spPr bwMode="auto">
          <a:xfrm>
            <a:off x="395288" y="1196975"/>
            <a:ext cx="3887787" cy="7270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altLang="en-US" sz="2000" smtClean="0">
                <a:solidFill>
                  <a:prstClr val="black"/>
                </a:solidFill>
                <a:latin typeface="Calibri" panose="020F0502020204030204" pitchFamily="34" charset="0"/>
              </a:rPr>
              <a:t>This fish has not been consumed by humans yet – is it safe?</a:t>
            </a:r>
          </a:p>
        </p:txBody>
      </p:sp>
      <p:sp>
        <p:nvSpPr>
          <p:cNvPr id="6154" name="AutoShape 15"/>
          <p:cNvSpPr>
            <a:spLocks noChangeArrowheads="1"/>
          </p:cNvSpPr>
          <p:nvPr/>
        </p:nvSpPr>
        <p:spPr bwMode="auto">
          <a:xfrm>
            <a:off x="323850" y="2133600"/>
            <a:ext cx="3887788" cy="2016125"/>
          </a:xfrm>
          <a:prstGeom prst="cloudCallout">
            <a:avLst>
              <a:gd name="adj1" fmla="val -54574"/>
              <a:gd name="adj2" fmla="val 61102"/>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GB" altLang="en-US" smtClean="0">
              <a:solidFill>
                <a:prstClr val="black"/>
              </a:solidFill>
            </a:endParaRPr>
          </a:p>
        </p:txBody>
      </p:sp>
      <p:sp>
        <p:nvSpPr>
          <p:cNvPr id="6155" name="Text Box 16"/>
          <p:cNvSpPr txBox="1">
            <a:spLocks noChangeArrowheads="1"/>
          </p:cNvSpPr>
          <p:nvPr/>
        </p:nvSpPr>
        <p:spPr bwMode="auto">
          <a:xfrm>
            <a:off x="755650" y="2492375"/>
            <a:ext cx="29527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GB" altLang="en-US" sz="2000" smtClean="0">
                <a:solidFill>
                  <a:prstClr val="black"/>
                </a:solidFill>
                <a:latin typeface="Calibri" panose="020F0502020204030204" pitchFamily="34" charset="0"/>
              </a:rPr>
              <a:t>What affect could the AquAdvantage salmon have on wild salmon if it escaped?</a:t>
            </a:r>
          </a:p>
        </p:txBody>
      </p:sp>
      <p:sp>
        <p:nvSpPr>
          <p:cNvPr id="6156" name="AutoShape 17"/>
          <p:cNvSpPr>
            <a:spLocks noChangeArrowheads="1"/>
          </p:cNvSpPr>
          <p:nvPr/>
        </p:nvSpPr>
        <p:spPr bwMode="auto">
          <a:xfrm>
            <a:off x="6156325" y="3500438"/>
            <a:ext cx="2987675" cy="2160587"/>
          </a:xfrm>
          <a:prstGeom prst="cloudCallout">
            <a:avLst>
              <a:gd name="adj1" fmla="val -74708"/>
              <a:gd name="adj2" fmla="val -53968"/>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GB" altLang="en-US" smtClean="0">
              <a:solidFill>
                <a:prstClr val="black"/>
              </a:solidFill>
            </a:endParaRPr>
          </a:p>
        </p:txBody>
      </p:sp>
      <p:sp>
        <p:nvSpPr>
          <p:cNvPr id="6157" name="Text Box 18"/>
          <p:cNvSpPr txBox="1">
            <a:spLocks noChangeArrowheads="1"/>
          </p:cNvSpPr>
          <p:nvPr/>
        </p:nvSpPr>
        <p:spPr bwMode="auto">
          <a:xfrm>
            <a:off x="6443663" y="3789363"/>
            <a:ext cx="23764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Could this gene be transferred to humans if we eat it?</a:t>
            </a:r>
          </a:p>
          <a:p>
            <a:pPr algn="ctr" eaLnBrk="1" fontAlgn="base" hangingPunct="1">
              <a:spcBef>
                <a:spcPct val="50000"/>
              </a:spcBef>
              <a:spcAft>
                <a:spcPct val="0"/>
              </a:spcAft>
            </a:pPr>
            <a:r>
              <a:rPr lang="en-GB" altLang="en-US" smtClean="0">
                <a:solidFill>
                  <a:prstClr val="black"/>
                </a:solidFill>
                <a:latin typeface="Calibri" panose="020F0502020204030204" pitchFamily="34" charset="0"/>
              </a:rPr>
              <a:t>What could happen if this occurred?</a:t>
            </a:r>
          </a:p>
        </p:txBody>
      </p:sp>
    </p:spTree>
    <p:extLst>
      <p:ext uri="{BB962C8B-B14F-4D97-AF65-F5344CB8AC3E}">
        <p14:creationId xmlns:p14="http://schemas.microsoft.com/office/powerpoint/2010/main" val="669382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0"/>
            <a:ext cx="577061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Venomous cabbage</a:t>
            </a:r>
          </a:p>
        </p:txBody>
      </p:sp>
      <p:sp>
        <p:nvSpPr>
          <p:cNvPr id="7171" name="Text Box 4"/>
          <p:cNvSpPr txBox="1">
            <a:spLocks noChangeArrowheads="1"/>
          </p:cNvSpPr>
          <p:nvPr/>
        </p:nvSpPr>
        <p:spPr bwMode="auto">
          <a:xfrm>
            <a:off x="468313" y="1196975"/>
            <a:ext cx="4103687" cy="94138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Cabbage which has been genetically engineered to include the gene for Scorpion venom.</a:t>
            </a:r>
          </a:p>
        </p:txBody>
      </p:sp>
      <p:pic>
        <p:nvPicPr>
          <p:cNvPr id="7172" name="Picture 6" descr="cabbag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981075"/>
            <a:ext cx="3984625"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scorpion"/>
          <p:cNvPicPr>
            <a:picLocks noChangeAspect="1" noChangeArrowheads="1"/>
          </p:cNvPicPr>
          <p:nvPr/>
        </p:nvPicPr>
        <p:blipFill>
          <a:blip r:embed="rId4">
            <a:extLst>
              <a:ext uri="{28A0092B-C50C-407E-A947-70E740481C1C}">
                <a14:useLocalDpi xmlns:a14="http://schemas.microsoft.com/office/drawing/2010/main" val="0"/>
              </a:ext>
            </a:extLst>
          </a:blip>
          <a:srcRect b="7382"/>
          <a:stretch>
            <a:fillRect/>
          </a:stretch>
        </p:blipFill>
        <p:spPr bwMode="auto">
          <a:xfrm>
            <a:off x="179388" y="4365625"/>
            <a:ext cx="33083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9"/>
          <p:cNvSpPr txBox="1">
            <a:spLocks noChangeArrowheads="1"/>
          </p:cNvSpPr>
          <p:nvPr/>
        </p:nvSpPr>
        <p:spPr bwMode="auto">
          <a:xfrm>
            <a:off x="395288" y="2997200"/>
            <a:ext cx="4248150" cy="135413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GB" altLang="en-US" smtClean="0">
                <a:solidFill>
                  <a:prstClr val="black"/>
                </a:solidFill>
                <a:latin typeface="Calibri" panose="020F0502020204030204" pitchFamily="34" charset="0"/>
              </a:rPr>
              <a:t>The venom is poisonous to caterpillars – it acts as a pesticide.</a:t>
            </a:r>
          </a:p>
          <a:p>
            <a:pPr eaLnBrk="1" fontAlgn="base" hangingPunct="1">
              <a:spcBef>
                <a:spcPct val="50000"/>
              </a:spcBef>
              <a:spcAft>
                <a:spcPct val="0"/>
              </a:spcAft>
            </a:pPr>
            <a:r>
              <a:rPr lang="en-GB" altLang="en-US" smtClean="0">
                <a:solidFill>
                  <a:prstClr val="black"/>
                </a:solidFill>
                <a:latin typeface="Calibri" panose="020F0502020204030204" pitchFamily="34" charset="0"/>
              </a:rPr>
              <a:t>The toxin has been altered - it does not kill human cells</a:t>
            </a:r>
          </a:p>
        </p:txBody>
      </p:sp>
      <p:sp>
        <p:nvSpPr>
          <p:cNvPr id="7175" name="Text Box 10"/>
          <p:cNvSpPr txBox="1">
            <a:spLocks noChangeArrowheads="1"/>
          </p:cNvSpPr>
          <p:nvPr/>
        </p:nvSpPr>
        <p:spPr bwMode="auto">
          <a:xfrm>
            <a:off x="395288" y="2205038"/>
            <a:ext cx="4248150" cy="6667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This reduces the use of chemical pesticides sprayed on crops.</a:t>
            </a:r>
          </a:p>
        </p:txBody>
      </p:sp>
      <p:sp>
        <p:nvSpPr>
          <p:cNvPr id="7176" name="AutoShape 11"/>
          <p:cNvSpPr>
            <a:spLocks noChangeArrowheads="1"/>
          </p:cNvSpPr>
          <p:nvPr/>
        </p:nvSpPr>
        <p:spPr bwMode="auto">
          <a:xfrm>
            <a:off x="4678363" y="4221163"/>
            <a:ext cx="4465637" cy="2087562"/>
          </a:xfrm>
          <a:prstGeom prst="cloudCallout">
            <a:avLst>
              <a:gd name="adj1" fmla="val -60273"/>
              <a:gd name="adj2" fmla="val 43157"/>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GB" altLang="en-US" smtClean="0">
              <a:solidFill>
                <a:prstClr val="black"/>
              </a:solidFill>
            </a:endParaRPr>
          </a:p>
        </p:txBody>
      </p:sp>
      <p:sp>
        <p:nvSpPr>
          <p:cNvPr id="7177" name="Text Box 12"/>
          <p:cNvSpPr txBox="1">
            <a:spLocks noChangeArrowheads="1"/>
          </p:cNvSpPr>
          <p:nvPr/>
        </p:nvSpPr>
        <p:spPr bwMode="auto">
          <a:xfrm>
            <a:off x="5219700" y="4508500"/>
            <a:ext cx="3240088"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What if the toxin mutates and alters again?</a:t>
            </a:r>
          </a:p>
          <a:p>
            <a:pPr algn="ctr" eaLnBrk="1" fontAlgn="base" hangingPunct="1">
              <a:spcBef>
                <a:spcPct val="50000"/>
              </a:spcBef>
              <a:spcAft>
                <a:spcPct val="0"/>
              </a:spcAft>
            </a:pPr>
            <a:r>
              <a:rPr lang="en-GB" altLang="en-US" smtClean="0">
                <a:solidFill>
                  <a:prstClr val="black"/>
                </a:solidFill>
                <a:latin typeface="Calibri" panose="020F0502020204030204" pitchFamily="34" charset="0"/>
              </a:rPr>
              <a:t>What affect will the toxin have on the biodiversity of the area?</a:t>
            </a:r>
          </a:p>
          <a:p>
            <a:pPr eaLnBrk="1" fontAlgn="base" hangingPunct="1">
              <a:spcBef>
                <a:spcPct val="50000"/>
              </a:spcBef>
              <a:spcAft>
                <a:spcPct val="0"/>
              </a:spcAft>
            </a:pPr>
            <a:endParaRPr lang="en-GB"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42059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4" y="0"/>
            <a:ext cx="528260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Flavr</a:t>
            </a: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a:t>
            </a:r>
            <a:r>
              <a:rPr lang="en-US" sz="5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Savr</a:t>
            </a: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Tomato</a:t>
            </a:r>
          </a:p>
        </p:txBody>
      </p:sp>
      <p:sp>
        <p:nvSpPr>
          <p:cNvPr id="8195" name="Text Box 4"/>
          <p:cNvSpPr txBox="1">
            <a:spLocks noChangeArrowheads="1"/>
          </p:cNvSpPr>
          <p:nvPr/>
        </p:nvSpPr>
        <p:spPr bwMode="auto">
          <a:xfrm>
            <a:off x="179388" y="3500438"/>
            <a:ext cx="3960812" cy="12160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The Flavr Savr tomato is a genetically engineered tomato which has a gene inserted to extend shelf-life by slowing down the rotting process.</a:t>
            </a:r>
          </a:p>
        </p:txBody>
      </p:sp>
      <p:pic>
        <p:nvPicPr>
          <p:cNvPr id="8196" name="Picture 6" descr="img5703p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836613"/>
            <a:ext cx="389255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AutoShape 7"/>
          <p:cNvSpPr>
            <a:spLocks noChangeArrowheads="1"/>
          </p:cNvSpPr>
          <p:nvPr/>
        </p:nvSpPr>
        <p:spPr bwMode="auto">
          <a:xfrm>
            <a:off x="4716463" y="4841875"/>
            <a:ext cx="3313112" cy="2016125"/>
          </a:xfrm>
          <a:prstGeom prst="cloudCallout">
            <a:avLst>
              <a:gd name="adj1" fmla="val -85218"/>
              <a:gd name="adj2" fmla="val 32440"/>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GB" altLang="en-US" smtClean="0">
              <a:solidFill>
                <a:prstClr val="black"/>
              </a:solidFill>
            </a:endParaRPr>
          </a:p>
        </p:txBody>
      </p:sp>
      <p:sp>
        <p:nvSpPr>
          <p:cNvPr id="8198" name="Text Box 10"/>
          <p:cNvSpPr txBox="1">
            <a:spLocks noChangeArrowheads="1"/>
          </p:cNvSpPr>
          <p:nvPr/>
        </p:nvSpPr>
        <p:spPr bwMode="auto">
          <a:xfrm>
            <a:off x="179388" y="5157788"/>
            <a:ext cx="3960812" cy="6667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The Flavr Savr tomato was the first GM fruit to be sold in the World.</a:t>
            </a:r>
          </a:p>
        </p:txBody>
      </p:sp>
      <p:sp>
        <p:nvSpPr>
          <p:cNvPr id="8199" name="Text Box 11"/>
          <p:cNvSpPr txBox="1">
            <a:spLocks noChangeArrowheads="1"/>
          </p:cNvSpPr>
          <p:nvPr/>
        </p:nvSpPr>
        <p:spPr bwMode="auto">
          <a:xfrm>
            <a:off x="4572000" y="908050"/>
            <a:ext cx="4392613" cy="16287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Normally, tomatoes are picked while green and transported many miles before being sprayed with ethylene to ripen them.</a:t>
            </a:r>
          </a:p>
          <a:p>
            <a:pPr algn="ctr" eaLnBrk="1" fontAlgn="base" hangingPunct="1">
              <a:spcBef>
                <a:spcPct val="50000"/>
              </a:spcBef>
              <a:spcAft>
                <a:spcPct val="0"/>
              </a:spcAft>
            </a:pPr>
            <a:r>
              <a:rPr lang="en-GB" altLang="en-US" smtClean="0">
                <a:solidFill>
                  <a:prstClr val="black"/>
                </a:solidFill>
                <a:latin typeface="Calibri" panose="020F0502020204030204" pitchFamily="34" charset="0"/>
              </a:rPr>
              <a:t>This prevents damage and perishing on the journey.</a:t>
            </a:r>
          </a:p>
        </p:txBody>
      </p:sp>
      <p:sp>
        <p:nvSpPr>
          <p:cNvPr id="8200" name="Text Box 12"/>
          <p:cNvSpPr txBox="1">
            <a:spLocks noChangeArrowheads="1"/>
          </p:cNvSpPr>
          <p:nvPr/>
        </p:nvSpPr>
        <p:spPr bwMode="auto">
          <a:xfrm>
            <a:off x="5219700" y="5084763"/>
            <a:ext cx="2376488"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Is it better to spray tomatoes with ethylene than genetically engineer them?</a:t>
            </a:r>
          </a:p>
        </p:txBody>
      </p:sp>
      <p:pic>
        <p:nvPicPr>
          <p:cNvPr id="8201" name="Picture 14" descr="tomato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781300"/>
            <a:ext cx="190023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44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3728" y="0"/>
            <a:ext cx="467974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Banana Vaccine</a:t>
            </a:r>
          </a:p>
        </p:txBody>
      </p:sp>
      <p:pic>
        <p:nvPicPr>
          <p:cNvPr id="9219" name="Picture 2" descr="http://microbewiki.kenyon.edu/images/9/99/Banan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2484438"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ttp://www.caninetouch.com/wp-content/uploads/2010/06/vacc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4194175"/>
            <a:ext cx="33480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2484438" y="836613"/>
            <a:ext cx="3960812" cy="16287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Bananas, carrots, potatoes and lettuce have all been genetically engineering to deliver vaccines for diseases.</a:t>
            </a:r>
          </a:p>
          <a:p>
            <a:pPr algn="ctr" eaLnBrk="1" fontAlgn="base" hangingPunct="1">
              <a:spcBef>
                <a:spcPct val="50000"/>
              </a:spcBef>
              <a:spcAft>
                <a:spcPct val="0"/>
              </a:spcAft>
            </a:pPr>
            <a:r>
              <a:rPr lang="en-GB" altLang="en-US" smtClean="0">
                <a:solidFill>
                  <a:prstClr val="black"/>
                </a:solidFill>
                <a:latin typeface="Calibri" panose="020F0502020204030204" pitchFamily="34" charset="0"/>
              </a:rPr>
              <a:t>The banana has been the most successful in testing.</a:t>
            </a:r>
          </a:p>
        </p:txBody>
      </p:sp>
      <p:sp>
        <p:nvSpPr>
          <p:cNvPr id="9222" name="Text Box 7"/>
          <p:cNvSpPr txBox="1">
            <a:spLocks noChangeArrowheads="1"/>
          </p:cNvSpPr>
          <p:nvPr/>
        </p:nvSpPr>
        <p:spPr bwMode="auto">
          <a:xfrm>
            <a:off x="6516688" y="2060575"/>
            <a:ext cx="2484437" cy="17653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The virus’ genes are transferred to the banana cells and become a permanent part of that banana’s genetic code.</a:t>
            </a:r>
          </a:p>
        </p:txBody>
      </p:sp>
      <p:sp>
        <p:nvSpPr>
          <p:cNvPr id="9223" name="Text Box 8"/>
          <p:cNvSpPr txBox="1">
            <a:spLocks noChangeArrowheads="1"/>
          </p:cNvSpPr>
          <p:nvPr/>
        </p:nvSpPr>
        <p:spPr bwMode="auto">
          <a:xfrm>
            <a:off x="323850" y="4679950"/>
            <a:ext cx="3960813" cy="21780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When the gene has been inserted into the banana, it’s cells produces virus proteins (not the infectious part).</a:t>
            </a:r>
          </a:p>
          <a:p>
            <a:pPr algn="ctr" eaLnBrk="1" fontAlgn="base" hangingPunct="1">
              <a:spcBef>
                <a:spcPct val="50000"/>
              </a:spcBef>
              <a:spcAft>
                <a:spcPct val="0"/>
              </a:spcAft>
            </a:pPr>
            <a:r>
              <a:rPr lang="en-GB" altLang="en-US" smtClean="0">
                <a:solidFill>
                  <a:prstClr val="black"/>
                </a:solidFill>
                <a:latin typeface="Calibri" panose="020F0502020204030204" pitchFamily="34" charset="0"/>
              </a:rPr>
              <a:t>When you eat the banana you ingest these proteins and the body produces antibodies against them – this is exactly how injected vaccines work!</a:t>
            </a:r>
          </a:p>
        </p:txBody>
      </p:sp>
      <p:sp>
        <p:nvSpPr>
          <p:cNvPr id="9224" name="AutoShape 9"/>
          <p:cNvSpPr>
            <a:spLocks noChangeArrowheads="1"/>
          </p:cNvSpPr>
          <p:nvPr/>
        </p:nvSpPr>
        <p:spPr bwMode="auto">
          <a:xfrm>
            <a:off x="1692275" y="2781300"/>
            <a:ext cx="4610100" cy="1873250"/>
          </a:xfrm>
          <a:prstGeom prst="cloudCallout">
            <a:avLst>
              <a:gd name="adj1" fmla="val -68838"/>
              <a:gd name="adj2" fmla="val -36523"/>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GB" altLang="en-US" smtClean="0">
              <a:solidFill>
                <a:prstClr val="black"/>
              </a:solidFill>
            </a:endParaRPr>
          </a:p>
        </p:txBody>
      </p:sp>
      <p:sp>
        <p:nvSpPr>
          <p:cNvPr id="9225" name="Text Box 10"/>
          <p:cNvSpPr txBox="1">
            <a:spLocks noChangeArrowheads="1"/>
          </p:cNvSpPr>
          <p:nvPr/>
        </p:nvSpPr>
        <p:spPr bwMode="auto">
          <a:xfrm>
            <a:off x="2124075" y="3141663"/>
            <a:ext cx="36734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000" smtClean="0">
                <a:solidFill>
                  <a:prstClr val="black"/>
                </a:solidFill>
                <a:latin typeface="Calibri" panose="020F0502020204030204" pitchFamily="34" charset="0"/>
              </a:rPr>
              <a:t>Is there a risk of people taking the vaccine without realising they are doing so?</a:t>
            </a:r>
          </a:p>
        </p:txBody>
      </p:sp>
    </p:spTree>
    <p:extLst>
      <p:ext uri="{BB962C8B-B14F-4D97-AF65-F5344CB8AC3E}">
        <p14:creationId xmlns:p14="http://schemas.microsoft.com/office/powerpoint/2010/main" val="1407086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59" y="14401"/>
            <a:ext cx="7055431" cy="850106"/>
          </a:xfrm>
        </p:spPr>
        <p:txBody>
          <a:bodyPr/>
          <a:lstStyle/>
          <a:p>
            <a:r>
              <a:rPr lang="en-GB" dirty="0" smtClean="0">
                <a:latin typeface="Comic Sans MS" panose="030F0702030302020204" pitchFamily="66" charset="0"/>
              </a:rPr>
              <a:t>Human insulin</a:t>
            </a:r>
            <a:endParaRPr lang="en-GB" dirty="0">
              <a:latin typeface="Comic Sans MS" panose="030F0702030302020204" pitchFamily="66" charset="0"/>
            </a:endParaRPr>
          </a:p>
        </p:txBody>
      </p:sp>
      <p:sp>
        <p:nvSpPr>
          <p:cNvPr id="3" name="Content Placeholder 2"/>
          <p:cNvSpPr>
            <a:spLocks noGrp="1"/>
          </p:cNvSpPr>
          <p:nvPr>
            <p:ph idx="1"/>
          </p:nvPr>
        </p:nvSpPr>
        <p:spPr>
          <a:xfrm>
            <a:off x="20081" y="908720"/>
            <a:ext cx="9123919" cy="4752528"/>
          </a:xfrm>
        </p:spPr>
        <p:txBody>
          <a:bodyPr>
            <a:normAutofit fontScale="92500" lnSpcReduction="20000"/>
          </a:bodyPr>
          <a:lstStyle/>
          <a:p>
            <a:r>
              <a:rPr lang="en-GB" dirty="0" smtClean="0">
                <a:latin typeface="Comic Sans MS" panose="030F0702030302020204" pitchFamily="66" charset="0"/>
              </a:rPr>
              <a:t>What is insulin used for?</a:t>
            </a:r>
          </a:p>
          <a:p>
            <a:pPr lvl="1"/>
            <a:r>
              <a:rPr lang="en-GB" dirty="0" smtClean="0">
                <a:solidFill>
                  <a:srgbClr val="FF0000"/>
                </a:solidFill>
                <a:latin typeface="Comic Sans MS" panose="030F0702030302020204" pitchFamily="66" charset="0"/>
              </a:rPr>
              <a:t>To control blood sugar levels</a:t>
            </a:r>
            <a:endParaRPr lang="en-GB" dirty="0">
              <a:latin typeface="Comic Sans MS" panose="030F0702030302020204" pitchFamily="66" charset="0"/>
            </a:endParaRPr>
          </a:p>
          <a:p>
            <a:r>
              <a:rPr lang="en-GB" dirty="0" smtClean="0">
                <a:latin typeface="Comic Sans MS" panose="030F0702030302020204" pitchFamily="66" charset="0"/>
              </a:rPr>
              <a:t>Where can we get it from?</a:t>
            </a:r>
          </a:p>
          <a:p>
            <a:pPr lvl="1"/>
            <a:r>
              <a:rPr lang="en-GB" dirty="0" smtClean="0">
                <a:solidFill>
                  <a:srgbClr val="FF0000"/>
                </a:solidFill>
                <a:latin typeface="Comic Sans MS" panose="030F0702030302020204" pitchFamily="66" charset="0"/>
              </a:rPr>
              <a:t>Pigs and cows</a:t>
            </a:r>
            <a:endParaRPr lang="en-GB" dirty="0">
              <a:solidFill>
                <a:srgbClr val="FF0000"/>
              </a:solidFill>
              <a:latin typeface="Comic Sans MS" panose="030F0702030302020204" pitchFamily="66" charset="0"/>
            </a:endParaRPr>
          </a:p>
          <a:p>
            <a:r>
              <a:rPr lang="en-GB" dirty="0" smtClean="0">
                <a:latin typeface="Comic Sans MS" panose="030F0702030302020204" pitchFamily="66" charset="0"/>
              </a:rPr>
              <a:t>What are the problems with using animal insulin in humans?</a:t>
            </a:r>
          </a:p>
          <a:p>
            <a:pPr lvl="1"/>
            <a:r>
              <a:rPr lang="en-GB" dirty="0" smtClean="0">
                <a:solidFill>
                  <a:srgbClr val="FF0000"/>
                </a:solidFill>
                <a:latin typeface="Comic Sans MS" panose="030F0702030302020204" pitchFamily="66" charset="0"/>
              </a:rPr>
              <a:t>Not enough can be produced – 2.6 million people suffer from diabetes in the UK.</a:t>
            </a:r>
          </a:p>
          <a:p>
            <a:pPr lvl="1"/>
            <a:r>
              <a:rPr lang="en-GB" dirty="0" smtClean="0">
                <a:solidFill>
                  <a:srgbClr val="FF0000"/>
                </a:solidFill>
                <a:latin typeface="Comic Sans MS" panose="030F0702030302020204" pitchFamily="66" charset="0"/>
              </a:rPr>
              <a:t>Some people think it is ethically wrong.</a:t>
            </a:r>
          </a:p>
          <a:p>
            <a:pPr lvl="1"/>
            <a:r>
              <a:rPr lang="en-GB" dirty="0" smtClean="0">
                <a:solidFill>
                  <a:srgbClr val="FF0000"/>
                </a:solidFill>
                <a:latin typeface="Comic Sans MS" panose="030F0702030302020204" pitchFamily="66" charset="0"/>
              </a:rPr>
              <a:t>May not work as well.</a:t>
            </a:r>
          </a:p>
          <a:p>
            <a:pPr lvl="1"/>
            <a:r>
              <a:rPr lang="en-GB" dirty="0" smtClean="0">
                <a:solidFill>
                  <a:srgbClr val="FF0000"/>
                </a:solidFill>
                <a:latin typeface="Comic Sans MS" panose="030F0702030302020204" pitchFamily="66" charset="0"/>
              </a:rPr>
              <a:t>Against some religions.</a:t>
            </a:r>
          </a:p>
        </p:txBody>
      </p:sp>
      <p:pic>
        <p:nvPicPr>
          <p:cNvPr id="4" name="Picture 6" descr="insulin-in-treating-diabetes-ga-1"/>
          <p:cNvPicPr>
            <a:picLocks noChangeAspect="1" noChangeArrowheads="1"/>
          </p:cNvPicPr>
          <p:nvPr/>
        </p:nvPicPr>
        <p:blipFill>
          <a:blip r:embed="rId3" cstate="print"/>
          <a:srcRect/>
          <a:stretch>
            <a:fillRect/>
          </a:stretch>
        </p:blipFill>
        <p:spPr bwMode="auto">
          <a:xfrm>
            <a:off x="6952243" y="188640"/>
            <a:ext cx="1476251" cy="2204864"/>
          </a:xfrm>
          <a:prstGeom prst="rect">
            <a:avLst/>
          </a:prstGeom>
          <a:noFill/>
        </p:spPr>
      </p:pic>
      <p:sp>
        <p:nvSpPr>
          <p:cNvPr id="5" name="TextBox 4"/>
          <p:cNvSpPr txBox="1"/>
          <p:nvPr/>
        </p:nvSpPr>
        <p:spPr>
          <a:xfrm>
            <a:off x="-1" y="5800493"/>
            <a:ext cx="9144000" cy="584775"/>
          </a:xfrm>
          <a:prstGeom prst="rect">
            <a:avLst/>
          </a:prstGeom>
          <a:noFill/>
        </p:spPr>
        <p:txBody>
          <a:bodyPr wrap="square" rtlCol="0">
            <a:spAutoFit/>
          </a:bodyPr>
          <a:lstStyle/>
          <a:p>
            <a:pPr algn="ctr"/>
            <a:r>
              <a:rPr lang="en-GB" sz="3200" b="1" dirty="0" smtClean="0">
                <a:solidFill>
                  <a:srgbClr val="7030A0"/>
                </a:solidFill>
                <a:latin typeface="Comic Sans MS" panose="030F0702030302020204" pitchFamily="66" charset="0"/>
              </a:rPr>
              <a:t>GM insulin has solved this problem!</a:t>
            </a:r>
            <a:endParaRPr lang="en-GB" sz="3200" b="1" dirty="0">
              <a:solidFill>
                <a:srgbClr val="7030A0"/>
              </a:solidFill>
              <a:latin typeface="Comic Sans MS" panose="030F0702030302020204" pitchFamily="66" charset="0"/>
            </a:endParaRPr>
          </a:p>
        </p:txBody>
      </p:sp>
      <p:sp>
        <p:nvSpPr>
          <p:cNvPr id="6" name="Right Arrow 5"/>
          <p:cNvSpPr/>
          <p:nvPr/>
        </p:nvSpPr>
        <p:spPr>
          <a:xfrm rot="4372372">
            <a:off x="4281462" y="5173766"/>
            <a:ext cx="972822" cy="4320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31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 calcmode="lin" valueType="num">
                                      <p:cBhvr additive="base">
                                        <p:cTn id="4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Task</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514350" indent="-514350">
              <a:buAutoNum type="arabicPeriod"/>
            </a:pPr>
            <a:r>
              <a:rPr lang="en-GB" dirty="0" smtClean="0">
                <a:latin typeface="Comic Sans MS" panose="030F0702030302020204" pitchFamily="66" charset="0"/>
              </a:rPr>
              <a:t>Cut and stick the pictures in the correct order to show how human insulin can be produced by bacteria.</a:t>
            </a:r>
          </a:p>
          <a:p>
            <a:pPr marL="0" indent="0">
              <a:buNone/>
            </a:pPr>
            <a:r>
              <a:rPr lang="en-GB" dirty="0" smtClean="0">
                <a:latin typeface="Comic Sans MS" panose="030F0702030302020204" pitchFamily="66" charset="0"/>
              </a:rPr>
              <a:t>2. What are enzymes and why are they used in this process.</a:t>
            </a:r>
          </a:p>
          <a:p>
            <a:pPr marL="0" indent="0">
              <a:buNone/>
            </a:pPr>
            <a:endParaRPr lang="en-GB" dirty="0"/>
          </a:p>
        </p:txBody>
      </p:sp>
    </p:spTree>
    <p:extLst>
      <p:ext uri="{BB962C8B-B14F-4D97-AF65-F5344CB8AC3E}">
        <p14:creationId xmlns:p14="http://schemas.microsoft.com/office/powerpoint/2010/main" val="3762263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3" y="163167"/>
            <a:ext cx="8229600" cy="1143000"/>
          </a:xfrm>
        </p:spPr>
        <p:txBody>
          <a:bodyPr>
            <a:normAutofit fontScale="90000"/>
          </a:bodyPr>
          <a:lstStyle/>
          <a:p>
            <a:r>
              <a:rPr lang="es-ES" dirty="0" err="1" smtClean="0"/>
              <a:t>Put</a:t>
            </a:r>
            <a:r>
              <a:rPr lang="es-ES" dirty="0" smtClean="0"/>
              <a:t> </a:t>
            </a:r>
            <a:r>
              <a:rPr lang="es-ES" dirty="0" err="1" smtClean="0"/>
              <a:t>the</a:t>
            </a:r>
            <a:r>
              <a:rPr lang="es-ES" dirty="0" smtClean="0"/>
              <a:t> </a:t>
            </a:r>
            <a:r>
              <a:rPr lang="es-ES" dirty="0" err="1" smtClean="0"/>
              <a:t>process</a:t>
            </a:r>
            <a:r>
              <a:rPr lang="es-ES" dirty="0" smtClean="0"/>
              <a:t> in </a:t>
            </a:r>
            <a:r>
              <a:rPr lang="es-ES" dirty="0" err="1" smtClean="0"/>
              <a:t>the</a:t>
            </a:r>
            <a:r>
              <a:rPr lang="es-ES" dirty="0" smtClean="0"/>
              <a:t> </a:t>
            </a:r>
            <a:r>
              <a:rPr lang="es-ES" dirty="0" err="1" smtClean="0"/>
              <a:t>correct</a:t>
            </a:r>
            <a:r>
              <a:rPr lang="es-ES" dirty="0" smtClean="0"/>
              <a:t> </a:t>
            </a:r>
            <a:r>
              <a:rPr lang="es-ES" dirty="0" err="1" smtClean="0"/>
              <a:t>order</a:t>
            </a:r>
            <a:r>
              <a:rPr lang="es-ES" dirty="0" smtClean="0"/>
              <a:t>. </a:t>
            </a:r>
            <a:r>
              <a:rPr lang="es-ES" sz="3100" dirty="0" err="1" smtClean="0"/>
              <a:t>What</a:t>
            </a:r>
            <a:r>
              <a:rPr lang="es-ES" sz="3100" dirty="0" smtClean="0"/>
              <a:t> are </a:t>
            </a:r>
            <a:r>
              <a:rPr lang="es-ES" sz="3100" dirty="0" err="1" smtClean="0"/>
              <a:t>the</a:t>
            </a:r>
            <a:r>
              <a:rPr lang="es-ES" sz="3100" dirty="0" smtClean="0"/>
              <a:t> </a:t>
            </a:r>
            <a:r>
              <a:rPr lang="es-ES" sz="3100" dirty="0" err="1" smtClean="0"/>
              <a:t>enzymes</a:t>
            </a:r>
            <a:r>
              <a:rPr lang="es-ES" sz="3100" dirty="0" smtClean="0"/>
              <a:t> </a:t>
            </a:r>
            <a:r>
              <a:rPr lang="es-ES" sz="3100" dirty="0" err="1" smtClean="0"/>
              <a:t>used</a:t>
            </a:r>
            <a:r>
              <a:rPr lang="es-ES" sz="3100" dirty="0" smtClean="0"/>
              <a:t> to </a:t>
            </a:r>
            <a:r>
              <a:rPr lang="es-ES" sz="3100" dirty="0" err="1" smtClean="0"/>
              <a:t>cut</a:t>
            </a:r>
            <a:r>
              <a:rPr lang="es-ES" sz="3100" dirty="0" smtClean="0"/>
              <a:t> and </a:t>
            </a:r>
            <a:r>
              <a:rPr lang="es-ES" sz="3100" dirty="0" err="1" smtClean="0"/>
              <a:t>join</a:t>
            </a:r>
            <a:r>
              <a:rPr lang="es-ES" sz="3100" dirty="0" smtClean="0"/>
              <a:t> </a:t>
            </a:r>
            <a:r>
              <a:rPr lang="es-ES" sz="3100" dirty="0" err="1" smtClean="0"/>
              <a:t>the</a:t>
            </a:r>
            <a:r>
              <a:rPr lang="es-ES" sz="3100" dirty="0" smtClean="0"/>
              <a:t> DNA </a:t>
            </a:r>
            <a:r>
              <a:rPr lang="es-ES" sz="3100" dirty="0" err="1" smtClean="0"/>
              <a:t>fragments</a:t>
            </a:r>
            <a:r>
              <a:rPr lang="es-ES" sz="3100" dirty="0" smtClean="0"/>
              <a:t>?</a:t>
            </a:r>
            <a:endParaRPr lang="en-GB" sz="3100" dirty="0"/>
          </a:p>
        </p:txBody>
      </p:sp>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00200"/>
            <a:ext cx="3571200" cy="21720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3" y="1458912"/>
            <a:ext cx="4644008" cy="2254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9"/>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388" y="4749451"/>
            <a:ext cx="3563612" cy="15457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335" y="5153127"/>
            <a:ext cx="4539053" cy="182669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770973"/>
            <a:ext cx="3885507" cy="145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90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normAutofit/>
          </a:bodyPr>
          <a:lstStyle/>
          <a:p>
            <a:r>
              <a:rPr lang="en-US" dirty="0" smtClean="0"/>
              <a:t>Not all bacteria take up the plasmid!</a:t>
            </a:r>
            <a:endParaRPr lang="en-US" dirty="0"/>
          </a:p>
        </p:txBody>
      </p:sp>
      <p:sp>
        <p:nvSpPr>
          <p:cNvPr id="3" name="Content Placeholder 2"/>
          <p:cNvSpPr>
            <a:spLocks noGrp="1"/>
          </p:cNvSpPr>
          <p:nvPr>
            <p:ph idx="1"/>
          </p:nvPr>
        </p:nvSpPr>
        <p:spPr>
          <a:xfrm>
            <a:off x="133371" y="1426978"/>
            <a:ext cx="4762872" cy="4755984"/>
          </a:xfrm>
        </p:spPr>
        <p:txBody>
          <a:bodyPr>
            <a:normAutofit fontScale="70000" lnSpcReduction="20000"/>
          </a:bodyPr>
          <a:lstStyle/>
          <a:p>
            <a:pPr marL="109728" indent="0">
              <a:buNone/>
            </a:pPr>
            <a:r>
              <a:rPr lang="en-US" dirty="0" smtClean="0">
                <a:solidFill>
                  <a:srgbClr val="FF0000"/>
                </a:solidFill>
              </a:rPr>
              <a:t>There are 3 possible types of colony that may grow in this process:</a:t>
            </a:r>
          </a:p>
          <a:p>
            <a:pPr marL="109728" indent="0">
              <a:buNone/>
            </a:pPr>
            <a:endParaRPr lang="en-US" dirty="0"/>
          </a:p>
          <a:p>
            <a:pPr marL="624078" indent="-514350">
              <a:buFont typeface="+mj-lt"/>
              <a:buAutoNum type="arabicPeriod"/>
            </a:pPr>
            <a:r>
              <a:rPr lang="en-US" dirty="0" smtClean="0"/>
              <a:t>Some from bacteria that did not take up the plasmid.</a:t>
            </a:r>
          </a:p>
          <a:p>
            <a:pPr marL="624078" indent="-514350">
              <a:buFont typeface="+mj-lt"/>
              <a:buAutoNum type="arabicPeriod"/>
            </a:pPr>
            <a:r>
              <a:rPr lang="en-US" dirty="0" smtClean="0"/>
              <a:t>Some from bacteria that have taken up a plasmid that has not sealed in a copy of the gene but has sealed up on itself to reform the original plasmid.</a:t>
            </a:r>
          </a:p>
          <a:p>
            <a:pPr marL="624078" indent="-514350">
              <a:buFont typeface="+mj-lt"/>
              <a:buAutoNum type="arabicPeriod"/>
            </a:pPr>
            <a:r>
              <a:rPr lang="en-US" dirty="0" smtClean="0"/>
              <a:t>Some – the ones we want – that have taken up the recombinant plasmid. We call these </a:t>
            </a:r>
            <a:r>
              <a:rPr lang="en-US" dirty="0" smtClean="0">
                <a:solidFill>
                  <a:srgbClr val="0000FF"/>
                </a:solidFill>
              </a:rPr>
              <a:t>TRANSFORMED</a:t>
            </a:r>
            <a:r>
              <a:rPr lang="en-US" dirty="0" smtClean="0"/>
              <a:t> bacteria. </a:t>
            </a:r>
            <a:endParaRPr lang="en-US" dirty="0"/>
          </a:p>
        </p:txBody>
      </p:sp>
      <p:pic>
        <p:nvPicPr>
          <p:cNvPr id="4" name="Picture 3"/>
          <p:cNvPicPr>
            <a:picLocks noChangeAspect="1"/>
          </p:cNvPicPr>
          <p:nvPr/>
        </p:nvPicPr>
        <p:blipFill>
          <a:blip r:embed="rId2"/>
          <a:stretch>
            <a:fillRect/>
          </a:stretch>
        </p:blipFill>
        <p:spPr>
          <a:xfrm>
            <a:off x="4896243" y="2204864"/>
            <a:ext cx="4247757" cy="3200213"/>
          </a:xfrm>
          <a:prstGeom prst="rect">
            <a:avLst/>
          </a:prstGeom>
        </p:spPr>
      </p:pic>
    </p:spTree>
    <p:extLst>
      <p:ext uri="{BB962C8B-B14F-4D97-AF65-F5344CB8AC3E}">
        <p14:creationId xmlns:p14="http://schemas.microsoft.com/office/powerpoint/2010/main" val="2094337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 Plating</a:t>
            </a:r>
            <a:endParaRPr lang="en-US" dirty="0"/>
          </a:p>
        </p:txBody>
      </p:sp>
      <p:sp>
        <p:nvSpPr>
          <p:cNvPr id="3" name="Content Placeholder 2"/>
          <p:cNvSpPr>
            <a:spLocks noGrp="1"/>
          </p:cNvSpPr>
          <p:nvPr>
            <p:ph idx="1"/>
          </p:nvPr>
        </p:nvSpPr>
        <p:spPr>
          <a:xfrm>
            <a:off x="457200" y="1481328"/>
            <a:ext cx="4258816" cy="4525963"/>
          </a:xfrm>
        </p:spPr>
        <p:txBody>
          <a:bodyPr>
            <a:normAutofit fontScale="62500" lnSpcReduction="20000"/>
          </a:bodyPr>
          <a:lstStyle/>
          <a:p>
            <a:r>
              <a:rPr lang="en-US" dirty="0" smtClean="0"/>
              <a:t>The bacteria are grown on standard nutrient agar, so all bacteria cells grow to form colonies.</a:t>
            </a:r>
          </a:p>
          <a:p>
            <a:endParaRPr lang="en-US" dirty="0"/>
          </a:p>
          <a:p>
            <a:r>
              <a:rPr lang="en-US" dirty="0" smtClean="0"/>
              <a:t>Some cells from the colonies are transferred onto agar that has been made with ampicillin, so that only those that have taken the plasmid will grow.</a:t>
            </a:r>
          </a:p>
          <a:p>
            <a:endParaRPr lang="en-US" dirty="0"/>
          </a:p>
          <a:p>
            <a:r>
              <a:rPr lang="en-US" dirty="0" smtClean="0"/>
              <a:t>Some cells from these colonies are transferred onto agar that has been made with tetracycline so only those that have taken up a plasmid that does not have the insulin gene will grow.</a:t>
            </a:r>
            <a:endParaRPr lang="en-US" dirty="0"/>
          </a:p>
        </p:txBody>
      </p:sp>
      <p:pic>
        <p:nvPicPr>
          <p:cNvPr id="5" name="Picture 4"/>
          <p:cNvPicPr>
            <a:picLocks noChangeAspect="1"/>
          </p:cNvPicPr>
          <p:nvPr/>
        </p:nvPicPr>
        <p:blipFill>
          <a:blip r:embed="rId2" cstate="print"/>
          <a:stretch>
            <a:fillRect/>
          </a:stretch>
        </p:blipFill>
        <p:spPr>
          <a:xfrm rot="5400000">
            <a:off x="4721410" y="1839429"/>
            <a:ext cx="3881409" cy="3604166"/>
          </a:xfrm>
          <a:prstGeom prst="rect">
            <a:avLst/>
          </a:prstGeom>
        </p:spPr>
      </p:pic>
    </p:spTree>
    <p:extLst>
      <p:ext uri="{BB962C8B-B14F-4D97-AF65-F5344CB8AC3E}">
        <p14:creationId xmlns:p14="http://schemas.microsoft.com/office/powerpoint/2010/main" val="324479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402832" cy="4525963"/>
          </a:xfrm>
        </p:spPr>
        <p:txBody>
          <a:bodyPr>
            <a:normAutofit fontScale="77500" lnSpcReduction="20000"/>
          </a:bodyPr>
          <a:lstStyle/>
          <a:p>
            <a:r>
              <a:rPr lang="en-US" dirty="0" smtClean="0"/>
              <a:t>By keeping track of which colonies are which, we know that any bacteria that grow on the ampicillin agar, but not on the tetracycline agar, must have taken up the plasmid with the insulin gene.</a:t>
            </a:r>
          </a:p>
          <a:p>
            <a:endParaRPr lang="en-US" dirty="0"/>
          </a:p>
          <a:p>
            <a:r>
              <a:rPr lang="en-US" dirty="0" smtClean="0"/>
              <a:t>We can now identify the colonies we want and grow them on a large scale. These bacteria then produce insulin on a large scale which can be harvested for use.</a:t>
            </a:r>
            <a:endParaRPr lang="en-US" dirty="0"/>
          </a:p>
        </p:txBody>
      </p:sp>
      <p:sp>
        <p:nvSpPr>
          <p:cNvPr id="3" name="Title 2"/>
          <p:cNvSpPr>
            <a:spLocks noGrp="1"/>
          </p:cNvSpPr>
          <p:nvPr>
            <p:ph type="title"/>
          </p:nvPr>
        </p:nvSpPr>
        <p:spPr/>
        <p:txBody>
          <a:bodyPr/>
          <a:lstStyle/>
          <a:p>
            <a:r>
              <a:rPr lang="en-US" dirty="0" smtClean="0"/>
              <a:t>Replica Plating</a:t>
            </a:r>
            <a:endParaRPr lang="en-US" dirty="0"/>
          </a:p>
        </p:txBody>
      </p:sp>
      <p:pic>
        <p:nvPicPr>
          <p:cNvPr id="4" name="Picture 3"/>
          <p:cNvPicPr>
            <a:picLocks noChangeAspect="1"/>
          </p:cNvPicPr>
          <p:nvPr/>
        </p:nvPicPr>
        <p:blipFill>
          <a:blip r:embed="rId2"/>
          <a:stretch>
            <a:fillRect/>
          </a:stretch>
        </p:blipFill>
        <p:spPr>
          <a:xfrm>
            <a:off x="5148064" y="1844824"/>
            <a:ext cx="3369568" cy="3399904"/>
          </a:xfrm>
          <a:prstGeom prst="rect">
            <a:avLst/>
          </a:prstGeom>
        </p:spPr>
      </p:pic>
    </p:spTree>
    <p:extLst>
      <p:ext uri="{BB962C8B-B14F-4D97-AF65-F5344CB8AC3E}">
        <p14:creationId xmlns:p14="http://schemas.microsoft.com/office/powerpoint/2010/main" val="135148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B050"/>
                </a:solidFill>
                <a:latin typeface="Comic Sans MS" panose="030F0702030302020204" pitchFamily="66" charset="0"/>
              </a:rPr>
              <a:t>The big picture: “What is genetic engineering?”</a:t>
            </a:r>
            <a:endParaRPr lang="en-GB" b="1" dirty="0">
              <a:solidFill>
                <a:srgbClr val="00B050"/>
              </a:solidFill>
              <a:latin typeface="Comic Sans MS" panose="030F0702030302020204" pitchFamily="66" charset="0"/>
            </a:endParaRPr>
          </a:p>
        </p:txBody>
      </p:sp>
      <p:sp>
        <p:nvSpPr>
          <p:cNvPr id="3" name="Content Placeholder 2"/>
          <p:cNvSpPr>
            <a:spLocks noGrp="1"/>
          </p:cNvSpPr>
          <p:nvPr>
            <p:ph idx="1"/>
          </p:nvPr>
        </p:nvSpPr>
        <p:spPr>
          <a:xfrm>
            <a:off x="467544" y="1844824"/>
            <a:ext cx="8229600" cy="4525963"/>
          </a:xfrm>
        </p:spPr>
        <p:txBody>
          <a:bodyPr/>
          <a:lstStyle/>
          <a:p>
            <a:pPr marL="0" indent="0">
              <a:buNone/>
            </a:pPr>
            <a:r>
              <a:rPr lang="en-GB" b="1" dirty="0" smtClean="0">
                <a:solidFill>
                  <a:srgbClr val="002060"/>
                </a:solidFill>
                <a:latin typeface="Comic Sans MS" panose="030F0702030302020204" pitchFamily="66" charset="0"/>
              </a:rPr>
              <a:t>Learning outcomes</a:t>
            </a:r>
          </a:p>
          <a:p>
            <a:pPr>
              <a:buFont typeface="Wingdings" panose="05000000000000000000" pitchFamily="2" charset="2"/>
              <a:buChar char="ü"/>
            </a:pPr>
            <a:r>
              <a:rPr lang="en-GB" dirty="0" smtClean="0">
                <a:solidFill>
                  <a:srgbClr val="002060"/>
                </a:solidFill>
                <a:latin typeface="Comic Sans MS" panose="030F0702030302020204" pitchFamily="66" charset="0"/>
              </a:rPr>
              <a:t>To describe what genetic engineering is using examples.</a:t>
            </a:r>
          </a:p>
          <a:p>
            <a:pPr>
              <a:buFont typeface="Wingdings" panose="05000000000000000000" pitchFamily="2" charset="2"/>
              <a:buChar char="ü"/>
            </a:pPr>
            <a:r>
              <a:rPr lang="en-GB" dirty="0" smtClean="0">
                <a:solidFill>
                  <a:srgbClr val="002060"/>
                </a:solidFill>
                <a:latin typeface="Comic Sans MS" panose="030F0702030302020204" pitchFamily="66" charset="0"/>
              </a:rPr>
              <a:t>To analyse how human insulin can be produced in bacteria.</a:t>
            </a:r>
          </a:p>
          <a:p>
            <a:pPr>
              <a:buFont typeface="Wingdings" panose="05000000000000000000" pitchFamily="2" charset="2"/>
              <a:buChar char="ü"/>
            </a:pPr>
            <a:r>
              <a:rPr lang="en-GB" dirty="0" smtClean="0">
                <a:solidFill>
                  <a:srgbClr val="002060"/>
                </a:solidFill>
                <a:latin typeface="Comic Sans MS" panose="030F0702030302020204" pitchFamily="66" charset="0"/>
              </a:rPr>
              <a:t>To evaluate the pro’s and con’s of producing insulin this way. </a:t>
            </a:r>
            <a:endParaRPr lang="en-GB"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064228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Comic Sans MS" panose="030F0702030302020204" pitchFamily="66" charset="0"/>
              </a:rPr>
              <a:t>Pro’s and Con’s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GB" sz="3600" dirty="0" smtClean="0">
                <a:latin typeface="Comic Sans MS" panose="030F0702030302020204" pitchFamily="66" charset="0"/>
              </a:rPr>
              <a:t>Read the statements as a table and produce a table of pro’s and con’s in producing insulin using </a:t>
            </a:r>
            <a:r>
              <a:rPr lang="en-GB" sz="3600" dirty="0">
                <a:latin typeface="Comic Sans MS" panose="030F0702030302020204" pitchFamily="66" charset="0"/>
              </a:rPr>
              <a:t>g</a:t>
            </a:r>
            <a:r>
              <a:rPr lang="en-GB" sz="3600" dirty="0" smtClean="0">
                <a:latin typeface="Comic Sans MS" panose="030F0702030302020204" pitchFamily="66" charset="0"/>
              </a:rPr>
              <a:t>enetic engineering.</a:t>
            </a:r>
            <a:endParaRPr lang="en-GB" sz="3600" dirty="0">
              <a:latin typeface="Comic Sans MS" panose="030F0702030302020204" pitchFamily="66" charset="0"/>
            </a:endParaRPr>
          </a:p>
        </p:txBody>
      </p:sp>
    </p:spTree>
    <p:extLst>
      <p:ext uri="{BB962C8B-B14F-4D97-AF65-F5344CB8AC3E}">
        <p14:creationId xmlns:p14="http://schemas.microsoft.com/office/powerpoint/2010/main" val="200471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40960" cy="5632311"/>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Comic Sans MS" panose="030F0702030302020204" pitchFamily="66" charset="0"/>
              </a:rPr>
              <a:t>Antibiotic resistance can spread because the antibiotic resistance gene acts as a marker to show which bacteria contain the insulin gene.</a:t>
            </a:r>
          </a:p>
          <a:p>
            <a:pPr marL="285750" indent="-285750">
              <a:buFont typeface="Arial" panose="020B0604020202020204" pitchFamily="34" charset="0"/>
              <a:buChar char="•"/>
            </a:pPr>
            <a:r>
              <a:rPr lang="en-GB" sz="2400" dirty="0" smtClean="0">
                <a:latin typeface="Comic Sans MS" panose="030F0702030302020204" pitchFamily="66" charset="0"/>
              </a:rPr>
              <a:t>Many religions disagree with producing pig/ animal insulin.</a:t>
            </a:r>
          </a:p>
          <a:p>
            <a:pPr marL="285750" indent="-285750">
              <a:buFont typeface="Arial" panose="020B0604020202020204" pitchFamily="34" charset="0"/>
              <a:buChar char="•"/>
            </a:pPr>
            <a:r>
              <a:rPr lang="en-GB" sz="2400" dirty="0" smtClean="0">
                <a:latin typeface="Comic Sans MS" panose="030F0702030302020204" pitchFamily="66" charset="0"/>
              </a:rPr>
              <a:t>More insulin can be produced using genetic engineering.</a:t>
            </a:r>
          </a:p>
          <a:p>
            <a:pPr marL="285750" indent="-285750">
              <a:buFont typeface="Arial" panose="020B0604020202020204" pitchFamily="34" charset="0"/>
              <a:buChar char="•"/>
            </a:pPr>
            <a:r>
              <a:rPr lang="en-GB" sz="2400" dirty="0" smtClean="0">
                <a:latin typeface="Comic Sans MS" panose="030F0702030302020204" pitchFamily="66" charset="0"/>
              </a:rPr>
              <a:t>Unknown long term side effects of using bacteria to produce insulin. </a:t>
            </a:r>
          </a:p>
          <a:p>
            <a:pPr marL="285750" indent="-285750">
              <a:buFont typeface="Arial" panose="020B0604020202020204" pitchFamily="34" charset="0"/>
              <a:buChar char="•"/>
            </a:pPr>
            <a:r>
              <a:rPr lang="en-GB" sz="2400" dirty="0" smtClean="0">
                <a:latin typeface="Comic Sans MS" panose="030F0702030302020204" pitchFamily="66" charset="0"/>
              </a:rPr>
              <a:t>Cow/ pig insulin may not work as well as human insulin.</a:t>
            </a:r>
          </a:p>
          <a:p>
            <a:pPr marL="285750" indent="-285750">
              <a:buFont typeface="Arial" panose="020B0604020202020204" pitchFamily="34" charset="0"/>
              <a:buChar char="•"/>
            </a:pPr>
            <a:r>
              <a:rPr lang="en-GB" sz="2400" dirty="0" smtClean="0">
                <a:latin typeface="Comic Sans MS" panose="030F0702030302020204" pitchFamily="66" charset="0"/>
              </a:rPr>
              <a:t>It is wrong to alter the genes of any organism. </a:t>
            </a:r>
          </a:p>
          <a:p>
            <a:pPr marL="285750" indent="-285750">
              <a:buFont typeface="Arial" panose="020B0604020202020204" pitchFamily="34" charset="0"/>
              <a:buChar char="•"/>
            </a:pPr>
            <a:r>
              <a:rPr lang="en-GB" sz="2400" dirty="0" smtClean="0">
                <a:latin typeface="Comic Sans MS" panose="030F0702030302020204" pitchFamily="66" charset="0"/>
              </a:rPr>
              <a:t>New, harmful strains of bacteria could be produced. </a:t>
            </a:r>
          </a:p>
          <a:p>
            <a:pPr marL="285750" indent="-285750">
              <a:buFont typeface="Arial" panose="020B0604020202020204" pitchFamily="34" charset="0"/>
              <a:buChar char="•"/>
            </a:pPr>
            <a:r>
              <a:rPr lang="en-GB" sz="2400" dirty="0" smtClean="0">
                <a:latin typeface="Comic Sans MS" panose="030F0702030302020204" pitchFamily="66" charset="0"/>
              </a:rPr>
              <a:t>It is cheaper to produce GM insulin.</a:t>
            </a:r>
          </a:p>
          <a:p>
            <a:pPr marL="285750" indent="-285750">
              <a:buFont typeface="Arial" panose="020B0604020202020204" pitchFamily="34" charset="0"/>
              <a:buChar char="•"/>
            </a:pPr>
            <a:r>
              <a:rPr lang="en-GB" sz="2400" dirty="0" smtClean="0">
                <a:latin typeface="Comic Sans MS" panose="030F0702030302020204" pitchFamily="66" charset="0"/>
              </a:rPr>
              <a:t>GM insulin is the only way we can meet the increasing demand of this drug.</a:t>
            </a:r>
          </a:p>
          <a:p>
            <a:pPr marL="285750" indent="-285750">
              <a:buFont typeface="Arial" panose="020B0604020202020204" pitchFamily="34" charset="0"/>
              <a:buChar char="•"/>
            </a:pPr>
            <a:r>
              <a:rPr lang="en-GB" sz="2400" dirty="0" smtClean="0">
                <a:latin typeface="Comic Sans MS" panose="030F0702030302020204" pitchFamily="66" charset="0"/>
              </a:rPr>
              <a:t>Genetic engineering produces human insulin.</a:t>
            </a:r>
            <a:endParaRPr lang="en-GB" dirty="0">
              <a:latin typeface="Comic Sans MS" panose="030F0702030302020204" pitchFamily="66" charset="0"/>
            </a:endParaRPr>
          </a:p>
        </p:txBody>
      </p:sp>
    </p:spTree>
    <p:extLst>
      <p:ext uri="{BB962C8B-B14F-4D97-AF65-F5344CB8AC3E}">
        <p14:creationId xmlns:p14="http://schemas.microsoft.com/office/powerpoint/2010/main" val="3302657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94122"/>
          </a:xfrm>
        </p:spPr>
        <p:txBody>
          <a:bodyPr/>
          <a:lstStyle/>
          <a:p>
            <a:r>
              <a:rPr lang="en-GB" dirty="0" smtClean="0">
                <a:latin typeface="Comic Sans MS" panose="030F0702030302020204" pitchFamily="66" charset="0"/>
              </a:rPr>
              <a:t>What is </a:t>
            </a:r>
            <a:r>
              <a:rPr lang="en-GB" dirty="0" smtClean="0">
                <a:solidFill>
                  <a:srgbClr val="0070C0"/>
                </a:solidFill>
                <a:latin typeface="Comic Sans MS" panose="030F0702030302020204" pitchFamily="66" charset="0"/>
              </a:rPr>
              <a:t>genetic engineering</a:t>
            </a:r>
            <a:r>
              <a:rPr lang="en-GB" dirty="0" smtClean="0">
                <a:latin typeface="Comic Sans MS" panose="030F0702030302020204" pitchFamily="66" charset="0"/>
              </a:rPr>
              <a:t>?</a:t>
            </a:r>
            <a:endParaRPr lang="en-GB" dirty="0">
              <a:latin typeface="Comic Sans MS" panose="030F0702030302020204" pitchFamily="66" charset="0"/>
            </a:endParaRPr>
          </a:p>
        </p:txBody>
      </p:sp>
      <p:sp>
        <p:nvSpPr>
          <p:cNvPr id="3" name="Content Placeholder 2"/>
          <p:cNvSpPr>
            <a:spLocks noGrp="1"/>
          </p:cNvSpPr>
          <p:nvPr>
            <p:ph idx="1"/>
          </p:nvPr>
        </p:nvSpPr>
        <p:spPr>
          <a:xfrm>
            <a:off x="19093" y="1484784"/>
            <a:ext cx="9143054" cy="4525963"/>
          </a:xfrm>
        </p:spPr>
        <p:txBody>
          <a:bodyPr>
            <a:normAutofit/>
          </a:bodyPr>
          <a:lstStyle/>
          <a:p>
            <a:r>
              <a:rPr lang="en-GB" dirty="0" smtClean="0">
                <a:latin typeface="Comic Sans MS" panose="030F0702030302020204" pitchFamily="66" charset="0"/>
              </a:rPr>
              <a:t>Scientists can add, remove, or change an organism’s genes to alter it’s characteristics – it is genetically modified (GM)</a:t>
            </a:r>
          </a:p>
          <a:p>
            <a:endParaRPr lang="en-GB" dirty="0" smtClean="0">
              <a:latin typeface="Comic Sans MS" panose="030F0702030302020204" pitchFamily="66" charset="0"/>
            </a:endParaRPr>
          </a:p>
          <a:p>
            <a:r>
              <a:rPr lang="en-GB" dirty="0">
                <a:latin typeface="Comic Sans MS" panose="030F0702030302020204" pitchFamily="66" charset="0"/>
              </a:rPr>
              <a:t>Genetic modification works in animals, plants and </a:t>
            </a:r>
            <a:r>
              <a:rPr lang="en-GB" dirty="0" smtClean="0">
                <a:latin typeface="Comic Sans MS" panose="030F0702030302020204" pitchFamily="66" charset="0"/>
              </a:rPr>
              <a:t>microorganisms</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2527012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78419430"/>
              </p:ext>
            </p:extLst>
          </p:nvPr>
        </p:nvGraphicFramePr>
        <p:xfrm>
          <a:off x="323528" y="260648"/>
          <a:ext cx="8424936" cy="6343477"/>
        </p:xfrm>
        <a:graphic>
          <a:graphicData uri="http://schemas.openxmlformats.org/drawingml/2006/table">
            <a:tbl>
              <a:tblPr firstRow="1" bandRow="1">
                <a:tableStyleId>{5C22544A-7EE6-4342-B048-85BDC9FD1C3A}</a:tableStyleId>
              </a:tblPr>
              <a:tblGrid>
                <a:gridCol w="2808312"/>
                <a:gridCol w="2808312"/>
                <a:gridCol w="2808312"/>
              </a:tblGrid>
              <a:tr h="864093">
                <a:tc>
                  <a:txBody>
                    <a:bodyPr/>
                    <a:lstStyle/>
                    <a:p>
                      <a:r>
                        <a:rPr lang="en-GB" sz="2000" b="0" dirty="0" smtClean="0">
                          <a:solidFill>
                            <a:schemeClr val="tx1"/>
                          </a:solidFill>
                          <a:latin typeface="Comic Sans MS" panose="030F0702030302020204" pitchFamily="66" charset="0"/>
                        </a:rPr>
                        <a:t>Example of genetic</a:t>
                      </a:r>
                      <a:r>
                        <a:rPr lang="en-GB" sz="2000" b="0" baseline="0" dirty="0" smtClean="0">
                          <a:solidFill>
                            <a:schemeClr val="tx1"/>
                          </a:solidFill>
                          <a:latin typeface="Comic Sans MS" panose="030F0702030302020204" pitchFamily="66" charset="0"/>
                        </a:rPr>
                        <a:t> engineering</a:t>
                      </a:r>
                      <a:endParaRPr lang="en-GB" sz="2000" b="0" dirty="0">
                        <a:solidFill>
                          <a:schemeClr val="tx1"/>
                        </a:solidFill>
                        <a:latin typeface="Comic Sans MS" panose="030F0702030302020204" pitchFamily="66" charset="0"/>
                      </a:endParaRPr>
                    </a:p>
                  </a:txBody>
                  <a:tcPr/>
                </a:tc>
                <a:tc>
                  <a:txBody>
                    <a:bodyPr/>
                    <a:lstStyle/>
                    <a:p>
                      <a:r>
                        <a:rPr lang="en-GB" sz="2000" b="0" dirty="0" smtClean="0">
                          <a:solidFill>
                            <a:schemeClr val="tx1"/>
                          </a:solidFill>
                          <a:latin typeface="Comic Sans MS" panose="030F0702030302020204" pitchFamily="66" charset="0"/>
                        </a:rPr>
                        <a:t>How it’s been modified</a:t>
                      </a:r>
                      <a:endParaRPr lang="en-GB" sz="2000" b="0" dirty="0">
                        <a:solidFill>
                          <a:schemeClr val="tx1"/>
                        </a:solidFill>
                        <a:latin typeface="Comic Sans MS" panose="030F0702030302020204" pitchFamily="66" charset="0"/>
                      </a:endParaRPr>
                    </a:p>
                  </a:txBody>
                  <a:tcPr/>
                </a:tc>
                <a:tc>
                  <a:txBody>
                    <a:bodyPr/>
                    <a:lstStyle/>
                    <a:p>
                      <a:r>
                        <a:rPr lang="en-GB" sz="2000" b="0" baseline="0" dirty="0" smtClean="0">
                          <a:solidFill>
                            <a:schemeClr val="tx1"/>
                          </a:solidFill>
                          <a:latin typeface="Comic Sans MS" panose="030F0702030302020204" pitchFamily="66" charset="0"/>
                        </a:rPr>
                        <a:t>Benefits/ risks or side effects?</a:t>
                      </a:r>
                      <a:endParaRPr lang="en-GB" sz="2000" b="0" dirty="0">
                        <a:solidFill>
                          <a:schemeClr val="tx1"/>
                        </a:solidFill>
                        <a:latin typeface="Comic Sans MS" panose="030F0702030302020204" pitchFamily="66" charset="0"/>
                      </a:endParaRPr>
                    </a:p>
                  </a:txBody>
                  <a:tcPr/>
                </a:tc>
              </a:tr>
              <a:tr h="684923">
                <a:tc>
                  <a:txBody>
                    <a:bodyPr/>
                    <a:lstStyle/>
                    <a:p>
                      <a:endParaRPr lang="en-GB"/>
                    </a:p>
                  </a:txBody>
                  <a:tcPr/>
                </a:tc>
                <a:tc>
                  <a:txBody>
                    <a:bodyPr/>
                    <a:lstStyle/>
                    <a:p>
                      <a:endParaRPr lang="en-GB"/>
                    </a:p>
                  </a:txBody>
                  <a:tcPr/>
                </a:tc>
                <a:tc>
                  <a:txBody>
                    <a:bodyPr/>
                    <a:lstStyle/>
                    <a:p>
                      <a:endParaRPr lang="en-GB"/>
                    </a:p>
                  </a:txBody>
                  <a:tcPr/>
                </a:tc>
              </a:tr>
              <a:tr h="684923">
                <a:tc>
                  <a:txBody>
                    <a:bodyPr/>
                    <a:lstStyle/>
                    <a:p>
                      <a:endParaRPr lang="en-GB"/>
                    </a:p>
                  </a:txBody>
                  <a:tcPr/>
                </a:tc>
                <a:tc>
                  <a:txBody>
                    <a:bodyPr/>
                    <a:lstStyle/>
                    <a:p>
                      <a:endParaRPr lang="en-GB"/>
                    </a:p>
                  </a:txBody>
                  <a:tcPr/>
                </a:tc>
                <a:tc>
                  <a:txBody>
                    <a:bodyPr/>
                    <a:lstStyle/>
                    <a:p>
                      <a:endParaRPr lang="en-GB"/>
                    </a:p>
                  </a:txBody>
                  <a:tcPr/>
                </a:tc>
              </a:tr>
              <a:tr h="684923">
                <a:tc>
                  <a:txBody>
                    <a:bodyPr/>
                    <a:lstStyle/>
                    <a:p>
                      <a:endParaRPr lang="en-GB"/>
                    </a:p>
                  </a:txBody>
                  <a:tcPr/>
                </a:tc>
                <a:tc>
                  <a:txBody>
                    <a:bodyPr/>
                    <a:lstStyle/>
                    <a:p>
                      <a:endParaRPr lang="en-GB"/>
                    </a:p>
                  </a:txBody>
                  <a:tcPr/>
                </a:tc>
                <a:tc>
                  <a:txBody>
                    <a:bodyPr/>
                    <a:lstStyle/>
                    <a:p>
                      <a:endParaRPr lang="en-GB"/>
                    </a:p>
                  </a:txBody>
                  <a:tcPr/>
                </a:tc>
              </a:tr>
              <a:tr h="684923">
                <a:tc>
                  <a:txBody>
                    <a:bodyPr/>
                    <a:lstStyle/>
                    <a:p>
                      <a:endParaRPr lang="en-GB"/>
                    </a:p>
                  </a:txBody>
                  <a:tcPr/>
                </a:tc>
                <a:tc>
                  <a:txBody>
                    <a:bodyPr/>
                    <a:lstStyle/>
                    <a:p>
                      <a:endParaRPr lang="en-GB"/>
                    </a:p>
                  </a:txBody>
                  <a:tcPr/>
                </a:tc>
                <a:tc>
                  <a:txBody>
                    <a:bodyPr/>
                    <a:lstStyle/>
                    <a:p>
                      <a:endParaRPr lang="en-GB"/>
                    </a:p>
                  </a:txBody>
                  <a:tcPr/>
                </a:tc>
              </a:tr>
              <a:tr h="684923">
                <a:tc>
                  <a:txBody>
                    <a:bodyPr/>
                    <a:lstStyle/>
                    <a:p>
                      <a:endParaRPr lang="en-GB"/>
                    </a:p>
                  </a:txBody>
                  <a:tcPr/>
                </a:tc>
                <a:tc>
                  <a:txBody>
                    <a:bodyPr/>
                    <a:lstStyle/>
                    <a:p>
                      <a:endParaRPr lang="en-GB"/>
                    </a:p>
                  </a:txBody>
                  <a:tcPr/>
                </a:tc>
                <a:tc>
                  <a:txBody>
                    <a:bodyPr/>
                    <a:lstStyle/>
                    <a:p>
                      <a:endParaRPr lang="en-GB"/>
                    </a:p>
                  </a:txBody>
                  <a:tcPr/>
                </a:tc>
              </a:tr>
              <a:tr h="684923">
                <a:tc>
                  <a:txBody>
                    <a:bodyPr/>
                    <a:lstStyle/>
                    <a:p>
                      <a:endParaRPr lang="en-GB"/>
                    </a:p>
                  </a:txBody>
                  <a:tcPr/>
                </a:tc>
                <a:tc>
                  <a:txBody>
                    <a:bodyPr/>
                    <a:lstStyle/>
                    <a:p>
                      <a:endParaRPr lang="en-GB"/>
                    </a:p>
                  </a:txBody>
                  <a:tcPr/>
                </a:tc>
                <a:tc>
                  <a:txBody>
                    <a:bodyPr/>
                    <a:lstStyle/>
                    <a:p>
                      <a:endParaRPr lang="en-GB"/>
                    </a:p>
                  </a:txBody>
                  <a:tcPr/>
                </a:tc>
              </a:tr>
              <a:tr h="684923">
                <a:tc>
                  <a:txBody>
                    <a:bodyPr/>
                    <a:lstStyle/>
                    <a:p>
                      <a:endParaRPr lang="en-GB"/>
                    </a:p>
                  </a:txBody>
                  <a:tcPr/>
                </a:tc>
                <a:tc>
                  <a:txBody>
                    <a:bodyPr/>
                    <a:lstStyle/>
                    <a:p>
                      <a:endParaRPr lang="en-GB"/>
                    </a:p>
                  </a:txBody>
                  <a:tcPr/>
                </a:tc>
                <a:tc>
                  <a:txBody>
                    <a:bodyPr/>
                    <a:lstStyle/>
                    <a:p>
                      <a:endParaRPr lang="en-GB" dirty="0"/>
                    </a:p>
                  </a:txBody>
                  <a:tcPr/>
                </a:tc>
              </a:tr>
              <a:tr h="684923">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175593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Examples of genetic engineering</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Look at the presentation showing examples of genetic engineering.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You should fill in your table as you read about each examples. </a:t>
            </a:r>
            <a:endParaRPr lang="en-GB" dirty="0">
              <a:latin typeface="Comic Sans MS" panose="030F0702030302020204"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379613"/>
            <a:ext cx="2908043" cy="232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394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7864" y="188640"/>
            <a:ext cx="230223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GloFish</a:t>
            </a:r>
            <a:endPar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pic>
        <p:nvPicPr>
          <p:cNvPr id="2051" name="Picture 6" descr="File:GloFish.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060575"/>
            <a:ext cx="34925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File:Zebrafisch.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2420938"/>
            <a:ext cx="424815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9"/>
          <p:cNvSpPr txBox="1">
            <a:spLocks noChangeArrowheads="1"/>
          </p:cNvSpPr>
          <p:nvPr/>
        </p:nvSpPr>
        <p:spPr bwMode="auto">
          <a:xfrm>
            <a:off x="4716463" y="981075"/>
            <a:ext cx="4140200" cy="10318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000" smtClean="0">
                <a:solidFill>
                  <a:prstClr val="black"/>
                </a:solidFill>
                <a:latin typeface="Calibri" panose="020F0502020204030204" pitchFamily="34" charset="0"/>
              </a:rPr>
              <a:t>Zebra fish with a gene inserted from jellyfish or coral to make them fluoresce.</a:t>
            </a:r>
          </a:p>
        </p:txBody>
      </p:sp>
      <p:sp>
        <p:nvSpPr>
          <p:cNvPr id="2054" name="Text Box 11"/>
          <p:cNvSpPr txBox="1">
            <a:spLocks noChangeArrowheads="1"/>
          </p:cNvSpPr>
          <p:nvPr/>
        </p:nvSpPr>
        <p:spPr bwMode="auto">
          <a:xfrm>
            <a:off x="179388" y="981075"/>
            <a:ext cx="4392612" cy="13843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Originally created in an attempt to show levels of pollutions in rivers.</a:t>
            </a:r>
          </a:p>
          <a:p>
            <a:pPr algn="ctr" eaLnBrk="1" fontAlgn="base" hangingPunct="1">
              <a:spcBef>
                <a:spcPct val="50000"/>
              </a:spcBef>
              <a:spcAft>
                <a:spcPct val="0"/>
              </a:spcAft>
            </a:pPr>
            <a:r>
              <a:rPr lang="en-GB" altLang="en-US" smtClean="0">
                <a:solidFill>
                  <a:prstClr val="black"/>
                </a:solidFill>
                <a:latin typeface="Calibri" panose="020F0502020204030204" pitchFamily="34" charset="0"/>
              </a:rPr>
              <a:t>Native to India and Bangladesh.  None have survived in American rivers.</a:t>
            </a:r>
            <a:r>
              <a:rPr lang="en-GB" altLang="en-US" sz="2000" smtClean="0">
                <a:solidFill>
                  <a:prstClr val="black"/>
                </a:solidFill>
                <a:latin typeface="Calibri" panose="020F0502020204030204" pitchFamily="34" charset="0"/>
              </a:rPr>
              <a:t> </a:t>
            </a:r>
          </a:p>
        </p:txBody>
      </p:sp>
      <p:sp>
        <p:nvSpPr>
          <p:cNvPr id="2055" name="Text Box 12"/>
          <p:cNvSpPr txBox="1">
            <a:spLocks noChangeArrowheads="1"/>
          </p:cNvSpPr>
          <p:nvPr/>
        </p:nvSpPr>
        <p:spPr bwMode="auto">
          <a:xfrm>
            <a:off x="0" y="4365625"/>
            <a:ext cx="3095625" cy="16287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The first genetically engineered organism to be sold as a pet.</a:t>
            </a:r>
          </a:p>
          <a:p>
            <a:pPr algn="ctr" eaLnBrk="1" fontAlgn="base" hangingPunct="1">
              <a:spcBef>
                <a:spcPct val="50000"/>
              </a:spcBef>
              <a:spcAft>
                <a:spcPct val="0"/>
              </a:spcAft>
            </a:pPr>
            <a:r>
              <a:rPr lang="en-GB" altLang="en-US" smtClean="0">
                <a:solidFill>
                  <a:prstClr val="black"/>
                </a:solidFill>
                <a:latin typeface="Calibri" panose="020F0502020204030204" pitchFamily="34" charset="0"/>
              </a:rPr>
              <a:t>They can reproduce, but it is illegal to do so!</a:t>
            </a:r>
          </a:p>
        </p:txBody>
      </p:sp>
      <p:sp>
        <p:nvSpPr>
          <p:cNvPr id="2056" name="AutoShape 13"/>
          <p:cNvSpPr>
            <a:spLocks noChangeArrowheads="1"/>
          </p:cNvSpPr>
          <p:nvPr/>
        </p:nvSpPr>
        <p:spPr bwMode="auto">
          <a:xfrm>
            <a:off x="2916238" y="4365625"/>
            <a:ext cx="2447925" cy="1152525"/>
          </a:xfrm>
          <a:prstGeom prst="cloudCallout">
            <a:avLst>
              <a:gd name="adj1" fmla="val -55903"/>
              <a:gd name="adj2" fmla="val 28375"/>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GB" altLang="en-US" smtClean="0">
              <a:solidFill>
                <a:prstClr val="black"/>
              </a:solidFill>
            </a:endParaRPr>
          </a:p>
        </p:txBody>
      </p:sp>
      <p:sp>
        <p:nvSpPr>
          <p:cNvPr id="2057" name="Text Box 14"/>
          <p:cNvSpPr txBox="1">
            <a:spLocks noChangeArrowheads="1"/>
          </p:cNvSpPr>
          <p:nvPr/>
        </p:nvSpPr>
        <p:spPr bwMode="auto">
          <a:xfrm>
            <a:off x="2843213" y="4581525"/>
            <a:ext cx="24479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000" smtClean="0">
                <a:solidFill>
                  <a:prstClr val="black"/>
                </a:solidFill>
                <a:latin typeface="Calibri" panose="020F0502020204030204" pitchFamily="34" charset="0"/>
              </a:rPr>
              <a:t>How does this fish benefit us?</a:t>
            </a:r>
          </a:p>
        </p:txBody>
      </p:sp>
      <p:pic>
        <p:nvPicPr>
          <p:cNvPr id="2058" name="Picture 16" descr="071212_p01_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5740400"/>
            <a:ext cx="1711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8" descr="rats-mice-glowing-animals_11838_600x4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5748338"/>
            <a:ext cx="14763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0" descr="061228_pigs_hmed_515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6100" y="5734050"/>
            <a:ext cx="1752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2" descr="dn17003-2_5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3213" y="5719763"/>
            <a:ext cx="151765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23"/>
          <p:cNvSpPr txBox="1">
            <a:spLocks noChangeArrowheads="1"/>
          </p:cNvSpPr>
          <p:nvPr/>
        </p:nvSpPr>
        <p:spPr bwMode="auto">
          <a:xfrm>
            <a:off x="5724525" y="4797425"/>
            <a:ext cx="3240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GB" altLang="en-US" smtClean="0">
                <a:solidFill>
                  <a:prstClr val="black"/>
                </a:solidFill>
                <a:latin typeface="Calibri" panose="020F0502020204030204" pitchFamily="34" charset="0"/>
              </a:rPr>
              <a:t>Other fluorescent organisms</a:t>
            </a:r>
          </a:p>
        </p:txBody>
      </p:sp>
      <p:sp>
        <p:nvSpPr>
          <p:cNvPr id="2063" name="Line 24"/>
          <p:cNvSpPr>
            <a:spLocks noChangeShapeType="1"/>
          </p:cNvSpPr>
          <p:nvPr/>
        </p:nvSpPr>
        <p:spPr bwMode="auto">
          <a:xfrm flipH="1">
            <a:off x="5651500" y="5157788"/>
            <a:ext cx="576263"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prstClr val="black"/>
              </a:solidFill>
              <a:latin typeface="Arial" panose="020B0604020202020204" pitchFamily="34" charset="0"/>
            </a:endParaRPr>
          </a:p>
        </p:txBody>
      </p:sp>
      <p:sp>
        <p:nvSpPr>
          <p:cNvPr id="2064" name="Line 25"/>
          <p:cNvSpPr>
            <a:spLocks noChangeShapeType="1"/>
          </p:cNvSpPr>
          <p:nvPr/>
        </p:nvSpPr>
        <p:spPr bwMode="auto">
          <a:xfrm>
            <a:off x="7092950" y="515778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prstClr val="black"/>
              </a:solidFill>
              <a:latin typeface="Arial" panose="020B0604020202020204" pitchFamily="34" charset="0"/>
            </a:endParaRPr>
          </a:p>
        </p:txBody>
      </p:sp>
      <p:sp>
        <p:nvSpPr>
          <p:cNvPr id="2065" name="Line 26"/>
          <p:cNvSpPr>
            <a:spLocks noChangeShapeType="1"/>
          </p:cNvSpPr>
          <p:nvPr/>
        </p:nvSpPr>
        <p:spPr bwMode="auto">
          <a:xfrm>
            <a:off x="8027988" y="5157788"/>
            <a:ext cx="288925"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88091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816" y="0"/>
            <a:ext cx="3508846"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Superspuds</a:t>
            </a:r>
            <a:endPar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a:p>
            <a:pPr algn="ctr">
              <a:defRPr/>
            </a:pPr>
            <a:endPar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3075" name="Text Box 3"/>
          <p:cNvSpPr txBox="1">
            <a:spLocks noChangeArrowheads="1"/>
          </p:cNvSpPr>
          <p:nvPr/>
        </p:nvSpPr>
        <p:spPr bwMode="auto">
          <a:xfrm>
            <a:off x="395288" y="836613"/>
            <a:ext cx="3960812" cy="190341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The ‘Protato’ contains 60% more protein per gram than a ‘normal’ potato, it also has a larger yield.</a:t>
            </a:r>
          </a:p>
          <a:p>
            <a:pPr algn="ctr" eaLnBrk="1" fontAlgn="base" hangingPunct="1">
              <a:spcBef>
                <a:spcPct val="50000"/>
              </a:spcBef>
              <a:spcAft>
                <a:spcPct val="0"/>
              </a:spcAft>
            </a:pPr>
            <a:r>
              <a:rPr lang="en-GB" altLang="en-US" smtClean="0">
                <a:solidFill>
                  <a:prstClr val="black"/>
                </a:solidFill>
                <a:latin typeface="Calibri" panose="020F0502020204030204" pitchFamily="34" charset="0"/>
              </a:rPr>
              <a:t>A gene was used from the grain Amaranth which codes for storage protein.</a:t>
            </a:r>
          </a:p>
        </p:txBody>
      </p:sp>
      <p:sp>
        <p:nvSpPr>
          <p:cNvPr id="3076" name="Text Box 5"/>
          <p:cNvSpPr txBox="1">
            <a:spLocks noChangeArrowheads="1"/>
          </p:cNvSpPr>
          <p:nvPr/>
        </p:nvSpPr>
        <p:spPr bwMode="auto">
          <a:xfrm>
            <a:off x="4500563" y="2708275"/>
            <a:ext cx="4321175" cy="32797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u="sng" smtClean="0">
                <a:solidFill>
                  <a:prstClr val="black"/>
                </a:solidFill>
                <a:latin typeface="Calibri" panose="020F0502020204030204" pitchFamily="34" charset="0"/>
              </a:rPr>
              <a:t>Amflora</a:t>
            </a:r>
          </a:p>
          <a:p>
            <a:pPr algn="ctr" eaLnBrk="1" fontAlgn="base" hangingPunct="1">
              <a:spcBef>
                <a:spcPct val="50000"/>
              </a:spcBef>
              <a:spcAft>
                <a:spcPct val="0"/>
              </a:spcAft>
            </a:pPr>
            <a:r>
              <a:rPr lang="en-GB" altLang="en-US" smtClean="0">
                <a:solidFill>
                  <a:prstClr val="black"/>
                </a:solidFill>
                <a:latin typeface="Calibri" panose="020F0502020204030204" pitchFamily="34" charset="0"/>
              </a:rPr>
              <a:t>Potato created for the starch industry.</a:t>
            </a:r>
          </a:p>
          <a:p>
            <a:pPr algn="ctr" eaLnBrk="1" fontAlgn="base" hangingPunct="1">
              <a:spcBef>
                <a:spcPct val="50000"/>
              </a:spcBef>
              <a:spcAft>
                <a:spcPct val="0"/>
              </a:spcAft>
            </a:pPr>
            <a:r>
              <a:rPr lang="en-GB" altLang="en-US" smtClean="0">
                <a:solidFill>
                  <a:prstClr val="black"/>
                </a:solidFill>
                <a:latin typeface="Calibri" panose="020F0502020204030204" pitchFamily="34" charset="0"/>
              </a:rPr>
              <a:t>Used antibiotic resistance marker gene.</a:t>
            </a:r>
          </a:p>
          <a:p>
            <a:pPr algn="ctr" eaLnBrk="1" fontAlgn="base" hangingPunct="1">
              <a:spcBef>
                <a:spcPct val="50000"/>
              </a:spcBef>
              <a:spcAft>
                <a:spcPct val="0"/>
              </a:spcAft>
            </a:pPr>
            <a:r>
              <a:rPr lang="en-GB" altLang="en-US" smtClean="0">
                <a:solidFill>
                  <a:prstClr val="black"/>
                </a:solidFill>
                <a:latin typeface="Calibri" panose="020F0502020204030204" pitchFamily="34" charset="0"/>
              </a:rPr>
              <a:t>Fear that the genes could escape into the environment.</a:t>
            </a:r>
          </a:p>
          <a:p>
            <a:pPr algn="ctr" eaLnBrk="1" fontAlgn="base" hangingPunct="1">
              <a:spcBef>
                <a:spcPct val="50000"/>
              </a:spcBef>
              <a:spcAft>
                <a:spcPct val="0"/>
              </a:spcAft>
            </a:pPr>
            <a:r>
              <a:rPr lang="en-GB" altLang="en-US" smtClean="0">
                <a:solidFill>
                  <a:prstClr val="black"/>
                </a:solidFill>
                <a:latin typeface="Calibri" panose="020F0502020204030204" pitchFamily="34" charset="0"/>
              </a:rPr>
              <a:t>It was proposed that the waste potato was fed to livestock.</a:t>
            </a:r>
          </a:p>
          <a:p>
            <a:pPr algn="ctr" eaLnBrk="1" fontAlgn="base" hangingPunct="1">
              <a:spcBef>
                <a:spcPct val="50000"/>
              </a:spcBef>
              <a:spcAft>
                <a:spcPct val="0"/>
              </a:spcAft>
            </a:pPr>
            <a:r>
              <a:rPr lang="en-GB" altLang="en-US" smtClean="0">
                <a:solidFill>
                  <a:prstClr val="black"/>
                </a:solidFill>
                <a:latin typeface="Calibri" panose="020F0502020204030204" pitchFamily="34" charset="0"/>
              </a:rPr>
              <a:t>This caused outrage from some European countries, why?</a:t>
            </a:r>
          </a:p>
        </p:txBody>
      </p:sp>
      <p:pic>
        <p:nvPicPr>
          <p:cNvPr id="3077" name="Picture 7" descr="istock_000003929365x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171950"/>
            <a:ext cx="4048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8"/>
          <p:cNvSpPr txBox="1">
            <a:spLocks noChangeArrowheads="1"/>
          </p:cNvSpPr>
          <p:nvPr/>
        </p:nvSpPr>
        <p:spPr bwMode="auto">
          <a:xfrm>
            <a:off x="395288" y="2852738"/>
            <a:ext cx="3960812" cy="10318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000" smtClean="0">
                <a:solidFill>
                  <a:prstClr val="black"/>
                </a:solidFill>
                <a:latin typeface="Calibri" panose="020F0502020204030204" pitchFamily="34" charset="0"/>
              </a:rPr>
              <a:t>In tests with rats and rabbits there have been no side effects and no allergic affects.</a:t>
            </a:r>
          </a:p>
        </p:txBody>
      </p:sp>
      <p:sp>
        <p:nvSpPr>
          <p:cNvPr id="3079" name="AutoShape 9"/>
          <p:cNvSpPr>
            <a:spLocks noChangeArrowheads="1"/>
          </p:cNvSpPr>
          <p:nvPr/>
        </p:nvSpPr>
        <p:spPr bwMode="auto">
          <a:xfrm>
            <a:off x="4932363" y="908050"/>
            <a:ext cx="3960812" cy="1441450"/>
          </a:xfrm>
          <a:prstGeom prst="cloudCallout">
            <a:avLst>
              <a:gd name="adj1" fmla="val 49681"/>
              <a:gd name="adj2" fmla="val -9922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GB" altLang="en-US" smtClean="0">
              <a:solidFill>
                <a:prstClr val="black"/>
              </a:solidFill>
            </a:endParaRPr>
          </a:p>
        </p:txBody>
      </p:sp>
      <p:sp>
        <p:nvSpPr>
          <p:cNvPr id="3080" name="Text Box 10"/>
          <p:cNvSpPr txBox="1">
            <a:spLocks noChangeArrowheads="1"/>
          </p:cNvSpPr>
          <p:nvPr/>
        </p:nvSpPr>
        <p:spPr bwMode="auto">
          <a:xfrm>
            <a:off x="5219700" y="1268413"/>
            <a:ext cx="3024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Could the Protato face the same opposition as Amflora? </a:t>
            </a:r>
          </a:p>
        </p:txBody>
      </p:sp>
    </p:spTree>
    <p:extLst>
      <p:ext uri="{BB962C8B-B14F-4D97-AF65-F5344CB8AC3E}">
        <p14:creationId xmlns:p14="http://schemas.microsoft.com/office/powerpoint/2010/main" val="2764456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9792" y="0"/>
            <a:ext cx="361349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Golden Rice</a:t>
            </a:r>
          </a:p>
        </p:txBody>
      </p:sp>
      <p:pic>
        <p:nvPicPr>
          <p:cNvPr id="4099" name="Picture 5" descr="r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420938"/>
            <a:ext cx="3492500"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268413"/>
            <a:ext cx="385127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8"/>
          <p:cNvSpPr txBox="1">
            <a:spLocks noChangeArrowheads="1"/>
          </p:cNvSpPr>
          <p:nvPr/>
        </p:nvSpPr>
        <p:spPr bwMode="auto">
          <a:xfrm>
            <a:off x="179388" y="1052513"/>
            <a:ext cx="5040312" cy="12287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Genetically engineered rice which contains a gene from carrots (or other vegetable) which causes the rice to contain the building blocks for vitamin A production in the body.</a:t>
            </a:r>
          </a:p>
        </p:txBody>
      </p:sp>
      <p:sp>
        <p:nvSpPr>
          <p:cNvPr id="4102" name="Text Box 9"/>
          <p:cNvSpPr txBox="1">
            <a:spLocks noChangeArrowheads="1"/>
          </p:cNvSpPr>
          <p:nvPr/>
        </p:nvSpPr>
        <p:spPr bwMode="auto">
          <a:xfrm>
            <a:off x="4356100" y="4076700"/>
            <a:ext cx="4787900" cy="23288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Vitamin A deficiency causes blindness and death.</a:t>
            </a:r>
          </a:p>
          <a:p>
            <a:pPr algn="ctr" eaLnBrk="1" fontAlgn="base" hangingPunct="1">
              <a:spcBef>
                <a:spcPct val="50000"/>
              </a:spcBef>
              <a:spcAft>
                <a:spcPct val="0"/>
              </a:spcAft>
            </a:pPr>
            <a:r>
              <a:rPr lang="en-GB" altLang="en-US" smtClean="0">
                <a:solidFill>
                  <a:prstClr val="black"/>
                </a:solidFill>
                <a:latin typeface="Calibri" panose="020F0502020204030204" pitchFamily="34" charset="0"/>
              </a:rPr>
              <a:t>125 million children suffer from vitamin A deficiency.  Most of these children live in developing countries where rice is the staple food.</a:t>
            </a:r>
          </a:p>
          <a:p>
            <a:pPr algn="ctr" eaLnBrk="1" fontAlgn="base" hangingPunct="1">
              <a:spcBef>
                <a:spcPct val="50000"/>
              </a:spcBef>
              <a:spcAft>
                <a:spcPct val="0"/>
              </a:spcAft>
            </a:pPr>
            <a:r>
              <a:rPr lang="en-GB" altLang="en-US" smtClean="0">
                <a:solidFill>
                  <a:prstClr val="black"/>
                </a:solidFill>
                <a:latin typeface="Calibri" panose="020F0502020204030204" pitchFamily="34" charset="0"/>
              </a:rPr>
              <a:t>Too much vitamin A causes other health problems.</a:t>
            </a:r>
          </a:p>
        </p:txBody>
      </p:sp>
      <p:sp>
        <p:nvSpPr>
          <p:cNvPr id="4103" name="AutoShape 10"/>
          <p:cNvSpPr>
            <a:spLocks noChangeArrowheads="1"/>
          </p:cNvSpPr>
          <p:nvPr/>
        </p:nvSpPr>
        <p:spPr bwMode="auto">
          <a:xfrm>
            <a:off x="684213" y="4941888"/>
            <a:ext cx="3959225" cy="1916112"/>
          </a:xfrm>
          <a:prstGeom prst="cloudCallout">
            <a:avLst>
              <a:gd name="adj1" fmla="val -63875"/>
              <a:gd name="adj2" fmla="val -43620"/>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GB" altLang="en-US" smtClean="0">
              <a:solidFill>
                <a:prstClr val="black"/>
              </a:solidFill>
            </a:endParaRPr>
          </a:p>
        </p:txBody>
      </p:sp>
      <p:sp>
        <p:nvSpPr>
          <p:cNvPr id="4104" name="Text Box 13"/>
          <p:cNvSpPr txBox="1">
            <a:spLocks noChangeArrowheads="1"/>
          </p:cNvSpPr>
          <p:nvPr/>
        </p:nvSpPr>
        <p:spPr bwMode="auto">
          <a:xfrm>
            <a:off x="900113" y="5229225"/>
            <a:ext cx="3241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mtClean="0">
                <a:solidFill>
                  <a:prstClr val="black"/>
                </a:solidFill>
                <a:latin typeface="Calibri" panose="020F0502020204030204" pitchFamily="34" charset="0"/>
              </a:rPr>
              <a:t>Some people think that GM crops like this one promote the use of GM foods to people that are not in the position to say no.</a:t>
            </a:r>
          </a:p>
        </p:txBody>
      </p:sp>
    </p:spTree>
    <p:extLst>
      <p:ext uri="{BB962C8B-B14F-4D97-AF65-F5344CB8AC3E}">
        <p14:creationId xmlns:p14="http://schemas.microsoft.com/office/powerpoint/2010/main" val="694120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9448" y="0"/>
            <a:ext cx="361990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Spider-Goat</a:t>
            </a:r>
          </a:p>
        </p:txBody>
      </p:sp>
      <p:pic>
        <p:nvPicPr>
          <p:cNvPr id="5123" name="Picture 5" descr="_57879644_1150103-low_res-horiz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3552825"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0" y="2997200"/>
            <a:ext cx="4140200" cy="146208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1600" smtClean="0">
                <a:solidFill>
                  <a:prstClr val="black"/>
                </a:solidFill>
                <a:latin typeface="Calibri" panose="020F0502020204030204" pitchFamily="34" charset="0"/>
              </a:rPr>
              <a:t>Goats which produce spider silk in their milk!</a:t>
            </a:r>
          </a:p>
          <a:p>
            <a:pPr algn="ctr" eaLnBrk="1" fontAlgn="base" hangingPunct="1">
              <a:spcBef>
                <a:spcPct val="50000"/>
              </a:spcBef>
              <a:spcAft>
                <a:spcPct val="0"/>
              </a:spcAft>
            </a:pPr>
            <a:r>
              <a:rPr lang="en-GB" altLang="en-US" sz="1600" smtClean="0">
                <a:solidFill>
                  <a:prstClr val="black"/>
                </a:solidFill>
                <a:latin typeface="Calibri" panose="020F0502020204030204" pitchFamily="34" charset="0"/>
              </a:rPr>
              <a:t>The gene transferred from a spider causes the goats to produce an extra protein in their milk which can be extracted and spun into spider silk thread.</a:t>
            </a:r>
          </a:p>
        </p:txBody>
      </p:sp>
      <p:sp>
        <p:nvSpPr>
          <p:cNvPr id="5125" name="Text Box 7"/>
          <p:cNvSpPr txBox="1">
            <a:spLocks noChangeArrowheads="1"/>
          </p:cNvSpPr>
          <p:nvPr/>
        </p:nvSpPr>
        <p:spPr bwMode="auto">
          <a:xfrm>
            <a:off x="4391025" y="765175"/>
            <a:ext cx="4752975" cy="341788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1600" smtClean="0">
                <a:solidFill>
                  <a:prstClr val="black"/>
                </a:solidFill>
                <a:latin typeface="Calibri" panose="020F0502020204030204" pitchFamily="34" charset="0"/>
              </a:rPr>
              <a:t>Spider silk is stronger than steel, lightweight, and very elastic.</a:t>
            </a:r>
          </a:p>
          <a:p>
            <a:pPr algn="ctr" eaLnBrk="1" fontAlgn="base" hangingPunct="1">
              <a:spcBef>
                <a:spcPct val="50000"/>
              </a:spcBef>
              <a:spcAft>
                <a:spcPct val="0"/>
              </a:spcAft>
            </a:pPr>
            <a:r>
              <a:rPr lang="en-GB" altLang="en-US" sz="1600" smtClean="0">
                <a:solidFill>
                  <a:prstClr val="black"/>
                </a:solidFill>
                <a:latin typeface="Calibri" panose="020F0502020204030204" pitchFamily="34" charset="0"/>
              </a:rPr>
              <a:t>It holds it’s strength between -40</a:t>
            </a:r>
            <a:r>
              <a:rPr lang="en-US" altLang="en-US" sz="1600" smtClean="0">
                <a:solidFill>
                  <a:prstClr val="black"/>
                </a:solidFill>
                <a:latin typeface="Calibri" panose="020F0502020204030204" pitchFamily="34" charset="0"/>
              </a:rPr>
              <a:t>°C and 220°C.</a:t>
            </a:r>
          </a:p>
          <a:p>
            <a:pPr algn="ctr" eaLnBrk="1" fontAlgn="base" hangingPunct="1">
              <a:spcBef>
                <a:spcPct val="50000"/>
              </a:spcBef>
              <a:spcAft>
                <a:spcPct val="0"/>
              </a:spcAft>
            </a:pPr>
            <a:r>
              <a:rPr lang="en-GB" altLang="en-US" sz="1600" smtClean="0">
                <a:solidFill>
                  <a:prstClr val="black"/>
                </a:solidFill>
                <a:latin typeface="Calibri" panose="020F0502020204030204" pitchFamily="34" charset="0"/>
              </a:rPr>
              <a:t>Spider silk could be used to manufacture;</a:t>
            </a:r>
          </a:p>
          <a:p>
            <a:pPr algn="ctr" eaLnBrk="1" fontAlgn="base" hangingPunct="1">
              <a:spcBef>
                <a:spcPct val="50000"/>
              </a:spcBef>
              <a:spcAft>
                <a:spcPct val="0"/>
              </a:spcAft>
              <a:buFontTx/>
              <a:buChar char="•"/>
            </a:pPr>
            <a:r>
              <a:rPr lang="en-GB" altLang="en-US" sz="1600" smtClean="0">
                <a:solidFill>
                  <a:prstClr val="black"/>
                </a:solidFill>
                <a:latin typeface="Calibri" panose="020F0502020204030204" pitchFamily="34" charset="0"/>
              </a:rPr>
              <a:t> replacement ligaments</a:t>
            </a:r>
          </a:p>
          <a:p>
            <a:pPr algn="ctr" eaLnBrk="1" fontAlgn="base" hangingPunct="1">
              <a:spcBef>
                <a:spcPct val="50000"/>
              </a:spcBef>
              <a:spcAft>
                <a:spcPct val="0"/>
              </a:spcAft>
              <a:buFontTx/>
              <a:buChar char="•"/>
            </a:pPr>
            <a:r>
              <a:rPr lang="en-GB" altLang="en-US" sz="1600" smtClean="0">
                <a:solidFill>
                  <a:prstClr val="black"/>
                </a:solidFill>
                <a:latin typeface="Calibri" panose="020F0502020204030204" pitchFamily="34" charset="0"/>
              </a:rPr>
              <a:t>wound covering (it has antiseptic properties and vitamin K which helps with blood clotting!) </a:t>
            </a:r>
          </a:p>
          <a:p>
            <a:pPr algn="ctr" eaLnBrk="1" fontAlgn="base" hangingPunct="1">
              <a:spcBef>
                <a:spcPct val="50000"/>
              </a:spcBef>
              <a:spcAft>
                <a:spcPct val="0"/>
              </a:spcAft>
              <a:buFontTx/>
              <a:buChar char="•"/>
            </a:pPr>
            <a:r>
              <a:rPr lang="en-GB" altLang="en-US" sz="1600" smtClean="0">
                <a:solidFill>
                  <a:prstClr val="black"/>
                </a:solidFill>
                <a:latin typeface="Calibri" panose="020F0502020204030204" pitchFamily="34" charset="0"/>
              </a:rPr>
              <a:t>optical communications</a:t>
            </a:r>
          </a:p>
          <a:p>
            <a:pPr algn="ctr" eaLnBrk="1" fontAlgn="base" hangingPunct="1">
              <a:spcBef>
                <a:spcPct val="50000"/>
              </a:spcBef>
              <a:spcAft>
                <a:spcPct val="0"/>
              </a:spcAft>
              <a:buFontTx/>
              <a:buChar char="•"/>
            </a:pPr>
            <a:r>
              <a:rPr lang="en-GB" altLang="en-US" sz="1600" smtClean="0">
                <a:solidFill>
                  <a:prstClr val="black"/>
                </a:solidFill>
                <a:latin typeface="Calibri" panose="020F0502020204030204" pitchFamily="34" charset="0"/>
              </a:rPr>
              <a:t>bullet proof clothing</a:t>
            </a:r>
          </a:p>
          <a:p>
            <a:pPr algn="ctr" eaLnBrk="1" fontAlgn="base" hangingPunct="1">
              <a:spcBef>
                <a:spcPct val="50000"/>
              </a:spcBef>
              <a:spcAft>
                <a:spcPct val="0"/>
              </a:spcAft>
              <a:buFontTx/>
              <a:buChar char="•"/>
            </a:pPr>
            <a:r>
              <a:rPr lang="en-GB" altLang="en-US" sz="1600" smtClean="0">
                <a:solidFill>
                  <a:prstClr val="black"/>
                </a:solidFill>
                <a:latin typeface="Calibri" panose="020F0502020204030204" pitchFamily="34" charset="0"/>
              </a:rPr>
              <a:t>waterproof clothing!!</a:t>
            </a:r>
            <a:endParaRPr lang="en-GB" altLang="en-US" smtClean="0">
              <a:solidFill>
                <a:prstClr val="black"/>
              </a:solidFill>
              <a:latin typeface="Calibri" panose="020F0502020204030204" pitchFamily="34" charset="0"/>
            </a:endParaRPr>
          </a:p>
        </p:txBody>
      </p:sp>
      <p:pic>
        <p:nvPicPr>
          <p:cNvPr id="5126" name="Picture 10" descr="human-uses-spider-silk-800x8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52963"/>
            <a:ext cx="2484438"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2"/>
          <p:cNvSpPr txBox="1">
            <a:spLocks noChangeArrowheads="1"/>
          </p:cNvSpPr>
          <p:nvPr/>
        </p:nvSpPr>
        <p:spPr bwMode="auto">
          <a:xfrm>
            <a:off x="2484438" y="5084763"/>
            <a:ext cx="1871662" cy="146208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1600" smtClean="0">
                <a:solidFill>
                  <a:prstClr val="black"/>
                </a:solidFill>
                <a:latin typeface="Calibri" panose="020F0502020204030204" pitchFamily="34" charset="0"/>
              </a:rPr>
              <a:t>Spiders cannot be farmed as they are cannibalistic – </a:t>
            </a:r>
          </a:p>
          <a:p>
            <a:pPr algn="ctr" eaLnBrk="1" fontAlgn="base" hangingPunct="1">
              <a:spcBef>
                <a:spcPct val="50000"/>
              </a:spcBef>
              <a:spcAft>
                <a:spcPct val="0"/>
              </a:spcAft>
            </a:pPr>
            <a:r>
              <a:rPr lang="en-GB" altLang="en-US" sz="1600" smtClean="0">
                <a:solidFill>
                  <a:prstClr val="black"/>
                </a:solidFill>
                <a:latin typeface="Calibri" panose="020F0502020204030204" pitchFamily="34" charset="0"/>
              </a:rPr>
              <a:t>they eat each other!</a:t>
            </a:r>
          </a:p>
        </p:txBody>
      </p:sp>
      <p:sp>
        <p:nvSpPr>
          <p:cNvPr id="5128" name="AutoShape 13"/>
          <p:cNvSpPr>
            <a:spLocks noChangeArrowheads="1"/>
          </p:cNvSpPr>
          <p:nvPr/>
        </p:nvSpPr>
        <p:spPr bwMode="auto">
          <a:xfrm>
            <a:off x="4643438" y="4265613"/>
            <a:ext cx="4249737" cy="2592387"/>
          </a:xfrm>
          <a:prstGeom prst="cloudCallout">
            <a:avLst>
              <a:gd name="adj1" fmla="val -56648"/>
              <a:gd name="adj2" fmla="val -45593"/>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GB" altLang="en-US" smtClean="0">
              <a:solidFill>
                <a:prstClr val="black"/>
              </a:solidFill>
            </a:endParaRPr>
          </a:p>
        </p:txBody>
      </p:sp>
      <p:sp>
        <p:nvSpPr>
          <p:cNvPr id="5129" name="Text Box 16"/>
          <p:cNvSpPr txBox="1">
            <a:spLocks noChangeArrowheads="1"/>
          </p:cNvSpPr>
          <p:nvPr/>
        </p:nvSpPr>
        <p:spPr bwMode="auto">
          <a:xfrm>
            <a:off x="5435600" y="4652963"/>
            <a:ext cx="2952750" cy="168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GB" altLang="en-US" sz="1600" smtClean="0">
                <a:solidFill>
                  <a:prstClr val="black"/>
                </a:solidFill>
                <a:latin typeface="Calibri" panose="020F0502020204030204" pitchFamily="34" charset="0"/>
              </a:rPr>
              <a:t>About 75% of spider goats are euthanised as there are strict controls meaning that they cannot leave the facility where they are created.</a:t>
            </a:r>
          </a:p>
          <a:p>
            <a:pPr eaLnBrk="1" fontAlgn="base" hangingPunct="1">
              <a:spcBef>
                <a:spcPct val="50000"/>
              </a:spcBef>
              <a:spcAft>
                <a:spcPct val="0"/>
              </a:spcAft>
            </a:pPr>
            <a:r>
              <a:rPr lang="en-GB" altLang="en-US" sz="1600" smtClean="0">
                <a:solidFill>
                  <a:prstClr val="black"/>
                </a:solidFill>
                <a:latin typeface="Calibri" panose="020F0502020204030204" pitchFamily="34" charset="0"/>
              </a:rPr>
              <a:t>Why create a life to destroy it?</a:t>
            </a:r>
          </a:p>
        </p:txBody>
      </p:sp>
    </p:spTree>
    <p:extLst>
      <p:ext uri="{BB962C8B-B14F-4D97-AF65-F5344CB8AC3E}">
        <p14:creationId xmlns:p14="http://schemas.microsoft.com/office/powerpoint/2010/main" val="2678910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1460</Words>
  <Application>Microsoft Office PowerPoint</Application>
  <PresentationFormat>Presentación en pantalla (4:3)</PresentationFormat>
  <Paragraphs>141</Paragraphs>
  <Slides>21</Slides>
  <Notes>9</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21</vt:i4>
      </vt:variant>
    </vt:vector>
  </HeadingPairs>
  <TitlesOfParts>
    <vt:vector size="27" baseType="lpstr">
      <vt:lpstr>Arial</vt:lpstr>
      <vt:lpstr>Calibri</vt:lpstr>
      <vt:lpstr>Comic Sans MS</vt:lpstr>
      <vt:lpstr>Wingdings</vt:lpstr>
      <vt:lpstr>Office Theme</vt:lpstr>
      <vt:lpstr>1_Office Theme</vt:lpstr>
      <vt:lpstr>Genetic engineering</vt:lpstr>
      <vt:lpstr>The big picture: “What is genetic engineering?”</vt:lpstr>
      <vt:lpstr>What is genetic engineering?</vt:lpstr>
      <vt:lpstr>Presentación de PowerPoint</vt:lpstr>
      <vt:lpstr>Examples of genetic engineering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Human insulin</vt:lpstr>
      <vt:lpstr>Task</vt:lpstr>
      <vt:lpstr>Put the process in the correct order. What are the enzymes used to cut and join the DNA fragments?</vt:lpstr>
      <vt:lpstr>Not all bacteria take up the plasmid!</vt:lpstr>
      <vt:lpstr>Replica Plating</vt:lpstr>
      <vt:lpstr>Replica Plating</vt:lpstr>
      <vt:lpstr>Pro’s and Con’s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engineering</dc:title>
  <dc:creator>Charlotte</dc:creator>
  <cp:lastModifiedBy>Bob Rouf</cp:lastModifiedBy>
  <cp:revision>9</cp:revision>
  <dcterms:created xsi:type="dcterms:W3CDTF">2014-11-08T15:51:47Z</dcterms:created>
  <dcterms:modified xsi:type="dcterms:W3CDTF">2018-05-11T13:49:28Z</dcterms:modified>
</cp:coreProperties>
</file>