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18/09/2014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06896" y="-27384"/>
            <a:ext cx="8229600" cy="706090"/>
          </a:xfrm>
        </p:spPr>
        <p:txBody>
          <a:bodyPr>
            <a:normAutofit/>
          </a:bodyPr>
          <a:lstStyle/>
          <a:p>
            <a:r>
              <a:rPr lang="es-ES_tradnl" sz="3200" u="sng" dirty="0" err="1">
                <a:latin typeface="Gill Sans MT" panose="020B0502020104020203" pitchFamily="34" charset="0"/>
              </a:rPr>
              <a:t>C</a:t>
            </a:r>
            <a:r>
              <a:rPr lang="es-ES_tradnl" sz="3200" u="sng" dirty="0" err="1" smtClean="0">
                <a:latin typeface="Gill Sans MT" panose="020B0502020104020203" pitchFamily="34" charset="0"/>
              </a:rPr>
              <a:t>hemical</a:t>
            </a:r>
            <a:r>
              <a:rPr lang="es-ES_tradnl" sz="3200" u="sng" dirty="0" smtClean="0">
                <a:latin typeface="Gill Sans MT" panose="020B0502020104020203" pitchFamily="34" charset="0"/>
              </a:rPr>
              <a:t> </a:t>
            </a:r>
            <a:r>
              <a:rPr lang="es-ES_tradnl" sz="3200" u="sng" dirty="0" err="1" smtClean="0">
                <a:latin typeface="Gill Sans MT" panose="020B0502020104020203" pitchFamily="34" charset="0"/>
              </a:rPr>
              <a:t>formulation</a:t>
            </a:r>
            <a:r>
              <a:rPr lang="es-ES_tradnl" sz="3200" u="sng" dirty="0" smtClean="0">
                <a:latin typeface="Gill Sans MT" panose="020B0502020104020203" pitchFamily="34" charset="0"/>
              </a:rPr>
              <a:t>!</a:t>
            </a:r>
            <a:endParaRPr lang="en-US" sz="3200" u="sng" dirty="0">
              <a:latin typeface="Gill Sans MT" panose="020B0502020104020203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717001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>
                <a:latin typeface="Gill Sans MT" panose="020B0502020104020203" pitchFamily="34" charset="0"/>
              </a:rPr>
              <a:t>M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etallic</a:t>
            </a:r>
            <a:r>
              <a:rPr lang="es-ES_tradnl" sz="2400" b="1" dirty="0" smtClean="0">
                <a:latin typeface="Gill Sans MT" panose="020B0502020104020203" pitchFamily="34" charset="0"/>
              </a:rPr>
              <a:t> 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hydrides</a:t>
            </a:r>
            <a:r>
              <a:rPr lang="es-ES_tradnl" sz="2400" b="1" dirty="0" smtClean="0">
                <a:latin typeface="Gill Sans MT" panose="020B0502020104020203" pitchFamily="34" charset="0"/>
              </a:rPr>
              <a:t>: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689888"/>
              </p:ext>
            </p:extLst>
          </p:nvPr>
        </p:nvGraphicFramePr>
        <p:xfrm>
          <a:off x="1241630" y="1340768"/>
          <a:ext cx="6660740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506"/>
                <a:gridCol w="2509117"/>
                <a:gridCol w="250911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Formula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“Stock”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“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Systematic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”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Lithium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hydride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Iron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dihydride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FeH</a:t>
                      </a:r>
                      <a:r>
                        <a:rPr lang="es-ES_tradnl" sz="2000" baseline="-25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000" baseline="-25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MgH</a:t>
                      </a:r>
                      <a:r>
                        <a:rPr lang="es-ES_tradnl" sz="2000" baseline="-25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  <a:endParaRPr lang="en-US" sz="2000" baseline="-25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9512" y="4005064"/>
            <a:ext cx="87849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latin typeface="Gill Sans MT" panose="020B0502020104020203" pitchFamily="34" charset="0"/>
              </a:rPr>
              <a:t>Extension</a:t>
            </a:r>
            <a:r>
              <a:rPr lang="es-ES_tradnl" sz="2400" b="1" dirty="0" smtClean="0">
                <a:latin typeface="Gill Sans MT" panose="020B0502020104020203" pitchFamily="34" charset="0"/>
              </a:rPr>
              <a:t> 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task</a:t>
            </a:r>
            <a:r>
              <a:rPr lang="es-ES_tradnl" sz="2400" dirty="0" smtClean="0">
                <a:latin typeface="Gill Sans MT" panose="020B0502020104020203" pitchFamily="34" charset="0"/>
              </a:rPr>
              <a:t>: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add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these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to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table</a:t>
            </a:r>
            <a:r>
              <a:rPr lang="es-ES_tradnl" sz="2400" dirty="0" smtClean="0">
                <a:latin typeface="Gill Sans MT" panose="020B0502020104020203" pitchFamily="34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s-ES_tradnl" sz="2400" dirty="0" err="1" smtClean="0">
                <a:latin typeface="Gill Sans MT" panose="020B0502020104020203" pitchFamily="34" charset="0"/>
              </a:rPr>
              <a:t>Sodium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hydride</a:t>
            </a:r>
            <a:endParaRPr lang="es-ES_tradnl" sz="2400" dirty="0" smtClean="0">
              <a:latin typeface="Gill Sans MT" panose="020B0502020104020203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_tradnl" sz="2400" dirty="0" err="1" smtClean="0">
                <a:latin typeface="Gill Sans MT" panose="020B0502020104020203" pitchFamily="34" charset="0"/>
              </a:rPr>
              <a:t>RbH</a:t>
            </a:r>
            <a:endParaRPr lang="es-ES_tradnl" sz="2400" dirty="0" smtClean="0">
              <a:latin typeface="Gill Sans MT" panose="020B0502020104020203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_tradnl" sz="2400" dirty="0" err="1" smtClean="0">
                <a:latin typeface="Gill Sans MT" panose="020B0502020104020203" pitchFamily="34" charset="0"/>
              </a:rPr>
              <a:t>Copper</a:t>
            </a:r>
            <a:r>
              <a:rPr lang="es-ES_tradnl" sz="2400" dirty="0" smtClean="0">
                <a:latin typeface="Gill Sans MT" panose="020B0502020104020203" pitchFamily="34" charset="0"/>
              </a:rPr>
              <a:t>(II</a:t>
            </a:r>
            <a:r>
              <a:rPr lang="es-ES_tradnl" sz="2400" dirty="0" smtClean="0">
                <a:latin typeface="Gill Sans MT" panose="020B0502020104020203" pitchFamily="34" charset="0"/>
              </a:rPr>
              <a:t>)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hydride</a:t>
            </a:r>
            <a:endParaRPr lang="es-ES_tradnl" sz="2400" dirty="0" smtClean="0">
              <a:latin typeface="Gill Sans MT" panose="020B0502020104020203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s-ES_tradnl" sz="2400" dirty="0">
              <a:latin typeface="Gill Sans MT" panose="020B0502020104020203" pitchFamily="34" charset="0"/>
            </a:endParaRPr>
          </a:p>
          <a:p>
            <a:r>
              <a:rPr lang="es-ES_tradnl" sz="2400" dirty="0" err="1" smtClean="0">
                <a:latin typeface="Gill Sans MT" panose="020B0502020104020203" pitchFamily="34" charset="0"/>
              </a:rPr>
              <a:t>Why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does</a:t>
            </a:r>
            <a:r>
              <a:rPr lang="es-ES_tradnl" sz="2400" dirty="0" smtClean="0">
                <a:latin typeface="Gill Sans MT" panose="020B0502020104020203" pitchFamily="34" charset="0"/>
              </a:rPr>
              <a:t> ´</a:t>
            </a:r>
            <a:r>
              <a:rPr lang="es-ES_tradnl" sz="2400" dirty="0" err="1" smtClean="0">
                <a:latin typeface="Gill Sans MT" panose="020B0502020104020203" pitchFamily="34" charset="0"/>
              </a:rPr>
              <a:t>lithium</a:t>
            </a:r>
            <a:r>
              <a:rPr lang="es-ES_tradnl" sz="2400" dirty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hydride</a:t>
            </a:r>
            <a:r>
              <a:rPr lang="es-ES_tradnl" sz="2400" dirty="0" smtClean="0">
                <a:latin typeface="Gill Sans MT" panose="020B0502020104020203" pitchFamily="34" charset="0"/>
              </a:rPr>
              <a:t>´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have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same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name</a:t>
            </a:r>
            <a:r>
              <a:rPr lang="es-ES_tradnl" sz="2400" dirty="0" smtClean="0">
                <a:latin typeface="Gill Sans MT" panose="020B0502020104020203" pitchFamily="34" charset="0"/>
              </a:rPr>
              <a:t> in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both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columns</a:t>
            </a:r>
            <a:r>
              <a:rPr lang="es-ES_tradnl" sz="2400" dirty="0" smtClean="0">
                <a:latin typeface="Gill Sans MT" panose="020B0502020104020203" pitchFamily="34" charset="0"/>
              </a:rPr>
              <a:t>?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6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561416"/>
              </p:ext>
            </p:extLst>
          </p:nvPr>
        </p:nvGraphicFramePr>
        <p:xfrm>
          <a:off x="323528" y="3645024"/>
          <a:ext cx="6792416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  <a:gridCol w="2456160"/>
                <a:gridCol w="27284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Formula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of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of gas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</a:t>
                      </a:r>
                      <a:r>
                        <a:rPr lang="es-ES_tradnl" sz="2000" baseline="-25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Hydroselenic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Hydrogen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fluoride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HCl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Hydrobromic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Hydrogen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iodide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9512" y="18864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latin typeface="Gill Sans MT" panose="020B0502020104020203" pitchFamily="34" charset="0"/>
              </a:rPr>
              <a:t>Non-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metallic</a:t>
            </a:r>
            <a:r>
              <a:rPr lang="es-ES_tradnl" sz="2400" b="1" dirty="0" smtClean="0">
                <a:latin typeface="Gill Sans MT" panose="020B0502020104020203" pitchFamily="34" charset="0"/>
              </a:rPr>
              <a:t> 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hydrides</a:t>
            </a:r>
            <a:r>
              <a:rPr lang="es-ES_tradnl" sz="2400" b="1" dirty="0" smtClean="0">
                <a:latin typeface="Gill Sans MT" panose="020B0502020104020203" pitchFamily="34" charset="0"/>
              </a:rPr>
              <a:t>: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992739"/>
              </p:ext>
            </p:extLst>
          </p:nvPr>
        </p:nvGraphicFramePr>
        <p:xfrm>
          <a:off x="323528" y="979552"/>
          <a:ext cx="499221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5070"/>
                <a:gridCol w="30171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Formula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of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hydride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BH</a:t>
                      </a:r>
                      <a:r>
                        <a:rPr lang="es-ES_tradnl" sz="2000" baseline="-25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000" baseline="-25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Diborane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Methane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Ammonia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940152" y="738047"/>
            <a:ext cx="2952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err="1" smtClean="0">
                <a:latin typeface="Gill Sans MT" panose="020B0502020104020203" pitchFamily="34" charset="0"/>
              </a:rPr>
              <a:t>Extension</a:t>
            </a:r>
            <a:r>
              <a:rPr lang="es-ES_tradnl" sz="2000" b="1" dirty="0" smtClean="0">
                <a:latin typeface="Gill Sans MT" panose="020B0502020104020203" pitchFamily="34" charset="0"/>
              </a:rPr>
              <a:t> </a:t>
            </a:r>
            <a:r>
              <a:rPr lang="es-ES_tradnl" sz="2000" b="1" dirty="0" err="1" smtClean="0">
                <a:latin typeface="Gill Sans MT" panose="020B0502020104020203" pitchFamily="34" charset="0"/>
              </a:rPr>
              <a:t>task</a:t>
            </a:r>
            <a:r>
              <a:rPr lang="es-ES_tradnl" sz="2000" b="1" dirty="0" smtClean="0">
                <a:latin typeface="Gill Sans MT" panose="020B0502020104020203" pitchFamily="34" charset="0"/>
              </a:rPr>
              <a:t>: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Add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these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to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correct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table</a:t>
            </a:r>
            <a:r>
              <a:rPr lang="es-ES_tradnl" sz="2000" dirty="0" smtClean="0">
                <a:latin typeface="Gill Sans MT" panose="020B0502020104020203" pitchFamily="34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sz="2000" dirty="0" err="1" smtClean="0">
                <a:latin typeface="Gill Sans MT" panose="020B0502020104020203" pitchFamily="34" charset="0"/>
              </a:rPr>
              <a:t>HAt</a:t>
            </a:r>
            <a:endParaRPr lang="es-ES_tradnl" sz="2000" dirty="0" smtClean="0">
              <a:latin typeface="Gill Sans MT" panose="020B0502020104020203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_tradnl" sz="2000" dirty="0" smtClean="0">
                <a:latin typeface="Gill Sans MT" panose="020B0502020104020203" pitchFamily="34" charset="0"/>
              </a:rPr>
              <a:t>H</a:t>
            </a:r>
            <a:r>
              <a:rPr lang="es-ES_tradnl" sz="2000" baseline="-25000" dirty="0" smtClean="0">
                <a:latin typeface="Gill Sans MT" panose="020B0502020104020203" pitchFamily="34" charset="0"/>
              </a:rPr>
              <a:t>2</a:t>
            </a:r>
            <a:r>
              <a:rPr lang="es-ES_tradnl" sz="2000" dirty="0" smtClean="0">
                <a:latin typeface="Gill Sans MT" panose="020B0502020104020203" pitchFamily="34" charset="0"/>
              </a:rPr>
              <a:t>P</a:t>
            </a:r>
            <a:endParaRPr lang="es-ES_tradnl" sz="2000" dirty="0" smtClean="0">
              <a:latin typeface="Gill Sans MT" panose="020B0502020104020203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s-ES_tradnl" sz="2000" dirty="0">
              <a:latin typeface="Gill Sans MT" panose="020B0502020104020203" pitchFamily="34" charset="0"/>
            </a:endParaRPr>
          </a:p>
          <a:p>
            <a:r>
              <a:rPr lang="es-ES_tradnl" sz="2000" dirty="0" err="1" smtClean="0">
                <a:latin typeface="Gill Sans MT" panose="020B0502020104020203" pitchFamily="34" charset="0"/>
              </a:rPr>
              <a:t>Which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other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names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could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we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give</a:t>
            </a:r>
            <a:r>
              <a:rPr lang="es-ES_tradnl" sz="2000" dirty="0" smtClean="0">
                <a:latin typeface="Gill Sans MT" panose="020B0502020104020203" pitchFamily="34" charset="0"/>
              </a:rPr>
              <a:t> to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water</a:t>
            </a:r>
            <a:r>
              <a:rPr lang="es-ES_tradnl" sz="2000" dirty="0" smtClean="0">
                <a:latin typeface="Gill Sans MT" panose="020B0502020104020203" pitchFamily="34" charset="0"/>
              </a:rPr>
              <a:t>?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7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2234077"/>
              </p:ext>
            </p:extLst>
          </p:nvPr>
        </p:nvGraphicFramePr>
        <p:xfrm>
          <a:off x="2701316" y="188640"/>
          <a:ext cx="599328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612"/>
                <a:gridCol w="2122247"/>
                <a:gridCol w="2648428"/>
              </a:tblGrid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Formula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“Stock”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“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Systematic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”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FeO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Diiron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trioxide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Copper</a:t>
                      </a:r>
                      <a:r>
                        <a:rPr lang="es-ES_tradnl" sz="200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(I) oxide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Copper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oxide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803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Aluminium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oxide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9512" y="188640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latin typeface="Gill Sans MT" panose="020B0502020104020203" pitchFamily="34" charset="0"/>
              </a:rPr>
              <a:t>Metallic</a:t>
            </a:r>
            <a:r>
              <a:rPr lang="es-ES_tradnl" sz="2400" b="1" dirty="0" smtClean="0">
                <a:latin typeface="Gill Sans MT" panose="020B0502020104020203" pitchFamily="34" charset="0"/>
              </a:rPr>
              <a:t> oxides: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06252" y="5949280"/>
            <a:ext cx="83702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err="1" smtClean="0">
                <a:latin typeface="Gill Sans MT" panose="020B0502020104020203" pitchFamily="34" charset="0"/>
              </a:rPr>
              <a:t>Extension</a:t>
            </a:r>
            <a:r>
              <a:rPr lang="es-ES_tradnl" sz="2000" b="1" dirty="0" smtClean="0">
                <a:latin typeface="Gill Sans MT" panose="020B0502020104020203" pitchFamily="34" charset="0"/>
              </a:rPr>
              <a:t> </a:t>
            </a:r>
            <a:r>
              <a:rPr lang="es-ES_tradnl" sz="2000" b="1" dirty="0" err="1" smtClean="0">
                <a:latin typeface="Gill Sans MT" panose="020B0502020104020203" pitchFamily="34" charset="0"/>
              </a:rPr>
              <a:t>task</a:t>
            </a:r>
            <a:r>
              <a:rPr lang="es-ES_tradnl" sz="2000" b="1" dirty="0" smtClean="0">
                <a:latin typeface="Gill Sans MT" panose="020B0502020104020203" pitchFamily="34" charset="0"/>
              </a:rPr>
              <a:t>: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Why</a:t>
            </a:r>
            <a:r>
              <a:rPr lang="es-ES_tradnl" sz="2000" dirty="0" smtClean="0">
                <a:latin typeface="Gill Sans MT" panose="020B0502020104020203" pitchFamily="34" charset="0"/>
              </a:rPr>
              <a:t> 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does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2000" dirty="0" smtClean="0">
                <a:latin typeface="Gill Sans MT" panose="020B0502020104020203" pitchFamily="34" charset="0"/>
              </a:rPr>
              <a:t> stock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name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for</a:t>
            </a:r>
            <a:r>
              <a:rPr lang="es-ES_tradnl" sz="2000" dirty="0" smtClean="0">
                <a:latin typeface="Gill Sans MT" panose="020B0502020104020203" pitchFamily="34" charset="0"/>
              </a:rPr>
              <a:t> ´</a:t>
            </a:r>
            <a:r>
              <a:rPr lang="es-ES_tradnl" sz="2000" dirty="0" err="1" smtClean="0">
                <a:latin typeface="Gill Sans MT" panose="020B0502020104020203" pitchFamily="34" charset="0"/>
              </a:rPr>
              <a:t>aluminium</a:t>
            </a:r>
            <a:r>
              <a:rPr lang="es-ES_tradnl" sz="2000" dirty="0" smtClean="0">
                <a:latin typeface="Gill Sans MT" panose="020B0502020104020203" pitchFamily="34" charset="0"/>
              </a:rPr>
              <a:t>´ oxide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not</a:t>
            </a:r>
            <a:r>
              <a:rPr lang="es-ES_tradnl" sz="2000" dirty="0" smtClean="0">
                <a:latin typeface="Gill Sans MT" panose="020B0502020104020203" pitchFamily="34" charset="0"/>
              </a:rPr>
              <a:t> show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its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valency</a:t>
            </a:r>
            <a:r>
              <a:rPr lang="es-ES_tradnl" sz="2000" dirty="0" smtClean="0">
                <a:latin typeface="Gill Sans MT" panose="020B0502020104020203" pitchFamily="34" charset="0"/>
              </a:rPr>
              <a:t>?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Which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valencies</a:t>
            </a:r>
            <a:r>
              <a:rPr lang="es-ES_tradnl" sz="2000" dirty="0" smtClean="0">
                <a:latin typeface="Gill Sans MT" panose="020B0502020104020203" pitchFamily="34" charset="0"/>
              </a:rPr>
              <a:t> can ´</a:t>
            </a:r>
            <a:r>
              <a:rPr lang="es-ES_tradnl" sz="2000" dirty="0" err="1" smtClean="0">
                <a:latin typeface="Gill Sans MT" panose="020B0502020104020203" pitchFamily="34" charset="0"/>
              </a:rPr>
              <a:t>chlorine</a:t>
            </a:r>
            <a:r>
              <a:rPr lang="es-ES_tradnl" sz="2000" dirty="0" smtClean="0">
                <a:latin typeface="Gill Sans MT" panose="020B0502020104020203" pitchFamily="34" charset="0"/>
              </a:rPr>
              <a:t>´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have</a:t>
            </a:r>
            <a:r>
              <a:rPr lang="es-ES_tradnl" sz="2000" dirty="0" smtClean="0">
                <a:latin typeface="Gill Sans MT" panose="020B0502020104020203" pitchFamily="34" charset="0"/>
              </a:rPr>
              <a:t>?</a:t>
            </a:r>
            <a:endParaRPr lang="en-US" sz="2000" dirty="0">
              <a:latin typeface="Gill Sans MT" panose="020B0502020104020203" pitchFamily="34" charset="0"/>
            </a:endParaRP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345602"/>
              </p:ext>
            </p:extLst>
          </p:nvPr>
        </p:nvGraphicFramePr>
        <p:xfrm>
          <a:off x="1307976" y="3103592"/>
          <a:ext cx="6792416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  <a:gridCol w="2456160"/>
                <a:gridCol w="2728416"/>
              </a:tblGrid>
              <a:tr h="365379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Formula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“Stock”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“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Systematic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”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6537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Dichlorine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monoxide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379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Cl</a:t>
                      </a:r>
                      <a:r>
                        <a:rPr lang="es-ES_tradnl" sz="2000" baseline="-25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O</a:t>
                      </a:r>
                      <a:r>
                        <a:rPr lang="es-ES_tradnl" sz="2000" baseline="-25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000" baseline="-25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37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Chlorine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(V) oxide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37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Chlorine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(VII)</a:t>
                      </a:r>
                      <a:r>
                        <a:rPr lang="es-ES_tradnl" sz="200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oxide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379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SO</a:t>
                      </a:r>
                      <a:r>
                        <a:rPr lang="es-ES_tradnl" sz="2000" baseline="-25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  <a:endParaRPr lang="en-US" sz="2000" baseline="-25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379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Sulphur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trioxide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179512" y="2607295"/>
            <a:ext cx="4311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latin typeface="Gill Sans MT" panose="020B0502020104020203" pitchFamily="34" charset="0"/>
              </a:rPr>
              <a:t>Non-</a:t>
            </a:r>
            <a:r>
              <a:rPr lang="es-ES_tradnl" sz="2400" b="1" dirty="0" err="1">
                <a:latin typeface="Gill Sans MT" panose="020B0502020104020203" pitchFamily="34" charset="0"/>
              </a:rPr>
              <a:t>m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etallic</a:t>
            </a:r>
            <a:r>
              <a:rPr lang="es-ES_tradnl" sz="2400" b="1" dirty="0" smtClean="0">
                <a:latin typeface="Gill Sans MT" panose="020B0502020104020203" pitchFamily="34" charset="0"/>
              </a:rPr>
              <a:t> oxides: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0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231031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latin typeface="Gill Sans MT" panose="020B0502020104020203" pitchFamily="34" charset="0"/>
              </a:rPr>
              <a:t>Binary</a:t>
            </a:r>
            <a:r>
              <a:rPr lang="es-ES_tradnl" sz="2400" b="1" dirty="0" smtClean="0">
                <a:latin typeface="Gill Sans MT" panose="020B0502020104020203" pitchFamily="34" charset="0"/>
              </a:rPr>
              <a:t> 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salts</a:t>
            </a:r>
            <a:r>
              <a:rPr lang="es-ES_tradnl" sz="2400" b="1" dirty="0" smtClean="0">
                <a:latin typeface="Gill Sans MT" panose="020B0502020104020203" pitchFamily="34" charset="0"/>
              </a:rPr>
              <a:t> (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one</a:t>
            </a:r>
            <a:r>
              <a:rPr lang="es-ES_tradnl" sz="2400" b="1" dirty="0" smtClean="0">
                <a:latin typeface="Gill Sans MT" panose="020B0502020104020203" pitchFamily="34" charset="0"/>
              </a:rPr>
              <a:t> 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cation</a:t>
            </a:r>
            <a:r>
              <a:rPr lang="es-ES_tradnl" sz="2400" b="1" dirty="0" smtClean="0">
                <a:latin typeface="Gill Sans MT" panose="020B0502020104020203" pitchFamily="34" charset="0"/>
              </a:rPr>
              <a:t> and 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one</a:t>
            </a:r>
            <a:r>
              <a:rPr lang="es-ES_tradnl" sz="2400" b="1" dirty="0" smtClean="0">
                <a:latin typeface="Gill Sans MT" panose="020B0502020104020203" pitchFamily="34" charset="0"/>
              </a:rPr>
              <a:t> </a:t>
            </a:r>
            <a:r>
              <a:rPr lang="es-ES_tradnl" sz="2400" b="1" dirty="0" err="1" smtClean="0">
                <a:latin typeface="Gill Sans MT" panose="020B0502020104020203" pitchFamily="34" charset="0"/>
              </a:rPr>
              <a:t>anion</a:t>
            </a:r>
            <a:r>
              <a:rPr lang="es-ES_tradnl" sz="2400" b="1" dirty="0" smtClean="0">
                <a:latin typeface="Gill Sans MT" panose="020B0502020104020203" pitchFamily="34" charset="0"/>
              </a:rPr>
              <a:t>):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109558"/>
              </p:ext>
            </p:extLst>
          </p:nvPr>
        </p:nvGraphicFramePr>
        <p:xfrm>
          <a:off x="1187624" y="1052736"/>
          <a:ext cx="741682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506"/>
                <a:gridCol w="2509117"/>
                <a:gridCol w="32652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Formula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“Stock”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“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Systematic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”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NaCl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Magnesium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chloride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aseline="-25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Iron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sulphide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Nickel(III)</a:t>
                      </a:r>
                      <a:r>
                        <a:rPr lang="es-ES_tradnl" sz="200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baseline="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nitride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174453"/>
              </p:ext>
            </p:extLst>
          </p:nvPr>
        </p:nvGraphicFramePr>
        <p:xfrm>
          <a:off x="899592" y="3896072"/>
          <a:ext cx="7704856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506"/>
                <a:gridCol w="3110022"/>
                <a:gridCol w="29523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Formula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“Stock”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“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Systematic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”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Sodium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hydroxide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Sn(OH)2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aseline="-25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Manganese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(III)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hydroxide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Gold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trihydroxide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179512" y="3255367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latin typeface="Gill Sans MT" panose="020B0502020104020203" pitchFamily="34" charset="0"/>
              </a:rPr>
              <a:t>Hydroxides</a:t>
            </a:r>
            <a:r>
              <a:rPr lang="es-ES_tradnl" sz="2400" b="1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smtClean="0">
                <a:latin typeface="Gill Sans MT" panose="020B0502020104020203" pitchFamily="34" charset="0"/>
              </a:rPr>
              <a:t>(</a:t>
            </a:r>
            <a:r>
              <a:rPr lang="es-ES_tradnl" sz="2400" i="1" dirty="0" err="1" smtClean="0">
                <a:latin typeface="Gill Sans MT" panose="020B0502020104020203" pitchFamily="34" charset="0"/>
              </a:rPr>
              <a:t>the</a:t>
            </a:r>
            <a:r>
              <a:rPr lang="es-ES_tradnl" sz="2400" i="1" dirty="0" smtClean="0">
                <a:latin typeface="Gill Sans MT" panose="020B0502020104020203" pitchFamily="34" charset="0"/>
              </a:rPr>
              <a:t> [OH] </a:t>
            </a:r>
            <a:r>
              <a:rPr lang="es-ES_tradnl" sz="2400" i="1" dirty="0" err="1" smtClean="0">
                <a:latin typeface="Gill Sans MT" panose="020B0502020104020203" pitchFamily="34" charset="0"/>
              </a:rPr>
              <a:t>anion</a:t>
            </a:r>
            <a:r>
              <a:rPr lang="es-ES_tradnl" sz="2400" i="1" dirty="0" smtClean="0">
                <a:latin typeface="Gill Sans MT" panose="020B0502020104020203" pitchFamily="34" charset="0"/>
              </a:rPr>
              <a:t> has </a:t>
            </a:r>
            <a:r>
              <a:rPr lang="es-ES_tradnl" sz="2400" i="1" dirty="0" err="1" smtClean="0">
                <a:latin typeface="Gill Sans MT" panose="020B0502020104020203" pitchFamily="34" charset="0"/>
              </a:rPr>
              <a:t>an</a:t>
            </a:r>
            <a:r>
              <a:rPr lang="es-ES_tradnl" sz="2400" i="1" dirty="0" smtClean="0">
                <a:latin typeface="Gill Sans MT" panose="020B0502020104020203" pitchFamily="34" charset="0"/>
              </a:rPr>
              <a:t> </a:t>
            </a:r>
            <a:r>
              <a:rPr lang="es-ES_tradnl" sz="2400" i="1" dirty="0" err="1" smtClean="0">
                <a:latin typeface="Gill Sans MT" panose="020B0502020104020203" pitchFamily="34" charset="0"/>
              </a:rPr>
              <a:t>ox</a:t>
            </a:r>
            <a:r>
              <a:rPr lang="es-ES_tradnl" sz="2400" i="1" dirty="0" smtClean="0">
                <a:latin typeface="Gill Sans MT" panose="020B0502020104020203" pitchFamily="34" charset="0"/>
              </a:rPr>
              <a:t>. </a:t>
            </a:r>
            <a:r>
              <a:rPr lang="es-ES_tradnl" sz="2400" i="1" dirty="0" err="1" smtClean="0">
                <a:latin typeface="Gill Sans MT" panose="020B0502020104020203" pitchFamily="34" charset="0"/>
              </a:rPr>
              <a:t>State</a:t>
            </a:r>
            <a:r>
              <a:rPr lang="es-ES_tradnl" sz="2400" i="1" dirty="0" smtClean="0">
                <a:latin typeface="Gill Sans MT" panose="020B0502020104020203" pitchFamily="34" charset="0"/>
              </a:rPr>
              <a:t> of -1</a:t>
            </a:r>
            <a:r>
              <a:rPr lang="es-ES_tradnl" sz="2400" dirty="0" smtClean="0">
                <a:latin typeface="Gill Sans MT" panose="020B0502020104020203" pitchFamily="34" charset="0"/>
              </a:rPr>
              <a:t>)</a:t>
            </a:r>
            <a:r>
              <a:rPr lang="es-ES_tradnl" sz="2400" b="1" dirty="0" smtClean="0">
                <a:latin typeface="Gill Sans MT" panose="020B0502020104020203" pitchFamily="34" charset="0"/>
              </a:rPr>
              <a:t>:</a:t>
            </a:r>
            <a:endParaRPr lang="en-US" sz="2400" b="1" dirty="0">
              <a:latin typeface="Gill Sans MT" panose="020B0502020104020203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06252" y="6125234"/>
            <a:ext cx="8370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err="1" smtClean="0">
                <a:latin typeface="Gill Sans MT" panose="020B0502020104020203" pitchFamily="34" charset="0"/>
              </a:rPr>
              <a:t>Extension</a:t>
            </a:r>
            <a:r>
              <a:rPr lang="es-ES_tradnl" sz="2000" b="1" dirty="0" smtClean="0">
                <a:latin typeface="Gill Sans MT" panose="020B0502020104020203" pitchFamily="34" charset="0"/>
              </a:rPr>
              <a:t> </a:t>
            </a:r>
            <a:r>
              <a:rPr lang="es-ES_tradnl" sz="2000" b="1" dirty="0" err="1" smtClean="0">
                <a:latin typeface="Gill Sans MT" panose="020B0502020104020203" pitchFamily="34" charset="0"/>
              </a:rPr>
              <a:t>task</a:t>
            </a:r>
            <a:r>
              <a:rPr lang="es-ES_tradnl" sz="2000" b="1" dirty="0" smtClean="0">
                <a:latin typeface="Gill Sans MT" panose="020B0502020104020203" pitchFamily="34" charset="0"/>
              </a:rPr>
              <a:t>: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Explain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>
                <a:latin typeface="Gill Sans MT" panose="020B0502020104020203" pitchFamily="34" charset="0"/>
              </a:rPr>
              <a:t>w</a:t>
            </a:r>
            <a:r>
              <a:rPr lang="es-ES_tradnl" sz="2000" dirty="0" err="1" smtClean="0">
                <a:latin typeface="Gill Sans MT" panose="020B0502020104020203" pitchFamily="34" charset="0"/>
              </a:rPr>
              <a:t>hat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is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wrong</a:t>
            </a:r>
            <a:r>
              <a:rPr lang="es-ES_tradnl" sz="2000" dirty="0" smtClean="0">
                <a:latin typeface="Gill Sans MT" panose="020B0502020104020203" pitchFamily="34" charset="0"/>
              </a:rPr>
              <a:t> </a:t>
            </a:r>
            <a:r>
              <a:rPr lang="es-ES_tradnl" sz="2000" dirty="0" err="1" smtClean="0">
                <a:latin typeface="Gill Sans MT" panose="020B0502020104020203" pitchFamily="34" charset="0"/>
              </a:rPr>
              <a:t>with</a:t>
            </a:r>
            <a:r>
              <a:rPr lang="es-ES_tradnl" sz="2000" dirty="0" smtClean="0">
                <a:latin typeface="Gill Sans MT" panose="020B0502020104020203" pitchFamily="34" charset="0"/>
              </a:rPr>
              <a:t> ´</a:t>
            </a:r>
            <a:r>
              <a:rPr lang="es-ES_tradnl" sz="2000" dirty="0" err="1" smtClean="0">
                <a:latin typeface="Gill Sans MT" panose="020B0502020104020203" pitchFamily="34" charset="0"/>
              </a:rPr>
              <a:t>BaOH</a:t>
            </a:r>
            <a:r>
              <a:rPr lang="es-ES_tradnl" sz="2000" dirty="0" smtClean="0">
                <a:latin typeface="Gill Sans MT" panose="020B0502020104020203" pitchFamily="34" charset="0"/>
              </a:rPr>
              <a:t>´?</a:t>
            </a:r>
            <a:endParaRPr lang="en-US" sz="20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44624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latin typeface="Gill Sans MT" panose="020B0502020104020203" pitchFamily="34" charset="0"/>
              </a:rPr>
              <a:t>Oxyacids</a:t>
            </a:r>
            <a:r>
              <a:rPr lang="es-ES_tradnl" sz="2400" b="1" dirty="0" smtClean="0">
                <a:latin typeface="Gill Sans MT" panose="020B0502020104020203" pitchFamily="34" charset="0"/>
              </a:rPr>
              <a:t>:</a:t>
            </a:r>
          </a:p>
          <a:p>
            <a:r>
              <a:rPr lang="es-ES_tradnl" sz="2400" dirty="0" err="1" smtClean="0">
                <a:latin typeface="Gill Sans MT" panose="020B0502020104020203" pitchFamily="34" charset="0"/>
              </a:rPr>
              <a:t>Contains</a:t>
            </a:r>
            <a:r>
              <a:rPr lang="es-ES_tradnl" sz="2400" dirty="0" smtClean="0">
                <a:latin typeface="Gill Sans MT" panose="020B0502020104020203" pitchFamily="34" charset="0"/>
              </a:rPr>
              <a:t> ´</a:t>
            </a:r>
            <a:r>
              <a:rPr lang="es-ES_tradnl" sz="2400" dirty="0" err="1" smtClean="0">
                <a:latin typeface="Gill Sans MT" panose="020B0502020104020203" pitchFamily="34" charset="0"/>
              </a:rPr>
              <a:t>hydrogen</a:t>
            </a:r>
            <a:r>
              <a:rPr lang="es-ES_tradnl" sz="2400" dirty="0" smtClean="0">
                <a:latin typeface="Gill Sans MT" panose="020B0502020104020203" pitchFamily="34" charset="0"/>
              </a:rPr>
              <a:t>…non-metal…</a:t>
            </a:r>
            <a:r>
              <a:rPr lang="es-ES_tradnl" sz="2400" dirty="0" err="1" smtClean="0">
                <a:latin typeface="Gill Sans MT" panose="020B0502020104020203" pitchFamily="34" charset="0"/>
              </a:rPr>
              <a:t>oxygen</a:t>
            </a:r>
            <a:r>
              <a:rPr lang="es-ES_tradnl" sz="2400" dirty="0" smtClean="0">
                <a:latin typeface="Gill Sans MT" panose="020B0502020104020203" pitchFamily="34" charset="0"/>
              </a:rPr>
              <a:t>´ </a:t>
            </a:r>
            <a:endParaRPr lang="en-US" sz="2400" dirty="0">
              <a:latin typeface="Gill Sans MT" panose="020B0502020104020203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285415"/>
              </p:ext>
            </p:extLst>
          </p:nvPr>
        </p:nvGraphicFramePr>
        <p:xfrm>
          <a:off x="1043608" y="1082353"/>
          <a:ext cx="6696744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4569"/>
                <a:gridCol w="1953823"/>
                <a:gridCol w="316835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Valency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Anion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Oxyacid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Lowest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Hypo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………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ite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Hypo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………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ous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…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ite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…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ous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…ate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…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Highest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Per………ate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Per………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624300"/>
              </p:ext>
            </p:extLst>
          </p:nvPr>
        </p:nvGraphicFramePr>
        <p:xfrm>
          <a:off x="323528" y="3379213"/>
          <a:ext cx="4140460" cy="2604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553"/>
                <a:gridCol w="2811907"/>
              </a:tblGrid>
              <a:tr h="552006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Formula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Traditional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52006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HClO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06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HClO</a:t>
                      </a:r>
                      <a:r>
                        <a:rPr lang="es-ES_tradnl" sz="2000" baseline="-25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2</a:t>
                      </a:r>
                      <a:endParaRPr lang="en-US" sz="2000" baseline="-25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006">
                <a:tc>
                  <a:txBody>
                    <a:bodyPr/>
                    <a:lstStyle/>
                    <a:p>
                      <a:pPr algn="ctr"/>
                      <a:r>
                        <a:rPr lang="es-ES_tradnl" sz="2000" baseline="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HClO</a:t>
                      </a:r>
                      <a:r>
                        <a:rPr lang="es-ES_tradnl" sz="2000" baseline="-25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3</a:t>
                      </a:r>
                      <a:endParaRPr lang="en-US" sz="2000" baseline="-25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660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HClO</a:t>
                      </a:r>
                      <a:r>
                        <a:rPr lang="es-ES_tradnl" sz="2000" baseline="-25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4</a:t>
                      </a:r>
                      <a:endParaRPr lang="en-US" sz="2000" baseline="-25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1 Flecha derecha"/>
          <p:cNvSpPr/>
          <p:nvPr/>
        </p:nvSpPr>
        <p:spPr>
          <a:xfrm>
            <a:off x="4355976" y="1154361"/>
            <a:ext cx="576064" cy="288032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9 Flecha derecha"/>
          <p:cNvSpPr/>
          <p:nvPr/>
        </p:nvSpPr>
        <p:spPr>
          <a:xfrm rot="5400000">
            <a:off x="1511660" y="2126469"/>
            <a:ext cx="720080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1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706220"/>
              </p:ext>
            </p:extLst>
          </p:nvPr>
        </p:nvGraphicFramePr>
        <p:xfrm>
          <a:off x="4644008" y="3386610"/>
          <a:ext cx="4140460" cy="259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553"/>
                <a:gridCol w="2811907"/>
              </a:tblGrid>
              <a:tr h="518458"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Formula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Traditional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name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Hypobromous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Bromous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/>
                      <a:endParaRPr lang="en-US" sz="2000" baseline="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Bromic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458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Perbromic</a:t>
                      </a:r>
                      <a:r>
                        <a:rPr lang="es-ES_tradnl" sz="2000" dirty="0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s-ES_tradnl" sz="2000" dirty="0" err="1" smtClean="0">
                          <a:solidFill>
                            <a:schemeClr val="tx1"/>
                          </a:solidFill>
                          <a:latin typeface="Gill Sans MT" panose="020B0502020104020203" pitchFamily="34" charset="0"/>
                        </a:rPr>
                        <a:t>acid</a:t>
                      </a:r>
                      <a:endParaRPr lang="en-US" sz="2000" dirty="0">
                        <a:solidFill>
                          <a:schemeClr val="tx1"/>
                        </a:solidFill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395536" y="616530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smtClean="0">
                <a:latin typeface="Gill Sans MT" panose="020B0502020104020203" pitchFamily="34" charset="0"/>
              </a:rPr>
              <a:t>Ext: Show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the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valency</a:t>
            </a:r>
            <a:r>
              <a:rPr lang="es-ES_tradnl" sz="2400" dirty="0" smtClean="0">
                <a:latin typeface="Gill Sans MT" panose="020B0502020104020203" pitchFamily="34" charset="0"/>
              </a:rPr>
              <a:t> of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chlorine</a:t>
            </a:r>
            <a:r>
              <a:rPr lang="es-ES_tradnl" sz="2400" dirty="0" smtClean="0">
                <a:latin typeface="Gill Sans MT" panose="020B0502020104020203" pitchFamily="34" charset="0"/>
              </a:rPr>
              <a:t> and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bromine</a:t>
            </a:r>
            <a:r>
              <a:rPr lang="es-ES_tradnl" sz="2400" dirty="0" smtClean="0">
                <a:latin typeface="Gill Sans MT" panose="020B0502020104020203" pitchFamily="34" charset="0"/>
              </a:rPr>
              <a:t> in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each</a:t>
            </a:r>
            <a:r>
              <a:rPr lang="es-ES_tradnl" sz="2400" dirty="0" smtClean="0">
                <a:latin typeface="Gill Sans MT" panose="020B0502020104020203" pitchFamily="34" charset="0"/>
              </a:rPr>
              <a:t> </a:t>
            </a:r>
            <a:r>
              <a:rPr lang="es-ES_tradnl" sz="2400" dirty="0" err="1" smtClean="0">
                <a:latin typeface="Gill Sans MT" panose="020B0502020104020203" pitchFamily="34" charset="0"/>
              </a:rPr>
              <a:t>oxyacid</a:t>
            </a:r>
            <a:r>
              <a:rPr lang="es-ES_tradnl" sz="2400" dirty="0" smtClean="0">
                <a:latin typeface="Gill Sans MT" panose="020B0502020104020203" pitchFamily="34" charset="0"/>
              </a:rPr>
              <a:t>.</a:t>
            </a: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53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/>
          <a:lstStyle/>
          <a:p>
            <a:r>
              <a:rPr lang="es-ES_tradnl" dirty="0" err="1" smtClean="0">
                <a:latin typeface="Gill Sans MT" panose="020B0502020104020203" pitchFamily="34" charset="0"/>
              </a:rPr>
              <a:t>Practice</a:t>
            </a:r>
            <a:r>
              <a:rPr lang="es-ES_tradnl" dirty="0" smtClean="0">
                <a:latin typeface="Gill Sans MT" panose="020B0502020104020203" pitchFamily="34" charset="0"/>
              </a:rPr>
              <a:t> </a:t>
            </a:r>
            <a:r>
              <a:rPr lang="es-ES_tradnl" smtClean="0">
                <a:latin typeface="Gill Sans MT" panose="020B0502020104020203" pitchFamily="34" charset="0"/>
              </a:rPr>
              <a:t>questions</a:t>
            </a:r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11560" y="1118349"/>
            <a:ext cx="28083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err="1" smtClean="0">
                <a:latin typeface="Gill Sans MT" panose="020B0502020104020203" pitchFamily="34" charset="0"/>
              </a:rPr>
              <a:t>SrO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smtClean="0">
                <a:latin typeface="Gill Sans MT" panose="020B0502020104020203" pitchFamily="34" charset="0"/>
              </a:rPr>
              <a:t>Hg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2</a:t>
            </a:r>
            <a:r>
              <a:rPr lang="es-ES_tradnl" sz="2400" dirty="0" smtClean="0">
                <a:latin typeface="Gill Sans MT" panose="020B0502020104020203" pitchFamily="34" charset="0"/>
              </a:rPr>
              <a:t>CO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3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smtClean="0">
                <a:latin typeface="Gill Sans MT" panose="020B0502020104020203" pitchFamily="34" charset="0"/>
              </a:rPr>
              <a:t>NO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2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smtClean="0">
                <a:latin typeface="Gill Sans MT" panose="020B0502020104020203" pitchFamily="34" charset="0"/>
              </a:rPr>
              <a:t>BH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3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err="1" smtClean="0">
                <a:latin typeface="Gill Sans MT" panose="020B0502020104020203" pitchFamily="34" charset="0"/>
              </a:rPr>
              <a:t>CuOH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smtClean="0">
                <a:latin typeface="Gill Sans MT" panose="020B0502020104020203" pitchFamily="34" charset="0"/>
              </a:rPr>
              <a:t>PdH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2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smtClean="0">
                <a:latin typeface="Gill Sans MT" panose="020B0502020104020203" pitchFamily="34" charset="0"/>
              </a:rPr>
              <a:t>HIO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smtClean="0">
                <a:latin typeface="Gill Sans MT" panose="020B0502020104020203" pitchFamily="34" charset="0"/>
              </a:rPr>
              <a:t>K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2</a:t>
            </a:r>
            <a:r>
              <a:rPr lang="es-ES_tradnl" sz="2400" dirty="0" smtClean="0">
                <a:latin typeface="Gill Sans MT" panose="020B0502020104020203" pitchFamily="34" charset="0"/>
              </a:rPr>
              <a:t>MnO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4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smtClean="0">
                <a:latin typeface="Gill Sans MT" panose="020B0502020104020203" pitchFamily="34" charset="0"/>
              </a:rPr>
              <a:t>KIO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4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smtClean="0">
                <a:latin typeface="Gill Sans MT" panose="020B0502020104020203" pitchFamily="34" charset="0"/>
              </a:rPr>
              <a:t>HBrO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3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smtClean="0">
                <a:latin typeface="Gill Sans MT" panose="020B0502020104020203" pitchFamily="34" charset="0"/>
              </a:rPr>
              <a:t>Co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2</a:t>
            </a:r>
            <a:r>
              <a:rPr lang="es-ES_tradnl" sz="2400" dirty="0" smtClean="0">
                <a:latin typeface="Gill Sans MT" panose="020B0502020104020203" pitchFamily="34" charset="0"/>
              </a:rPr>
              <a:t>O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3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r>
              <a:rPr lang="es-ES_tradnl" sz="2400" dirty="0" smtClean="0">
                <a:latin typeface="Gill Sans MT" panose="020B0502020104020203" pitchFamily="34" charset="0"/>
              </a:rPr>
              <a:t>(NH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4</a:t>
            </a:r>
            <a:r>
              <a:rPr lang="es-ES_tradnl" sz="2400" dirty="0" smtClean="0">
                <a:latin typeface="Gill Sans MT" panose="020B0502020104020203" pitchFamily="34" charset="0"/>
              </a:rPr>
              <a:t>)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3</a:t>
            </a:r>
            <a:r>
              <a:rPr lang="es-ES_tradnl" sz="2400" dirty="0" smtClean="0">
                <a:latin typeface="Gill Sans MT" panose="020B0502020104020203" pitchFamily="34" charset="0"/>
              </a:rPr>
              <a:t>PO</a:t>
            </a:r>
            <a:r>
              <a:rPr lang="es-ES_tradnl" sz="2400" baseline="-25000" dirty="0" smtClean="0">
                <a:latin typeface="Gill Sans MT" panose="020B0502020104020203" pitchFamily="34" charset="0"/>
              </a:rPr>
              <a:t>4</a:t>
            </a: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endParaRPr lang="en-US" sz="2400" dirty="0" smtClean="0">
              <a:latin typeface="Gill Sans MT" panose="020B0502020104020203" pitchFamily="34" charset="0"/>
            </a:endParaRPr>
          </a:p>
          <a:p>
            <a:pPr marL="457200" lvl="0" indent="-457200" fontAlgn="base">
              <a:buFont typeface="+mj-lt"/>
              <a:buAutoNum type="arabicPeriod"/>
            </a:pPr>
            <a:endParaRPr lang="en-US" sz="2400" dirty="0">
              <a:latin typeface="Gill Sans MT" panose="020B0502020104020203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067944" y="1037049"/>
            <a:ext cx="39604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Mercury(II</a:t>
            </a:r>
            <a:r>
              <a:rPr lang="en-US" sz="2400" dirty="0" smtClean="0">
                <a:latin typeface="Gill Sans MT" panose="020B0502020104020203" pitchFamily="34" charset="0"/>
              </a:rPr>
              <a:t>) sulfide 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Calcium carbonate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Zinc dichromate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Ammonia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Nitric acid</a:t>
            </a:r>
            <a:endParaRPr lang="en-US" sz="2400" dirty="0">
              <a:latin typeface="Gill Sans MT" panose="020B0502020104020203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Sulfuric acid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Phosphorus(III</a:t>
            </a:r>
            <a:r>
              <a:rPr lang="en-US" sz="2400" dirty="0" smtClean="0">
                <a:latin typeface="Gill Sans MT" panose="020B0502020104020203" pitchFamily="34" charset="0"/>
              </a:rPr>
              <a:t>) iodide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Copper(II</a:t>
            </a:r>
            <a:r>
              <a:rPr lang="en-US" sz="2400" dirty="0" smtClean="0">
                <a:latin typeface="Gill Sans MT" panose="020B0502020104020203" pitchFamily="34" charset="0"/>
              </a:rPr>
              <a:t>) hydroxide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lead(II</a:t>
            </a:r>
            <a:r>
              <a:rPr lang="en-US" sz="2400" dirty="0" smtClean="0">
                <a:latin typeface="Gill Sans MT" panose="020B0502020104020203" pitchFamily="34" charset="0"/>
              </a:rPr>
              <a:t>) iodate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Iron(III) fluoride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Ammonium iodide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Sodium hypochlorite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Zinc chromate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Gill Sans MT" panose="020B0502020104020203" pitchFamily="34" charset="0"/>
              </a:rPr>
              <a:t>Potassium peroxide </a:t>
            </a:r>
            <a:br>
              <a:rPr lang="en-US" sz="2400" dirty="0" smtClean="0">
                <a:latin typeface="Gill Sans MT" panose="020B0502020104020203" pitchFamily="34" charset="0"/>
              </a:rPr>
            </a:br>
            <a:endParaRPr 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28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354</Words>
  <Application>Microsoft Office PowerPoint</Application>
  <PresentationFormat>Presentación en pantalla (4:3)</PresentationFormat>
  <Paragraphs>128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Chemical formulation!</vt:lpstr>
      <vt:lpstr>Presentación de PowerPoint</vt:lpstr>
      <vt:lpstr>Presentación de PowerPoint</vt:lpstr>
      <vt:lpstr>Presentación de PowerPoint</vt:lpstr>
      <vt:lpstr>Presentación de PowerPoint</vt:lpstr>
      <vt:lpstr>Practice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formulation!</dc:title>
  <dc:creator>Oliver Canning</dc:creator>
  <cp:lastModifiedBy>sfpaula.default</cp:lastModifiedBy>
  <cp:revision>4</cp:revision>
  <dcterms:created xsi:type="dcterms:W3CDTF">2013-09-17T09:26:36Z</dcterms:created>
  <dcterms:modified xsi:type="dcterms:W3CDTF">2014-09-18T11:57:32Z</dcterms:modified>
</cp:coreProperties>
</file>