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98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8" r:id="rId18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60" autoAdjust="0"/>
    <p:restoredTop sz="94671" autoAdjust="0"/>
  </p:normalViewPr>
  <p:slideViewPr>
    <p:cSldViewPr>
      <p:cViewPr varScale="1">
        <p:scale>
          <a:sx n="70" d="100"/>
          <a:sy n="70" d="100"/>
        </p:scale>
        <p:origin x="-137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A9D4570-595B-4B3D-B6FA-D1ED71912902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/>
      <dgm:spPr/>
      <dgm:t>
        <a:bodyPr/>
        <a:lstStyle/>
        <a:p>
          <a:endParaRPr lang="en-GB"/>
        </a:p>
      </dgm:t>
    </dgm:pt>
    <dgm:pt modelId="{638D3902-4187-4EDC-861E-0224F78889F3}">
      <dgm:prSet custT="1"/>
      <dgm:spPr/>
      <dgm:t>
        <a:bodyPr/>
        <a:lstStyle/>
        <a:p>
          <a:pPr rtl="0"/>
          <a:r>
            <a:rPr lang="en-GB" sz="1400" dirty="0" smtClean="0"/>
            <a:t>F.4.1 Explain the use of </a:t>
          </a:r>
          <a:r>
            <a:rPr lang="en-GB" sz="1400" i="1" dirty="0" smtClean="0"/>
            <a:t>Saccharomyces </a:t>
          </a:r>
          <a:r>
            <a:rPr lang="en-GB" sz="1400" dirty="0" smtClean="0"/>
            <a:t>in the production of beer, wine and bread.</a:t>
          </a:r>
          <a:endParaRPr lang="en-GB" sz="1400" dirty="0"/>
        </a:p>
      </dgm:t>
    </dgm:pt>
    <dgm:pt modelId="{019102BE-F618-4F0B-9BC1-1003970766D5}" type="parTrans" cxnId="{EA3AA733-E3B4-4E32-A621-52DC6CA3364E}">
      <dgm:prSet/>
      <dgm:spPr/>
      <dgm:t>
        <a:bodyPr/>
        <a:lstStyle/>
        <a:p>
          <a:endParaRPr lang="en-GB" sz="2000"/>
        </a:p>
      </dgm:t>
    </dgm:pt>
    <dgm:pt modelId="{657D2C56-3280-4E56-BD63-FC134BDC2A8C}" type="sibTrans" cxnId="{EA3AA733-E3B4-4E32-A621-52DC6CA3364E}">
      <dgm:prSet/>
      <dgm:spPr/>
      <dgm:t>
        <a:bodyPr/>
        <a:lstStyle/>
        <a:p>
          <a:endParaRPr lang="en-GB" sz="2000"/>
        </a:p>
      </dgm:t>
    </dgm:pt>
    <dgm:pt modelId="{E7E1F479-7EB9-44BB-830D-93348A3D429F}">
      <dgm:prSet custT="1"/>
      <dgm:spPr/>
      <dgm:t>
        <a:bodyPr/>
        <a:lstStyle/>
        <a:p>
          <a:pPr rtl="0"/>
          <a:r>
            <a:rPr lang="en-GB" sz="1400" smtClean="0"/>
            <a:t>F.4.2 Outline the production of soy sauce using </a:t>
          </a:r>
          <a:r>
            <a:rPr lang="en-GB" sz="1400" i="1" smtClean="0"/>
            <a:t>Aspergillus oryzae</a:t>
          </a:r>
          <a:r>
            <a:rPr lang="en-GB" sz="1400" smtClean="0"/>
            <a:t>.</a:t>
          </a:r>
          <a:endParaRPr lang="en-GB" sz="1400"/>
        </a:p>
      </dgm:t>
    </dgm:pt>
    <dgm:pt modelId="{97A65DBA-CA51-4975-93F9-A65B51700F8C}" type="parTrans" cxnId="{264CA3F3-9DB8-4497-BA14-E84B1C712C60}">
      <dgm:prSet/>
      <dgm:spPr/>
      <dgm:t>
        <a:bodyPr/>
        <a:lstStyle/>
        <a:p>
          <a:endParaRPr lang="en-GB" sz="2000"/>
        </a:p>
      </dgm:t>
    </dgm:pt>
    <dgm:pt modelId="{C919EFDD-3AC1-43EE-9763-7D3F67325D0B}" type="sibTrans" cxnId="{264CA3F3-9DB8-4497-BA14-E84B1C712C60}">
      <dgm:prSet/>
      <dgm:spPr/>
      <dgm:t>
        <a:bodyPr/>
        <a:lstStyle/>
        <a:p>
          <a:endParaRPr lang="en-GB" sz="2000"/>
        </a:p>
      </dgm:t>
    </dgm:pt>
    <dgm:pt modelId="{2108D2B7-B2F1-42B9-822A-567C77F69487}">
      <dgm:prSet custT="1"/>
      <dgm:spPr/>
      <dgm:t>
        <a:bodyPr/>
        <a:lstStyle/>
        <a:p>
          <a:pPr rtl="0"/>
          <a:r>
            <a:rPr lang="en-GB" sz="1400" smtClean="0"/>
            <a:t>F.4.3 Explain the use of acids and high salt or sugar concentrations in food preservation.</a:t>
          </a:r>
          <a:endParaRPr lang="en-GB" sz="1400"/>
        </a:p>
      </dgm:t>
    </dgm:pt>
    <dgm:pt modelId="{F842D84F-2296-4B6D-8809-916966EA35CF}" type="parTrans" cxnId="{6F6E218F-C495-4D9F-B904-BDD43E76C2DD}">
      <dgm:prSet/>
      <dgm:spPr/>
      <dgm:t>
        <a:bodyPr/>
        <a:lstStyle/>
        <a:p>
          <a:endParaRPr lang="en-GB" sz="2000"/>
        </a:p>
      </dgm:t>
    </dgm:pt>
    <dgm:pt modelId="{7FB7E294-CB7C-4DA9-B5A3-CE96133DAC37}" type="sibTrans" cxnId="{6F6E218F-C495-4D9F-B904-BDD43E76C2DD}">
      <dgm:prSet/>
      <dgm:spPr/>
      <dgm:t>
        <a:bodyPr/>
        <a:lstStyle/>
        <a:p>
          <a:endParaRPr lang="en-GB" sz="2000"/>
        </a:p>
      </dgm:t>
    </dgm:pt>
    <dgm:pt modelId="{564C3EF8-47A4-40B5-AB81-40F2BBFB1B76}">
      <dgm:prSet custT="1"/>
      <dgm:spPr/>
      <dgm:t>
        <a:bodyPr/>
        <a:lstStyle/>
        <a:p>
          <a:pPr rtl="0"/>
          <a:r>
            <a:rPr lang="en-GB" sz="1400" dirty="0" smtClean="0"/>
            <a:t>F.4.4 Outline the symptoms, method of transmission and treatment of one named example of food poisoning.</a:t>
          </a:r>
          <a:endParaRPr lang="en-GB" sz="1400" dirty="0"/>
        </a:p>
      </dgm:t>
    </dgm:pt>
    <dgm:pt modelId="{4A392104-5701-460A-B01B-E08C0C04BC45}" type="parTrans" cxnId="{8C701E49-A574-44AF-B179-68CDF37456D8}">
      <dgm:prSet/>
      <dgm:spPr/>
      <dgm:t>
        <a:bodyPr/>
        <a:lstStyle/>
        <a:p>
          <a:endParaRPr lang="en-GB" sz="2000"/>
        </a:p>
      </dgm:t>
    </dgm:pt>
    <dgm:pt modelId="{89950551-D7E7-400B-8CB5-310A15830D70}" type="sibTrans" cxnId="{8C701E49-A574-44AF-B179-68CDF37456D8}">
      <dgm:prSet/>
      <dgm:spPr/>
      <dgm:t>
        <a:bodyPr/>
        <a:lstStyle/>
        <a:p>
          <a:endParaRPr lang="en-GB" sz="2000"/>
        </a:p>
      </dgm:t>
    </dgm:pt>
    <dgm:pt modelId="{6F222F20-C605-479D-A693-54C2179EB146}" type="pres">
      <dgm:prSet presAssocID="{BA9D4570-595B-4B3D-B6FA-D1ED7191290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9F15FD49-E9CB-469F-8626-4751369EB0A8}" type="pres">
      <dgm:prSet presAssocID="{638D3902-4187-4EDC-861E-0224F78889F3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01EED393-2684-48D1-BED8-245C2A2B5B09}" type="pres">
      <dgm:prSet presAssocID="{657D2C56-3280-4E56-BD63-FC134BDC2A8C}" presName="spacer" presStyleCnt="0"/>
      <dgm:spPr/>
    </dgm:pt>
    <dgm:pt modelId="{FB56FD96-A432-4207-9D1B-26AE085684DA}" type="pres">
      <dgm:prSet presAssocID="{E7E1F479-7EB9-44BB-830D-93348A3D429F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746C045-9AF9-4E3E-9F08-ABD1EC18E0F3}" type="pres">
      <dgm:prSet presAssocID="{C919EFDD-3AC1-43EE-9763-7D3F67325D0B}" presName="spacer" presStyleCnt="0"/>
      <dgm:spPr/>
    </dgm:pt>
    <dgm:pt modelId="{D717E04B-36A2-4D77-AB6A-FBF4F5144F9D}" type="pres">
      <dgm:prSet presAssocID="{2108D2B7-B2F1-42B9-822A-567C77F69487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866DEDCC-696F-4C93-9313-3298984C3A50}" type="pres">
      <dgm:prSet presAssocID="{7FB7E294-CB7C-4DA9-B5A3-CE96133DAC37}" presName="spacer" presStyleCnt="0"/>
      <dgm:spPr/>
    </dgm:pt>
    <dgm:pt modelId="{2E1AC615-D3FA-4367-847A-59756966DF01}" type="pres">
      <dgm:prSet presAssocID="{564C3EF8-47A4-40B5-AB81-40F2BBFB1B76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264CA3F3-9DB8-4497-BA14-E84B1C712C60}" srcId="{BA9D4570-595B-4B3D-B6FA-D1ED71912902}" destId="{E7E1F479-7EB9-44BB-830D-93348A3D429F}" srcOrd="1" destOrd="0" parTransId="{97A65DBA-CA51-4975-93F9-A65B51700F8C}" sibTransId="{C919EFDD-3AC1-43EE-9763-7D3F67325D0B}"/>
    <dgm:cxn modelId="{44BD8649-5549-4ABD-B9A9-31580B0BAF4B}" type="presOf" srcId="{BA9D4570-595B-4B3D-B6FA-D1ED71912902}" destId="{6F222F20-C605-479D-A693-54C2179EB146}" srcOrd="0" destOrd="0" presId="urn:microsoft.com/office/officeart/2005/8/layout/vList2"/>
    <dgm:cxn modelId="{EA3AA733-E3B4-4E32-A621-52DC6CA3364E}" srcId="{BA9D4570-595B-4B3D-B6FA-D1ED71912902}" destId="{638D3902-4187-4EDC-861E-0224F78889F3}" srcOrd="0" destOrd="0" parTransId="{019102BE-F618-4F0B-9BC1-1003970766D5}" sibTransId="{657D2C56-3280-4E56-BD63-FC134BDC2A8C}"/>
    <dgm:cxn modelId="{8C701E49-A574-44AF-B179-68CDF37456D8}" srcId="{BA9D4570-595B-4B3D-B6FA-D1ED71912902}" destId="{564C3EF8-47A4-40B5-AB81-40F2BBFB1B76}" srcOrd="3" destOrd="0" parTransId="{4A392104-5701-460A-B01B-E08C0C04BC45}" sibTransId="{89950551-D7E7-400B-8CB5-310A15830D70}"/>
    <dgm:cxn modelId="{6F6E218F-C495-4D9F-B904-BDD43E76C2DD}" srcId="{BA9D4570-595B-4B3D-B6FA-D1ED71912902}" destId="{2108D2B7-B2F1-42B9-822A-567C77F69487}" srcOrd="2" destOrd="0" parTransId="{F842D84F-2296-4B6D-8809-916966EA35CF}" sibTransId="{7FB7E294-CB7C-4DA9-B5A3-CE96133DAC37}"/>
    <dgm:cxn modelId="{FFAAE13A-B67C-4C2F-9B7E-D5ABFE29F962}" type="presOf" srcId="{E7E1F479-7EB9-44BB-830D-93348A3D429F}" destId="{FB56FD96-A432-4207-9D1B-26AE085684DA}" srcOrd="0" destOrd="0" presId="urn:microsoft.com/office/officeart/2005/8/layout/vList2"/>
    <dgm:cxn modelId="{E4522594-F4B2-49FF-86C2-AFD6A7E0D320}" type="presOf" srcId="{564C3EF8-47A4-40B5-AB81-40F2BBFB1B76}" destId="{2E1AC615-D3FA-4367-847A-59756966DF01}" srcOrd="0" destOrd="0" presId="urn:microsoft.com/office/officeart/2005/8/layout/vList2"/>
    <dgm:cxn modelId="{BDC22013-175F-41DE-8922-2FBC9357EB81}" type="presOf" srcId="{2108D2B7-B2F1-42B9-822A-567C77F69487}" destId="{D717E04B-36A2-4D77-AB6A-FBF4F5144F9D}" srcOrd="0" destOrd="0" presId="urn:microsoft.com/office/officeart/2005/8/layout/vList2"/>
    <dgm:cxn modelId="{A2A13324-11C8-4EA4-A492-356244A1E30A}" type="presOf" srcId="{638D3902-4187-4EDC-861E-0224F78889F3}" destId="{9F15FD49-E9CB-469F-8626-4751369EB0A8}" srcOrd="0" destOrd="0" presId="urn:microsoft.com/office/officeart/2005/8/layout/vList2"/>
    <dgm:cxn modelId="{DEC57199-19C2-466B-BC98-B6632A3D1647}" type="presParOf" srcId="{6F222F20-C605-479D-A693-54C2179EB146}" destId="{9F15FD49-E9CB-469F-8626-4751369EB0A8}" srcOrd="0" destOrd="0" presId="urn:microsoft.com/office/officeart/2005/8/layout/vList2"/>
    <dgm:cxn modelId="{84782A7C-640F-4980-A334-C489D40CC097}" type="presParOf" srcId="{6F222F20-C605-479D-A693-54C2179EB146}" destId="{01EED393-2684-48D1-BED8-245C2A2B5B09}" srcOrd="1" destOrd="0" presId="urn:microsoft.com/office/officeart/2005/8/layout/vList2"/>
    <dgm:cxn modelId="{3B6851A6-0537-4E12-8EDA-6FBF8AD7ACA6}" type="presParOf" srcId="{6F222F20-C605-479D-A693-54C2179EB146}" destId="{FB56FD96-A432-4207-9D1B-26AE085684DA}" srcOrd="2" destOrd="0" presId="urn:microsoft.com/office/officeart/2005/8/layout/vList2"/>
    <dgm:cxn modelId="{BC9F3890-C970-487C-8E75-66C40E9128EB}" type="presParOf" srcId="{6F222F20-C605-479D-A693-54C2179EB146}" destId="{A746C045-9AF9-4E3E-9F08-ABD1EC18E0F3}" srcOrd="3" destOrd="0" presId="urn:microsoft.com/office/officeart/2005/8/layout/vList2"/>
    <dgm:cxn modelId="{A62A3DC2-95FC-4D86-997F-1C78389F832E}" type="presParOf" srcId="{6F222F20-C605-479D-A693-54C2179EB146}" destId="{D717E04B-36A2-4D77-AB6A-FBF4F5144F9D}" srcOrd="4" destOrd="0" presId="urn:microsoft.com/office/officeart/2005/8/layout/vList2"/>
    <dgm:cxn modelId="{A51EC933-63F3-4989-996C-D1580CE9D0CE}" type="presParOf" srcId="{6F222F20-C605-479D-A693-54C2179EB146}" destId="{866DEDCC-696F-4C93-9313-3298984C3A50}" srcOrd="5" destOrd="0" presId="urn:microsoft.com/office/officeart/2005/8/layout/vList2"/>
    <dgm:cxn modelId="{26900376-8C00-4C8E-A2CB-E06BFC873EB7}" type="presParOf" srcId="{6F222F20-C605-479D-A693-54C2179EB146}" destId="{2E1AC615-D3FA-4367-847A-59756966DF01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15FD49-E9CB-469F-8626-4751369EB0A8}">
      <dsp:nvSpPr>
        <dsp:cNvPr id="0" name=""/>
        <dsp:cNvSpPr/>
      </dsp:nvSpPr>
      <dsp:spPr>
        <a:xfrm>
          <a:off x="0" y="232"/>
          <a:ext cx="8568952" cy="9360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20000"/>
                <a:satMod val="180000"/>
                <a:lumMod val="98000"/>
              </a:schemeClr>
            </a:gs>
            <a:gs pos="40000">
              <a:schemeClr val="accent1">
                <a:hueOff val="0"/>
                <a:satOff val="0"/>
                <a:lumOff val="0"/>
                <a:alphaOff val="0"/>
                <a:tint val="30000"/>
                <a:satMod val="260000"/>
                <a:lumMod val="8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atMod val="110000"/>
                <a:lumMod val="100000"/>
              </a:schemeClr>
            </a:gs>
          </a:gsLst>
          <a:lin ang="504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kern="1200" dirty="0" smtClean="0"/>
            <a:t>F.4.1 Explain the use of </a:t>
          </a:r>
          <a:r>
            <a:rPr lang="en-GB" sz="1400" i="1" kern="1200" dirty="0" smtClean="0"/>
            <a:t>Saccharomyces </a:t>
          </a:r>
          <a:r>
            <a:rPr lang="en-GB" sz="1400" kern="1200" dirty="0" smtClean="0"/>
            <a:t>in the production of beer, wine and bread.</a:t>
          </a:r>
          <a:endParaRPr lang="en-GB" sz="1400" kern="1200" dirty="0"/>
        </a:p>
      </dsp:txBody>
      <dsp:txXfrm>
        <a:off x="45692" y="45924"/>
        <a:ext cx="8477568" cy="844616"/>
      </dsp:txXfrm>
    </dsp:sp>
    <dsp:sp modelId="{FB56FD96-A432-4207-9D1B-26AE085684DA}">
      <dsp:nvSpPr>
        <dsp:cNvPr id="0" name=""/>
        <dsp:cNvSpPr/>
      </dsp:nvSpPr>
      <dsp:spPr>
        <a:xfrm>
          <a:off x="0" y="1080232"/>
          <a:ext cx="8568952" cy="9360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20000"/>
                <a:satMod val="180000"/>
                <a:lumMod val="98000"/>
              </a:schemeClr>
            </a:gs>
            <a:gs pos="40000">
              <a:schemeClr val="accent1">
                <a:hueOff val="0"/>
                <a:satOff val="0"/>
                <a:lumOff val="0"/>
                <a:alphaOff val="0"/>
                <a:tint val="30000"/>
                <a:satMod val="260000"/>
                <a:lumMod val="8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atMod val="110000"/>
                <a:lumMod val="100000"/>
              </a:schemeClr>
            </a:gs>
          </a:gsLst>
          <a:lin ang="504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kern="1200" smtClean="0"/>
            <a:t>F.4.2 Outline the production of soy sauce using </a:t>
          </a:r>
          <a:r>
            <a:rPr lang="en-GB" sz="1400" i="1" kern="1200" smtClean="0"/>
            <a:t>Aspergillus oryzae</a:t>
          </a:r>
          <a:r>
            <a:rPr lang="en-GB" sz="1400" kern="1200" smtClean="0"/>
            <a:t>.</a:t>
          </a:r>
          <a:endParaRPr lang="en-GB" sz="1400" kern="1200"/>
        </a:p>
      </dsp:txBody>
      <dsp:txXfrm>
        <a:off x="45692" y="1125924"/>
        <a:ext cx="8477568" cy="844616"/>
      </dsp:txXfrm>
    </dsp:sp>
    <dsp:sp modelId="{D717E04B-36A2-4D77-AB6A-FBF4F5144F9D}">
      <dsp:nvSpPr>
        <dsp:cNvPr id="0" name=""/>
        <dsp:cNvSpPr/>
      </dsp:nvSpPr>
      <dsp:spPr>
        <a:xfrm>
          <a:off x="0" y="2160232"/>
          <a:ext cx="8568952" cy="9360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20000"/>
                <a:satMod val="180000"/>
                <a:lumMod val="98000"/>
              </a:schemeClr>
            </a:gs>
            <a:gs pos="40000">
              <a:schemeClr val="accent1">
                <a:hueOff val="0"/>
                <a:satOff val="0"/>
                <a:lumOff val="0"/>
                <a:alphaOff val="0"/>
                <a:tint val="30000"/>
                <a:satMod val="260000"/>
                <a:lumMod val="8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atMod val="110000"/>
                <a:lumMod val="100000"/>
              </a:schemeClr>
            </a:gs>
          </a:gsLst>
          <a:lin ang="504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kern="1200" smtClean="0"/>
            <a:t>F.4.3 Explain the use of acids and high salt or sugar concentrations in food preservation.</a:t>
          </a:r>
          <a:endParaRPr lang="en-GB" sz="1400" kern="1200"/>
        </a:p>
      </dsp:txBody>
      <dsp:txXfrm>
        <a:off x="45692" y="2205924"/>
        <a:ext cx="8477568" cy="844616"/>
      </dsp:txXfrm>
    </dsp:sp>
    <dsp:sp modelId="{2E1AC615-D3FA-4367-847A-59756966DF01}">
      <dsp:nvSpPr>
        <dsp:cNvPr id="0" name=""/>
        <dsp:cNvSpPr/>
      </dsp:nvSpPr>
      <dsp:spPr>
        <a:xfrm>
          <a:off x="0" y="3240232"/>
          <a:ext cx="8568952" cy="9360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20000"/>
                <a:satMod val="180000"/>
                <a:lumMod val="98000"/>
              </a:schemeClr>
            </a:gs>
            <a:gs pos="40000">
              <a:schemeClr val="accent1">
                <a:hueOff val="0"/>
                <a:satOff val="0"/>
                <a:lumOff val="0"/>
                <a:alphaOff val="0"/>
                <a:tint val="30000"/>
                <a:satMod val="260000"/>
                <a:lumMod val="8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atMod val="110000"/>
                <a:lumMod val="100000"/>
              </a:schemeClr>
            </a:gs>
          </a:gsLst>
          <a:lin ang="504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kern="1200" dirty="0" smtClean="0"/>
            <a:t>F.4.4 Outline the symptoms, method of transmission and treatment of one named example of food poisoning.</a:t>
          </a:r>
          <a:endParaRPr lang="en-GB" sz="1400" kern="1200" dirty="0"/>
        </a:p>
      </dsp:txBody>
      <dsp:txXfrm>
        <a:off x="45692" y="3285924"/>
        <a:ext cx="8477568" cy="8446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22C23B-F302-4442-9272-4C062030D448}" type="datetimeFigureOut">
              <a:rPr lang="en-GB" smtClean="0"/>
              <a:t>05/12/2013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A20071-030F-43EC-B77C-337FD2E814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90141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9FDE1410-EB66-40D9-9BAA-CF3C790CE997}" type="datetime1">
              <a:rPr lang="en-US" smtClean="0"/>
              <a:t>12/5/2013</a:t>
            </a:fld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IB Biology SFP - Mark Polko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8376A-6F0E-4BC5-8BC1-14B5429D2E18}" type="datetime1">
              <a:rPr lang="en-US" smtClean="0"/>
              <a:t>12/5/2013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IB Biology SFP - Mark Polko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0A37E-362F-4A7E-AAB4-F98E6B0E0B41}" type="datetime1">
              <a:rPr lang="en-US" smtClean="0"/>
              <a:t>12/5/2013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IB Biology SFP - Mark Polko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C85D5-EF2D-4108-BEBF-17C55537D511}" type="datetime1">
              <a:rPr lang="en-US" smtClean="0"/>
              <a:t>12/5/2013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IB Biology SFP - Mark Polko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3260A-077E-4CF2-BEC2-B50EF5400F7B}" type="datetime1">
              <a:rPr lang="en-US" smtClean="0"/>
              <a:t>12/5/2013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IB Biology SFP - Mark Polko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70443-CBB4-433B-A352-FA71B37D87B9}" type="datetime1">
              <a:rPr lang="en-US" smtClean="0"/>
              <a:t>12/5/2013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IB Biology SFP - Mark Polko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06B31-7DA7-4FCB-AE4F-1CF433CBDF7C}" type="datetime1">
              <a:rPr lang="en-US" smtClean="0"/>
              <a:t>12/5/2013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IB Biology SFP - Mark Polko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25BAD-35E8-4AC1-906A-9CA51BABE166}" type="datetime1">
              <a:rPr lang="en-US" smtClean="0"/>
              <a:t>12/5/2013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IB Biology SFP - Mark Polko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1C944-0708-44C6-839C-79B31600A10E}" type="datetime1">
              <a:rPr lang="en-US" smtClean="0"/>
              <a:t>12/5/2013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IB Biology SFP - Mark Polko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BCD69-00CA-4272-B4A6-EE93FAF1A8E1}" type="datetime1">
              <a:rPr lang="en-US" smtClean="0"/>
              <a:t>12/5/2013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r>
              <a:rPr lang="en-US" smtClean="0"/>
              <a:t>IB Biology SFP - Mark Polko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EE7F6-FEB7-45E7-94F4-75C4FD9638B4}" type="datetime1">
              <a:rPr lang="en-US" smtClean="0"/>
              <a:t>12/5/2013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r>
              <a:rPr lang="en-US" smtClean="0"/>
              <a:t>IB Biology SFP - Mark Polko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647904C7-27A4-4C04-BE2B-1694AE4406B9}" type="datetime1">
              <a:rPr lang="en-US" smtClean="0"/>
              <a:t>12/5/2013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IB Biology SFP - Mark Polko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9" r:id="rId1"/>
    <p:sldLayoutId id="2147484000" r:id="rId2"/>
    <p:sldLayoutId id="2147484001" r:id="rId3"/>
    <p:sldLayoutId id="2147484002" r:id="rId4"/>
    <p:sldLayoutId id="2147484003" r:id="rId5"/>
    <p:sldLayoutId id="2147484004" r:id="rId6"/>
    <p:sldLayoutId id="2147484005" r:id="rId7"/>
    <p:sldLayoutId id="2147484006" r:id="rId8"/>
    <p:sldLayoutId id="2147484007" r:id="rId9"/>
    <p:sldLayoutId id="2147484008" r:id="rId10"/>
    <p:sldLayoutId id="2147484009" r:id="rId11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://sciencesfp.weebly.com/f4-microbes-and-food-production.html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x4qSdjO1z7c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youtube.com/watch?v=gpLUQza4uWw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youtube.com/watch?v=pV_dnISv7Jk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youtube.com/watch?v=qGn2M_YT9p4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476" y="-9843"/>
            <a:ext cx="3600400" cy="23762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Option F </a:t>
            </a: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Biotechnology and Microbes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876550" cy="914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IB Biology SFP - Mark Polko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endParaRPr lang="en-GB" dirty="0"/>
          </a:p>
          <a:p>
            <a:pPr algn="ctr"/>
            <a:r>
              <a:rPr lang="en-GB" dirty="0"/>
              <a:t>F </a:t>
            </a:r>
            <a:r>
              <a:rPr lang="en-GB" dirty="0" smtClean="0"/>
              <a:t>4 </a:t>
            </a:r>
            <a:r>
              <a:rPr lang="en-GB" dirty="0"/>
              <a:t>Microbes and </a:t>
            </a:r>
            <a:r>
              <a:rPr lang="en-GB" dirty="0" smtClean="0"/>
              <a:t>Food</a:t>
            </a:r>
            <a:endParaRPr lang="en-GB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435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11844" y="6490446"/>
            <a:ext cx="1332156" cy="365125"/>
          </a:xfrm>
        </p:spPr>
        <p:txBody>
          <a:bodyPr/>
          <a:lstStyle/>
          <a:p>
            <a:pPr algn="ctr"/>
            <a:fld id="{6E2D2B3B-882E-40F3-A32F-6DD516915044}" type="slidenum">
              <a:rPr lang="en-US" smtClean="0">
                <a:solidFill>
                  <a:schemeClr val="tx1"/>
                </a:solidFill>
              </a:rPr>
              <a:pPr algn="ctr"/>
              <a:t>10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2771800" y="6492875"/>
            <a:ext cx="3502152" cy="365125"/>
          </a:xfrm>
        </p:spPr>
        <p:txBody>
          <a:bodyPr/>
          <a:lstStyle/>
          <a:p>
            <a:pPr algn="ctr"/>
            <a:r>
              <a:rPr lang="en-US" smtClean="0"/>
              <a:t>IB Biology SFP - Mark Polko</a:t>
            </a:r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333216" y="260648"/>
            <a:ext cx="8568952" cy="936000"/>
            <a:chOff x="0" y="1080232"/>
            <a:chExt cx="8568952" cy="936000"/>
          </a:xfrm>
          <a:scene3d>
            <a:camera prst="orthographicFront"/>
            <a:lightRig rig="flat" dir="t"/>
          </a:scene3d>
        </p:grpSpPr>
        <p:sp>
          <p:nvSpPr>
            <p:cNvPr id="6" name="Rounded Rectangle 5"/>
            <p:cNvSpPr/>
            <p:nvPr/>
          </p:nvSpPr>
          <p:spPr>
            <a:xfrm>
              <a:off x="0" y="1080232"/>
              <a:ext cx="8568952" cy="936000"/>
            </a:xfrm>
            <a:prstGeom prst="round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7" name="Rounded Rectangle 4"/>
            <p:cNvSpPr/>
            <p:nvPr/>
          </p:nvSpPr>
          <p:spPr>
            <a:xfrm>
              <a:off x="45692" y="1125924"/>
              <a:ext cx="8477568" cy="84461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l" defTabSz="6223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2000" kern="1200" dirty="0" smtClean="0"/>
                <a:t>F.4.2 Outline the production of soy sauce using </a:t>
              </a:r>
              <a:r>
                <a:rPr lang="en-GB" sz="2000" i="1" kern="1200" dirty="0" err="1" smtClean="0"/>
                <a:t>Aspergillus</a:t>
              </a:r>
              <a:r>
                <a:rPr lang="en-GB" sz="2000" i="1" kern="1200" dirty="0" smtClean="0"/>
                <a:t> </a:t>
              </a:r>
              <a:r>
                <a:rPr lang="en-GB" sz="2000" i="1" kern="1200" dirty="0" err="1" smtClean="0"/>
                <a:t>oryzae</a:t>
              </a:r>
              <a:r>
                <a:rPr lang="en-GB" sz="2000" kern="1200" dirty="0" smtClean="0"/>
                <a:t>.</a:t>
              </a:r>
              <a:endParaRPr lang="en-GB" sz="2000" kern="1200" dirty="0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7236296" y="1988840"/>
            <a:ext cx="8050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hlinkClick r:id="rId2"/>
              </a:rPr>
              <a:t>LINK</a:t>
            </a:r>
            <a:endParaRPr lang="en-GB" sz="2400" dirty="0"/>
          </a:p>
        </p:txBody>
      </p:sp>
      <p:sp>
        <p:nvSpPr>
          <p:cNvPr id="3" name="Rectangle 2"/>
          <p:cNvSpPr/>
          <p:nvPr/>
        </p:nvSpPr>
        <p:spPr>
          <a:xfrm>
            <a:off x="333216" y="1250176"/>
            <a:ext cx="620281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Soy sauce is made from </a:t>
            </a:r>
            <a:r>
              <a:rPr lang="en-GB" b="1" dirty="0" smtClean="0"/>
              <a:t>soya beans </a:t>
            </a:r>
            <a:r>
              <a:rPr lang="en-GB" b="1" dirty="0"/>
              <a:t>and wheat</a:t>
            </a:r>
            <a:r>
              <a:rPr lang="en-GB" dirty="0"/>
              <a:t>. It is food flavour and has a high salt </a:t>
            </a:r>
            <a:r>
              <a:rPr lang="en-GB" dirty="0" smtClean="0"/>
              <a:t>and peptide </a:t>
            </a:r>
            <a:r>
              <a:rPr lang="en-GB" dirty="0"/>
              <a:t>content. It is a very important ingredient in </a:t>
            </a:r>
            <a:r>
              <a:rPr lang="en-GB" dirty="0" smtClean="0"/>
              <a:t>Asian cooking </a:t>
            </a:r>
            <a:r>
              <a:rPr lang="en-GB" dirty="0"/>
              <a:t>and is used to enhance the flavour of fish, </a:t>
            </a:r>
            <a:r>
              <a:rPr lang="en-GB" dirty="0" smtClean="0"/>
              <a:t>rice, bean </a:t>
            </a:r>
            <a:r>
              <a:rPr lang="en-GB" dirty="0"/>
              <a:t>curd (tofu) and boiled vegetables.</a:t>
            </a:r>
          </a:p>
        </p:txBody>
      </p:sp>
      <p:sp>
        <p:nvSpPr>
          <p:cNvPr id="8" name="Rectangle 7"/>
          <p:cNvSpPr/>
          <p:nvPr/>
        </p:nvSpPr>
        <p:spPr>
          <a:xfrm>
            <a:off x="389180" y="2737930"/>
            <a:ext cx="82872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Soy sauce is prepared on the industrial scale by using</a:t>
            </a:r>
          </a:p>
          <a:p>
            <a:r>
              <a:rPr lang="en-GB" b="1" dirty="0"/>
              <a:t>enzymes to hydrolyse </a:t>
            </a:r>
            <a:r>
              <a:rPr lang="en-GB" dirty="0"/>
              <a:t>beans and cereal </a:t>
            </a:r>
            <a:r>
              <a:rPr lang="en-GB" b="1" dirty="0"/>
              <a:t>proteins</a:t>
            </a:r>
            <a:r>
              <a:rPr lang="en-GB" dirty="0"/>
              <a:t>. The </a:t>
            </a:r>
            <a:r>
              <a:rPr lang="en-GB" dirty="0" smtClean="0"/>
              <a:t>fungi </a:t>
            </a:r>
            <a:r>
              <a:rPr lang="en-GB" b="1" i="1" dirty="0" err="1" smtClean="0"/>
              <a:t>Aspergillus</a:t>
            </a:r>
            <a:r>
              <a:rPr lang="en-GB" b="1" i="1" dirty="0" smtClean="0"/>
              <a:t> </a:t>
            </a:r>
            <a:r>
              <a:rPr lang="en-GB" b="1" i="1" dirty="0" err="1"/>
              <a:t>oryzae</a:t>
            </a:r>
            <a:r>
              <a:rPr lang="en-GB" b="1" i="1" dirty="0"/>
              <a:t> </a:t>
            </a:r>
            <a:r>
              <a:rPr lang="en-GB" dirty="0"/>
              <a:t>and </a:t>
            </a:r>
            <a:r>
              <a:rPr lang="en-GB" b="1" i="1" dirty="0" err="1"/>
              <a:t>Rhizopus</a:t>
            </a:r>
            <a:r>
              <a:rPr lang="en-GB" i="1" dirty="0"/>
              <a:t> </a:t>
            </a:r>
            <a:r>
              <a:rPr lang="en-GB" dirty="0"/>
              <a:t>together with </a:t>
            </a:r>
            <a:r>
              <a:rPr lang="en-GB" b="1" i="1" dirty="0" smtClean="0"/>
              <a:t>lactobacilli</a:t>
            </a:r>
            <a:r>
              <a:rPr lang="en-GB" i="1" dirty="0" smtClean="0"/>
              <a:t> </a:t>
            </a:r>
            <a:r>
              <a:rPr lang="en-GB" dirty="0" smtClean="0"/>
              <a:t>and </a:t>
            </a:r>
            <a:r>
              <a:rPr lang="en-GB" dirty="0"/>
              <a:t>yeasts provide the enzymes to break down </a:t>
            </a:r>
            <a:r>
              <a:rPr lang="en-GB" dirty="0" smtClean="0"/>
              <a:t>proteins and </a:t>
            </a:r>
            <a:r>
              <a:rPr lang="en-GB" dirty="0"/>
              <a:t>starch.</a:t>
            </a:r>
          </a:p>
        </p:txBody>
      </p:sp>
      <p:sp>
        <p:nvSpPr>
          <p:cNvPr id="9" name="Rectangle 8"/>
          <p:cNvSpPr/>
          <p:nvPr/>
        </p:nvSpPr>
        <p:spPr>
          <a:xfrm>
            <a:off x="389180" y="3947661"/>
            <a:ext cx="846729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The soya beans are soaked and boiled and </a:t>
            </a:r>
            <a:r>
              <a:rPr lang="en-GB" dirty="0" smtClean="0"/>
              <a:t>the wheat </a:t>
            </a:r>
            <a:r>
              <a:rPr lang="en-GB" dirty="0"/>
              <a:t>is rusted and crushed. They are then mixed </a:t>
            </a:r>
            <a:r>
              <a:rPr lang="en-GB" dirty="0" smtClean="0"/>
              <a:t>together and </a:t>
            </a:r>
            <a:r>
              <a:rPr lang="en-GB" dirty="0"/>
              <a:t>inoculated with a culture of </a:t>
            </a:r>
            <a:r>
              <a:rPr lang="en-GB" b="1" i="1" dirty="0" err="1"/>
              <a:t>Aspergillus</a:t>
            </a:r>
            <a:r>
              <a:rPr lang="en-GB" b="1" i="1" dirty="0"/>
              <a:t> </a:t>
            </a:r>
            <a:r>
              <a:rPr lang="en-GB" b="1" i="1" dirty="0" err="1"/>
              <a:t>oryzae</a:t>
            </a:r>
            <a:r>
              <a:rPr lang="en-GB" i="1" dirty="0"/>
              <a:t>. </a:t>
            </a:r>
            <a:r>
              <a:rPr lang="en-GB" dirty="0" smtClean="0"/>
              <a:t>The fungus </a:t>
            </a:r>
            <a:r>
              <a:rPr lang="en-GB" dirty="0"/>
              <a:t>grows for several days on the mixture, which </a:t>
            </a:r>
            <a:r>
              <a:rPr lang="en-GB" dirty="0" smtClean="0"/>
              <a:t>is aerated </a:t>
            </a:r>
            <a:r>
              <a:rPr lang="en-GB" dirty="0"/>
              <a:t>and spread out. Salt water is added and the </a:t>
            </a:r>
            <a:r>
              <a:rPr lang="en-GB" dirty="0" smtClean="0"/>
              <a:t>mash left </a:t>
            </a:r>
            <a:r>
              <a:rPr lang="en-GB" dirty="0"/>
              <a:t>in deep, cool </a:t>
            </a:r>
            <a:r>
              <a:rPr lang="en-GB" b="1" dirty="0"/>
              <a:t>fermentation tanks for several months</a:t>
            </a:r>
            <a:r>
              <a:rPr lang="en-GB" dirty="0"/>
              <a:t>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00380" y="5517232"/>
            <a:ext cx="843462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The </a:t>
            </a:r>
            <a:r>
              <a:rPr lang="en-GB" b="1" i="1" dirty="0"/>
              <a:t>lactobacilli </a:t>
            </a:r>
            <a:r>
              <a:rPr lang="en-GB" dirty="0"/>
              <a:t>and the yeasts grow </a:t>
            </a:r>
            <a:r>
              <a:rPr lang="en-GB" b="1" dirty="0"/>
              <a:t>and lactic acid </a:t>
            </a:r>
            <a:r>
              <a:rPr lang="en-GB" b="1" dirty="0" smtClean="0"/>
              <a:t>and alcohol </a:t>
            </a:r>
            <a:r>
              <a:rPr lang="en-GB" b="1" dirty="0"/>
              <a:t>fermentations occur </a:t>
            </a:r>
            <a:r>
              <a:rPr lang="en-GB" dirty="0"/>
              <a:t>and the mixture is aged </a:t>
            </a:r>
            <a:r>
              <a:rPr lang="en-GB" dirty="0" smtClean="0"/>
              <a:t>to make </a:t>
            </a:r>
            <a:r>
              <a:rPr lang="en-GB" dirty="0"/>
              <a:t>raw soy sauce. It is then filtered, pasteurised and </a:t>
            </a:r>
            <a:r>
              <a:rPr lang="en-GB" dirty="0" smtClean="0"/>
              <a:t>the sediments </a:t>
            </a:r>
            <a:r>
              <a:rPr lang="en-GB" dirty="0"/>
              <a:t>and oils removed.</a:t>
            </a:r>
          </a:p>
        </p:txBody>
      </p:sp>
    </p:spTree>
    <p:extLst>
      <p:ext uri="{BB962C8B-B14F-4D97-AF65-F5344CB8AC3E}">
        <p14:creationId xmlns:p14="http://schemas.microsoft.com/office/powerpoint/2010/main" val="1879070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6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9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deadhomersociety.files.wordpress.com/2010/07/basicelementsoffood_thumb.png?w=493&amp;h=37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41"/>
          <a:stretch/>
        </p:blipFill>
        <p:spPr bwMode="auto">
          <a:xfrm>
            <a:off x="6444208" y="3068960"/>
            <a:ext cx="2214504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11844" y="6490446"/>
            <a:ext cx="1332156" cy="365125"/>
          </a:xfrm>
        </p:spPr>
        <p:txBody>
          <a:bodyPr/>
          <a:lstStyle/>
          <a:p>
            <a:pPr algn="ctr"/>
            <a:fld id="{6E2D2B3B-882E-40F3-A32F-6DD516915044}" type="slidenum">
              <a:rPr lang="en-US" smtClean="0">
                <a:solidFill>
                  <a:schemeClr val="tx1"/>
                </a:solidFill>
              </a:rPr>
              <a:pPr algn="ctr"/>
              <a:t>11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2771800" y="6492875"/>
            <a:ext cx="3502152" cy="365125"/>
          </a:xfrm>
        </p:spPr>
        <p:txBody>
          <a:bodyPr/>
          <a:lstStyle/>
          <a:p>
            <a:pPr algn="ctr"/>
            <a:r>
              <a:rPr lang="en-US" smtClean="0"/>
              <a:t>IB Biology SFP - Mark Polko</a:t>
            </a:r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94770" y="1484784"/>
            <a:ext cx="846170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/>
              <a:t>SUMMARY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Main </a:t>
            </a:r>
            <a:r>
              <a:rPr lang="en-GB" dirty="0"/>
              <a:t>ingredients used are soybeans, wheat, salt and </a:t>
            </a:r>
            <a:r>
              <a:rPr lang="en-GB" dirty="0" smtClean="0"/>
              <a:t>water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(</a:t>
            </a:r>
            <a:r>
              <a:rPr lang="en-GB" dirty="0" err="1" smtClean="0"/>
              <a:t>mold</a:t>
            </a:r>
            <a:r>
              <a:rPr lang="en-GB" dirty="0"/>
              <a:t>) </a:t>
            </a:r>
            <a:r>
              <a:rPr lang="en-GB" i="1" dirty="0" err="1"/>
              <a:t>Aspergillus</a:t>
            </a:r>
            <a:r>
              <a:rPr lang="en-GB" i="1" dirty="0"/>
              <a:t> </a:t>
            </a:r>
            <a:r>
              <a:rPr lang="en-GB" i="1" dirty="0" err="1"/>
              <a:t>oryzae</a:t>
            </a:r>
            <a:r>
              <a:rPr lang="en-GB" dirty="0"/>
              <a:t>/</a:t>
            </a:r>
            <a:r>
              <a:rPr lang="en-GB" i="1" dirty="0"/>
              <a:t>A. </a:t>
            </a:r>
            <a:r>
              <a:rPr lang="en-GB" i="1" dirty="0" err="1"/>
              <a:t>sojae</a:t>
            </a:r>
            <a:r>
              <a:rPr lang="en-GB" dirty="0"/>
              <a:t> </a:t>
            </a:r>
            <a:r>
              <a:rPr lang="en-GB" dirty="0" smtClean="0"/>
              <a:t>are added to the roasted </a:t>
            </a:r>
            <a:r>
              <a:rPr lang="en-GB" dirty="0"/>
              <a:t>wheat and steamed </a:t>
            </a:r>
            <a:r>
              <a:rPr lang="en-GB" dirty="0" smtClean="0"/>
              <a:t>soybeans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Carbohydrates are fermented </a:t>
            </a:r>
            <a:r>
              <a:rPr lang="en-GB" dirty="0"/>
              <a:t>to produce alcohol and lactic </a:t>
            </a:r>
            <a:r>
              <a:rPr lang="en-GB" dirty="0" smtClean="0"/>
              <a:t>acid.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Proteins are </a:t>
            </a:r>
            <a:r>
              <a:rPr lang="en-GB" dirty="0"/>
              <a:t>broken down to peptides/amino </a:t>
            </a:r>
            <a:r>
              <a:rPr lang="en-GB" dirty="0" smtClean="0"/>
              <a:t>acids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Colour </a:t>
            </a:r>
            <a:r>
              <a:rPr lang="en-GB" dirty="0"/>
              <a:t>due to 6–8 month maturation </a:t>
            </a:r>
            <a:r>
              <a:rPr lang="en-GB" dirty="0" smtClean="0"/>
              <a:t>process</a:t>
            </a:r>
            <a:endParaRPr lang="en-GB" dirty="0"/>
          </a:p>
        </p:txBody>
      </p:sp>
      <p:grpSp>
        <p:nvGrpSpPr>
          <p:cNvPr id="6" name="Group 5"/>
          <p:cNvGrpSpPr/>
          <p:nvPr/>
        </p:nvGrpSpPr>
        <p:grpSpPr>
          <a:xfrm>
            <a:off x="333216" y="260648"/>
            <a:ext cx="8568952" cy="936000"/>
            <a:chOff x="0" y="1080232"/>
            <a:chExt cx="8568952" cy="936000"/>
          </a:xfrm>
          <a:scene3d>
            <a:camera prst="orthographicFront"/>
            <a:lightRig rig="flat" dir="t"/>
          </a:scene3d>
        </p:grpSpPr>
        <p:sp>
          <p:nvSpPr>
            <p:cNvPr id="7" name="Rounded Rectangle 6"/>
            <p:cNvSpPr/>
            <p:nvPr/>
          </p:nvSpPr>
          <p:spPr>
            <a:xfrm>
              <a:off x="0" y="1080232"/>
              <a:ext cx="8568952" cy="936000"/>
            </a:xfrm>
            <a:prstGeom prst="round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8" name="Rounded Rectangle 4"/>
            <p:cNvSpPr/>
            <p:nvPr/>
          </p:nvSpPr>
          <p:spPr>
            <a:xfrm>
              <a:off x="45692" y="1125924"/>
              <a:ext cx="8477568" cy="84461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l" defTabSz="6223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2000" kern="1200" dirty="0" smtClean="0"/>
                <a:t>F.4.2 Outline the production of soy sauce using </a:t>
              </a:r>
              <a:r>
                <a:rPr lang="en-GB" sz="2000" i="1" kern="1200" dirty="0" err="1" smtClean="0"/>
                <a:t>Aspergillus</a:t>
              </a:r>
              <a:r>
                <a:rPr lang="en-GB" sz="2000" i="1" kern="1200" dirty="0" smtClean="0"/>
                <a:t> </a:t>
              </a:r>
              <a:r>
                <a:rPr lang="en-GB" sz="2000" i="1" kern="1200" dirty="0" err="1" smtClean="0"/>
                <a:t>oryzae</a:t>
              </a:r>
              <a:r>
                <a:rPr lang="en-GB" sz="2000" kern="1200" dirty="0" smtClean="0"/>
                <a:t>.</a:t>
              </a:r>
              <a:endParaRPr lang="en-GB" sz="20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462542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6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11844" y="6490446"/>
            <a:ext cx="1332156" cy="365125"/>
          </a:xfrm>
        </p:spPr>
        <p:txBody>
          <a:bodyPr/>
          <a:lstStyle/>
          <a:p>
            <a:pPr algn="ctr"/>
            <a:fld id="{6E2D2B3B-882E-40F3-A32F-6DD516915044}" type="slidenum">
              <a:rPr lang="en-US" smtClean="0">
                <a:solidFill>
                  <a:schemeClr val="tx1"/>
                </a:solidFill>
              </a:rPr>
              <a:pPr algn="ctr"/>
              <a:t>12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2771800" y="6492875"/>
            <a:ext cx="3502152" cy="365125"/>
          </a:xfrm>
        </p:spPr>
        <p:txBody>
          <a:bodyPr/>
          <a:lstStyle/>
          <a:p>
            <a:pPr algn="ctr"/>
            <a:r>
              <a:rPr lang="en-US" smtClean="0"/>
              <a:t>IB Biology SFP - Mark Polko</a:t>
            </a:r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333216" y="81322"/>
            <a:ext cx="8568952" cy="936000"/>
            <a:chOff x="0" y="2160232"/>
            <a:chExt cx="8568952" cy="936000"/>
          </a:xfrm>
          <a:scene3d>
            <a:camera prst="orthographicFront"/>
            <a:lightRig rig="flat" dir="t"/>
          </a:scene3d>
        </p:grpSpPr>
        <p:sp>
          <p:nvSpPr>
            <p:cNvPr id="6" name="Rounded Rectangle 5"/>
            <p:cNvSpPr/>
            <p:nvPr/>
          </p:nvSpPr>
          <p:spPr>
            <a:xfrm>
              <a:off x="0" y="2160232"/>
              <a:ext cx="8568952" cy="936000"/>
            </a:xfrm>
            <a:prstGeom prst="round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7" name="Rounded Rectangle 4"/>
            <p:cNvSpPr/>
            <p:nvPr/>
          </p:nvSpPr>
          <p:spPr>
            <a:xfrm>
              <a:off x="45692" y="2205924"/>
              <a:ext cx="8477568" cy="84461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defTabSz="6223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2000" kern="1200" smtClean="0"/>
                <a:t>F.4.3 Explain the use of acids and high salt or sugar concentrations in food preservation.</a:t>
              </a:r>
              <a:endParaRPr lang="en-GB" sz="2000" kern="1200"/>
            </a:p>
          </p:txBody>
        </p:sp>
      </p:grpSp>
      <p:sp>
        <p:nvSpPr>
          <p:cNvPr id="2" name="Rectangle 1"/>
          <p:cNvSpPr/>
          <p:nvPr/>
        </p:nvSpPr>
        <p:spPr>
          <a:xfrm>
            <a:off x="340630" y="1268760"/>
            <a:ext cx="859676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Many foods are preserved using </a:t>
            </a:r>
            <a:r>
              <a:rPr lang="en-GB" b="1" dirty="0"/>
              <a:t>salt or sugar</a:t>
            </a:r>
            <a:r>
              <a:rPr lang="en-GB" dirty="0"/>
              <a:t>. The </a:t>
            </a:r>
            <a:r>
              <a:rPr lang="en-GB" dirty="0" smtClean="0"/>
              <a:t>majority of </a:t>
            </a:r>
            <a:r>
              <a:rPr lang="en-GB" dirty="0"/>
              <a:t>microorganisms will not be able to grow under </a:t>
            </a:r>
            <a:r>
              <a:rPr lang="en-GB" dirty="0" smtClean="0"/>
              <a:t>such conditions</a:t>
            </a:r>
            <a:r>
              <a:rPr lang="en-GB" dirty="0"/>
              <a:t>, due to </a:t>
            </a:r>
            <a:r>
              <a:rPr lang="en-GB" b="1" dirty="0"/>
              <a:t>water loss via osmosis</a:t>
            </a:r>
            <a:r>
              <a:rPr lang="en-GB" dirty="0"/>
              <a:t>.</a:t>
            </a:r>
          </a:p>
        </p:txBody>
      </p:sp>
      <p:sp>
        <p:nvSpPr>
          <p:cNvPr id="3" name="Rectangle 2"/>
          <p:cNvSpPr/>
          <p:nvPr/>
        </p:nvSpPr>
        <p:spPr>
          <a:xfrm>
            <a:off x="333216" y="2192090"/>
            <a:ext cx="852326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Jams contain </a:t>
            </a:r>
            <a:r>
              <a:rPr lang="en-GB" dirty="0" smtClean="0"/>
              <a:t>a very </a:t>
            </a:r>
            <a:r>
              <a:rPr lang="en-GB" b="1" dirty="0"/>
              <a:t>high concentration of sugar</a:t>
            </a:r>
            <a:r>
              <a:rPr lang="en-GB" dirty="0"/>
              <a:t>, typically fifty to seventy</a:t>
            </a:r>
          </a:p>
          <a:p>
            <a:r>
              <a:rPr lang="en-GB" dirty="0"/>
              <a:t>per cent. They are </a:t>
            </a:r>
            <a:r>
              <a:rPr lang="en-GB" b="1" dirty="0"/>
              <a:t>boiled</a:t>
            </a:r>
            <a:r>
              <a:rPr lang="en-GB" dirty="0"/>
              <a:t> before pouring into hot </a:t>
            </a:r>
            <a:r>
              <a:rPr lang="en-GB" dirty="0" smtClean="0"/>
              <a:t>glass jars</a:t>
            </a:r>
            <a:r>
              <a:rPr lang="en-GB" dirty="0"/>
              <a:t>. This </a:t>
            </a:r>
            <a:r>
              <a:rPr lang="en-GB" b="1" dirty="0"/>
              <a:t>sterilises </a:t>
            </a:r>
            <a:r>
              <a:rPr lang="en-GB" dirty="0"/>
              <a:t>the jam which is then </a:t>
            </a:r>
            <a:r>
              <a:rPr lang="en-GB" b="1" dirty="0"/>
              <a:t>sealed</a:t>
            </a:r>
            <a:r>
              <a:rPr lang="en-GB" dirty="0"/>
              <a:t> to </a:t>
            </a:r>
            <a:r>
              <a:rPr lang="en-GB" dirty="0" smtClean="0"/>
              <a:t>prevent further </a:t>
            </a:r>
            <a:r>
              <a:rPr lang="en-GB" dirty="0"/>
              <a:t>contamination from air borne fungi and </a:t>
            </a:r>
            <a:r>
              <a:rPr lang="en-GB" dirty="0" smtClean="0"/>
              <a:t>bacteria. Once </a:t>
            </a:r>
            <a:r>
              <a:rPr lang="en-GB" dirty="0"/>
              <a:t>the jar is opened, </a:t>
            </a:r>
            <a:r>
              <a:rPr lang="en-GB" b="1" dirty="0"/>
              <a:t>bacteria cannot grow</a:t>
            </a:r>
            <a:r>
              <a:rPr lang="en-GB" dirty="0"/>
              <a:t>, but </a:t>
            </a:r>
            <a:r>
              <a:rPr lang="en-GB" dirty="0" smtClean="0"/>
              <a:t>some </a:t>
            </a:r>
            <a:r>
              <a:rPr lang="en-GB" b="1" dirty="0" smtClean="0"/>
              <a:t>strains </a:t>
            </a:r>
            <a:r>
              <a:rPr lang="en-GB" b="1" dirty="0"/>
              <a:t>of yeast and fungi </a:t>
            </a:r>
            <a:r>
              <a:rPr lang="en-GB" dirty="0"/>
              <a:t>can </a:t>
            </a:r>
            <a:r>
              <a:rPr lang="en-GB" b="1" dirty="0"/>
              <a:t>tolerate</a:t>
            </a:r>
            <a:r>
              <a:rPr lang="en-GB" dirty="0"/>
              <a:t> the high dissolved</a:t>
            </a:r>
          </a:p>
          <a:p>
            <a:r>
              <a:rPr lang="en-GB" dirty="0"/>
              <a:t>sugar content.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330" y="3946416"/>
            <a:ext cx="4021342" cy="25606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1672" y="3946416"/>
            <a:ext cx="4680496" cy="2560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167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6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25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cookit.e2bn.org/library/1244898993/img_1186.origin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8892" y="2664280"/>
            <a:ext cx="3977584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11844" y="6490446"/>
            <a:ext cx="1332156" cy="365125"/>
          </a:xfrm>
        </p:spPr>
        <p:txBody>
          <a:bodyPr/>
          <a:lstStyle/>
          <a:p>
            <a:pPr algn="ctr"/>
            <a:fld id="{6E2D2B3B-882E-40F3-A32F-6DD516915044}" type="slidenum">
              <a:rPr lang="en-US" smtClean="0">
                <a:solidFill>
                  <a:schemeClr val="tx1"/>
                </a:solidFill>
              </a:rPr>
              <a:pPr algn="ctr"/>
              <a:t>13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2771800" y="6492875"/>
            <a:ext cx="3502152" cy="365125"/>
          </a:xfrm>
        </p:spPr>
        <p:txBody>
          <a:bodyPr/>
          <a:lstStyle/>
          <a:p>
            <a:pPr algn="ctr"/>
            <a:r>
              <a:rPr lang="en-US" smtClean="0"/>
              <a:t>IB Biology SFP - Mark Polko</a:t>
            </a:r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343432" y="1228110"/>
            <a:ext cx="806489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Both salt and sugar </a:t>
            </a:r>
            <a:r>
              <a:rPr lang="en-GB" b="1" dirty="0"/>
              <a:t>absorb moisture </a:t>
            </a:r>
            <a:r>
              <a:rPr lang="en-GB" b="1" dirty="0" smtClean="0"/>
              <a:t>from the </a:t>
            </a:r>
            <a:r>
              <a:rPr lang="en-GB" b="1" dirty="0"/>
              <a:t>atmosphere </a:t>
            </a:r>
            <a:r>
              <a:rPr lang="en-GB" dirty="0"/>
              <a:t>and this </a:t>
            </a:r>
            <a:r>
              <a:rPr lang="en-GB" b="1" dirty="0"/>
              <a:t>accelerates the spoilage </a:t>
            </a:r>
            <a:r>
              <a:rPr lang="en-GB" b="1" dirty="0" smtClean="0"/>
              <a:t>process</a:t>
            </a:r>
            <a:r>
              <a:rPr lang="en-GB" dirty="0" smtClean="0"/>
              <a:t> as </a:t>
            </a:r>
            <a:r>
              <a:rPr lang="en-GB" dirty="0"/>
              <a:t>the concentration of sugar or salt falls with time. </a:t>
            </a:r>
            <a:r>
              <a:rPr lang="en-GB" b="1" dirty="0" smtClean="0"/>
              <a:t>Salting and </a:t>
            </a:r>
            <a:r>
              <a:rPr lang="en-GB" b="1" dirty="0"/>
              <a:t>brining </a:t>
            </a:r>
            <a:r>
              <a:rPr lang="en-GB" dirty="0"/>
              <a:t>uses salt (sodium chloride) </a:t>
            </a:r>
            <a:r>
              <a:rPr lang="en-GB" dirty="0" smtClean="0"/>
              <a:t>concentrations of </a:t>
            </a:r>
            <a:r>
              <a:rPr lang="en-GB" dirty="0"/>
              <a:t>twenty to thirty percent and is used for meat, fish </a:t>
            </a:r>
            <a:r>
              <a:rPr lang="en-GB" dirty="0" smtClean="0"/>
              <a:t>and vegetables.</a:t>
            </a:r>
            <a:endParaRPr lang="en-GB" dirty="0"/>
          </a:p>
        </p:txBody>
      </p:sp>
      <p:grpSp>
        <p:nvGrpSpPr>
          <p:cNvPr id="6" name="Group 5"/>
          <p:cNvGrpSpPr/>
          <p:nvPr/>
        </p:nvGrpSpPr>
        <p:grpSpPr>
          <a:xfrm>
            <a:off x="333216" y="81322"/>
            <a:ext cx="8568952" cy="936000"/>
            <a:chOff x="0" y="2160232"/>
            <a:chExt cx="8568952" cy="936000"/>
          </a:xfrm>
          <a:scene3d>
            <a:camera prst="orthographicFront"/>
            <a:lightRig rig="flat" dir="t"/>
          </a:scene3d>
        </p:grpSpPr>
        <p:sp>
          <p:nvSpPr>
            <p:cNvPr id="7" name="Rounded Rectangle 6"/>
            <p:cNvSpPr/>
            <p:nvPr/>
          </p:nvSpPr>
          <p:spPr>
            <a:xfrm>
              <a:off x="0" y="2160232"/>
              <a:ext cx="8568952" cy="936000"/>
            </a:xfrm>
            <a:prstGeom prst="round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8" name="Rounded Rectangle 4"/>
            <p:cNvSpPr/>
            <p:nvPr/>
          </p:nvSpPr>
          <p:spPr>
            <a:xfrm>
              <a:off x="45692" y="2205924"/>
              <a:ext cx="8477568" cy="84461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defTabSz="6223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2000" kern="1200" smtClean="0"/>
                <a:t>F.4.3 Explain the use of acids and high salt or sugar concentrations in food preservation.</a:t>
              </a:r>
              <a:endParaRPr lang="en-GB" sz="2000" kern="1200"/>
            </a:p>
          </p:txBody>
        </p:sp>
      </p:grpSp>
      <p:sp>
        <p:nvSpPr>
          <p:cNvPr id="3" name="Rectangle 2"/>
          <p:cNvSpPr/>
          <p:nvPr/>
        </p:nvSpPr>
        <p:spPr>
          <a:xfrm>
            <a:off x="8051772" y="2204864"/>
            <a:ext cx="7131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>
                <a:hlinkClick r:id="rId3"/>
              </a:rPr>
              <a:t>LINK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378908" y="3142951"/>
            <a:ext cx="44113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Weak acids </a:t>
            </a:r>
            <a:r>
              <a:rPr lang="en-GB" dirty="0" smtClean="0"/>
              <a:t>are used to lower the pH of micro-organisms, stopping their multiplication. Acetic acid is used for example to </a:t>
            </a:r>
            <a:r>
              <a:rPr lang="en-GB" b="1" dirty="0" smtClean="0"/>
              <a:t>pickle unions</a:t>
            </a:r>
            <a:r>
              <a:rPr lang="en-GB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23738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6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idph.state.il.us/images/salmonell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361733"/>
            <a:ext cx="3545020" cy="3455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11844" y="6490446"/>
            <a:ext cx="1332156" cy="365125"/>
          </a:xfrm>
        </p:spPr>
        <p:txBody>
          <a:bodyPr/>
          <a:lstStyle/>
          <a:p>
            <a:pPr algn="ctr"/>
            <a:fld id="{6E2D2B3B-882E-40F3-A32F-6DD516915044}" type="slidenum">
              <a:rPr lang="en-US" smtClean="0">
                <a:solidFill>
                  <a:schemeClr val="tx1"/>
                </a:solidFill>
              </a:rPr>
              <a:pPr algn="ctr"/>
              <a:t>14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2771800" y="6492875"/>
            <a:ext cx="3502152" cy="365125"/>
          </a:xfrm>
        </p:spPr>
        <p:txBody>
          <a:bodyPr/>
          <a:lstStyle/>
          <a:p>
            <a:pPr algn="ctr"/>
            <a:r>
              <a:rPr lang="en-US" smtClean="0"/>
              <a:t>IB Biology SFP - Mark Polko</a:t>
            </a:r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333216" y="188640"/>
            <a:ext cx="8568952" cy="936000"/>
            <a:chOff x="0" y="3240232"/>
            <a:chExt cx="8568952" cy="936000"/>
          </a:xfrm>
          <a:scene3d>
            <a:camera prst="orthographicFront"/>
            <a:lightRig rig="flat" dir="t"/>
          </a:scene3d>
        </p:grpSpPr>
        <p:sp>
          <p:nvSpPr>
            <p:cNvPr id="6" name="Rounded Rectangle 5"/>
            <p:cNvSpPr/>
            <p:nvPr/>
          </p:nvSpPr>
          <p:spPr>
            <a:xfrm>
              <a:off x="0" y="3240232"/>
              <a:ext cx="8568952" cy="936000"/>
            </a:xfrm>
            <a:prstGeom prst="round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7" name="Rounded Rectangle 4"/>
            <p:cNvSpPr/>
            <p:nvPr/>
          </p:nvSpPr>
          <p:spPr>
            <a:xfrm>
              <a:off x="45692" y="3285924"/>
              <a:ext cx="8477568" cy="84461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l" defTabSz="6223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kern="1200" dirty="0" smtClean="0"/>
                <a:t>F.4.4 Outline the symptoms, method of transmission and treatment of </a:t>
              </a:r>
              <a:r>
                <a:rPr lang="en-GB" b="1" kern="1200" dirty="0" smtClean="0"/>
                <a:t>one named example </a:t>
              </a:r>
              <a:r>
                <a:rPr lang="en-GB" kern="1200" dirty="0" smtClean="0"/>
                <a:t>of food poisoning.</a:t>
              </a:r>
              <a:endParaRPr lang="en-GB" kern="1200" dirty="0"/>
            </a:p>
          </p:txBody>
        </p:sp>
      </p:grpSp>
      <p:sp>
        <p:nvSpPr>
          <p:cNvPr id="2" name="Rectangle 1"/>
          <p:cNvSpPr/>
          <p:nvPr/>
        </p:nvSpPr>
        <p:spPr>
          <a:xfrm>
            <a:off x="333216" y="1330408"/>
            <a:ext cx="852326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/>
              <a:t>Food poisoning </a:t>
            </a:r>
            <a:r>
              <a:rPr lang="en-GB" dirty="0"/>
              <a:t>is best described as food infection </a:t>
            </a:r>
            <a:r>
              <a:rPr lang="en-GB" dirty="0" smtClean="0"/>
              <a:t>since it </a:t>
            </a:r>
            <a:r>
              <a:rPr lang="en-GB" dirty="0"/>
              <a:t>is </a:t>
            </a:r>
            <a:r>
              <a:rPr lang="en-GB" b="1" dirty="0"/>
              <a:t>caused by pathogenic bacteria</a:t>
            </a:r>
            <a:r>
              <a:rPr lang="en-GB" dirty="0"/>
              <a:t>, viruses or fungi. </a:t>
            </a:r>
            <a:r>
              <a:rPr lang="en-GB" dirty="0" smtClean="0"/>
              <a:t>Such contamination </a:t>
            </a:r>
            <a:r>
              <a:rPr lang="en-GB" dirty="0"/>
              <a:t>usually arises from improper </a:t>
            </a:r>
            <a:r>
              <a:rPr lang="en-GB" dirty="0" smtClean="0"/>
              <a:t>handling, preparation</a:t>
            </a:r>
            <a:r>
              <a:rPr lang="en-GB" dirty="0"/>
              <a:t>, or food storage. </a:t>
            </a:r>
            <a:r>
              <a:rPr lang="en-GB" b="1" dirty="0"/>
              <a:t>Good hygiene </a:t>
            </a:r>
            <a:r>
              <a:rPr lang="en-GB" dirty="0" smtClean="0"/>
              <a:t>practices before</a:t>
            </a:r>
            <a:r>
              <a:rPr lang="en-GB" dirty="0"/>
              <a:t>, during, and after food preparation </a:t>
            </a:r>
            <a:r>
              <a:rPr lang="en-GB" b="1" dirty="0"/>
              <a:t>can </a:t>
            </a:r>
            <a:r>
              <a:rPr lang="en-GB" b="1" dirty="0" smtClean="0"/>
              <a:t>reduce </a:t>
            </a:r>
            <a:r>
              <a:rPr lang="en-GB" dirty="0" smtClean="0"/>
              <a:t>the </a:t>
            </a:r>
            <a:r>
              <a:rPr lang="en-GB" dirty="0"/>
              <a:t>chances of contracting an illness. Bacteria are </a:t>
            </a:r>
            <a:r>
              <a:rPr lang="en-GB" dirty="0" smtClean="0"/>
              <a:t>a common </a:t>
            </a:r>
            <a:r>
              <a:rPr lang="en-GB" dirty="0"/>
              <a:t>cause of food poisoning. </a:t>
            </a:r>
            <a:r>
              <a:rPr lang="en-GB" b="1" i="1" dirty="0"/>
              <a:t>Salmonella </a:t>
            </a:r>
            <a:r>
              <a:rPr lang="en-GB" b="1" dirty="0"/>
              <a:t>is </a:t>
            </a:r>
            <a:r>
              <a:rPr lang="en-GB" dirty="0"/>
              <a:t>a </a:t>
            </a:r>
            <a:r>
              <a:rPr lang="en-GB" dirty="0" smtClean="0"/>
              <a:t>Gram negative </a:t>
            </a:r>
            <a:r>
              <a:rPr lang="en-GB" dirty="0"/>
              <a:t>genus of bacteria </a:t>
            </a:r>
            <a:r>
              <a:rPr lang="en-GB" b="1" dirty="0"/>
              <a:t>commonly responsible</a:t>
            </a:r>
            <a:r>
              <a:rPr lang="en-GB" dirty="0"/>
              <a:t> for </a:t>
            </a:r>
            <a:r>
              <a:rPr lang="en-GB" dirty="0" smtClean="0"/>
              <a:t>food poisoning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56026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6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11844" y="6490446"/>
            <a:ext cx="1332156" cy="365125"/>
          </a:xfrm>
        </p:spPr>
        <p:txBody>
          <a:bodyPr/>
          <a:lstStyle/>
          <a:p>
            <a:pPr algn="ctr"/>
            <a:fld id="{6E2D2B3B-882E-40F3-A32F-6DD516915044}" type="slidenum">
              <a:rPr lang="en-US" smtClean="0">
                <a:solidFill>
                  <a:schemeClr val="tx1"/>
                </a:solidFill>
              </a:rPr>
              <a:pPr algn="ctr"/>
              <a:t>15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2771800" y="6492875"/>
            <a:ext cx="3502152" cy="365125"/>
          </a:xfrm>
        </p:spPr>
        <p:txBody>
          <a:bodyPr/>
          <a:lstStyle/>
          <a:p>
            <a:pPr algn="ctr"/>
            <a:r>
              <a:rPr lang="en-US" smtClean="0"/>
              <a:t>IB Biology SFP - Mark Polko</a:t>
            </a: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78908" y="1268760"/>
            <a:ext cx="847756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i="1" dirty="0"/>
              <a:t>Salmonella </a:t>
            </a:r>
            <a:r>
              <a:rPr lang="en-GB" dirty="0"/>
              <a:t>produce </a:t>
            </a:r>
            <a:r>
              <a:rPr lang="en-GB" b="1" dirty="0"/>
              <a:t>enterotoxins</a:t>
            </a:r>
            <a:r>
              <a:rPr lang="en-GB" dirty="0"/>
              <a:t>, which are active in </a:t>
            </a:r>
            <a:r>
              <a:rPr lang="en-GB" dirty="0" smtClean="0"/>
              <a:t>the human </a:t>
            </a:r>
            <a:r>
              <a:rPr lang="en-GB" dirty="0"/>
              <a:t>gut. An enterotoxin is a toxin released by a </a:t>
            </a:r>
            <a:r>
              <a:rPr lang="en-GB" dirty="0" smtClean="0"/>
              <a:t>microorganism in </a:t>
            </a:r>
            <a:r>
              <a:rPr lang="en-GB" dirty="0"/>
              <a:t>the lower intestine. The enterotoxin </a:t>
            </a:r>
            <a:r>
              <a:rPr lang="en-GB" b="1" dirty="0" smtClean="0"/>
              <a:t>alters the </a:t>
            </a:r>
            <a:r>
              <a:rPr lang="en-GB" b="1" dirty="0"/>
              <a:t>permeability of the intestinal wall</a:t>
            </a:r>
            <a:r>
              <a:rPr lang="en-GB" dirty="0"/>
              <a:t>. This causes </a:t>
            </a:r>
            <a:r>
              <a:rPr lang="en-GB" dirty="0" smtClean="0"/>
              <a:t>water and </a:t>
            </a:r>
            <a:r>
              <a:rPr lang="en-GB" dirty="0"/>
              <a:t>electrolytes to leak into the intestinal tract, </a:t>
            </a:r>
            <a:r>
              <a:rPr lang="en-GB" b="1" dirty="0" smtClean="0"/>
              <a:t>causing diarrhoea</a:t>
            </a:r>
            <a:r>
              <a:rPr lang="en-GB" dirty="0" smtClean="0"/>
              <a:t>. </a:t>
            </a:r>
            <a:r>
              <a:rPr lang="en-GB" dirty="0"/>
              <a:t>In more serious cases the bacteria may enter </a:t>
            </a:r>
            <a:r>
              <a:rPr lang="en-GB" dirty="0" smtClean="0"/>
              <a:t>the lymphatic </a:t>
            </a:r>
            <a:r>
              <a:rPr lang="en-GB" dirty="0"/>
              <a:t>system.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333216" y="188640"/>
            <a:ext cx="8568952" cy="936000"/>
            <a:chOff x="0" y="3240232"/>
            <a:chExt cx="8568952" cy="936000"/>
          </a:xfrm>
          <a:scene3d>
            <a:camera prst="orthographicFront"/>
            <a:lightRig rig="flat" dir="t"/>
          </a:scene3d>
        </p:grpSpPr>
        <p:sp>
          <p:nvSpPr>
            <p:cNvPr id="7" name="Rounded Rectangle 6"/>
            <p:cNvSpPr/>
            <p:nvPr/>
          </p:nvSpPr>
          <p:spPr>
            <a:xfrm>
              <a:off x="0" y="3240232"/>
              <a:ext cx="8568952" cy="936000"/>
            </a:xfrm>
            <a:prstGeom prst="round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8" name="Rounded Rectangle 4"/>
            <p:cNvSpPr/>
            <p:nvPr/>
          </p:nvSpPr>
          <p:spPr>
            <a:xfrm>
              <a:off x="45692" y="3285924"/>
              <a:ext cx="8477568" cy="84461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l" defTabSz="6223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kern="1200" dirty="0" smtClean="0"/>
                <a:t>F.4.4 Outline the symptoms, method of transmission and treatment of </a:t>
              </a:r>
              <a:r>
                <a:rPr lang="en-GB" b="1" kern="1200" dirty="0" smtClean="0"/>
                <a:t>one named example </a:t>
              </a:r>
              <a:r>
                <a:rPr lang="en-GB" kern="1200" dirty="0" smtClean="0"/>
                <a:t>of food poisoning.</a:t>
              </a:r>
              <a:endParaRPr lang="en-GB" kern="1200" dirty="0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8028384" y="2623845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hlinkClick r:id="rId2"/>
              </a:rPr>
              <a:t>LINK</a:t>
            </a:r>
            <a:endParaRPr lang="en-GB" dirty="0"/>
          </a:p>
        </p:txBody>
      </p:sp>
      <p:sp>
        <p:nvSpPr>
          <p:cNvPr id="3" name="Rectangle 2"/>
          <p:cNvSpPr/>
          <p:nvPr/>
        </p:nvSpPr>
        <p:spPr>
          <a:xfrm>
            <a:off x="391913" y="2993177"/>
            <a:ext cx="831692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i="1" dirty="0"/>
              <a:t>Salmonella </a:t>
            </a:r>
            <a:r>
              <a:rPr lang="en-GB" dirty="0"/>
              <a:t>also produces </a:t>
            </a:r>
            <a:r>
              <a:rPr lang="en-GB" b="1" dirty="0" smtClean="0"/>
              <a:t>endotoxins</a:t>
            </a:r>
            <a:r>
              <a:rPr lang="en-GB" dirty="0" smtClean="0"/>
              <a:t>, which </a:t>
            </a:r>
            <a:r>
              <a:rPr lang="en-GB" dirty="0"/>
              <a:t>when present in large amounts cause </a:t>
            </a:r>
            <a:r>
              <a:rPr lang="en-GB" dirty="0" smtClean="0"/>
              <a:t>fever, </a:t>
            </a:r>
            <a:r>
              <a:rPr lang="en-GB" dirty="0" err="1" smtClean="0"/>
              <a:t>diarrhea</a:t>
            </a:r>
            <a:r>
              <a:rPr lang="en-GB" dirty="0" smtClean="0"/>
              <a:t> and </a:t>
            </a:r>
            <a:r>
              <a:rPr lang="en-GB" dirty="0"/>
              <a:t>inflammation in the human host. However, </a:t>
            </a:r>
            <a:r>
              <a:rPr lang="en-GB" dirty="0" smtClean="0"/>
              <a:t>with </a:t>
            </a:r>
            <a:r>
              <a:rPr lang="en-GB" i="1" dirty="0" smtClean="0"/>
              <a:t>Salmonella </a:t>
            </a:r>
            <a:r>
              <a:rPr lang="en-GB" dirty="0"/>
              <a:t>infection the </a:t>
            </a:r>
            <a:r>
              <a:rPr lang="en-GB" dirty="0" err="1"/>
              <a:t>diarrhea</a:t>
            </a:r>
            <a:r>
              <a:rPr lang="en-GB" dirty="0"/>
              <a:t> does not occur until </a:t>
            </a:r>
            <a:r>
              <a:rPr lang="en-GB" dirty="0" smtClean="0"/>
              <a:t>one to </a:t>
            </a:r>
            <a:r>
              <a:rPr lang="en-GB" dirty="0"/>
              <a:t>two days after eating infected eggs or uncooked </a:t>
            </a:r>
            <a:r>
              <a:rPr lang="en-GB" dirty="0" smtClean="0"/>
              <a:t>fish or </a:t>
            </a:r>
            <a:r>
              <a:rPr lang="en-GB" dirty="0"/>
              <a:t>chicken</a:t>
            </a:r>
            <a:r>
              <a:rPr lang="en-GB" dirty="0" smtClean="0"/>
              <a:t>.</a:t>
            </a:r>
          </a:p>
          <a:p>
            <a:endParaRPr lang="en-GB" dirty="0"/>
          </a:p>
          <a:p>
            <a:r>
              <a:rPr lang="en-GB" dirty="0"/>
              <a:t>The delay occurs because the bacteria </a:t>
            </a:r>
            <a:r>
              <a:rPr lang="en-GB" dirty="0" smtClean="0"/>
              <a:t>from the </a:t>
            </a:r>
            <a:r>
              <a:rPr lang="en-GB" dirty="0"/>
              <a:t>infected food </a:t>
            </a:r>
            <a:r>
              <a:rPr lang="en-GB" b="1" dirty="0"/>
              <a:t>stick to the surface of epithelial </a:t>
            </a:r>
            <a:r>
              <a:rPr lang="en-GB" b="1" dirty="0" smtClean="0"/>
              <a:t>cells</a:t>
            </a:r>
            <a:r>
              <a:rPr lang="en-GB" dirty="0" smtClean="0"/>
              <a:t> lining </a:t>
            </a:r>
            <a:r>
              <a:rPr lang="en-GB" dirty="0"/>
              <a:t>the intestine. The </a:t>
            </a:r>
            <a:r>
              <a:rPr lang="en-GB" i="1" dirty="0"/>
              <a:t>Salmonella </a:t>
            </a:r>
            <a:r>
              <a:rPr lang="en-GB" dirty="0"/>
              <a:t>bacteria then </a:t>
            </a:r>
            <a:r>
              <a:rPr lang="en-GB" dirty="0" smtClean="0"/>
              <a:t>enter the </a:t>
            </a:r>
            <a:r>
              <a:rPr lang="en-GB" dirty="0"/>
              <a:t>cells via </a:t>
            </a:r>
            <a:r>
              <a:rPr lang="en-GB" b="1" dirty="0"/>
              <a:t>phagocytosis</a:t>
            </a:r>
            <a:r>
              <a:rPr lang="en-GB" dirty="0"/>
              <a:t>. The cells are damaged when </a:t>
            </a:r>
            <a:r>
              <a:rPr lang="en-GB" dirty="0" smtClean="0"/>
              <a:t>the </a:t>
            </a:r>
            <a:r>
              <a:rPr lang="en-GB" i="1" dirty="0" smtClean="0"/>
              <a:t>Salmonella </a:t>
            </a:r>
            <a:r>
              <a:rPr lang="en-GB" dirty="0"/>
              <a:t>bacteria multiply and produce </a:t>
            </a:r>
            <a:r>
              <a:rPr lang="en-GB" dirty="0" smtClean="0"/>
              <a:t>endotoxins.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38908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6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11844" y="6490446"/>
            <a:ext cx="1332156" cy="365125"/>
          </a:xfrm>
        </p:spPr>
        <p:txBody>
          <a:bodyPr/>
          <a:lstStyle/>
          <a:p>
            <a:pPr algn="ctr"/>
            <a:fld id="{6E2D2B3B-882E-40F3-A32F-6DD516915044}" type="slidenum">
              <a:rPr lang="en-US" smtClean="0">
                <a:solidFill>
                  <a:schemeClr val="tx1"/>
                </a:solidFill>
              </a:rPr>
              <a:pPr algn="ctr"/>
              <a:t>16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2771800" y="6492875"/>
            <a:ext cx="3502152" cy="365125"/>
          </a:xfrm>
        </p:spPr>
        <p:txBody>
          <a:bodyPr/>
          <a:lstStyle/>
          <a:p>
            <a:pPr algn="ctr"/>
            <a:r>
              <a:rPr lang="en-US" smtClean="0"/>
              <a:t>IB Biology SFP - Mark Polko</a:t>
            </a:r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333216" y="1628800"/>
            <a:ext cx="315866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Most mild types of salmonella infection clear up in four </a:t>
            </a:r>
            <a:r>
              <a:rPr lang="en-GB" dirty="0" smtClean="0"/>
              <a:t>to seven </a:t>
            </a:r>
            <a:r>
              <a:rPr lang="en-GB" dirty="0"/>
              <a:t>days without requiring any treatment other than </a:t>
            </a:r>
            <a:r>
              <a:rPr lang="en-GB" dirty="0" smtClean="0"/>
              <a:t>rest and </a:t>
            </a:r>
            <a:r>
              <a:rPr lang="en-GB" dirty="0"/>
              <a:t>plenty of liquid. A more severe infection may </a:t>
            </a:r>
            <a:r>
              <a:rPr lang="en-GB" dirty="0" smtClean="0"/>
              <a:t>cause excessive diarrhoea, </a:t>
            </a:r>
            <a:r>
              <a:rPr lang="en-GB" dirty="0"/>
              <a:t>stomach cramps, severe </a:t>
            </a:r>
            <a:r>
              <a:rPr lang="en-GB" dirty="0" smtClean="0"/>
              <a:t>dehydration. </a:t>
            </a:r>
          </a:p>
          <a:p>
            <a:endParaRPr lang="en-GB" dirty="0"/>
          </a:p>
          <a:p>
            <a:r>
              <a:rPr lang="en-GB" dirty="0" smtClean="0"/>
              <a:t>In </a:t>
            </a:r>
            <a:r>
              <a:rPr lang="en-GB" dirty="0"/>
              <a:t>such cases, treatment with </a:t>
            </a:r>
            <a:r>
              <a:rPr lang="en-GB" b="1" dirty="0" smtClean="0"/>
              <a:t>antibiotics</a:t>
            </a:r>
            <a:r>
              <a:rPr lang="en-GB" dirty="0" smtClean="0"/>
              <a:t> may </a:t>
            </a:r>
            <a:r>
              <a:rPr lang="en-GB" dirty="0"/>
              <a:t>be </a:t>
            </a:r>
            <a:r>
              <a:rPr lang="en-GB" dirty="0" smtClean="0"/>
              <a:t> necessary </a:t>
            </a:r>
            <a:r>
              <a:rPr lang="en-GB" dirty="0"/>
              <a:t>and a </a:t>
            </a:r>
            <a:r>
              <a:rPr lang="en-GB" dirty="0" smtClean="0"/>
              <a:t>doctor should be consulted</a:t>
            </a:r>
            <a:r>
              <a:rPr lang="en-GB" dirty="0"/>
              <a:t>.</a:t>
            </a:r>
            <a:endParaRPr lang="en-GB" dirty="0"/>
          </a:p>
        </p:txBody>
      </p:sp>
      <p:grpSp>
        <p:nvGrpSpPr>
          <p:cNvPr id="6" name="Group 5"/>
          <p:cNvGrpSpPr/>
          <p:nvPr/>
        </p:nvGrpSpPr>
        <p:grpSpPr>
          <a:xfrm>
            <a:off x="333216" y="188640"/>
            <a:ext cx="8568952" cy="936000"/>
            <a:chOff x="0" y="3240232"/>
            <a:chExt cx="8568952" cy="936000"/>
          </a:xfrm>
          <a:scene3d>
            <a:camera prst="orthographicFront"/>
            <a:lightRig rig="flat" dir="t"/>
          </a:scene3d>
        </p:grpSpPr>
        <p:sp>
          <p:nvSpPr>
            <p:cNvPr id="7" name="Rounded Rectangle 6"/>
            <p:cNvSpPr/>
            <p:nvPr/>
          </p:nvSpPr>
          <p:spPr>
            <a:xfrm>
              <a:off x="0" y="3240232"/>
              <a:ext cx="8568952" cy="936000"/>
            </a:xfrm>
            <a:prstGeom prst="round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8" name="Rounded Rectangle 4"/>
            <p:cNvSpPr/>
            <p:nvPr/>
          </p:nvSpPr>
          <p:spPr>
            <a:xfrm>
              <a:off x="45692" y="3285924"/>
              <a:ext cx="8477568" cy="84461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l" defTabSz="6223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kern="1200" dirty="0" smtClean="0"/>
                <a:t>F.4.4 Outline the symptoms, method of transmission and treatment of </a:t>
              </a:r>
              <a:r>
                <a:rPr lang="en-GB" b="1" kern="1200" dirty="0" smtClean="0"/>
                <a:t>one named example </a:t>
              </a:r>
              <a:r>
                <a:rPr lang="en-GB" kern="1200" dirty="0" smtClean="0"/>
                <a:t>of food poisoning.</a:t>
              </a:r>
              <a:endParaRPr lang="en-GB" kern="1200" dirty="0"/>
            </a:p>
          </p:txBody>
        </p:sp>
      </p:grpSp>
      <p:pic>
        <p:nvPicPr>
          <p:cNvPr id="9" name="Picture 2" descr="http://healthyliving.blog.ocregister.com/files/2009/02/salmonell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376582"/>
            <a:ext cx="5520820" cy="5076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54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6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476" y="-9843"/>
            <a:ext cx="3600400" cy="23762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Option F </a:t>
            </a: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Biotechnology and Microbes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876550" cy="914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IB Biology SFP - Mark Polko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endParaRPr lang="en-GB" dirty="0"/>
          </a:p>
          <a:p>
            <a:pPr algn="ctr"/>
            <a:r>
              <a:rPr lang="en-GB" dirty="0"/>
              <a:t>F </a:t>
            </a:r>
            <a:r>
              <a:rPr lang="en-GB" dirty="0" smtClean="0"/>
              <a:t>4 </a:t>
            </a:r>
            <a:r>
              <a:rPr lang="en-GB" dirty="0"/>
              <a:t>Microbes and </a:t>
            </a:r>
            <a:r>
              <a:rPr lang="en-GB" dirty="0" smtClean="0"/>
              <a:t>Food</a:t>
            </a:r>
            <a:endParaRPr lang="en-GB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421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11844" y="6490446"/>
            <a:ext cx="1332156" cy="365125"/>
          </a:xfrm>
        </p:spPr>
        <p:txBody>
          <a:bodyPr/>
          <a:lstStyle/>
          <a:p>
            <a:pPr algn="ctr"/>
            <a:fld id="{6E2D2B3B-882E-40F3-A32F-6DD516915044}" type="slidenum">
              <a:rPr lang="en-US" smtClean="0">
                <a:solidFill>
                  <a:schemeClr val="tx1"/>
                </a:solidFill>
              </a:rPr>
              <a:pPr algn="ctr"/>
              <a:t>2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2771800" y="6492875"/>
            <a:ext cx="3502152" cy="365125"/>
          </a:xfrm>
        </p:spPr>
        <p:txBody>
          <a:bodyPr/>
          <a:lstStyle/>
          <a:p>
            <a:pPr algn="ctr"/>
            <a:r>
              <a:rPr lang="en-US" smtClean="0"/>
              <a:t>IB Biology SFP - Mark Polko</a:t>
            </a:r>
            <a:endParaRPr lang="en-US"/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763989613"/>
              </p:ext>
            </p:extLst>
          </p:nvPr>
        </p:nvGraphicFramePr>
        <p:xfrm>
          <a:off x="323528" y="1268760"/>
          <a:ext cx="8568952" cy="41764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95536" y="392912"/>
            <a:ext cx="41937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smtClean="0">
                <a:solidFill>
                  <a:srgbClr val="0070C0"/>
                </a:solidFill>
              </a:rPr>
              <a:t>Assessment statements</a:t>
            </a:r>
            <a:endParaRPr lang="en-GB" sz="2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18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9F15FD49-E9CB-469F-8626-4751369EB0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graphicEl>
                                              <a:dgm id="{9F15FD49-E9CB-469F-8626-4751369EB0A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graphicEl>
                                              <a:dgm id="{9F15FD49-E9CB-469F-8626-4751369EB0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graphicEl>
                                              <a:dgm id="{9F15FD49-E9CB-469F-8626-4751369EB0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FB56FD96-A432-4207-9D1B-26AE085684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graphicEl>
                                              <a:dgm id="{FB56FD96-A432-4207-9D1B-26AE085684D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graphicEl>
                                              <a:dgm id="{FB56FD96-A432-4207-9D1B-26AE085684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graphicEl>
                                              <a:dgm id="{FB56FD96-A432-4207-9D1B-26AE085684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717E04B-36A2-4D77-AB6A-FBF4F5144F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graphicEl>
                                              <a:dgm id="{D717E04B-36A2-4D77-AB6A-FBF4F5144F9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graphicEl>
                                              <a:dgm id="{D717E04B-36A2-4D77-AB6A-FBF4F5144F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graphicEl>
                                              <a:dgm id="{D717E04B-36A2-4D77-AB6A-FBF4F5144F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2E1AC615-D3FA-4367-847A-59756966DF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graphicEl>
                                              <a:dgm id="{2E1AC615-D3FA-4367-847A-59756966DF0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graphicEl>
                                              <a:dgm id="{2E1AC615-D3FA-4367-847A-59756966DF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graphicEl>
                                              <a:dgm id="{2E1AC615-D3FA-4367-847A-59756966DF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Dgm bld="lvlOne"/>
        </p:bldSub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11844" y="6490446"/>
            <a:ext cx="1332156" cy="365125"/>
          </a:xfrm>
        </p:spPr>
        <p:txBody>
          <a:bodyPr/>
          <a:lstStyle/>
          <a:p>
            <a:pPr algn="ctr"/>
            <a:fld id="{6E2D2B3B-882E-40F3-A32F-6DD516915044}" type="slidenum">
              <a:rPr lang="en-US" smtClean="0">
                <a:solidFill>
                  <a:schemeClr val="tx1"/>
                </a:solidFill>
              </a:rPr>
              <a:pPr algn="ctr"/>
              <a:t>3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2771800" y="6492875"/>
            <a:ext cx="3502152" cy="365125"/>
          </a:xfrm>
        </p:spPr>
        <p:txBody>
          <a:bodyPr/>
          <a:lstStyle/>
          <a:p>
            <a:pPr algn="ctr"/>
            <a:r>
              <a:rPr lang="en-US" smtClean="0"/>
              <a:t>IB Biology SFP - Mark Polko</a:t>
            </a:r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333216" y="332656"/>
            <a:ext cx="8568952" cy="936000"/>
            <a:chOff x="0" y="232"/>
            <a:chExt cx="8568952" cy="936000"/>
          </a:xfrm>
          <a:scene3d>
            <a:camera prst="orthographicFront"/>
            <a:lightRig rig="flat" dir="t"/>
          </a:scene3d>
        </p:grpSpPr>
        <p:sp>
          <p:nvSpPr>
            <p:cNvPr id="6" name="Rounded Rectangle 5"/>
            <p:cNvSpPr/>
            <p:nvPr/>
          </p:nvSpPr>
          <p:spPr>
            <a:xfrm>
              <a:off x="0" y="232"/>
              <a:ext cx="8568952" cy="936000"/>
            </a:xfrm>
            <a:prstGeom prst="round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7" name="Rounded Rectangle 4"/>
            <p:cNvSpPr/>
            <p:nvPr/>
          </p:nvSpPr>
          <p:spPr>
            <a:xfrm>
              <a:off x="45692" y="45924"/>
              <a:ext cx="8477568" cy="84461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l" defTabSz="6223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2000" kern="1200" dirty="0" smtClean="0"/>
                <a:t>F.4.1 Explain the use of </a:t>
              </a:r>
              <a:r>
                <a:rPr lang="en-GB" sz="2000" i="1" kern="1200" dirty="0" smtClean="0"/>
                <a:t>Saccharomyces </a:t>
              </a:r>
              <a:r>
                <a:rPr lang="en-GB" sz="2000" kern="1200" dirty="0" smtClean="0"/>
                <a:t>in the production of beer, wine and bread.</a:t>
              </a:r>
              <a:endParaRPr lang="en-GB" sz="2000" kern="1200" dirty="0"/>
            </a:p>
          </p:txBody>
        </p:sp>
      </p:grpSp>
      <p:sp>
        <p:nvSpPr>
          <p:cNvPr id="2" name="Rectangle 1"/>
          <p:cNvSpPr/>
          <p:nvPr/>
        </p:nvSpPr>
        <p:spPr>
          <a:xfrm>
            <a:off x="541499" y="1412776"/>
            <a:ext cx="799288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70C0"/>
                </a:solidFill>
              </a:rPr>
              <a:t>Beer</a:t>
            </a:r>
          </a:p>
          <a:p>
            <a:r>
              <a:rPr lang="en-GB" dirty="0"/>
              <a:t>Beer is made from barley grains which are </a:t>
            </a:r>
            <a:r>
              <a:rPr lang="en-GB" dirty="0" smtClean="0"/>
              <a:t>moistened and </a:t>
            </a:r>
            <a:r>
              <a:rPr lang="en-GB" dirty="0"/>
              <a:t>allowed to sprout. During germination a </a:t>
            </a:r>
            <a:r>
              <a:rPr lang="en-GB" dirty="0" smtClean="0"/>
              <a:t>proportion of </a:t>
            </a:r>
            <a:r>
              <a:rPr lang="en-GB" dirty="0"/>
              <a:t>the starch reserves are converted by enzymes </a:t>
            </a:r>
            <a:r>
              <a:rPr lang="en-GB" dirty="0" smtClean="0"/>
              <a:t>to maltose</a:t>
            </a:r>
            <a:r>
              <a:rPr lang="en-GB" dirty="0"/>
              <a:t>. However, in addition the process </a:t>
            </a:r>
            <a:r>
              <a:rPr lang="en-GB" dirty="0" smtClean="0"/>
              <a:t>allows the </a:t>
            </a:r>
            <a:r>
              <a:rPr lang="en-GB" dirty="0"/>
              <a:t>development of enzymes which are important </a:t>
            </a:r>
            <a:r>
              <a:rPr lang="en-GB" dirty="0" smtClean="0"/>
              <a:t>in the </a:t>
            </a:r>
            <a:r>
              <a:rPr lang="en-GB" dirty="0"/>
              <a:t>later stages of brewing. The process is known </a:t>
            </a:r>
            <a:r>
              <a:rPr lang="en-GB" dirty="0" smtClean="0"/>
              <a:t>as </a:t>
            </a:r>
            <a:r>
              <a:rPr lang="en-GB" b="1" dirty="0" smtClean="0"/>
              <a:t>malting</a:t>
            </a:r>
            <a:r>
              <a:rPr lang="en-GB" dirty="0" smtClean="0"/>
              <a:t> </a:t>
            </a:r>
            <a:r>
              <a:rPr lang="en-GB" dirty="0"/>
              <a:t>and requires oxygen. The sprouting barley </a:t>
            </a:r>
            <a:r>
              <a:rPr lang="en-GB" dirty="0" smtClean="0"/>
              <a:t>is termed </a:t>
            </a:r>
            <a:r>
              <a:rPr lang="en-GB" b="1" dirty="0"/>
              <a:t>malt.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300824" y="3636313"/>
            <a:ext cx="10118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smtClean="0">
                <a:hlinkClick r:id="rId2"/>
              </a:rPr>
              <a:t>LINK</a:t>
            </a:r>
            <a:endParaRPr lang="en-GB" sz="3200" dirty="0"/>
          </a:p>
        </p:txBody>
      </p:sp>
      <p:sp>
        <p:nvSpPr>
          <p:cNvPr id="9" name="Rectangle 8"/>
          <p:cNvSpPr/>
          <p:nvPr/>
        </p:nvSpPr>
        <p:spPr>
          <a:xfrm>
            <a:off x="569975" y="3636313"/>
            <a:ext cx="680469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/>
              <a:t>Crushing </a:t>
            </a:r>
            <a:r>
              <a:rPr lang="en-GB" dirty="0"/>
              <a:t>and roasting the sprouted grains gives a</a:t>
            </a:r>
          </a:p>
          <a:p>
            <a:r>
              <a:rPr lang="en-GB" dirty="0"/>
              <a:t>darker colour and richer flavours. This process is</a:t>
            </a:r>
          </a:p>
          <a:p>
            <a:r>
              <a:rPr lang="en-GB" dirty="0"/>
              <a:t>known as </a:t>
            </a:r>
            <a:r>
              <a:rPr lang="en-GB" b="1" dirty="0"/>
              <a:t>kilning</a:t>
            </a:r>
            <a:r>
              <a:rPr lang="en-GB" dirty="0"/>
              <a:t> and allows brewers to store it for up</a:t>
            </a:r>
          </a:p>
          <a:p>
            <a:r>
              <a:rPr lang="en-GB" dirty="0"/>
              <a:t>to a year.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69975" y="5003445"/>
            <a:ext cx="640676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/>
              <a:t>The </a:t>
            </a:r>
            <a:r>
              <a:rPr lang="en-GB" dirty="0"/>
              <a:t>resulting grist is then mashed with hot water. </a:t>
            </a:r>
            <a:r>
              <a:rPr lang="en-GB" dirty="0" smtClean="0"/>
              <a:t>This gelatinises </a:t>
            </a:r>
            <a:r>
              <a:rPr lang="en-GB" dirty="0"/>
              <a:t>the starch and </a:t>
            </a:r>
            <a:r>
              <a:rPr lang="en-GB" b="1" dirty="0"/>
              <a:t>further enzyme action in </a:t>
            </a:r>
            <a:r>
              <a:rPr lang="en-GB" b="1" dirty="0" smtClean="0"/>
              <a:t>the mash </a:t>
            </a:r>
            <a:r>
              <a:rPr lang="en-GB" b="1" dirty="0"/>
              <a:t>produces glucose</a:t>
            </a:r>
            <a:r>
              <a:rPr lang="en-GB" dirty="0"/>
              <a:t> and simple </a:t>
            </a:r>
            <a:r>
              <a:rPr lang="en-GB" dirty="0" smtClean="0"/>
              <a:t>nitrogen-containing compounds</a:t>
            </a:r>
            <a:r>
              <a:rPr lang="en-GB" dirty="0"/>
              <a:t>. This nutrient rich liquid is termed </a:t>
            </a:r>
            <a:r>
              <a:rPr lang="en-GB" b="1" dirty="0" err="1"/>
              <a:t>wort</a:t>
            </a:r>
            <a:r>
              <a:rPr lang="en-GB" dirty="0"/>
              <a:t>. </a:t>
            </a:r>
            <a:r>
              <a:rPr lang="en-GB" dirty="0" smtClean="0"/>
              <a:t>It is </a:t>
            </a:r>
            <a:r>
              <a:rPr lang="en-GB" dirty="0"/>
              <a:t>filtered and the spent grain removed.</a:t>
            </a:r>
          </a:p>
        </p:txBody>
      </p:sp>
    </p:spTree>
    <p:extLst>
      <p:ext uri="{BB962C8B-B14F-4D97-AF65-F5344CB8AC3E}">
        <p14:creationId xmlns:p14="http://schemas.microsoft.com/office/powerpoint/2010/main" val="1473754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11844" y="6490446"/>
            <a:ext cx="1332156" cy="365125"/>
          </a:xfrm>
        </p:spPr>
        <p:txBody>
          <a:bodyPr/>
          <a:lstStyle/>
          <a:p>
            <a:pPr algn="ctr"/>
            <a:fld id="{6E2D2B3B-882E-40F3-A32F-6DD516915044}" type="slidenum">
              <a:rPr lang="en-US" smtClean="0">
                <a:solidFill>
                  <a:schemeClr val="tx1"/>
                </a:solidFill>
              </a:rPr>
              <a:pPr algn="ctr"/>
              <a:t>4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2771800" y="6492875"/>
            <a:ext cx="3502152" cy="365125"/>
          </a:xfrm>
        </p:spPr>
        <p:txBody>
          <a:bodyPr/>
          <a:lstStyle/>
          <a:p>
            <a:pPr algn="ctr"/>
            <a:r>
              <a:rPr lang="en-US" smtClean="0"/>
              <a:t>IB Biology SFP - Mark Polko</a:t>
            </a:r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333216" y="332656"/>
            <a:ext cx="8568952" cy="936000"/>
            <a:chOff x="0" y="232"/>
            <a:chExt cx="8568952" cy="936000"/>
          </a:xfrm>
          <a:scene3d>
            <a:camera prst="orthographicFront"/>
            <a:lightRig rig="flat" dir="t"/>
          </a:scene3d>
        </p:grpSpPr>
        <p:sp>
          <p:nvSpPr>
            <p:cNvPr id="6" name="Rounded Rectangle 5"/>
            <p:cNvSpPr/>
            <p:nvPr/>
          </p:nvSpPr>
          <p:spPr>
            <a:xfrm>
              <a:off x="0" y="232"/>
              <a:ext cx="8568952" cy="936000"/>
            </a:xfrm>
            <a:prstGeom prst="round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7" name="Rounded Rectangle 4"/>
            <p:cNvSpPr/>
            <p:nvPr/>
          </p:nvSpPr>
          <p:spPr>
            <a:xfrm>
              <a:off x="45692" y="45924"/>
              <a:ext cx="8477568" cy="84461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l" defTabSz="6223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2000" kern="1200" dirty="0" smtClean="0"/>
                <a:t>F.4.1 Explain the use of </a:t>
              </a:r>
              <a:r>
                <a:rPr lang="en-GB" sz="2000" i="1" kern="1200" dirty="0" smtClean="0"/>
                <a:t>Saccharomyces </a:t>
              </a:r>
              <a:r>
                <a:rPr lang="en-GB" sz="2000" kern="1200" dirty="0" smtClean="0"/>
                <a:t>in the production of beer, wine and bread.</a:t>
              </a:r>
              <a:endParaRPr lang="en-GB" sz="2000" kern="1200" dirty="0"/>
            </a:p>
          </p:txBody>
        </p:sp>
      </p:grpSp>
      <p:sp>
        <p:nvSpPr>
          <p:cNvPr id="2" name="Rectangle 1"/>
          <p:cNvSpPr/>
          <p:nvPr/>
        </p:nvSpPr>
        <p:spPr>
          <a:xfrm>
            <a:off x="333216" y="1484784"/>
            <a:ext cx="85232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/>
              <a:t>The higher the </a:t>
            </a:r>
            <a:r>
              <a:rPr lang="en-GB" b="1" dirty="0" smtClean="0"/>
              <a:t>sugar (Glucose) </a:t>
            </a:r>
            <a:r>
              <a:rPr lang="en-GB" b="1" dirty="0"/>
              <a:t>content of the mash the </a:t>
            </a:r>
            <a:r>
              <a:rPr lang="en-GB" b="1" dirty="0" smtClean="0"/>
              <a:t>higher the </a:t>
            </a:r>
            <a:r>
              <a:rPr lang="en-GB" b="1" dirty="0"/>
              <a:t>percentage of ethanol made</a:t>
            </a:r>
            <a:r>
              <a:rPr lang="en-GB" dirty="0"/>
              <a:t>. Brewers may also </a:t>
            </a:r>
            <a:r>
              <a:rPr lang="en-GB" dirty="0" smtClean="0"/>
              <a:t>add additional </a:t>
            </a:r>
            <a:r>
              <a:rPr lang="en-GB" dirty="0"/>
              <a:t>enzymes, for example, </a:t>
            </a:r>
            <a:r>
              <a:rPr lang="en-GB" dirty="0" smtClean="0"/>
              <a:t>amylase (Why?), </a:t>
            </a:r>
            <a:r>
              <a:rPr lang="en-GB" dirty="0"/>
              <a:t>to the </a:t>
            </a:r>
            <a:r>
              <a:rPr lang="en-GB" dirty="0" smtClean="0"/>
              <a:t>mash to </a:t>
            </a:r>
            <a:r>
              <a:rPr lang="en-GB" dirty="0"/>
              <a:t>maximize the amount of sugar. This results in a </a:t>
            </a:r>
            <a:r>
              <a:rPr lang="en-GB" dirty="0" smtClean="0"/>
              <a:t>low carbohydrate </a:t>
            </a:r>
            <a:r>
              <a:rPr lang="en-GB" dirty="0"/>
              <a:t>or ‘</a:t>
            </a:r>
            <a:r>
              <a:rPr lang="en-GB" dirty="0" err="1"/>
              <a:t>lite</a:t>
            </a:r>
            <a:r>
              <a:rPr lang="en-GB" dirty="0"/>
              <a:t>’ beer.</a:t>
            </a:r>
          </a:p>
        </p:txBody>
      </p:sp>
      <p:sp>
        <p:nvSpPr>
          <p:cNvPr id="3" name="Rectangle 2"/>
          <p:cNvSpPr/>
          <p:nvPr/>
        </p:nvSpPr>
        <p:spPr>
          <a:xfrm>
            <a:off x="1477354" y="2852936"/>
            <a:ext cx="6027612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dirty="0"/>
              <a:t>C</a:t>
            </a:r>
            <a:r>
              <a:rPr lang="pt-BR" sz="2400" baseline="-25000" dirty="0"/>
              <a:t>6</a:t>
            </a:r>
            <a:r>
              <a:rPr lang="pt-BR" sz="2400" dirty="0"/>
              <a:t>H</a:t>
            </a:r>
            <a:r>
              <a:rPr lang="pt-BR" sz="2400" baseline="-25000" dirty="0"/>
              <a:t>12</a:t>
            </a:r>
            <a:r>
              <a:rPr lang="pt-BR" sz="2400" dirty="0"/>
              <a:t>O</a:t>
            </a:r>
            <a:r>
              <a:rPr lang="pt-BR" sz="2400" baseline="-25000" dirty="0"/>
              <a:t>6</a:t>
            </a:r>
            <a:r>
              <a:rPr lang="pt-BR" sz="2400" dirty="0"/>
              <a:t>  --&gt;  2 H</a:t>
            </a:r>
            <a:r>
              <a:rPr lang="pt-BR" sz="2400" baseline="-25000" dirty="0"/>
              <a:t>3</a:t>
            </a:r>
            <a:r>
              <a:rPr lang="pt-BR" sz="2400" dirty="0"/>
              <a:t>C-CH</a:t>
            </a:r>
            <a:r>
              <a:rPr lang="pt-BR" sz="2400" baseline="-25000" dirty="0"/>
              <a:t>2</a:t>
            </a:r>
            <a:r>
              <a:rPr lang="pt-BR" sz="2400" dirty="0"/>
              <a:t>OH  +  2 </a:t>
            </a:r>
            <a:r>
              <a:rPr lang="pt-BR" sz="2400" dirty="0" smtClean="0"/>
              <a:t>CO</a:t>
            </a:r>
            <a:r>
              <a:rPr lang="pt-BR" sz="2400" baseline="-25000" dirty="0" smtClean="0"/>
              <a:t>2</a:t>
            </a:r>
          </a:p>
          <a:p>
            <a:endParaRPr lang="pt-BR" sz="2400" baseline="-25000" dirty="0"/>
          </a:p>
          <a:p>
            <a:r>
              <a:rPr lang="pt-BR" sz="2400" baseline="-25000" dirty="0" smtClean="0"/>
              <a:t>     Glucose	</a:t>
            </a:r>
            <a:r>
              <a:rPr lang="pt-BR" sz="2400" dirty="0" smtClean="0"/>
              <a:t>       </a:t>
            </a:r>
            <a:r>
              <a:rPr lang="pt-BR" sz="2400" baseline="-25000" dirty="0" err="1" smtClean="0"/>
              <a:t>Ethanol</a:t>
            </a:r>
            <a:r>
              <a:rPr lang="pt-BR" sz="2400" baseline="-25000" dirty="0" smtClean="0"/>
              <a:t>	</a:t>
            </a:r>
            <a:r>
              <a:rPr lang="pt-BR" sz="2400" dirty="0" smtClean="0"/>
              <a:t>       </a:t>
            </a:r>
            <a:r>
              <a:rPr lang="pt-BR" sz="2400" baseline="-25000" dirty="0" err="1" smtClean="0"/>
              <a:t>Carbon</a:t>
            </a:r>
            <a:r>
              <a:rPr lang="pt-BR" sz="2400" baseline="-25000" dirty="0" smtClean="0"/>
              <a:t> </a:t>
            </a:r>
            <a:r>
              <a:rPr lang="pt-BR" sz="2400" baseline="-25000" dirty="0" err="1" smtClean="0"/>
              <a:t>dioxide</a:t>
            </a:r>
            <a:endParaRPr lang="en-GB" sz="2400" baseline="-25000" dirty="0"/>
          </a:p>
        </p:txBody>
      </p:sp>
      <p:sp>
        <p:nvSpPr>
          <p:cNvPr id="8" name="Rectangle 7"/>
          <p:cNvSpPr/>
          <p:nvPr/>
        </p:nvSpPr>
        <p:spPr>
          <a:xfrm>
            <a:off x="333216" y="4149080"/>
            <a:ext cx="474768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/>
              <a:t>Hops</a:t>
            </a:r>
            <a:r>
              <a:rPr lang="en-GB" dirty="0"/>
              <a:t> or hop extract are added to the </a:t>
            </a:r>
            <a:r>
              <a:rPr lang="en-GB" dirty="0" err="1"/>
              <a:t>wort</a:t>
            </a:r>
            <a:r>
              <a:rPr lang="en-GB" dirty="0"/>
              <a:t> with </a:t>
            </a:r>
            <a:r>
              <a:rPr lang="en-GB" dirty="0" smtClean="0"/>
              <a:t>colourings and </a:t>
            </a:r>
            <a:r>
              <a:rPr lang="en-GB" dirty="0"/>
              <a:t>the mash is boiled. The hops give beer </a:t>
            </a:r>
            <a:r>
              <a:rPr lang="en-GB" b="1" dirty="0"/>
              <a:t>it </a:t>
            </a:r>
            <a:r>
              <a:rPr lang="en-GB" b="1" dirty="0" smtClean="0"/>
              <a:t>characteristic bitter </a:t>
            </a:r>
            <a:r>
              <a:rPr lang="en-GB" b="1" dirty="0"/>
              <a:t>flavour </a:t>
            </a:r>
            <a:r>
              <a:rPr lang="en-GB" dirty="0"/>
              <a:t>and also have </a:t>
            </a:r>
            <a:r>
              <a:rPr lang="en-GB" b="1" dirty="0"/>
              <a:t>anti-microbial activity </a:t>
            </a:r>
            <a:r>
              <a:rPr lang="en-GB" dirty="0"/>
              <a:t>(</a:t>
            </a:r>
            <a:r>
              <a:rPr lang="en-GB" dirty="0" smtClean="0"/>
              <a:t>by allowing </a:t>
            </a:r>
            <a:r>
              <a:rPr lang="en-GB" dirty="0"/>
              <a:t>movement across bacterial membranes). </a:t>
            </a:r>
          </a:p>
        </p:txBody>
      </p:sp>
      <p:pic>
        <p:nvPicPr>
          <p:cNvPr id="1026" name="Picture 2" descr="http://ninkasisniece.files.wordpress.com/2013/08/growing_hops_2008_25-l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991" y="3964237"/>
            <a:ext cx="3538080" cy="2653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2807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11844" y="6490446"/>
            <a:ext cx="1332156" cy="365125"/>
          </a:xfrm>
        </p:spPr>
        <p:txBody>
          <a:bodyPr/>
          <a:lstStyle/>
          <a:p>
            <a:pPr algn="ctr"/>
            <a:fld id="{6E2D2B3B-882E-40F3-A32F-6DD516915044}" type="slidenum">
              <a:rPr lang="en-US" smtClean="0">
                <a:solidFill>
                  <a:schemeClr val="tx1"/>
                </a:solidFill>
              </a:rPr>
              <a:pPr algn="ctr"/>
              <a:t>5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2771800" y="6492875"/>
            <a:ext cx="3502152" cy="365125"/>
          </a:xfrm>
        </p:spPr>
        <p:txBody>
          <a:bodyPr/>
          <a:lstStyle/>
          <a:p>
            <a:pPr algn="ctr"/>
            <a:r>
              <a:rPr lang="en-US" smtClean="0"/>
              <a:t>IB Biology SFP - Mark Polko</a:t>
            </a:r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333216" y="332656"/>
            <a:ext cx="8568952" cy="936000"/>
            <a:chOff x="0" y="232"/>
            <a:chExt cx="8568952" cy="936000"/>
          </a:xfrm>
          <a:scene3d>
            <a:camera prst="orthographicFront"/>
            <a:lightRig rig="flat" dir="t"/>
          </a:scene3d>
        </p:grpSpPr>
        <p:sp>
          <p:nvSpPr>
            <p:cNvPr id="6" name="Rounded Rectangle 5"/>
            <p:cNvSpPr/>
            <p:nvPr/>
          </p:nvSpPr>
          <p:spPr>
            <a:xfrm>
              <a:off x="0" y="232"/>
              <a:ext cx="8568952" cy="936000"/>
            </a:xfrm>
            <a:prstGeom prst="round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7" name="Rounded Rectangle 4"/>
            <p:cNvSpPr/>
            <p:nvPr/>
          </p:nvSpPr>
          <p:spPr>
            <a:xfrm>
              <a:off x="45692" y="45924"/>
              <a:ext cx="8477568" cy="84461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l" defTabSz="6223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2000" kern="1200" dirty="0" smtClean="0"/>
                <a:t>F.4.1 Explain the use of </a:t>
              </a:r>
              <a:r>
                <a:rPr lang="en-GB" sz="2000" i="1" kern="1200" dirty="0" smtClean="0"/>
                <a:t>Saccharomyces </a:t>
              </a:r>
              <a:r>
                <a:rPr lang="en-GB" sz="2000" kern="1200" dirty="0" smtClean="0"/>
                <a:t>in the production of beer, wine and bread.</a:t>
              </a:r>
              <a:endParaRPr lang="en-GB" sz="2000" kern="1200" dirty="0"/>
            </a:p>
          </p:txBody>
        </p:sp>
      </p:grpSp>
      <p:sp>
        <p:nvSpPr>
          <p:cNvPr id="2" name="Rectangle 1"/>
          <p:cNvSpPr/>
          <p:nvPr/>
        </p:nvSpPr>
        <p:spPr>
          <a:xfrm>
            <a:off x="333216" y="1755583"/>
            <a:ext cx="852326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After cooling, the mixture is run into a fermentation </a:t>
            </a:r>
            <a:r>
              <a:rPr lang="en-GB" dirty="0" smtClean="0"/>
              <a:t>tank and </a:t>
            </a:r>
            <a:r>
              <a:rPr lang="en-GB" dirty="0"/>
              <a:t>inoculated with strains of </a:t>
            </a:r>
            <a:r>
              <a:rPr lang="en-GB" b="1" i="1" dirty="0"/>
              <a:t>Saccharomyces </a:t>
            </a:r>
            <a:r>
              <a:rPr lang="en-GB" b="1" i="1" dirty="0" err="1" smtClean="0"/>
              <a:t>cerevisiae</a:t>
            </a:r>
            <a:r>
              <a:rPr lang="en-GB" dirty="0" smtClean="0"/>
              <a:t>, brewer’s </a:t>
            </a:r>
            <a:r>
              <a:rPr lang="en-GB" dirty="0"/>
              <a:t>yeast. The </a:t>
            </a:r>
            <a:r>
              <a:rPr lang="en-GB" dirty="0" err="1"/>
              <a:t>wort</a:t>
            </a:r>
            <a:r>
              <a:rPr lang="en-GB" dirty="0"/>
              <a:t> contains dissolved air and </a:t>
            </a:r>
            <a:r>
              <a:rPr lang="en-GB" dirty="0" smtClean="0"/>
              <a:t>hence initially </a:t>
            </a:r>
            <a:r>
              <a:rPr lang="en-GB" dirty="0"/>
              <a:t>the yeast </a:t>
            </a:r>
            <a:r>
              <a:rPr lang="en-GB" b="1" dirty="0"/>
              <a:t>respires aerobically and </a:t>
            </a:r>
            <a:r>
              <a:rPr lang="en-GB" b="1" dirty="0" smtClean="0"/>
              <a:t>multiplies rapidly</a:t>
            </a:r>
            <a:r>
              <a:rPr lang="en-GB" dirty="0"/>
              <a:t>. Later when the oxygen is consumed the </a:t>
            </a:r>
            <a:r>
              <a:rPr lang="en-GB" dirty="0" smtClean="0"/>
              <a:t>yeast </a:t>
            </a:r>
            <a:r>
              <a:rPr lang="en-GB" b="1" dirty="0" smtClean="0"/>
              <a:t>respires </a:t>
            </a:r>
            <a:r>
              <a:rPr lang="en-GB" b="1" dirty="0"/>
              <a:t>anaerobically and cell division stops</a:t>
            </a:r>
            <a:r>
              <a:rPr lang="en-GB" dirty="0"/>
              <a:t>. The </a:t>
            </a:r>
            <a:r>
              <a:rPr lang="en-GB" dirty="0" smtClean="0"/>
              <a:t>dense layer </a:t>
            </a:r>
            <a:r>
              <a:rPr lang="en-GB" dirty="0"/>
              <a:t>of carbon dioxide generated by the activity of </a:t>
            </a:r>
            <a:r>
              <a:rPr lang="en-GB" dirty="0" smtClean="0"/>
              <a:t>the yeast </a:t>
            </a:r>
            <a:r>
              <a:rPr lang="en-GB" dirty="0"/>
              <a:t>ensure that the tank is anaerobic thereby </a:t>
            </a:r>
            <a:r>
              <a:rPr lang="en-GB" dirty="0" smtClean="0"/>
              <a:t>ensuring </a:t>
            </a:r>
            <a:r>
              <a:rPr lang="en-GB" b="1" dirty="0" smtClean="0"/>
              <a:t>fermentation occurs</a:t>
            </a:r>
            <a:r>
              <a:rPr lang="en-GB" dirty="0" smtClean="0"/>
              <a:t>.</a:t>
            </a:r>
            <a:endParaRPr lang="en-GB" dirty="0"/>
          </a:p>
        </p:txBody>
      </p:sp>
      <p:sp>
        <p:nvSpPr>
          <p:cNvPr id="3" name="Rectangle 2"/>
          <p:cNvSpPr/>
          <p:nvPr/>
        </p:nvSpPr>
        <p:spPr>
          <a:xfrm>
            <a:off x="333216" y="4293096"/>
            <a:ext cx="550938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 smtClean="0"/>
              <a:t>Ethanol</a:t>
            </a:r>
            <a:r>
              <a:rPr lang="en-GB" dirty="0" smtClean="0"/>
              <a:t> is </a:t>
            </a:r>
            <a:r>
              <a:rPr lang="en-GB" dirty="0"/>
              <a:t>produced as a result of the anaerobic fermentation </a:t>
            </a:r>
            <a:r>
              <a:rPr lang="en-GB" dirty="0" smtClean="0"/>
              <a:t>of sugars</a:t>
            </a:r>
            <a:r>
              <a:rPr lang="en-GB" dirty="0"/>
              <a:t>. Fermentation usually stops when the </a:t>
            </a:r>
            <a:r>
              <a:rPr lang="en-GB" dirty="0" smtClean="0"/>
              <a:t>fermentable sugars </a:t>
            </a:r>
            <a:r>
              <a:rPr lang="en-GB" dirty="0"/>
              <a:t>have been </a:t>
            </a:r>
            <a:r>
              <a:rPr lang="en-GB" b="1" dirty="0"/>
              <a:t>used up</a:t>
            </a:r>
            <a:r>
              <a:rPr lang="en-GB" dirty="0"/>
              <a:t>. The beer is then separated </a:t>
            </a:r>
            <a:r>
              <a:rPr lang="en-GB" dirty="0" smtClean="0"/>
              <a:t>from the </a:t>
            </a:r>
            <a:r>
              <a:rPr lang="en-GB" dirty="0"/>
              <a:t>yeast, clarified, treated to prevent spoilage, </a:t>
            </a:r>
            <a:r>
              <a:rPr lang="en-GB" dirty="0" smtClean="0"/>
              <a:t>carbonated and </a:t>
            </a:r>
            <a:r>
              <a:rPr lang="en-GB" dirty="0"/>
              <a:t>packaged.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4423443"/>
            <a:ext cx="3203848" cy="2328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706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11844" y="6490446"/>
            <a:ext cx="1332156" cy="365125"/>
          </a:xfrm>
        </p:spPr>
        <p:txBody>
          <a:bodyPr/>
          <a:lstStyle/>
          <a:p>
            <a:pPr algn="ctr"/>
            <a:fld id="{6E2D2B3B-882E-40F3-A32F-6DD516915044}" type="slidenum">
              <a:rPr lang="en-US" smtClean="0">
                <a:solidFill>
                  <a:schemeClr val="tx1"/>
                </a:solidFill>
              </a:rPr>
              <a:pPr algn="ctr"/>
              <a:t>6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2771800" y="6492875"/>
            <a:ext cx="3502152" cy="365125"/>
          </a:xfrm>
        </p:spPr>
        <p:txBody>
          <a:bodyPr/>
          <a:lstStyle/>
          <a:p>
            <a:pPr algn="ctr"/>
            <a:r>
              <a:rPr lang="en-US" smtClean="0"/>
              <a:t>IB Biology SFP - Mark Polko</a:t>
            </a:r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23528" y="1124744"/>
            <a:ext cx="835292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 smtClean="0">
                <a:solidFill>
                  <a:srgbClr val="0070C0"/>
                </a:solidFill>
              </a:rPr>
              <a:t>Task for now:</a:t>
            </a:r>
          </a:p>
          <a:p>
            <a:pPr algn="ctr"/>
            <a:endParaRPr lang="en-GB" sz="4400" b="1" dirty="0">
              <a:solidFill>
                <a:srgbClr val="0070C0"/>
              </a:solidFill>
            </a:endParaRPr>
          </a:p>
          <a:p>
            <a:pPr algn="ctr"/>
            <a:r>
              <a:rPr lang="en-GB" sz="4400" b="1" dirty="0" smtClean="0">
                <a:solidFill>
                  <a:srgbClr val="0070C0"/>
                </a:solidFill>
              </a:rPr>
              <a:t>Discover the process for WINE production. Make sure you include the function of microbes.</a:t>
            </a:r>
            <a:endParaRPr lang="en-GB" sz="4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559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11844" y="6490446"/>
            <a:ext cx="1332156" cy="365125"/>
          </a:xfrm>
        </p:spPr>
        <p:txBody>
          <a:bodyPr/>
          <a:lstStyle/>
          <a:p>
            <a:pPr algn="ctr"/>
            <a:fld id="{6E2D2B3B-882E-40F3-A32F-6DD516915044}" type="slidenum">
              <a:rPr lang="en-US" smtClean="0">
                <a:solidFill>
                  <a:schemeClr val="tx1"/>
                </a:solidFill>
              </a:rPr>
              <a:pPr algn="ctr"/>
              <a:t>7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2771800" y="6492875"/>
            <a:ext cx="3502152" cy="365125"/>
          </a:xfrm>
        </p:spPr>
        <p:txBody>
          <a:bodyPr/>
          <a:lstStyle/>
          <a:p>
            <a:pPr algn="ctr"/>
            <a:r>
              <a:rPr lang="en-US" smtClean="0"/>
              <a:t>IB Biology SFP - Mark Polko</a:t>
            </a:r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380983" y="1468314"/>
            <a:ext cx="8475493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70C0"/>
                </a:solidFill>
              </a:rPr>
              <a:t>Wine</a:t>
            </a:r>
          </a:p>
          <a:p>
            <a:r>
              <a:rPr lang="en-GB" dirty="0"/>
              <a:t>Wines were traditionally made with </a:t>
            </a:r>
            <a:r>
              <a:rPr lang="en-GB" b="1" dirty="0"/>
              <a:t>mild yeast </a:t>
            </a:r>
            <a:r>
              <a:rPr lang="en-GB" dirty="0"/>
              <a:t>found </a:t>
            </a:r>
            <a:r>
              <a:rPr lang="en-GB" dirty="0" smtClean="0"/>
              <a:t>on the </a:t>
            </a:r>
            <a:r>
              <a:rPr lang="en-GB" dirty="0"/>
              <a:t>skins of the grapes. </a:t>
            </a:r>
            <a:r>
              <a:rPr lang="en-GB" b="1" dirty="0"/>
              <a:t>Different yeast strains are </a:t>
            </a:r>
            <a:r>
              <a:rPr lang="en-GB" b="1" dirty="0" smtClean="0"/>
              <a:t>often confined </a:t>
            </a:r>
            <a:r>
              <a:rPr lang="en-GB" b="1" dirty="0"/>
              <a:t>to small areas and each gives a particular </a:t>
            </a:r>
            <a:r>
              <a:rPr lang="en-GB" b="1" dirty="0" smtClean="0"/>
              <a:t>flavour and </a:t>
            </a:r>
            <a:r>
              <a:rPr lang="en-GB" b="1" dirty="0"/>
              <a:t>aroma (smell) to the wine</a:t>
            </a:r>
            <a:r>
              <a:rPr lang="en-GB" dirty="0"/>
              <a:t> which is </a:t>
            </a:r>
            <a:r>
              <a:rPr lang="en-GB" dirty="0" smtClean="0"/>
              <a:t>characteristic of </a:t>
            </a:r>
            <a:r>
              <a:rPr lang="en-GB" dirty="0"/>
              <a:t>that region. Each grape type has a slightly </a:t>
            </a:r>
            <a:r>
              <a:rPr lang="en-GB" dirty="0" smtClean="0"/>
              <a:t>different chemical </a:t>
            </a:r>
            <a:r>
              <a:rPr lang="en-GB" dirty="0"/>
              <a:t>composition in its fruit which affects the wine </a:t>
            </a:r>
            <a:r>
              <a:rPr lang="en-GB" dirty="0" smtClean="0"/>
              <a:t>it is </a:t>
            </a:r>
            <a:r>
              <a:rPr lang="en-GB" dirty="0"/>
              <a:t>made into. </a:t>
            </a:r>
            <a:r>
              <a:rPr lang="en-GB" b="1" dirty="0"/>
              <a:t>Modern wineries use specific strains of </a:t>
            </a:r>
            <a:r>
              <a:rPr lang="en-GB" b="1" dirty="0" smtClean="0"/>
              <a:t>yeast </a:t>
            </a:r>
            <a:r>
              <a:rPr lang="en-GB" dirty="0" smtClean="0"/>
              <a:t>which </a:t>
            </a:r>
            <a:r>
              <a:rPr lang="en-GB" dirty="0"/>
              <a:t>give consistency to the wine and reduce souring </a:t>
            </a:r>
            <a:r>
              <a:rPr lang="en-GB" dirty="0" smtClean="0"/>
              <a:t>by bacteria</a:t>
            </a:r>
            <a:r>
              <a:rPr lang="en-GB" dirty="0"/>
              <a:t>.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333216" y="332656"/>
            <a:ext cx="8568952" cy="936000"/>
            <a:chOff x="0" y="232"/>
            <a:chExt cx="8568952" cy="936000"/>
          </a:xfrm>
          <a:scene3d>
            <a:camera prst="orthographicFront"/>
            <a:lightRig rig="flat" dir="t"/>
          </a:scene3d>
        </p:grpSpPr>
        <p:sp>
          <p:nvSpPr>
            <p:cNvPr id="7" name="Rounded Rectangle 6"/>
            <p:cNvSpPr/>
            <p:nvPr/>
          </p:nvSpPr>
          <p:spPr>
            <a:xfrm>
              <a:off x="0" y="232"/>
              <a:ext cx="8568952" cy="936000"/>
            </a:xfrm>
            <a:prstGeom prst="round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8" name="Rounded Rectangle 4"/>
            <p:cNvSpPr/>
            <p:nvPr/>
          </p:nvSpPr>
          <p:spPr>
            <a:xfrm>
              <a:off x="45692" y="45924"/>
              <a:ext cx="8477568" cy="84461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l" defTabSz="6223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2000" kern="1200" dirty="0" smtClean="0"/>
                <a:t>F.4.1 Explain the use of </a:t>
              </a:r>
              <a:r>
                <a:rPr lang="en-GB" sz="2000" i="1" kern="1200" dirty="0" smtClean="0"/>
                <a:t>Saccharomyces </a:t>
              </a:r>
              <a:r>
                <a:rPr lang="en-GB" sz="2000" kern="1200" dirty="0" smtClean="0"/>
                <a:t>in the production of beer, wine and bread.</a:t>
              </a:r>
              <a:endParaRPr lang="en-GB" sz="2000" kern="1200" dirty="0"/>
            </a:p>
          </p:txBody>
        </p:sp>
      </p:grpSp>
      <p:sp>
        <p:nvSpPr>
          <p:cNvPr id="3" name="Rectangle 2"/>
          <p:cNvSpPr/>
          <p:nvPr/>
        </p:nvSpPr>
        <p:spPr>
          <a:xfrm>
            <a:off x="380983" y="4149080"/>
            <a:ext cx="76328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The grapes are picked and gently crushed which </a:t>
            </a:r>
            <a:r>
              <a:rPr lang="en-GB" dirty="0" smtClean="0"/>
              <a:t>loosens the </a:t>
            </a:r>
            <a:r>
              <a:rPr lang="en-GB" dirty="0"/>
              <a:t>soft skins and stems resulting in the formation of </a:t>
            </a:r>
            <a:r>
              <a:rPr lang="en-GB" dirty="0" smtClean="0"/>
              <a:t>a </a:t>
            </a:r>
            <a:r>
              <a:rPr lang="en-GB" b="1" dirty="0" smtClean="0"/>
              <a:t>must</a:t>
            </a:r>
            <a:r>
              <a:rPr lang="en-GB" dirty="0"/>
              <a:t>. The must is then screened to remove stems </a:t>
            </a:r>
            <a:r>
              <a:rPr lang="en-GB" dirty="0" smtClean="0"/>
              <a:t>and </a:t>
            </a:r>
            <a:r>
              <a:rPr lang="en-GB" b="1" dirty="0" smtClean="0"/>
              <a:t>treated </a:t>
            </a:r>
            <a:r>
              <a:rPr lang="en-GB" b="1" dirty="0"/>
              <a:t>with </a:t>
            </a:r>
            <a:r>
              <a:rPr lang="en-GB" b="1" dirty="0" err="1"/>
              <a:t>sulfur</a:t>
            </a:r>
            <a:r>
              <a:rPr lang="en-GB" b="1" dirty="0"/>
              <a:t> dioxide gas to kill microorganisms </a:t>
            </a:r>
            <a:r>
              <a:rPr lang="en-GB" dirty="0" smtClean="0"/>
              <a:t>that cause </a:t>
            </a:r>
            <a:r>
              <a:rPr lang="en-GB" dirty="0"/>
              <a:t>spoilage.</a:t>
            </a:r>
          </a:p>
        </p:txBody>
      </p:sp>
    </p:spTree>
    <p:extLst>
      <p:ext uri="{BB962C8B-B14F-4D97-AF65-F5344CB8AC3E}">
        <p14:creationId xmlns:p14="http://schemas.microsoft.com/office/powerpoint/2010/main" val="3093405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11844" y="6490446"/>
            <a:ext cx="1332156" cy="365125"/>
          </a:xfrm>
        </p:spPr>
        <p:txBody>
          <a:bodyPr/>
          <a:lstStyle/>
          <a:p>
            <a:pPr algn="ctr"/>
            <a:fld id="{6E2D2B3B-882E-40F3-A32F-6DD516915044}" type="slidenum">
              <a:rPr lang="en-US" smtClean="0">
                <a:solidFill>
                  <a:schemeClr val="tx1"/>
                </a:solidFill>
              </a:rPr>
              <a:pPr algn="ctr"/>
              <a:t>8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2771800" y="6492875"/>
            <a:ext cx="3502152" cy="365125"/>
          </a:xfrm>
        </p:spPr>
        <p:txBody>
          <a:bodyPr/>
          <a:lstStyle/>
          <a:p>
            <a:pPr algn="ctr"/>
            <a:r>
              <a:rPr lang="en-US" smtClean="0"/>
              <a:t>IB Biology SFP - Mark Polko</a:t>
            </a:r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527857" y="1700808"/>
            <a:ext cx="8179669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/>
              <a:t>Wine yeasts </a:t>
            </a:r>
            <a:r>
              <a:rPr lang="en-GB" dirty="0"/>
              <a:t>are then added to</a:t>
            </a:r>
            <a:r>
              <a:rPr lang="en-GB" b="1" dirty="0"/>
              <a:t> convert the sugars to </a:t>
            </a:r>
            <a:r>
              <a:rPr lang="en-GB" b="1" dirty="0" smtClean="0"/>
              <a:t>ethanol</a:t>
            </a:r>
            <a:r>
              <a:rPr lang="en-GB" dirty="0" smtClean="0"/>
              <a:t>. White </a:t>
            </a:r>
            <a:r>
              <a:rPr lang="en-GB" dirty="0"/>
              <a:t>wine is made when the skins are removed </a:t>
            </a:r>
            <a:r>
              <a:rPr lang="en-GB" dirty="0" smtClean="0"/>
              <a:t>early. The </a:t>
            </a:r>
            <a:r>
              <a:rPr lang="en-GB" dirty="0"/>
              <a:t>fermentation is performed at 25 °C; anthocyanin </a:t>
            </a:r>
            <a:r>
              <a:rPr lang="en-GB" dirty="0" smtClean="0"/>
              <a:t>and tannin </a:t>
            </a:r>
            <a:r>
              <a:rPr lang="en-GB" dirty="0"/>
              <a:t>pigments are leached out of the grape skins. </a:t>
            </a:r>
            <a:r>
              <a:rPr lang="en-GB" dirty="0" smtClean="0"/>
              <a:t>The wine </a:t>
            </a:r>
            <a:r>
              <a:rPr lang="en-GB" dirty="0"/>
              <a:t>is run off and ‘racked’: the pulp is allowed to </a:t>
            </a:r>
            <a:r>
              <a:rPr lang="en-GB" dirty="0" smtClean="0"/>
              <a:t>settle and </a:t>
            </a:r>
            <a:r>
              <a:rPr lang="en-GB" dirty="0"/>
              <a:t>then removed and pressed. </a:t>
            </a:r>
            <a:endParaRPr lang="en-GB" dirty="0" smtClean="0"/>
          </a:p>
          <a:p>
            <a:endParaRPr lang="en-GB" dirty="0"/>
          </a:p>
          <a:p>
            <a:r>
              <a:rPr lang="en-GB" dirty="0" smtClean="0"/>
              <a:t>It </a:t>
            </a:r>
            <a:r>
              <a:rPr lang="en-GB" dirty="0"/>
              <a:t>is then reintroduced </a:t>
            </a:r>
            <a:r>
              <a:rPr lang="en-GB" dirty="0" smtClean="0"/>
              <a:t>to the </a:t>
            </a:r>
            <a:r>
              <a:rPr lang="en-GB" dirty="0"/>
              <a:t>wine and the </a:t>
            </a:r>
            <a:r>
              <a:rPr lang="en-GB" b="1" dirty="0"/>
              <a:t>fermentation allowed to finish</a:t>
            </a:r>
            <a:r>
              <a:rPr lang="en-GB" dirty="0"/>
              <a:t>. The </a:t>
            </a:r>
            <a:r>
              <a:rPr lang="en-GB" dirty="0" smtClean="0"/>
              <a:t>dregs or </a:t>
            </a:r>
            <a:r>
              <a:rPr lang="en-GB" dirty="0"/>
              <a:t>‘lees’ are allowed to settle. It is then stored and </a:t>
            </a:r>
            <a:r>
              <a:rPr lang="en-GB" dirty="0" smtClean="0"/>
              <a:t>allowed to </a:t>
            </a:r>
            <a:r>
              <a:rPr lang="en-GB" dirty="0"/>
              <a:t>mature. It is then filtered, fined and bottled.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333216" y="332656"/>
            <a:ext cx="8568952" cy="936000"/>
            <a:chOff x="0" y="232"/>
            <a:chExt cx="8568952" cy="936000"/>
          </a:xfrm>
          <a:scene3d>
            <a:camera prst="orthographicFront"/>
            <a:lightRig rig="flat" dir="t"/>
          </a:scene3d>
        </p:grpSpPr>
        <p:sp>
          <p:nvSpPr>
            <p:cNvPr id="7" name="Rounded Rectangle 6"/>
            <p:cNvSpPr/>
            <p:nvPr/>
          </p:nvSpPr>
          <p:spPr>
            <a:xfrm>
              <a:off x="0" y="232"/>
              <a:ext cx="8568952" cy="936000"/>
            </a:xfrm>
            <a:prstGeom prst="round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8" name="Rounded Rectangle 4"/>
            <p:cNvSpPr/>
            <p:nvPr/>
          </p:nvSpPr>
          <p:spPr>
            <a:xfrm>
              <a:off x="45692" y="45924"/>
              <a:ext cx="8477568" cy="84461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l" defTabSz="6223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2000" kern="1200" dirty="0" smtClean="0"/>
                <a:t>F.4.1 Explain the use of </a:t>
              </a:r>
              <a:r>
                <a:rPr lang="en-GB" sz="2000" i="1" kern="1200" dirty="0" smtClean="0"/>
                <a:t>Saccharomyces </a:t>
              </a:r>
              <a:r>
                <a:rPr lang="en-GB" sz="2000" kern="1200" dirty="0" smtClean="0"/>
                <a:t>in the production of beer, wine and bread.</a:t>
              </a:r>
              <a:endParaRPr lang="en-GB" sz="2000" kern="1200" dirty="0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6084168" y="5013176"/>
            <a:ext cx="9092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hlinkClick r:id="rId2"/>
              </a:rPr>
              <a:t>LINK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409306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668" y="3212976"/>
            <a:ext cx="4762500" cy="3209925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11844" y="6490446"/>
            <a:ext cx="1332156" cy="365125"/>
          </a:xfrm>
        </p:spPr>
        <p:txBody>
          <a:bodyPr/>
          <a:lstStyle/>
          <a:p>
            <a:pPr algn="ctr"/>
            <a:fld id="{6E2D2B3B-882E-40F3-A32F-6DD516915044}" type="slidenum">
              <a:rPr lang="en-US" smtClean="0">
                <a:solidFill>
                  <a:schemeClr val="tx1"/>
                </a:solidFill>
              </a:rPr>
              <a:pPr algn="ctr"/>
              <a:t>9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2771800" y="6492875"/>
            <a:ext cx="3502152" cy="365125"/>
          </a:xfrm>
        </p:spPr>
        <p:txBody>
          <a:bodyPr/>
          <a:lstStyle/>
          <a:p>
            <a:pPr algn="ctr"/>
            <a:r>
              <a:rPr lang="en-US" smtClean="0"/>
              <a:t>IB Biology SFP - Mark Polko</a:t>
            </a:r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378908" y="1484784"/>
            <a:ext cx="8225540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70C0"/>
                </a:solidFill>
              </a:rPr>
              <a:t>Bread</a:t>
            </a:r>
          </a:p>
          <a:p>
            <a:r>
              <a:rPr lang="en-GB" dirty="0"/>
              <a:t>When flour is made into a dough, </a:t>
            </a:r>
            <a:r>
              <a:rPr lang="en-GB" b="1" dirty="0"/>
              <a:t>amylases</a:t>
            </a:r>
            <a:r>
              <a:rPr lang="en-GB" dirty="0"/>
              <a:t> from </a:t>
            </a:r>
            <a:r>
              <a:rPr lang="en-GB" dirty="0" smtClean="0"/>
              <a:t>the original </a:t>
            </a:r>
            <a:r>
              <a:rPr lang="en-GB" dirty="0"/>
              <a:t>wheat grain act on </a:t>
            </a:r>
            <a:r>
              <a:rPr lang="en-GB" b="1" dirty="0"/>
              <a:t>starch to </a:t>
            </a:r>
            <a:r>
              <a:rPr lang="en-GB" dirty="0"/>
              <a:t>produce a </a:t>
            </a:r>
            <a:r>
              <a:rPr lang="en-GB" dirty="0" smtClean="0"/>
              <a:t>mixture of </a:t>
            </a:r>
            <a:r>
              <a:rPr lang="en-GB" b="1" dirty="0"/>
              <a:t>glucose and maltose</a:t>
            </a:r>
            <a:r>
              <a:rPr lang="en-GB" dirty="0"/>
              <a:t>. Specialised varieties of the </a:t>
            </a:r>
            <a:r>
              <a:rPr lang="en-GB" dirty="0" smtClean="0"/>
              <a:t>yeast strain </a:t>
            </a:r>
            <a:r>
              <a:rPr lang="en-GB" b="1" i="1" dirty="0"/>
              <a:t>Saccharomyces </a:t>
            </a:r>
            <a:r>
              <a:rPr lang="en-GB" b="1" i="1" dirty="0" err="1"/>
              <a:t>cerevisiae</a:t>
            </a:r>
            <a:r>
              <a:rPr lang="en-GB" b="1" i="1" dirty="0"/>
              <a:t> </a:t>
            </a:r>
            <a:r>
              <a:rPr lang="en-GB" b="1" dirty="0"/>
              <a:t>ferment these </a:t>
            </a:r>
            <a:r>
              <a:rPr lang="en-GB" b="1" dirty="0" smtClean="0"/>
              <a:t>sugars </a:t>
            </a:r>
            <a:r>
              <a:rPr lang="en-GB" dirty="0" smtClean="0"/>
              <a:t>generating </a:t>
            </a:r>
            <a:r>
              <a:rPr lang="en-GB" dirty="0"/>
              <a:t>carbon dioxide gas</a:t>
            </a:r>
            <a:r>
              <a:rPr lang="en-GB" dirty="0" smtClean="0"/>
              <a:t>. </a:t>
            </a:r>
            <a:r>
              <a:rPr lang="en-GB" dirty="0"/>
              <a:t>This makes the </a:t>
            </a:r>
            <a:r>
              <a:rPr lang="en-GB" dirty="0" smtClean="0"/>
              <a:t>dough rise </a:t>
            </a:r>
            <a:r>
              <a:rPr lang="en-GB" dirty="0"/>
              <a:t>as bubbles of gas are caught in the mixture</a:t>
            </a:r>
            <a:r>
              <a:rPr lang="en-GB" dirty="0" smtClean="0"/>
              <a:t>. </a:t>
            </a:r>
            <a:endParaRPr lang="en-GB" dirty="0"/>
          </a:p>
        </p:txBody>
      </p:sp>
      <p:grpSp>
        <p:nvGrpSpPr>
          <p:cNvPr id="6" name="Group 5"/>
          <p:cNvGrpSpPr/>
          <p:nvPr/>
        </p:nvGrpSpPr>
        <p:grpSpPr>
          <a:xfrm>
            <a:off x="333216" y="332656"/>
            <a:ext cx="8568952" cy="936000"/>
            <a:chOff x="0" y="232"/>
            <a:chExt cx="8568952" cy="936000"/>
          </a:xfrm>
          <a:scene3d>
            <a:camera prst="orthographicFront"/>
            <a:lightRig rig="flat" dir="t"/>
          </a:scene3d>
        </p:grpSpPr>
        <p:sp>
          <p:nvSpPr>
            <p:cNvPr id="7" name="Rounded Rectangle 6"/>
            <p:cNvSpPr/>
            <p:nvPr/>
          </p:nvSpPr>
          <p:spPr>
            <a:xfrm>
              <a:off x="0" y="232"/>
              <a:ext cx="8568952" cy="936000"/>
            </a:xfrm>
            <a:prstGeom prst="round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8" name="Rounded Rectangle 4"/>
            <p:cNvSpPr/>
            <p:nvPr/>
          </p:nvSpPr>
          <p:spPr>
            <a:xfrm>
              <a:off x="45692" y="45924"/>
              <a:ext cx="8477568" cy="84461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l" defTabSz="6223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2000" kern="1200" dirty="0" smtClean="0"/>
                <a:t>F.4.1 Explain the use of </a:t>
              </a:r>
              <a:r>
                <a:rPr lang="en-GB" sz="2000" i="1" kern="1200" dirty="0" smtClean="0"/>
                <a:t>Saccharomyces </a:t>
              </a:r>
              <a:r>
                <a:rPr lang="en-GB" sz="2000" kern="1200" dirty="0" smtClean="0"/>
                <a:t>in the production of beer, wine and bread.</a:t>
              </a:r>
              <a:endParaRPr lang="en-GB" sz="2000" kern="1200" dirty="0"/>
            </a:p>
          </p:txBody>
        </p:sp>
      </p:grpSp>
      <p:sp>
        <p:nvSpPr>
          <p:cNvPr id="4" name="Rectangle 3"/>
          <p:cNvSpPr/>
          <p:nvPr/>
        </p:nvSpPr>
        <p:spPr>
          <a:xfrm>
            <a:off x="333216" y="3933056"/>
            <a:ext cx="395075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/>
              <a:t>Water and ethanol </a:t>
            </a:r>
            <a:r>
              <a:rPr lang="en-GB" dirty="0"/>
              <a:t>are also generated, but </a:t>
            </a:r>
            <a:r>
              <a:rPr lang="en-GB" b="1" dirty="0"/>
              <a:t>are driven off </a:t>
            </a:r>
            <a:r>
              <a:rPr lang="en-GB" dirty="0"/>
              <a:t>as gases during the baking of the dough. The high temperatures kill the yeast, preventing further action.</a:t>
            </a:r>
          </a:p>
        </p:txBody>
      </p:sp>
    </p:spTree>
    <p:extLst>
      <p:ext uri="{BB962C8B-B14F-4D97-AF65-F5344CB8AC3E}">
        <p14:creationId xmlns:p14="http://schemas.microsoft.com/office/powerpoint/2010/main" val="2436792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emplate MP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 MP</Template>
  <TotalTime>1127</TotalTime>
  <Words>1826</Words>
  <Application>Microsoft Office PowerPoint</Application>
  <PresentationFormat>On-screen Show (4:3)</PresentationFormat>
  <Paragraphs>114</Paragraphs>
  <Slides>17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Template MP</vt:lpstr>
      <vt:lpstr>Option F  Biotechnology and Microbes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Option F  Biotechnology and Microbes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2</dc:title>
  <dc:creator>Mark Polko</dc:creator>
  <cp:lastModifiedBy>Mark Polko</cp:lastModifiedBy>
  <cp:revision>34</cp:revision>
  <dcterms:created xsi:type="dcterms:W3CDTF">2013-08-21T17:54:09Z</dcterms:created>
  <dcterms:modified xsi:type="dcterms:W3CDTF">2013-12-05T09:26:44Z</dcterms:modified>
</cp:coreProperties>
</file>