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0" r:id="rId24"/>
    <p:sldId id="279" r:id="rId25"/>
    <p:sldId id="278" r:id="rId26"/>
    <p:sldId id="277" r:id="rId27"/>
    <p:sldId id="282" r:id="rId28"/>
    <p:sldId id="283" r:id="rId29"/>
    <p:sldId id="288" r:id="rId30"/>
    <p:sldId id="28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BBC31-817D-4C97-9339-2A6CDD4720A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DE9F834-8BD1-4C29-B7C2-584DC3373B89}">
      <dgm:prSet/>
      <dgm:spPr/>
      <dgm:t>
        <a:bodyPr/>
        <a:lstStyle/>
        <a:p>
          <a:pPr rtl="0"/>
          <a:r>
            <a:rPr lang="en-GB" smtClean="0"/>
            <a:t>F.2.1 List the roles of microbes in ecosystems, including producers, nitrogen fixers and decomposers.</a:t>
          </a:r>
          <a:endParaRPr lang="en-GB"/>
        </a:p>
      </dgm:t>
    </dgm:pt>
    <dgm:pt modelId="{3F8B9A76-E8A1-4509-A7CC-E1B41273EF82}" type="parTrans" cxnId="{D7C39119-010B-4EAA-9E99-ED0C237A28BF}">
      <dgm:prSet/>
      <dgm:spPr/>
      <dgm:t>
        <a:bodyPr/>
        <a:lstStyle/>
        <a:p>
          <a:endParaRPr lang="en-GB"/>
        </a:p>
      </dgm:t>
    </dgm:pt>
    <dgm:pt modelId="{A3949211-B80E-41F0-AFBC-4085D0FE40D0}" type="sibTrans" cxnId="{D7C39119-010B-4EAA-9E99-ED0C237A28BF}">
      <dgm:prSet/>
      <dgm:spPr/>
      <dgm:t>
        <a:bodyPr/>
        <a:lstStyle/>
        <a:p>
          <a:endParaRPr lang="en-GB"/>
        </a:p>
      </dgm:t>
    </dgm:pt>
    <dgm:pt modelId="{9C60A852-916B-4D02-9C19-2CFC943F505D}">
      <dgm:prSet/>
      <dgm:spPr/>
      <dgm:t>
        <a:bodyPr/>
        <a:lstStyle/>
        <a:p>
          <a:pPr rtl="0"/>
          <a:r>
            <a:rPr lang="en-GB" smtClean="0"/>
            <a:t>F.2.2 Draw and label a diagram of the nitrogen cycle.</a:t>
          </a:r>
          <a:endParaRPr lang="en-GB"/>
        </a:p>
      </dgm:t>
    </dgm:pt>
    <dgm:pt modelId="{6043E42A-6343-43A1-BAE4-E189B05019E2}" type="parTrans" cxnId="{51252917-DBA7-47A8-9B27-8A13D64AA3E8}">
      <dgm:prSet/>
      <dgm:spPr/>
      <dgm:t>
        <a:bodyPr/>
        <a:lstStyle/>
        <a:p>
          <a:endParaRPr lang="en-GB"/>
        </a:p>
      </dgm:t>
    </dgm:pt>
    <dgm:pt modelId="{D71896C7-0A07-42A8-9987-26854C248FCC}" type="sibTrans" cxnId="{51252917-DBA7-47A8-9B27-8A13D64AA3E8}">
      <dgm:prSet/>
      <dgm:spPr/>
      <dgm:t>
        <a:bodyPr/>
        <a:lstStyle/>
        <a:p>
          <a:endParaRPr lang="en-GB"/>
        </a:p>
      </dgm:t>
    </dgm:pt>
    <dgm:pt modelId="{3C243C50-8F52-4221-A45D-2AF33F9E75CA}">
      <dgm:prSet/>
      <dgm:spPr/>
      <dgm:t>
        <a:bodyPr/>
        <a:lstStyle/>
        <a:p>
          <a:pPr rtl="0"/>
          <a:r>
            <a:rPr lang="en-GB" smtClean="0"/>
            <a:t>F.2.3 State the roles of </a:t>
          </a:r>
          <a:r>
            <a:rPr lang="en-GB" i="1" smtClean="0"/>
            <a:t>Rhizobium</a:t>
          </a:r>
          <a:r>
            <a:rPr lang="en-GB" smtClean="0"/>
            <a:t>, </a:t>
          </a:r>
          <a:r>
            <a:rPr lang="en-GB" i="1" smtClean="0"/>
            <a:t>Azotobacter</a:t>
          </a:r>
          <a:r>
            <a:rPr lang="en-GB" smtClean="0"/>
            <a:t>, </a:t>
          </a:r>
          <a:r>
            <a:rPr lang="en-GB" i="1" smtClean="0"/>
            <a:t>Nitrosomonas</a:t>
          </a:r>
          <a:r>
            <a:rPr lang="en-GB" smtClean="0"/>
            <a:t>, </a:t>
          </a:r>
          <a:r>
            <a:rPr lang="en-GB" i="1" smtClean="0"/>
            <a:t>Nitrobacter </a:t>
          </a:r>
          <a:r>
            <a:rPr lang="en-GB" smtClean="0"/>
            <a:t>and </a:t>
          </a:r>
          <a:r>
            <a:rPr lang="en-GB" i="1" smtClean="0"/>
            <a:t>Pseudomonas denitrificans </a:t>
          </a:r>
          <a:r>
            <a:rPr lang="en-GB" smtClean="0"/>
            <a:t>in the nitrogen cycle.</a:t>
          </a:r>
          <a:endParaRPr lang="en-GB"/>
        </a:p>
      </dgm:t>
    </dgm:pt>
    <dgm:pt modelId="{9338B1DD-8479-478A-B6E0-0D818B7A199B}" type="parTrans" cxnId="{90E2E7C0-0208-47E4-BDD4-461E8AD07158}">
      <dgm:prSet/>
      <dgm:spPr/>
      <dgm:t>
        <a:bodyPr/>
        <a:lstStyle/>
        <a:p>
          <a:endParaRPr lang="en-GB"/>
        </a:p>
      </dgm:t>
    </dgm:pt>
    <dgm:pt modelId="{6A8001A5-3FC3-4FE3-A58E-D637BBD4ED66}" type="sibTrans" cxnId="{90E2E7C0-0208-47E4-BDD4-461E8AD07158}">
      <dgm:prSet/>
      <dgm:spPr/>
      <dgm:t>
        <a:bodyPr/>
        <a:lstStyle/>
        <a:p>
          <a:endParaRPr lang="en-GB"/>
        </a:p>
      </dgm:t>
    </dgm:pt>
    <dgm:pt modelId="{5135D36A-C3FB-4F9A-A239-CA64FD642AD8}">
      <dgm:prSet/>
      <dgm:spPr/>
      <dgm:t>
        <a:bodyPr/>
        <a:lstStyle/>
        <a:p>
          <a:pPr rtl="0"/>
          <a:r>
            <a:rPr lang="en-GB" smtClean="0"/>
            <a:t>F.2.4 Outline the conditions that favour denitrification and nitrification.</a:t>
          </a:r>
          <a:endParaRPr lang="en-GB"/>
        </a:p>
      </dgm:t>
    </dgm:pt>
    <dgm:pt modelId="{FE36FDA6-0017-4651-A925-52A31BF86C45}" type="parTrans" cxnId="{328E20B2-352A-4CE7-9E06-D65AD061F72A}">
      <dgm:prSet/>
      <dgm:spPr/>
      <dgm:t>
        <a:bodyPr/>
        <a:lstStyle/>
        <a:p>
          <a:endParaRPr lang="en-GB"/>
        </a:p>
      </dgm:t>
    </dgm:pt>
    <dgm:pt modelId="{C92F3852-B142-4BC4-BEFF-D5E117AC8824}" type="sibTrans" cxnId="{328E20B2-352A-4CE7-9E06-D65AD061F72A}">
      <dgm:prSet/>
      <dgm:spPr/>
      <dgm:t>
        <a:bodyPr/>
        <a:lstStyle/>
        <a:p>
          <a:endParaRPr lang="en-GB"/>
        </a:p>
      </dgm:t>
    </dgm:pt>
    <dgm:pt modelId="{B611F0EE-621C-46C9-B670-9D7ED7DBA6CE}">
      <dgm:prSet/>
      <dgm:spPr/>
      <dgm:t>
        <a:bodyPr/>
        <a:lstStyle/>
        <a:p>
          <a:pPr rtl="0"/>
          <a:r>
            <a:rPr lang="en-GB" smtClean="0"/>
            <a:t>F.2.5 Explain the consequences of releasing raw sewage and nitrate fertilizer into rivers.</a:t>
          </a:r>
          <a:endParaRPr lang="en-GB"/>
        </a:p>
      </dgm:t>
    </dgm:pt>
    <dgm:pt modelId="{C5198CBA-A994-4727-AFD0-8D6724224CAB}" type="parTrans" cxnId="{4F1F5E37-AD6B-4D53-AF02-92D476EB0CD6}">
      <dgm:prSet/>
      <dgm:spPr/>
      <dgm:t>
        <a:bodyPr/>
        <a:lstStyle/>
        <a:p>
          <a:endParaRPr lang="en-GB"/>
        </a:p>
      </dgm:t>
    </dgm:pt>
    <dgm:pt modelId="{C9F462F6-77FA-4D3A-BB5E-C6D3A2BEAC24}" type="sibTrans" cxnId="{4F1F5E37-AD6B-4D53-AF02-92D476EB0CD6}">
      <dgm:prSet/>
      <dgm:spPr/>
      <dgm:t>
        <a:bodyPr/>
        <a:lstStyle/>
        <a:p>
          <a:endParaRPr lang="en-GB"/>
        </a:p>
      </dgm:t>
    </dgm:pt>
    <dgm:pt modelId="{CD13E2DE-2099-400A-8DFC-1D77185DC2AB}">
      <dgm:prSet/>
      <dgm:spPr/>
      <dgm:t>
        <a:bodyPr/>
        <a:lstStyle/>
        <a:p>
          <a:pPr rtl="0"/>
          <a:r>
            <a:rPr lang="en-GB" dirty="0" smtClean="0"/>
            <a:t>F.2.6 Outline the role of saprotrophic bacteria in the treatment of sewage using trickling filter beds and reed bed systems.</a:t>
          </a:r>
          <a:endParaRPr lang="en-GB" dirty="0"/>
        </a:p>
      </dgm:t>
    </dgm:pt>
    <dgm:pt modelId="{35516099-1AB4-4136-AC2C-5A43BC0AE050}" type="parTrans" cxnId="{287F28D5-DF5F-4BC1-8D58-B80CD66D38F1}">
      <dgm:prSet/>
      <dgm:spPr/>
      <dgm:t>
        <a:bodyPr/>
        <a:lstStyle/>
        <a:p>
          <a:endParaRPr lang="en-GB"/>
        </a:p>
      </dgm:t>
    </dgm:pt>
    <dgm:pt modelId="{E2E37CEC-2FF6-4264-A82E-A07B090150E5}" type="sibTrans" cxnId="{287F28D5-DF5F-4BC1-8D58-B80CD66D38F1}">
      <dgm:prSet/>
      <dgm:spPr/>
      <dgm:t>
        <a:bodyPr/>
        <a:lstStyle/>
        <a:p>
          <a:endParaRPr lang="en-GB"/>
        </a:p>
      </dgm:t>
    </dgm:pt>
    <dgm:pt modelId="{D28B5F62-83AA-46F6-A598-0231080F2CA8}">
      <dgm:prSet/>
      <dgm:spPr/>
      <dgm:t>
        <a:bodyPr/>
        <a:lstStyle/>
        <a:p>
          <a:pPr rtl="0"/>
          <a:r>
            <a:rPr lang="en-GB" dirty="0" smtClean="0"/>
            <a:t>F.2.7 State that biomass can be used as raw material for the production of fuels such as methane and ethanol.</a:t>
          </a:r>
          <a:endParaRPr lang="en-GB" dirty="0"/>
        </a:p>
      </dgm:t>
    </dgm:pt>
    <dgm:pt modelId="{00E1B0F6-0073-4673-B407-A9050066CBE3}" type="parTrans" cxnId="{48441600-D176-4554-8A8D-B0063144B625}">
      <dgm:prSet/>
      <dgm:spPr/>
      <dgm:t>
        <a:bodyPr/>
        <a:lstStyle/>
        <a:p>
          <a:endParaRPr lang="en-GB"/>
        </a:p>
      </dgm:t>
    </dgm:pt>
    <dgm:pt modelId="{E1CF0A3A-D4EF-4283-A05C-5968CB77F63D}" type="sibTrans" cxnId="{48441600-D176-4554-8A8D-B0063144B625}">
      <dgm:prSet/>
      <dgm:spPr/>
      <dgm:t>
        <a:bodyPr/>
        <a:lstStyle/>
        <a:p>
          <a:endParaRPr lang="en-GB"/>
        </a:p>
      </dgm:t>
    </dgm:pt>
    <dgm:pt modelId="{52C18A99-7CC4-486D-9505-4999ED993C06}">
      <dgm:prSet/>
      <dgm:spPr/>
      <dgm:t>
        <a:bodyPr/>
        <a:lstStyle/>
        <a:p>
          <a:pPr rtl="0"/>
          <a:r>
            <a:rPr lang="en-GB" dirty="0" smtClean="0"/>
            <a:t>F.2.8 Explain the principles involved in the generation of methane from biomass, including the conditions needed, organisms involved and the basic chemical reactions that occur.</a:t>
          </a:r>
          <a:endParaRPr lang="en-GB" dirty="0"/>
        </a:p>
      </dgm:t>
    </dgm:pt>
    <dgm:pt modelId="{2CDE7704-E463-48A7-9FC6-864D28049070}" type="parTrans" cxnId="{45D80F13-B9FF-4DEF-AEF9-07F01B192FAD}">
      <dgm:prSet/>
      <dgm:spPr/>
      <dgm:t>
        <a:bodyPr/>
        <a:lstStyle/>
        <a:p>
          <a:endParaRPr lang="en-GB"/>
        </a:p>
      </dgm:t>
    </dgm:pt>
    <dgm:pt modelId="{E591DB3B-AF85-4D67-8368-07CB42B28699}" type="sibTrans" cxnId="{45D80F13-B9FF-4DEF-AEF9-07F01B192FAD}">
      <dgm:prSet/>
      <dgm:spPr/>
      <dgm:t>
        <a:bodyPr/>
        <a:lstStyle/>
        <a:p>
          <a:endParaRPr lang="en-GB"/>
        </a:p>
      </dgm:t>
    </dgm:pt>
    <dgm:pt modelId="{C2D9081B-6E23-4D05-AE58-81BF2FF85A96}" type="pres">
      <dgm:prSet presAssocID="{BD9BBC31-817D-4C97-9339-2A6CDD4720A4}" presName="linear" presStyleCnt="0">
        <dgm:presLayoutVars>
          <dgm:animLvl val="lvl"/>
          <dgm:resizeHandles val="exact"/>
        </dgm:presLayoutVars>
      </dgm:prSet>
      <dgm:spPr/>
    </dgm:pt>
    <dgm:pt modelId="{7C4564C1-F61C-474E-9B9B-78D592A6B6A6}" type="pres">
      <dgm:prSet presAssocID="{7DE9F834-8BD1-4C29-B7C2-584DC3373B8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882AE9E-7003-432B-BD2D-208AE29B042C}" type="pres">
      <dgm:prSet presAssocID="{A3949211-B80E-41F0-AFBC-4085D0FE40D0}" presName="spacer" presStyleCnt="0"/>
      <dgm:spPr/>
    </dgm:pt>
    <dgm:pt modelId="{62A5E254-D6C4-4219-8D84-DD2F0B09C4FC}" type="pres">
      <dgm:prSet presAssocID="{9C60A852-916B-4D02-9C19-2CFC943F505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5455AE5-9A3C-4D73-A9EC-F5F1BA7AF4BC}" type="pres">
      <dgm:prSet presAssocID="{D71896C7-0A07-42A8-9987-26854C248FCC}" presName="spacer" presStyleCnt="0"/>
      <dgm:spPr/>
    </dgm:pt>
    <dgm:pt modelId="{6723509F-ABAE-43F2-B456-F5F5652F188D}" type="pres">
      <dgm:prSet presAssocID="{3C243C50-8F52-4221-A45D-2AF33F9E75C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1AB8C7C-88ED-4DE5-95B7-D72ED06C38D8}" type="pres">
      <dgm:prSet presAssocID="{6A8001A5-3FC3-4FE3-A58E-D637BBD4ED66}" presName="spacer" presStyleCnt="0"/>
      <dgm:spPr/>
    </dgm:pt>
    <dgm:pt modelId="{FAA60454-B95A-40F2-8001-01ACCCC66EB5}" type="pres">
      <dgm:prSet presAssocID="{5135D36A-C3FB-4F9A-A239-CA64FD642AD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FF11A36-440E-4024-B548-98EE8B9B80F3}" type="pres">
      <dgm:prSet presAssocID="{C92F3852-B142-4BC4-BEFF-D5E117AC8824}" presName="spacer" presStyleCnt="0"/>
      <dgm:spPr/>
    </dgm:pt>
    <dgm:pt modelId="{27BE5BF7-D580-4379-AE9E-8F79D023F348}" type="pres">
      <dgm:prSet presAssocID="{B611F0EE-621C-46C9-B670-9D7ED7DBA6C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735007B-2A0D-4523-99B4-91AA00FF6850}" type="pres">
      <dgm:prSet presAssocID="{C9F462F6-77FA-4D3A-BB5E-C6D3A2BEAC24}" presName="spacer" presStyleCnt="0"/>
      <dgm:spPr/>
    </dgm:pt>
    <dgm:pt modelId="{51B7A96C-7351-4CE4-8607-31790B49BB1D}" type="pres">
      <dgm:prSet presAssocID="{CD13E2DE-2099-400A-8DFC-1D77185DC2A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B36E054-2CDE-469E-946A-860BE6749B02}" type="pres">
      <dgm:prSet presAssocID="{E2E37CEC-2FF6-4264-A82E-A07B090150E5}" presName="spacer" presStyleCnt="0"/>
      <dgm:spPr/>
    </dgm:pt>
    <dgm:pt modelId="{56DB8AFF-5A04-4B96-A056-3122CA2E84A8}" type="pres">
      <dgm:prSet presAssocID="{D28B5F62-83AA-46F6-A598-0231080F2CA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84B22BE-2273-4FBB-BE59-FD4F3BCB2011}" type="pres">
      <dgm:prSet presAssocID="{E1CF0A3A-D4EF-4283-A05C-5968CB77F63D}" presName="spacer" presStyleCnt="0"/>
      <dgm:spPr/>
    </dgm:pt>
    <dgm:pt modelId="{7E0976CC-59DC-42AF-A0AA-7818BE184857}" type="pres">
      <dgm:prSet presAssocID="{52C18A99-7CC4-486D-9505-4999ED993C0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1252917-DBA7-47A8-9B27-8A13D64AA3E8}" srcId="{BD9BBC31-817D-4C97-9339-2A6CDD4720A4}" destId="{9C60A852-916B-4D02-9C19-2CFC943F505D}" srcOrd="1" destOrd="0" parTransId="{6043E42A-6343-43A1-BAE4-E189B05019E2}" sibTransId="{D71896C7-0A07-42A8-9987-26854C248FCC}"/>
    <dgm:cxn modelId="{45D80F13-B9FF-4DEF-AEF9-07F01B192FAD}" srcId="{BD9BBC31-817D-4C97-9339-2A6CDD4720A4}" destId="{52C18A99-7CC4-486D-9505-4999ED993C06}" srcOrd="7" destOrd="0" parTransId="{2CDE7704-E463-48A7-9FC6-864D28049070}" sibTransId="{E591DB3B-AF85-4D67-8368-07CB42B28699}"/>
    <dgm:cxn modelId="{BC799094-7591-4B28-AFDE-199D696A5996}" type="presOf" srcId="{3C243C50-8F52-4221-A45D-2AF33F9E75CA}" destId="{6723509F-ABAE-43F2-B456-F5F5652F188D}" srcOrd="0" destOrd="0" presId="urn:microsoft.com/office/officeart/2005/8/layout/vList2"/>
    <dgm:cxn modelId="{4F1F5E37-AD6B-4D53-AF02-92D476EB0CD6}" srcId="{BD9BBC31-817D-4C97-9339-2A6CDD4720A4}" destId="{B611F0EE-621C-46C9-B670-9D7ED7DBA6CE}" srcOrd="4" destOrd="0" parTransId="{C5198CBA-A994-4727-AFD0-8D6724224CAB}" sibTransId="{C9F462F6-77FA-4D3A-BB5E-C6D3A2BEAC24}"/>
    <dgm:cxn modelId="{6903ED3B-7A39-4304-A0A1-FD335B9C5B45}" type="presOf" srcId="{CD13E2DE-2099-400A-8DFC-1D77185DC2AB}" destId="{51B7A96C-7351-4CE4-8607-31790B49BB1D}" srcOrd="0" destOrd="0" presId="urn:microsoft.com/office/officeart/2005/8/layout/vList2"/>
    <dgm:cxn modelId="{AF499DE0-FB92-4A6D-BAE0-F195FF3EBE61}" type="presOf" srcId="{D28B5F62-83AA-46F6-A598-0231080F2CA8}" destId="{56DB8AFF-5A04-4B96-A056-3122CA2E84A8}" srcOrd="0" destOrd="0" presId="urn:microsoft.com/office/officeart/2005/8/layout/vList2"/>
    <dgm:cxn modelId="{E203838A-65C5-4438-AA47-C3FA9D6C380A}" type="presOf" srcId="{5135D36A-C3FB-4F9A-A239-CA64FD642AD8}" destId="{FAA60454-B95A-40F2-8001-01ACCCC66EB5}" srcOrd="0" destOrd="0" presId="urn:microsoft.com/office/officeart/2005/8/layout/vList2"/>
    <dgm:cxn modelId="{970BC8CB-0E8E-4D2A-8062-B5C264E0AB62}" type="presOf" srcId="{B611F0EE-621C-46C9-B670-9D7ED7DBA6CE}" destId="{27BE5BF7-D580-4379-AE9E-8F79D023F348}" srcOrd="0" destOrd="0" presId="urn:microsoft.com/office/officeart/2005/8/layout/vList2"/>
    <dgm:cxn modelId="{287F28D5-DF5F-4BC1-8D58-B80CD66D38F1}" srcId="{BD9BBC31-817D-4C97-9339-2A6CDD4720A4}" destId="{CD13E2DE-2099-400A-8DFC-1D77185DC2AB}" srcOrd="5" destOrd="0" parTransId="{35516099-1AB4-4136-AC2C-5A43BC0AE050}" sibTransId="{E2E37CEC-2FF6-4264-A82E-A07B090150E5}"/>
    <dgm:cxn modelId="{551EB27A-87F8-4C46-A8AF-1A7836809234}" type="presOf" srcId="{9C60A852-916B-4D02-9C19-2CFC943F505D}" destId="{62A5E254-D6C4-4219-8D84-DD2F0B09C4FC}" srcOrd="0" destOrd="0" presId="urn:microsoft.com/office/officeart/2005/8/layout/vList2"/>
    <dgm:cxn modelId="{328E20B2-352A-4CE7-9E06-D65AD061F72A}" srcId="{BD9BBC31-817D-4C97-9339-2A6CDD4720A4}" destId="{5135D36A-C3FB-4F9A-A239-CA64FD642AD8}" srcOrd="3" destOrd="0" parTransId="{FE36FDA6-0017-4651-A925-52A31BF86C45}" sibTransId="{C92F3852-B142-4BC4-BEFF-D5E117AC8824}"/>
    <dgm:cxn modelId="{AB3EB3DA-29EB-4E78-86CA-6AF592BEB648}" type="presOf" srcId="{7DE9F834-8BD1-4C29-B7C2-584DC3373B89}" destId="{7C4564C1-F61C-474E-9B9B-78D592A6B6A6}" srcOrd="0" destOrd="0" presId="urn:microsoft.com/office/officeart/2005/8/layout/vList2"/>
    <dgm:cxn modelId="{48441600-D176-4554-8A8D-B0063144B625}" srcId="{BD9BBC31-817D-4C97-9339-2A6CDD4720A4}" destId="{D28B5F62-83AA-46F6-A598-0231080F2CA8}" srcOrd="6" destOrd="0" parTransId="{00E1B0F6-0073-4673-B407-A9050066CBE3}" sibTransId="{E1CF0A3A-D4EF-4283-A05C-5968CB77F63D}"/>
    <dgm:cxn modelId="{E03F913F-31A5-4C2A-A776-A9EFD78C7296}" type="presOf" srcId="{52C18A99-7CC4-486D-9505-4999ED993C06}" destId="{7E0976CC-59DC-42AF-A0AA-7818BE184857}" srcOrd="0" destOrd="0" presId="urn:microsoft.com/office/officeart/2005/8/layout/vList2"/>
    <dgm:cxn modelId="{90E2E7C0-0208-47E4-BDD4-461E8AD07158}" srcId="{BD9BBC31-817D-4C97-9339-2A6CDD4720A4}" destId="{3C243C50-8F52-4221-A45D-2AF33F9E75CA}" srcOrd="2" destOrd="0" parTransId="{9338B1DD-8479-478A-B6E0-0D818B7A199B}" sibTransId="{6A8001A5-3FC3-4FE3-A58E-D637BBD4ED66}"/>
    <dgm:cxn modelId="{2C2AB03D-4697-4C68-95A9-23E89D88277D}" type="presOf" srcId="{BD9BBC31-817D-4C97-9339-2A6CDD4720A4}" destId="{C2D9081B-6E23-4D05-AE58-81BF2FF85A96}" srcOrd="0" destOrd="0" presId="urn:microsoft.com/office/officeart/2005/8/layout/vList2"/>
    <dgm:cxn modelId="{D7C39119-010B-4EAA-9E99-ED0C237A28BF}" srcId="{BD9BBC31-817D-4C97-9339-2A6CDD4720A4}" destId="{7DE9F834-8BD1-4C29-B7C2-584DC3373B89}" srcOrd="0" destOrd="0" parTransId="{3F8B9A76-E8A1-4509-A7CC-E1B41273EF82}" sibTransId="{A3949211-B80E-41F0-AFBC-4085D0FE40D0}"/>
    <dgm:cxn modelId="{ECD16FBC-8C19-41F5-B1F0-B669D2F9C8EE}" type="presParOf" srcId="{C2D9081B-6E23-4D05-AE58-81BF2FF85A96}" destId="{7C4564C1-F61C-474E-9B9B-78D592A6B6A6}" srcOrd="0" destOrd="0" presId="urn:microsoft.com/office/officeart/2005/8/layout/vList2"/>
    <dgm:cxn modelId="{3CDA6293-088A-4693-90B5-C2AE01716F2F}" type="presParOf" srcId="{C2D9081B-6E23-4D05-AE58-81BF2FF85A96}" destId="{5882AE9E-7003-432B-BD2D-208AE29B042C}" srcOrd="1" destOrd="0" presId="urn:microsoft.com/office/officeart/2005/8/layout/vList2"/>
    <dgm:cxn modelId="{2E2DCD49-A788-451A-A3BB-91CAE866EC1E}" type="presParOf" srcId="{C2D9081B-6E23-4D05-AE58-81BF2FF85A96}" destId="{62A5E254-D6C4-4219-8D84-DD2F0B09C4FC}" srcOrd="2" destOrd="0" presId="urn:microsoft.com/office/officeart/2005/8/layout/vList2"/>
    <dgm:cxn modelId="{DBD3CD14-D2CC-4D2F-9FAC-B0A68F8F86F4}" type="presParOf" srcId="{C2D9081B-6E23-4D05-AE58-81BF2FF85A96}" destId="{A5455AE5-9A3C-4D73-A9EC-F5F1BA7AF4BC}" srcOrd="3" destOrd="0" presId="urn:microsoft.com/office/officeart/2005/8/layout/vList2"/>
    <dgm:cxn modelId="{5E685B68-B090-453F-9647-F14AF0698D18}" type="presParOf" srcId="{C2D9081B-6E23-4D05-AE58-81BF2FF85A96}" destId="{6723509F-ABAE-43F2-B456-F5F5652F188D}" srcOrd="4" destOrd="0" presId="urn:microsoft.com/office/officeart/2005/8/layout/vList2"/>
    <dgm:cxn modelId="{6060F8BA-ED4B-4927-A55E-4919E3A0F555}" type="presParOf" srcId="{C2D9081B-6E23-4D05-AE58-81BF2FF85A96}" destId="{51AB8C7C-88ED-4DE5-95B7-D72ED06C38D8}" srcOrd="5" destOrd="0" presId="urn:microsoft.com/office/officeart/2005/8/layout/vList2"/>
    <dgm:cxn modelId="{91D1E465-7796-444A-83A1-EC4EC083F22A}" type="presParOf" srcId="{C2D9081B-6E23-4D05-AE58-81BF2FF85A96}" destId="{FAA60454-B95A-40F2-8001-01ACCCC66EB5}" srcOrd="6" destOrd="0" presId="urn:microsoft.com/office/officeart/2005/8/layout/vList2"/>
    <dgm:cxn modelId="{E1EEF41B-AFEB-490B-B043-256A0DF51AF4}" type="presParOf" srcId="{C2D9081B-6E23-4D05-AE58-81BF2FF85A96}" destId="{5FF11A36-440E-4024-B548-98EE8B9B80F3}" srcOrd="7" destOrd="0" presId="urn:microsoft.com/office/officeart/2005/8/layout/vList2"/>
    <dgm:cxn modelId="{1EAA06C5-4B96-441F-9607-4E3CE30D1C04}" type="presParOf" srcId="{C2D9081B-6E23-4D05-AE58-81BF2FF85A96}" destId="{27BE5BF7-D580-4379-AE9E-8F79D023F348}" srcOrd="8" destOrd="0" presId="urn:microsoft.com/office/officeart/2005/8/layout/vList2"/>
    <dgm:cxn modelId="{95C09716-3513-4BC7-809C-1A61CA46272E}" type="presParOf" srcId="{C2D9081B-6E23-4D05-AE58-81BF2FF85A96}" destId="{0735007B-2A0D-4523-99B4-91AA00FF6850}" srcOrd="9" destOrd="0" presId="urn:microsoft.com/office/officeart/2005/8/layout/vList2"/>
    <dgm:cxn modelId="{F20E0EFB-1082-4B12-AF7C-9C7BF51DF0DD}" type="presParOf" srcId="{C2D9081B-6E23-4D05-AE58-81BF2FF85A96}" destId="{51B7A96C-7351-4CE4-8607-31790B49BB1D}" srcOrd="10" destOrd="0" presId="urn:microsoft.com/office/officeart/2005/8/layout/vList2"/>
    <dgm:cxn modelId="{5A4BB66A-A6B5-44FE-AFB0-E3B57ABE45A6}" type="presParOf" srcId="{C2D9081B-6E23-4D05-AE58-81BF2FF85A96}" destId="{1B36E054-2CDE-469E-946A-860BE6749B02}" srcOrd="11" destOrd="0" presId="urn:microsoft.com/office/officeart/2005/8/layout/vList2"/>
    <dgm:cxn modelId="{765CF9F3-9CFF-4035-B11E-0B7092BF5BFF}" type="presParOf" srcId="{C2D9081B-6E23-4D05-AE58-81BF2FF85A96}" destId="{56DB8AFF-5A04-4B96-A056-3122CA2E84A8}" srcOrd="12" destOrd="0" presId="urn:microsoft.com/office/officeart/2005/8/layout/vList2"/>
    <dgm:cxn modelId="{39D1E8E9-1BD4-4306-B4BE-1E13F762139D}" type="presParOf" srcId="{C2D9081B-6E23-4D05-AE58-81BF2FF85A96}" destId="{E84B22BE-2273-4FBB-BE59-FD4F3BCB2011}" srcOrd="13" destOrd="0" presId="urn:microsoft.com/office/officeart/2005/8/layout/vList2"/>
    <dgm:cxn modelId="{BFFDD398-DF1C-46E8-91F6-331C3A397481}" type="presParOf" srcId="{C2D9081B-6E23-4D05-AE58-81BF2FF85A96}" destId="{7E0976CC-59DC-42AF-A0AA-7818BE18485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564C1-F61C-474E-9B9B-78D592A6B6A6}">
      <dsp:nvSpPr>
        <dsp:cNvPr id="0" name=""/>
        <dsp:cNvSpPr/>
      </dsp:nvSpPr>
      <dsp:spPr>
        <a:xfrm>
          <a:off x="0" y="162299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F.2.1 List the roles of microbes in ecosystems, including producers, nitrogen fixers and decomposers.</a:t>
          </a:r>
          <a:endParaRPr lang="en-GB" sz="1500" kern="1200"/>
        </a:p>
      </dsp:txBody>
      <dsp:txXfrm>
        <a:off x="29128" y="191427"/>
        <a:ext cx="8582704" cy="538444"/>
      </dsp:txXfrm>
    </dsp:sp>
    <dsp:sp modelId="{62A5E254-D6C4-4219-8D84-DD2F0B09C4FC}">
      <dsp:nvSpPr>
        <dsp:cNvPr id="0" name=""/>
        <dsp:cNvSpPr/>
      </dsp:nvSpPr>
      <dsp:spPr>
        <a:xfrm>
          <a:off x="0" y="802199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F.2.2 Draw and label a diagram of the nitrogen cycle.</a:t>
          </a:r>
          <a:endParaRPr lang="en-GB" sz="1500" kern="1200"/>
        </a:p>
      </dsp:txBody>
      <dsp:txXfrm>
        <a:off x="29128" y="831327"/>
        <a:ext cx="8582704" cy="538444"/>
      </dsp:txXfrm>
    </dsp:sp>
    <dsp:sp modelId="{6723509F-ABAE-43F2-B456-F5F5652F188D}">
      <dsp:nvSpPr>
        <dsp:cNvPr id="0" name=""/>
        <dsp:cNvSpPr/>
      </dsp:nvSpPr>
      <dsp:spPr>
        <a:xfrm>
          <a:off x="0" y="1442099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F.2.3 State the roles of </a:t>
          </a:r>
          <a:r>
            <a:rPr lang="en-GB" sz="1500" i="1" kern="1200" smtClean="0"/>
            <a:t>Rhizobium</a:t>
          </a:r>
          <a:r>
            <a:rPr lang="en-GB" sz="1500" kern="1200" smtClean="0"/>
            <a:t>, </a:t>
          </a:r>
          <a:r>
            <a:rPr lang="en-GB" sz="1500" i="1" kern="1200" smtClean="0"/>
            <a:t>Azotobacter</a:t>
          </a:r>
          <a:r>
            <a:rPr lang="en-GB" sz="1500" kern="1200" smtClean="0"/>
            <a:t>, </a:t>
          </a:r>
          <a:r>
            <a:rPr lang="en-GB" sz="1500" i="1" kern="1200" smtClean="0"/>
            <a:t>Nitrosomonas</a:t>
          </a:r>
          <a:r>
            <a:rPr lang="en-GB" sz="1500" kern="1200" smtClean="0"/>
            <a:t>, </a:t>
          </a:r>
          <a:r>
            <a:rPr lang="en-GB" sz="1500" i="1" kern="1200" smtClean="0"/>
            <a:t>Nitrobacter </a:t>
          </a:r>
          <a:r>
            <a:rPr lang="en-GB" sz="1500" kern="1200" smtClean="0"/>
            <a:t>and </a:t>
          </a:r>
          <a:r>
            <a:rPr lang="en-GB" sz="1500" i="1" kern="1200" smtClean="0"/>
            <a:t>Pseudomonas denitrificans </a:t>
          </a:r>
          <a:r>
            <a:rPr lang="en-GB" sz="1500" kern="1200" smtClean="0"/>
            <a:t>in the nitrogen cycle.</a:t>
          </a:r>
          <a:endParaRPr lang="en-GB" sz="1500" kern="1200"/>
        </a:p>
      </dsp:txBody>
      <dsp:txXfrm>
        <a:off x="29128" y="1471227"/>
        <a:ext cx="8582704" cy="538444"/>
      </dsp:txXfrm>
    </dsp:sp>
    <dsp:sp modelId="{FAA60454-B95A-40F2-8001-01ACCCC66EB5}">
      <dsp:nvSpPr>
        <dsp:cNvPr id="0" name=""/>
        <dsp:cNvSpPr/>
      </dsp:nvSpPr>
      <dsp:spPr>
        <a:xfrm>
          <a:off x="0" y="2082000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F.2.4 Outline the conditions that favour denitrification and nitrification.</a:t>
          </a:r>
          <a:endParaRPr lang="en-GB" sz="1500" kern="1200"/>
        </a:p>
      </dsp:txBody>
      <dsp:txXfrm>
        <a:off x="29128" y="2111128"/>
        <a:ext cx="8582704" cy="538444"/>
      </dsp:txXfrm>
    </dsp:sp>
    <dsp:sp modelId="{27BE5BF7-D580-4379-AE9E-8F79D023F348}">
      <dsp:nvSpPr>
        <dsp:cNvPr id="0" name=""/>
        <dsp:cNvSpPr/>
      </dsp:nvSpPr>
      <dsp:spPr>
        <a:xfrm>
          <a:off x="0" y="2721900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F.2.5 Explain the consequences of releasing raw sewage and nitrate fertilizer into rivers.</a:t>
          </a:r>
          <a:endParaRPr lang="en-GB" sz="1500" kern="1200"/>
        </a:p>
      </dsp:txBody>
      <dsp:txXfrm>
        <a:off x="29128" y="2751028"/>
        <a:ext cx="8582704" cy="538444"/>
      </dsp:txXfrm>
    </dsp:sp>
    <dsp:sp modelId="{51B7A96C-7351-4CE4-8607-31790B49BB1D}">
      <dsp:nvSpPr>
        <dsp:cNvPr id="0" name=""/>
        <dsp:cNvSpPr/>
      </dsp:nvSpPr>
      <dsp:spPr>
        <a:xfrm>
          <a:off x="0" y="3361800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F.2.6 Outline the role of saprotrophic bacteria in the treatment of sewage using trickling filter beds and reed bed systems.</a:t>
          </a:r>
          <a:endParaRPr lang="en-GB" sz="1500" kern="1200" dirty="0"/>
        </a:p>
      </dsp:txBody>
      <dsp:txXfrm>
        <a:off x="29128" y="3390928"/>
        <a:ext cx="8582704" cy="538444"/>
      </dsp:txXfrm>
    </dsp:sp>
    <dsp:sp modelId="{56DB8AFF-5A04-4B96-A056-3122CA2E84A8}">
      <dsp:nvSpPr>
        <dsp:cNvPr id="0" name=""/>
        <dsp:cNvSpPr/>
      </dsp:nvSpPr>
      <dsp:spPr>
        <a:xfrm>
          <a:off x="0" y="4001700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F.2.7 State that biomass can be used as raw material for the production of fuels such as methane and ethanol.</a:t>
          </a:r>
          <a:endParaRPr lang="en-GB" sz="1500" kern="1200" dirty="0"/>
        </a:p>
      </dsp:txBody>
      <dsp:txXfrm>
        <a:off x="29128" y="4030828"/>
        <a:ext cx="8582704" cy="538444"/>
      </dsp:txXfrm>
    </dsp:sp>
    <dsp:sp modelId="{7E0976CC-59DC-42AF-A0AA-7818BE184857}">
      <dsp:nvSpPr>
        <dsp:cNvPr id="0" name=""/>
        <dsp:cNvSpPr/>
      </dsp:nvSpPr>
      <dsp:spPr>
        <a:xfrm>
          <a:off x="0" y="4641600"/>
          <a:ext cx="8640960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F.2.8 Explain the principles involved in the generation of methane from biomass, including the conditions needed, organisms involved and the basic chemical reactions that occur.</a:t>
          </a:r>
          <a:endParaRPr lang="en-GB" sz="1500" kern="1200" dirty="0"/>
        </a:p>
      </dsp:txBody>
      <dsp:txXfrm>
        <a:off x="29128" y="4670728"/>
        <a:ext cx="8582704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11/7/2013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11/7/2013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weebly/main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getNYzlwas" TargetMode="External"/><Relationship Id="rId2" Type="http://schemas.openxmlformats.org/officeDocument/2006/relationships/hyperlink" Target="http://sciencesfp.weebly.com/f2-microbes-and-the-environmen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bra.org/wastewater-treatment.sw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XaXjzbccPo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YHoeIvb8I4" TargetMode="External"/><Relationship Id="rId2" Type="http://schemas.openxmlformats.org/officeDocument/2006/relationships/hyperlink" Target="http://www.youtube.com/watch?v=JsFzeX-k1_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ut5ntRMQQ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ebly.com/weebly/main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ebly.com/weebly/main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levelchem.com/swf/Haber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51526" y="2564904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mtClean="0"/>
              <a:t>Option F </a:t>
            </a:r>
            <a:r>
              <a:rPr lang="en-GB" sz="27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Biotechnology and Microbes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89349" y="4490705"/>
            <a:ext cx="3583051" cy="63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F2 Microbes and the Environment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ature.com/nrmicro/journal/v2/n8/images/nrmicro954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00" y="4060943"/>
            <a:ext cx="3533124" cy="27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384" y="668097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Root nodules</a:t>
            </a:r>
          </a:p>
          <a:p>
            <a:r>
              <a:rPr lang="en-GB" dirty="0"/>
              <a:t>Some plants, including peas, beans and clover, and </a:t>
            </a:r>
            <a:r>
              <a:rPr lang="en-GB" dirty="0" smtClean="0"/>
              <a:t>other plants </a:t>
            </a:r>
            <a:r>
              <a:rPr lang="en-GB" dirty="0"/>
              <a:t>known as legumes, have roots which are </a:t>
            </a:r>
            <a:r>
              <a:rPr lang="en-GB" dirty="0" smtClean="0"/>
              <a:t>capable of </a:t>
            </a:r>
            <a:r>
              <a:rPr lang="en-GB" dirty="0"/>
              <a:t>forming a mutualistic association with </a:t>
            </a:r>
            <a:r>
              <a:rPr lang="en-GB" dirty="0" smtClean="0"/>
              <a:t>nitrogen-fixing bacteria </a:t>
            </a:r>
            <a:r>
              <a:rPr lang="en-GB" dirty="0"/>
              <a:t>such as </a:t>
            </a:r>
            <a:r>
              <a:rPr lang="en-GB" i="1" dirty="0"/>
              <a:t>Rhizobium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They </a:t>
            </a:r>
            <a:r>
              <a:rPr lang="en-GB" dirty="0"/>
              <a:t>multiply inside </a:t>
            </a:r>
            <a:r>
              <a:rPr lang="en-GB" b="1" dirty="0" smtClean="0"/>
              <a:t>small swellings </a:t>
            </a:r>
            <a:r>
              <a:rPr lang="en-GB" b="1" dirty="0"/>
              <a:t>called root nodules</a:t>
            </a:r>
            <a:r>
              <a:rPr lang="en-GB" dirty="0"/>
              <a:t>. The bacteria are </a:t>
            </a:r>
            <a:r>
              <a:rPr lang="en-GB" dirty="0" smtClean="0"/>
              <a:t>chemically attracted </a:t>
            </a:r>
            <a:r>
              <a:rPr lang="en-GB" dirty="0"/>
              <a:t>to the legume root and they enter into the </a:t>
            </a:r>
            <a:r>
              <a:rPr lang="en-GB" dirty="0" smtClean="0"/>
              <a:t>cells of </a:t>
            </a:r>
            <a:r>
              <a:rPr lang="en-GB" dirty="0"/>
              <a:t>the cortex by means of tiny channels called </a:t>
            </a:r>
            <a:r>
              <a:rPr lang="en-GB" dirty="0" smtClean="0"/>
              <a:t>infection threads</a:t>
            </a:r>
            <a:r>
              <a:rPr lang="en-GB" dirty="0"/>
              <a:t>. Once inside the host the bacteria multiply </a:t>
            </a:r>
            <a:r>
              <a:rPr lang="en-GB" dirty="0" smtClean="0"/>
              <a:t>and become </a:t>
            </a:r>
            <a:r>
              <a:rPr lang="en-GB" dirty="0"/>
              <a:t>non-motile. </a:t>
            </a:r>
            <a:endParaRPr lang="en-GB" dirty="0" smtClean="0"/>
          </a:p>
          <a:p>
            <a:endParaRPr lang="en-GB" b="1" dirty="0"/>
          </a:p>
          <a:p>
            <a:r>
              <a:rPr lang="en-GB" b="1" dirty="0" err="1" smtClean="0"/>
              <a:t>Nitrogenase</a:t>
            </a:r>
            <a:r>
              <a:rPr lang="en-GB" b="1" dirty="0" smtClean="0"/>
              <a:t> </a:t>
            </a:r>
            <a:r>
              <a:rPr lang="en-GB" b="1" dirty="0"/>
              <a:t>only functions in </a:t>
            </a:r>
            <a:r>
              <a:rPr lang="en-GB" b="1" dirty="0" smtClean="0"/>
              <a:t>the absence </a:t>
            </a:r>
            <a:r>
              <a:rPr lang="en-GB" b="1" dirty="0"/>
              <a:t>of oxygen</a:t>
            </a:r>
            <a:r>
              <a:rPr lang="en-GB" dirty="0"/>
              <a:t>, so the nodule contain </a:t>
            </a:r>
            <a:r>
              <a:rPr lang="en-GB" b="1" dirty="0" err="1" smtClean="0"/>
              <a:t>leghemoglobin</a:t>
            </a:r>
            <a:r>
              <a:rPr lang="en-GB" dirty="0" smtClean="0"/>
              <a:t> which </a:t>
            </a:r>
            <a:r>
              <a:rPr lang="en-GB" dirty="0"/>
              <a:t>has a high affinity for oxygen and storing as it enters</a:t>
            </a:r>
          </a:p>
          <a:p>
            <a:r>
              <a:rPr lang="en-GB" dirty="0"/>
              <a:t>the root cells.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4064" y="71397"/>
            <a:ext cx="8640960" cy="596700"/>
            <a:chOff x="0" y="17620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620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17911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F.2.3 State the roles of </a:t>
              </a:r>
              <a:r>
                <a:rPr lang="en-GB" i="1" kern="1200" dirty="0" smtClean="0"/>
                <a:t>Rhizobium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Azotobacter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Nitrosomonas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Nitrobacter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and </a:t>
              </a:r>
              <a:r>
                <a:rPr lang="en-GB" i="1" kern="1200" dirty="0" smtClean="0"/>
                <a:t>Pseudomonas </a:t>
              </a:r>
              <a:r>
                <a:rPr lang="en-GB" i="1" kern="1200" dirty="0" err="1" smtClean="0"/>
                <a:t>denitrificans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in the nitrogen cycle.</a:t>
              </a:r>
              <a:endParaRPr lang="en-GB" kern="12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555776" y="2348880"/>
            <a:ext cx="38884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2348880"/>
            <a:ext cx="864096" cy="1712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2050" name="Picture 2" descr="http://ucanr.org/sites/asi/db_images/CCrop_images/Vol1/Img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" y="0"/>
            <a:ext cx="919741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6160948"/>
            <a:ext cx="132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hlinkClick r:id="rId3"/>
              </a:rPr>
              <a:t>LINK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625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97940" y="21740"/>
            <a:ext cx="8640960" cy="596700"/>
            <a:chOff x="0" y="24019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4019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128" y="24310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F.2.4 Outline the conditions that favour </a:t>
              </a:r>
              <a:r>
                <a:rPr lang="en-GB" kern="1200" dirty="0" err="1" smtClean="0"/>
                <a:t>denitrification</a:t>
              </a:r>
              <a:r>
                <a:rPr lang="en-GB" kern="1200" dirty="0" smtClean="0"/>
                <a:t> and nitrification.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518" y="843677"/>
            <a:ext cx="857425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Nitrification</a:t>
            </a:r>
          </a:p>
          <a:p>
            <a:r>
              <a:rPr lang="en-GB" dirty="0" smtClean="0"/>
              <a:t>This </a:t>
            </a:r>
            <a:r>
              <a:rPr lang="en-GB" dirty="0"/>
              <a:t>process involves the </a:t>
            </a:r>
            <a:r>
              <a:rPr lang="en-GB" b="1" dirty="0"/>
              <a:t>oxidation of nitrogen </a:t>
            </a:r>
            <a:r>
              <a:rPr lang="en-GB" b="1" dirty="0" smtClean="0"/>
              <a:t>compounds to </a:t>
            </a:r>
            <a:r>
              <a:rPr lang="en-GB" b="1" dirty="0"/>
              <a:t>produce nitrate ions in the soil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Nitrate </a:t>
            </a:r>
            <a:r>
              <a:rPr lang="en-GB" dirty="0"/>
              <a:t>ions are </a:t>
            </a:r>
            <a:r>
              <a:rPr lang="en-GB" dirty="0" smtClean="0"/>
              <a:t>often absorbed </a:t>
            </a:r>
            <a:r>
              <a:rPr lang="en-GB" dirty="0"/>
              <a:t>via active transport by the root hairs from </a:t>
            </a:r>
            <a:r>
              <a:rPr lang="en-GB" dirty="0" smtClean="0"/>
              <a:t>the soil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</a:t>
            </a:r>
            <a:r>
              <a:rPr lang="en-GB" dirty="0"/>
              <a:t>are then incorporated by metabolic </a:t>
            </a:r>
            <a:r>
              <a:rPr lang="en-GB" dirty="0" smtClean="0"/>
              <a:t>pathways into </a:t>
            </a:r>
            <a:r>
              <a:rPr lang="en-GB" dirty="0"/>
              <a:t>proteins and nucleic acids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are then </a:t>
            </a:r>
            <a:r>
              <a:rPr lang="en-GB" dirty="0" smtClean="0"/>
              <a:t>passed through </a:t>
            </a:r>
            <a:r>
              <a:rPr lang="en-GB" dirty="0"/>
              <a:t>the various trophic levels in a food pyramid </a:t>
            </a:r>
            <a:r>
              <a:rPr lang="en-GB" dirty="0" smtClean="0"/>
              <a:t>in organic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compounds return to the soil in </a:t>
            </a:r>
            <a:r>
              <a:rPr lang="en-GB" dirty="0" smtClean="0"/>
              <a:t>faeces or </a:t>
            </a:r>
            <a:r>
              <a:rPr lang="en-GB" dirty="0"/>
              <a:t>contained in dead material.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</a:t>
            </a:r>
            <a:r>
              <a:rPr lang="en-GB" dirty="0"/>
              <a:t>are then broken </a:t>
            </a:r>
            <a:r>
              <a:rPr lang="en-GB" dirty="0" smtClean="0"/>
              <a:t>down by </a:t>
            </a:r>
            <a:r>
              <a:rPr lang="en-GB" dirty="0"/>
              <a:t>decomposers in a process called deamination </a:t>
            </a:r>
            <a:r>
              <a:rPr lang="en-GB" dirty="0" smtClean="0"/>
              <a:t>which results </a:t>
            </a:r>
            <a:r>
              <a:rPr lang="en-GB" dirty="0"/>
              <a:t>in the release of ammonia.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more direct </a:t>
            </a:r>
            <a:r>
              <a:rPr lang="en-GB" dirty="0" smtClean="0"/>
              <a:t>process of </a:t>
            </a:r>
            <a:r>
              <a:rPr lang="en-GB" dirty="0"/>
              <a:t>recycling occurs through the excretion by animals </a:t>
            </a:r>
            <a:r>
              <a:rPr lang="en-GB" dirty="0" smtClean="0"/>
              <a:t>of urea </a:t>
            </a:r>
            <a:r>
              <a:rPr lang="en-GB" dirty="0"/>
              <a:t>or uric acid.</a:t>
            </a:r>
          </a:p>
        </p:txBody>
      </p:sp>
    </p:spTree>
    <p:extLst>
      <p:ext uri="{BB962C8B-B14F-4D97-AF65-F5344CB8AC3E}">
        <p14:creationId xmlns:p14="http://schemas.microsoft.com/office/powerpoint/2010/main" val="1648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536" y="112474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Ammonia in the soil can be used as an energy </a:t>
            </a:r>
            <a:r>
              <a:rPr lang="en-GB" dirty="0" smtClean="0"/>
              <a:t>source by </a:t>
            </a:r>
            <a:r>
              <a:rPr lang="en-GB" dirty="0"/>
              <a:t>nitrifying bacteria, for example, </a:t>
            </a:r>
            <a:r>
              <a:rPr lang="en-GB" i="1" dirty="0" err="1"/>
              <a:t>Nitrosomonas</a:t>
            </a:r>
            <a:r>
              <a:rPr lang="en-GB" dirty="0"/>
              <a:t>, </a:t>
            </a:r>
            <a:r>
              <a:rPr lang="en-GB" dirty="0" smtClean="0"/>
              <a:t>which oxidises </a:t>
            </a:r>
            <a:r>
              <a:rPr lang="en-GB" dirty="0"/>
              <a:t>ammonia molecules to nitrite ions.</a:t>
            </a:r>
          </a:p>
          <a:p>
            <a:pPr algn="ctr"/>
            <a:r>
              <a:rPr lang="en-GB" dirty="0"/>
              <a:t>2NH</a:t>
            </a:r>
            <a:r>
              <a:rPr lang="en-GB" baseline="-25000" dirty="0"/>
              <a:t>3</a:t>
            </a:r>
            <a:r>
              <a:rPr lang="en-GB" dirty="0"/>
              <a:t> + 3O</a:t>
            </a:r>
            <a:r>
              <a:rPr lang="en-GB" baseline="-25000" dirty="0"/>
              <a:t>2</a:t>
            </a:r>
            <a:r>
              <a:rPr lang="en-GB" dirty="0"/>
              <a:t> → </a:t>
            </a:r>
            <a:r>
              <a:rPr lang="en-GB" dirty="0" smtClean="0"/>
              <a:t>2NO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dirty="0"/>
              <a:t>+ 2H</a:t>
            </a:r>
            <a:r>
              <a:rPr lang="en-GB" baseline="-25000" dirty="0"/>
              <a:t>2</a:t>
            </a:r>
            <a:r>
              <a:rPr lang="en-GB" dirty="0"/>
              <a:t>O + 2H</a:t>
            </a:r>
            <a:r>
              <a:rPr lang="en-GB" baseline="30000" dirty="0"/>
              <a:t>+</a:t>
            </a:r>
            <a:r>
              <a:rPr lang="en-GB" dirty="0"/>
              <a:t> + </a:t>
            </a:r>
            <a:r>
              <a:rPr lang="en-GB" dirty="0" smtClean="0"/>
              <a:t>energy</a:t>
            </a:r>
          </a:p>
          <a:p>
            <a:endParaRPr lang="en-GB" dirty="0"/>
          </a:p>
          <a:p>
            <a:r>
              <a:rPr lang="en-GB" i="1" dirty="0" err="1"/>
              <a:t>Nitrobacter</a:t>
            </a:r>
            <a:r>
              <a:rPr lang="en-GB" i="1" dirty="0"/>
              <a:t> </a:t>
            </a:r>
            <a:r>
              <a:rPr lang="en-GB" dirty="0"/>
              <a:t>is another group of nitrifying bacteria. </a:t>
            </a:r>
            <a:r>
              <a:rPr lang="en-GB" dirty="0" smtClean="0"/>
              <a:t>It oxidizes </a:t>
            </a:r>
            <a:r>
              <a:rPr lang="en-GB" dirty="0"/>
              <a:t>nitrite ions to nitrate ions.</a:t>
            </a:r>
          </a:p>
          <a:p>
            <a:pPr algn="ctr"/>
            <a:r>
              <a:rPr lang="en-GB" dirty="0" smtClean="0"/>
              <a:t>2NO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dirty="0"/>
              <a:t>+ O</a:t>
            </a:r>
            <a:r>
              <a:rPr lang="en-GB" baseline="-25000" dirty="0"/>
              <a:t>2</a:t>
            </a:r>
            <a:r>
              <a:rPr lang="en-GB" dirty="0"/>
              <a:t> → </a:t>
            </a:r>
            <a:r>
              <a:rPr lang="en-GB" dirty="0" smtClean="0"/>
              <a:t>2NO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energy</a:t>
            </a:r>
          </a:p>
          <a:p>
            <a:endParaRPr lang="en-GB" dirty="0"/>
          </a:p>
          <a:p>
            <a:r>
              <a:rPr lang="en-GB" dirty="0"/>
              <a:t>Both groups of bacteria require carbon </a:t>
            </a:r>
            <a:r>
              <a:rPr lang="en-GB" dirty="0" smtClean="0"/>
              <a:t>dioxide. Nitrification </a:t>
            </a:r>
            <a:r>
              <a:rPr lang="en-GB" dirty="0"/>
              <a:t>occurs in well aerated soil and </a:t>
            </a:r>
            <a:r>
              <a:rPr lang="en-GB" dirty="0" smtClean="0"/>
              <a:t>water. </a:t>
            </a:r>
            <a:r>
              <a:rPr lang="en-GB" b="1" dirty="0" smtClean="0"/>
              <a:t>Most </a:t>
            </a:r>
            <a:r>
              <a:rPr lang="en-GB" b="1" dirty="0"/>
              <a:t>of the ammonium and nitrate compounds </a:t>
            </a:r>
            <a:r>
              <a:rPr lang="en-GB" dirty="0" smtClean="0"/>
              <a:t>produced by </a:t>
            </a:r>
            <a:r>
              <a:rPr lang="en-GB" dirty="0"/>
              <a:t>nitrifying bacteria </a:t>
            </a:r>
            <a:r>
              <a:rPr lang="en-GB" b="1" dirty="0"/>
              <a:t>are reused </a:t>
            </a:r>
            <a:r>
              <a:rPr lang="en-GB" dirty="0"/>
              <a:t>by living organisms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Ammonium ions tend to be retained by soil, but </a:t>
            </a:r>
            <a:r>
              <a:rPr lang="en-GB" b="1" dirty="0" smtClean="0"/>
              <a:t>nitrate ions </a:t>
            </a:r>
            <a:r>
              <a:rPr lang="en-GB" b="1" dirty="0"/>
              <a:t>can be washed into lakes and rivers </a:t>
            </a:r>
            <a:r>
              <a:rPr lang="en-GB" b="1" dirty="0" smtClean="0"/>
              <a:t>and </a:t>
            </a:r>
            <a:r>
              <a:rPr lang="en-GB" b="1" dirty="0"/>
              <a:t>cause pollution</a:t>
            </a:r>
            <a:r>
              <a:rPr lang="en-GB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7940" y="21740"/>
            <a:ext cx="8640960" cy="596700"/>
            <a:chOff x="0" y="24019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4019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24310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F.2.4 Outline the conditions that favour </a:t>
              </a:r>
              <a:r>
                <a:rPr lang="en-GB" kern="1200" dirty="0" err="1" smtClean="0"/>
                <a:t>denitrification</a:t>
              </a:r>
              <a:r>
                <a:rPr lang="en-GB" kern="1200" dirty="0" smtClean="0"/>
                <a:t> and nitrification.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37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3074" name="Picture 2" descr="http://buzzardsbay.org/images/nitrogen-pollution-diagram-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1881" r="1710" b="7320"/>
          <a:stretch/>
        </p:blipFill>
        <p:spPr bwMode="auto">
          <a:xfrm>
            <a:off x="313898" y="548680"/>
            <a:ext cx="8625385" cy="56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" name="Denitrification - YouTub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8458" y="3309377"/>
            <a:ext cx="6096000" cy="3352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908720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/>
              <a:t>Denitrification</a:t>
            </a:r>
            <a:endParaRPr lang="en-GB" sz="2000" b="1" dirty="0" smtClean="0"/>
          </a:p>
          <a:p>
            <a:r>
              <a:rPr lang="en-GB" dirty="0" smtClean="0"/>
              <a:t>Some </a:t>
            </a:r>
            <a:r>
              <a:rPr lang="en-GB" dirty="0"/>
              <a:t>of the nitrogen contained in nitrates is </a:t>
            </a:r>
            <a:r>
              <a:rPr lang="en-GB" b="1" dirty="0"/>
              <a:t>returned </a:t>
            </a:r>
            <a:r>
              <a:rPr lang="en-GB" b="1" dirty="0" smtClean="0"/>
              <a:t>to the </a:t>
            </a:r>
            <a:r>
              <a:rPr lang="en-GB" b="1" dirty="0"/>
              <a:t>atmosphere</a:t>
            </a:r>
            <a:r>
              <a:rPr lang="en-GB" dirty="0"/>
              <a:t> through the action of </a:t>
            </a:r>
            <a:r>
              <a:rPr lang="en-GB" b="1" dirty="0"/>
              <a:t>denitrifying </a:t>
            </a:r>
            <a:r>
              <a:rPr lang="en-GB" b="1" dirty="0" smtClean="0"/>
              <a:t>bacteria</a:t>
            </a:r>
            <a:r>
              <a:rPr lang="en-GB" dirty="0" smtClean="0"/>
              <a:t>. They </a:t>
            </a:r>
            <a:r>
              <a:rPr lang="en-GB" dirty="0"/>
              <a:t>live in soil or water where </a:t>
            </a:r>
            <a:r>
              <a:rPr lang="en-GB" b="1" dirty="0"/>
              <a:t>oxygen is in short </a:t>
            </a:r>
            <a:r>
              <a:rPr lang="en-GB" b="1" dirty="0" smtClean="0"/>
              <a:t>supply </a:t>
            </a:r>
            <a:r>
              <a:rPr lang="en-GB" dirty="0" smtClean="0"/>
              <a:t>and </a:t>
            </a:r>
            <a:r>
              <a:rPr lang="en-GB" dirty="0"/>
              <a:t>use </a:t>
            </a:r>
            <a:r>
              <a:rPr lang="en-GB" b="1" dirty="0"/>
              <a:t>nitrate ions as a source of oxygen</a:t>
            </a:r>
            <a:r>
              <a:rPr lang="en-GB" dirty="0"/>
              <a:t> for </a:t>
            </a:r>
            <a:r>
              <a:rPr lang="en-GB" dirty="0" smtClean="0"/>
              <a:t>aerobic respiration</a:t>
            </a:r>
            <a:r>
              <a:rPr lang="en-GB" dirty="0"/>
              <a:t>. Nitrogen gas is released a waste product </a:t>
            </a:r>
            <a:r>
              <a:rPr lang="en-GB" dirty="0" smtClean="0"/>
              <a:t>form this </a:t>
            </a:r>
            <a:r>
              <a:rPr lang="en-GB" dirty="0"/>
              <a:t>process. </a:t>
            </a:r>
            <a:r>
              <a:rPr lang="en-GB" i="1" dirty="0"/>
              <a:t>Pseudomonas </a:t>
            </a:r>
            <a:r>
              <a:rPr lang="en-GB" i="1" dirty="0" err="1"/>
              <a:t>denitrificans</a:t>
            </a:r>
            <a:r>
              <a:rPr lang="en-GB" i="1" dirty="0"/>
              <a:t> </a:t>
            </a:r>
            <a:r>
              <a:rPr lang="en-GB" dirty="0"/>
              <a:t>is an example of </a:t>
            </a:r>
            <a:r>
              <a:rPr lang="en-GB" dirty="0" smtClean="0"/>
              <a:t>a denitrifying </a:t>
            </a:r>
            <a:r>
              <a:rPr lang="en-GB" dirty="0"/>
              <a:t>bacterium.</a:t>
            </a:r>
          </a:p>
          <a:p>
            <a:pPr algn="ctr"/>
            <a:r>
              <a:rPr lang="en-GB" dirty="0" smtClean="0"/>
              <a:t>2NO</a:t>
            </a:r>
            <a:r>
              <a:rPr lang="en-GB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 </a:t>
            </a:r>
            <a:r>
              <a:rPr lang="pt-BR" dirty="0"/>
              <a:t>+ 10 e</a:t>
            </a:r>
            <a:r>
              <a:rPr lang="pt-BR" baseline="30000" dirty="0"/>
              <a:t>-</a:t>
            </a:r>
            <a:r>
              <a:rPr lang="pt-BR" dirty="0"/>
              <a:t> + 12H</a:t>
            </a:r>
            <a:r>
              <a:rPr lang="pt-BR" baseline="30000" dirty="0"/>
              <a:t>+</a:t>
            </a:r>
            <a:r>
              <a:rPr lang="pt-BR" dirty="0"/>
              <a:t> → N</a:t>
            </a:r>
            <a:r>
              <a:rPr lang="pt-BR" baseline="-25000" dirty="0"/>
              <a:t>2</a:t>
            </a:r>
            <a:r>
              <a:rPr lang="pt-BR" dirty="0"/>
              <a:t> + 6H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7940" y="21740"/>
            <a:ext cx="8640960" cy="596700"/>
            <a:chOff x="0" y="24019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4019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24310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F.2.4 Outline the conditions that favour </a:t>
              </a:r>
              <a:r>
                <a:rPr lang="en-GB" kern="1200" dirty="0" err="1" smtClean="0"/>
                <a:t>denitrification</a:t>
              </a:r>
              <a:r>
                <a:rPr lang="en-GB" kern="1200" dirty="0" smtClean="0"/>
                <a:t> and nitrification.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60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4761" y="87199"/>
            <a:ext cx="8640960" cy="596700"/>
            <a:chOff x="0" y="30418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0418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128" y="30709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F.2.5 Explain the consequences of releasing raw sewage and nitrate fertilizer into rivers.</a:t>
              </a:r>
              <a:endParaRPr lang="en-GB" sz="1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3889" y="1028343"/>
            <a:ext cx="8582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Sewage from houses consists mainly of </a:t>
            </a:r>
            <a:r>
              <a:rPr lang="en-GB" b="1" dirty="0"/>
              <a:t>human </a:t>
            </a:r>
            <a:r>
              <a:rPr lang="en-GB" b="1" dirty="0" smtClean="0"/>
              <a:t>faeces and </a:t>
            </a:r>
            <a:r>
              <a:rPr lang="en-GB" b="1" dirty="0"/>
              <a:t>kitchen waste </a:t>
            </a:r>
            <a:r>
              <a:rPr lang="en-GB" dirty="0"/>
              <a:t>which will include food residues </a:t>
            </a:r>
            <a:r>
              <a:rPr lang="en-GB" dirty="0" smtClean="0"/>
              <a:t>and detergents</a:t>
            </a:r>
            <a:r>
              <a:rPr lang="en-GB" dirty="0"/>
              <a:t>. Sewage is also likely to include </a:t>
            </a:r>
            <a:r>
              <a:rPr lang="en-GB" b="1" dirty="0"/>
              <a:t>industrial </a:t>
            </a:r>
            <a:r>
              <a:rPr lang="en-GB" b="1" dirty="0" smtClean="0"/>
              <a:t>waste </a:t>
            </a:r>
            <a:r>
              <a:rPr lang="en-GB" dirty="0" smtClean="0"/>
              <a:t>which </a:t>
            </a:r>
            <a:r>
              <a:rPr lang="en-GB" dirty="0"/>
              <a:t>contain </a:t>
            </a:r>
            <a:r>
              <a:rPr lang="en-GB" b="1" dirty="0"/>
              <a:t>strongly acidic or alkaline chemicals</a:t>
            </a:r>
            <a:r>
              <a:rPr lang="en-GB" dirty="0"/>
              <a:t>. </a:t>
            </a:r>
            <a:r>
              <a:rPr lang="en-GB" dirty="0" smtClean="0"/>
              <a:t>Toxic metals </a:t>
            </a:r>
            <a:r>
              <a:rPr lang="en-GB" dirty="0"/>
              <a:t>ions, such as chromium, copper and zinc </a:t>
            </a:r>
            <a:r>
              <a:rPr lang="en-GB" dirty="0" smtClean="0"/>
              <a:t>may also </a:t>
            </a:r>
            <a:r>
              <a:rPr lang="en-GB" dirty="0"/>
              <a:t>be present. </a:t>
            </a:r>
            <a:endParaRPr lang="en-GB" dirty="0" smtClean="0"/>
          </a:p>
          <a:p>
            <a:r>
              <a:rPr lang="en-GB" dirty="0" smtClean="0"/>
              <a:t>Water </a:t>
            </a:r>
            <a:r>
              <a:rPr lang="en-GB" dirty="0"/>
              <a:t>pollution may also result from </a:t>
            </a:r>
            <a:r>
              <a:rPr lang="en-GB" dirty="0" smtClean="0"/>
              <a:t>the leakage </a:t>
            </a:r>
            <a:r>
              <a:rPr lang="en-GB" dirty="0"/>
              <a:t>of animal </a:t>
            </a:r>
            <a:r>
              <a:rPr lang="en-GB" dirty="0" smtClean="0"/>
              <a:t>waste and other farm </a:t>
            </a:r>
            <a:r>
              <a:rPr lang="en-GB" dirty="0"/>
              <a:t>waste. Run off </a:t>
            </a:r>
            <a:r>
              <a:rPr lang="en-GB" dirty="0" smtClean="0"/>
              <a:t>water from </a:t>
            </a:r>
            <a:r>
              <a:rPr lang="en-GB" dirty="0"/>
              <a:t>farm fields may also contain artificial </a:t>
            </a:r>
            <a:r>
              <a:rPr lang="en-GB" dirty="0" smtClean="0"/>
              <a:t>fertilizers, </a:t>
            </a:r>
            <a:r>
              <a:rPr lang="en-GB" b="1" u="sng" dirty="0" smtClean="0"/>
              <a:t>especially </a:t>
            </a:r>
            <a:r>
              <a:rPr lang="en-GB" b="1" u="sng" dirty="0"/>
              <a:t>nitrates.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414908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2"/>
              </a:rPr>
              <a:t>LINK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59098" y="4179857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3"/>
              </a:rPr>
              <a:t>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1"/>
            <a:ext cx="6342282" cy="34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4761" y="9087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raw sewage and nitrate polluted run off water from </a:t>
            </a:r>
            <a:r>
              <a:rPr lang="en-GB" dirty="0" smtClean="0"/>
              <a:t>farms is </a:t>
            </a:r>
            <a:r>
              <a:rPr lang="en-GB" dirty="0"/>
              <a:t>discharged into a river there will be rapid changes in </a:t>
            </a:r>
            <a:r>
              <a:rPr lang="en-GB" dirty="0" smtClean="0"/>
              <a:t>the physical </a:t>
            </a:r>
            <a:r>
              <a:rPr lang="en-GB" dirty="0"/>
              <a:t>factors of the environment.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4761" y="87199"/>
            <a:ext cx="8640960" cy="596700"/>
            <a:chOff x="0" y="30418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0418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0709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F.2.5 Explain the consequences of releasing raw sewage and nitrate fertilizer into rivers.</a:t>
              </a:r>
              <a:endParaRPr lang="en-GB" sz="15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9621" y="4956190"/>
            <a:ext cx="831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biochemical oxygen demand (BOD) </a:t>
            </a:r>
            <a:r>
              <a:rPr lang="en-GB" dirty="0"/>
              <a:t>of a sample </a:t>
            </a:r>
            <a:r>
              <a:rPr lang="en-GB" dirty="0" smtClean="0"/>
              <a:t>of water is measured </a:t>
            </a:r>
            <a:r>
              <a:rPr lang="en-GB" dirty="0"/>
              <a:t>under standard conditions at 20 °C </a:t>
            </a:r>
            <a:r>
              <a:rPr lang="en-GB" dirty="0" smtClean="0"/>
              <a:t>over a </a:t>
            </a:r>
            <a:r>
              <a:rPr lang="en-GB" dirty="0"/>
              <a:t>period of five days. The presence of polluting </a:t>
            </a:r>
            <a:r>
              <a:rPr lang="en-GB" dirty="0" smtClean="0"/>
              <a:t>organic material </a:t>
            </a:r>
            <a:r>
              <a:rPr lang="en-GB" dirty="0"/>
              <a:t>leads to </a:t>
            </a:r>
            <a:r>
              <a:rPr lang="en-GB" b="1" dirty="0"/>
              <a:t>increased activity from bacteria</a:t>
            </a:r>
            <a:r>
              <a:rPr lang="en-GB" dirty="0"/>
              <a:t> </a:t>
            </a:r>
            <a:r>
              <a:rPr lang="en-GB" dirty="0" smtClean="0"/>
              <a:t>involved in </a:t>
            </a:r>
            <a:r>
              <a:rPr lang="en-GB" dirty="0"/>
              <a:t>the decomposition of this material, resulting in a </a:t>
            </a:r>
            <a:r>
              <a:rPr lang="en-GB" b="1" dirty="0" smtClean="0"/>
              <a:t>high demand </a:t>
            </a:r>
            <a:r>
              <a:rPr lang="en-GB" b="1" dirty="0"/>
              <a:t>for dissolved oxygen</a:t>
            </a:r>
            <a:r>
              <a:rPr lang="en-GB" dirty="0"/>
              <a:t>. The BOD </a:t>
            </a:r>
            <a:r>
              <a:rPr lang="en-GB" dirty="0" smtClean="0"/>
              <a:t>measurement thus </a:t>
            </a:r>
            <a:r>
              <a:rPr lang="en-GB" dirty="0"/>
              <a:t>gives an indication of the level of organic pollution.</a:t>
            </a:r>
          </a:p>
        </p:txBody>
      </p:sp>
      <p:sp>
        <p:nvSpPr>
          <p:cNvPr id="4" name="Oval 3"/>
          <p:cNvSpPr/>
          <p:nvPr/>
        </p:nvSpPr>
        <p:spPr>
          <a:xfrm>
            <a:off x="7020272" y="2132856"/>
            <a:ext cx="1008112" cy="288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7584" y="2636912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1066" y="42210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the initial stage, </a:t>
            </a:r>
            <a:r>
              <a:rPr lang="en-GB" dirty="0" smtClean="0"/>
              <a:t>just below the point at which </a:t>
            </a:r>
            <a:r>
              <a:rPr lang="en-GB" dirty="0"/>
              <a:t>the </a:t>
            </a:r>
            <a:r>
              <a:rPr lang="en-GB" dirty="0" smtClean="0"/>
              <a:t>raw sewage </a:t>
            </a:r>
            <a:r>
              <a:rPr lang="en-GB" dirty="0"/>
              <a:t>enters the river, there is </a:t>
            </a:r>
            <a:r>
              <a:rPr lang="en-GB" b="1" dirty="0"/>
              <a:t>immediate </a:t>
            </a:r>
            <a:r>
              <a:rPr lang="en-GB" b="1" dirty="0" smtClean="0"/>
              <a:t>decomposition </a:t>
            </a:r>
            <a:r>
              <a:rPr lang="en-GB" dirty="0" smtClean="0"/>
              <a:t>of </a:t>
            </a:r>
            <a:r>
              <a:rPr lang="en-GB" dirty="0"/>
              <a:t>organic material by aerobic bacteria. The demand </a:t>
            </a:r>
            <a:r>
              <a:rPr lang="en-GB" dirty="0" smtClean="0"/>
              <a:t>for dissolved </a:t>
            </a:r>
            <a:r>
              <a:rPr lang="en-GB" dirty="0"/>
              <a:t>oxygen in the water is high, resulting in a </a:t>
            </a:r>
            <a:r>
              <a:rPr lang="en-GB" dirty="0" smtClean="0"/>
              <a:t>rapid decrease </a:t>
            </a:r>
            <a:r>
              <a:rPr lang="en-GB" dirty="0"/>
              <a:t>in the concentration of oxygen. This ‘</a:t>
            </a:r>
            <a:r>
              <a:rPr lang="en-GB" b="1" dirty="0"/>
              <a:t>oxygen </a:t>
            </a:r>
            <a:r>
              <a:rPr lang="en-GB" b="1" dirty="0" smtClean="0"/>
              <a:t>sag</a:t>
            </a:r>
            <a:r>
              <a:rPr lang="en-GB" dirty="0" smtClean="0"/>
              <a:t>’ occurs </a:t>
            </a:r>
            <a:r>
              <a:rPr lang="en-GB" dirty="0"/>
              <a:t>when </a:t>
            </a:r>
            <a:r>
              <a:rPr lang="en-GB" u="sng" dirty="0"/>
              <a:t>the rate of consumption during respiration </a:t>
            </a:r>
            <a:r>
              <a:rPr lang="en-GB" u="sng" dirty="0" smtClean="0"/>
              <a:t>is greater </a:t>
            </a:r>
            <a:r>
              <a:rPr lang="en-GB" u="sng" dirty="0"/>
              <a:t>than the rate at which oxygen is produced. </a:t>
            </a:r>
            <a:r>
              <a:rPr lang="en-GB" dirty="0"/>
              <a:t>As </a:t>
            </a:r>
            <a:r>
              <a:rPr lang="en-GB" dirty="0" smtClean="0"/>
              <a:t>the organic </a:t>
            </a:r>
            <a:r>
              <a:rPr lang="en-GB" dirty="0"/>
              <a:t>material is decomposed, the numbers of </a:t>
            </a:r>
            <a:r>
              <a:rPr lang="en-GB" dirty="0" smtClean="0"/>
              <a:t>aerobic bacteria </a:t>
            </a:r>
            <a:r>
              <a:rPr lang="en-GB" dirty="0"/>
              <a:t>decrease, but the numbers of </a:t>
            </a:r>
            <a:r>
              <a:rPr lang="en-GB" dirty="0" smtClean="0"/>
              <a:t>protozoa</a:t>
            </a:r>
            <a:r>
              <a:rPr lang="en-GB" i="1" dirty="0" smtClean="0"/>
              <a:t>, </a:t>
            </a:r>
            <a:r>
              <a:rPr lang="en-GB" dirty="0"/>
              <a:t>which feed on other organisms, increases.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4761" y="87199"/>
            <a:ext cx="8640960" cy="596700"/>
            <a:chOff x="0" y="30418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0418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0709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F.2.5 Explain the consequences of releasing raw sewage and nitrate fertilizer into rivers.</a:t>
              </a:r>
              <a:endParaRPr lang="en-GB" sz="1500" kern="120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05" y="767579"/>
            <a:ext cx="6342282" cy="34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480405" y="1772816"/>
            <a:ext cx="1507419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544" y="537525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5633" y="494116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numbers of algae increase </a:t>
            </a:r>
            <a:r>
              <a:rPr lang="en-GB" dirty="0" smtClean="0"/>
              <a:t>when the </a:t>
            </a:r>
            <a:r>
              <a:rPr lang="en-GB" dirty="0"/>
              <a:t>suspended solids begin to settle</a:t>
            </a:r>
          </a:p>
          <a:p>
            <a:r>
              <a:rPr lang="en-GB" dirty="0"/>
              <a:t>and the water becomes clearer </a:t>
            </a:r>
            <a:r>
              <a:rPr lang="en-GB" dirty="0" smtClean="0"/>
              <a:t>allowing light </a:t>
            </a:r>
            <a:r>
              <a:rPr lang="en-GB" dirty="0"/>
              <a:t>to penetrate and </a:t>
            </a:r>
            <a:r>
              <a:rPr lang="en-GB" dirty="0" smtClean="0"/>
              <a:t>photosynthesis to </a:t>
            </a:r>
            <a:r>
              <a:rPr lang="en-GB" dirty="0"/>
              <a:t>occur. Consequently</a:t>
            </a:r>
            <a:r>
              <a:rPr lang="en-GB" b="1" dirty="0"/>
              <a:t>, levels </a:t>
            </a:r>
            <a:r>
              <a:rPr lang="en-GB" b="1" dirty="0" smtClean="0"/>
              <a:t>of dissolved </a:t>
            </a:r>
            <a:r>
              <a:rPr lang="en-GB" b="1" dirty="0"/>
              <a:t>oxygen rise</a:t>
            </a:r>
            <a:r>
              <a:rPr lang="en-GB" dirty="0"/>
              <a:t>. The nitrate </a:t>
            </a:r>
            <a:r>
              <a:rPr lang="en-GB" dirty="0" smtClean="0"/>
              <a:t>and phosphate </a:t>
            </a:r>
            <a:r>
              <a:rPr lang="en-GB" dirty="0"/>
              <a:t>ions will be absorbed </a:t>
            </a:r>
            <a:r>
              <a:rPr lang="en-GB" dirty="0" smtClean="0"/>
              <a:t>by the </a:t>
            </a:r>
            <a:r>
              <a:rPr lang="en-GB" dirty="0"/>
              <a:t>increasing population of algae.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4761" y="87199"/>
            <a:ext cx="8640960" cy="596700"/>
            <a:chOff x="0" y="30418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0418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0709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F.2.5 Explain the consequences of releasing raw sewage and nitrate fertilizer into rivers.</a:t>
              </a:r>
              <a:endParaRPr lang="en-GB" sz="1500" kern="120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1" y="767578"/>
            <a:ext cx="7457959" cy="402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131840" y="1916832"/>
            <a:ext cx="2597038" cy="3670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16016" y="580526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351413"/>
            <a:ext cx="4772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Assessment statements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699183"/>
              </p:ext>
            </p:extLst>
          </p:nvPr>
        </p:nvGraphicFramePr>
        <p:xfrm>
          <a:off x="369276" y="908720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cy.wa.gov/programs/eap/Nitrogen/Images/eutroph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24" y="683899"/>
            <a:ext cx="4459676" cy="60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4761" y="87199"/>
            <a:ext cx="8640960" cy="596700"/>
            <a:chOff x="0" y="304185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04185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128" y="307097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F.2.5 Explain the consequences of releasing raw sewage and nitrate fertilizer into rivers.</a:t>
              </a:r>
              <a:endParaRPr lang="en-GB" sz="1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6769" y="1292810"/>
            <a:ext cx="44066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Eutrophication</a:t>
            </a:r>
            <a:r>
              <a:rPr lang="en-GB" dirty="0"/>
              <a:t> refers to the </a:t>
            </a:r>
            <a:r>
              <a:rPr lang="en-GB" b="1" dirty="0" smtClean="0"/>
              <a:t>artificial enrichment </a:t>
            </a:r>
            <a:r>
              <a:rPr lang="en-GB" b="1" dirty="0"/>
              <a:t>of nutrients in a river or</a:t>
            </a:r>
          </a:p>
          <a:p>
            <a:r>
              <a:rPr lang="en-GB" b="1" dirty="0"/>
              <a:t>lake</a:t>
            </a:r>
            <a:r>
              <a:rPr lang="en-GB" dirty="0"/>
              <a:t>. The excess nutrients in the </a:t>
            </a:r>
            <a:r>
              <a:rPr lang="en-GB" dirty="0" smtClean="0"/>
              <a:t>water encourages </a:t>
            </a:r>
            <a:r>
              <a:rPr lang="en-GB" dirty="0"/>
              <a:t>rapid growth of algae </a:t>
            </a:r>
            <a:r>
              <a:rPr lang="en-GB" dirty="0" smtClean="0"/>
              <a:t>and blue-green </a:t>
            </a:r>
            <a:r>
              <a:rPr lang="en-GB" dirty="0"/>
              <a:t>bacteria </a:t>
            </a:r>
            <a:r>
              <a:rPr lang="en-GB" dirty="0" smtClean="0"/>
              <a:t>resulting </a:t>
            </a:r>
            <a:r>
              <a:rPr lang="en-GB" dirty="0"/>
              <a:t>in an algal bloom.</a:t>
            </a:r>
          </a:p>
          <a:p>
            <a:endParaRPr lang="en-GB" dirty="0" smtClean="0"/>
          </a:p>
          <a:p>
            <a:r>
              <a:rPr lang="en-GB" dirty="0" smtClean="0"/>
              <a:t>When </a:t>
            </a:r>
            <a:r>
              <a:rPr lang="en-GB" dirty="0"/>
              <a:t>the algae die, they are </a:t>
            </a:r>
            <a:r>
              <a:rPr lang="en-GB" dirty="0" smtClean="0"/>
              <a:t>broken down </a:t>
            </a:r>
            <a:r>
              <a:rPr lang="en-GB" dirty="0"/>
              <a:t>by the aerobic bacteria and </a:t>
            </a:r>
            <a:r>
              <a:rPr lang="en-GB" dirty="0" smtClean="0"/>
              <a:t>if the </a:t>
            </a:r>
            <a:r>
              <a:rPr lang="en-GB" dirty="0"/>
              <a:t>oxygen level falls very low, </a:t>
            </a:r>
            <a:r>
              <a:rPr lang="en-GB" dirty="0" smtClean="0"/>
              <a:t>there may </a:t>
            </a:r>
            <a:r>
              <a:rPr lang="en-GB" dirty="0"/>
              <a:t>be a sudden death of masses </a:t>
            </a:r>
            <a:r>
              <a:rPr lang="en-GB" dirty="0" smtClean="0"/>
              <a:t>of fish</a:t>
            </a:r>
            <a:r>
              <a:rPr lang="en-GB" dirty="0"/>
              <a:t>, a fish kill.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recovery of the </a:t>
            </a:r>
            <a:r>
              <a:rPr lang="en-GB" dirty="0" smtClean="0"/>
              <a:t>river or lake </a:t>
            </a:r>
            <a:r>
              <a:rPr lang="en-GB" dirty="0"/>
              <a:t>occurs </a:t>
            </a:r>
            <a:r>
              <a:rPr lang="en-GB" dirty="0" smtClean="0"/>
              <a:t>when the </a:t>
            </a:r>
            <a:r>
              <a:rPr lang="en-GB" dirty="0"/>
              <a:t>oxygenation of the water </a:t>
            </a:r>
            <a:r>
              <a:rPr lang="en-GB" dirty="0" smtClean="0"/>
              <a:t>improves as </a:t>
            </a:r>
            <a:r>
              <a:rPr lang="en-GB" dirty="0"/>
              <a:t>well as dilution of the sewage </a:t>
            </a:r>
            <a:r>
              <a:rPr lang="en-GB" dirty="0" smtClean="0"/>
              <a:t>and nutrients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0648" y="116632"/>
            <a:ext cx="8640960" cy="596700"/>
            <a:chOff x="0" y="33618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3618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128" y="33909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F.2.6 Outline the role of saprotrophic bacteria in the treatment of sewage using trickling filter beds and reed bed systems.</a:t>
              </a:r>
              <a:endParaRPr lang="en-GB" sz="15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9776" y="889844"/>
            <a:ext cx="8834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sewage treatment plant uses natural decay </a:t>
            </a:r>
            <a:r>
              <a:rPr lang="en-GB" dirty="0" smtClean="0"/>
              <a:t>processes and </a:t>
            </a:r>
            <a:r>
              <a:rPr lang="en-GB" dirty="0"/>
              <a:t>provides the best possible conditions for </a:t>
            </a:r>
            <a:r>
              <a:rPr lang="en-GB" dirty="0" smtClean="0"/>
              <a:t>the growth </a:t>
            </a:r>
            <a:r>
              <a:rPr lang="en-GB" dirty="0"/>
              <a:t>of microorganisms and hence the breakdown </a:t>
            </a:r>
            <a:r>
              <a:rPr lang="en-GB" dirty="0" smtClean="0"/>
              <a:t>or decomposition </a:t>
            </a:r>
            <a:r>
              <a:rPr lang="en-GB" dirty="0"/>
              <a:t>of organic material.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final </a:t>
            </a:r>
            <a:r>
              <a:rPr lang="en-GB" dirty="0" smtClean="0"/>
              <a:t>breakdown products </a:t>
            </a:r>
            <a:r>
              <a:rPr lang="en-GB" dirty="0"/>
              <a:t>from aerobic processes are </a:t>
            </a:r>
            <a:r>
              <a:rPr lang="en-GB" b="1" dirty="0"/>
              <a:t>carbon </a:t>
            </a:r>
            <a:r>
              <a:rPr lang="en-GB" b="1" dirty="0" smtClean="0"/>
              <a:t>dioxide</a:t>
            </a:r>
            <a:r>
              <a:rPr lang="en-GB" dirty="0" smtClean="0"/>
              <a:t>, which </a:t>
            </a:r>
            <a:r>
              <a:rPr lang="en-GB" dirty="0"/>
              <a:t>is released to the atmosphere and </a:t>
            </a:r>
            <a:r>
              <a:rPr lang="en-GB" b="1" dirty="0"/>
              <a:t>nitrate, </a:t>
            </a:r>
            <a:r>
              <a:rPr lang="en-GB" b="1" dirty="0" err="1" smtClean="0"/>
              <a:t>sulfate</a:t>
            </a:r>
            <a:r>
              <a:rPr lang="en-GB" b="1" dirty="0" smtClean="0"/>
              <a:t> and </a:t>
            </a:r>
            <a:r>
              <a:rPr lang="en-GB" b="1" dirty="0"/>
              <a:t>phosphate ions</a:t>
            </a:r>
            <a:r>
              <a:rPr lang="en-GB" dirty="0"/>
              <a:t>, which remain dissolved in the </a:t>
            </a:r>
            <a:r>
              <a:rPr lang="en-GB" dirty="0" smtClean="0"/>
              <a:t>water. A </a:t>
            </a:r>
            <a:r>
              <a:rPr lang="en-GB" dirty="0"/>
              <a:t>large amount of sediment and sludge accumulates </a:t>
            </a:r>
            <a:r>
              <a:rPr lang="en-GB" dirty="0" smtClean="0"/>
              <a:t>which is </a:t>
            </a:r>
            <a:r>
              <a:rPr lang="en-GB" dirty="0"/>
              <a:t>decomposed anaerobically to produce </a:t>
            </a:r>
            <a:r>
              <a:rPr lang="en-GB" dirty="0" smtClean="0"/>
              <a:t>methane.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46516" y="4437112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2"/>
              </a:rPr>
              <a:t>LINK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91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026" name="Picture 2" descr="http://hallopoint.com/science/files/2013/04/WhatisWastewater-Trea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5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0648" y="116632"/>
            <a:ext cx="8640960" cy="596700"/>
            <a:chOff x="0" y="33618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3618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3909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F.2.6 Outline the role of saprotrophic bacteria in the treatment of sewage using trickling filter beds and reed bed systems.</a:t>
              </a:r>
              <a:endParaRPr lang="en-GB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482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8995"/>
            <a:ext cx="6768752" cy="481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first step of sewage treatment involves screening </a:t>
            </a:r>
            <a:r>
              <a:rPr lang="en-GB" dirty="0" smtClean="0"/>
              <a:t>the water </a:t>
            </a:r>
            <a:r>
              <a:rPr lang="en-GB" dirty="0"/>
              <a:t>and allowing it to enter a grit settlement tank. </a:t>
            </a:r>
            <a:r>
              <a:rPr lang="en-GB" dirty="0" smtClean="0"/>
              <a:t>Grit (sand </a:t>
            </a:r>
            <a:r>
              <a:rPr lang="en-GB" dirty="0"/>
              <a:t>and small stones) and stones settle out and </a:t>
            </a:r>
            <a:r>
              <a:rPr lang="en-GB" dirty="0" smtClean="0"/>
              <a:t>some organic </a:t>
            </a:r>
            <a:r>
              <a:rPr lang="en-GB" dirty="0"/>
              <a:t>materials flocculate (clump together). After </a:t>
            </a:r>
            <a:r>
              <a:rPr lang="en-GB" dirty="0" smtClean="0"/>
              <a:t>grit settlement </a:t>
            </a:r>
            <a:r>
              <a:rPr lang="en-GB" dirty="0"/>
              <a:t>the water is then passed to a trickling filter.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0648" y="116632"/>
            <a:ext cx="8640960" cy="596700"/>
            <a:chOff x="0" y="33618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3618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3909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F.2.6 Outline the role of saprotrophic bacteria in the treatment of sewage using trickling filter beds and reed bed systems.</a:t>
              </a:r>
              <a:endParaRPr lang="en-GB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50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2"/>
            <a:ext cx="3888432" cy="42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72971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trickling filter bed is made from carefully </a:t>
            </a:r>
            <a:r>
              <a:rPr lang="en-GB" dirty="0" smtClean="0"/>
              <a:t>graded stones</a:t>
            </a:r>
            <a:r>
              <a:rPr lang="en-GB" dirty="0"/>
              <a:t>, grit and clinker. Clinker is a general name </a:t>
            </a:r>
            <a:r>
              <a:rPr lang="en-GB" dirty="0" smtClean="0"/>
              <a:t>given to </a:t>
            </a:r>
            <a:r>
              <a:rPr lang="en-GB" dirty="0"/>
              <a:t>waste from industrial processes - particularly those </a:t>
            </a:r>
            <a:r>
              <a:rPr lang="en-GB" dirty="0" smtClean="0"/>
              <a:t>that involve </a:t>
            </a:r>
            <a:r>
              <a:rPr lang="en-GB" dirty="0"/>
              <a:t>smelting metals or burning fossil fuels. </a:t>
            </a:r>
            <a:r>
              <a:rPr lang="en-GB" b="1" dirty="0" smtClean="0"/>
              <a:t>Bacteria</a:t>
            </a:r>
            <a:r>
              <a:rPr lang="en-GB" b="1" dirty="0"/>
              <a:t>, fungi and protozoa degrade organic matter </a:t>
            </a:r>
            <a:r>
              <a:rPr lang="en-GB" dirty="0"/>
              <a:t>as </a:t>
            </a:r>
            <a:r>
              <a:rPr lang="en-GB" dirty="0" smtClean="0"/>
              <a:t>the waste </a:t>
            </a:r>
            <a:r>
              <a:rPr lang="en-GB" dirty="0"/>
              <a:t>water (effluent) trickles through the bed and </a:t>
            </a:r>
            <a:r>
              <a:rPr lang="en-GB" dirty="0" smtClean="0"/>
              <a:t>these are </a:t>
            </a:r>
            <a:r>
              <a:rPr lang="en-GB" dirty="0"/>
              <a:t>consumed by predatory protozoa and insect larvae.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0648" y="116632"/>
            <a:ext cx="8640960" cy="596700"/>
            <a:chOff x="0" y="33618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3618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3909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F.2.6 Outline the role of saprotrophic bacteria in the treatment of sewage using trickling filter beds and reed bed systems.</a:t>
              </a:r>
              <a:endParaRPr lang="en-GB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875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1284" y="980728"/>
            <a:ext cx="8611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alternative and organic alternative to </a:t>
            </a:r>
            <a:r>
              <a:rPr lang="en-GB" dirty="0" smtClean="0"/>
              <a:t>traditional methods </a:t>
            </a:r>
            <a:r>
              <a:rPr lang="en-GB" dirty="0"/>
              <a:t>of sewage treatment is </a:t>
            </a:r>
            <a:r>
              <a:rPr lang="en-GB" b="1" dirty="0"/>
              <a:t>the use of a reed bed</a:t>
            </a:r>
            <a:r>
              <a:rPr lang="en-GB" dirty="0"/>
              <a:t>. </a:t>
            </a:r>
            <a:r>
              <a:rPr lang="en-GB" dirty="0" smtClean="0"/>
              <a:t>A reed </a:t>
            </a:r>
            <a:r>
              <a:rPr lang="en-GB" dirty="0"/>
              <a:t>bed is an </a:t>
            </a:r>
            <a:r>
              <a:rPr lang="en-GB" b="1" dirty="0"/>
              <a:t>artificially created wetland </a:t>
            </a:r>
            <a:r>
              <a:rPr lang="en-GB" dirty="0"/>
              <a:t>planted </a:t>
            </a:r>
            <a:r>
              <a:rPr lang="en-GB" dirty="0" smtClean="0"/>
              <a:t>with specially </a:t>
            </a:r>
            <a:r>
              <a:rPr lang="en-GB" dirty="0"/>
              <a:t>selected species of reed that have the ability </a:t>
            </a:r>
            <a:r>
              <a:rPr lang="en-GB" dirty="0" smtClean="0"/>
              <a:t>to </a:t>
            </a:r>
            <a:r>
              <a:rPr lang="en-GB" b="1" dirty="0" smtClean="0"/>
              <a:t>absorb </a:t>
            </a:r>
            <a:r>
              <a:rPr lang="en-GB" b="1" dirty="0"/>
              <a:t>oxygen from the air and release it through </a:t>
            </a:r>
            <a:r>
              <a:rPr lang="en-GB" b="1" dirty="0" smtClean="0"/>
              <a:t>their roots</a:t>
            </a:r>
            <a:r>
              <a:rPr lang="en-GB" dirty="0"/>
              <a:t>. This creates ideal conditions for the </a:t>
            </a:r>
            <a:r>
              <a:rPr lang="en-GB" b="1" dirty="0"/>
              <a:t>development</a:t>
            </a:r>
            <a:r>
              <a:rPr lang="en-GB" dirty="0"/>
              <a:t> </a:t>
            </a:r>
            <a:r>
              <a:rPr lang="en-GB" dirty="0" smtClean="0"/>
              <a:t>of huge </a:t>
            </a:r>
            <a:r>
              <a:rPr lang="en-GB" dirty="0"/>
              <a:t>numbers of </a:t>
            </a:r>
            <a:r>
              <a:rPr lang="en-GB" b="1" dirty="0"/>
              <a:t>micro-organisms</a:t>
            </a:r>
            <a:r>
              <a:rPr lang="en-GB" dirty="0"/>
              <a:t> which are able to </a:t>
            </a:r>
            <a:r>
              <a:rPr lang="en-GB" dirty="0" smtClean="0"/>
              <a:t>break down </a:t>
            </a:r>
            <a:r>
              <a:rPr lang="en-GB" dirty="0"/>
              <a:t>any soluble material present. The need for </a:t>
            </a:r>
            <a:r>
              <a:rPr lang="en-GB" dirty="0" smtClean="0"/>
              <a:t>chemical treatment </a:t>
            </a:r>
            <a:r>
              <a:rPr lang="en-GB" dirty="0"/>
              <a:t>is avoided.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0648" y="116632"/>
            <a:ext cx="8640960" cy="596700"/>
            <a:chOff x="0" y="33618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3618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33909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F.2.6 Outline the role of saprotrophic bacteria in the treatment of sewage using trickling filter beds and reed bed systems.</a:t>
              </a:r>
              <a:endParaRPr lang="en-GB" sz="1500" kern="1200"/>
            </a:p>
          </p:txBody>
        </p:sp>
      </p:grpSp>
      <p:pic>
        <p:nvPicPr>
          <p:cNvPr id="4098" name="Picture 2" descr="http://www.nireedbeds.co.uk/images/general/diagra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0" y="3012053"/>
            <a:ext cx="81717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0539" y="26606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5510" y="76470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Biomass is defined as the total mass of living </a:t>
            </a:r>
            <a:r>
              <a:rPr lang="en-GB" b="1" dirty="0" smtClean="0"/>
              <a:t>material in </a:t>
            </a:r>
            <a:r>
              <a:rPr lang="en-GB" b="1" dirty="0"/>
              <a:t>an area</a:t>
            </a:r>
            <a:r>
              <a:rPr lang="en-GB" dirty="0"/>
              <a:t>. Plants use solar energy in the process </a:t>
            </a:r>
            <a:r>
              <a:rPr lang="en-GB" dirty="0" smtClean="0"/>
              <a:t>of photosynthesis</a:t>
            </a:r>
            <a:r>
              <a:rPr lang="en-GB" dirty="0"/>
              <a:t>. Solar energy is hence incorporated </a:t>
            </a:r>
            <a:r>
              <a:rPr lang="en-GB" dirty="0" smtClean="0"/>
              <a:t>into biomass</a:t>
            </a:r>
            <a:r>
              <a:rPr lang="en-GB" dirty="0"/>
              <a:t>, a potential human fuel. The biomass value is </a:t>
            </a:r>
            <a:r>
              <a:rPr lang="en-GB" dirty="0" smtClean="0"/>
              <a:t>the </a:t>
            </a:r>
            <a:r>
              <a:rPr lang="en-GB" b="1" dirty="0" smtClean="0"/>
              <a:t>dry </a:t>
            </a:r>
            <a:r>
              <a:rPr lang="en-GB" b="1" dirty="0"/>
              <a:t>mass in kilograms per square metre</a:t>
            </a:r>
            <a:r>
              <a:rPr lang="en-GB" dirty="0"/>
              <a:t>. Biomass </a:t>
            </a:r>
            <a:r>
              <a:rPr lang="en-GB" dirty="0" smtClean="0"/>
              <a:t>includes plants</a:t>
            </a:r>
            <a:r>
              <a:rPr lang="en-GB" dirty="0"/>
              <a:t>, animals and microorganisms, but is </a:t>
            </a:r>
            <a:r>
              <a:rPr lang="en-GB" dirty="0" smtClean="0"/>
              <a:t>usually restricted </a:t>
            </a:r>
            <a:r>
              <a:rPr lang="en-GB" dirty="0"/>
              <a:t>to the plant mass above the ground.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15516" y="8092"/>
            <a:ext cx="8640960" cy="596700"/>
            <a:chOff x="0" y="40017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0017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40308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smtClean="0"/>
                <a:t>F.2.7 State that biomass can be used as raw material for the production of fuels such as methane and ethanol.</a:t>
              </a:r>
              <a:endParaRPr lang="en-GB" sz="15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95536" y="278092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Fermentation </a:t>
            </a:r>
            <a:r>
              <a:rPr lang="en-GB" dirty="0" smtClean="0"/>
              <a:t>of </a:t>
            </a:r>
            <a:r>
              <a:rPr lang="en-GB" dirty="0"/>
              <a:t>sugar by </a:t>
            </a:r>
            <a:r>
              <a:rPr lang="en-GB" dirty="0" smtClean="0"/>
              <a:t>yeasts (</a:t>
            </a:r>
            <a:r>
              <a:rPr lang="en-GB" i="1" dirty="0" smtClean="0"/>
              <a:t>Saccharomyces</a:t>
            </a:r>
            <a:r>
              <a:rPr lang="en-GB" dirty="0"/>
              <a:t>) can convert the energy </a:t>
            </a:r>
            <a:r>
              <a:rPr lang="en-GB" dirty="0" smtClean="0"/>
              <a:t>of </a:t>
            </a:r>
            <a:r>
              <a:rPr lang="en-GB" b="1" dirty="0"/>
              <a:t>biomass </a:t>
            </a:r>
            <a:r>
              <a:rPr lang="en-GB" b="1" dirty="0" smtClean="0"/>
              <a:t>into ethanol</a:t>
            </a:r>
            <a:r>
              <a:rPr lang="en-GB" dirty="0"/>
              <a:t>, which can be used a fuel. An example is the </a:t>
            </a:r>
            <a:r>
              <a:rPr lang="en-GB" dirty="0" smtClean="0"/>
              <a:t>fuel </a:t>
            </a:r>
            <a:r>
              <a:rPr lang="en-GB" b="1" dirty="0" smtClean="0"/>
              <a:t>gasohol</a:t>
            </a:r>
            <a:r>
              <a:rPr lang="en-GB" dirty="0" smtClean="0"/>
              <a:t> </a:t>
            </a:r>
            <a:r>
              <a:rPr lang="en-GB" dirty="0"/>
              <a:t>which consists of unleaded petrol mixed </a:t>
            </a:r>
            <a:r>
              <a:rPr lang="en-GB" dirty="0" smtClean="0"/>
              <a:t>with ethanol </a:t>
            </a:r>
            <a:r>
              <a:rPr lang="en-GB" dirty="0"/>
              <a:t>(10 – 20%) and used in modified motor vehicles.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sugar is obtained from sugar cane, grown in </a:t>
            </a:r>
            <a:r>
              <a:rPr lang="en-GB" dirty="0" smtClean="0"/>
              <a:t>tropical countries</a:t>
            </a:r>
            <a:r>
              <a:rPr lang="en-GB" dirty="0"/>
              <a:t>, and sugar beet, grown in temperate countries.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35996" y="5552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r>
              <a:rPr lang="en-GB" dirty="0" smtClean="0"/>
              <a:t> ??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445224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3"/>
              </a:rPr>
              <a:t>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49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0934"/>
            <a:ext cx="5705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9171" y="78996"/>
            <a:ext cx="8640960" cy="596700"/>
            <a:chOff x="0" y="40017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0017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4059956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F.2.7 State that biomass can be used as raw material for the production of fuels such as methane and ethanol.</a:t>
              </a:r>
              <a:endParaRPr lang="en-GB" sz="15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8299" y="980728"/>
            <a:ext cx="8582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Fermentation by bacteria can convert the energy </a:t>
            </a:r>
            <a:r>
              <a:rPr lang="en-GB" dirty="0" smtClean="0"/>
              <a:t>in biomass </a:t>
            </a:r>
            <a:r>
              <a:rPr lang="en-GB" dirty="0"/>
              <a:t>into</a:t>
            </a:r>
            <a:r>
              <a:rPr lang="en-GB" b="1" dirty="0"/>
              <a:t> biogas</a:t>
            </a:r>
            <a:r>
              <a:rPr lang="en-GB" dirty="0"/>
              <a:t>, a gaseous fuel which </a:t>
            </a:r>
            <a:r>
              <a:rPr lang="en-GB" b="1" dirty="0"/>
              <a:t>consists </a:t>
            </a:r>
            <a:r>
              <a:rPr lang="en-GB" b="1" dirty="0" smtClean="0"/>
              <a:t>mainly of </a:t>
            </a:r>
            <a:r>
              <a:rPr lang="en-GB" b="1" dirty="0"/>
              <a:t>methane</a:t>
            </a:r>
            <a:r>
              <a:rPr lang="en-GB" dirty="0"/>
              <a:t>, CH</a:t>
            </a:r>
            <a:r>
              <a:rPr lang="en-GB" baseline="-25000" dirty="0"/>
              <a:t>4</a:t>
            </a:r>
            <a:r>
              <a:rPr lang="en-GB" dirty="0"/>
              <a:t>, the major component of natural gas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However, carbon dioxide will be present together </a:t>
            </a:r>
            <a:r>
              <a:rPr lang="en-GB" dirty="0" smtClean="0"/>
              <a:t>with traces </a:t>
            </a:r>
            <a:r>
              <a:rPr lang="en-GB" dirty="0"/>
              <a:t>of hydrogen </a:t>
            </a:r>
            <a:r>
              <a:rPr lang="en-GB" dirty="0" err="1"/>
              <a:t>sulfide</a:t>
            </a:r>
            <a:r>
              <a:rPr lang="en-GB" dirty="0"/>
              <a:t> and ammonia. Biogas </a:t>
            </a:r>
            <a:r>
              <a:rPr lang="en-GB" dirty="0" smtClean="0"/>
              <a:t>generation exploits </a:t>
            </a:r>
            <a:r>
              <a:rPr lang="en-GB" dirty="0"/>
              <a:t>the metabolism of several different groups </a:t>
            </a:r>
            <a:r>
              <a:rPr lang="en-GB" dirty="0" smtClean="0"/>
              <a:t>of bacteria </a:t>
            </a:r>
            <a:r>
              <a:rPr lang="en-GB" dirty="0"/>
              <a:t>which digest organic matter, for example, </a:t>
            </a:r>
            <a:r>
              <a:rPr lang="en-GB" dirty="0" smtClean="0"/>
              <a:t>animal faeces</a:t>
            </a:r>
            <a:r>
              <a:rPr lang="en-GB" dirty="0"/>
              <a:t>, under </a:t>
            </a:r>
            <a:r>
              <a:rPr lang="en-GB" dirty="0" smtClean="0"/>
              <a:t>aerobic conditions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6093296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3"/>
              </a:rPr>
              <a:t>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36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d-biogas.org/assets/images/anaerob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20418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2392" y="116632"/>
            <a:ext cx="8640960" cy="596700"/>
            <a:chOff x="0" y="46416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46416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9128" y="46707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F.2.8 Explain the principles involved in the generation of methane from biomass, including the conditions needed, organisms involved and the basic chemical reactions that occur.</a:t>
              </a:r>
              <a:endParaRPr lang="en-GB" sz="15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4286" y="1052736"/>
            <a:ext cx="8510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During the fermentation of faeces aerobic </a:t>
            </a:r>
            <a:r>
              <a:rPr lang="en-GB" dirty="0" smtClean="0"/>
              <a:t>bacteria initially </a:t>
            </a:r>
            <a:r>
              <a:rPr lang="en-GB" dirty="0"/>
              <a:t>hydrolyse any carbohydrate, lipids and </a:t>
            </a:r>
            <a:r>
              <a:rPr lang="en-GB" dirty="0" smtClean="0"/>
              <a:t>protein to </a:t>
            </a:r>
            <a:r>
              <a:rPr lang="en-GB" dirty="0"/>
              <a:t>sugars, fatty acids, glycerol and amino acids. As </a:t>
            </a:r>
            <a:r>
              <a:rPr lang="en-GB" dirty="0" smtClean="0"/>
              <a:t>the available </a:t>
            </a:r>
            <a:r>
              <a:rPr lang="en-GB" dirty="0"/>
              <a:t>oxygen is used up, </a:t>
            </a:r>
            <a:r>
              <a:rPr lang="en-GB" b="1" dirty="0" err="1"/>
              <a:t>acetogenic</a:t>
            </a:r>
            <a:r>
              <a:rPr lang="en-GB" b="1" dirty="0"/>
              <a:t> bacteria</a:t>
            </a:r>
            <a:r>
              <a:rPr lang="en-GB" dirty="0"/>
              <a:t> convert</a:t>
            </a:r>
          </a:p>
          <a:p>
            <a:r>
              <a:rPr lang="en-GB" dirty="0"/>
              <a:t>the sugars to short chain fatty acids, especially </a:t>
            </a:r>
            <a:r>
              <a:rPr lang="en-GB" dirty="0" err="1" smtClean="0"/>
              <a:t>ethanoate</a:t>
            </a:r>
            <a:r>
              <a:rPr lang="en-GB" dirty="0" smtClean="0"/>
              <a:t> ions </a:t>
            </a:r>
            <a:r>
              <a:rPr lang="en-GB" dirty="0"/>
              <a:t>(acetate), together with some carbon dioxide </a:t>
            </a:r>
            <a:r>
              <a:rPr lang="en-GB" dirty="0" smtClean="0"/>
              <a:t>and hydrogen</a:t>
            </a:r>
            <a:r>
              <a:rPr lang="en-GB" dirty="0"/>
              <a:t>. This stage is termed </a:t>
            </a:r>
            <a:r>
              <a:rPr lang="en-GB" b="1" dirty="0" err="1"/>
              <a:t>acetogenesis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1763688" y="3717032"/>
            <a:ext cx="1872208" cy="288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2067" y="1052736"/>
            <a:ext cx="8611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final stage is </a:t>
            </a:r>
            <a:r>
              <a:rPr lang="en-GB" b="1" dirty="0" err="1"/>
              <a:t>methanogenesis</a:t>
            </a:r>
            <a:r>
              <a:rPr lang="en-GB" dirty="0"/>
              <a:t> which is carried out </a:t>
            </a:r>
            <a:r>
              <a:rPr lang="en-GB" dirty="0" smtClean="0"/>
              <a:t>in anaerobic </a:t>
            </a:r>
            <a:r>
              <a:rPr lang="en-GB" dirty="0"/>
              <a:t>conditions by </a:t>
            </a:r>
            <a:r>
              <a:rPr lang="en-GB" dirty="0" err="1"/>
              <a:t>methanogenic</a:t>
            </a:r>
            <a:r>
              <a:rPr lang="en-GB" dirty="0"/>
              <a:t> bacteria. It </a:t>
            </a:r>
            <a:r>
              <a:rPr lang="en-GB" dirty="0" smtClean="0"/>
              <a:t>involves the </a:t>
            </a:r>
            <a:r>
              <a:rPr lang="en-GB" dirty="0"/>
              <a:t>conversion of </a:t>
            </a:r>
            <a:r>
              <a:rPr lang="en-GB" b="1" dirty="0" err="1"/>
              <a:t>ethanoate</a:t>
            </a:r>
            <a:r>
              <a:rPr lang="en-GB" b="1" dirty="0"/>
              <a:t> and other acids to </a:t>
            </a:r>
            <a:r>
              <a:rPr lang="en-GB" b="1" dirty="0" smtClean="0"/>
              <a:t>methane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Methanogenic</a:t>
            </a:r>
            <a:r>
              <a:rPr lang="en-GB" dirty="0" smtClean="0"/>
              <a:t> </a:t>
            </a:r>
            <a:r>
              <a:rPr lang="en-GB" dirty="0"/>
              <a:t>bacteria are obligate </a:t>
            </a:r>
            <a:r>
              <a:rPr lang="en-GB" b="1" dirty="0"/>
              <a:t>anaerobes </a:t>
            </a:r>
            <a:r>
              <a:rPr lang="en-GB" dirty="0"/>
              <a:t>and </a:t>
            </a:r>
            <a:r>
              <a:rPr lang="en-GB" dirty="0" smtClean="0"/>
              <a:t>are only </a:t>
            </a:r>
            <a:r>
              <a:rPr lang="en-GB" dirty="0"/>
              <a:t>active in the absence of oxygen. They are members </a:t>
            </a:r>
            <a:r>
              <a:rPr lang="en-GB" dirty="0" smtClean="0"/>
              <a:t>of the </a:t>
            </a:r>
            <a:r>
              <a:rPr lang="en-GB" dirty="0"/>
              <a:t>archaebacteria </a:t>
            </a:r>
            <a:r>
              <a:rPr lang="en-GB" i="1" dirty="0"/>
              <a:t>(see Topic F.1.1</a:t>
            </a:r>
            <a:r>
              <a:rPr lang="en-GB" i="1" dirty="0" smtClean="0"/>
              <a:t>).</a:t>
            </a:r>
            <a:endParaRPr lang="en-GB" dirty="0" smtClean="0"/>
          </a:p>
          <a:p>
            <a:pPr algn="ctr"/>
            <a:r>
              <a:rPr lang="en-GB" dirty="0" smtClean="0"/>
              <a:t>CH</a:t>
            </a:r>
            <a:r>
              <a:rPr lang="en-GB" baseline="-25000" dirty="0" smtClean="0"/>
              <a:t>3</a:t>
            </a:r>
            <a:r>
              <a:rPr lang="en-GB" dirty="0" smtClean="0"/>
              <a:t>COOH </a:t>
            </a:r>
            <a:r>
              <a:rPr lang="en-GB" dirty="0"/>
              <a:t>→ CH</a:t>
            </a:r>
            <a:r>
              <a:rPr lang="en-GB" baseline="-25000" dirty="0"/>
              <a:t>4</a:t>
            </a:r>
            <a:r>
              <a:rPr lang="en-GB" dirty="0"/>
              <a:t> + CO</a:t>
            </a:r>
            <a:r>
              <a:rPr lang="en-GB" baseline="-25000" dirty="0"/>
              <a:t>2</a:t>
            </a:r>
            <a:endParaRPr lang="en-GB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2392" y="116632"/>
            <a:ext cx="8640960" cy="596700"/>
            <a:chOff x="0" y="4641600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641600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4670728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F.2.8 Explain the principles involved in the generation of methane from biomass, including the conditions needed, organisms involved and the basic chemical reactions that occur.</a:t>
              </a:r>
              <a:endParaRPr lang="en-GB" sz="15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77449" y="3618518"/>
            <a:ext cx="8530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Successful biogas production depends on a </a:t>
            </a:r>
            <a:r>
              <a:rPr lang="en-GB" dirty="0" smtClean="0"/>
              <a:t>temperature of </a:t>
            </a:r>
            <a:r>
              <a:rPr lang="en-GB" dirty="0"/>
              <a:t>between 30 to 40 degrees Celsius being </a:t>
            </a:r>
            <a:r>
              <a:rPr lang="en-GB" dirty="0" smtClean="0"/>
              <a:t>maintained. Biogas </a:t>
            </a:r>
            <a:r>
              <a:rPr lang="en-GB" dirty="0"/>
              <a:t>production is often performed in an </a:t>
            </a:r>
            <a:r>
              <a:rPr lang="en-GB" b="1" dirty="0"/>
              <a:t>enclosed </a:t>
            </a:r>
            <a:r>
              <a:rPr lang="en-GB" b="1" dirty="0" smtClean="0"/>
              <a:t>tank called </a:t>
            </a:r>
            <a:r>
              <a:rPr lang="en-GB" b="1" dirty="0"/>
              <a:t>a digester</a:t>
            </a:r>
            <a:r>
              <a:rPr lang="en-GB" dirty="0"/>
              <a:t>. These can be found in countries like</a:t>
            </a:r>
          </a:p>
          <a:p>
            <a:r>
              <a:rPr lang="en-GB" dirty="0"/>
              <a:t>China, Nepal and India. In developed countries they </a:t>
            </a:r>
            <a:r>
              <a:rPr lang="en-GB" dirty="0" smtClean="0"/>
              <a:t>are used </a:t>
            </a:r>
            <a:r>
              <a:rPr lang="en-GB" dirty="0"/>
              <a:t>to dispose of large quantities of animal waste </a:t>
            </a:r>
            <a:r>
              <a:rPr lang="en-GB" dirty="0" smtClean="0"/>
              <a:t>from intensive </a:t>
            </a:r>
            <a:r>
              <a:rPr lang="en-GB" dirty="0"/>
              <a:t>farming.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5" y="1988840"/>
            <a:ext cx="7225576" cy="44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0727" y="188640"/>
            <a:ext cx="8640960" cy="596700"/>
            <a:chOff x="0" y="4822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822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128" y="5113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F.2.1 List the roles of microbes in ecosystems, including producers, nitrogen fixers and decomposers.</a:t>
              </a:r>
              <a:endParaRPr lang="en-GB" sz="15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8639" y="1074509"/>
            <a:ext cx="8447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Bacteria </a:t>
            </a:r>
            <a:r>
              <a:rPr lang="en-GB" dirty="0"/>
              <a:t>play a major role in </a:t>
            </a:r>
            <a:r>
              <a:rPr lang="en-GB" b="1" dirty="0"/>
              <a:t>recycling many </a:t>
            </a:r>
            <a:r>
              <a:rPr lang="en-GB" b="1" dirty="0" smtClean="0"/>
              <a:t>chemical elements </a:t>
            </a:r>
            <a:r>
              <a:rPr lang="en-GB" dirty="0"/>
              <a:t>and compounds in ecosystems, both on </a:t>
            </a:r>
            <a:r>
              <a:rPr lang="en-GB" dirty="0" smtClean="0"/>
              <a:t>land and </a:t>
            </a:r>
            <a:r>
              <a:rPr lang="en-GB" dirty="0"/>
              <a:t>in water. The chemical elements involved </a:t>
            </a:r>
            <a:r>
              <a:rPr lang="en-GB" dirty="0" smtClean="0"/>
              <a:t>include </a:t>
            </a:r>
            <a:r>
              <a:rPr lang="en-GB" b="1" dirty="0" smtClean="0"/>
              <a:t>phosphorus</a:t>
            </a:r>
            <a:r>
              <a:rPr lang="en-GB" b="1" dirty="0"/>
              <a:t>, </a:t>
            </a:r>
            <a:r>
              <a:rPr lang="en-GB" b="1" dirty="0" smtClean="0"/>
              <a:t>sulphur, </a:t>
            </a:r>
            <a:r>
              <a:rPr lang="en-GB" b="1" dirty="0"/>
              <a:t>carbon and nitrogen</a:t>
            </a:r>
            <a:r>
              <a:rPr lang="en-GB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639" y="2276872"/>
            <a:ext cx="7855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number of bacteria are </a:t>
            </a:r>
            <a:r>
              <a:rPr lang="en-GB" b="1" dirty="0"/>
              <a:t>decomposers </a:t>
            </a:r>
            <a:r>
              <a:rPr lang="en-GB" dirty="0"/>
              <a:t>and </a:t>
            </a:r>
            <a:r>
              <a:rPr lang="en-GB" dirty="0" smtClean="0"/>
              <a:t>breakdown the </a:t>
            </a:r>
            <a:r>
              <a:rPr lang="en-GB" dirty="0"/>
              <a:t>remains of </a:t>
            </a:r>
            <a:r>
              <a:rPr lang="en-GB" b="1" dirty="0"/>
              <a:t>dead organisms </a:t>
            </a:r>
            <a:r>
              <a:rPr lang="en-GB" dirty="0"/>
              <a:t>to release </a:t>
            </a:r>
            <a:r>
              <a:rPr lang="en-GB" dirty="0" smtClean="0"/>
              <a:t>nutrients which </a:t>
            </a:r>
            <a:r>
              <a:rPr lang="en-GB" dirty="0"/>
              <a:t>re‑enter the </a:t>
            </a:r>
            <a:r>
              <a:rPr lang="en-GB" dirty="0" smtClean="0"/>
              <a:t> environment</a:t>
            </a:r>
            <a:r>
              <a:rPr lang="en-GB" dirty="0"/>
              <a:t>. Decomposers play </a:t>
            </a:r>
            <a:r>
              <a:rPr lang="en-GB" dirty="0" smtClean="0"/>
              <a:t>very important </a:t>
            </a:r>
            <a:r>
              <a:rPr lang="en-GB" dirty="0"/>
              <a:t>roles in the </a:t>
            </a:r>
            <a:r>
              <a:rPr lang="en-GB" b="1" dirty="0"/>
              <a:t>carbon cycle</a:t>
            </a:r>
            <a:r>
              <a:rPr lang="en-GB" dirty="0"/>
              <a:t> and the </a:t>
            </a:r>
            <a:r>
              <a:rPr lang="en-GB" b="1" dirty="0"/>
              <a:t>nitrogen </a:t>
            </a:r>
            <a:r>
              <a:rPr lang="en-GB" b="1" dirty="0" smtClean="0"/>
              <a:t>cycle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4095" y="378904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Strains of specialised bacteria known as </a:t>
            </a:r>
            <a:r>
              <a:rPr lang="en-GB" b="1" dirty="0"/>
              <a:t>nitrogen </a:t>
            </a:r>
            <a:r>
              <a:rPr lang="en-GB" b="1" dirty="0" smtClean="0"/>
              <a:t>fixers </a:t>
            </a:r>
            <a:r>
              <a:rPr lang="en-GB" dirty="0" smtClean="0"/>
              <a:t>convert </a:t>
            </a:r>
            <a:r>
              <a:rPr lang="en-GB" b="1" dirty="0"/>
              <a:t>gaseous nitrogen into nitrates or nitrites </a:t>
            </a:r>
            <a:r>
              <a:rPr lang="en-GB" dirty="0"/>
              <a:t>as part </a:t>
            </a:r>
            <a:r>
              <a:rPr lang="en-GB" dirty="0" smtClean="0"/>
              <a:t>of their </a:t>
            </a:r>
            <a:r>
              <a:rPr lang="en-GB" dirty="0"/>
              <a:t>metabolism, and the resulting products are </a:t>
            </a:r>
            <a:r>
              <a:rPr lang="en-GB" dirty="0" smtClean="0"/>
              <a:t>released into </a:t>
            </a:r>
            <a:r>
              <a:rPr lang="en-GB" dirty="0"/>
              <a:t>the environment. They form an important part in </a:t>
            </a:r>
            <a:r>
              <a:rPr lang="en-GB" dirty="0" smtClean="0"/>
              <a:t>the </a:t>
            </a:r>
            <a:r>
              <a:rPr lang="en-GB" b="1" dirty="0" smtClean="0"/>
              <a:t>nitrogen cycle.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464095" y="5085184"/>
            <a:ext cx="7664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Producers</a:t>
            </a:r>
            <a:r>
              <a:rPr lang="en-GB" dirty="0"/>
              <a:t> convert raw energy to </a:t>
            </a:r>
            <a:r>
              <a:rPr lang="en-GB" b="1" dirty="0"/>
              <a:t>organic molecules </a:t>
            </a:r>
            <a:r>
              <a:rPr lang="en-GB" b="1" dirty="0" smtClean="0"/>
              <a:t>and nutrients </a:t>
            </a:r>
            <a:r>
              <a:rPr lang="en-GB" dirty="0"/>
              <a:t>useful to themselves and other </a:t>
            </a:r>
            <a:r>
              <a:rPr lang="en-GB" dirty="0" smtClean="0"/>
              <a:t>organisms. This </a:t>
            </a:r>
            <a:r>
              <a:rPr lang="en-GB" dirty="0"/>
              <a:t>is a varied group of bacteria and </a:t>
            </a:r>
            <a:r>
              <a:rPr lang="en-GB" dirty="0" smtClean="0"/>
              <a:t>includes </a:t>
            </a:r>
            <a:r>
              <a:rPr lang="en-GB" b="1" dirty="0" smtClean="0"/>
              <a:t>photosynthetic </a:t>
            </a:r>
            <a:r>
              <a:rPr lang="en-GB" b="1" dirty="0"/>
              <a:t>bacteria</a:t>
            </a:r>
            <a:r>
              <a:rPr lang="en-GB" dirty="0"/>
              <a:t>, for example, the </a:t>
            </a:r>
            <a:r>
              <a:rPr lang="en-GB" i="1" dirty="0" smtClean="0"/>
              <a:t>cyanobacteria </a:t>
            </a:r>
            <a:r>
              <a:rPr lang="en-GB" dirty="0" smtClean="0"/>
              <a:t>and </a:t>
            </a:r>
            <a:r>
              <a:rPr lang="en-GB" i="1" dirty="0"/>
              <a:t>chemosynthetic bacteria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3142709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hlinkClick r:id="rId2"/>
              </a:rPr>
              <a:t>LINK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37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51526" y="2564904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mtClean="0"/>
              <a:t>Option F </a:t>
            </a:r>
            <a:r>
              <a:rPr lang="en-GB" sz="27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Biotechnology and Microbes</a:t>
            </a: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89349" y="4490705"/>
            <a:ext cx="3583051" cy="63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F2 Microbes and the Environment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h.wikispaces.com/file/view/36-16-NitrogenCycle-L.gif/31445777/36-16-NitrogenCycle-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"/>
          <a:stretch/>
        </p:blipFill>
        <p:spPr bwMode="auto">
          <a:xfrm>
            <a:off x="611560" y="785340"/>
            <a:ext cx="7790616" cy="59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0648" y="188640"/>
            <a:ext cx="8640960" cy="596700"/>
            <a:chOff x="0" y="11221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1221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9128" y="11512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smtClean="0"/>
                <a:t>F.2.2 Draw and label a diagram of the nitrogen cycle.</a:t>
              </a:r>
              <a:endParaRPr lang="en-GB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928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x1.eiu.edu/~cfjps/1400/FIG01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235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Nitrogen gas forms about 80% </a:t>
            </a:r>
            <a:r>
              <a:rPr lang="en-GB" dirty="0" smtClean="0"/>
              <a:t>by volume </a:t>
            </a:r>
            <a:r>
              <a:rPr lang="en-GB" dirty="0"/>
              <a:t>of </a:t>
            </a:r>
            <a:r>
              <a:rPr lang="en-GB" dirty="0" smtClean="0"/>
              <a:t>the atmosphere</a:t>
            </a:r>
            <a:r>
              <a:rPr lang="en-GB" dirty="0"/>
              <a:t>. It is an important constituent of </a:t>
            </a:r>
            <a:r>
              <a:rPr lang="en-GB" dirty="0" smtClean="0"/>
              <a:t>all living organisms.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4064" y="71397"/>
            <a:ext cx="8640960" cy="596700"/>
            <a:chOff x="0" y="17620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620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17911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F.2.3 State the roles of </a:t>
              </a:r>
              <a:r>
                <a:rPr lang="en-GB" i="1" kern="1200" dirty="0" smtClean="0"/>
                <a:t>Rhizobium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Azotobacter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Nitrosomonas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Nitrobacter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and </a:t>
              </a:r>
              <a:r>
                <a:rPr lang="en-GB" i="1" kern="1200" dirty="0" smtClean="0"/>
                <a:t>Pseudomonas </a:t>
              </a:r>
              <a:r>
                <a:rPr lang="en-GB" i="1" kern="1200" smtClean="0"/>
                <a:t>denitrificans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in the nitrogen cycle.</a:t>
              </a:r>
              <a:endParaRPr lang="en-GB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20" y="2132856"/>
            <a:ext cx="5647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Nitrogen gas exists in the form of </a:t>
            </a:r>
            <a:r>
              <a:rPr lang="en-GB" dirty="0" smtClean="0"/>
              <a:t>diatomic molecules (N</a:t>
            </a:r>
            <a:r>
              <a:rPr lang="en-GB" baseline="-25000" dirty="0" smtClean="0"/>
              <a:t>2</a:t>
            </a:r>
            <a:r>
              <a:rPr lang="en-GB" dirty="0" smtClean="0"/>
              <a:t>) </a:t>
            </a:r>
            <a:r>
              <a:rPr lang="en-GB" dirty="0"/>
              <a:t>held together by a strong </a:t>
            </a:r>
            <a:r>
              <a:rPr lang="en-GB" b="1" dirty="0" smtClean="0"/>
              <a:t>triple covalent </a:t>
            </a:r>
            <a:r>
              <a:rPr lang="en-GB" b="1" dirty="0"/>
              <a:t>bond</a:t>
            </a:r>
            <a:r>
              <a:rPr lang="en-GB" dirty="0"/>
              <a:t>.</a:t>
            </a:r>
          </a:p>
        </p:txBody>
      </p:sp>
      <p:pic>
        <p:nvPicPr>
          <p:cNvPr id="1028" name="Picture 4" descr="http://4.bp.blogspot.com/-sR195osQSl4/UAsJ7itgd8I/AAAAAAAABro/scpvq_T3V7w/s1600/nitrogen-molec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3" y="3329048"/>
            <a:ext cx="3433763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03" y="4941168"/>
            <a:ext cx="7302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Very </a:t>
            </a:r>
            <a:r>
              <a:rPr lang="en-GB" b="1" dirty="0"/>
              <a:t>few organisms </a:t>
            </a:r>
            <a:r>
              <a:rPr lang="en-GB" dirty="0"/>
              <a:t>possess the enzymes needed to </a:t>
            </a:r>
            <a:r>
              <a:rPr lang="en-GB" b="1" dirty="0" smtClean="0"/>
              <a:t>split nitrogen </a:t>
            </a:r>
            <a:r>
              <a:rPr lang="en-GB" b="1" dirty="0"/>
              <a:t>molecules </a:t>
            </a:r>
            <a:r>
              <a:rPr lang="en-GB" dirty="0"/>
              <a:t>and use the gas directly. The </a:t>
            </a:r>
            <a:r>
              <a:rPr lang="en-GB" b="1" dirty="0" smtClean="0"/>
              <a:t>majority</a:t>
            </a:r>
            <a:r>
              <a:rPr lang="en-GB" dirty="0" smtClean="0"/>
              <a:t> of </a:t>
            </a:r>
            <a:r>
              <a:rPr lang="en-GB" dirty="0"/>
              <a:t>living organisms must </a:t>
            </a:r>
            <a:r>
              <a:rPr lang="en-GB" b="1" dirty="0"/>
              <a:t>obtain nitrogen in a fixed </a:t>
            </a:r>
            <a:r>
              <a:rPr lang="en-GB" b="1" dirty="0" smtClean="0"/>
              <a:t>form</a:t>
            </a:r>
            <a:r>
              <a:rPr lang="en-GB" dirty="0" smtClean="0"/>
              <a:t>, that </a:t>
            </a:r>
            <a:r>
              <a:rPr lang="en-GB" dirty="0"/>
              <a:t>is, in the form of </a:t>
            </a:r>
            <a:r>
              <a:rPr lang="en-GB" b="1" dirty="0"/>
              <a:t>nitrogen-containing compounds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7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192" y="1052736"/>
            <a:ext cx="8820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the case of plants, the most accessible form are </a:t>
            </a:r>
            <a:r>
              <a:rPr lang="en-GB" b="1" dirty="0" smtClean="0"/>
              <a:t>nitrate ions</a:t>
            </a:r>
            <a:r>
              <a:rPr lang="en-GB" dirty="0"/>
              <a:t>, </a:t>
            </a:r>
            <a:r>
              <a:rPr lang="en-GB" dirty="0" smtClean="0"/>
              <a:t>NO3- 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), although they can also absorb </a:t>
            </a:r>
            <a:r>
              <a:rPr lang="en-GB" b="1" dirty="0" smtClean="0"/>
              <a:t>ammonium ions</a:t>
            </a:r>
            <a:r>
              <a:rPr lang="en-GB" dirty="0"/>
              <a:t>, </a:t>
            </a:r>
            <a:r>
              <a:rPr lang="en-GB" dirty="0" smtClean="0"/>
              <a:t>NH</a:t>
            </a:r>
            <a:r>
              <a:rPr lang="en-GB" baseline="-25000" dirty="0" smtClean="0"/>
              <a:t>4</a:t>
            </a:r>
            <a:r>
              <a:rPr lang="en-GB" dirty="0" smtClean="0"/>
              <a:t>+ 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or urea, CO(NH</a:t>
            </a:r>
            <a:r>
              <a:rPr lang="en-GB" baseline="-25000" dirty="0"/>
              <a:t>2</a:t>
            </a:r>
            <a:r>
              <a:rPr lang="en-GB" dirty="0"/>
              <a:t>)</a:t>
            </a:r>
            <a:r>
              <a:rPr lang="en-GB" baseline="-25000" dirty="0"/>
              <a:t>2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4064" y="71397"/>
            <a:ext cx="8640960" cy="596700"/>
            <a:chOff x="0" y="17620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620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17911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F.2.3 State the roles of </a:t>
              </a:r>
              <a:r>
                <a:rPr lang="en-GB" i="1" kern="1200" dirty="0" smtClean="0"/>
                <a:t>Rhizobium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Azotobacter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Nitrosomonas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Nitrobacter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and </a:t>
              </a:r>
              <a:r>
                <a:rPr lang="en-GB" i="1" kern="1200" dirty="0" smtClean="0"/>
                <a:t>Pseudomonas </a:t>
              </a:r>
              <a:r>
                <a:rPr lang="en-GB" i="1" kern="1200" smtClean="0"/>
                <a:t>denitrificans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in the nitrogen cycle.</a:t>
              </a:r>
              <a:endParaRPr lang="en-GB" kern="1200" dirty="0"/>
            </a:p>
          </p:txBody>
        </p:sp>
      </p:grpSp>
      <p:pic>
        <p:nvPicPr>
          <p:cNvPr id="3074" name="Picture 2" descr="http://www.nitrogenfree.com/images/numerology_images/plant_nitro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28" y="1844824"/>
            <a:ext cx="2982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192" y="1997507"/>
            <a:ext cx="5449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Animals require nitrogen in an </a:t>
            </a:r>
            <a:r>
              <a:rPr lang="en-GB" b="1" dirty="0"/>
              <a:t>organic form</a:t>
            </a:r>
            <a:r>
              <a:rPr lang="en-GB" dirty="0"/>
              <a:t>, usually in the form of amino acids.</a:t>
            </a:r>
          </a:p>
        </p:txBody>
      </p:sp>
      <p:pic>
        <p:nvPicPr>
          <p:cNvPr id="3076" name="Picture 4" descr="http://matznerd.com/wp-content/uploads/2012/12/amino-acid-tabl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4" y="2619042"/>
            <a:ext cx="4589215" cy="41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192" y="98072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Nitrogen fixation</a:t>
            </a:r>
          </a:p>
          <a:p>
            <a:r>
              <a:rPr lang="en-GB" dirty="0"/>
              <a:t>In this process nitrogen gas from the atmosphere </a:t>
            </a:r>
            <a:r>
              <a:rPr lang="en-GB" dirty="0" smtClean="0"/>
              <a:t>is incorporated </a:t>
            </a:r>
            <a:r>
              <a:rPr lang="en-GB" dirty="0"/>
              <a:t>into nitrogen compounds, such as </a:t>
            </a:r>
            <a:r>
              <a:rPr lang="en-GB" dirty="0" smtClean="0"/>
              <a:t>nitrates (NO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/>
              <a:t>), nitrites (</a:t>
            </a:r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baseline="30000" dirty="0" smtClean="0"/>
              <a:t>-</a:t>
            </a:r>
            <a:r>
              <a:rPr lang="en-GB" dirty="0"/>
              <a:t>) or a</a:t>
            </a:r>
            <a:r>
              <a:rPr lang="en-GB" dirty="0" smtClean="0"/>
              <a:t>mmonia </a:t>
            </a:r>
            <a:r>
              <a:rPr lang="en-GB" dirty="0"/>
              <a:t>(NH</a:t>
            </a:r>
            <a:r>
              <a:rPr lang="en-GB" baseline="-25000" dirty="0"/>
              <a:t>3</a:t>
            </a:r>
            <a:r>
              <a:rPr lang="en-GB" dirty="0"/>
              <a:t>). 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4064" y="71397"/>
            <a:ext cx="8640960" cy="596700"/>
            <a:chOff x="0" y="17620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620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17911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F.2.3 State the roles of </a:t>
              </a:r>
              <a:r>
                <a:rPr lang="en-GB" i="1" kern="1200" dirty="0" smtClean="0"/>
                <a:t>Rhizobium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Azotobacter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Nitrosomonas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Nitrobacter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and </a:t>
              </a:r>
              <a:r>
                <a:rPr lang="en-GB" i="1" kern="1200" dirty="0" smtClean="0"/>
                <a:t>Pseudomonas </a:t>
              </a:r>
              <a:r>
                <a:rPr lang="en-GB" i="1" kern="1200" dirty="0" err="1" smtClean="0"/>
                <a:t>denitrificans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in the nitrogen cycle.</a:t>
              </a:r>
              <a:endParaRPr lang="en-GB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3192" y="3861048"/>
            <a:ext cx="7332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Step</a:t>
            </a:r>
            <a:r>
              <a:rPr lang="pt-BR" dirty="0" smtClean="0"/>
              <a:t> 1: N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(g) + O</a:t>
            </a:r>
            <a:r>
              <a:rPr lang="pt-BR" baseline="-25000" dirty="0"/>
              <a:t>2</a:t>
            </a:r>
            <a:r>
              <a:rPr lang="pt-BR" dirty="0"/>
              <a:t> (g) → 2NO (g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err="1" smtClean="0"/>
              <a:t>Step</a:t>
            </a:r>
            <a:r>
              <a:rPr lang="pt-BR" dirty="0" smtClean="0"/>
              <a:t> 2: 2NO </a:t>
            </a:r>
            <a:r>
              <a:rPr lang="pt-BR" dirty="0"/>
              <a:t>(g) + O</a:t>
            </a:r>
            <a:r>
              <a:rPr lang="pt-BR" baseline="-25000" dirty="0"/>
              <a:t>2</a:t>
            </a:r>
            <a:r>
              <a:rPr lang="pt-BR" dirty="0"/>
              <a:t> (g) → 2NO</a:t>
            </a:r>
            <a:r>
              <a:rPr lang="pt-BR" baseline="-25000" dirty="0"/>
              <a:t>2</a:t>
            </a:r>
            <a:r>
              <a:rPr lang="pt-BR" dirty="0"/>
              <a:t> (g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err="1" smtClean="0"/>
              <a:t>Step</a:t>
            </a:r>
            <a:r>
              <a:rPr lang="pt-BR" dirty="0" smtClean="0"/>
              <a:t> 3: 3NO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(g) + H</a:t>
            </a:r>
            <a:r>
              <a:rPr lang="pt-BR" baseline="-25000" dirty="0"/>
              <a:t>2</a:t>
            </a:r>
            <a:r>
              <a:rPr lang="pt-BR" dirty="0"/>
              <a:t>O (l) → 2H+ (</a:t>
            </a:r>
            <a:r>
              <a:rPr lang="pt-BR" dirty="0" err="1"/>
              <a:t>aq</a:t>
            </a:r>
            <a:r>
              <a:rPr lang="pt-BR" dirty="0"/>
              <a:t>) + </a:t>
            </a:r>
            <a:r>
              <a:rPr lang="pt-BR" dirty="0" smtClean="0"/>
              <a:t>2NO</a:t>
            </a:r>
            <a:r>
              <a:rPr lang="pt-BR" baseline="-25000" dirty="0" smtClean="0"/>
              <a:t>3</a:t>
            </a:r>
            <a:r>
              <a:rPr lang="en-GB" dirty="0" smtClean="0"/>
              <a:t>- </a:t>
            </a:r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+ NO (g)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192" y="2413336"/>
            <a:ext cx="7992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Lightning is one source of nitrogen fixation: the high temperatures cause nitrogen and oxygen to form </a:t>
            </a:r>
            <a:r>
              <a:rPr lang="en-GB" b="1" dirty="0"/>
              <a:t>nitrogen monoxide</a:t>
            </a:r>
            <a:r>
              <a:rPr lang="en-GB" dirty="0"/>
              <a:t>.</a:t>
            </a:r>
          </a:p>
          <a:p>
            <a:r>
              <a:rPr lang="en-GB" dirty="0"/>
              <a:t>This is then oxidized by oxygen to form nitrogen dioxide which reacts with water to form nitrate 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3893702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hlinkClick r:id="rId2"/>
              </a:rPr>
              <a:t>LINK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805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ioagrisolutions.com/images/header/rhizobium-n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9" y="2924467"/>
            <a:ext cx="4086190" cy="37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iofabrica.com.mx/blog/wp-content/uploads/2010/05/Rhizobiu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28407"/>
            <a:ext cx="3181768" cy="42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5955" y="936010"/>
            <a:ext cx="8244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Nitrogen fixation </a:t>
            </a:r>
            <a:r>
              <a:rPr lang="en-GB" dirty="0"/>
              <a:t>is also performed by a number </a:t>
            </a:r>
            <a:r>
              <a:rPr lang="en-GB" dirty="0" smtClean="0"/>
              <a:t>of organisms</a:t>
            </a:r>
            <a:r>
              <a:rPr lang="en-GB" dirty="0"/>
              <a:t>. Examples include </a:t>
            </a:r>
            <a:r>
              <a:rPr lang="en-GB" b="1" i="1" dirty="0"/>
              <a:t>Rhizobium </a:t>
            </a:r>
            <a:r>
              <a:rPr lang="en-GB" b="1" dirty="0" smtClean="0"/>
              <a:t>bacteria </a:t>
            </a:r>
            <a:r>
              <a:rPr lang="en-GB" dirty="0" smtClean="0"/>
              <a:t>living </a:t>
            </a:r>
            <a:r>
              <a:rPr lang="en-GB" dirty="0"/>
              <a:t>in root </a:t>
            </a:r>
            <a:r>
              <a:rPr lang="en-GB" dirty="0" smtClean="0"/>
              <a:t>nodules and </a:t>
            </a:r>
            <a:r>
              <a:rPr lang="en-GB" dirty="0"/>
              <a:t>the free </a:t>
            </a:r>
            <a:r>
              <a:rPr lang="en-GB" dirty="0" smtClean="0"/>
              <a:t>living bacteria </a:t>
            </a:r>
            <a:r>
              <a:rPr lang="en-GB" b="1" i="1" dirty="0" err="1"/>
              <a:t>Azotobacter</a:t>
            </a:r>
            <a:r>
              <a:rPr lang="en-GB" b="1" dirty="0"/>
              <a:t>. </a:t>
            </a:r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Some </a:t>
            </a:r>
            <a:r>
              <a:rPr lang="en-GB" dirty="0"/>
              <a:t>species of </a:t>
            </a:r>
            <a:r>
              <a:rPr lang="en-GB" b="1" dirty="0" smtClean="0"/>
              <a:t>cyanobacteria</a:t>
            </a:r>
            <a:r>
              <a:rPr lang="en-GB" dirty="0" smtClean="0"/>
              <a:t> </a:t>
            </a:r>
            <a:r>
              <a:rPr lang="en-GB" i="1" dirty="0" smtClean="0"/>
              <a:t>(see </a:t>
            </a:r>
            <a:r>
              <a:rPr lang="en-GB" i="1" dirty="0"/>
              <a:t>Topic F.5.5) </a:t>
            </a:r>
            <a:r>
              <a:rPr lang="en-GB" dirty="0"/>
              <a:t>are able to fix nitrogen. Both of </a:t>
            </a:r>
            <a:r>
              <a:rPr lang="en-GB" dirty="0" smtClean="0"/>
              <a:t>these nitrogen </a:t>
            </a:r>
            <a:r>
              <a:rPr lang="en-GB" dirty="0"/>
              <a:t>fixing bacteria utilise an enzyme known </a:t>
            </a:r>
            <a:r>
              <a:rPr lang="en-GB" dirty="0" smtClean="0"/>
              <a:t>as </a:t>
            </a:r>
            <a:r>
              <a:rPr lang="en-GB" b="1" dirty="0" err="1" smtClean="0"/>
              <a:t>nitrogenase</a:t>
            </a:r>
            <a:r>
              <a:rPr lang="en-GB" b="1" dirty="0"/>
              <a:t>. </a:t>
            </a:r>
            <a:endParaRPr lang="en-GB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94064" y="71397"/>
            <a:ext cx="8640960" cy="596700"/>
            <a:chOff x="0" y="17620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620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17911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F.2.3 State the roles of </a:t>
              </a:r>
              <a:r>
                <a:rPr lang="en-GB" i="1" kern="1200" dirty="0" smtClean="0"/>
                <a:t>Rhizobium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Azotobacter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Nitrosomonas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Nitrobacter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and </a:t>
              </a:r>
              <a:r>
                <a:rPr lang="en-GB" i="1" kern="1200" dirty="0" smtClean="0"/>
                <a:t>Pseudomonas </a:t>
              </a:r>
              <a:r>
                <a:rPr lang="en-GB" i="1" kern="1200" dirty="0" err="1" smtClean="0"/>
                <a:t>denitrificans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in the nitrogen cycle.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572" y="1052736"/>
            <a:ext cx="82228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process of nitrogen fixation also </a:t>
            </a:r>
            <a:r>
              <a:rPr lang="en-GB" b="1" dirty="0"/>
              <a:t>requires large amounts of ATP</a:t>
            </a:r>
            <a:r>
              <a:rPr lang="en-GB" dirty="0"/>
              <a:t>. </a:t>
            </a:r>
            <a:r>
              <a:rPr lang="en-GB" b="1" dirty="0"/>
              <a:t>Ammonia is produced </a:t>
            </a:r>
            <a:r>
              <a:rPr lang="en-GB" dirty="0"/>
              <a:t>which is then incorporated into proteins, nucleic acids and other nitrogenous biological chemicals</a:t>
            </a:r>
            <a:r>
              <a:rPr lang="en-GB" dirty="0" smtClean="0"/>
              <a:t>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N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+ 6NADH + H</a:t>
            </a:r>
            <a:r>
              <a:rPr lang="pt-BR" baseline="30000" dirty="0"/>
              <a:t>+</a:t>
            </a:r>
            <a:r>
              <a:rPr lang="pt-BR" dirty="0"/>
              <a:t> + 16ATP → 16ADP + </a:t>
            </a:r>
            <a:r>
              <a:rPr lang="pt-BR" dirty="0" smtClean="0"/>
              <a:t>16P </a:t>
            </a:r>
            <a:r>
              <a:rPr lang="pt-BR" dirty="0"/>
              <a:t>+ 2NH</a:t>
            </a:r>
            <a:r>
              <a:rPr lang="pt-BR" baseline="-25000" dirty="0"/>
              <a:t>3</a:t>
            </a:r>
            <a:endParaRPr lang="en-GB" baseline="-25000" dirty="0" smtClean="0"/>
          </a:p>
          <a:p>
            <a:endParaRPr lang="en-GB" dirty="0" smtClean="0"/>
          </a:p>
          <a:p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Microorganisms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that 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fix nitrogen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 require 16 moles of adenosine triphosphate (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ATP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) to reduce each mole of nitrogen (Hubbell &amp; Kidder, 2009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GB" dirty="0"/>
          </a:p>
          <a:p>
            <a:r>
              <a:rPr lang="en-GB" dirty="0"/>
              <a:t>Nitrogen fixation occurs in the </a:t>
            </a:r>
            <a:r>
              <a:rPr lang="en-GB" b="1" dirty="0"/>
              <a:t>Haber Process </a:t>
            </a:r>
            <a:r>
              <a:rPr lang="en-GB" dirty="0"/>
              <a:t>in </a:t>
            </a:r>
            <a:r>
              <a:rPr lang="en-GB" dirty="0" smtClean="0"/>
              <a:t>which hydrogen </a:t>
            </a:r>
            <a:r>
              <a:rPr lang="en-GB" dirty="0"/>
              <a:t>and nitrogen gases are reacted together </a:t>
            </a:r>
            <a:r>
              <a:rPr lang="en-GB" dirty="0" smtClean="0"/>
              <a:t>at high </a:t>
            </a:r>
            <a:r>
              <a:rPr lang="en-GB" dirty="0"/>
              <a:t>temperature and pressure in the presence of an </a:t>
            </a:r>
            <a:r>
              <a:rPr lang="en-GB" dirty="0" smtClean="0"/>
              <a:t>iron catalyst </a:t>
            </a:r>
            <a:r>
              <a:rPr lang="en-GB" dirty="0"/>
              <a:t>to form ammonia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algn="ctr"/>
            <a:r>
              <a:rPr lang="pt-BR" dirty="0"/>
              <a:t>N</a:t>
            </a:r>
            <a:r>
              <a:rPr lang="pt-BR" baseline="-25000" dirty="0"/>
              <a:t>2 </a:t>
            </a:r>
            <a:r>
              <a:rPr lang="pt-BR" dirty="0"/>
              <a:t>(g) + 3H</a:t>
            </a:r>
            <a:r>
              <a:rPr lang="pt-BR" baseline="-25000" dirty="0"/>
              <a:t>2</a:t>
            </a:r>
            <a:r>
              <a:rPr lang="pt-BR" dirty="0"/>
              <a:t> (g) → 2NH</a:t>
            </a:r>
            <a:r>
              <a:rPr lang="pt-BR" baseline="-25000" dirty="0"/>
              <a:t>3</a:t>
            </a:r>
            <a:r>
              <a:rPr lang="pt-BR" dirty="0"/>
              <a:t> (g</a:t>
            </a:r>
            <a:r>
              <a:rPr lang="pt-BR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method is used to manufacture artificial </a:t>
            </a:r>
            <a:r>
              <a:rPr lang="en-GB" dirty="0" smtClean="0"/>
              <a:t>fertilisers, for </a:t>
            </a:r>
            <a:r>
              <a:rPr lang="en-GB" dirty="0"/>
              <a:t>example, </a:t>
            </a:r>
            <a:r>
              <a:rPr lang="en-GB" dirty="0" smtClean="0"/>
              <a:t> ammonium </a:t>
            </a:r>
            <a:r>
              <a:rPr lang="en-GB" dirty="0"/>
              <a:t>nitrate and ammonium </a:t>
            </a:r>
            <a:r>
              <a:rPr lang="en-GB" dirty="0" err="1"/>
              <a:t>sulfate</a:t>
            </a:r>
            <a:r>
              <a:rPr lang="en-GB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4064" y="71397"/>
            <a:ext cx="8640960" cy="596700"/>
            <a:chOff x="0" y="1762049"/>
            <a:chExt cx="8640960" cy="5967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62049"/>
              <a:ext cx="8640960" cy="5967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9128" y="1791177"/>
              <a:ext cx="8582704" cy="538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F.2.3 State the roles of </a:t>
              </a:r>
              <a:r>
                <a:rPr lang="en-GB" i="1" kern="1200" dirty="0" smtClean="0"/>
                <a:t>Rhizobium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Azotobacter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Nitrosomonas</a:t>
              </a:r>
              <a:r>
                <a:rPr lang="en-GB" kern="1200" dirty="0" smtClean="0"/>
                <a:t>, </a:t>
              </a:r>
              <a:r>
                <a:rPr lang="en-GB" i="1" kern="1200" dirty="0" err="1" smtClean="0"/>
                <a:t>Nitrobacter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and </a:t>
              </a:r>
              <a:r>
                <a:rPr lang="en-GB" i="1" kern="1200" dirty="0" smtClean="0"/>
                <a:t>Pseudomonas </a:t>
              </a:r>
              <a:r>
                <a:rPr lang="en-GB" i="1" kern="1200" dirty="0" err="1" smtClean="0"/>
                <a:t>denitrificans</a:t>
              </a:r>
              <a:r>
                <a:rPr lang="en-GB" i="1" kern="1200" dirty="0" smtClean="0"/>
                <a:t> </a:t>
              </a:r>
              <a:r>
                <a:rPr lang="en-GB" kern="1200" dirty="0" smtClean="0"/>
                <a:t>in the nitrogen cycle.</a:t>
              </a:r>
              <a:endParaRPr lang="en-GB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08304" y="4930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3525</TotalTime>
  <Words>2887</Words>
  <Application>Microsoft Office PowerPoint</Application>
  <PresentationFormat>On-screen Show (4:3)</PresentationFormat>
  <Paragraphs>205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 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34</cp:revision>
  <dcterms:created xsi:type="dcterms:W3CDTF">2013-08-21T17:54:09Z</dcterms:created>
  <dcterms:modified xsi:type="dcterms:W3CDTF">2013-11-07T19:34:37Z</dcterms:modified>
</cp:coreProperties>
</file>