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98" r:id="rId1"/>
  </p:sldMasterIdLst>
  <p:notesMasterIdLst>
    <p:notesMasterId r:id="rId40"/>
  </p:notesMasterIdLst>
  <p:sldIdLst>
    <p:sldId id="256" r:id="rId2"/>
    <p:sldId id="257" r:id="rId3"/>
    <p:sldId id="258" r:id="rId4"/>
    <p:sldId id="259" r:id="rId5"/>
    <p:sldId id="260"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86" r:id="rId24"/>
    <p:sldId id="285" r:id="rId25"/>
    <p:sldId id="284" r:id="rId26"/>
    <p:sldId id="283" r:id="rId27"/>
    <p:sldId id="288" r:id="rId28"/>
    <p:sldId id="287" r:id="rId29"/>
    <p:sldId id="282" r:id="rId30"/>
    <p:sldId id="281" r:id="rId31"/>
    <p:sldId id="280" r:id="rId32"/>
    <p:sldId id="279" r:id="rId33"/>
    <p:sldId id="290" r:id="rId34"/>
    <p:sldId id="289" r:id="rId35"/>
    <p:sldId id="292" r:id="rId36"/>
    <p:sldId id="291" r:id="rId37"/>
    <p:sldId id="293" r:id="rId38"/>
    <p:sldId id="298" r:id="rId39"/>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88" autoAdjust="0"/>
    <p:restoredTop sz="94671" autoAdjust="0"/>
  </p:normalViewPr>
  <p:slideViewPr>
    <p:cSldViewPr>
      <p:cViewPr varScale="1">
        <p:scale>
          <a:sx n="70" d="100"/>
          <a:sy n="70" d="100"/>
        </p:scale>
        <p:origin x="-828" y="-90"/>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3555FFA-CA26-4030-9B33-41C17FD2A157}" type="doc">
      <dgm:prSet loTypeId="urn:microsoft.com/office/officeart/2005/8/layout/vList2" loCatId="list" qsTypeId="urn:microsoft.com/office/officeart/2005/8/quickstyle/simple3" qsCatId="simple" csTypeId="urn:microsoft.com/office/officeart/2005/8/colors/accent1_2" csCatId="accent1" phldr="1"/>
      <dgm:spPr/>
      <dgm:t>
        <a:bodyPr/>
        <a:lstStyle/>
        <a:p>
          <a:endParaRPr lang="en-GB"/>
        </a:p>
      </dgm:t>
    </dgm:pt>
    <dgm:pt modelId="{56D3ED9C-ED97-45B1-B275-05B3091FE3F6}">
      <dgm:prSet custT="1"/>
      <dgm:spPr/>
      <dgm:t>
        <a:bodyPr/>
        <a:lstStyle/>
        <a:p>
          <a:pPr rtl="0"/>
          <a:r>
            <a:rPr lang="en-GB" sz="1400" dirty="0" smtClean="0"/>
            <a:t>F.1.1 Outline the classification of living organisms into three domains.</a:t>
          </a:r>
          <a:endParaRPr lang="en-GB" sz="1400" dirty="0"/>
        </a:p>
      </dgm:t>
    </dgm:pt>
    <dgm:pt modelId="{52141670-1F90-4742-BC93-5C319A50A05C}" type="parTrans" cxnId="{195CE309-BA60-4365-AEAD-63F2F67497B8}">
      <dgm:prSet/>
      <dgm:spPr/>
      <dgm:t>
        <a:bodyPr/>
        <a:lstStyle/>
        <a:p>
          <a:endParaRPr lang="en-GB" sz="2400"/>
        </a:p>
      </dgm:t>
    </dgm:pt>
    <dgm:pt modelId="{B2A24871-8AD5-4016-A2E9-81E863B56B32}" type="sibTrans" cxnId="{195CE309-BA60-4365-AEAD-63F2F67497B8}">
      <dgm:prSet/>
      <dgm:spPr/>
      <dgm:t>
        <a:bodyPr/>
        <a:lstStyle/>
        <a:p>
          <a:endParaRPr lang="en-GB" sz="2400"/>
        </a:p>
      </dgm:t>
    </dgm:pt>
    <dgm:pt modelId="{364E1C4E-2876-4305-84AC-913F1C4FA777}">
      <dgm:prSet custT="1"/>
      <dgm:spPr/>
      <dgm:t>
        <a:bodyPr/>
        <a:lstStyle/>
        <a:p>
          <a:pPr rtl="0"/>
          <a:r>
            <a:rPr lang="en-GB" sz="1400" smtClean="0"/>
            <a:t>F.1.2 Explain the reasons for the reclassification of living organisms into three domains.</a:t>
          </a:r>
          <a:endParaRPr lang="en-GB" sz="1400"/>
        </a:p>
      </dgm:t>
    </dgm:pt>
    <dgm:pt modelId="{7267DF8B-A31C-4635-BB3A-DAD7C47FB2D9}" type="parTrans" cxnId="{2759571E-4EB8-4553-A8CA-99834765ACD9}">
      <dgm:prSet/>
      <dgm:spPr/>
      <dgm:t>
        <a:bodyPr/>
        <a:lstStyle/>
        <a:p>
          <a:endParaRPr lang="en-GB" sz="2400"/>
        </a:p>
      </dgm:t>
    </dgm:pt>
    <dgm:pt modelId="{027D0B90-8EC1-4260-8F42-7629221BFC2B}" type="sibTrans" cxnId="{2759571E-4EB8-4553-A8CA-99834765ACD9}">
      <dgm:prSet/>
      <dgm:spPr/>
      <dgm:t>
        <a:bodyPr/>
        <a:lstStyle/>
        <a:p>
          <a:endParaRPr lang="en-GB" sz="2400"/>
        </a:p>
      </dgm:t>
    </dgm:pt>
    <dgm:pt modelId="{033BE7E5-90DE-4401-885A-CF78713F7969}">
      <dgm:prSet custT="1"/>
      <dgm:spPr/>
      <dgm:t>
        <a:bodyPr/>
        <a:lstStyle/>
        <a:p>
          <a:pPr rtl="0"/>
          <a:r>
            <a:rPr lang="en-GB" sz="1400" smtClean="0"/>
            <a:t>F.1.3 Distinguish between the characteristics of the three domains.</a:t>
          </a:r>
          <a:endParaRPr lang="en-GB" sz="1400"/>
        </a:p>
      </dgm:t>
    </dgm:pt>
    <dgm:pt modelId="{ADCDA902-31E9-4331-A120-F6B98C00B9B6}" type="parTrans" cxnId="{194BFFB1-D11F-422A-94BB-E8AA52CAFCBD}">
      <dgm:prSet/>
      <dgm:spPr/>
      <dgm:t>
        <a:bodyPr/>
        <a:lstStyle/>
        <a:p>
          <a:endParaRPr lang="en-GB" sz="2400"/>
        </a:p>
      </dgm:t>
    </dgm:pt>
    <dgm:pt modelId="{535BB6D1-797A-4F74-92CE-B007D0F3CD93}" type="sibTrans" cxnId="{194BFFB1-D11F-422A-94BB-E8AA52CAFCBD}">
      <dgm:prSet/>
      <dgm:spPr/>
      <dgm:t>
        <a:bodyPr/>
        <a:lstStyle/>
        <a:p>
          <a:endParaRPr lang="en-GB" sz="2400"/>
        </a:p>
      </dgm:t>
    </dgm:pt>
    <dgm:pt modelId="{045B72BC-C291-4A3D-8116-16E13503F71D}">
      <dgm:prSet custT="1"/>
      <dgm:spPr/>
      <dgm:t>
        <a:bodyPr/>
        <a:lstStyle/>
        <a:p>
          <a:pPr rtl="0"/>
          <a:r>
            <a:rPr lang="en-GB" sz="1400" smtClean="0"/>
            <a:t>F.1.4 Outline the wide diversity of habitat in the Archaea as exemplified by methanogens, thermophiles and halophiles.</a:t>
          </a:r>
          <a:endParaRPr lang="en-GB" sz="1400"/>
        </a:p>
      </dgm:t>
    </dgm:pt>
    <dgm:pt modelId="{5383A72B-5BD9-4458-9C09-4E0046A9D19C}" type="parTrans" cxnId="{81AE9AEF-3EFA-495D-B44D-1877AEB7917F}">
      <dgm:prSet/>
      <dgm:spPr/>
      <dgm:t>
        <a:bodyPr/>
        <a:lstStyle/>
        <a:p>
          <a:endParaRPr lang="en-GB" sz="2400"/>
        </a:p>
      </dgm:t>
    </dgm:pt>
    <dgm:pt modelId="{5AB7E26A-5940-4530-90E2-75D016926288}" type="sibTrans" cxnId="{81AE9AEF-3EFA-495D-B44D-1877AEB7917F}">
      <dgm:prSet/>
      <dgm:spPr/>
      <dgm:t>
        <a:bodyPr/>
        <a:lstStyle/>
        <a:p>
          <a:endParaRPr lang="en-GB" sz="2400"/>
        </a:p>
      </dgm:t>
    </dgm:pt>
    <dgm:pt modelId="{7A121BF4-6264-4987-A41D-C9FBF796AFA1}">
      <dgm:prSet custT="1"/>
      <dgm:spPr/>
      <dgm:t>
        <a:bodyPr/>
        <a:lstStyle/>
        <a:p>
          <a:pPr rtl="0"/>
          <a:r>
            <a:rPr lang="en-GB" sz="1400" dirty="0" smtClean="0"/>
            <a:t>F.1.5 Outline the diversity of Eubacteria, including shape and cell wall structure.</a:t>
          </a:r>
          <a:endParaRPr lang="en-GB" sz="1400" dirty="0"/>
        </a:p>
      </dgm:t>
    </dgm:pt>
    <dgm:pt modelId="{88E362C8-66A4-4AFA-8F6F-88A9B0C0875C}" type="parTrans" cxnId="{D6D43788-9A8E-4514-BB93-34154B52DAA0}">
      <dgm:prSet/>
      <dgm:spPr/>
      <dgm:t>
        <a:bodyPr/>
        <a:lstStyle/>
        <a:p>
          <a:endParaRPr lang="en-GB" sz="2400"/>
        </a:p>
      </dgm:t>
    </dgm:pt>
    <dgm:pt modelId="{EA193AAA-C463-4C2A-87A6-4C9F273B969C}" type="sibTrans" cxnId="{D6D43788-9A8E-4514-BB93-34154B52DAA0}">
      <dgm:prSet/>
      <dgm:spPr/>
      <dgm:t>
        <a:bodyPr/>
        <a:lstStyle/>
        <a:p>
          <a:endParaRPr lang="en-GB" sz="2400"/>
        </a:p>
      </dgm:t>
    </dgm:pt>
    <dgm:pt modelId="{6DF98EDF-A70C-4148-9A0F-7A24D2D4ADAC}">
      <dgm:prSet custT="1"/>
      <dgm:spPr/>
      <dgm:t>
        <a:bodyPr/>
        <a:lstStyle/>
        <a:p>
          <a:pPr rtl="0"/>
          <a:r>
            <a:rPr lang="en-GB" sz="1400" dirty="0" smtClean="0"/>
            <a:t>F.1.6 State, with one example, that some bacteria form aggregates that show characteristics not seen in individual bacteria.</a:t>
          </a:r>
          <a:endParaRPr lang="en-GB" sz="1400" dirty="0"/>
        </a:p>
      </dgm:t>
    </dgm:pt>
    <dgm:pt modelId="{A874E772-0E01-4462-B702-6B74FBB65334}" type="parTrans" cxnId="{C2C223BA-9725-44E7-8AF7-03E05925427D}">
      <dgm:prSet/>
      <dgm:spPr/>
      <dgm:t>
        <a:bodyPr/>
        <a:lstStyle/>
        <a:p>
          <a:endParaRPr lang="en-GB" sz="2400"/>
        </a:p>
      </dgm:t>
    </dgm:pt>
    <dgm:pt modelId="{DFC586D4-3766-4DCC-BF94-A14187AECF84}" type="sibTrans" cxnId="{C2C223BA-9725-44E7-8AF7-03E05925427D}">
      <dgm:prSet/>
      <dgm:spPr/>
      <dgm:t>
        <a:bodyPr/>
        <a:lstStyle/>
        <a:p>
          <a:endParaRPr lang="en-GB" sz="2400"/>
        </a:p>
      </dgm:t>
    </dgm:pt>
    <dgm:pt modelId="{42AE5ED6-AD91-4C00-B7AB-7C0E51949924}">
      <dgm:prSet custT="1"/>
      <dgm:spPr/>
      <dgm:t>
        <a:bodyPr/>
        <a:lstStyle/>
        <a:p>
          <a:pPr rtl="0"/>
          <a:r>
            <a:rPr lang="en-GB" sz="1400" dirty="0" smtClean="0"/>
            <a:t>F.1.7 Compare the structure of the cell walls of Gram-positive and </a:t>
          </a:r>
          <a:r>
            <a:rPr lang="en-GB" sz="1400" dirty="0" err="1" smtClean="0"/>
            <a:t>Gramnegative</a:t>
          </a:r>
          <a:r>
            <a:rPr lang="en-GB" sz="1400" dirty="0" smtClean="0"/>
            <a:t> Eubacteria.</a:t>
          </a:r>
          <a:endParaRPr lang="en-GB" sz="1400" dirty="0"/>
        </a:p>
      </dgm:t>
    </dgm:pt>
    <dgm:pt modelId="{997B7694-5924-489C-A028-23032712DCE1}" type="parTrans" cxnId="{71A82FD8-B80B-44D0-BD04-89DA7338A9CC}">
      <dgm:prSet/>
      <dgm:spPr/>
      <dgm:t>
        <a:bodyPr/>
        <a:lstStyle/>
        <a:p>
          <a:endParaRPr lang="en-GB" sz="2400"/>
        </a:p>
      </dgm:t>
    </dgm:pt>
    <dgm:pt modelId="{73C6D8B8-0667-4169-BE98-190392C60C1B}" type="sibTrans" cxnId="{71A82FD8-B80B-44D0-BD04-89DA7338A9CC}">
      <dgm:prSet/>
      <dgm:spPr/>
      <dgm:t>
        <a:bodyPr/>
        <a:lstStyle/>
        <a:p>
          <a:endParaRPr lang="en-GB" sz="2400"/>
        </a:p>
      </dgm:t>
    </dgm:pt>
    <dgm:pt modelId="{0F94DC55-56D4-4D1A-845E-65C2487FCACB}">
      <dgm:prSet custT="1"/>
      <dgm:spPr/>
      <dgm:t>
        <a:bodyPr/>
        <a:lstStyle/>
        <a:p>
          <a:pPr rtl="0"/>
          <a:r>
            <a:rPr lang="en-GB" sz="1400" dirty="0" smtClean="0"/>
            <a:t>F.1.8 Outline the diversity of structure in viruses including: naked capsid </a:t>
          </a:r>
          <a:r>
            <a:rPr lang="en-GB" sz="1400" i="1" dirty="0" smtClean="0"/>
            <a:t>versus </a:t>
          </a:r>
          <a:r>
            <a:rPr lang="en-GB" sz="1400" dirty="0" smtClean="0"/>
            <a:t>enveloped capsid; DNA </a:t>
          </a:r>
          <a:r>
            <a:rPr lang="en-GB" sz="1400" i="1" dirty="0" smtClean="0"/>
            <a:t>versus </a:t>
          </a:r>
          <a:r>
            <a:rPr lang="en-GB" sz="1400" dirty="0" smtClean="0"/>
            <a:t>RNA; and single stranded </a:t>
          </a:r>
          <a:r>
            <a:rPr lang="en-GB" sz="1400" i="1" dirty="0" smtClean="0"/>
            <a:t>versus </a:t>
          </a:r>
          <a:r>
            <a:rPr lang="en-GB" sz="1400" dirty="0" smtClean="0"/>
            <a:t>double stranded DNA or RNA.</a:t>
          </a:r>
          <a:endParaRPr lang="en-GB" sz="1400" dirty="0"/>
        </a:p>
      </dgm:t>
    </dgm:pt>
    <dgm:pt modelId="{B70F1FFB-B7F8-42CF-B9C5-B106B0939F42}" type="parTrans" cxnId="{6DE3503B-E02A-4152-9B08-EE804AD93220}">
      <dgm:prSet/>
      <dgm:spPr/>
      <dgm:t>
        <a:bodyPr/>
        <a:lstStyle/>
        <a:p>
          <a:endParaRPr lang="en-GB" sz="2400"/>
        </a:p>
      </dgm:t>
    </dgm:pt>
    <dgm:pt modelId="{B563B555-BC90-46B1-952C-CFE3AE023ECF}" type="sibTrans" cxnId="{6DE3503B-E02A-4152-9B08-EE804AD93220}">
      <dgm:prSet/>
      <dgm:spPr/>
      <dgm:t>
        <a:bodyPr/>
        <a:lstStyle/>
        <a:p>
          <a:endParaRPr lang="en-GB" sz="2400"/>
        </a:p>
      </dgm:t>
    </dgm:pt>
    <dgm:pt modelId="{9BE81909-25EE-4857-996E-3C4A19DBB140}">
      <dgm:prSet custT="1"/>
      <dgm:spPr/>
      <dgm:t>
        <a:bodyPr/>
        <a:lstStyle/>
        <a:p>
          <a:pPr rtl="0"/>
          <a:r>
            <a:rPr lang="en-GB" sz="1400" dirty="0" smtClean="0"/>
            <a:t>F.1.9 Outline the diversity of microscopic eukaryotes, as illustrated by </a:t>
          </a:r>
          <a:r>
            <a:rPr lang="en-GB" sz="1400" i="1" dirty="0" smtClean="0"/>
            <a:t>Saccharomyces</a:t>
          </a:r>
          <a:r>
            <a:rPr lang="en-GB" sz="1400" dirty="0" smtClean="0"/>
            <a:t>, </a:t>
          </a:r>
          <a:r>
            <a:rPr lang="en-GB" sz="1400" i="1" dirty="0" smtClean="0"/>
            <a:t>Amoeba</a:t>
          </a:r>
          <a:r>
            <a:rPr lang="en-GB" sz="1400" dirty="0" smtClean="0"/>
            <a:t>, </a:t>
          </a:r>
          <a:r>
            <a:rPr lang="en-GB" sz="1400" i="1" dirty="0" smtClean="0"/>
            <a:t>Plasmodium</a:t>
          </a:r>
          <a:r>
            <a:rPr lang="en-GB" sz="1400" dirty="0" smtClean="0"/>
            <a:t>, </a:t>
          </a:r>
          <a:r>
            <a:rPr lang="en-GB" sz="1400" i="1" dirty="0" smtClean="0"/>
            <a:t>Paramecium</a:t>
          </a:r>
          <a:r>
            <a:rPr lang="en-GB" sz="1400" dirty="0" smtClean="0"/>
            <a:t>, </a:t>
          </a:r>
          <a:r>
            <a:rPr lang="en-GB" sz="1400" i="1" dirty="0" smtClean="0"/>
            <a:t>Euglena </a:t>
          </a:r>
          <a:r>
            <a:rPr lang="en-GB" sz="1400" dirty="0" smtClean="0"/>
            <a:t>and </a:t>
          </a:r>
          <a:r>
            <a:rPr lang="en-GB" sz="1400" i="1" dirty="0" smtClean="0"/>
            <a:t>Chlorella</a:t>
          </a:r>
          <a:r>
            <a:rPr lang="en-GB" sz="1400" dirty="0" smtClean="0"/>
            <a:t>.</a:t>
          </a:r>
          <a:endParaRPr lang="en-GB" sz="1400" dirty="0"/>
        </a:p>
      </dgm:t>
    </dgm:pt>
    <dgm:pt modelId="{00934136-EFD5-4DE1-B0EB-C5F4B3E221D4}" type="parTrans" cxnId="{CD4343F7-375A-4FFC-A418-EA35F0614597}">
      <dgm:prSet/>
      <dgm:spPr/>
      <dgm:t>
        <a:bodyPr/>
        <a:lstStyle/>
        <a:p>
          <a:endParaRPr lang="en-GB" sz="2400"/>
        </a:p>
      </dgm:t>
    </dgm:pt>
    <dgm:pt modelId="{04052C30-7F65-41D1-819D-AEFE76BB1193}" type="sibTrans" cxnId="{CD4343F7-375A-4FFC-A418-EA35F0614597}">
      <dgm:prSet/>
      <dgm:spPr/>
      <dgm:t>
        <a:bodyPr/>
        <a:lstStyle/>
        <a:p>
          <a:endParaRPr lang="en-GB" sz="2400"/>
        </a:p>
      </dgm:t>
    </dgm:pt>
    <dgm:pt modelId="{8FEC364E-287C-40CB-AB26-D8F54671C178}" type="pres">
      <dgm:prSet presAssocID="{53555FFA-CA26-4030-9B33-41C17FD2A157}" presName="linear" presStyleCnt="0">
        <dgm:presLayoutVars>
          <dgm:animLvl val="lvl"/>
          <dgm:resizeHandles val="exact"/>
        </dgm:presLayoutVars>
      </dgm:prSet>
      <dgm:spPr/>
      <dgm:t>
        <a:bodyPr/>
        <a:lstStyle/>
        <a:p>
          <a:endParaRPr lang="en-GB"/>
        </a:p>
      </dgm:t>
    </dgm:pt>
    <dgm:pt modelId="{9D9B3D99-00A8-40D1-AE62-175600F4A8F1}" type="pres">
      <dgm:prSet presAssocID="{56D3ED9C-ED97-45B1-B275-05B3091FE3F6}" presName="parentText" presStyleLbl="node1" presStyleIdx="0" presStyleCnt="9">
        <dgm:presLayoutVars>
          <dgm:chMax val="0"/>
          <dgm:bulletEnabled val="1"/>
        </dgm:presLayoutVars>
      </dgm:prSet>
      <dgm:spPr/>
      <dgm:t>
        <a:bodyPr/>
        <a:lstStyle/>
        <a:p>
          <a:endParaRPr lang="en-GB"/>
        </a:p>
      </dgm:t>
    </dgm:pt>
    <dgm:pt modelId="{32694A52-85D7-40D8-A392-854C9EEB3A10}" type="pres">
      <dgm:prSet presAssocID="{B2A24871-8AD5-4016-A2E9-81E863B56B32}" presName="spacer" presStyleCnt="0"/>
      <dgm:spPr/>
    </dgm:pt>
    <dgm:pt modelId="{C60E99CA-D460-47A3-A16E-F1064D807B95}" type="pres">
      <dgm:prSet presAssocID="{364E1C4E-2876-4305-84AC-913F1C4FA777}" presName="parentText" presStyleLbl="node1" presStyleIdx="1" presStyleCnt="9">
        <dgm:presLayoutVars>
          <dgm:chMax val="0"/>
          <dgm:bulletEnabled val="1"/>
        </dgm:presLayoutVars>
      </dgm:prSet>
      <dgm:spPr/>
      <dgm:t>
        <a:bodyPr/>
        <a:lstStyle/>
        <a:p>
          <a:endParaRPr lang="en-GB"/>
        </a:p>
      </dgm:t>
    </dgm:pt>
    <dgm:pt modelId="{0BDB964E-F9FB-425B-8429-CF54F480E037}" type="pres">
      <dgm:prSet presAssocID="{027D0B90-8EC1-4260-8F42-7629221BFC2B}" presName="spacer" presStyleCnt="0"/>
      <dgm:spPr/>
    </dgm:pt>
    <dgm:pt modelId="{9FD1BA3C-415B-4E19-9924-143474EE8CF3}" type="pres">
      <dgm:prSet presAssocID="{033BE7E5-90DE-4401-885A-CF78713F7969}" presName="parentText" presStyleLbl="node1" presStyleIdx="2" presStyleCnt="9">
        <dgm:presLayoutVars>
          <dgm:chMax val="0"/>
          <dgm:bulletEnabled val="1"/>
        </dgm:presLayoutVars>
      </dgm:prSet>
      <dgm:spPr/>
      <dgm:t>
        <a:bodyPr/>
        <a:lstStyle/>
        <a:p>
          <a:endParaRPr lang="en-GB"/>
        </a:p>
      </dgm:t>
    </dgm:pt>
    <dgm:pt modelId="{42CF2F7B-FB90-4713-8189-6F3642FBD4F0}" type="pres">
      <dgm:prSet presAssocID="{535BB6D1-797A-4F74-92CE-B007D0F3CD93}" presName="spacer" presStyleCnt="0"/>
      <dgm:spPr/>
    </dgm:pt>
    <dgm:pt modelId="{8002E394-1438-4132-B48B-D055C95889A0}" type="pres">
      <dgm:prSet presAssocID="{045B72BC-C291-4A3D-8116-16E13503F71D}" presName="parentText" presStyleLbl="node1" presStyleIdx="3" presStyleCnt="9">
        <dgm:presLayoutVars>
          <dgm:chMax val="0"/>
          <dgm:bulletEnabled val="1"/>
        </dgm:presLayoutVars>
      </dgm:prSet>
      <dgm:spPr/>
      <dgm:t>
        <a:bodyPr/>
        <a:lstStyle/>
        <a:p>
          <a:endParaRPr lang="en-GB"/>
        </a:p>
      </dgm:t>
    </dgm:pt>
    <dgm:pt modelId="{4B62F6BC-9030-4656-AD4F-58F326E34757}" type="pres">
      <dgm:prSet presAssocID="{5AB7E26A-5940-4530-90E2-75D016926288}" presName="spacer" presStyleCnt="0"/>
      <dgm:spPr/>
    </dgm:pt>
    <dgm:pt modelId="{2D3DD6F6-3A17-45F1-BFD2-B241E37507A3}" type="pres">
      <dgm:prSet presAssocID="{7A121BF4-6264-4987-A41D-C9FBF796AFA1}" presName="parentText" presStyleLbl="node1" presStyleIdx="4" presStyleCnt="9">
        <dgm:presLayoutVars>
          <dgm:chMax val="0"/>
          <dgm:bulletEnabled val="1"/>
        </dgm:presLayoutVars>
      </dgm:prSet>
      <dgm:spPr/>
      <dgm:t>
        <a:bodyPr/>
        <a:lstStyle/>
        <a:p>
          <a:endParaRPr lang="en-GB"/>
        </a:p>
      </dgm:t>
    </dgm:pt>
    <dgm:pt modelId="{891F920C-A642-4641-B29A-50C23B45A374}" type="pres">
      <dgm:prSet presAssocID="{EA193AAA-C463-4C2A-87A6-4C9F273B969C}" presName="spacer" presStyleCnt="0"/>
      <dgm:spPr/>
    </dgm:pt>
    <dgm:pt modelId="{F407C102-F4AA-4AF9-BF4C-83DD07D54B73}" type="pres">
      <dgm:prSet presAssocID="{6DF98EDF-A70C-4148-9A0F-7A24D2D4ADAC}" presName="parentText" presStyleLbl="node1" presStyleIdx="5" presStyleCnt="9">
        <dgm:presLayoutVars>
          <dgm:chMax val="0"/>
          <dgm:bulletEnabled val="1"/>
        </dgm:presLayoutVars>
      </dgm:prSet>
      <dgm:spPr/>
      <dgm:t>
        <a:bodyPr/>
        <a:lstStyle/>
        <a:p>
          <a:endParaRPr lang="en-GB"/>
        </a:p>
      </dgm:t>
    </dgm:pt>
    <dgm:pt modelId="{38EFE384-4BED-4069-B34E-14D6B5F2FD5E}" type="pres">
      <dgm:prSet presAssocID="{DFC586D4-3766-4DCC-BF94-A14187AECF84}" presName="spacer" presStyleCnt="0"/>
      <dgm:spPr/>
    </dgm:pt>
    <dgm:pt modelId="{61DBB421-7377-4454-A992-991FB3F97F69}" type="pres">
      <dgm:prSet presAssocID="{42AE5ED6-AD91-4C00-B7AB-7C0E51949924}" presName="parentText" presStyleLbl="node1" presStyleIdx="6" presStyleCnt="9">
        <dgm:presLayoutVars>
          <dgm:chMax val="0"/>
          <dgm:bulletEnabled val="1"/>
        </dgm:presLayoutVars>
      </dgm:prSet>
      <dgm:spPr/>
      <dgm:t>
        <a:bodyPr/>
        <a:lstStyle/>
        <a:p>
          <a:endParaRPr lang="en-GB"/>
        </a:p>
      </dgm:t>
    </dgm:pt>
    <dgm:pt modelId="{A0911627-FB98-40FF-94EE-50628F585120}" type="pres">
      <dgm:prSet presAssocID="{73C6D8B8-0667-4169-BE98-190392C60C1B}" presName="spacer" presStyleCnt="0"/>
      <dgm:spPr/>
    </dgm:pt>
    <dgm:pt modelId="{09271076-8CA1-4530-80EB-0FD3C2124684}" type="pres">
      <dgm:prSet presAssocID="{0F94DC55-56D4-4D1A-845E-65C2487FCACB}" presName="parentText" presStyleLbl="node1" presStyleIdx="7" presStyleCnt="9">
        <dgm:presLayoutVars>
          <dgm:chMax val="0"/>
          <dgm:bulletEnabled val="1"/>
        </dgm:presLayoutVars>
      </dgm:prSet>
      <dgm:spPr/>
      <dgm:t>
        <a:bodyPr/>
        <a:lstStyle/>
        <a:p>
          <a:endParaRPr lang="en-GB"/>
        </a:p>
      </dgm:t>
    </dgm:pt>
    <dgm:pt modelId="{5A65AE15-C325-4664-B898-6B445BDCF186}" type="pres">
      <dgm:prSet presAssocID="{B563B555-BC90-46B1-952C-CFE3AE023ECF}" presName="spacer" presStyleCnt="0"/>
      <dgm:spPr/>
    </dgm:pt>
    <dgm:pt modelId="{E215F64A-6C70-4903-81B5-67D290A48B13}" type="pres">
      <dgm:prSet presAssocID="{9BE81909-25EE-4857-996E-3C4A19DBB140}" presName="parentText" presStyleLbl="node1" presStyleIdx="8" presStyleCnt="9">
        <dgm:presLayoutVars>
          <dgm:chMax val="0"/>
          <dgm:bulletEnabled val="1"/>
        </dgm:presLayoutVars>
      </dgm:prSet>
      <dgm:spPr/>
      <dgm:t>
        <a:bodyPr/>
        <a:lstStyle/>
        <a:p>
          <a:endParaRPr lang="en-GB"/>
        </a:p>
      </dgm:t>
    </dgm:pt>
  </dgm:ptLst>
  <dgm:cxnLst>
    <dgm:cxn modelId="{026FDA09-FC4F-4ACE-B937-0D927B023512}" type="presOf" srcId="{033BE7E5-90DE-4401-885A-CF78713F7969}" destId="{9FD1BA3C-415B-4E19-9924-143474EE8CF3}" srcOrd="0" destOrd="0" presId="urn:microsoft.com/office/officeart/2005/8/layout/vList2"/>
    <dgm:cxn modelId="{4481B1AC-268F-41A8-9BCE-5FB642EF1B7C}" type="presOf" srcId="{045B72BC-C291-4A3D-8116-16E13503F71D}" destId="{8002E394-1438-4132-B48B-D055C95889A0}" srcOrd="0" destOrd="0" presId="urn:microsoft.com/office/officeart/2005/8/layout/vList2"/>
    <dgm:cxn modelId="{3DA62AD8-E55F-4D98-8374-DB5FB3C9288B}" type="presOf" srcId="{364E1C4E-2876-4305-84AC-913F1C4FA777}" destId="{C60E99CA-D460-47A3-A16E-F1064D807B95}" srcOrd="0" destOrd="0" presId="urn:microsoft.com/office/officeart/2005/8/layout/vList2"/>
    <dgm:cxn modelId="{FAD35F6A-715D-42BD-A81E-A141A98D1A70}" type="presOf" srcId="{0F94DC55-56D4-4D1A-845E-65C2487FCACB}" destId="{09271076-8CA1-4530-80EB-0FD3C2124684}" srcOrd="0" destOrd="0" presId="urn:microsoft.com/office/officeart/2005/8/layout/vList2"/>
    <dgm:cxn modelId="{7D5946C7-7C13-44CA-A1E2-0618CA195D53}" type="presOf" srcId="{53555FFA-CA26-4030-9B33-41C17FD2A157}" destId="{8FEC364E-287C-40CB-AB26-D8F54671C178}" srcOrd="0" destOrd="0" presId="urn:microsoft.com/office/officeart/2005/8/layout/vList2"/>
    <dgm:cxn modelId="{71A82FD8-B80B-44D0-BD04-89DA7338A9CC}" srcId="{53555FFA-CA26-4030-9B33-41C17FD2A157}" destId="{42AE5ED6-AD91-4C00-B7AB-7C0E51949924}" srcOrd="6" destOrd="0" parTransId="{997B7694-5924-489C-A028-23032712DCE1}" sibTransId="{73C6D8B8-0667-4169-BE98-190392C60C1B}"/>
    <dgm:cxn modelId="{BAB543BA-3CC9-4296-913E-4D153B667BEF}" type="presOf" srcId="{56D3ED9C-ED97-45B1-B275-05B3091FE3F6}" destId="{9D9B3D99-00A8-40D1-AE62-175600F4A8F1}" srcOrd="0" destOrd="0" presId="urn:microsoft.com/office/officeart/2005/8/layout/vList2"/>
    <dgm:cxn modelId="{6DE3503B-E02A-4152-9B08-EE804AD93220}" srcId="{53555FFA-CA26-4030-9B33-41C17FD2A157}" destId="{0F94DC55-56D4-4D1A-845E-65C2487FCACB}" srcOrd="7" destOrd="0" parTransId="{B70F1FFB-B7F8-42CF-B9C5-B106B0939F42}" sibTransId="{B563B555-BC90-46B1-952C-CFE3AE023ECF}"/>
    <dgm:cxn modelId="{D6D43788-9A8E-4514-BB93-34154B52DAA0}" srcId="{53555FFA-CA26-4030-9B33-41C17FD2A157}" destId="{7A121BF4-6264-4987-A41D-C9FBF796AFA1}" srcOrd="4" destOrd="0" parTransId="{88E362C8-66A4-4AFA-8F6F-88A9B0C0875C}" sibTransId="{EA193AAA-C463-4C2A-87A6-4C9F273B969C}"/>
    <dgm:cxn modelId="{36AE051B-5A30-4EFA-9713-E21FFC4B793B}" type="presOf" srcId="{6DF98EDF-A70C-4148-9A0F-7A24D2D4ADAC}" destId="{F407C102-F4AA-4AF9-BF4C-83DD07D54B73}" srcOrd="0" destOrd="0" presId="urn:microsoft.com/office/officeart/2005/8/layout/vList2"/>
    <dgm:cxn modelId="{195CE309-BA60-4365-AEAD-63F2F67497B8}" srcId="{53555FFA-CA26-4030-9B33-41C17FD2A157}" destId="{56D3ED9C-ED97-45B1-B275-05B3091FE3F6}" srcOrd="0" destOrd="0" parTransId="{52141670-1F90-4742-BC93-5C319A50A05C}" sibTransId="{B2A24871-8AD5-4016-A2E9-81E863B56B32}"/>
    <dgm:cxn modelId="{194BFFB1-D11F-422A-94BB-E8AA52CAFCBD}" srcId="{53555FFA-CA26-4030-9B33-41C17FD2A157}" destId="{033BE7E5-90DE-4401-885A-CF78713F7969}" srcOrd="2" destOrd="0" parTransId="{ADCDA902-31E9-4331-A120-F6B98C00B9B6}" sibTransId="{535BB6D1-797A-4F74-92CE-B007D0F3CD93}"/>
    <dgm:cxn modelId="{81AE9AEF-3EFA-495D-B44D-1877AEB7917F}" srcId="{53555FFA-CA26-4030-9B33-41C17FD2A157}" destId="{045B72BC-C291-4A3D-8116-16E13503F71D}" srcOrd="3" destOrd="0" parTransId="{5383A72B-5BD9-4458-9C09-4E0046A9D19C}" sibTransId="{5AB7E26A-5940-4530-90E2-75D016926288}"/>
    <dgm:cxn modelId="{C2C223BA-9725-44E7-8AF7-03E05925427D}" srcId="{53555FFA-CA26-4030-9B33-41C17FD2A157}" destId="{6DF98EDF-A70C-4148-9A0F-7A24D2D4ADAC}" srcOrd="5" destOrd="0" parTransId="{A874E772-0E01-4462-B702-6B74FBB65334}" sibTransId="{DFC586D4-3766-4DCC-BF94-A14187AECF84}"/>
    <dgm:cxn modelId="{2759571E-4EB8-4553-A8CA-99834765ACD9}" srcId="{53555FFA-CA26-4030-9B33-41C17FD2A157}" destId="{364E1C4E-2876-4305-84AC-913F1C4FA777}" srcOrd="1" destOrd="0" parTransId="{7267DF8B-A31C-4635-BB3A-DAD7C47FB2D9}" sibTransId="{027D0B90-8EC1-4260-8F42-7629221BFC2B}"/>
    <dgm:cxn modelId="{C5FAA39D-F875-4D60-9A51-6FD4A83B2B19}" type="presOf" srcId="{7A121BF4-6264-4987-A41D-C9FBF796AFA1}" destId="{2D3DD6F6-3A17-45F1-BFD2-B241E37507A3}" srcOrd="0" destOrd="0" presId="urn:microsoft.com/office/officeart/2005/8/layout/vList2"/>
    <dgm:cxn modelId="{1E6C0540-3F1B-4CAD-9C6E-8AD963925729}" type="presOf" srcId="{9BE81909-25EE-4857-996E-3C4A19DBB140}" destId="{E215F64A-6C70-4903-81B5-67D290A48B13}" srcOrd="0" destOrd="0" presId="urn:microsoft.com/office/officeart/2005/8/layout/vList2"/>
    <dgm:cxn modelId="{CD4343F7-375A-4FFC-A418-EA35F0614597}" srcId="{53555FFA-CA26-4030-9B33-41C17FD2A157}" destId="{9BE81909-25EE-4857-996E-3C4A19DBB140}" srcOrd="8" destOrd="0" parTransId="{00934136-EFD5-4DE1-B0EB-C5F4B3E221D4}" sibTransId="{04052C30-7F65-41D1-819D-AEFE76BB1193}"/>
    <dgm:cxn modelId="{0C2B9FF0-DBE3-4F1C-AC95-FE5604407883}" type="presOf" srcId="{42AE5ED6-AD91-4C00-B7AB-7C0E51949924}" destId="{61DBB421-7377-4454-A992-991FB3F97F69}" srcOrd="0" destOrd="0" presId="urn:microsoft.com/office/officeart/2005/8/layout/vList2"/>
    <dgm:cxn modelId="{A29FE4E9-6A12-4D7B-AE44-25F98C831A2D}" type="presParOf" srcId="{8FEC364E-287C-40CB-AB26-D8F54671C178}" destId="{9D9B3D99-00A8-40D1-AE62-175600F4A8F1}" srcOrd="0" destOrd="0" presId="urn:microsoft.com/office/officeart/2005/8/layout/vList2"/>
    <dgm:cxn modelId="{D47820D7-60D7-485A-8A08-DE8652C16178}" type="presParOf" srcId="{8FEC364E-287C-40CB-AB26-D8F54671C178}" destId="{32694A52-85D7-40D8-A392-854C9EEB3A10}" srcOrd="1" destOrd="0" presId="urn:microsoft.com/office/officeart/2005/8/layout/vList2"/>
    <dgm:cxn modelId="{0CF9DFD8-071A-4A97-BA96-B5AD1C73759C}" type="presParOf" srcId="{8FEC364E-287C-40CB-AB26-D8F54671C178}" destId="{C60E99CA-D460-47A3-A16E-F1064D807B95}" srcOrd="2" destOrd="0" presId="urn:microsoft.com/office/officeart/2005/8/layout/vList2"/>
    <dgm:cxn modelId="{4C2AF964-976C-47CD-9A14-A91BC32E8297}" type="presParOf" srcId="{8FEC364E-287C-40CB-AB26-D8F54671C178}" destId="{0BDB964E-F9FB-425B-8429-CF54F480E037}" srcOrd="3" destOrd="0" presId="urn:microsoft.com/office/officeart/2005/8/layout/vList2"/>
    <dgm:cxn modelId="{8BC87807-41E7-4671-96E7-243A4E61F958}" type="presParOf" srcId="{8FEC364E-287C-40CB-AB26-D8F54671C178}" destId="{9FD1BA3C-415B-4E19-9924-143474EE8CF3}" srcOrd="4" destOrd="0" presId="urn:microsoft.com/office/officeart/2005/8/layout/vList2"/>
    <dgm:cxn modelId="{E799CC2E-49EF-46CA-A4FB-18D99CCBE231}" type="presParOf" srcId="{8FEC364E-287C-40CB-AB26-D8F54671C178}" destId="{42CF2F7B-FB90-4713-8189-6F3642FBD4F0}" srcOrd="5" destOrd="0" presId="urn:microsoft.com/office/officeart/2005/8/layout/vList2"/>
    <dgm:cxn modelId="{E2540DBA-FFFC-45A9-A765-7EF5D674300D}" type="presParOf" srcId="{8FEC364E-287C-40CB-AB26-D8F54671C178}" destId="{8002E394-1438-4132-B48B-D055C95889A0}" srcOrd="6" destOrd="0" presId="urn:microsoft.com/office/officeart/2005/8/layout/vList2"/>
    <dgm:cxn modelId="{24F948D3-04D6-452B-9B60-AF426EF5FA93}" type="presParOf" srcId="{8FEC364E-287C-40CB-AB26-D8F54671C178}" destId="{4B62F6BC-9030-4656-AD4F-58F326E34757}" srcOrd="7" destOrd="0" presId="urn:microsoft.com/office/officeart/2005/8/layout/vList2"/>
    <dgm:cxn modelId="{D0BD1A92-BA46-4BF6-957C-3E5644D14FC9}" type="presParOf" srcId="{8FEC364E-287C-40CB-AB26-D8F54671C178}" destId="{2D3DD6F6-3A17-45F1-BFD2-B241E37507A3}" srcOrd="8" destOrd="0" presId="urn:microsoft.com/office/officeart/2005/8/layout/vList2"/>
    <dgm:cxn modelId="{B35A52E9-AE09-465B-922C-6C8F91DFC3D9}" type="presParOf" srcId="{8FEC364E-287C-40CB-AB26-D8F54671C178}" destId="{891F920C-A642-4641-B29A-50C23B45A374}" srcOrd="9" destOrd="0" presId="urn:microsoft.com/office/officeart/2005/8/layout/vList2"/>
    <dgm:cxn modelId="{E4B753AC-BA82-49D3-933E-99DCE585866F}" type="presParOf" srcId="{8FEC364E-287C-40CB-AB26-D8F54671C178}" destId="{F407C102-F4AA-4AF9-BF4C-83DD07D54B73}" srcOrd="10" destOrd="0" presId="urn:microsoft.com/office/officeart/2005/8/layout/vList2"/>
    <dgm:cxn modelId="{F46CE6E4-F909-4483-8606-78A7AF1113B3}" type="presParOf" srcId="{8FEC364E-287C-40CB-AB26-D8F54671C178}" destId="{38EFE384-4BED-4069-B34E-14D6B5F2FD5E}" srcOrd="11" destOrd="0" presId="urn:microsoft.com/office/officeart/2005/8/layout/vList2"/>
    <dgm:cxn modelId="{DC0A6E0D-7CF2-4E4A-8FFB-1A05B5FD9997}" type="presParOf" srcId="{8FEC364E-287C-40CB-AB26-D8F54671C178}" destId="{61DBB421-7377-4454-A992-991FB3F97F69}" srcOrd="12" destOrd="0" presId="urn:microsoft.com/office/officeart/2005/8/layout/vList2"/>
    <dgm:cxn modelId="{62E4B4CC-8280-4269-BBFF-B93DF686853F}" type="presParOf" srcId="{8FEC364E-287C-40CB-AB26-D8F54671C178}" destId="{A0911627-FB98-40FF-94EE-50628F585120}" srcOrd="13" destOrd="0" presId="urn:microsoft.com/office/officeart/2005/8/layout/vList2"/>
    <dgm:cxn modelId="{C934AA63-2365-451B-92A9-B780717A284E}" type="presParOf" srcId="{8FEC364E-287C-40CB-AB26-D8F54671C178}" destId="{09271076-8CA1-4530-80EB-0FD3C2124684}" srcOrd="14" destOrd="0" presId="urn:microsoft.com/office/officeart/2005/8/layout/vList2"/>
    <dgm:cxn modelId="{096D75C2-CFC9-4C2F-901D-22DAABF03119}" type="presParOf" srcId="{8FEC364E-287C-40CB-AB26-D8F54671C178}" destId="{5A65AE15-C325-4664-B898-6B445BDCF186}" srcOrd="15" destOrd="0" presId="urn:microsoft.com/office/officeart/2005/8/layout/vList2"/>
    <dgm:cxn modelId="{6ACA2A5D-A8ED-418E-ADC5-BFF6F9EDCDCE}" type="presParOf" srcId="{8FEC364E-287C-40CB-AB26-D8F54671C178}" destId="{E215F64A-6C70-4903-81B5-67D290A48B13}" srcOrd="1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B54A015-8ED8-4EE9-955B-1EEE749047F1}"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GB"/>
        </a:p>
      </dgm:t>
    </dgm:pt>
    <dgm:pt modelId="{65FF0041-DE4F-4358-8195-2401EE372DF4}">
      <dgm:prSet custT="1"/>
      <dgm:spPr/>
      <dgm:t>
        <a:bodyPr/>
        <a:lstStyle/>
        <a:p>
          <a:pPr algn="ctr" rtl="0"/>
          <a:r>
            <a:rPr lang="en-GB" sz="2000" dirty="0" smtClean="0"/>
            <a:t>The data  above suggests that  eubacteria branched off from the eukaryotes and </a:t>
          </a:r>
          <a:r>
            <a:rPr lang="en-GB" sz="2000" dirty="0" err="1" smtClean="0"/>
            <a:t>archeabacteria</a:t>
          </a:r>
          <a:r>
            <a:rPr lang="en-GB" sz="2000" dirty="0" smtClean="0"/>
            <a:t> relatively early, that is, </a:t>
          </a:r>
          <a:r>
            <a:rPr lang="en-GB" sz="2000" u="sng" dirty="0" smtClean="0"/>
            <a:t>eubacteria is the older kingdom.</a:t>
          </a:r>
          <a:endParaRPr lang="en-GB" sz="2000" dirty="0"/>
        </a:p>
      </dgm:t>
    </dgm:pt>
    <dgm:pt modelId="{6193E41F-C021-4B71-8972-FA831B2F9FD8}" type="parTrans" cxnId="{1D85D1E9-649F-41CA-B488-12A933F25F6E}">
      <dgm:prSet/>
      <dgm:spPr/>
      <dgm:t>
        <a:bodyPr/>
        <a:lstStyle/>
        <a:p>
          <a:endParaRPr lang="en-GB"/>
        </a:p>
      </dgm:t>
    </dgm:pt>
    <dgm:pt modelId="{9CAB62A4-FE1A-4093-B83A-4AAF24A78DFC}" type="sibTrans" cxnId="{1D85D1E9-649F-41CA-B488-12A933F25F6E}">
      <dgm:prSet/>
      <dgm:spPr/>
      <dgm:t>
        <a:bodyPr/>
        <a:lstStyle/>
        <a:p>
          <a:endParaRPr lang="en-GB"/>
        </a:p>
      </dgm:t>
    </dgm:pt>
    <dgm:pt modelId="{8E098F63-9BEA-4637-9FCE-4ECA0076BAF6}" type="pres">
      <dgm:prSet presAssocID="{1B54A015-8ED8-4EE9-955B-1EEE749047F1}" presName="linear" presStyleCnt="0">
        <dgm:presLayoutVars>
          <dgm:animLvl val="lvl"/>
          <dgm:resizeHandles val="exact"/>
        </dgm:presLayoutVars>
      </dgm:prSet>
      <dgm:spPr/>
      <dgm:t>
        <a:bodyPr/>
        <a:lstStyle/>
        <a:p>
          <a:endParaRPr lang="en-GB"/>
        </a:p>
      </dgm:t>
    </dgm:pt>
    <dgm:pt modelId="{940B832C-CA91-4670-904F-BF69AA879DAD}" type="pres">
      <dgm:prSet presAssocID="{65FF0041-DE4F-4358-8195-2401EE372DF4}" presName="parentText" presStyleLbl="node1" presStyleIdx="0" presStyleCnt="1" custLinFactNeighborX="164" custLinFactNeighborY="-31206">
        <dgm:presLayoutVars>
          <dgm:chMax val="0"/>
          <dgm:bulletEnabled val="1"/>
        </dgm:presLayoutVars>
      </dgm:prSet>
      <dgm:spPr/>
      <dgm:t>
        <a:bodyPr/>
        <a:lstStyle/>
        <a:p>
          <a:endParaRPr lang="en-GB"/>
        </a:p>
      </dgm:t>
    </dgm:pt>
  </dgm:ptLst>
  <dgm:cxnLst>
    <dgm:cxn modelId="{19256395-0FA2-4152-8021-8708EA9AF233}" type="presOf" srcId="{65FF0041-DE4F-4358-8195-2401EE372DF4}" destId="{940B832C-CA91-4670-904F-BF69AA879DAD}" srcOrd="0" destOrd="0" presId="urn:microsoft.com/office/officeart/2005/8/layout/vList2"/>
    <dgm:cxn modelId="{AE37C651-3AAA-4F5B-B15F-37C006577669}" type="presOf" srcId="{1B54A015-8ED8-4EE9-955B-1EEE749047F1}" destId="{8E098F63-9BEA-4637-9FCE-4ECA0076BAF6}" srcOrd="0" destOrd="0" presId="urn:microsoft.com/office/officeart/2005/8/layout/vList2"/>
    <dgm:cxn modelId="{1D85D1E9-649F-41CA-B488-12A933F25F6E}" srcId="{1B54A015-8ED8-4EE9-955B-1EEE749047F1}" destId="{65FF0041-DE4F-4358-8195-2401EE372DF4}" srcOrd="0" destOrd="0" parTransId="{6193E41F-C021-4B71-8972-FA831B2F9FD8}" sibTransId="{9CAB62A4-FE1A-4093-B83A-4AAF24A78DFC}"/>
    <dgm:cxn modelId="{B14F43A9-414A-4C3E-89C7-7D8DEEBAB630}" type="presParOf" srcId="{8E098F63-9BEA-4637-9FCE-4ECA0076BAF6}" destId="{940B832C-CA91-4670-904F-BF69AA879DAD}"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1BE681F-1EEF-4D8A-B87C-551B26F45E51}"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GB"/>
        </a:p>
      </dgm:t>
    </dgm:pt>
    <dgm:pt modelId="{C8C62606-170D-4385-A0AE-E39A6D92A692}">
      <dgm:prSet/>
      <dgm:spPr/>
      <dgm:t>
        <a:bodyPr/>
        <a:lstStyle/>
        <a:p>
          <a:pPr rtl="0"/>
          <a:r>
            <a:rPr lang="en-GB" dirty="0" smtClean="0"/>
            <a:t>A </a:t>
          </a:r>
          <a:r>
            <a:rPr lang="en-GB" b="1" dirty="0" err="1" smtClean="0"/>
            <a:t>mesophile</a:t>
          </a:r>
          <a:r>
            <a:rPr lang="en-GB" dirty="0" smtClean="0"/>
            <a:t> is an organism that grows best </a:t>
          </a:r>
          <a:r>
            <a:rPr lang="en-GB" u="sng" dirty="0" smtClean="0"/>
            <a:t>in moderate temperature,</a:t>
          </a:r>
          <a:r>
            <a:rPr lang="en-GB" dirty="0" smtClean="0"/>
            <a:t> neither too hot nor too cold, typically between 20 and 45 °C.</a:t>
          </a:r>
          <a:endParaRPr lang="en-GB" dirty="0"/>
        </a:p>
      </dgm:t>
    </dgm:pt>
    <dgm:pt modelId="{C192F8E5-EC79-47E4-81D9-1A2C21C1A041}" type="parTrans" cxnId="{97083AD9-0CF1-4BFC-9193-91D9F086A820}">
      <dgm:prSet/>
      <dgm:spPr/>
      <dgm:t>
        <a:bodyPr/>
        <a:lstStyle/>
        <a:p>
          <a:endParaRPr lang="en-GB"/>
        </a:p>
      </dgm:t>
    </dgm:pt>
    <dgm:pt modelId="{BF82BD53-F2CC-47F7-AFCD-415C04609E3C}" type="sibTrans" cxnId="{97083AD9-0CF1-4BFC-9193-91D9F086A820}">
      <dgm:prSet/>
      <dgm:spPr/>
      <dgm:t>
        <a:bodyPr/>
        <a:lstStyle/>
        <a:p>
          <a:endParaRPr lang="en-GB"/>
        </a:p>
      </dgm:t>
    </dgm:pt>
    <dgm:pt modelId="{E1872607-C956-43D7-9EE4-9141B32A391D}" type="pres">
      <dgm:prSet presAssocID="{01BE681F-1EEF-4D8A-B87C-551B26F45E51}" presName="linear" presStyleCnt="0">
        <dgm:presLayoutVars>
          <dgm:animLvl val="lvl"/>
          <dgm:resizeHandles val="exact"/>
        </dgm:presLayoutVars>
      </dgm:prSet>
      <dgm:spPr/>
      <dgm:t>
        <a:bodyPr/>
        <a:lstStyle/>
        <a:p>
          <a:endParaRPr lang="en-GB"/>
        </a:p>
      </dgm:t>
    </dgm:pt>
    <dgm:pt modelId="{D48E5EC5-2304-4C59-9FA0-B2E011D9925B}" type="pres">
      <dgm:prSet presAssocID="{C8C62606-170D-4385-A0AE-E39A6D92A692}" presName="parentText" presStyleLbl="node1" presStyleIdx="0" presStyleCnt="1" custScaleY="121762">
        <dgm:presLayoutVars>
          <dgm:chMax val="0"/>
          <dgm:bulletEnabled val="1"/>
        </dgm:presLayoutVars>
      </dgm:prSet>
      <dgm:spPr/>
      <dgm:t>
        <a:bodyPr/>
        <a:lstStyle/>
        <a:p>
          <a:endParaRPr lang="en-GB"/>
        </a:p>
      </dgm:t>
    </dgm:pt>
  </dgm:ptLst>
  <dgm:cxnLst>
    <dgm:cxn modelId="{97083AD9-0CF1-4BFC-9193-91D9F086A820}" srcId="{01BE681F-1EEF-4D8A-B87C-551B26F45E51}" destId="{C8C62606-170D-4385-A0AE-E39A6D92A692}" srcOrd="0" destOrd="0" parTransId="{C192F8E5-EC79-47E4-81D9-1A2C21C1A041}" sibTransId="{BF82BD53-F2CC-47F7-AFCD-415C04609E3C}"/>
    <dgm:cxn modelId="{B18F6D1A-D913-4B25-B9B0-6760CCB1C683}" type="presOf" srcId="{C8C62606-170D-4385-A0AE-E39A6D92A692}" destId="{D48E5EC5-2304-4C59-9FA0-B2E011D9925B}" srcOrd="0" destOrd="0" presId="urn:microsoft.com/office/officeart/2005/8/layout/vList2"/>
    <dgm:cxn modelId="{2EC65A0F-3753-4A89-8BD2-7EDE46CA4D78}" type="presOf" srcId="{01BE681F-1EEF-4D8A-B87C-551B26F45E51}" destId="{E1872607-C956-43D7-9EE4-9141B32A391D}" srcOrd="0" destOrd="0" presId="urn:microsoft.com/office/officeart/2005/8/layout/vList2"/>
    <dgm:cxn modelId="{2D08631F-0EDD-4C61-9BB5-6E197B2AEB9D}" type="presParOf" srcId="{E1872607-C956-43D7-9EE4-9141B32A391D}" destId="{D48E5EC5-2304-4C59-9FA0-B2E011D9925B}"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5DCDBDC-5714-4D97-884D-DF5AA7AD5021}"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GB"/>
        </a:p>
      </dgm:t>
    </dgm:pt>
    <dgm:pt modelId="{72090638-55FD-427A-AE79-19DB0514D0F5}">
      <dgm:prSet/>
      <dgm:spPr/>
      <dgm:t>
        <a:bodyPr/>
        <a:lstStyle/>
        <a:p>
          <a:pPr rtl="0"/>
          <a:r>
            <a:rPr lang="en-GB" dirty="0" smtClean="0"/>
            <a:t>An </a:t>
          </a:r>
          <a:r>
            <a:rPr lang="en-GB" b="1" dirty="0" smtClean="0"/>
            <a:t>extremophile</a:t>
          </a:r>
          <a:r>
            <a:rPr lang="en-GB" dirty="0" smtClean="0"/>
            <a:t> (from Latin </a:t>
          </a:r>
          <a:r>
            <a:rPr lang="en-GB" dirty="0" err="1" smtClean="0"/>
            <a:t>extremus</a:t>
          </a:r>
          <a:r>
            <a:rPr lang="en-GB" dirty="0" smtClean="0"/>
            <a:t> meaning "extreme" and Greek </a:t>
          </a:r>
          <a:r>
            <a:rPr lang="en-GB" dirty="0" err="1" smtClean="0"/>
            <a:t>philiā</a:t>
          </a:r>
          <a:r>
            <a:rPr lang="en-GB" dirty="0" smtClean="0"/>
            <a:t> (</a:t>
          </a:r>
          <a:r>
            <a:rPr lang="en-GB" dirty="0" err="1" smtClean="0"/>
            <a:t>φιλί</a:t>
          </a:r>
          <a:r>
            <a:rPr lang="en-GB" dirty="0" smtClean="0"/>
            <a:t>α) meaning "love") is an organism that thrives in physically or geochemically </a:t>
          </a:r>
          <a:r>
            <a:rPr lang="en-GB" u="sng" dirty="0" smtClean="0"/>
            <a:t>extreme conditions </a:t>
          </a:r>
          <a:r>
            <a:rPr lang="en-GB" dirty="0" smtClean="0"/>
            <a:t>that are detrimental to most life on Earth.</a:t>
          </a:r>
          <a:endParaRPr lang="en-GB" dirty="0"/>
        </a:p>
      </dgm:t>
    </dgm:pt>
    <dgm:pt modelId="{F460435A-448A-47DF-B583-C9774815C86E}" type="parTrans" cxnId="{5C1E1667-32D0-4327-92FA-302F386B0DB7}">
      <dgm:prSet/>
      <dgm:spPr/>
      <dgm:t>
        <a:bodyPr/>
        <a:lstStyle/>
        <a:p>
          <a:endParaRPr lang="en-GB"/>
        </a:p>
      </dgm:t>
    </dgm:pt>
    <dgm:pt modelId="{D0CB151A-DA35-40DD-90AB-86A4BDA53CAE}" type="sibTrans" cxnId="{5C1E1667-32D0-4327-92FA-302F386B0DB7}">
      <dgm:prSet/>
      <dgm:spPr/>
      <dgm:t>
        <a:bodyPr/>
        <a:lstStyle/>
        <a:p>
          <a:endParaRPr lang="en-GB"/>
        </a:p>
      </dgm:t>
    </dgm:pt>
    <dgm:pt modelId="{2E919C5D-7080-44C4-A5C2-29F8B5819394}" type="pres">
      <dgm:prSet presAssocID="{75DCDBDC-5714-4D97-884D-DF5AA7AD5021}" presName="linear" presStyleCnt="0">
        <dgm:presLayoutVars>
          <dgm:animLvl val="lvl"/>
          <dgm:resizeHandles val="exact"/>
        </dgm:presLayoutVars>
      </dgm:prSet>
      <dgm:spPr/>
      <dgm:t>
        <a:bodyPr/>
        <a:lstStyle/>
        <a:p>
          <a:endParaRPr lang="en-GB"/>
        </a:p>
      </dgm:t>
    </dgm:pt>
    <dgm:pt modelId="{772ABE13-F9E6-4BAC-B182-5F4C41C9780B}" type="pres">
      <dgm:prSet presAssocID="{72090638-55FD-427A-AE79-19DB0514D0F5}" presName="parentText" presStyleLbl="node1" presStyleIdx="0" presStyleCnt="1">
        <dgm:presLayoutVars>
          <dgm:chMax val="0"/>
          <dgm:bulletEnabled val="1"/>
        </dgm:presLayoutVars>
      </dgm:prSet>
      <dgm:spPr/>
      <dgm:t>
        <a:bodyPr/>
        <a:lstStyle/>
        <a:p>
          <a:endParaRPr lang="en-GB"/>
        </a:p>
      </dgm:t>
    </dgm:pt>
  </dgm:ptLst>
  <dgm:cxnLst>
    <dgm:cxn modelId="{5C1E1667-32D0-4327-92FA-302F386B0DB7}" srcId="{75DCDBDC-5714-4D97-884D-DF5AA7AD5021}" destId="{72090638-55FD-427A-AE79-19DB0514D0F5}" srcOrd="0" destOrd="0" parTransId="{F460435A-448A-47DF-B583-C9774815C86E}" sibTransId="{D0CB151A-DA35-40DD-90AB-86A4BDA53CAE}"/>
    <dgm:cxn modelId="{9F8E094B-6DFD-47D6-9852-D1802B99FEE3}" type="presOf" srcId="{72090638-55FD-427A-AE79-19DB0514D0F5}" destId="{772ABE13-F9E6-4BAC-B182-5F4C41C9780B}" srcOrd="0" destOrd="0" presId="urn:microsoft.com/office/officeart/2005/8/layout/vList2"/>
    <dgm:cxn modelId="{AA484510-8CFE-4F7C-8A4A-C066BA30D63C}" type="presOf" srcId="{75DCDBDC-5714-4D97-884D-DF5AA7AD5021}" destId="{2E919C5D-7080-44C4-A5C2-29F8B5819394}" srcOrd="0" destOrd="0" presId="urn:microsoft.com/office/officeart/2005/8/layout/vList2"/>
    <dgm:cxn modelId="{8BAE89F0-A997-41C8-AB2B-3B5974935254}" type="presParOf" srcId="{2E919C5D-7080-44C4-A5C2-29F8B5819394}" destId="{772ABE13-F9E6-4BAC-B182-5F4C41C9780B}" srcOrd="0" destOrd="0" presId="urn:microsoft.com/office/officeart/2005/8/layout/vList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D9B3D99-00A8-40D1-AE62-175600F4A8F1}">
      <dsp:nvSpPr>
        <dsp:cNvPr id="0" name=""/>
        <dsp:cNvSpPr/>
      </dsp:nvSpPr>
      <dsp:spPr>
        <a:xfrm>
          <a:off x="0" y="20879"/>
          <a:ext cx="8640960" cy="561600"/>
        </a:xfrm>
        <a:prstGeom prst="roundRect">
          <a:avLst/>
        </a:prstGeom>
        <a:gradFill rotWithShape="0">
          <a:gsLst>
            <a:gs pos="0">
              <a:schemeClr val="accent1">
                <a:hueOff val="0"/>
                <a:satOff val="0"/>
                <a:lumOff val="0"/>
                <a:alphaOff val="0"/>
                <a:tint val="20000"/>
                <a:satMod val="180000"/>
                <a:lumMod val="98000"/>
              </a:schemeClr>
            </a:gs>
            <a:gs pos="40000">
              <a:schemeClr val="accent1">
                <a:hueOff val="0"/>
                <a:satOff val="0"/>
                <a:lumOff val="0"/>
                <a:alphaOff val="0"/>
                <a:tint val="30000"/>
                <a:satMod val="260000"/>
                <a:lumMod val="84000"/>
              </a:schemeClr>
            </a:gs>
            <a:gs pos="100000">
              <a:schemeClr val="accent1">
                <a:hueOff val="0"/>
                <a:satOff val="0"/>
                <a:lumOff val="0"/>
                <a:alphaOff val="0"/>
                <a:tint val="100000"/>
                <a:satMod val="110000"/>
                <a:lumMod val="100000"/>
              </a:schemeClr>
            </a:gs>
          </a:gsLst>
          <a:lin ang="504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3340" tIns="53340" rIns="53340" bIns="53340" numCol="1" spcCol="1270" anchor="ctr" anchorCtr="0">
          <a:noAutofit/>
        </a:bodyPr>
        <a:lstStyle/>
        <a:p>
          <a:pPr lvl="0" algn="l" defTabSz="622300" rtl="0">
            <a:lnSpc>
              <a:spcPct val="90000"/>
            </a:lnSpc>
            <a:spcBef>
              <a:spcPct val="0"/>
            </a:spcBef>
            <a:spcAft>
              <a:spcPct val="35000"/>
            </a:spcAft>
          </a:pPr>
          <a:r>
            <a:rPr lang="en-GB" sz="1400" kern="1200" dirty="0" smtClean="0"/>
            <a:t>F.1.1 Outline the classification of living organisms into three domains.</a:t>
          </a:r>
          <a:endParaRPr lang="en-GB" sz="1400" kern="1200" dirty="0"/>
        </a:p>
      </dsp:txBody>
      <dsp:txXfrm>
        <a:off x="27415" y="48294"/>
        <a:ext cx="8586130" cy="506770"/>
      </dsp:txXfrm>
    </dsp:sp>
    <dsp:sp modelId="{C60E99CA-D460-47A3-A16E-F1064D807B95}">
      <dsp:nvSpPr>
        <dsp:cNvPr id="0" name=""/>
        <dsp:cNvSpPr/>
      </dsp:nvSpPr>
      <dsp:spPr>
        <a:xfrm>
          <a:off x="0" y="668879"/>
          <a:ext cx="8640960" cy="561600"/>
        </a:xfrm>
        <a:prstGeom prst="roundRect">
          <a:avLst/>
        </a:prstGeom>
        <a:gradFill rotWithShape="0">
          <a:gsLst>
            <a:gs pos="0">
              <a:schemeClr val="accent1">
                <a:hueOff val="0"/>
                <a:satOff val="0"/>
                <a:lumOff val="0"/>
                <a:alphaOff val="0"/>
                <a:tint val="20000"/>
                <a:satMod val="180000"/>
                <a:lumMod val="98000"/>
              </a:schemeClr>
            </a:gs>
            <a:gs pos="40000">
              <a:schemeClr val="accent1">
                <a:hueOff val="0"/>
                <a:satOff val="0"/>
                <a:lumOff val="0"/>
                <a:alphaOff val="0"/>
                <a:tint val="30000"/>
                <a:satMod val="260000"/>
                <a:lumMod val="84000"/>
              </a:schemeClr>
            </a:gs>
            <a:gs pos="100000">
              <a:schemeClr val="accent1">
                <a:hueOff val="0"/>
                <a:satOff val="0"/>
                <a:lumOff val="0"/>
                <a:alphaOff val="0"/>
                <a:tint val="100000"/>
                <a:satMod val="110000"/>
                <a:lumMod val="100000"/>
              </a:schemeClr>
            </a:gs>
          </a:gsLst>
          <a:lin ang="504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3340" tIns="53340" rIns="53340" bIns="53340" numCol="1" spcCol="1270" anchor="ctr" anchorCtr="0">
          <a:noAutofit/>
        </a:bodyPr>
        <a:lstStyle/>
        <a:p>
          <a:pPr lvl="0" algn="l" defTabSz="622300" rtl="0">
            <a:lnSpc>
              <a:spcPct val="90000"/>
            </a:lnSpc>
            <a:spcBef>
              <a:spcPct val="0"/>
            </a:spcBef>
            <a:spcAft>
              <a:spcPct val="35000"/>
            </a:spcAft>
          </a:pPr>
          <a:r>
            <a:rPr lang="en-GB" sz="1400" kern="1200" smtClean="0"/>
            <a:t>F.1.2 Explain the reasons for the reclassification of living organisms into three domains.</a:t>
          </a:r>
          <a:endParaRPr lang="en-GB" sz="1400" kern="1200"/>
        </a:p>
      </dsp:txBody>
      <dsp:txXfrm>
        <a:off x="27415" y="696294"/>
        <a:ext cx="8586130" cy="506770"/>
      </dsp:txXfrm>
    </dsp:sp>
    <dsp:sp modelId="{9FD1BA3C-415B-4E19-9924-143474EE8CF3}">
      <dsp:nvSpPr>
        <dsp:cNvPr id="0" name=""/>
        <dsp:cNvSpPr/>
      </dsp:nvSpPr>
      <dsp:spPr>
        <a:xfrm>
          <a:off x="0" y="1316880"/>
          <a:ext cx="8640960" cy="561600"/>
        </a:xfrm>
        <a:prstGeom prst="roundRect">
          <a:avLst/>
        </a:prstGeom>
        <a:gradFill rotWithShape="0">
          <a:gsLst>
            <a:gs pos="0">
              <a:schemeClr val="accent1">
                <a:hueOff val="0"/>
                <a:satOff val="0"/>
                <a:lumOff val="0"/>
                <a:alphaOff val="0"/>
                <a:tint val="20000"/>
                <a:satMod val="180000"/>
                <a:lumMod val="98000"/>
              </a:schemeClr>
            </a:gs>
            <a:gs pos="40000">
              <a:schemeClr val="accent1">
                <a:hueOff val="0"/>
                <a:satOff val="0"/>
                <a:lumOff val="0"/>
                <a:alphaOff val="0"/>
                <a:tint val="30000"/>
                <a:satMod val="260000"/>
                <a:lumMod val="84000"/>
              </a:schemeClr>
            </a:gs>
            <a:gs pos="100000">
              <a:schemeClr val="accent1">
                <a:hueOff val="0"/>
                <a:satOff val="0"/>
                <a:lumOff val="0"/>
                <a:alphaOff val="0"/>
                <a:tint val="100000"/>
                <a:satMod val="110000"/>
                <a:lumMod val="100000"/>
              </a:schemeClr>
            </a:gs>
          </a:gsLst>
          <a:lin ang="504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3340" tIns="53340" rIns="53340" bIns="53340" numCol="1" spcCol="1270" anchor="ctr" anchorCtr="0">
          <a:noAutofit/>
        </a:bodyPr>
        <a:lstStyle/>
        <a:p>
          <a:pPr lvl="0" algn="l" defTabSz="622300" rtl="0">
            <a:lnSpc>
              <a:spcPct val="90000"/>
            </a:lnSpc>
            <a:spcBef>
              <a:spcPct val="0"/>
            </a:spcBef>
            <a:spcAft>
              <a:spcPct val="35000"/>
            </a:spcAft>
          </a:pPr>
          <a:r>
            <a:rPr lang="en-GB" sz="1400" kern="1200" smtClean="0"/>
            <a:t>F.1.3 Distinguish between the characteristics of the three domains.</a:t>
          </a:r>
          <a:endParaRPr lang="en-GB" sz="1400" kern="1200"/>
        </a:p>
      </dsp:txBody>
      <dsp:txXfrm>
        <a:off x="27415" y="1344295"/>
        <a:ext cx="8586130" cy="506770"/>
      </dsp:txXfrm>
    </dsp:sp>
    <dsp:sp modelId="{8002E394-1438-4132-B48B-D055C95889A0}">
      <dsp:nvSpPr>
        <dsp:cNvPr id="0" name=""/>
        <dsp:cNvSpPr/>
      </dsp:nvSpPr>
      <dsp:spPr>
        <a:xfrm>
          <a:off x="0" y="1964880"/>
          <a:ext cx="8640960" cy="561600"/>
        </a:xfrm>
        <a:prstGeom prst="roundRect">
          <a:avLst/>
        </a:prstGeom>
        <a:gradFill rotWithShape="0">
          <a:gsLst>
            <a:gs pos="0">
              <a:schemeClr val="accent1">
                <a:hueOff val="0"/>
                <a:satOff val="0"/>
                <a:lumOff val="0"/>
                <a:alphaOff val="0"/>
                <a:tint val="20000"/>
                <a:satMod val="180000"/>
                <a:lumMod val="98000"/>
              </a:schemeClr>
            </a:gs>
            <a:gs pos="40000">
              <a:schemeClr val="accent1">
                <a:hueOff val="0"/>
                <a:satOff val="0"/>
                <a:lumOff val="0"/>
                <a:alphaOff val="0"/>
                <a:tint val="30000"/>
                <a:satMod val="260000"/>
                <a:lumMod val="84000"/>
              </a:schemeClr>
            </a:gs>
            <a:gs pos="100000">
              <a:schemeClr val="accent1">
                <a:hueOff val="0"/>
                <a:satOff val="0"/>
                <a:lumOff val="0"/>
                <a:alphaOff val="0"/>
                <a:tint val="100000"/>
                <a:satMod val="110000"/>
                <a:lumMod val="100000"/>
              </a:schemeClr>
            </a:gs>
          </a:gsLst>
          <a:lin ang="504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3340" tIns="53340" rIns="53340" bIns="53340" numCol="1" spcCol="1270" anchor="ctr" anchorCtr="0">
          <a:noAutofit/>
        </a:bodyPr>
        <a:lstStyle/>
        <a:p>
          <a:pPr lvl="0" algn="l" defTabSz="622300" rtl="0">
            <a:lnSpc>
              <a:spcPct val="90000"/>
            </a:lnSpc>
            <a:spcBef>
              <a:spcPct val="0"/>
            </a:spcBef>
            <a:spcAft>
              <a:spcPct val="35000"/>
            </a:spcAft>
          </a:pPr>
          <a:r>
            <a:rPr lang="en-GB" sz="1400" kern="1200" smtClean="0"/>
            <a:t>F.1.4 Outline the wide diversity of habitat in the Archaea as exemplified by methanogens, thermophiles and halophiles.</a:t>
          </a:r>
          <a:endParaRPr lang="en-GB" sz="1400" kern="1200"/>
        </a:p>
      </dsp:txBody>
      <dsp:txXfrm>
        <a:off x="27415" y="1992295"/>
        <a:ext cx="8586130" cy="506770"/>
      </dsp:txXfrm>
    </dsp:sp>
    <dsp:sp modelId="{2D3DD6F6-3A17-45F1-BFD2-B241E37507A3}">
      <dsp:nvSpPr>
        <dsp:cNvPr id="0" name=""/>
        <dsp:cNvSpPr/>
      </dsp:nvSpPr>
      <dsp:spPr>
        <a:xfrm>
          <a:off x="0" y="2612880"/>
          <a:ext cx="8640960" cy="561600"/>
        </a:xfrm>
        <a:prstGeom prst="roundRect">
          <a:avLst/>
        </a:prstGeom>
        <a:gradFill rotWithShape="0">
          <a:gsLst>
            <a:gs pos="0">
              <a:schemeClr val="accent1">
                <a:hueOff val="0"/>
                <a:satOff val="0"/>
                <a:lumOff val="0"/>
                <a:alphaOff val="0"/>
                <a:tint val="20000"/>
                <a:satMod val="180000"/>
                <a:lumMod val="98000"/>
              </a:schemeClr>
            </a:gs>
            <a:gs pos="40000">
              <a:schemeClr val="accent1">
                <a:hueOff val="0"/>
                <a:satOff val="0"/>
                <a:lumOff val="0"/>
                <a:alphaOff val="0"/>
                <a:tint val="30000"/>
                <a:satMod val="260000"/>
                <a:lumMod val="84000"/>
              </a:schemeClr>
            </a:gs>
            <a:gs pos="100000">
              <a:schemeClr val="accent1">
                <a:hueOff val="0"/>
                <a:satOff val="0"/>
                <a:lumOff val="0"/>
                <a:alphaOff val="0"/>
                <a:tint val="100000"/>
                <a:satMod val="110000"/>
                <a:lumMod val="100000"/>
              </a:schemeClr>
            </a:gs>
          </a:gsLst>
          <a:lin ang="504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3340" tIns="53340" rIns="53340" bIns="53340" numCol="1" spcCol="1270" anchor="ctr" anchorCtr="0">
          <a:noAutofit/>
        </a:bodyPr>
        <a:lstStyle/>
        <a:p>
          <a:pPr lvl="0" algn="l" defTabSz="622300" rtl="0">
            <a:lnSpc>
              <a:spcPct val="90000"/>
            </a:lnSpc>
            <a:spcBef>
              <a:spcPct val="0"/>
            </a:spcBef>
            <a:spcAft>
              <a:spcPct val="35000"/>
            </a:spcAft>
          </a:pPr>
          <a:r>
            <a:rPr lang="en-GB" sz="1400" kern="1200" dirty="0" smtClean="0"/>
            <a:t>F.1.5 Outline the diversity of Eubacteria, including shape and cell wall structure.</a:t>
          </a:r>
          <a:endParaRPr lang="en-GB" sz="1400" kern="1200" dirty="0"/>
        </a:p>
      </dsp:txBody>
      <dsp:txXfrm>
        <a:off x="27415" y="2640295"/>
        <a:ext cx="8586130" cy="506770"/>
      </dsp:txXfrm>
    </dsp:sp>
    <dsp:sp modelId="{F407C102-F4AA-4AF9-BF4C-83DD07D54B73}">
      <dsp:nvSpPr>
        <dsp:cNvPr id="0" name=""/>
        <dsp:cNvSpPr/>
      </dsp:nvSpPr>
      <dsp:spPr>
        <a:xfrm>
          <a:off x="0" y="3260880"/>
          <a:ext cx="8640960" cy="561600"/>
        </a:xfrm>
        <a:prstGeom prst="roundRect">
          <a:avLst/>
        </a:prstGeom>
        <a:gradFill rotWithShape="0">
          <a:gsLst>
            <a:gs pos="0">
              <a:schemeClr val="accent1">
                <a:hueOff val="0"/>
                <a:satOff val="0"/>
                <a:lumOff val="0"/>
                <a:alphaOff val="0"/>
                <a:tint val="20000"/>
                <a:satMod val="180000"/>
                <a:lumMod val="98000"/>
              </a:schemeClr>
            </a:gs>
            <a:gs pos="40000">
              <a:schemeClr val="accent1">
                <a:hueOff val="0"/>
                <a:satOff val="0"/>
                <a:lumOff val="0"/>
                <a:alphaOff val="0"/>
                <a:tint val="30000"/>
                <a:satMod val="260000"/>
                <a:lumMod val="84000"/>
              </a:schemeClr>
            </a:gs>
            <a:gs pos="100000">
              <a:schemeClr val="accent1">
                <a:hueOff val="0"/>
                <a:satOff val="0"/>
                <a:lumOff val="0"/>
                <a:alphaOff val="0"/>
                <a:tint val="100000"/>
                <a:satMod val="110000"/>
                <a:lumMod val="100000"/>
              </a:schemeClr>
            </a:gs>
          </a:gsLst>
          <a:lin ang="504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3340" tIns="53340" rIns="53340" bIns="53340" numCol="1" spcCol="1270" anchor="ctr" anchorCtr="0">
          <a:noAutofit/>
        </a:bodyPr>
        <a:lstStyle/>
        <a:p>
          <a:pPr lvl="0" algn="l" defTabSz="622300" rtl="0">
            <a:lnSpc>
              <a:spcPct val="90000"/>
            </a:lnSpc>
            <a:spcBef>
              <a:spcPct val="0"/>
            </a:spcBef>
            <a:spcAft>
              <a:spcPct val="35000"/>
            </a:spcAft>
          </a:pPr>
          <a:r>
            <a:rPr lang="en-GB" sz="1400" kern="1200" dirty="0" smtClean="0"/>
            <a:t>F.1.6 State, with one example, that some bacteria form aggregates that show characteristics not seen in individual bacteria.</a:t>
          </a:r>
          <a:endParaRPr lang="en-GB" sz="1400" kern="1200" dirty="0"/>
        </a:p>
      </dsp:txBody>
      <dsp:txXfrm>
        <a:off x="27415" y="3288295"/>
        <a:ext cx="8586130" cy="506770"/>
      </dsp:txXfrm>
    </dsp:sp>
    <dsp:sp modelId="{61DBB421-7377-4454-A992-991FB3F97F69}">
      <dsp:nvSpPr>
        <dsp:cNvPr id="0" name=""/>
        <dsp:cNvSpPr/>
      </dsp:nvSpPr>
      <dsp:spPr>
        <a:xfrm>
          <a:off x="0" y="3908880"/>
          <a:ext cx="8640960" cy="561600"/>
        </a:xfrm>
        <a:prstGeom prst="roundRect">
          <a:avLst/>
        </a:prstGeom>
        <a:gradFill rotWithShape="0">
          <a:gsLst>
            <a:gs pos="0">
              <a:schemeClr val="accent1">
                <a:hueOff val="0"/>
                <a:satOff val="0"/>
                <a:lumOff val="0"/>
                <a:alphaOff val="0"/>
                <a:tint val="20000"/>
                <a:satMod val="180000"/>
                <a:lumMod val="98000"/>
              </a:schemeClr>
            </a:gs>
            <a:gs pos="40000">
              <a:schemeClr val="accent1">
                <a:hueOff val="0"/>
                <a:satOff val="0"/>
                <a:lumOff val="0"/>
                <a:alphaOff val="0"/>
                <a:tint val="30000"/>
                <a:satMod val="260000"/>
                <a:lumMod val="84000"/>
              </a:schemeClr>
            </a:gs>
            <a:gs pos="100000">
              <a:schemeClr val="accent1">
                <a:hueOff val="0"/>
                <a:satOff val="0"/>
                <a:lumOff val="0"/>
                <a:alphaOff val="0"/>
                <a:tint val="100000"/>
                <a:satMod val="110000"/>
                <a:lumMod val="100000"/>
              </a:schemeClr>
            </a:gs>
          </a:gsLst>
          <a:lin ang="504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3340" tIns="53340" rIns="53340" bIns="53340" numCol="1" spcCol="1270" anchor="ctr" anchorCtr="0">
          <a:noAutofit/>
        </a:bodyPr>
        <a:lstStyle/>
        <a:p>
          <a:pPr lvl="0" algn="l" defTabSz="622300" rtl="0">
            <a:lnSpc>
              <a:spcPct val="90000"/>
            </a:lnSpc>
            <a:spcBef>
              <a:spcPct val="0"/>
            </a:spcBef>
            <a:spcAft>
              <a:spcPct val="35000"/>
            </a:spcAft>
          </a:pPr>
          <a:r>
            <a:rPr lang="en-GB" sz="1400" kern="1200" dirty="0" smtClean="0"/>
            <a:t>F.1.7 Compare the structure of the cell walls of Gram-positive and </a:t>
          </a:r>
          <a:r>
            <a:rPr lang="en-GB" sz="1400" kern="1200" dirty="0" err="1" smtClean="0"/>
            <a:t>Gramnegative</a:t>
          </a:r>
          <a:r>
            <a:rPr lang="en-GB" sz="1400" kern="1200" dirty="0" smtClean="0"/>
            <a:t> Eubacteria.</a:t>
          </a:r>
          <a:endParaRPr lang="en-GB" sz="1400" kern="1200" dirty="0"/>
        </a:p>
      </dsp:txBody>
      <dsp:txXfrm>
        <a:off x="27415" y="3936295"/>
        <a:ext cx="8586130" cy="506770"/>
      </dsp:txXfrm>
    </dsp:sp>
    <dsp:sp modelId="{09271076-8CA1-4530-80EB-0FD3C2124684}">
      <dsp:nvSpPr>
        <dsp:cNvPr id="0" name=""/>
        <dsp:cNvSpPr/>
      </dsp:nvSpPr>
      <dsp:spPr>
        <a:xfrm>
          <a:off x="0" y="4556880"/>
          <a:ext cx="8640960" cy="561600"/>
        </a:xfrm>
        <a:prstGeom prst="roundRect">
          <a:avLst/>
        </a:prstGeom>
        <a:gradFill rotWithShape="0">
          <a:gsLst>
            <a:gs pos="0">
              <a:schemeClr val="accent1">
                <a:hueOff val="0"/>
                <a:satOff val="0"/>
                <a:lumOff val="0"/>
                <a:alphaOff val="0"/>
                <a:tint val="20000"/>
                <a:satMod val="180000"/>
                <a:lumMod val="98000"/>
              </a:schemeClr>
            </a:gs>
            <a:gs pos="40000">
              <a:schemeClr val="accent1">
                <a:hueOff val="0"/>
                <a:satOff val="0"/>
                <a:lumOff val="0"/>
                <a:alphaOff val="0"/>
                <a:tint val="30000"/>
                <a:satMod val="260000"/>
                <a:lumMod val="84000"/>
              </a:schemeClr>
            </a:gs>
            <a:gs pos="100000">
              <a:schemeClr val="accent1">
                <a:hueOff val="0"/>
                <a:satOff val="0"/>
                <a:lumOff val="0"/>
                <a:alphaOff val="0"/>
                <a:tint val="100000"/>
                <a:satMod val="110000"/>
                <a:lumMod val="100000"/>
              </a:schemeClr>
            </a:gs>
          </a:gsLst>
          <a:lin ang="504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3340" tIns="53340" rIns="53340" bIns="53340" numCol="1" spcCol="1270" anchor="ctr" anchorCtr="0">
          <a:noAutofit/>
        </a:bodyPr>
        <a:lstStyle/>
        <a:p>
          <a:pPr lvl="0" algn="l" defTabSz="622300" rtl="0">
            <a:lnSpc>
              <a:spcPct val="90000"/>
            </a:lnSpc>
            <a:spcBef>
              <a:spcPct val="0"/>
            </a:spcBef>
            <a:spcAft>
              <a:spcPct val="35000"/>
            </a:spcAft>
          </a:pPr>
          <a:r>
            <a:rPr lang="en-GB" sz="1400" kern="1200" dirty="0" smtClean="0"/>
            <a:t>F.1.8 Outline the diversity of structure in viruses including: naked capsid </a:t>
          </a:r>
          <a:r>
            <a:rPr lang="en-GB" sz="1400" i="1" kern="1200" dirty="0" smtClean="0"/>
            <a:t>versus </a:t>
          </a:r>
          <a:r>
            <a:rPr lang="en-GB" sz="1400" kern="1200" dirty="0" smtClean="0"/>
            <a:t>enveloped capsid; DNA </a:t>
          </a:r>
          <a:r>
            <a:rPr lang="en-GB" sz="1400" i="1" kern="1200" dirty="0" smtClean="0"/>
            <a:t>versus </a:t>
          </a:r>
          <a:r>
            <a:rPr lang="en-GB" sz="1400" kern="1200" dirty="0" smtClean="0"/>
            <a:t>RNA; and single stranded </a:t>
          </a:r>
          <a:r>
            <a:rPr lang="en-GB" sz="1400" i="1" kern="1200" dirty="0" smtClean="0"/>
            <a:t>versus </a:t>
          </a:r>
          <a:r>
            <a:rPr lang="en-GB" sz="1400" kern="1200" dirty="0" smtClean="0"/>
            <a:t>double stranded DNA or RNA.</a:t>
          </a:r>
          <a:endParaRPr lang="en-GB" sz="1400" kern="1200" dirty="0"/>
        </a:p>
      </dsp:txBody>
      <dsp:txXfrm>
        <a:off x="27415" y="4584295"/>
        <a:ext cx="8586130" cy="506770"/>
      </dsp:txXfrm>
    </dsp:sp>
    <dsp:sp modelId="{E215F64A-6C70-4903-81B5-67D290A48B13}">
      <dsp:nvSpPr>
        <dsp:cNvPr id="0" name=""/>
        <dsp:cNvSpPr/>
      </dsp:nvSpPr>
      <dsp:spPr>
        <a:xfrm>
          <a:off x="0" y="5204879"/>
          <a:ext cx="8640960" cy="561600"/>
        </a:xfrm>
        <a:prstGeom prst="roundRect">
          <a:avLst/>
        </a:prstGeom>
        <a:gradFill rotWithShape="0">
          <a:gsLst>
            <a:gs pos="0">
              <a:schemeClr val="accent1">
                <a:hueOff val="0"/>
                <a:satOff val="0"/>
                <a:lumOff val="0"/>
                <a:alphaOff val="0"/>
                <a:tint val="20000"/>
                <a:satMod val="180000"/>
                <a:lumMod val="98000"/>
              </a:schemeClr>
            </a:gs>
            <a:gs pos="40000">
              <a:schemeClr val="accent1">
                <a:hueOff val="0"/>
                <a:satOff val="0"/>
                <a:lumOff val="0"/>
                <a:alphaOff val="0"/>
                <a:tint val="30000"/>
                <a:satMod val="260000"/>
                <a:lumMod val="84000"/>
              </a:schemeClr>
            </a:gs>
            <a:gs pos="100000">
              <a:schemeClr val="accent1">
                <a:hueOff val="0"/>
                <a:satOff val="0"/>
                <a:lumOff val="0"/>
                <a:alphaOff val="0"/>
                <a:tint val="100000"/>
                <a:satMod val="110000"/>
                <a:lumMod val="100000"/>
              </a:schemeClr>
            </a:gs>
          </a:gsLst>
          <a:lin ang="504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3340" tIns="53340" rIns="53340" bIns="53340" numCol="1" spcCol="1270" anchor="ctr" anchorCtr="0">
          <a:noAutofit/>
        </a:bodyPr>
        <a:lstStyle/>
        <a:p>
          <a:pPr lvl="0" algn="l" defTabSz="622300" rtl="0">
            <a:lnSpc>
              <a:spcPct val="90000"/>
            </a:lnSpc>
            <a:spcBef>
              <a:spcPct val="0"/>
            </a:spcBef>
            <a:spcAft>
              <a:spcPct val="35000"/>
            </a:spcAft>
          </a:pPr>
          <a:r>
            <a:rPr lang="en-GB" sz="1400" kern="1200" dirty="0" smtClean="0"/>
            <a:t>F.1.9 Outline the diversity of microscopic eukaryotes, as illustrated by </a:t>
          </a:r>
          <a:r>
            <a:rPr lang="en-GB" sz="1400" i="1" kern="1200" dirty="0" smtClean="0"/>
            <a:t>Saccharomyces</a:t>
          </a:r>
          <a:r>
            <a:rPr lang="en-GB" sz="1400" kern="1200" dirty="0" smtClean="0"/>
            <a:t>, </a:t>
          </a:r>
          <a:r>
            <a:rPr lang="en-GB" sz="1400" i="1" kern="1200" dirty="0" smtClean="0"/>
            <a:t>Amoeba</a:t>
          </a:r>
          <a:r>
            <a:rPr lang="en-GB" sz="1400" kern="1200" dirty="0" smtClean="0"/>
            <a:t>, </a:t>
          </a:r>
          <a:r>
            <a:rPr lang="en-GB" sz="1400" i="1" kern="1200" dirty="0" smtClean="0"/>
            <a:t>Plasmodium</a:t>
          </a:r>
          <a:r>
            <a:rPr lang="en-GB" sz="1400" kern="1200" dirty="0" smtClean="0"/>
            <a:t>, </a:t>
          </a:r>
          <a:r>
            <a:rPr lang="en-GB" sz="1400" i="1" kern="1200" dirty="0" smtClean="0"/>
            <a:t>Paramecium</a:t>
          </a:r>
          <a:r>
            <a:rPr lang="en-GB" sz="1400" kern="1200" dirty="0" smtClean="0"/>
            <a:t>, </a:t>
          </a:r>
          <a:r>
            <a:rPr lang="en-GB" sz="1400" i="1" kern="1200" dirty="0" smtClean="0"/>
            <a:t>Euglena </a:t>
          </a:r>
          <a:r>
            <a:rPr lang="en-GB" sz="1400" kern="1200" dirty="0" smtClean="0"/>
            <a:t>and </a:t>
          </a:r>
          <a:r>
            <a:rPr lang="en-GB" sz="1400" i="1" kern="1200" dirty="0" smtClean="0"/>
            <a:t>Chlorella</a:t>
          </a:r>
          <a:r>
            <a:rPr lang="en-GB" sz="1400" kern="1200" dirty="0" smtClean="0"/>
            <a:t>.</a:t>
          </a:r>
          <a:endParaRPr lang="en-GB" sz="1400" kern="1200" dirty="0"/>
        </a:p>
      </dsp:txBody>
      <dsp:txXfrm>
        <a:off x="27415" y="5232294"/>
        <a:ext cx="8586130" cy="50677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40B832C-CA91-4670-904F-BF69AA879DAD}">
      <dsp:nvSpPr>
        <dsp:cNvPr id="0" name=""/>
        <dsp:cNvSpPr/>
      </dsp:nvSpPr>
      <dsp:spPr>
        <a:xfrm>
          <a:off x="0" y="0"/>
          <a:ext cx="7989637" cy="922471"/>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rtl="0">
            <a:lnSpc>
              <a:spcPct val="90000"/>
            </a:lnSpc>
            <a:spcBef>
              <a:spcPct val="0"/>
            </a:spcBef>
            <a:spcAft>
              <a:spcPct val="35000"/>
            </a:spcAft>
          </a:pPr>
          <a:r>
            <a:rPr lang="en-GB" sz="2000" kern="1200" dirty="0" smtClean="0"/>
            <a:t>The data  above suggests that  eubacteria branched off from the eukaryotes and </a:t>
          </a:r>
          <a:r>
            <a:rPr lang="en-GB" sz="2000" kern="1200" dirty="0" err="1" smtClean="0"/>
            <a:t>archeabacteria</a:t>
          </a:r>
          <a:r>
            <a:rPr lang="en-GB" sz="2000" kern="1200" dirty="0" smtClean="0"/>
            <a:t> relatively early, that is, </a:t>
          </a:r>
          <a:r>
            <a:rPr lang="en-GB" sz="2000" u="sng" kern="1200" dirty="0" smtClean="0"/>
            <a:t>eubacteria is the older kingdom.</a:t>
          </a:r>
          <a:endParaRPr lang="en-GB" sz="2000" kern="1200" dirty="0"/>
        </a:p>
      </dsp:txBody>
      <dsp:txXfrm>
        <a:off x="45031" y="45031"/>
        <a:ext cx="7899575" cy="83240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48E5EC5-2304-4C59-9FA0-B2E011D9925B}">
      <dsp:nvSpPr>
        <dsp:cNvPr id="0" name=""/>
        <dsp:cNvSpPr/>
      </dsp:nvSpPr>
      <dsp:spPr>
        <a:xfrm>
          <a:off x="0" y="0"/>
          <a:ext cx="4283968" cy="1477326"/>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l" defTabSz="755650" rtl="0">
            <a:lnSpc>
              <a:spcPct val="90000"/>
            </a:lnSpc>
            <a:spcBef>
              <a:spcPct val="0"/>
            </a:spcBef>
            <a:spcAft>
              <a:spcPct val="35000"/>
            </a:spcAft>
          </a:pPr>
          <a:r>
            <a:rPr lang="en-GB" sz="1700" kern="1200" dirty="0" smtClean="0"/>
            <a:t>A </a:t>
          </a:r>
          <a:r>
            <a:rPr lang="en-GB" sz="1700" b="1" kern="1200" dirty="0" err="1" smtClean="0"/>
            <a:t>mesophile</a:t>
          </a:r>
          <a:r>
            <a:rPr lang="en-GB" sz="1700" kern="1200" dirty="0" smtClean="0"/>
            <a:t> is an organism that grows best </a:t>
          </a:r>
          <a:r>
            <a:rPr lang="en-GB" sz="1700" u="sng" kern="1200" dirty="0" smtClean="0"/>
            <a:t>in moderate temperature,</a:t>
          </a:r>
          <a:r>
            <a:rPr lang="en-GB" sz="1700" kern="1200" dirty="0" smtClean="0"/>
            <a:t> neither too hot nor too cold, typically between 20 and 45 °C.</a:t>
          </a:r>
          <a:endParaRPr lang="en-GB" sz="1700" kern="1200" dirty="0"/>
        </a:p>
      </dsp:txBody>
      <dsp:txXfrm>
        <a:off x="72117" y="72117"/>
        <a:ext cx="4139734" cy="133309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72ABE13-F9E6-4BAC-B182-5F4C41C9780B}">
      <dsp:nvSpPr>
        <dsp:cNvPr id="0" name=""/>
        <dsp:cNvSpPr/>
      </dsp:nvSpPr>
      <dsp:spPr>
        <a:xfrm>
          <a:off x="0" y="1272"/>
          <a:ext cx="4140460" cy="2028779"/>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l" defTabSz="755650" rtl="0">
            <a:lnSpc>
              <a:spcPct val="90000"/>
            </a:lnSpc>
            <a:spcBef>
              <a:spcPct val="0"/>
            </a:spcBef>
            <a:spcAft>
              <a:spcPct val="35000"/>
            </a:spcAft>
          </a:pPr>
          <a:r>
            <a:rPr lang="en-GB" sz="1700" kern="1200" dirty="0" smtClean="0"/>
            <a:t>An </a:t>
          </a:r>
          <a:r>
            <a:rPr lang="en-GB" sz="1700" b="1" kern="1200" dirty="0" smtClean="0"/>
            <a:t>extremophile</a:t>
          </a:r>
          <a:r>
            <a:rPr lang="en-GB" sz="1700" kern="1200" dirty="0" smtClean="0"/>
            <a:t> (from Latin </a:t>
          </a:r>
          <a:r>
            <a:rPr lang="en-GB" sz="1700" kern="1200" dirty="0" err="1" smtClean="0"/>
            <a:t>extremus</a:t>
          </a:r>
          <a:r>
            <a:rPr lang="en-GB" sz="1700" kern="1200" dirty="0" smtClean="0"/>
            <a:t> meaning "extreme" and Greek </a:t>
          </a:r>
          <a:r>
            <a:rPr lang="en-GB" sz="1700" kern="1200" dirty="0" err="1" smtClean="0"/>
            <a:t>philiā</a:t>
          </a:r>
          <a:r>
            <a:rPr lang="en-GB" sz="1700" kern="1200" dirty="0" smtClean="0"/>
            <a:t> (</a:t>
          </a:r>
          <a:r>
            <a:rPr lang="en-GB" sz="1700" kern="1200" dirty="0" err="1" smtClean="0"/>
            <a:t>φιλί</a:t>
          </a:r>
          <a:r>
            <a:rPr lang="en-GB" sz="1700" kern="1200" dirty="0" smtClean="0"/>
            <a:t>α) meaning "love") is an organism that thrives in physically or geochemically </a:t>
          </a:r>
          <a:r>
            <a:rPr lang="en-GB" sz="1700" u="sng" kern="1200" dirty="0" smtClean="0"/>
            <a:t>extreme conditions </a:t>
          </a:r>
          <a:r>
            <a:rPr lang="en-GB" sz="1700" kern="1200" dirty="0" smtClean="0"/>
            <a:t>that are detrimental to most life on Earth.</a:t>
          </a:r>
          <a:endParaRPr lang="en-GB" sz="1700" kern="1200" dirty="0"/>
        </a:p>
      </dsp:txBody>
      <dsp:txXfrm>
        <a:off x="99037" y="100309"/>
        <a:ext cx="3942386" cy="1830705"/>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970338" y="0"/>
            <a:ext cx="3038475" cy="465138"/>
          </a:xfrm>
          <a:prstGeom prst="rect">
            <a:avLst/>
          </a:prstGeom>
        </p:spPr>
        <p:txBody>
          <a:bodyPr vert="horz" lIns="91440" tIns="45720" rIns="91440" bIns="45720" rtlCol="0"/>
          <a:lstStyle>
            <a:lvl1pPr algn="r">
              <a:defRPr sz="1200"/>
            </a:lvl1pPr>
          </a:lstStyle>
          <a:p>
            <a:fld id="{6622C23B-F302-4442-9272-4C062030D448}" type="datetimeFigureOut">
              <a:rPr lang="en-GB" smtClean="0"/>
              <a:t>25/10/2013</a:t>
            </a:fld>
            <a:endParaRPr lang="en-GB"/>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701675" y="4416425"/>
            <a:ext cx="5607050" cy="4183063"/>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829675"/>
            <a:ext cx="3038475" cy="465138"/>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970338" y="8829675"/>
            <a:ext cx="3038475" cy="465138"/>
          </a:xfrm>
          <a:prstGeom prst="rect">
            <a:avLst/>
          </a:prstGeom>
        </p:spPr>
        <p:txBody>
          <a:bodyPr vert="horz" lIns="91440" tIns="45720" rIns="91440" bIns="45720" rtlCol="0" anchor="b"/>
          <a:lstStyle>
            <a:lvl1pPr algn="r">
              <a:defRPr sz="1200"/>
            </a:lvl1pPr>
          </a:lstStyle>
          <a:p>
            <a:fld id="{52A20071-030F-43EC-B77C-337FD2E8140A}" type="slidenum">
              <a:rPr lang="en-GB" smtClean="0"/>
              <a:t>‹#›</a:t>
            </a:fld>
            <a:endParaRPr lang="en-GB"/>
          </a:p>
        </p:txBody>
      </p:sp>
    </p:spTree>
    <p:extLst>
      <p:ext uri="{BB962C8B-B14F-4D97-AF65-F5344CB8AC3E}">
        <p14:creationId xmlns:p14="http://schemas.microsoft.com/office/powerpoint/2010/main" val="12590141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3" name="Group 42"/>
          <p:cNvGrpSpPr/>
          <p:nvPr/>
        </p:nvGrpSpPr>
        <p:grpSpPr>
          <a:xfrm>
            <a:off x="-382404" y="0"/>
            <a:ext cx="9932332" cy="6858000"/>
            <a:chOff x="-382404" y="0"/>
            <a:chExt cx="9932332" cy="6858000"/>
          </a:xfrm>
        </p:grpSpPr>
        <p:grpSp>
          <p:nvGrpSpPr>
            <p:cNvPr id="44" name="Group 44"/>
            <p:cNvGrpSpPr/>
            <p:nvPr/>
          </p:nvGrpSpPr>
          <p:grpSpPr>
            <a:xfrm>
              <a:off x="0" y="0"/>
              <a:ext cx="9144000" cy="6858000"/>
              <a:chOff x="0" y="0"/>
              <a:chExt cx="9144000" cy="6858000"/>
            </a:xfrm>
          </p:grpSpPr>
          <p:grpSp>
            <p:nvGrpSpPr>
              <p:cNvPr id="70" name="Group 4"/>
              <p:cNvGrpSpPr/>
              <p:nvPr/>
            </p:nvGrpSpPr>
            <p:grpSpPr>
              <a:xfrm>
                <a:off x="0" y="0"/>
                <a:ext cx="2514600" cy="6858000"/>
                <a:chOff x="0" y="0"/>
                <a:chExt cx="2514600" cy="6858000"/>
              </a:xfrm>
            </p:grpSpPr>
            <p:sp>
              <p:nvSpPr>
                <p:cNvPr id="115" name="Rectangle 114"/>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1" name="Group 5"/>
              <p:cNvGrpSpPr/>
              <p:nvPr/>
            </p:nvGrpSpPr>
            <p:grpSpPr>
              <a:xfrm>
                <a:off x="422910" y="0"/>
                <a:ext cx="2514600" cy="6858000"/>
                <a:chOff x="0" y="0"/>
                <a:chExt cx="2514600" cy="6858000"/>
              </a:xfrm>
            </p:grpSpPr>
            <p:sp>
              <p:nvSpPr>
                <p:cNvPr id="85" name="Rectangle 84"/>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ectangle 11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3" name="Group 9"/>
              <p:cNvGrpSpPr/>
              <p:nvPr/>
            </p:nvGrpSpPr>
            <p:grpSpPr>
              <a:xfrm rot="10800000">
                <a:off x="6629400" y="0"/>
                <a:ext cx="2514600" cy="6858000"/>
                <a:chOff x="0" y="0"/>
                <a:chExt cx="2514600" cy="6858000"/>
              </a:xfrm>
            </p:grpSpPr>
            <p:sp>
              <p:nvSpPr>
                <p:cNvPr id="78" name="Rectangle 77"/>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80"/>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5" name="Rectangle 74"/>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5" name="Freeform 44"/>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Freeform 47"/>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Freeform 48"/>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 name="Freeform 50"/>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2" name="Freeform 51"/>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3" name="Hexagon 52"/>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Hexagon 53"/>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Hexagon 54"/>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Hexagon 55"/>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Hexagon 56"/>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Freeform 57"/>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Hexagon 58"/>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Hexagon 59"/>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Hexagon 60"/>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Hexagon 61"/>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Hexagon 62"/>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Hexagon 63"/>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Hexagon 64"/>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Hexagon 65"/>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Hexagon 66"/>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Freeform 67"/>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Freeform 68"/>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Rectangle 45"/>
          <p:cNvSpPr/>
          <p:nvPr/>
        </p:nvSpPr>
        <p:spPr>
          <a:xfrm>
            <a:off x="4561242" y="-21511"/>
            <a:ext cx="3679116"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p:cNvSpPr/>
          <p:nvPr/>
        </p:nvSpPr>
        <p:spPr>
          <a:xfrm>
            <a:off x="4649096" y="-21511"/>
            <a:ext cx="3505200" cy="231288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4733365" y="2708476"/>
            <a:ext cx="3313355" cy="1702160"/>
          </a:xfrm>
        </p:spPr>
        <p:txBody>
          <a:bodyPr>
            <a:normAutofit/>
          </a:bodyPr>
          <a:lstStyle>
            <a:lvl1pPr>
              <a:defRPr sz="3600"/>
            </a:lvl1pPr>
          </a:lstStyle>
          <a:p>
            <a:r>
              <a:rPr lang="en-US" smtClean="0"/>
              <a:t>Click to edit Master title style</a:t>
            </a:r>
            <a:endParaRPr lang="en-US" dirty="0"/>
          </a:p>
        </p:txBody>
      </p:sp>
      <p:sp>
        <p:nvSpPr>
          <p:cNvPr id="3" name="Subtitle 2"/>
          <p:cNvSpPr>
            <a:spLocks noGrp="1"/>
          </p:cNvSpPr>
          <p:nvPr>
            <p:ph type="subTitle" idx="1"/>
          </p:nvPr>
        </p:nvSpPr>
        <p:spPr>
          <a:xfrm>
            <a:off x="4733365" y="4421080"/>
            <a:ext cx="3309803" cy="1260629"/>
          </a:xfrm>
        </p:spPr>
        <p:txBody>
          <a:bodyPr>
            <a:normAutofit/>
          </a:bodyPr>
          <a:lstStyle>
            <a:lvl1pPr marL="0" indent="0" algn="l">
              <a:buNone/>
              <a:defRPr sz="1800">
                <a:solidFill>
                  <a:srgbClr val="42424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a:off x="4738744" y="1516828"/>
            <a:ext cx="2133600" cy="750981"/>
          </a:xfrm>
        </p:spPr>
        <p:txBody>
          <a:bodyPr anchor="b"/>
          <a:lstStyle>
            <a:lvl1pPr algn="l">
              <a:defRPr sz="2400"/>
            </a:lvl1pPr>
          </a:lstStyle>
          <a:p>
            <a:fld id="{9FDE1410-EB66-40D9-9BAA-CF3C790CE997}" type="datetime1">
              <a:rPr lang="en-US" smtClean="0"/>
              <a:t>10/25/2013</a:t>
            </a:fld>
            <a:endParaRPr lang="en-US"/>
          </a:p>
        </p:txBody>
      </p:sp>
      <p:sp>
        <p:nvSpPr>
          <p:cNvPr id="50" name="Rectangle 49"/>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ooter Placeholder 4"/>
          <p:cNvSpPr>
            <a:spLocks noGrp="1"/>
          </p:cNvSpPr>
          <p:nvPr>
            <p:ph type="ftr" sz="quarter" idx="11"/>
          </p:nvPr>
        </p:nvSpPr>
        <p:spPr>
          <a:xfrm>
            <a:off x="5303520" y="5719966"/>
            <a:ext cx="2831592" cy="365125"/>
          </a:xfrm>
        </p:spPr>
        <p:txBody>
          <a:bodyPr>
            <a:normAutofit/>
          </a:bodyPr>
          <a:lstStyle>
            <a:lvl1pPr>
              <a:defRPr>
                <a:solidFill>
                  <a:schemeClr val="accent1"/>
                </a:solidFill>
              </a:defRPr>
            </a:lvl1pPr>
          </a:lstStyle>
          <a:p>
            <a:r>
              <a:rPr lang="en-US" smtClean="0"/>
              <a:t>IB Biology SFP - Mark Polko</a:t>
            </a:r>
            <a:endParaRPr lang="en-US"/>
          </a:p>
        </p:txBody>
      </p:sp>
      <p:sp>
        <p:nvSpPr>
          <p:cNvPr id="6" name="Slide Number Placeholder 5"/>
          <p:cNvSpPr>
            <a:spLocks noGrp="1"/>
          </p:cNvSpPr>
          <p:nvPr>
            <p:ph type="sldNum" sz="quarter" idx="12"/>
          </p:nvPr>
        </p:nvSpPr>
        <p:spPr>
          <a:xfrm>
            <a:off x="4649096" y="5719966"/>
            <a:ext cx="643666" cy="365125"/>
          </a:xfrm>
        </p:spPr>
        <p:txBody>
          <a:bodyPr/>
          <a:lstStyle>
            <a:lvl1pPr>
              <a:defRPr>
                <a:solidFill>
                  <a:schemeClr val="accent1"/>
                </a:solidFill>
              </a:defRPr>
            </a:lvl1pPr>
          </a:lstStyle>
          <a:p>
            <a:fld id="{6E2D2B3B-882E-40F3-A32F-6DD516915044}" type="slidenum">
              <a:rPr lang="en-US" smtClean="0"/>
              <a:pPr/>
              <a:t>‹#›</a:t>
            </a:fld>
            <a:endParaRPr lang="en-US" dirty="0"/>
          </a:p>
        </p:txBody>
      </p:sp>
      <p:sp>
        <p:nvSpPr>
          <p:cNvPr id="89" name="Rectangle 88"/>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538376A-6F0E-4BC5-8BC1-14B5429D2E18}" type="datetime1">
              <a:rPr lang="en-US" smtClean="0"/>
              <a:t>10/25/2013</a:t>
            </a:fld>
            <a:endParaRPr lang="en-US"/>
          </a:p>
        </p:txBody>
      </p:sp>
      <p:sp>
        <p:nvSpPr>
          <p:cNvPr id="5" name="Footer Placeholder 4"/>
          <p:cNvSpPr>
            <a:spLocks noGrp="1"/>
          </p:cNvSpPr>
          <p:nvPr>
            <p:ph type="ftr" sz="quarter" idx="11"/>
          </p:nvPr>
        </p:nvSpPr>
        <p:spPr/>
        <p:txBody>
          <a:bodyPr/>
          <a:lstStyle/>
          <a:p>
            <a:r>
              <a:rPr lang="en-US" smtClean="0"/>
              <a:t>IB Biology SFP - Mark Polko</a:t>
            </a:r>
            <a:endParaRPr lang="en-US"/>
          </a:p>
        </p:txBody>
      </p:sp>
      <p:sp>
        <p:nvSpPr>
          <p:cNvPr id="6" name="Slide Number Placeholder 5"/>
          <p:cNvSpPr>
            <a:spLocks noGrp="1"/>
          </p:cNvSpPr>
          <p:nvPr>
            <p:ph type="sldNum" sz="quarter" idx="12"/>
          </p:nvPr>
        </p:nvSpPr>
        <p:spPr/>
        <p:txBody>
          <a:bodyPr/>
          <a:lstStyle/>
          <a:p>
            <a:fld id="{6E2D2B3B-882E-40F3-A32F-6DD516915044}"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030147"/>
            <a:ext cx="1484453" cy="4780344"/>
          </a:xfrm>
        </p:spPr>
        <p:txBody>
          <a:bodyPr vert="eaVert" anchor="ctr"/>
          <a:lstStyle/>
          <a:p>
            <a:r>
              <a:rPr lang="en-US" smtClean="0"/>
              <a:t>Click to edit Master title style</a:t>
            </a:r>
            <a:endParaRPr lang="en-US"/>
          </a:p>
        </p:txBody>
      </p:sp>
      <p:sp>
        <p:nvSpPr>
          <p:cNvPr id="3" name="Vertical Text Placeholder 2"/>
          <p:cNvSpPr>
            <a:spLocks noGrp="1"/>
          </p:cNvSpPr>
          <p:nvPr>
            <p:ph type="body" orient="vert" idx="1"/>
          </p:nvPr>
        </p:nvSpPr>
        <p:spPr>
          <a:xfrm>
            <a:off x="1053296" y="1030147"/>
            <a:ext cx="5423704" cy="47803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F80A37E-362F-4A7E-AAB4-F98E6B0E0B41}" type="datetime1">
              <a:rPr lang="en-US" smtClean="0"/>
              <a:t>10/25/2013</a:t>
            </a:fld>
            <a:endParaRPr lang="en-US"/>
          </a:p>
        </p:txBody>
      </p:sp>
      <p:sp>
        <p:nvSpPr>
          <p:cNvPr id="5" name="Footer Placeholder 4"/>
          <p:cNvSpPr>
            <a:spLocks noGrp="1"/>
          </p:cNvSpPr>
          <p:nvPr>
            <p:ph type="ftr" sz="quarter" idx="11"/>
          </p:nvPr>
        </p:nvSpPr>
        <p:spPr/>
        <p:txBody>
          <a:bodyPr/>
          <a:lstStyle/>
          <a:p>
            <a:r>
              <a:rPr lang="en-US" smtClean="0"/>
              <a:t>IB Biology SFP - Mark Polko</a:t>
            </a:r>
            <a:endParaRPr lang="en-US"/>
          </a:p>
        </p:txBody>
      </p:sp>
      <p:sp>
        <p:nvSpPr>
          <p:cNvPr id="6" name="Slide Number Placeholder 5"/>
          <p:cNvSpPr>
            <a:spLocks noGrp="1"/>
          </p:cNvSpPr>
          <p:nvPr>
            <p:ph type="sldNum" sz="quarter" idx="12"/>
          </p:nvPr>
        </p:nvSpPr>
        <p:spPr/>
        <p:txBody>
          <a:bodyPr/>
          <a:lstStyle/>
          <a:p>
            <a:fld id="{6E2D2B3B-882E-40F3-A32F-6DD516915044}"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9BC85D5-EF2D-4108-BEBF-17C55537D511}" type="datetime1">
              <a:rPr lang="en-US" smtClean="0"/>
              <a:t>10/25/2013</a:t>
            </a:fld>
            <a:endParaRPr lang="en-US"/>
          </a:p>
        </p:txBody>
      </p:sp>
      <p:sp>
        <p:nvSpPr>
          <p:cNvPr id="5" name="Footer Placeholder 4"/>
          <p:cNvSpPr>
            <a:spLocks noGrp="1"/>
          </p:cNvSpPr>
          <p:nvPr>
            <p:ph type="ftr" sz="quarter" idx="11"/>
          </p:nvPr>
        </p:nvSpPr>
        <p:spPr/>
        <p:txBody>
          <a:bodyPr/>
          <a:lstStyle/>
          <a:p>
            <a:r>
              <a:rPr lang="en-US" smtClean="0"/>
              <a:t>IB Biology SFP - Mark Polko</a:t>
            </a:r>
            <a:endParaRPr lang="en-US"/>
          </a:p>
        </p:txBody>
      </p:sp>
      <p:sp>
        <p:nvSpPr>
          <p:cNvPr id="6" name="Slide Number Placeholder 5"/>
          <p:cNvSpPr>
            <a:spLocks noGrp="1"/>
          </p:cNvSpPr>
          <p:nvPr>
            <p:ph type="sldNum" sz="quarter" idx="12"/>
          </p:nvPr>
        </p:nvSpPr>
        <p:spPr/>
        <p:txBody>
          <a:bodyPr/>
          <a:lstStyle/>
          <a:p>
            <a:fld id="{6E2D2B3B-882E-40F3-A32F-6DD516915044}"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58645" y="2900829"/>
            <a:ext cx="6637468" cy="1362075"/>
          </a:xfrm>
        </p:spPr>
        <p:txBody>
          <a:bodyPr anchor="b"/>
          <a:lstStyle>
            <a:lvl1pPr algn="l">
              <a:defRPr sz="4000" b="0" cap="none" baseline="0"/>
            </a:lvl1pPr>
          </a:lstStyle>
          <a:p>
            <a:r>
              <a:rPr lang="en-US" smtClean="0"/>
              <a:t>Click to edit Master title style</a:t>
            </a:r>
            <a:endParaRPr lang="en-US" dirty="0"/>
          </a:p>
        </p:txBody>
      </p:sp>
      <p:sp>
        <p:nvSpPr>
          <p:cNvPr id="3" name="Text Placeholder 2"/>
          <p:cNvSpPr>
            <a:spLocks noGrp="1"/>
          </p:cNvSpPr>
          <p:nvPr>
            <p:ph type="body" idx="1"/>
          </p:nvPr>
        </p:nvSpPr>
        <p:spPr>
          <a:xfrm>
            <a:off x="1258645" y="4267200"/>
            <a:ext cx="6637467" cy="1520413"/>
          </a:xfrm>
        </p:spPr>
        <p:txBody>
          <a:bodyPr anchor="t"/>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393260A-077E-4CF2-BEC2-B50EF5400F7B}" type="datetime1">
              <a:rPr lang="en-US" smtClean="0"/>
              <a:t>10/25/2013</a:t>
            </a:fld>
            <a:endParaRPr lang="en-US"/>
          </a:p>
        </p:txBody>
      </p:sp>
      <p:sp>
        <p:nvSpPr>
          <p:cNvPr id="5" name="Footer Placeholder 4"/>
          <p:cNvSpPr>
            <a:spLocks noGrp="1"/>
          </p:cNvSpPr>
          <p:nvPr>
            <p:ph type="ftr" sz="quarter" idx="11"/>
          </p:nvPr>
        </p:nvSpPr>
        <p:spPr/>
        <p:txBody>
          <a:bodyPr/>
          <a:lstStyle/>
          <a:p>
            <a:r>
              <a:rPr lang="en-US" smtClean="0"/>
              <a:t>IB Biology SFP - Mark Polko</a:t>
            </a:r>
            <a:endParaRPr lang="en-US" dirty="0"/>
          </a:p>
        </p:txBody>
      </p:sp>
      <p:sp>
        <p:nvSpPr>
          <p:cNvPr id="6" name="Slide Number Placeholder 5"/>
          <p:cNvSpPr>
            <a:spLocks noGrp="1"/>
          </p:cNvSpPr>
          <p:nvPr>
            <p:ph type="sldNum" sz="quarter" idx="12"/>
          </p:nvPr>
        </p:nvSpPr>
        <p:spPr/>
        <p:txBody>
          <a:bodyPr/>
          <a:lstStyle/>
          <a:p>
            <a:fld id="{6E2D2B3B-882E-40F3-A32F-6DD516915044}"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Date Placeholder 4"/>
          <p:cNvSpPr>
            <a:spLocks noGrp="1"/>
          </p:cNvSpPr>
          <p:nvPr>
            <p:ph type="dt" sz="half" idx="10"/>
          </p:nvPr>
        </p:nvSpPr>
        <p:spPr/>
        <p:txBody>
          <a:bodyPr/>
          <a:lstStyle/>
          <a:p>
            <a:fld id="{2FC70443-CBB4-433B-A352-FA71B37D87B9}" type="datetime1">
              <a:rPr lang="en-US" smtClean="0"/>
              <a:t>10/25/2013</a:t>
            </a:fld>
            <a:endParaRPr lang="en-US"/>
          </a:p>
        </p:txBody>
      </p:sp>
      <p:sp>
        <p:nvSpPr>
          <p:cNvPr id="6" name="Footer Placeholder 5"/>
          <p:cNvSpPr>
            <a:spLocks noGrp="1"/>
          </p:cNvSpPr>
          <p:nvPr>
            <p:ph type="ftr" sz="quarter" idx="11"/>
          </p:nvPr>
        </p:nvSpPr>
        <p:spPr/>
        <p:txBody>
          <a:bodyPr/>
          <a:lstStyle/>
          <a:p>
            <a:r>
              <a:rPr lang="en-US" smtClean="0"/>
              <a:t>IB Biology SFP - Mark Polko</a:t>
            </a:r>
            <a:endParaRPr lang="en-US"/>
          </a:p>
        </p:txBody>
      </p:sp>
      <p:sp>
        <p:nvSpPr>
          <p:cNvPr id="7" name="Slide Number Placeholder 6"/>
          <p:cNvSpPr>
            <a:spLocks noGrp="1"/>
          </p:cNvSpPr>
          <p:nvPr>
            <p:ph type="sldNum" sz="quarter" idx="12"/>
          </p:nvPr>
        </p:nvSpPr>
        <p:spPr/>
        <p:txBody>
          <a:bodyPr/>
          <a:lstStyle/>
          <a:p>
            <a:fld id="{6E2D2B3B-882E-40F3-A32F-6DD516915044}" type="slidenum">
              <a:rPr lang="en-US" smtClean="0"/>
              <a:pPr/>
              <a:t>‹#›</a:t>
            </a:fld>
            <a:endParaRPr lang="en-US"/>
          </a:p>
        </p:txBody>
      </p:sp>
      <p:sp>
        <p:nvSpPr>
          <p:cNvPr id="9" name="Content Placeholder 8"/>
          <p:cNvSpPr>
            <a:spLocks noGrp="1"/>
          </p:cNvSpPr>
          <p:nvPr>
            <p:ph sz="quarter" idx="13"/>
          </p:nvPr>
        </p:nvSpPr>
        <p:spPr>
          <a:xfrm>
            <a:off x="1042416" y="2313432"/>
            <a:ext cx="3419856" cy="349300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Content Placeholder 10"/>
          <p:cNvSpPr>
            <a:spLocks noGrp="1"/>
          </p:cNvSpPr>
          <p:nvPr>
            <p:ph sz="quarter" idx="14"/>
          </p:nvPr>
        </p:nvSpPr>
        <p:spPr>
          <a:xfrm>
            <a:off x="4645152" y="2313431"/>
            <a:ext cx="3419856" cy="349300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412111" y="2316009"/>
            <a:ext cx="3057148" cy="63976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041721" y="2974694"/>
            <a:ext cx="3419856" cy="283579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011837" y="2316010"/>
            <a:ext cx="3055717" cy="63976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152" y="2974694"/>
            <a:ext cx="3419856" cy="283579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0ED06B31-7DA7-4FCB-AE4F-1CF433CBDF7C}" type="datetime1">
              <a:rPr lang="en-US" smtClean="0"/>
              <a:t>10/25/2013</a:t>
            </a:fld>
            <a:endParaRPr lang="en-US"/>
          </a:p>
        </p:txBody>
      </p:sp>
      <p:sp>
        <p:nvSpPr>
          <p:cNvPr id="8" name="Footer Placeholder 7"/>
          <p:cNvSpPr>
            <a:spLocks noGrp="1"/>
          </p:cNvSpPr>
          <p:nvPr>
            <p:ph type="ftr" sz="quarter" idx="11"/>
          </p:nvPr>
        </p:nvSpPr>
        <p:spPr/>
        <p:txBody>
          <a:bodyPr/>
          <a:lstStyle/>
          <a:p>
            <a:r>
              <a:rPr lang="en-US" smtClean="0"/>
              <a:t>IB Biology SFP - Mark Polko</a:t>
            </a:r>
            <a:endParaRPr lang="en-US"/>
          </a:p>
        </p:txBody>
      </p:sp>
      <p:sp>
        <p:nvSpPr>
          <p:cNvPr id="9" name="Slide Number Placeholder 8"/>
          <p:cNvSpPr>
            <a:spLocks noGrp="1"/>
          </p:cNvSpPr>
          <p:nvPr>
            <p:ph type="sldNum" sz="quarter" idx="12"/>
          </p:nvPr>
        </p:nvSpPr>
        <p:spPr/>
        <p:txBody>
          <a:bodyPr/>
          <a:lstStyle/>
          <a:p>
            <a:fld id="{6E2D2B3B-882E-40F3-A32F-6DD516915044}"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9025BAD-35E8-4AC1-906A-9CA51BABE166}" type="datetime1">
              <a:rPr lang="en-US" smtClean="0"/>
              <a:t>10/25/2013</a:t>
            </a:fld>
            <a:endParaRPr lang="en-US"/>
          </a:p>
        </p:txBody>
      </p:sp>
      <p:sp>
        <p:nvSpPr>
          <p:cNvPr id="4" name="Footer Placeholder 3"/>
          <p:cNvSpPr>
            <a:spLocks noGrp="1"/>
          </p:cNvSpPr>
          <p:nvPr>
            <p:ph type="ftr" sz="quarter" idx="11"/>
          </p:nvPr>
        </p:nvSpPr>
        <p:spPr/>
        <p:txBody>
          <a:bodyPr/>
          <a:lstStyle/>
          <a:p>
            <a:r>
              <a:rPr lang="en-US" smtClean="0"/>
              <a:t>IB Biology SFP - Mark Polko</a:t>
            </a:r>
            <a:endParaRPr lang="en-US"/>
          </a:p>
        </p:txBody>
      </p:sp>
      <p:sp>
        <p:nvSpPr>
          <p:cNvPr id="5" name="Slide Number Placeholder 4"/>
          <p:cNvSpPr>
            <a:spLocks noGrp="1"/>
          </p:cNvSpPr>
          <p:nvPr>
            <p:ph type="sldNum" sz="quarter" idx="12"/>
          </p:nvPr>
        </p:nvSpPr>
        <p:spPr/>
        <p:txBody>
          <a:bodyPr/>
          <a:lstStyle/>
          <a:p>
            <a:fld id="{6E2D2B3B-882E-40F3-A32F-6DD516915044}"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2E1C944-0708-44C6-839C-79B31600A10E}" type="datetime1">
              <a:rPr lang="en-US" smtClean="0"/>
              <a:t>10/25/2013</a:t>
            </a:fld>
            <a:endParaRPr lang="en-US"/>
          </a:p>
        </p:txBody>
      </p:sp>
      <p:sp>
        <p:nvSpPr>
          <p:cNvPr id="3" name="Footer Placeholder 2"/>
          <p:cNvSpPr>
            <a:spLocks noGrp="1"/>
          </p:cNvSpPr>
          <p:nvPr>
            <p:ph type="ftr" sz="quarter" idx="11"/>
          </p:nvPr>
        </p:nvSpPr>
        <p:spPr/>
        <p:txBody>
          <a:bodyPr/>
          <a:lstStyle/>
          <a:p>
            <a:r>
              <a:rPr lang="en-US" smtClean="0"/>
              <a:t>IB Biology SFP - Mark Polko</a:t>
            </a:r>
            <a:endParaRPr lang="en-US"/>
          </a:p>
        </p:txBody>
      </p:sp>
      <p:sp>
        <p:nvSpPr>
          <p:cNvPr id="4" name="Slide Number Placeholder 3"/>
          <p:cNvSpPr>
            <a:spLocks noGrp="1"/>
          </p:cNvSpPr>
          <p:nvPr>
            <p:ph type="sldNum" sz="quarter" idx="12"/>
          </p:nvPr>
        </p:nvSpPr>
        <p:spPr/>
        <p:txBody>
          <a:bodyPr/>
          <a:lstStyle/>
          <a:p>
            <a:fld id="{6E2D2B3B-882E-40F3-A32F-6DD516915044}"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44" name="Group 43"/>
          <p:cNvGrpSpPr/>
          <p:nvPr/>
        </p:nvGrpSpPr>
        <p:grpSpPr>
          <a:xfrm>
            <a:off x="-382404" y="0"/>
            <a:ext cx="9932332" cy="6858000"/>
            <a:chOff x="-382404" y="0"/>
            <a:chExt cx="9932332" cy="6858000"/>
          </a:xfrm>
        </p:grpSpPr>
        <p:grpSp>
          <p:nvGrpSpPr>
            <p:cNvPr id="45" name="Group 44"/>
            <p:cNvGrpSpPr/>
            <p:nvPr/>
          </p:nvGrpSpPr>
          <p:grpSpPr>
            <a:xfrm>
              <a:off x="0" y="0"/>
              <a:ext cx="9144000" cy="6858000"/>
              <a:chOff x="0" y="0"/>
              <a:chExt cx="9144000" cy="6858000"/>
            </a:xfrm>
          </p:grpSpPr>
          <p:grpSp>
            <p:nvGrpSpPr>
              <p:cNvPr id="72" name="Group 4"/>
              <p:cNvGrpSpPr/>
              <p:nvPr/>
            </p:nvGrpSpPr>
            <p:grpSpPr>
              <a:xfrm>
                <a:off x="0" y="0"/>
                <a:ext cx="2514600" cy="6858000"/>
                <a:chOff x="0" y="0"/>
                <a:chExt cx="2514600" cy="6858000"/>
              </a:xfrm>
            </p:grpSpPr>
            <p:sp>
              <p:nvSpPr>
                <p:cNvPr id="84" name="Rectangle 83"/>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3" name="Group 5"/>
              <p:cNvGrpSpPr/>
              <p:nvPr/>
            </p:nvGrpSpPr>
            <p:grpSpPr>
              <a:xfrm>
                <a:off x="422910" y="0"/>
                <a:ext cx="2514600" cy="6858000"/>
                <a:chOff x="0" y="0"/>
                <a:chExt cx="2514600" cy="6858000"/>
              </a:xfrm>
            </p:grpSpPr>
            <p:sp>
              <p:nvSpPr>
                <p:cNvPr id="81" name="Rectangle 80"/>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4" name="Group 9"/>
              <p:cNvGrpSpPr/>
              <p:nvPr/>
            </p:nvGrpSpPr>
            <p:grpSpPr>
              <a:xfrm rot="10800000">
                <a:off x="6629400" y="0"/>
                <a:ext cx="2514600" cy="6858000"/>
                <a:chOff x="0" y="0"/>
                <a:chExt cx="2514600" cy="6858000"/>
              </a:xfrm>
            </p:grpSpPr>
            <p:sp>
              <p:nvSpPr>
                <p:cNvPr id="78" name="Rectangle 77"/>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5" name="Rectangle 74"/>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7" name="Freeform 46"/>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Freeform 47"/>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Freeform 48"/>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 name="Freeform 49"/>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 name="Freeform 50"/>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2" name="Hexagon 51"/>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Hexagon 52"/>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Hexagon 53"/>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Hexagon 54"/>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Hexagon 55"/>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Freeform 58"/>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Hexagon 59"/>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Hexagon 61"/>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Hexagon 62"/>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Hexagon 63"/>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Hexagon 64"/>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Hexagon 65"/>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Hexagon 66"/>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Hexagon 67"/>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Hexagon 68"/>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Freeform 69"/>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Freeform 70"/>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Rectangle 45"/>
          <p:cNvSpPr/>
          <p:nvPr/>
        </p:nvSpPr>
        <p:spPr>
          <a:xfrm>
            <a:off x="4561242" y="-21511"/>
            <a:ext cx="3679116"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p:cNvSpPr/>
          <p:nvPr/>
        </p:nvSpPr>
        <p:spPr>
          <a:xfrm>
            <a:off x="4649096" y="-21510"/>
            <a:ext cx="35052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p:cNvSpPr>
            <a:spLocks noGrp="1"/>
          </p:cNvSpPr>
          <p:nvPr>
            <p:ph type="dt" sz="half" idx="10"/>
          </p:nvPr>
        </p:nvSpPr>
        <p:spPr/>
        <p:txBody>
          <a:bodyPr/>
          <a:lstStyle/>
          <a:p>
            <a:fld id="{DDDBCD69-00CA-4272-B4A6-EE93FAF1A8E1}" type="datetime1">
              <a:rPr lang="en-US" smtClean="0"/>
              <a:t>10/25/2013</a:t>
            </a:fld>
            <a:endParaRPr lang="en-US"/>
          </a:p>
        </p:txBody>
      </p:sp>
      <p:sp>
        <p:nvSpPr>
          <p:cNvPr id="7" name="Slide Number Placeholder 6"/>
          <p:cNvSpPr>
            <a:spLocks noGrp="1"/>
          </p:cNvSpPr>
          <p:nvPr>
            <p:ph type="sldNum" sz="quarter" idx="12"/>
          </p:nvPr>
        </p:nvSpPr>
        <p:spPr/>
        <p:txBody>
          <a:bodyPr/>
          <a:lstStyle/>
          <a:p>
            <a:fld id="{6E2D2B3B-882E-40F3-A32F-6DD516915044}" type="slidenum">
              <a:rPr lang="en-US" smtClean="0"/>
              <a:pPr/>
              <a:t>‹#›</a:t>
            </a:fld>
            <a:endParaRPr lang="en-US"/>
          </a:p>
        </p:txBody>
      </p:sp>
      <p:sp>
        <p:nvSpPr>
          <p:cNvPr id="58" name="Rectangle 57"/>
          <p:cNvSpPr/>
          <p:nvPr/>
        </p:nvSpPr>
        <p:spPr>
          <a:xfrm>
            <a:off x="905571" y="601883"/>
            <a:ext cx="3562257" cy="5648445"/>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1145894" y="856527"/>
            <a:ext cx="3090440" cy="5150734"/>
          </a:xfrm>
        </p:spPr>
        <p:txBody>
          <a:bodyPr/>
          <a:lstStyle>
            <a:lvl1pPr>
              <a:defRPr sz="2400"/>
            </a:lvl1pPr>
            <a:lvl2pPr>
              <a:defRPr sz="2200"/>
            </a:lvl2pPr>
            <a:lvl3pPr>
              <a:defRPr sz="2000"/>
            </a:lvl3pPr>
            <a:lvl4pPr>
              <a:defRPr sz="1800"/>
            </a:lvl4pPr>
            <a:lvl5pPr>
              <a:defRPr sz="16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1" name="Rectangle 60"/>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ooter Placeholder 5"/>
          <p:cNvSpPr>
            <a:spLocks noGrp="1"/>
          </p:cNvSpPr>
          <p:nvPr>
            <p:ph type="ftr" sz="quarter" idx="11"/>
          </p:nvPr>
        </p:nvSpPr>
        <p:spPr>
          <a:xfrm>
            <a:off x="4641448" y="5724835"/>
            <a:ext cx="3493664" cy="365125"/>
          </a:xfrm>
        </p:spPr>
        <p:txBody>
          <a:bodyPr>
            <a:normAutofit/>
          </a:bodyPr>
          <a:lstStyle/>
          <a:p>
            <a:r>
              <a:rPr lang="en-US" smtClean="0"/>
              <a:t>IB Biology SFP - Mark Polko</a:t>
            </a:r>
            <a:endParaRPr lang="en-US"/>
          </a:p>
        </p:txBody>
      </p:sp>
      <p:sp>
        <p:nvSpPr>
          <p:cNvPr id="2" name="Title 1"/>
          <p:cNvSpPr>
            <a:spLocks noGrp="1"/>
          </p:cNvSpPr>
          <p:nvPr>
            <p:ph type="title"/>
          </p:nvPr>
        </p:nvSpPr>
        <p:spPr>
          <a:xfrm>
            <a:off x="4739833" y="2657434"/>
            <a:ext cx="3304572" cy="1463153"/>
          </a:xfrm>
        </p:spPr>
        <p:txBody>
          <a:bodyPr anchor="b">
            <a:normAutofit/>
          </a:bodyPr>
          <a:lstStyle>
            <a:lvl1pPr algn="l">
              <a:defRPr sz="2800" b="0"/>
            </a:lvl1pPr>
          </a:lstStyle>
          <a:p>
            <a:r>
              <a:rPr lang="en-US" smtClean="0"/>
              <a:t>Click to edit Master title style</a:t>
            </a:r>
            <a:endParaRPr lang="en-US"/>
          </a:p>
        </p:txBody>
      </p:sp>
      <p:sp>
        <p:nvSpPr>
          <p:cNvPr id="4" name="Text Placeholder 3"/>
          <p:cNvSpPr>
            <a:spLocks noGrp="1"/>
          </p:cNvSpPr>
          <p:nvPr>
            <p:ph type="body" sz="half" idx="2"/>
          </p:nvPr>
        </p:nvSpPr>
        <p:spPr>
          <a:xfrm>
            <a:off x="4736592" y="4136994"/>
            <a:ext cx="3298784" cy="1517904"/>
          </a:xfrm>
        </p:spPr>
        <p:txBody>
          <a:bodyPr>
            <a:normAutofit/>
          </a:bodyPr>
          <a:lstStyle>
            <a:lvl1pPr marL="0" indent="0">
              <a:buNone/>
              <a:defRPr sz="1600">
                <a:solidFill>
                  <a:srgbClr val="42424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44" name="Group 43"/>
          <p:cNvGrpSpPr/>
          <p:nvPr/>
        </p:nvGrpSpPr>
        <p:grpSpPr>
          <a:xfrm>
            <a:off x="-382404" y="0"/>
            <a:ext cx="9932332" cy="6858000"/>
            <a:chOff x="-382404" y="0"/>
            <a:chExt cx="9932332" cy="6858000"/>
          </a:xfrm>
        </p:grpSpPr>
        <p:grpSp>
          <p:nvGrpSpPr>
            <p:cNvPr id="45" name="Group 44"/>
            <p:cNvGrpSpPr/>
            <p:nvPr/>
          </p:nvGrpSpPr>
          <p:grpSpPr>
            <a:xfrm>
              <a:off x="0" y="0"/>
              <a:ext cx="9144000" cy="6858000"/>
              <a:chOff x="0" y="0"/>
              <a:chExt cx="9144000" cy="6858000"/>
            </a:xfrm>
          </p:grpSpPr>
          <p:grpSp>
            <p:nvGrpSpPr>
              <p:cNvPr id="75" name="Group 4"/>
              <p:cNvGrpSpPr/>
              <p:nvPr/>
            </p:nvGrpSpPr>
            <p:grpSpPr>
              <a:xfrm>
                <a:off x="0" y="0"/>
                <a:ext cx="2514600" cy="6858000"/>
                <a:chOff x="0" y="0"/>
                <a:chExt cx="2514600" cy="6858000"/>
              </a:xfrm>
            </p:grpSpPr>
            <p:sp>
              <p:nvSpPr>
                <p:cNvPr id="87" name="Rectangle 86"/>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6" name="Group 5"/>
              <p:cNvGrpSpPr/>
              <p:nvPr/>
            </p:nvGrpSpPr>
            <p:grpSpPr>
              <a:xfrm>
                <a:off x="422910" y="0"/>
                <a:ext cx="2514600" cy="6858000"/>
                <a:chOff x="0" y="0"/>
                <a:chExt cx="2514600" cy="6858000"/>
              </a:xfrm>
            </p:grpSpPr>
            <p:sp>
              <p:nvSpPr>
                <p:cNvPr id="84" name="Rectangle 83"/>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84"/>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7" name="Group 9"/>
              <p:cNvGrpSpPr/>
              <p:nvPr/>
            </p:nvGrpSpPr>
            <p:grpSpPr>
              <a:xfrm rot="10800000">
                <a:off x="6629400" y="0"/>
                <a:ext cx="2514600" cy="6858000"/>
                <a:chOff x="0" y="0"/>
                <a:chExt cx="2514600" cy="6858000"/>
              </a:xfrm>
            </p:grpSpPr>
            <p:sp>
              <p:nvSpPr>
                <p:cNvPr id="81" name="Rectangle 80"/>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8" name="Rectangle 77"/>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Freeform 45"/>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7" name="Freeform 46"/>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Freeform 47"/>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Freeform 48"/>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 name="Freeform 49"/>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 name="Hexagon 50"/>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Hexagon 51"/>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Hexagon 59"/>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Hexagon 60"/>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Hexagon 61"/>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Freeform 62"/>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Hexagon 63"/>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Hexagon 64"/>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Hexagon 65"/>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Hexagon 66"/>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Hexagon 67"/>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Hexagon 68"/>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Hexagon 69"/>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Hexagon 70"/>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Hexagon 71"/>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Freeform 72"/>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Freeform 73"/>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4" name="Rectangle 93"/>
          <p:cNvSpPr/>
          <p:nvPr/>
        </p:nvSpPr>
        <p:spPr>
          <a:xfrm>
            <a:off x="4561242" y="-21511"/>
            <a:ext cx="3679116"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Rectangle 100"/>
          <p:cNvSpPr/>
          <p:nvPr/>
        </p:nvSpPr>
        <p:spPr>
          <a:xfrm>
            <a:off x="4649096" y="-21510"/>
            <a:ext cx="35052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Rectangle 101"/>
          <p:cNvSpPr/>
          <p:nvPr/>
        </p:nvSpPr>
        <p:spPr>
          <a:xfrm>
            <a:off x="905571" y="601883"/>
            <a:ext cx="3562257" cy="5648445"/>
          </a:xfrm>
          <a:prstGeom prst="rect">
            <a:avLst/>
          </a:prstGeom>
          <a:solidFill>
            <a:srgbClr val="FFFFFF"/>
          </a:solidFill>
          <a:ln w="3175">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ectangle 104"/>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734424" y="2660904"/>
            <a:ext cx="3300984" cy="1463040"/>
          </a:xfrm>
        </p:spPr>
        <p:txBody>
          <a:bodyPr anchor="b">
            <a:normAutofit/>
          </a:bodyPr>
          <a:lstStyle>
            <a:lvl1pPr algn="l">
              <a:defRPr sz="2800" b="0"/>
            </a:lvl1pPr>
          </a:lstStyle>
          <a:p>
            <a:r>
              <a:rPr lang="en-US" smtClean="0"/>
              <a:t>Click to edit Master title style</a:t>
            </a:r>
            <a:endParaRPr lang="en-US"/>
          </a:p>
        </p:txBody>
      </p:sp>
      <p:sp>
        <p:nvSpPr>
          <p:cNvPr id="3" name="Picture Placeholder 2"/>
          <p:cNvSpPr>
            <a:spLocks noGrp="1"/>
          </p:cNvSpPr>
          <p:nvPr>
            <p:ph type="pic" idx="1"/>
          </p:nvPr>
        </p:nvSpPr>
        <p:spPr>
          <a:xfrm>
            <a:off x="1005208" y="693795"/>
            <a:ext cx="3359623" cy="5468112"/>
          </a:xfrm>
        </p:spPr>
        <p:txBody>
          <a:bodyPr/>
          <a:lstStyle>
            <a:lvl1pPr marL="0" indent="0">
              <a:buNone/>
              <a:defRPr sz="3200">
                <a:solidFill>
                  <a:schemeClr val="accent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4734630" y="4133088"/>
            <a:ext cx="3300573" cy="1519561"/>
          </a:xfrm>
        </p:spPr>
        <p:txBody>
          <a:bodyPr>
            <a:normAutofit/>
          </a:bodyPr>
          <a:lstStyle>
            <a:lvl1pPr marL="0" indent="0">
              <a:buNone/>
              <a:defRPr sz="1600">
                <a:solidFill>
                  <a:srgbClr val="42424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A6EE7F6-FEB7-45E7-94F4-75C4FD9638B4}" type="datetime1">
              <a:rPr lang="en-US" smtClean="0"/>
              <a:t>10/25/2013</a:t>
            </a:fld>
            <a:endParaRPr lang="en-US" dirty="0"/>
          </a:p>
        </p:txBody>
      </p:sp>
      <p:sp>
        <p:nvSpPr>
          <p:cNvPr id="6" name="Footer Placeholder 5"/>
          <p:cNvSpPr>
            <a:spLocks noGrp="1"/>
          </p:cNvSpPr>
          <p:nvPr>
            <p:ph type="ftr" sz="quarter" idx="11"/>
          </p:nvPr>
        </p:nvSpPr>
        <p:spPr>
          <a:xfrm>
            <a:off x="4641448" y="5724835"/>
            <a:ext cx="3493664" cy="365125"/>
          </a:xfrm>
        </p:spPr>
        <p:txBody>
          <a:bodyPr>
            <a:normAutofit/>
          </a:bodyPr>
          <a:lstStyle/>
          <a:p>
            <a:r>
              <a:rPr lang="en-US" smtClean="0"/>
              <a:t>IB Biology SFP - Mark Polko</a:t>
            </a:r>
            <a:endParaRPr lang="en-US" dirty="0"/>
          </a:p>
        </p:txBody>
      </p:sp>
      <p:sp>
        <p:nvSpPr>
          <p:cNvPr id="7" name="Slide Number Placeholder 6"/>
          <p:cNvSpPr>
            <a:spLocks noGrp="1"/>
          </p:cNvSpPr>
          <p:nvPr>
            <p:ph type="sldNum" sz="quarter" idx="12"/>
          </p:nvPr>
        </p:nvSpPr>
        <p:spPr/>
        <p:txBody>
          <a:bodyPr/>
          <a:lstStyle/>
          <a:p>
            <a:fld id="{6E2D2B3B-882E-40F3-A32F-6DD516915044}"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42" name="Group 41"/>
          <p:cNvGrpSpPr/>
          <p:nvPr/>
        </p:nvGrpSpPr>
        <p:grpSpPr>
          <a:xfrm>
            <a:off x="-304800" y="0"/>
            <a:ext cx="9932332" cy="6858000"/>
            <a:chOff x="-382404" y="0"/>
            <a:chExt cx="9932332" cy="6858000"/>
          </a:xfrm>
        </p:grpSpPr>
        <p:grpSp>
          <p:nvGrpSpPr>
            <p:cNvPr id="43" name="Group 44"/>
            <p:cNvGrpSpPr/>
            <p:nvPr/>
          </p:nvGrpSpPr>
          <p:grpSpPr>
            <a:xfrm>
              <a:off x="0" y="0"/>
              <a:ext cx="9144000" cy="6858000"/>
              <a:chOff x="0" y="0"/>
              <a:chExt cx="9144000" cy="6858000"/>
            </a:xfrm>
          </p:grpSpPr>
          <p:grpSp>
            <p:nvGrpSpPr>
              <p:cNvPr id="101" name="Group 4"/>
              <p:cNvGrpSpPr/>
              <p:nvPr/>
            </p:nvGrpSpPr>
            <p:grpSpPr>
              <a:xfrm>
                <a:off x="0" y="0"/>
                <a:ext cx="2514600" cy="6858000"/>
                <a:chOff x="0" y="0"/>
                <a:chExt cx="2514600" cy="6858000"/>
              </a:xfrm>
            </p:grpSpPr>
            <p:sp>
              <p:nvSpPr>
                <p:cNvPr id="113" name="Rectangle 112"/>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2" name="Group 5"/>
              <p:cNvGrpSpPr/>
              <p:nvPr/>
            </p:nvGrpSpPr>
            <p:grpSpPr>
              <a:xfrm>
                <a:off x="422910" y="0"/>
                <a:ext cx="2514600" cy="6858000"/>
                <a:chOff x="0" y="0"/>
                <a:chExt cx="2514600" cy="6858000"/>
              </a:xfrm>
            </p:grpSpPr>
            <p:sp>
              <p:nvSpPr>
                <p:cNvPr id="110" name="Rectangle 109"/>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Rectangle 110"/>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Rectangle 111"/>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3" name="Group 9"/>
              <p:cNvGrpSpPr/>
              <p:nvPr/>
            </p:nvGrpSpPr>
            <p:grpSpPr>
              <a:xfrm rot="10800000">
                <a:off x="6629400" y="0"/>
                <a:ext cx="2514600" cy="6858000"/>
                <a:chOff x="0" y="0"/>
                <a:chExt cx="2514600" cy="6858000"/>
              </a:xfrm>
            </p:grpSpPr>
            <p:sp>
              <p:nvSpPr>
                <p:cNvPr id="107" name="Rectangle 106"/>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Rectangle 107"/>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Rectangle 108"/>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4" name="Rectangle 103"/>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ectangle 104"/>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Rectangle 105"/>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4" name="Freeform 43"/>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5" name="Freeform 44"/>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6" name="Freeform 45"/>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7" name="Freeform 46"/>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Freeform 48"/>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 name="Hexagon 49"/>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Hexagon 50"/>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Hexagon 51"/>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Hexagon 52"/>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Hexagon 53"/>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Freeform 54"/>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Hexagon 55"/>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Hexagon 56"/>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Hexagon 57"/>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Hexagon 58"/>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Hexagon 59"/>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Hexagon 94"/>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Hexagon 95"/>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Hexagon 96"/>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Hexagon 97"/>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Freeform 98"/>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Freeform 99"/>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6" name="Rectangle 65"/>
          <p:cNvSpPr/>
          <p:nvPr/>
        </p:nvSpPr>
        <p:spPr>
          <a:xfrm>
            <a:off x="457200" y="333487"/>
            <a:ext cx="8229600" cy="6185647"/>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9"/>
          <p:cNvSpPr/>
          <p:nvPr/>
        </p:nvSpPr>
        <p:spPr>
          <a:xfrm>
            <a:off x="4561242" y="-21511"/>
            <a:ext cx="3679116" cy="699244"/>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p:cNvSpPr/>
          <p:nvPr/>
        </p:nvSpPr>
        <p:spPr>
          <a:xfrm>
            <a:off x="4649096" y="-21510"/>
            <a:ext cx="35052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1043490" y="1027664"/>
            <a:ext cx="7024744" cy="1143000"/>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043492" y="2323652"/>
            <a:ext cx="6777317" cy="3508977"/>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5997388" y="224492"/>
            <a:ext cx="2133600" cy="365125"/>
          </a:xfrm>
          <a:prstGeom prst="rect">
            <a:avLst/>
          </a:prstGeom>
        </p:spPr>
        <p:txBody>
          <a:bodyPr vert="horz" lIns="91440" tIns="45720" rIns="91440" bIns="45720" rtlCol="0" anchor="ctr"/>
          <a:lstStyle>
            <a:lvl1pPr algn="r">
              <a:defRPr sz="1200">
                <a:solidFill>
                  <a:srgbClr val="FEFEFE"/>
                </a:solidFill>
              </a:defRPr>
            </a:lvl1pPr>
          </a:lstStyle>
          <a:p>
            <a:fld id="{647904C7-27A4-4C04-BE2B-1694AE4406B9}" type="datetime1">
              <a:rPr lang="en-US" smtClean="0"/>
              <a:t>10/25/2013</a:t>
            </a:fld>
            <a:endParaRPr lang="en-US" dirty="0"/>
          </a:p>
        </p:txBody>
      </p:sp>
      <p:sp>
        <p:nvSpPr>
          <p:cNvPr id="5" name="Footer Placeholder 4"/>
          <p:cNvSpPr>
            <a:spLocks noGrp="1"/>
          </p:cNvSpPr>
          <p:nvPr>
            <p:ph type="ftr" sz="quarter" idx="3"/>
          </p:nvPr>
        </p:nvSpPr>
        <p:spPr>
          <a:xfrm>
            <a:off x="4641448" y="5852160"/>
            <a:ext cx="3502152" cy="365125"/>
          </a:xfrm>
          <a:prstGeom prst="rect">
            <a:avLst/>
          </a:prstGeom>
        </p:spPr>
        <p:txBody>
          <a:bodyPr vert="horz" lIns="91440" tIns="45720" rIns="91440" bIns="45720" rtlCol="0" anchor="ctr"/>
          <a:lstStyle>
            <a:lvl1pPr algn="r">
              <a:defRPr sz="1200">
                <a:solidFill>
                  <a:schemeClr val="accent1"/>
                </a:solidFill>
              </a:defRPr>
            </a:lvl1pPr>
          </a:lstStyle>
          <a:p>
            <a:r>
              <a:rPr lang="en-US" smtClean="0"/>
              <a:t>IB Biology SFP - Mark Polko</a:t>
            </a:r>
            <a:endParaRPr lang="en-US" dirty="0"/>
          </a:p>
        </p:txBody>
      </p:sp>
      <p:sp>
        <p:nvSpPr>
          <p:cNvPr id="6" name="Slide Number Placeholder 5"/>
          <p:cNvSpPr>
            <a:spLocks noGrp="1"/>
          </p:cNvSpPr>
          <p:nvPr>
            <p:ph type="sldNum" sz="quarter" idx="4"/>
          </p:nvPr>
        </p:nvSpPr>
        <p:spPr>
          <a:xfrm>
            <a:off x="4649096" y="224491"/>
            <a:ext cx="1332156" cy="365125"/>
          </a:xfrm>
          <a:prstGeom prst="rect">
            <a:avLst/>
          </a:prstGeom>
        </p:spPr>
        <p:txBody>
          <a:bodyPr vert="horz" lIns="91440" tIns="45720" rIns="91440" bIns="45720" rtlCol="0" anchor="ctr"/>
          <a:lstStyle>
            <a:lvl1pPr algn="l">
              <a:defRPr sz="1200">
                <a:solidFill>
                  <a:srgbClr val="FEFEFE"/>
                </a:solidFill>
              </a:defRPr>
            </a:lvl1pPr>
          </a:lstStyle>
          <a:p>
            <a:fld id="{6E2D2B3B-882E-40F3-A32F-6DD516915044}"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999" r:id="rId1"/>
    <p:sldLayoutId id="2147484000" r:id="rId2"/>
    <p:sldLayoutId id="2147484001" r:id="rId3"/>
    <p:sldLayoutId id="2147484002" r:id="rId4"/>
    <p:sldLayoutId id="2147484003" r:id="rId5"/>
    <p:sldLayoutId id="2147484004" r:id="rId6"/>
    <p:sldLayoutId id="2147484005" r:id="rId7"/>
    <p:sldLayoutId id="2147484006" r:id="rId8"/>
    <p:sldLayoutId id="2147484007" r:id="rId9"/>
    <p:sldLayoutId id="2147484008" r:id="rId10"/>
    <p:sldLayoutId id="2147484009" r:id="rId11"/>
  </p:sldLayoutIdLst>
  <p:hf hdr="0" dt="0"/>
  <p:txStyles>
    <p:title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274320" algn="l" defTabSz="914400" rtl="0" eaLnBrk="1" latinLnBrk="0" hangingPunct="1">
        <a:spcBef>
          <a:spcPct val="20000"/>
        </a:spcBef>
        <a:buClr>
          <a:schemeClr val="accent1"/>
        </a:buClr>
        <a:buSzPct val="76000"/>
        <a:buFont typeface="Wingdings 2" pitchFamily="18" charset="2"/>
        <a:buChar char=""/>
        <a:defRPr sz="2400" kern="1200">
          <a:solidFill>
            <a:schemeClr val="tx2"/>
          </a:solidFill>
          <a:latin typeface="+mn-lt"/>
          <a:ea typeface="+mn-ea"/>
          <a:cs typeface="+mn-cs"/>
        </a:defRPr>
      </a:lvl1pPr>
      <a:lvl2pPr marL="640080" indent="-274320" algn="l" defTabSz="914400" rtl="0" eaLnBrk="1" latinLnBrk="0" hangingPunct="1">
        <a:spcBef>
          <a:spcPct val="20000"/>
        </a:spcBef>
        <a:buClr>
          <a:schemeClr val="accent1"/>
        </a:buClr>
        <a:buSzPct val="76000"/>
        <a:buFont typeface="Wingdings 2" pitchFamily="18" charset="2"/>
        <a:buChar char=""/>
        <a:defRPr sz="2200" kern="1200">
          <a:solidFill>
            <a:schemeClr val="tx2"/>
          </a:solidFill>
          <a:latin typeface="+mn-lt"/>
          <a:ea typeface="+mn-ea"/>
          <a:cs typeface="+mn-cs"/>
        </a:defRPr>
      </a:lvl2pPr>
      <a:lvl3pPr marL="914400" indent="-228600" algn="l" defTabSz="914400" rtl="0" eaLnBrk="1" latinLnBrk="0" hangingPunct="1">
        <a:spcBef>
          <a:spcPct val="20000"/>
        </a:spcBef>
        <a:buClr>
          <a:schemeClr val="accent1"/>
        </a:buClr>
        <a:buSzPct val="76000"/>
        <a:buFont typeface="Wingdings 2" pitchFamily="18" charset="2"/>
        <a:buChar char=""/>
        <a:defRPr sz="2000" kern="1200">
          <a:solidFill>
            <a:schemeClr val="tx2"/>
          </a:solidFill>
          <a:latin typeface="+mn-lt"/>
          <a:ea typeface="+mn-ea"/>
          <a:cs typeface="+mn-cs"/>
        </a:defRPr>
      </a:lvl3pPr>
      <a:lvl4pPr marL="1124712" indent="-228600" algn="l" defTabSz="914400" rtl="0" eaLnBrk="1" latinLnBrk="0" hangingPunct="1">
        <a:spcBef>
          <a:spcPct val="20000"/>
        </a:spcBef>
        <a:buClr>
          <a:schemeClr val="accent1"/>
        </a:buClr>
        <a:buSzPct val="76000"/>
        <a:buFont typeface="Wingdings 2" pitchFamily="18" charset="2"/>
        <a:buChar char=""/>
        <a:defRPr sz="1800" kern="1200">
          <a:solidFill>
            <a:schemeClr val="tx2"/>
          </a:solidFill>
          <a:latin typeface="+mn-lt"/>
          <a:ea typeface="+mn-ea"/>
          <a:cs typeface="+mn-cs"/>
        </a:defRPr>
      </a:lvl4pPr>
      <a:lvl5pPr marL="1325880" indent="-228600" algn="l" defTabSz="914400" rtl="0" eaLnBrk="1" latinLnBrk="0" hangingPunct="1">
        <a:spcBef>
          <a:spcPct val="20000"/>
        </a:spcBef>
        <a:buClr>
          <a:schemeClr val="accent1"/>
        </a:buClr>
        <a:buSzPct val="76000"/>
        <a:buFont typeface="Wingdings 2" pitchFamily="18" charset="2"/>
        <a:buChar char=""/>
        <a:defRPr sz="1600" kern="1200" baseline="0">
          <a:solidFill>
            <a:schemeClr val="tx2"/>
          </a:solidFill>
          <a:latin typeface="+mn-lt"/>
          <a:ea typeface="+mn-ea"/>
          <a:cs typeface="+mn-cs"/>
        </a:defRPr>
      </a:lvl5pPr>
      <a:lvl6pPr marL="1517904"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6pPr>
      <a:lvl7pPr marL="1719072"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7pPr>
      <a:lvl8pPr marL="1920240"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8pPr>
      <a:lvl9pPr marL="2121408"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ciencesfp.weebly.com/f1-diversity-of-microbes.html" TargetMode="External"/><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gi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hyperlink" Target="http://www.weebly.com/weebly/main.php" TargetMode="Externa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gi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hyperlink" Target="http://youtu.be/eS1GODinO8w" TargetMode="Externa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hyperlink" Target="http://sciencesfp.weebly.com/f1-diversity-of-microbes.html" TargetMode="External"/><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29.xml.rels><?xml version="1.0" encoding="UTF-8" standalone="yes"?>
<Relationships xmlns="http://schemas.openxmlformats.org/package/2006/relationships"><Relationship Id="rId3" Type="http://schemas.openxmlformats.org/officeDocument/2006/relationships/hyperlink" Target="http://sciencesfp.weebly.com/f1-diversity-of-microbes.html" TargetMode="External"/><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3.xml.rels><?xml version="1.0" encoding="UTF-8" standalone="yes"?>
<Relationships xmlns="http://schemas.openxmlformats.org/package/2006/relationships"><Relationship Id="rId3" Type="http://schemas.openxmlformats.org/officeDocument/2006/relationships/hyperlink" Target="http://sciencesfp.weebly.com/f1-diversity-of-microbes.html" TargetMode="External"/><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wmv"/><Relationship Id="rId1" Type="http://schemas.microsoft.com/office/2007/relationships/media" Target="../media/media3.wmv"/><Relationship Id="rId4" Type="http://schemas.openxmlformats.org/officeDocument/2006/relationships/image" Target="../media/image35.png"/></Relationships>
</file>

<file path=ppt/slides/_rels/slide3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wmv"/><Relationship Id="rId1" Type="http://schemas.microsoft.com/office/2007/relationships/media" Target="../media/media4.wmv"/><Relationship Id="rId4" Type="http://schemas.openxmlformats.org/officeDocument/2006/relationships/image" Target="../media/image35.png"/></Relationships>
</file>

<file path=ppt/slides/_rels/slide34.xml.rels><?xml version="1.0" encoding="UTF-8" standalone="yes"?>
<Relationships xmlns="http://schemas.openxmlformats.org/package/2006/relationships"><Relationship Id="rId3" Type="http://schemas.openxmlformats.org/officeDocument/2006/relationships/hyperlink" Target="http://highered.mcgraw-hill.com/olcweb/cgi/pluginpop.cgi?it=swf::535::535::/sites/dl/free/0072437316/120090/bio44.swf::Malaria%20-%20Life%20Cycle%20of%20Plasmodium" TargetMode="External"/><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5.wmv"/><Relationship Id="rId1" Type="http://schemas.microsoft.com/office/2007/relationships/media" Target="../media/media5.wmv"/><Relationship Id="rId4" Type="http://schemas.openxmlformats.org/officeDocument/2006/relationships/image" Target="../media/image38.png"/></Relationships>
</file>

<file path=ppt/slides/_rels/slide36.xml.rels><?xml version="1.0" encoding="UTF-8" standalone="yes"?>
<Relationships xmlns="http://schemas.openxmlformats.org/package/2006/relationships"><Relationship Id="rId3" Type="http://schemas.openxmlformats.org/officeDocument/2006/relationships/hyperlink" Target="http://www.youtube.com/watch?v=fI7nEWUjk3A" TargetMode="External"/><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6.png"/><Relationship Id="rId4" Type="http://schemas.openxmlformats.org/officeDocument/2006/relationships/image" Target="../media/image5.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7.xml.rels><?xml version="1.0" encoding="UTF-8" standalone="yes"?>
<Relationships xmlns="http://schemas.openxmlformats.org/package/2006/relationships"><Relationship Id="rId8" Type="http://schemas.openxmlformats.org/officeDocument/2006/relationships/diagramLayout" Target="../diagrams/layout4.xml"/><Relationship Id="rId3" Type="http://schemas.openxmlformats.org/officeDocument/2006/relationships/diagramLayout" Target="../diagrams/layout3.xml"/><Relationship Id="rId7" Type="http://schemas.openxmlformats.org/officeDocument/2006/relationships/diagramData" Target="../diagrams/data4.xml"/><Relationship Id="rId12" Type="http://schemas.openxmlformats.org/officeDocument/2006/relationships/image" Target="../media/image7.jpeg"/><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11" Type="http://schemas.microsoft.com/office/2007/relationships/diagramDrawing" Target="../diagrams/drawing4.xml"/><Relationship Id="rId5" Type="http://schemas.openxmlformats.org/officeDocument/2006/relationships/diagramColors" Target="../diagrams/colors3.xml"/><Relationship Id="rId10" Type="http://schemas.openxmlformats.org/officeDocument/2006/relationships/diagramColors" Target="../diagrams/colors4.xml"/><Relationship Id="rId4" Type="http://schemas.openxmlformats.org/officeDocument/2006/relationships/diagramQuickStyle" Target="../diagrams/quickStyle3.xml"/><Relationship Id="rId9" Type="http://schemas.openxmlformats.org/officeDocument/2006/relationships/diagramQuickStyle" Target="../diagrams/quickStyle4.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wmv"/><Relationship Id="rId1" Type="http://schemas.microsoft.com/office/2007/relationships/media" Target="../media/media2.wmv"/><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751526" y="2564904"/>
            <a:ext cx="3313355" cy="1702160"/>
          </a:xfrm>
        </p:spPr>
        <p:txBody>
          <a:bodyPr>
            <a:normAutofit/>
          </a:bodyPr>
          <a:lstStyle/>
          <a:p>
            <a:pPr algn="ctr"/>
            <a:r>
              <a:rPr lang="en-GB" dirty="0" smtClean="0"/>
              <a:t>Option F </a:t>
            </a:r>
            <a:r>
              <a:rPr lang="en-GB" sz="2700" dirty="0" smtClean="0">
                <a:solidFill>
                  <a:schemeClr val="tx1">
                    <a:lumMod val="65000"/>
                    <a:lumOff val="35000"/>
                  </a:schemeClr>
                </a:solidFill>
                <a:latin typeface="+mn-lt"/>
                <a:ea typeface="+mn-ea"/>
                <a:cs typeface="+mn-cs"/>
              </a:rPr>
              <a:t> </a:t>
            </a:r>
            <a:r>
              <a:rPr lang="en-GB" sz="2700" dirty="0">
                <a:solidFill>
                  <a:schemeClr val="tx1">
                    <a:lumMod val="65000"/>
                    <a:lumOff val="35000"/>
                  </a:schemeClr>
                </a:solidFill>
                <a:latin typeface="+mn-lt"/>
                <a:ea typeface="+mn-ea"/>
                <a:cs typeface="+mn-cs"/>
              </a:rPr>
              <a:t>Biotechnology and Microbes</a:t>
            </a:r>
          </a:p>
        </p:txBody>
      </p:sp>
      <p:sp>
        <p:nvSpPr>
          <p:cNvPr id="3" name="Subtitle 2"/>
          <p:cNvSpPr>
            <a:spLocks noGrp="1"/>
          </p:cNvSpPr>
          <p:nvPr>
            <p:ph type="subTitle" idx="1"/>
          </p:nvPr>
        </p:nvSpPr>
        <p:spPr>
          <a:xfrm>
            <a:off x="4733365" y="4421080"/>
            <a:ext cx="3583051" cy="1260629"/>
          </a:xfrm>
        </p:spPr>
        <p:txBody>
          <a:bodyPr>
            <a:normAutofit/>
          </a:bodyPr>
          <a:lstStyle/>
          <a:p>
            <a:endParaRPr lang="en-GB" sz="2400" dirty="0" smtClean="0"/>
          </a:p>
          <a:p>
            <a:r>
              <a:rPr lang="en-GB" sz="2400" dirty="0" smtClean="0"/>
              <a:t>F1</a:t>
            </a:r>
            <a:r>
              <a:rPr lang="en-GB" sz="2400" dirty="0" smtClean="0">
                <a:solidFill>
                  <a:schemeClr val="tx1">
                    <a:lumMod val="65000"/>
                    <a:lumOff val="35000"/>
                  </a:schemeClr>
                </a:solidFill>
              </a:rPr>
              <a:t>Diversity </a:t>
            </a:r>
            <a:r>
              <a:rPr lang="en-GB" sz="2400" dirty="0">
                <a:solidFill>
                  <a:schemeClr val="tx1">
                    <a:lumMod val="65000"/>
                    <a:lumOff val="35000"/>
                  </a:schemeClr>
                </a:solidFill>
              </a:rPr>
              <a:t>of Microbes</a:t>
            </a:r>
            <a:endParaRPr lang="en-GB" sz="2400" dirty="0">
              <a:solidFill>
                <a:srgbClr val="00B050"/>
              </a:solidFill>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876550" cy="914400"/>
          </a:xfrm>
          <a:prstGeom prst="rect">
            <a:avLst/>
          </a:prstGeom>
          <a:ln>
            <a:noFill/>
          </a:ln>
          <a:effectLst>
            <a:softEdge rad="112500"/>
          </a:effectLst>
        </p:spPr>
      </p:pic>
      <p:sp>
        <p:nvSpPr>
          <p:cNvPr id="7" name="Footer Placeholder 6"/>
          <p:cNvSpPr>
            <a:spLocks noGrp="1"/>
          </p:cNvSpPr>
          <p:nvPr>
            <p:ph type="ftr" sz="quarter" idx="11"/>
          </p:nvPr>
        </p:nvSpPr>
        <p:spPr/>
        <p:txBody>
          <a:bodyPr/>
          <a:lstStyle/>
          <a:p>
            <a:r>
              <a:rPr lang="en-US" dirty="0" smtClean="0"/>
              <a:t>IB Biology SFP - Mark Polko</a:t>
            </a:r>
            <a:endParaRPr lang="en-US" dirty="0"/>
          </a:p>
        </p:txBody>
      </p:sp>
      <p:sp>
        <p:nvSpPr>
          <p:cNvPr id="8" name="Slide Number Placeholder 7"/>
          <p:cNvSpPr>
            <a:spLocks noGrp="1"/>
          </p:cNvSpPr>
          <p:nvPr>
            <p:ph type="sldNum" sz="quarter" idx="12"/>
          </p:nvPr>
        </p:nvSpPr>
        <p:spPr/>
        <p:txBody>
          <a:bodyPr/>
          <a:lstStyle/>
          <a:p>
            <a:fld id="{6E2D2B3B-882E-40F3-A32F-6DD516915044}" type="slidenum">
              <a:rPr lang="en-US" smtClean="0"/>
              <a:pPr/>
              <a:t>1</a:t>
            </a:fld>
            <a:endParaRPr lang="en-US" dirty="0"/>
          </a:p>
        </p:txBody>
      </p:sp>
      <p:pic>
        <p:nvPicPr>
          <p:cNvPr id="4" name="Picture 2" descr="http://westcampus.yale.edu/sites/default/files/images/microbial(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4008" y="0"/>
            <a:ext cx="3528392" cy="22768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543533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7811844" y="6490446"/>
            <a:ext cx="1332156" cy="365125"/>
          </a:xfrm>
        </p:spPr>
        <p:txBody>
          <a:bodyPr/>
          <a:lstStyle/>
          <a:p>
            <a:pPr algn="ctr"/>
            <a:fld id="{6E2D2B3B-882E-40F3-A32F-6DD516915044}" type="slidenum">
              <a:rPr lang="en-US" smtClean="0">
                <a:solidFill>
                  <a:schemeClr val="tx1"/>
                </a:solidFill>
              </a:rPr>
              <a:pPr algn="ctr"/>
              <a:t>10</a:t>
            </a:fld>
            <a:endParaRPr lang="en-US">
              <a:solidFill>
                <a:schemeClr val="tx1"/>
              </a:solidFill>
            </a:endParaRPr>
          </a:p>
        </p:txBody>
      </p:sp>
      <p:sp>
        <p:nvSpPr>
          <p:cNvPr id="10" name="Footer Placeholder 9"/>
          <p:cNvSpPr>
            <a:spLocks noGrp="1"/>
          </p:cNvSpPr>
          <p:nvPr>
            <p:ph type="ftr" sz="quarter" idx="11"/>
          </p:nvPr>
        </p:nvSpPr>
        <p:spPr>
          <a:xfrm>
            <a:off x="2771800" y="6492875"/>
            <a:ext cx="3502152" cy="365125"/>
          </a:xfrm>
        </p:spPr>
        <p:txBody>
          <a:bodyPr/>
          <a:lstStyle/>
          <a:p>
            <a:pPr algn="ctr"/>
            <a:r>
              <a:rPr lang="en-US" smtClean="0"/>
              <a:t>IB Biology SFP - Mark Polko</a:t>
            </a:r>
            <a:endParaRPr lang="en-US"/>
          </a:p>
        </p:txBody>
      </p:sp>
      <p:sp>
        <p:nvSpPr>
          <p:cNvPr id="2" name="Rectangle 1"/>
          <p:cNvSpPr/>
          <p:nvPr/>
        </p:nvSpPr>
        <p:spPr>
          <a:xfrm>
            <a:off x="267900" y="1052736"/>
            <a:ext cx="8336547" cy="2031325"/>
          </a:xfrm>
          <a:prstGeom prst="rect">
            <a:avLst/>
          </a:prstGeom>
        </p:spPr>
        <p:txBody>
          <a:bodyPr wrap="square">
            <a:spAutoFit/>
          </a:bodyPr>
          <a:lstStyle/>
          <a:p>
            <a:r>
              <a:rPr lang="en-GB" dirty="0"/>
              <a:t>Archaebacteria often live in extreme environments </a:t>
            </a:r>
            <a:r>
              <a:rPr lang="en-GB" dirty="0" smtClean="0"/>
              <a:t>and carry </a:t>
            </a:r>
            <a:r>
              <a:rPr lang="en-GB" dirty="0"/>
              <a:t>out unusual metabolic processes</a:t>
            </a:r>
            <a:r>
              <a:rPr lang="en-GB" dirty="0" smtClean="0"/>
              <a:t>.</a:t>
            </a:r>
          </a:p>
          <a:p>
            <a:endParaRPr lang="en-GB" dirty="0"/>
          </a:p>
          <a:p>
            <a:r>
              <a:rPr lang="en-GB" dirty="0"/>
              <a:t>The archaebacteria are classified into three groups:</a:t>
            </a:r>
          </a:p>
          <a:p>
            <a:r>
              <a:rPr lang="en-GB" dirty="0"/>
              <a:t>methanogens</a:t>
            </a:r>
          </a:p>
          <a:p>
            <a:r>
              <a:rPr lang="en-GB" dirty="0"/>
              <a:t>halophiles</a:t>
            </a:r>
          </a:p>
          <a:p>
            <a:r>
              <a:rPr lang="en-GB" dirty="0" smtClean="0"/>
              <a:t>thermophiles</a:t>
            </a:r>
            <a:endParaRPr lang="en-GB" dirty="0"/>
          </a:p>
        </p:txBody>
      </p:sp>
      <p:grpSp>
        <p:nvGrpSpPr>
          <p:cNvPr id="6" name="Group 5"/>
          <p:cNvGrpSpPr/>
          <p:nvPr/>
        </p:nvGrpSpPr>
        <p:grpSpPr>
          <a:xfrm>
            <a:off x="267901" y="260648"/>
            <a:ext cx="8640960" cy="561600"/>
            <a:chOff x="0" y="1964880"/>
            <a:chExt cx="8640960" cy="561600"/>
          </a:xfrm>
          <a:scene3d>
            <a:camera prst="orthographicFront"/>
            <a:lightRig rig="flat" dir="t"/>
          </a:scene3d>
        </p:grpSpPr>
        <p:sp>
          <p:nvSpPr>
            <p:cNvPr id="7" name="Rounded Rectangle 6"/>
            <p:cNvSpPr/>
            <p:nvPr/>
          </p:nvSpPr>
          <p:spPr>
            <a:xfrm>
              <a:off x="0" y="1964880"/>
              <a:ext cx="8640960" cy="561600"/>
            </a:xfrm>
            <a:prstGeom prst="roundRect">
              <a:avLst/>
            </a:prstGeom>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sp>
        <p:sp>
          <p:nvSpPr>
            <p:cNvPr id="8" name="Rounded Rectangle 4"/>
            <p:cNvSpPr/>
            <p:nvPr/>
          </p:nvSpPr>
          <p:spPr>
            <a:xfrm>
              <a:off x="27415" y="1992295"/>
              <a:ext cx="8586130" cy="506770"/>
            </a:xfrm>
            <a:prstGeom prst="rect">
              <a:avLst/>
            </a:prstGeom>
            <a:sp3d/>
          </p:spPr>
          <p:style>
            <a:lnRef idx="0">
              <a:scrgbClr r="0" g="0" b="0"/>
            </a:lnRef>
            <a:fillRef idx="0">
              <a:scrgbClr r="0" g="0" b="0"/>
            </a:fillRef>
            <a:effectRef idx="0">
              <a:scrgbClr r="0" g="0" b="0"/>
            </a:effectRef>
            <a:fontRef idx="minor">
              <a:schemeClr val="dk1"/>
            </a:fontRef>
          </p:style>
          <p:txBody>
            <a:bodyPr spcFirstLastPara="0" vert="horz" wrap="square" lIns="53340" tIns="53340" rIns="53340" bIns="53340" numCol="1" spcCol="1270" anchor="ctr" anchorCtr="0">
              <a:noAutofit/>
            </a:bodyPr>
            <a:lstStyle/>
            <a:p>
              <a:pPr lvl="0" algn="l" defTabSz="622300" rtl="0">
                <a:lnSpc>
                  <a:spcPct val="90000"/>
                </a:lnSpc>
                <a:spcBef>
                  <a:spcPct val="0"/>
                </a:spcBef>
                <a:spcAft>
                  <a:spcPct val="35000"/>
                </a:spcAft>
              </a:pPr>
              <a:r>
                <a:rPr lang="en-GB" kern="1200" dirty="0" smtClean="0"/>
                <a:t>F.1.4 Outline the wide diversity of habitat in the </a:t>
              </a:r>
              <a:r>
                <a:rPr lang="en-GB" kern="1200" dirty="0" err="1" smtClean="0"/>
                <a:t>Archaea</a:t>
              </a:r>
              <a:r>
                <a:rPr lang="en-GB" kern="1200" dirty="0" smtClean="0"/>
                <a:t> as exemplified by methanogens, thermophiles and halophiles.</a:t>
              </a:r>
              <a:endParaRPr lang="en-GB" kern="1200" dirty="0"/>
            </a:p>
          </p:txBody>
        </p:sp>
      </p:grpSp>
      <p:pic>
        <p:nvPicPr>
          <p:cNvPr id="1026" name="Picture 2" descr="http://www.ucmp.berkeley.edu/archaea/NRPoctopussp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60089" y="3046498"/>
            <a:ext cx="5256584" cy="349255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6804248" y="1844824"/>
            <a:ext cx="1008112" cy="369332"/>
          </a:xfrm>
          <a:prstGeom prst="rect">
            <a:avLst/>
          </a:prstGeom>
          <a:noFill/>
        </p:spPr>
        <p:txBody>
          <a:bodyPr wrap="square" rtlCol="0">
            <a:spAutoFit/>
          </a:bodyPr>
          <a:lstStyle/>
          <a:p>
            <a:r>
              <a:rPr lang="en-GB" dirty="0" smtClean="0">
                <a:hlinkClick r:id="rId3"/>
              </a:rPr>
              <a:t>LINK</a:t>
            </a:r>
            <a:endParaRPr lang="en-GB" dirty="0"/>
          </a:p>
        </p:txBody>
      </p:sp>
    </p:spTree>
    <p:extLst>
      <p:ext uri="{BB962C8B-B14F-4D97-AF65-F5344CB8AC3E}">
        <p14:creationId xmlns:p14="http://schemas.microsoft.com/office/powerpoint/2010/main" val="2462542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2">
                                            <p:txEl>
                                              <p:pRg st="2" end="2"/>
                                            </p:txEl>
                                          </p:spTgt>
                                        </p:tgtEl>
                                        <p:attrNameLst>
                                          <p:attrName>style.visibility</p:attrName>
                                        </p:attrNameLst>
                                      </p:cBhvr>
                                      <p:to>
                                        <p:strVal val="visible"/>
                                      </p:to>
                                    </p:set>
                                    <p:animEffect transition="in" filter="fade">
                                      <p:cBhvr>
                                        <p:cTn id="14" dur="500"/>
                                        <p:tgtEl>
                                          <p:spTgt spid="2">
                                            <p:txEl>
                                              <p:pRg st="2" end="2"/>
                                            </p:txEl>
                                          </p:spTgt>
                                        </p:tgtEl>
                                      </p:cBhvr>
                                    </p:animEffect>
                                  </p:childTnLst>
                                </p:cTn>
                              </p:par>
                            </p:childTnLst>
                          </p:cTn>
                        </p:par>
                        <p:par>
                          <p:cTn id="15" fill="hold">
                            <p:stCondLst>
                              <p:cond delay="500"/>
                            </p:stCondLst>
                            <p:childTnLst>
                              <p:par>
                                <p:cTn id="16" presetID="10" presetClass="entr" presetSubtype="0" fill="hold" nodeType="afterEffect">
                                  <p:stCondLst>
                                    <p:cond delay="0"/>
                                  </p:stCondLst>
                                  <p:childTnLst>
                                    <p:set>
                                      <p:cBhvr>
                                        <p:cTn id="17" dur="1" fill="hold">
                                          <p:stCondLst>
                                            <p:cond delay="0"/>
                                          </p:stCondLst>
                                        </p:cTn>
                                        <p:tgtEl>
                                          <p:spTgt spid="2">
                                            <p:txEl>
                                              <p:pRg st="3" end="3"/>
                                            </p:txEl>
                                          </p:spTgt>
                                        </p:tgtEl>
                                        <p:attrNameLst>
                                          <p:attrName>style.visibility</p:attrName>
                                        </p:attrNameLst>
                                      </p:cBhvr>
                                      <p:to>
                                        <p:strVal val="visible"/>
                                      </p:to>
                                    </p:set>
                                    <p:animEffect transition="in" filter="fade">
                                      <p:cBhvr>
                                        <p:cTn id="18" dur="500"/>
                                        <p:tgtEl>
                                          <p:spTgt spid="2">
                                            <p:txEl>
                                              <p:pRg st="3" end="3"/>
                                            </p:txEl>
                                          </p:spTgt>
                                        </p:tgtEl>
                                      </p:cBhvr>
                                    </p:animEffect>
                                  </p:childTnLst>
                                </p:cTn>
                              </p:par>
                            </p:childTnLst>
                          </p:cTn>
                        </p:par>
                        <p:par>
                          <p:cTn id="19" fill="hold">
                            <p:stCondLst>
                              <p:cond delay="1000"/>
                            </p:stCondLst>
                            <p:childTnLst>
                              <p:par>
                                <p:cTn id="20" presetID="10" presetClass="entr" presetSubtype="0" fill="hold" nodeType="afterEffect">
                                  <p:stCondLst>
                                    <p:cond delay="0"/>
                                  </p:stCondLst>
                                  <p:childTnLst>
                                    <p:set>
                                      <p:cBhvr>
                                        <p:cTn id="21" dur="1" fill="hold">
                                          <p:stCondLst>
                                            <p:cond delay="0"/>
                                          </p:stCondLst>
                                        </p:cTn>
                                        <p:tgtEl>
                                          <p:spTgt spid="2">
                                            <p:txEl>
                                              <p:pRg st="4" end="4"/>
                                            </p:txEl>
                                          </p:spTgt>
                                        </p:tgtEl>
                                        <p:attrNameLst>
                                          <p:attrName>style.visibility</p:attrName>
                                        </p:attrNameLst>
                                      </p:cBhvr>
                                      <p:to>
                                        <p:strVal val="visible"/>
                                      </p:to>
                                    </p:set>
                                    <p:animEffect transition="in" filter="fade">
                                      <p:cBhvr>
                                        <p:cTn id="22" dur="500"/>
                                        <p:tgtEl>
                                          <p:spTgt spid="2">
                                            <p:txEl>
                                              <p:pRg st="4" end="4"/>
                                            </p:txEl>
                                          </p:spTgt>
                                        </p:tgtEl>
                                      </p:cBhvr>
                                    </p:animEffect>
                                  </p:childTnLst>
                                </p:cTn>
                              </p:par>
                            </p:childTnLst>
                          </p:cTn>
                        </p:par>
                        <p:par>
                          <p:cTn id="23" fill="hold">
                            <p:stCondLst>
                              <p:cond delay="1500"/>
                            </p:stCondLst>
                            <p:childTnLst>
                              <p:par>
                                <p:cTn id="24" presetID="10" presetClass="entr" presetSubtype="0" fill="hold" nodeType="afterEffect">
                                  <p:stCondLst>
                                    <p:cond delay="0"/>
                                  </p:stCondLst>
                                  <p:childTnLst>
                                    <p:set>
                                      <p:cBhvr>
                                        <p:cTn id="25" dur="1" fill="hold">
                                          <p:stCondLst>
                                            <p:cond delay="0"/>
                                          </p:stCondLst>
                                        </p:cTn>
                                        <p:tgtEl>
                                          <p:spTgt spid="2">
                                            <p:txEl>
                                              <p:pRg st="5" end="5"/>
                                            </p:txEl>
                                          </p:spTgt>
                                        </p:tgtEl>
                                        <p:attrNameLst>
                                          <p:attrName>style.visibility</p:attrName>
                                        </p:attrNameLst>
                                      </p:cBhvr>
                                      <p:to>
                                        <p:strVal val="visible"/>
                                      </p:to>
                                    </p:set>
                                    <p:animEffect transition="in" filter="fade">
                                      <p:cBhvr>
                                        <p:cTn id="26" dur="500"/>
                                        <p:tgtEl>
                                          <p:spTgt spid="2">
                                            <p:txEl>
                                              <p:pRg st="5" end="5"/>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45" presetClass="entr" presetSubtype="0" fill="hold" nodeType="clickEffect">
                                  <p:stCondLst>
                                    <p:cond delay="0"/>
                                  </p:stCondLst>
                                  <p:childTnLst>
                                    <p:set>
                                      <p:cBhvr>
                                        <p:cTn id="30" dur="1" fill="hold">
                                          <p:stCondLst>
                                            <p:cond delay="0"/>
                                          </p:stCondLst>
                                        </p:cTn>
                                        <p:tgtEl>
                                          <p:spTgt spid="3">
                                            <p:txEl>
                                              <p:pRg st="0" end="0"/>
                                            </p:txEl>
                                          </p:spTgt>
                                        </p:tgtEl>
                                        <p:attrNameLst>
                                          <p:attrName>style.visibility</p:attrName>
                                        </p:attrNameLst>
                                      </p:cBhvr>
                                      <p:to>
                                        <p:strVal val="visible"/>
                                      </p:to>
                                    </p:set>
                                    <p:animEffect transition="in" filter="fade">
                                      <p:cBhvr>
                                        <p:cTn id="31" dur="2000"/>
                                        <p:tgtEl>
                                          <p:spTgt spid="3">
                                            <p:txEl>
                                              <p:pRg st="0" end="0"/>
                                            </p:txEl>
                                          </p:spTgt>
                                        </p:tgtEl>
                                      </p:cBhvr>
                                    </p:animEffect>
                                    <p:anim calcmode="lin" valueType="num">
                                      <p:cBhvr>
                                        <p:cTn id="32" dur="2000" fill="hold"/>
                                        <p:tgtEl>
                                          <p:spTgt spid="3">
                                            <p:txEl>
                                              <p:pRg st="0" end="0"/>
                                            </p:txEl>
                                          </p:spTgt>
                                        </p:tgtEl>
                                        <p:attrNameLst>
                                          <p:attrName>ppt_w</p:attrName>
                                        </p:attrNameLst>
                                      </p:cBhvr>
                                      <p:tavLst>
                                        <p:tav tm="0" fmla="#ppt_w*sin(2.5*pi*$)">
                                          <p:val>
                                            <p:fltVal val="0"/>
                                          </p:val>
                                        </p:tav>
                                        <p:tav tm="100000">
                                          <p:val>
                                            <p:fltVal val="1"/>
                                          </p:val>
                                        </p:tav>
                                      </p:tavLst>
                                    </p:anim>
                                    <p:anim calcmode="lin" valueType="num">
                                      <p:cBhvr>
                                        <p:cTn id="33" dur="2000" fill="hold"/>
                                        <p:tgtEl>
                                          <p:spTgt spid="3">
                                            <p:txEl>
                                              <p:pRg st="0" end="0"/>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7811844" y="6490446"/>
            <a:ext cx="1332156" cy="365125"/>
          </a:xfrm>
        </p:spPr>
        <p:txBody>
          <a:bodyPr/>
          <a:lstStyle/>
          <a:p>
            <a:pPr algn="ctr"/>
            <a:fld id="{6E2D2B3B-882E-40F3-A32F-6DD516915044}" type="slidenum">
              <a:rPr lang="en-US" smtClean="0">
                <a:solidFill>
                  <a:schemeClr val="tx1"/>
                </a:solidFill>
              </a:rPr>
              <a:pPr algn="ctr"/>
              <a:t>11</a:t>
            </a:fld>
            <a:endParaRPr lang="en-US">
              <a:solidFill>
                <a:schemeClr val="tx1"/>
              </a:solidFill>
            </a:endParaRPr>
          </a:p>
        </p:txBody>
      </p:sp>
      <p:sp>
        <p:nvSpPr>
          <p:cNvPr id="10" name="Footer Placeholder 9"/>
          <p:cNvSpPr>
            <a:spLocks noGrp="1"/>
          </p:cNvSpPr>
          <p:nvPr>
            <p:ph type="ftr" sz="quarter" idx="11"/>
          </p:nvPr>
        </p:nvSpPr>
        <p:spPr>
          <a:xfrm>
            <a:off x="2771800" y="6492875"/>
            <a:ext cx="3502152" cy="365125"/>
          </a:xfrm>
        </p:spPr>
        <p:txBody>
          <a:bodyPr/>
          <a:lstStyle/>
          <a:p>
            <a:pPr algn="ctr"/>
            <a:r>
              <a:rPr lang="en-US" smtClean="0"/>
              <a:t>IB Biology SFP - Mark Polko</a:t>
            </a:r>
            <a:endParaRPr lang="en-US"/>
          </a:p>
        </p:txBody>
      </p:sp>
      <p:sp>
        <p:nvSpPr>
          <p:cNvPr id="2" name="Rectangle 1"/>
          <p:cNvSpPr/>
          <p:nvPr/>
        </p:nvSpPr>
        <p:spPr>
          <a:xfrm>
            <a:off x="179512" y="1196752"/>
            <a:ext cx="8208912" cy="2308324"/>
          </a:xfrm>
          <a:prstGeom prst="rect">
            <a:avLst/>
          </a:prstGeom>
        </p:spPr>
        <p:txBody>
          <a:bodyPr wrap="square">
            <a:spAutoFit/>
          </a:bodyPr>
          <a:lstStyle/>
          <a:p>
            <a:r>
              <a:rPr lang="en-GB" b="1" dirty="0"/>
              <a:t>Methanogens</a:t>
            </a:r>
          </a:p>
          <a:p>
            <a:r>
              <a:rPr lang="en-GB" dirty="0"/>
              <a:t>Methanogens are anaerobic and are rapidly killed by </a:t>
            </a:r>
            <a:r>
              <a:rPr lang="en-GB" dirty="0" smtClean="0"/>
              <a:t>the presence </a:t>
            </a:r>
            <a:r>
              <a:rPr lang="en-GB" dirty="0"/>
              <a:t>of oxygen. Some strains termed </a:t>
            </a:r>
            <a:r>
              <a:rPr lang="en-GB" b="1" dirty="0"/>
              <a:t>hydrotropic</a:t>
            </a:r>
            <a:r>
              <a:rPr lang="en-GB" dirty="0"/>
              <a:t>, </a:t>
            </a:r>
            <a:r>
              <a:rPr lang="en-GB" dirty="0" smtClean="0"/>
              <a:t>use carbon </a:t>
            </a:r>
            <a:r>
              <a:rPr lang="en-GB" dirty="0"/>
              <a:t>dioxide as a source of carbon and, hydrogen as </a:t>
            </a:r>
            <a:r>
              <a:rPr lang="en-GB" dirty="0" smtClean="0"/>
              <a:t>a reducing </a:t>
            </a:r>
            <a:r>
              <a:rPr lang="en-GB" dirty="0"/>
              <a:t>agent). Some of the carbon dioxide is </a:t>
            </a:r>
            <a:r>
              <a:rPr lang="en-GB" dirty="0" smtClean="0"/>
              <a:t>reacted with </a:t>
            </a:r>
            <a:r>
              <a:rPr lang="en-GB" dirty="0"/>
              <a:t>the hydrogen to produce methane, which produces </a:t>
            </a:r>
            <a:r>
              <a:rPr lang="en-GB" dirty="0" smtClean="0"/>
              <a:t>a proton </a:t>
            </a:r>
            <a:r>
              <a:rPr lang="en-GB" dirty="0"/>
              <a:t>motive force across a membrane to generate ATP</a:t>
            </a:r>
            <a:r>
              <a:rPr lang="en-GB" dirty="0" smtClean="0"/>
              <a:t>.</a:t>
            </a:r>
          </a:p>
          <a:p>
            <a:endParaRPr lang="en-GB" dirty="0"/>
          </a:p>
        </p:txBody>
      </p:sp>
      <p:grpSp>
        <p:nvGrpSpPr>
          <p:cNvPr id="6" name="Group 5"/>
          <p:cNvGrpSpPr/>
          <p:nvPr/>
        </p:nvGrpSpPr>
        <p:grpSpPr>
          <a:xfrm>
            <a:off x="267901" y="260648"/>
            <a:ext cx="8640960" cy="561600"/>
            <a:chOff x="0" y="1964880"/>
            <a:chExt cx="8640960" cy="561600"/>
          </a:xfrm>
          <a:scene3d>
            <a:camera prst="orthographicFront"/>
            <a:lightRig rig="flat" dir="t"/>
          </a:scene3d>
        </p:grpSpPr>
        <p:sp>
          <p:nvSpPr>
            <p:cNvPr id="7" name="Rounded Rectangle 6"/>
            <p:cNvSpPr/>
            <p:nvPr/>
          </p:nvSpPr>
          <p:spPr>
            <a:xfrm>
              <a:off x="0" y="1964880"/>
              <a:ext cx="8640960" cy="561600"/>
            </a:xfrm>
            <a:prstGeom prst="roundRect">
              <a:avLst/>
            </a:prstGeom>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sp>
        <p:sp>
          <p:nvSpPr>
            <p:cNvPr id="8" name="Rounded Rectangle 4"/>
            <p:cNvSpPr/>
            <p:nvPr/>
          </p:nvSpPr>
          <p:spPr>
            <a:xfrm>
              <a:off x="27415" y="1992295"/>
              <a:ext cx="8586130" cy="506770"/>
            </a:xfrm>
            <a:prstGeom prst="rect">
              <a:avLst/>
            </a:prstGeom>
            <a:sp3d/>
          </p:spPr>
          <p:style>
            <a:lnRef idx="0">
              <a:scrgbClr r="0" g="0" b="0"/>
            </a:lnRef>
            <a:fillRef idx="0">
              <a:scrgbClr r="0" g="0" b="0"/>
            </a:fillRef>
            <a:effectRef idx="0">
              <a:scrgbClr r="0" g="0" b="0"/>
            </a:effectRef>
            <a:fontRef idx="minor">
              <a:schemeClr val="dk1"/>
            </a:fontRef>
          </p:style>
          <p:txBody>
            <a:bodyPr spcFirstLastPara="0" vert="horz" wrap="square" lIns="53340" tIns="53340" rIns="53340" bIns="53340" numCol="1" spcCol="1270" anchor="ctr" anchorCtr="0">
              <a:noAutofit/>
            </a:bodyPr>
            <a:lstStyle/>
            <a:p>
              <a:pPr lvl="0" algn="l" defTabSz="622300" rtl="0">
                <a:lnSpc>
                  <a:spcPct val="90000"/>
                </a:lnSpc>
                <a:spcBef>
                  <a:spcPct val="0"/>
                </a:spcBef>
                <a:spcAft>
                  <a:spcPct val="35000"/>
                </a:spcAft>
              </a:pPr>
              <a:r>
                <a:rPr lang="en-GB" kern="1200" dirty="0" smtClean="0"/>
                <a:t>F.1.4 Outline the wide diversity of habitat in the </a:t>
              </a:r>
              <a:r>
                <a:rPr lang="en-GB" kern="1200" dirty="0" err="1" smtClean="0"/>
                <a:t>Archaea</a:t>
              </a:r>
              <a:r>
                <a:rPr lang="en-GB" kern="1200" dirty="0" smtClean="0"/>
                <a:t> as exemplified by methanogens, thermophiles and halophiles.</a:t>
              </a:r>
              <a:endParaRPr lang="en-GB" kern="1200" dirty="0"/>
            </a:p>
          </p:txBody>
        </p:sp>
      </p:grpSp>
      <p:pic>
        <p:nvPicPr>
          <p:cNvPr id="2050" name="Picture 2" descr="http://cosmology.net/images/methanogens48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03064" y="3212976"/>
            <a:ext cx="4619625" cy="322897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267901" y="3212976"/>
            <a:ext cx="4016067" cy="2862322"/>
          </a:xfrm>
          <a:prstGeom prst="rect">
            <a:avLst/>
          </a:prstGeom>
        </p:spPr>
        <p:txBody>
          <a:bodyPr wrap="square">
            <a:spAutoFit/>
          </a:bodyPr>
          <a:lstStyle/>
          <a:p>
            <a:r>
              <a:rPr lang="en-GB" dirty="0"/>
              <a:t>They are common in wetland, where they are responsible for marsh </a:t>
            </a:r>
            <a:r>
              <a:rPr lang="en-GB" dirty="0" smtClean="0"/>
              <a:t>gas (Methane), </a:t>
            </a:r>
            <a:r>
              <a:rPr lang="en-GB" dirty="0"/>
              <a:t>and in the intestines of cows where they are responsible for wind. They are also common in soils in which the oxygen has been depleted. Others are extremophiles and live in hot springs and submarine hydrothermal vents.</a:t>
            </a:r>
          </a:p>
        </p:txBody>
      </p:sp>
    </p:spTree>
    <p:extLst>
      <p:ext uri="{BB962C8B-B14F-4D97-AF65-F5344CB8AC3E}">
        <p14:creationId xmlns:p14="http://schemas.microsoft.com/office/powerpoint/2010/main" val="1648167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2050"/>
                                        </p:tgtEl>
                                        <p:attrNameLst>
                                          <p:attrName>style.visibility</p:attrName>
                                        </p:attrNameLst>
                                      </p:cBhvr>
                                      <p:to>
                                        <p:strVal val="visible"/>
                                      </p:to>
                                    </p:set>
                                    <p:animEffect transition="in" filter="fade">
                                      <p:cBhvr>
                                        <p:cTn id="21" dur="125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7811844" y="6490446"/>
            <a:ext cx="1332156" cy="365125"/>
          </a:xfrm>
        </p:spPr>
        <p:txBody>
          <a:bodyPr/>
          <a:lstStyle/>
          <a:p>
            <a:pPr algn="ctr"/>
            <a:fld id="{6E2D2B3B-882E-40F3-A32F-6DD516915044}" type="slidenum">
              <a:rPr lang="en-US" smtClean="0">
                <a:solidFill>
                  <a:schemeClr val="tx1"/>
                </a:solidFill>
              </a:rPr>
              <a:pPr algn="ctr"/>
              <a:t>12</a:t>
            </a:fld>
            <a:endParaRPr lang="en-US">
              <a:solidFill>
                <a:schemeClr val="tx1"/>
              </a:solidFill>
            </a:endParaRPr>
          </a:p>
        </p:txBody>
      </p:sp>
      <p:sp>
        <p:nvSpPr>
          <p:cNvPr id="10" name="Footer Placeholder 9"/>
          <p:cNvSpPr>
            <a:spLocks noGrp="1"/>
          </p:cNvSpPr>
          <p:nvPr>
            <p:ph type="ftr" sz="quarter" idx="11"/>
          </p:nvPr>
        </p:nvSpPr>
        <p:spPr>
          <a:xfrm>
            <a:off x="2771800" y="6492875"/>
            <a:ext cx="3502152" cy="365125"/>
          </a:xfrm>
        </p:spPr>
        <p:txBody>
          <a:bodyPr/>
          <a:lstStyle/>
          <a:p>
            <a:pPr algn="ctr"/>
            <a:r>
              <a:rPr lang="en-US" smtClean="0"/>
              <a:t>IB Biology SFP - Mark Polko</a:t>
            </a:r>
            <a:endParaRPr lang="en-US"/>
          </a:p>
        </p:txBody>
      </p:sp>
      <p:sp>
        <p:nvSpPr>
          <p:cNvPr id="2" name="Rectangle 1"/>
          <p:cNvSpPr/>
          <p:nvPr/>
        </p:nvSpPr>
        <p:spPr>
          <a:xfrm>
            <a:off x="447921" y="1052736"/>
            <a:ext cx="8280920" cy="1477328"/>
          </a:xfrm>
          <a:prstGeom prst="rect">
            <a:avLst/>
          </a:prstGeom>
        </p:spPr>
        <p:txBody>
          <a:bodyPr wrap="square">
            <a:spAutoFit/>
          </a:bodyPr>
          <a:lstStyle/>
          <a:p>
            <a:r>
              <a:rPr lang="en-GB" b="1" dirty="0"/>
              <a:t>Halophiles</a:t>
            </a:r>
          </a:p>
          <a:p>
            <a:r>
              <a:rPr lang="en-GB" dirty="0"/>
              <a:t>Extreme halophiles or </a:t>
            </a:r>
            <a:r>
              <a:rPr lang="en-GB" dirty="0" err="1"/>
              <a:t>haloarchaea</a:t>
            </a:r>
            <a:r>
              <a:rPr lang="en-GB" dirty="0"/>
              <a:t> are found in salt </a:t>
            </a:r>
            <a:r>
              <a:rPr lang="en-GB" dirty="0" smtClean="0"/>
              <a:t>lakes, inland </a:t>
            </a:r>
            <a:r>
              <a:rPr lang="en-GB" dirty="0"/>
              <a:t>seas, and evaporating lakes of seawater, such as </a:t>
            </a:r>
            <a:r>
              <a:rPr lang="en-GB" dirty="0" smtClean="0"/>
              <a:t>the Dead </a:t>
            </a:r>
            <a:r>
              <a:rPr lang="en-GB" dirty="0"/>
              <a:t>Sea. They require sodium chloride for growth. </a:t>
            </a:r>
            <a:r>
              <a:rPr lang="en-GB" dirty="0" smtClean="0"/>
              <a:t>They are </a:t>
            </a:r>
            <a:r>
              <a:rPr lang="en-GB" dirty="0"/>
              <a:t>heterotrophs and </a:t>
            </a:r>
            <a:r>
              <a:rPr lang="en-GB" dirty="0" smtClean="0"/>
              <a:t>respire aerobically</a:t>
            </a:r>
            <a:r>
              <a:rPr lang="en-GB" dirty="0"/>
              <a:t>.</a:t>
            </a:r>
          </a:p>
        </p:txBody>
      </p:sp>
      <p:pic>
        <p:nvPicPr>
          <p:cNvPr id="3074" name="Picture 2" descr="http://waynesword.palomar.edu/images/redlake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35696" y="2826837"/>
            <a:ext cx="5544616" cy="3808802"/>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p:cNvGrpSpPr/>
          <p:nvPr/>
        </p:nvGrpSpPr>
        <p:grpSpPr>
          <a:xfrm>
            <a:off x="267901" y="260648"/>
            <a:ext cx="8640960" cy="561600"/>
            <a:chOff x="0" y="1964880"/>
            <a:chExt cx="8640960" cy="561600"/>
          </a:xfrm>
          <a:scene3d>
            <a:camera prst="orthographicFront"/>
            <a:lightRig rig="flat" dir="t"/>
          </a:scene3d>
        </p:grpSpPr>
        <p:sp>
          <p:nvSpPr>
            <p:cNvPr id="7" name="Rounded Rectangle 6"/>
            <p:cNvSpPr/>
            <p:nvPr/>
          </p:nvSpPr>
          <p:spPr>
            <a:xfrm>
              <a:off x="0" y="1964880"/>
              <a:ext cx="8640960" cy="561600"/>
            </a:xfrm>
            <a:prstGeom prst="roundRect">
              <a:avLst/>
            </a:prstGeom>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sp>
        <p:sp>
          <p:nvSpPr>
            <p:cNvPr id="8" name="Rounded Rectangle 4"/>
            <p:cNvSpPr/>
            <p:nvPr/>
          </p:nvSpPr>
          <p:spPr>
            <a:xfrm>
              <a:off x="27415" y="1992295"/>
              <a:ext cx="8586130" cy="506770"/>
            </a:xfrm>
            <a:prstGeom prst="rect">
              <a:avLst/>
            </a:prstGeom>
            <a:sp3d/>
          </p:spPr>
          <p:style>
            <a:lnRef idx="0">
              <a:scrgbClr r="0" g="0" b="0"/>
            </a:lnRef>
            <a:fillRef idx="0">
              <a:scrgbClr r="0" g="0" b="0"/>
            </a:fillRef>
            <a:effectRef idx="0">
              <a:scrgbClr r="0" g="0" b="0"/>
            </a:effectRef>
            <a:fontRef idx="minor">
              <a:schemeClr val="dk1"/>
            </a:fontRef>
          </p:style>
          <p:txBody>
            <a:bodyPr spcFirstLastPara="0" vert="horz" wrap="square" lIns="53340" tIns="53340" rIns="53340" bIns="53340" numCol="1" spcCol="1270" anchor="ctr" anchorCtr="0">
              <a:noAutofit/>
            </a:bodyPr>
            <a:lstStyle/>
            <a:p>
              <a:pPr lvl="0" algn="l" defTabSz="622300" rtl="0">
                <a:lnSpc>
                  <a:spcPct val="90000"/>
                </a:lnSpc>
                <a:spcBef>
                  <a:spcPct val="0"/>
                </a:spcBef>
                <a:spcAft>
                  <a:spcPct val="35000"/>
                </a:spcAft>
              </a:pPr>
              <a:r>
                <a:rPr lang="en-GB" kern="1200" dirty="0" smtClean="0"/>
                <a:t>F.1.4 Outline the wide diversity of habitat in the </a:t>
              </a:r>
              <a:r>
                <a:rPr lang="en-GB" kern="1200" dirty="0" err="1" smtClean="0"/>
                <a:t>Archaea</a:t>
              </a:r>
              <a:r>
                <a:rPr lang="en-GB" kern="1200" dirty="0" smtClean="0"/>
                <a:t> as exemplified by methanogens, thermophiles and halophiles.</a:t>
              </a:r>
              <a:endParaRPr lang="en-GB" kern="1200" dirty="0"/>
            </a:p>
          </p:txBody>
        </p:sp>
      </p:grpSp>
    </p:spTree>
    <p:extLst>
      <p:ext uri="{BB962C8B-B14F-4D97-AF65-F5344CB8AC3E}">
        <p14:creationId xmlns:p14="http://schemas.microsoft.com/office/powerpoint/2010/main" val="1723738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3074"/>
                                        </p:tgtEl>
                                        <p:attrNameLst>
                                          <p:attrName>style.visibility</p:attrName>
                                        </p:attrNameLst>
                                      </p:cBhvr>
                                      <p:to>
                                        <p:strVal val="visible"/>
                                      </p:to>
                                    </p:set>
                                    <p:animEffect transition="in" filter="fade">
                                      <p:cBhvr>
                                        <p:cTn id="13" dur="10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7811844" y="6490446"/>
            <a:ext cx="1332156" cy="365125"/>
          </a:xfrm>
        </p:spPr>
        <p:txBody>
          <a:bodyPr/>
          <a:lstStyle/>
          <a:p>
            <a:pPr algn="ctr"/>
            <a:fld id="{6E2D2B3B-882E-40F3-A32F-6DD516915044}" type="slidenum">
              <a:rPr lang="en-US" smtClean="0">
                <a:solidFill>
                  <a:schemeClr val="tx1"/>
                </a:solidFill>
              </a:rPr>
              <a:pPr algn="ctr"/>
              <a:t>13</a:t>
            </a:fld>
            <a:endParaRPr lang="en-US">
              <a:solidFill>
                <a:schemeClr val="tx1"/>
              </a:solidFill>
            </a:endParaRPr>
          </a:p>
        </p:txBody>
      </p:sp>
      <p:sp>
        <p:nvSpPr>
          <p:cNvPr id="10" name="Footer Placeholder 9"/>
          <p:cNvSpPr>
            <a:spLocks noGrp="1"/>
          </p:cNvSpPr>
          <p:nvPr>
            <p:ph type="ftr" sz="quarter" idx="11"/>
          </p:nvPr>
        </p:nvSpPr>
        <p:spPr>
          <a:xfrm>
            <a:off x="2771800" y="6492875"/>
            <a:ext cx="3502152" cy="365125"/>
          </a:xfrm>
        </p:spPr>
        <p:txBody>
          <a:bodyPr/>
          <a:lstStyle/>
          <a:p>
            <a:pPr algn="ctr"/>
            <a:r>
              <a:rPr lang="en-US" smtClean="0"/>
              <a:t>IB Biology SFP - Mark Polko</a:t>
            </a:r>
            <a:endParaRPr lang="en-US"/>
          </a:p>
        </p:txBody>
      </p:sp>
      <p:grpSp>
        <p:nvGrpSpPr>
          <p:cNvPr id="4" name="Group 3"/>
          <p:cNvGrpSpPr/>
          <p:nvPr/>
        </p:nvGrpSpPr>
        <p:grpSpPr>
          <a:xfrm>
            <a:off x="267901" y="260648"/>
            <a:ext cx="8640960" cy="561600"/>
            <a:chOff x="0" y="1964880"/>
            <a:chExt cx="8640960" cy="561600"/>
          </a:xfrm>
          <a:scene3d>
            <a:camera prst="orthographicFront"/>
            <a:lightRig rig="flat" dir="t"/>
          </a:scene3d>
        </p:grpSpPr>
        <p:sp>
          <p:nvSpPr>
            <p:cNvPr id="6" name="Rounded Rectangle 5"/>
            <p:cNvSpPr/>
            <p:nvPr/>
          </p:nvSpPr>
          <p:spPr>
            <a:xfrm>
              <a:off x="0" y="1964880"/>
              <a:ext cx="8640960" cy="561600"/>
            </a:xfrm>
            <a:prstGeom prst="roundRect">
              <a:avLst/>
            </a:prstGeom>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sp>
        <p:sp>
          <p:nvSpPr>
            <p:cNvPr id="7" name="Rounded Rectangle 4"/>
            <p:cNvSpPr/>
            <p:nvPr/>
          </p:nvSpPr>
          <p:spPr>
            <a:xfrm>
              <a:off x="27415" y="1992295"/>
              <a:ext cx="8586130" cy="506770"/>
            </a:xfrm>
            <a:prstGeom prst="rect">
              <a:avLst/>
            </a:prstGeom>
            <a:sp3d/>
          </p:spPr>
          <p:style>
            <a:lnRef idx="0">
              <a:scrgbClr r="0" g="0" b="0"/>
            </a:lnRef>
            <a:fillRef idx="0">
              <a:scrgbClr r="0" g="0" b="0"/>
            </a:fillRef>
            <a:effectRef idx="0">
              <a:scrgbClr r="0" g="0" b="0"/>
            </a:effectRef>
            <a:fontRef idx="minor">
              <a:schemeClr val="dk1"/>
            </a:fontRef>
          </p:style>
          <p:txBody>
            <a:bodyPr spcFirstLastPara="0" vert="horz" wrap="square" lIns="53340" tIns="53340" rIns="53340" bIns="53340" numCol="1" spcCol="1270" anchor="ctr" anchorCtr="0">
              <a:noAutofit/>
            </a:bodyPr>
            <a:lstStyle/>
            <a:p>
              <a:pPr lvl="0" algn="l" defTabSz="622300" rtl="0">
                <a:lnSpc>
                  <a:spcPct val="90000"/>
                </a:lnSpc>
                <a:spcBef>
                  <a:spcPct val="0"/>
                </a:spcBef>
                <a:spcAft>
                  <a:spcPct val="35000"/>
                </a:spcAft>
              </a:pPr>
              <a:r>
                <a:rPr lang="en-GB" kern="1200" dirty="0" smtClean="0"/>
                <a:t>F.1.4 Outline the wide diversity of habitat in the </a:t>
              </a:r>
              <a:r>
                <a:rPr lang="en-GB" kern="1200" dirty="0" err="1" smtClean="0"/>
                <a:t>Archaea</a:t>
              </a:r>
              <a:r>
                <a:rPr lang="en-GB" kern="1200" dirty="0" smtClean="0"/>
                <a:t> as exemplified by methanogens, thermophiles and halophiles.</a:t>
              </a:r>
              <a:endParaRPr lang="en-GB" kern="1200" dirty="0"/>
            </a:p>
          </p:txBody>
        </p:sp>
      </p:grpSp>
      <p:sp>
        <p:nvSpPr>
          <p:cNvPr id="2" name="Rectangle 1"/>
          <p:cNvSpPr/>
          <p:nvPr/>
        </p:nvSpPr>
        <p:spPr>
          <a:xfrm>
            <a:off x="539552" y="1124744"/>
            <a:ext cx="8208912" cy="1754326"/>
          </a:xfrm>
          <a:prstGeom prst="rect">
            <a:avLst/>
          </a:prstGeom>
        </p:spPr>
        <p:txBody>
          <a:bodyPr wrap="square">
            <a:spAutoFit/>
          </a:bodyPr>
          <a:lstStyle/>
          <a:p>
            <a:r>
              <a:rPr lang="en-GB" b="1" dirty="0"/>
              <a:t>Thermophiles</a:t>
            </a:r>
          </a:p>
          <a:p>
            <a:r>
              <a:rPr lang="en-GB" dirty="0"/>
              <a:t>Thermophiles have been found in hot and deep </a:t>
            </a:r>
            <a:r>
              <a:rPr lang="en-GB" dirty="0" smtClean="0"/>
              <a:t>sea hydrothermal </a:t>
            </a:r>
            <a:r>
              <a:rPr lang="en-GB" dirty="0"/>
              <a:t>vents. Thermophiles contain enzymes </a:t>
            </a:r>
            <a:r>
              <a:rPr lang="en-GB" dirty="0" smtClean="0"/>
              <a:t>that can </a:t>
            </a:r>
            <a:r>
              <a:rPr lang="en-GB" dirty="0"/>
              <a:t>function at high temperature. Some of these </a:t>
            </a:r>
            <a:r>
              <a:rPr lang="en-GB" dirty="0" smtClean="0"/>
              <a:t>enzymes are </a:t>
            </a:r>
            <a:r>
              <a:rPr lang="en-GB" dirty="0"/>
              <a:t>used in molecular biology (for example, </a:t>
            </a:r>
            <a:r>
              <a:rPr lang="en-GB" dirty="0" smtClean="0"/>
              <a:t>heat-stable DNA </a:t>
            </a:r>
            <a:r>
              <a:rPr lang="en-GB" dirty="0"/>
              <a:t>polymerases for polymerase chain reaction (PCR</a:t>
            </a:r>
            <a:r>
              <a:rPr lang="en-GB" dirty="0" smtClean="0"/>
              <a:t>)), and </a:t>
            </a:r>
            <a:r>
              <a:rPr lang="en-GB" dirty="0"/>
              <a:t>in washing </a:t>
            </a:r>
            <a:r>
              <a:rPr lang="en-GB" dirty="0" smtClean="0"/>
              <a:t>agents.</a:t>
            </a:r>
            <a:endParaRPr lang="en-GB" dirty="0"/>
          </a:p>
        </p:txBody>
      </p:sp>
      <p:pic>
        <p:nvPicPr>
          <p:cNvPr id="4098" name="Picture 2" descr="http://mbioblog.asm.org/.a/6a0133ec8b9631970b017d3e90b39b970c-300w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67744" y="3194808"/>
            <a:ext cx="4752528" cy="31683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6026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4098"/>
                                        </p:tgtEl>
                                        <p:attrNameLst>
                                          <p:attrName>style.visibility</p:attrName>
                                        </p:attrNameLst>
                                      </p:cBhvr>
                                      <p:to>
                                        <p:strVal val="visible"/>
                                      </p:to>
                                    </p:set>
                                    <p:animEffect transition="in" filter="fade">
                                      <p:cBhvr>
                                        <p:cTn id="13" dur="125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7811844" y="6490446"/>
            <a:ext cx="1332156" cy="365125"/>
          </a:xfrm>
        </p:spPr>
        <p:txBody>
          <a:bodyPr/>
          <a:lstStyle/>
          <a:p>
            <a:pPr algn="ctr"/>
            <a:fld id="{6E2D2B3B-882E-40F3-A32F-6DD516915044}" type="slidenum">
              <a:rPr lang="en-US" smtClean="0">
                <a:solidFill>
                  <a:schemeClr val="tx1"/>
                </a:solidFill>
              </a:rPr>
              <a:pPr algn="ctr"/>
              <a:t>14</a:t>
            </a:fld>
            <a:endParaRPr lang="en-US">
              <a:solidFill>
                <a:schemeClr val="tx1"/>
              </a:solidFill>
            </a:endParaRPr>
          </a:p>
        </p:txBody>
      </p:sp>
      <p:sp>
        <p:nvSpPr>
          <p:cNvPr id="10" name="Footer Placeholder 9"/>
          <p:cNvSpPr>
            <a:spLocks noGrp="1"/>
          </p:cNvSpPr>
          <p:nvPr>
            <p:ph type="ftr" sz="quarter" idx="11"/>
          </p:nvPr>
        </p:nvSpPr>
        <p:spPr>
          <a:xfrm>
            <a:off x="2771800" y="6492875"/>
            <a:ext cx="3502152" cy="365125"/>
          </a:xfrm>
        </p:spPr>
        <p:txBody>
          <a:bodyPr/>
          <a:lstStyle/>
          <a:p>
            <a:pPr algn="ctr"/>
            <a:r>
              <a:rPr lang="en-US" smtClean="0"/>
              <a:t>IB Biology SFP - Mark Polko</a:t>
            </a:r>
            <a:endParaRPr lang="en-US"/>
          </a:p>
        </p:txBody>
      </p:sp>
      <p:grpSp>
        <p:nvGrpSpPr>
          <p:cNvPr id="4" name="Group 3"/>
          <p:cNvGrpSpPr/>
          <p:nvPr/>
        </p:nvGrpSpPr>
        <p:grpSpPr>
          <a:xfrm>
            <a:off x="224105" y="188640"/>
            <a:ext cx="8640960" cy="561600"/>
            <a:chOff x="0" y="2612880"/>
            <a:chExt cx="8640960" cy="561600"/>
          </a:xfrm>
          <a:scene3d>
            <a:camera prst="orthographicFront"/>
            <a:lightRig rig="flat" dir="t"/>
          </a:scene3d>
        </p:grpSpPr>
        <p:sp>
          <p:nvSpPr>
            <p:cNvPr id="6" name="Rounded Rectangle 5"/>
            <p:cNvSpPr/>
            <p:nvPr/>
          </p:nvSpPr>
          <p:spPr>
            <a:xfrm>
              <a:off x="0" y="2612880"/>
              <a:ext cx="8640960" cy="561600"/>
            </a:xfrm>
            <a:prstGeom prst="roundRect">
              <a:avLst/>
            </a:prstGeom>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sp>
        <p:sp>
          <p:nvSpPr>
            <p:cNvPr id="7" name="Rounded Rectangle 4"/>
            <p:cNvSpPr/>
            <p:nvPr/>
          </p:nvSpPr>
          <p:spPr>
            <a:xfrm>
              <a:off x="27415" y="2640295"/>
              <a:ext cx="8586130" cy="506770"/>
            </a:xfrm>
            <a:prstGeom prst="rect">
              <a:avLst/>
            </a:prstGeom>
            <a:sp3d/>
          </p:spPr>
          <p:style>
            <a:lnRef idx="0">
              <a:scrgbClr r="0" g="0" b="0"/>
            </a:lnRef>
            <a:fillRef idx="0">
              <a:scrgbClr r="0" g="0" b="0"/>
            </a:fillRef>
            <a:effectRef idx="0">
              <a:scrgbClr r="0" g="0" b="0"/>
            </a:effectRef>
            <a:fontRef idx="minor">
              <a:schemeClr val="dk1"/>
            </a:fontRef>
          </p:style>
          <p:txBody>
            <a:bodyPr spcFirstLastPara="0" vert="horz" wrap="square" lIns="53340" tIns="53340" rIns="53340" bIns="53340" numCol="1" spcCol="1270" anchor="ctr" anchorCtr="0">
              <a:noAutofit/>
            </a:bodyPr>
            <a:lstStyle/>
            <a:p>
              <a:pPr lvl="0" algn="l" defTabSz="622300" rtl="0">
                <a:lnSpc>
                  <a:spcPct val="90000"/>
                </a:lnSpc>
                <a:spcBef>
                  <a:spcPct val="0"/>
                </a:spcBef>
                <a:spcAft>
                  <a:spcPct val="35000"/>
                </a:spcAft>
              </a:pPr>
              <a:r>
                <a:rPr lang="en-GB" sz="1600" kern="1200" dirty="0" smtClean="0"/>
                <a:t>F.1.5 Outline the diversity of Eubacteria, including shape and cell wall structure.</a:t>
              </a:r>
              <a:endParaRPr lang="en-GB" sz="1600" kern="1200" dirty="0"/>
            </a:p>
          </p:txBody>
        </p:sp>
      </p:grpSp>
      <p:sp>
        <p:nvSpPr>
          <p:cNvPr id="2" name="Rectangle 1"/>
          <p:cNvSpPr/>
          <p:nvPr/>
        </p:nvSpPr>
        <p:spPr>
          <a:xfrm>
            <a:off x="224104" y="908720"/>
            <a:ext cx="8812391" cy="2031325"/>
          </a:xfrm>
          <a:prstGeom prst="rect">
            <a:avLst/>
          </a:prstGeom>
        </p:spPr>
        <p:txBody>
          <a:bodyPr wrap="square">
            <a:spAutoFit/>
          </a:bodyPr>
          <a:lstStyle/>
          <a:p>
            <a:r>
              <a:rPr lang="en-GB" dirty="0"/>
              <a:t>An early attempt at bacterial classification was based </a:t>
            </a:r>
            <a:r>
              <a:rPr lang="en-GB" dirty="0" smtClean="0"/>
              <a:t>upon their </a:t>
            </a:r>
            <a:r>
              <a:rPr lang="en-GB" dirty="0"/>
              <a:t>shape when viewed with a light microscope</a:t>
            </a:r>
            <a:r>
              <a:rPr lang="en-GB" dirty="0" smtClean="0"/>
              <a:t>:</a:t>
            </a:r>
          </a:p>
          <a:p>
            <a:endParaRPr lang="en-GB" dirty="0"/>
          </a:p>
          <a:p>
            <a:r>
              <a:rPr lang="en-GB" dirty="0"/>
              <a:t>bacilli (singular </a:t>
            </a:r>
            <a:r>
              <a:rPr lang="en-GB" i="1" dirty="0"/>
              <a:t>bacillus) </a:t>
            </a:r>
            <a:r>
              <a:rPr lang="en-GB" dirty="0"/>
              <a:t>– rod shaped</a:t>
            </a:r>
          </a:p>
          <a:p>
            <a:r>
              <a:rPr lang="en-GB" dirty="0" err="1"/>
              <a:t>cocci</a:t>
            </a:r>
            <a:r>
              <a:rPr lang="en-GB" dirty="0"/>
              <a:t> (singular </a:t>
            </a:r>
            <a:r>
              <a:rPr lang="en-GB" i="1" dirty="0" err="1"/>
              <a:t>coccus</a:t>
            </a:r>
            <a:r>
              <a:rPr lang="en-GB" dirty="0"/>
              <a:t>) – spherical</a:t>
            </a:r>
          </a:p>
          <a:p>
            <a:r>
              <a:rPr lang="en-GB" dirty="0" err="1"/>
              <a:t>spirilli</a:t>
            </a:r>
            <a:r>
              <a:rPr lang="en-GB" dirty="0"/>
              <a:t> (singular </a:t>
            </a:r>
            <a:r>
              <a:rPr lang="en-GB" i="1" dirty="0" err="1"/>
              <a:t>spirillum</a:t>
            </a:r>
            <a:r>
              <a:rPr lang="en-GB" dirty="0"/>
              <a:t>)</a:t>
            </a:r>
          </a:p>
          <a:p>
            <a:r>
              <a:rPr lang="en-GB" dirty="0"/>
              <a:t>vibrio – comma-shaped</a:t>
            </a:r>
          </a:p>
        </p:txBody>
      </p:sp>
      <p:pic>
        <p:nvPicPr>
          <p:cNvPr id="5122" name="Picture 2" descr="http://www.ppdictionary.com/bacteria/gnbac/bacteria_shape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83" y="3284984"/>
            <a:ext cx="9026312" cy="32007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8908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xEl>
                                              <p:pRg st="2" end="2"/>
                                            </p:txEl>
                                          </p:spTgt>
                                        </p:tgtEl>
                                        <p:attrNameLst>
                                          <p:attrName>style.visibility</p:attrName>
                                        </p:attrNameLst>
                                      </p:cBhvr>
                                      <p:to>
                                        <p:strVal val="visible"/>
                                      </p:to>
                                    </p:set>
                                    <p:animEffect transition="in" filter="fade">
                                      <p:cBhvr>
                                        <p:cTn id="14" dur="1000"/>
                                        <p:tgtEl>
                                          <p:spTgt spid="2">
                                            <p:txEl>
                                              <p:pRg st="2" end="2"/>
                                            </p:txEl>
                                          </p:spTgt>
                                        </p:tgtEl>
                                      </p:cBhvr>
                                    </p:animEffect>
                                    <p:anim calcmode="lin" valueType="num">
                                      <p:cBhvr>
                                        <p:cTn id="15"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
                                            <p:txEl>
                                              <p:pRg st="3" end="3"/>
                                            </p:txEl>
                                          </p:spTgt>
                                        </p:tgtEl>
                                        <p:attrNameLst>
                                          <p:attrName>style.visibility</p:attrName>
                                        </p:attrNameLst>
                                      </p:cBhvr>
                                      <p:to>
                                        <p:strVal val="visible"/>
                                      </p:to>
                                    </p:set>
                                    <p:animEffect transition="in" filter="fade">
                                      <p:cBhvr>
                                        <p:cTn id="21" dur="1000"/>
                                        <p:tgtEl>
                                          <p:spTgt spid="2">
                                            <p:txEl>
                                              <p:pRg st="3" end="3"/>
                                            </p:txEl>
                                          </p:spTgt>
                                        </p:tgtEl>
                                      </p:cBhvr>
                                    </p:animEffect>
                                    <p:anim calcmode="lin" valueType="num">
                                      <p:cBhvr>
                                        <p:cTn id="22"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
                                            <p:txEl>
                                              <p:pRg st="4" end="4"/>
                                            </p:txEl>
                                          </p:spTgt>
                                        </p:tgtEl>
                                        <p:attrNameLst>
                                          <p:attrName>style.visibility</p:attrName>
                                        </p:attrNameLst>
                                      </p:cBhvr>
                                      <p:to>
                                        <p:strVal val="visible"/>
                                      </p:to>
                                    </p:set>
                                    <p:animEffect transition="in" filter="fade">
                                      <p:cBhvr>
                                        <p:cTn id="28" dur="1000"/>
                                        <p:tgtEl>
                                          <p:spTgt spid="2">
                                            <p:txEl>
                                              <p:pRg st="4" end="4"/>
                                            </p:txEl>
                                          </p:spTgt>
                                        </p:tgtEl>
                                      </p:cBhvr>
                                    </p:animEffect>
                                    <p:anim calcmode="lin" valueType="num">
                                      <p:cBhvr>
                                        <p:cTn id="29"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30" dur="1000" fill="hold"/>
                                        <p:tgtEl>
                                          <p:spTgt spid="2">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2">
                                            <p:txEl>
                                              <p:pRg st="5" end="5"/>
                                            </p:txEl>
                                          </p:spTgt>
                                        </p:tgtEl>
                                        <p:attrNameLst>
                                          <p:attrName>style.visibility</p:attrName>
                                        </p:attrNameLst>
                                      </p:cBhvr>
                                      <p:to>
                                        <p:strVal val="visible"/>
                                      </p:to>
                                    </p:set>
                                    <p:animEffect transition="in" filter="fade">
                                      <p:cBhvr>
                                        <p:cTn id="35" dur="1000"/>
                                        <p:tgtEl>
                                          <p:spTgt spid="2">
                                            <p:txEl>
                                              <p:pRg st="5" end="5"/>
                                            </p:txEl>
                                          </p:spTgt>
                                        </p:tgtEl>
                                      </p:cBhvr>
                                    </p:animEffect>
                                    <p:anim calcmode="lin" valueType="num">
                                      <p:cBhvr>
                                        <p:cTn id="36" dur="1000" fill="hold"/>
                                        <p:tgtEl>
                                          <p:spTgt spid="2">
                                            <p:txEl>
                                              <p:pRg st="5" end="5"/>
                                            </p:txEl>
                                          </p:spTgt>
                                        </p:tgtEl>
                                        <p:attrNameLst>
                                          <p:attrName>ppt_x</p:attrName>
                                        </p:attrNameLst>
                                      </p:cBhvr>
                                      <p:tavLst>
                                        <p:tav tm="0">
                                          <p:val>
                                            <p:strVal val="#ppt_x"/>
                                          </p:val>
                                        </p:tav>
                                        <p:tav tm="100000">
                                          <p:val>
                                            <p:strVal val="#ppt_x"/>
                                          </p:val>
                                        </p:tav>
                                      </p:tavLst>
                                    </p:anim>
                                    <p:anim calcmode="lin" valueType="num">
                                      <p:cBhvr>
                                        <p:cTn id="37" dur="1000" fill="hold"/>
                                        <p:tgtEl>
                                          <p:spTgt spid="2">
                                            <p:txEl>
                                              <p:pRg st="5" end="5"/>
                                            </p:txEl>
                                          </p:spTgt>
                                        </p:tgtEl>
                                        <p:attrNameLst>
                                          <p:attrName>ppt_y</p:attrName>
                                        </p:attrNameLst>
                                      </p:cBhvr>
                                      <p:tavLst>
                                        <p:tav tm="0">
                                          <p:val>
                                            <p:strVal val="#ppt_y+.1"/>
                                          </p:val>
                                        </p:tav>
                                        <p:tav tm="100000">
                                          <p:val>
                                            <p:strVal val="#ppt_y"/>
                                          </p:val>
                                        </p:tav>
                                      </p:tavLst>
                                    </p:anim>
                                  </p:childTnLst>
                                </p:cTn>
                              </p:par>
                            </p:childTnLst>
                          </p:cTn>
                        </p:par>
                        <p:par>
                          <p:cTn id="38" fill="hold">
                            <p:stCondLst>
                              <p:cond delay="1000"/>
                            </p:stCondLst>
                            <p:childTnLst>
                              <p:par>
                                <p:cTn id="39" presetID="10" presetClass="entr" presetSubtype="0" fill="hold" nodeType="afterEffect">
                                  <p:stCondLst>
                                    <p:cond delay="0"/>
                                  </p:stCondLst>
                                  <p:childTnLst>
                                    <p:set>
                                      <p:cBhvr>
                                        <p:cTn id="40" dur="1" fill="hold">
                                          <p:stCondLst>
                                            <p:cond delay="0"/>
                                          </p:stCondLst>
                                        </p:cTn>
                                        <p:tgtEl>
                                          <p:spTgt spid="5122"/>
                                        </p:tgtEl>
                                        <p:attrNameLst>
                                          <p:attrName>style.visibility</p:attrName>
                                        </p:attrNameLst>
                                      </p:cBhvr>
                                      <p:to>
                                        <p:strVal val="visible"/>
                                      </p:to>
                                    </p:set>
                                    <p:animEffect transition="in" filter="fade">
                                      <p:cBhvr>
                                        <p:cTn id="41" dur="15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7811844" y="6490446"/>
            <a:ext cx="1332156" cy="365125"/>
          </a:xfrm>
        </p:spPr>
        <p:txBody>
          <a:bodyPr/>
          <a:lstStyle/>
          <a:p>
            <a:pPr algn="ctr"/>
            <a:fld id="{6E2D2B3B-882E-40F3-A32F-6DD516915044}" type="slidenum">
              <a:rPr lang="en-US" smtClean="0">
                <a:solidFill>
                  <a:schemeClr val="tx1"/>
                </a:solidFill>
              </a:rPr>
              <a:pPr algn="ctr"/>
              <a:t>15</a:t>
            </a:fld>
            <a:endParaRPr lang="en-US">
              <a:solidFill>
                <a:schemeClr val="tx1"/>
              </a:solidFill>
            </a:endParaRPr>
          </a:p>
        </p:txBody>
      </p:sp>
      <p:sp>
        <p:nvSpPr>
          <p:cNvPr id="10" name="Footer Placeholder 9"/>
          <p:cNvSpPr>
            <a:spLocks noGrp="1"/>
          </p:cNvSpPr>
          <p:nvPr>
            <p:ph type="ftr" sz="quarter" idx="11"/>
          </p:nvPr>
        </p:nvSpPr>
        <p:spPr>
          <a:xfrm>
            <a:off x="2771800" y="6492875"/>
            <a:ext cx="3502152" cy="365125"/>
          </a:xfrm>
        </p:spPr>
        <p:txBody>
          <a:bodyPr/>
          <a:lstStyle/>
          <a:p>
            <a:pPr algn="ctr"/>
            <a:r>
              <a:rPr lang="en-US" smtClean="0"/>
              <a:t>IB Biology SFP - Mark Polko</a:t>
            </a:r>
            <a:endParaRPr lang="en-US"/>
          </a:p>
        </p:txBody>
      </p:sp>
      <p:sp>
        <p:nvSpPr>
          <p:cNvPr id="2" name="Rectangle 1"/>
          <p:cNvSpPr/>
          <p:nvPr/>
        </p:nvSpPr>
        <p:spPr>
          <a:xfrm>
            <a:off x="332510" y="836712"/>
            <a:ext cx="8424936" cy="1477328"/>
          </a:xfrm>
          <a:prstGeom prst="rect">
            <a:avLst/>
          </a:prstGeom>
        </p:spPr>
        <p:txBody>
          <a:bodyPr wrap="square">
            <a:spAutoFit/>
          </a:bodyPr>
          <a:lstStyle/>
          <a:p>
            <a:r>
              <a:rPr lang="en-GB" dirty="0"/>
              <a:t>It should be noted that bacteria can alter their shape as </a:t>
            </a:r>
            <a:r>
              <a:rPr lang="en-GB" dirty="0" smtClean="0"/>
              <a:t>a result </a:t>
            </a:r>
            <a:r>
              <a:rPr lang="en-GB" dirty="0"/>
              <a:t>of ageing, or due to an environmental shock, such </a:t>
            </a:r>
            <a:r>
              <a:rPr lang="en-GB" dirty="0" smtClean="0"/>
              <a:t>as a </a:t>
            </a:r>
            <a:r>
              <a:rPr lang="en-GB" dirty="0"/>
              <a:t>rapid change in temperature – a phenomenon known </a:t>
            </a:r>
            <a:r>
              <a:rPr lang="en-GB" dirty="0" smtClean="0"/>
              <a:t>as </a:t>
            </a:r>
            <a:r>
              <a:rPr lang="en-GB" dirty="0" err="1" smtClean="0"/>
              <a:t>pleomorphy</a:t>
            </a:r>
            <a:r>
              <a:rPr lang="en-GB" dirty="0"/>
              <a:t>. This can cause confusion if the </a:t>
            </a:r>
            <a:r>
              <a:rPr lang="en-GB" dirty="0" smtClean="0"/>
              <a:t>identification of </a:t>
            </a:r>
            <a:r>
              <a:rPr lang="en-GB" dirty="0"/>
              <a:t>bacteria strains if based only </a:t>
            </a:r>
            <a:r>
              <a:rPr lang="en-GB" dirty="0" smtClean="0"/>
              <a:t>on morphological features</a:t>
            </a:r>
            <a:r>
              <a:rPr lang="en-GB" dirty="0"/>
              <a:t>.</a:t>
            </a:r>
          </a:p>
        </p:txBody>
      </p:sp>
      <p:grpSp>
        <p:nvGrpSpPr>
          <p:cNvPr id="6" name="Group 5"/>
          <p:cNvGrpSpPr/>
          <p:nvPr/>
        </p:nvGrpSpPr>
        <p:grpSpPr>
          <a:xfrm>
            <a:off x="224105" y="188640"/>
            <a:ext cx="8640960" cy="561600"/>
            <a:chOff x="0" y="2612880"/>
            <a:chExt cx="8640960" cy="561600"/>
          </a:xfrm>
          <a:scene3d>
            <a:camera prst="orthographicFront"/>
            <a:lightRig rig="flat" dir="t"/>
          </a:scene3d>
        </p:grpSpPr>
        <p:sp>
          <p:nvSpPr>
            <p:cNvPr id="7" name="Rounded Rectangle 6"/>
            <p:cNvSpPr/>
            <p:nvPr/>
          </p:nvSpPr>
          <p:spPr>
            <a:xfrm>
              <a:off x="0" y="2612880"/>
              <a:ext cx="8640960" cy="561600"/>
            </a:xfrm>
            <a:prstGeom prst="roundRect">
              <a:avLst/>
            </a:prstGeom>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sp>
        <p:sp>
          <p:nvSpPr>
            <p:cNvPr id="8" name="Rounded Rectangle 4"/>
            <p:cNvSpPr/>
            <p:nvPr/>
          </p:nvSpPr>
          <p:spPr>
            <a:xfrm>
              <a:off x="27415" y="2640295"/>
              <a:ext cx="8586130" cy="506770"/>
            </a:xfrm>
            <a:prstGeom prst="rect">
              <a:avLst/>
            </a:prstGeom>
            <a:sp3d/>
          </p:spPr>
          <p:style>
            <a:lnRef idx="0">
              <a:scrgbClr r="0" g="0" b="0"/>
            </a:lnRef>
            <a:fillRef idx="0">
              <a:scrgbClr r="0" g="0" b="0"/>
            </a:fillRef>
            <a:effectRef idx="0">
              <a:scrgbClr r="0" g="0" b="0"/>
            </a:effectRef>
            <a:fontRef idx="minor">
              <a:schemeClr val="dk1"/>
            </a:fontRef>
          </p:style>
          <p:txBody>
            <a:bodyPr spcFirstLastPara="0" vert="horz" wrap="square" lIns="53340" tIns="53340" rIns="53340" bIns="53340" numCol="1" spcCol="1270" anchor="ctr" anchorCtr="0">
              <a:noAutofit/>
            </a:bodyPr>
            <a:lstStyle/>
            <a:p>
              <a:pPr lvl="0" algn="l" defTabSz="622300" rtl="0">
                <a:lnSpc>
                  <a:spcPct val="90000"/>
                </a:lnSpc>
                <a:spcBef>
                  <a:spcPct val="0"/>
                </a:spcBef>
                <a:spcAft>
                  <a:spcPct val="35000"/>
                </a:spcAft>
              </a:pPr>
              <a:r>
                <a:rPr lang="en-GB" sz="1600" kern="1200" dirty="0" smtClean="0"/>
                <a:t>F.1.5 Outline the diversity of Eubacteria, including shape and cell wall structure.</a:t>
              </a:r>
              <a:endParaRPr lang="en-GB" sz="1600" kern="1200" dirty="0"/>
            </a:p>
          </p:txBody>
        </p:sp>
      </p:grpSp>
      <p:pic>
        <p:nvPicPr>
          <p:cNvPr id="6146" name="Picture 2" descr="http://www.pc.maricopa.edu/Biology/rcotter/BIO%20205/LessonBuilders/Chapter%204%20LB/bacterialshape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35298" y="2346320"/>
            <a:ext cx="5619359" cy="42145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54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6146"/>
                                        </p:tgtEl>
                                        <p:attrNameLst>
                                          <p:attrName>style.visibility</p:attrName>
                                        </p:attrNameLst>
                                      </p:cBhvr>
                                      <p:to>
                                        <p:strVal val="visible"/>
                                      </p:to>
                                    </p:set>
                                    <p:animEffect transition="in" filter="fade">
                                      <p:cBhvr>
                                        <p:cTn id="14" dur="1250"/>
                                        <p:tgtEl>
                                          <p:spTgt spid="6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7811844" y="6490446"/>
            <a:ext cx="1332156" cy="365125"/>
          </a:xfrm>
        </p:spPr>
        <p:txBody>
          <a:bodyPr/>
          <a:lstStyle/>
          <a:p>
            <a:pPr algn="ctr"/>
            <a:fld id="{6E2D2B3B-882E-40F3-A32F-6DD516915044}" type="slidenum">
              <a:rPr lang="en-US" smtClean="0">
                <a:solidFill>
                  <a:schemeClr val="tx1"/>
                </a:solidFill>
              </a:rPr>
              <a:pPr algn="ctr"/>
              <a:t>16</a:t>
            </a:fld>
            <a:endParaRPr lang="en-US">
              <a:solidFill>
                <a:schemeClr val="tx1"/>
              </a:solidFill>
            </a:endParaRPr>
          </a:p>
        </p:txBody>
      </p:sp>
      <p:sp>
        <p:nvSpPr>
          <p:cNvPr id="10" name="Footer Placeholder 9"/>
          <p:cNvSpPr>
            <a:spLocks noGrp="1"/>
          </p:cNvSpPr>
          <p:nvPr>
            <p:ph type="ftr" sz="quarter" idx="11"/>
          </p:nvPr>
        </p:nvSpPr>
        <p:spPr>
          <a:xfrm>
            <a:off x="2771800" y="6492875"/>
            <a:ext cx="3502152" cy="365125"/>
          </a:xfrm>
        </p:spPr>
        <p:txBody>
          <a:bodyPr/>
          <a:lstStyle/>
          <a:p>
            <a:pPr algn="ctr"/>
            <a:r>
              <a:rPr lang="en-US" smtClean="0"/>
              <a:t>IB Biology SFP - Mark Polko</a:t>
            </a:r>
            <a:endParaRPr lang="en-US"/>
          </a:p>
        </p:txBody>
      </p:sp>
      <p:sp>
        <p:nvSpPr>
          <p:cNvPr id="2" name="Rectangle 1"/>
          <p:cNvSpPr/>
          <p:nvPr/>
        </p:nvSpPr>
        <p:spPr>
          <a:xfrm>
            <a:off x="323528" y="908720"/>
            <a:ext cx="8100392" cy="3139321"/>
          </a:xfrm>
          <a:prstGeom prst="rect">
            <a:avLst/>
          </a:prstGeom>
        </p:spPr>
        <p:txBody>
          <a:bodyPr wrap="square">
            <a:spAutoFit/>
          </a:bodyPr>
          <a:lstStyle/>
          <a:p>
            <a:r>
              <a:rPr lang="en-GB" dirty="0"/>
              <a:t>Further classification considered whether the cells </a:t>
            </a:r>
            <a:r>
              <a:rPr lang="en-GB" dirty="0" smtClean="0"/>
              <a:t>were single </a:t>
            </a:r>
            <a:r>
              <a:rPr lang="en-GB" dirty="0"/>
              <a:t>or formed chains and clusters and whether </a:t>
            </a:r>
            <a:r>
              <a:rPr lang="en-GB" dirty="0" smtClean="0"/>
              <a:t>or not </a:t>
            </a:r>
            <a:r>
              <a:rPr lang="en-GB" dirty="0"/>
              <a:t>flagella were present. Many bacteria possess </a:t>
            </a:r>
            <a:r>
              <a:rPr lang="en-GB" b="1" dirty="0" smtClean="0"/>
              <a:t>flagella </a:t>
            </a:r>
            <a:r>
              <a:rPr lang="en-GB" dirty="0" smtClean="0"/>
              <a:t>(singular</a:t>
            </a:r>
            <a:r>
              <a:rPr lang="en-GB" dirty="0"/>
              <a:t>: flagellum) and these may occur all over the </a:t>
            </a:r>
            <a:r>
              <a:rPr lang="en-GB" dirty="0" smtClean="0"/>
              <a:t>cell or are limited </a:t>
            </a:r>
            <a:r>
              <a:rPr lang="en-GB" dirty="0"/>
              <a:t>to a group at one </a:t>
            </a:r>
            <a:r>
              <a:rPr lang="en-GB" dirty="0" smtClean="0"/>
              <a:t>end.</a:t>
            </a:r>
            <a:endParaRPr lang="en-GB" dirty="0"/>
          </a:p>
          <a:p>
            <a:endParaRPr lang="en-GB" dirty="0" smtClean="0"/>
          </a:p>
          <a:p>
            <a:r>
              <a:rPr lang="en-GB" dirty="0" smtClean="0"/>
              <a:t>Different </a:t>
            </a:r>
            <a:r>
              <a:rPr lang="en-GB" dirty="0"/>
              <a:t>positions in which flagella occur in bacterial:</a:t>
            </a:r>
          </a:p>
          <a:p>
            <a:pPr marL="342900" indent="-342900">
              <a:buAutoNum type="alphaLcParenR"/>
            </a:pPr>
            <a:r>
              <a:rPr lang="en-GB" dirty="0" smtClean="0"/>
              <a:t>polar attachment (flagella </a:t>
            </a:r>
            <a:r>
              <a:rPr lang="en-GB" dirty="0"/>
              <a:t>attached at one or both </a:t>
            </a:r>
            <a:r>
              <a:rPr lang="en-GB" dirty="0" smtClean="0"/>
              <a:t>ends)</a:t>
            </a:r>
          </a:p>
          <a:p>
            <a:endParaRPr lang="en-GB" dirty="0"/>
          </a:p>
          <a:p>
            <a:r>
              <a:rPr lang="en-GB" dirty="0"/>
              <a:t>b) </a:t>
            </a:r>
            <a:r>
              <a:rPr lang="en-GB" dirty="0" err="1"/>
              <a:t>peritrichous</a:t>
            </a:r>
            <a:r>
              <a:rPr lang="en-GB" dirty="0"/>
              <a:t> </a:t>
            </a:r>
            <a:r>
              <a:rPr lang="en-GB" dirty="0" smtClean="0"/>
              <a:t>attachment </a:t>
            </a:r>
          </a:p>
          <a:p>
            <a:r>
              <a:rPr lang="en-GB" dirty="0" smtClean="0"/>
              <a:t>(flagella </a:t>
            </a:r>
            <a:r>
              <a:rPr lang="en-GB" dirty="0"/>
              <a:t>dispersed randomly over </a:t>
            </a:r>
            <a:r>
              <a:rPr lang="en-GB" dirty="0" smtClean="0"/>
              <a:t>the</a:t>
            </a:r>
          </a:p>
          <a:p>
            <a:r>
              <a:rPr lang="en-GB" dirty="0" smtClean="0"/>
              <a:t>surface </a:t>
            </a:r>
            <a:r>
              <a:rPr lang="en-GB" dirty="0"/>
              <a:t>of </a:t>
            </a:r>
            <a:r>
              <a:rPr lang="en-GB" dirty="0" smtClean="0"/>
              <a:t>the bacterium)</a:t>
            </a:r>
            <a:endParaRPr lang="en-GB" dirty="0"/>
          </a:p>
        </p:txBody>
      </p:sp>
      <p:pic>
        <p:nvPicPr>
          <p:cNvPr id="7170" name="Picture 2" descr="http://84d1f3.medialib.glogster.com/media/ff/ffa6b2c3334b3fee579f86b73d7e1d72ce653b5ff71787958a930486951cf667/flagella-and-cilia-on-cell.jpg"/>
          <p:cNvPicPr>
            <a:picLocks noChangeAspect="1" noChangeArrowheads="1"/>
          </p:cNvPicPr>
          <p:nvPr/>
        </p:nvPicPr>
        <p:blipFill rotWithShape="1">
          <a:blip r:embed="rId2">
            <a:extLst>
              <a:ext uri="{28A0092B-C50C-407E-A947-70E740481C1C}">
                <a14:useLocalDpi xmlns:a14="http://schemas.microsoft.com/office/drawing/2010/main" val="0"/>
              </a:ext>
            </a:extLst>
          </a:blip>
          <a:srcRect b="4780"/>
          <a:stretch/>
        </p:blipFill>
        <p:spPr bwMode="auto">
          <a:xfrm>
            <a:off x="5254665" y="2893782"/>
            <a:ext cx="3155732" cy="3669785"/>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p:cNvGrpSpPr/>
          <p:nvPr/>
        </p:nvGrpSpPr>
        <p:grpSpPr>
          <a:xfrm>
            <a:off x="224105" y="188640"/>
            <a:ext cx="8640960" cy="561600"/>
            <a:chOff x="0" y="2612880"/>
            <a:chExt cx="8640960" cy="561600"/>
          </a:xfrm>
          <a:scene3d>
            <a:camera prst="orthographicFront"/>
            <a:lightRig rig="flat" dir="t"/>
          </a:scene3d>
        </p:grpSpPr>
        <p:sp>
          <p:nvSpPr>
            <p:cNvPr id="7" name="Rounded Rectangle 6"/>
            <p:cNvSpPr/>
            <p:nvPr/>
          </p:nvSpPr>
          <p:spPr>
            <a:xfrm>
              <a:off x="0" y="2612880"/>
              <a:ext cx="8640960" cy="561600"/>
            </a:xfrm>
            <a:prstGeom prst="roundRect">
              <a:avLst/>
            </a:prstGeom>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sp>
        <p:sp>
          <p:nvSpPr>
            <p:cNvPr id="8" name="Rounded Rectangle 4"/>
            <p:cNvSpPr/>
            <p:nvPr/>
          </p:nvSpPr>
          <p:spPr>
            <a:xfrm>
              <a:off x="27415" y="2640295"/>
              <a:ext cx="8586130" cy="506770"/>
            </a:xfrm>
            <a:prstGeom prst="rect">
              <a:avLst/>
            </a:prstGeom>
            <a:sp3d/>
          </p:spPr>
          <p:style>
            <a:lnRef idx="0">
              <a:scrgbClr r="0" g="0" b="0"/>
            </a:lnRef>
            <a:fillRef idx="0">
              <a:scrgbClr r="0" g="0" b="0"/>
            </a:fillRef>
            <a:effectRef idx="0">
              <a:scrgbClr r="0" g="0" b="0"/>
            </a:effectRef>
            <a:fontRef idx="minor">
              <a:schemeClr val="dk1"/>
            </a:fontRef>
          </p:style>
          <p:txBody>
            <a:bodyPr spcFirstLastPara="0" vert="horz" wrap="square" lIns="53340" tIns="53340" rIns="53340" bIns="53340" numCol="1" spcCol="1270" anchor="ctr" anchorCtr="0">
              <a:noAutofit/>
            </a:bodyPr>
            <a:lstStyle/>
            <a:p>
              <a:pPr lvl="0" algn="l" defTabSz="622300" rtl="0">
                <a:lnSpc>
                  <a:spcPct val="90000"/>
                </a:lnSpc>
                <a:spcBef>
                  <a:spcPct val="0"/>
                </a:spcBef>
                <a:spcAft>
                  <a:spcPct val="35000"/>
                </a:spcAft>
              </a:pPr>
              <a:r>
                <a:rPr lang="en-GB" sz="1600" kern="1200" dirty="0" smtClean="0"/>
                <a:t>F.1.5 Outline the diversity of Eubacteria, including shape and cell wall structure.</a:t>
              </a:r>
              <a:endParaRPr lang="en-GB" sz="1600" kern="1200" dirty="0"/>
            </a:p>
          </p:txBody>
        </p:sp>
      </p:grpSp>
      <p:pic>
        <p:nvPicPr>
          <p:cNvPr id="7172" name="Picture 4" descr="http://textbookofbacteriology.net/S.enterica.jpe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8" y="3966673"/>
            <a:ext cx="3603188" cy="25968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3960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xEl>
                                              <p:pRg st="2" end="2"/>
                                            </p:txEl>
                                          </p:spTgt>
                                        </p:tgtEl>
                                        <p:attrNameLst>
                                          <p:attrName>style.visibility</p:attrName>
                                        </p:attrNameLst>
                                      </p:cBhvr>
                                      <p:to>
                                        <p:strVal val="visible"/>
                                      </p:to>
                                    </p:set>
                                    <p:animEffect transition="in" filter="fade">
                                      <p:cBhvr>
                                        <p:cTn id="14" dur="1000"/>
                                        <p:tgtEl>
                                          <p:spTgt spid="2">
                                            <p:txEl>
                                              <p:pRg st="2" end="2"/>
                                            </p:txEl>
                                          </p:spTgt>
                                        </p:tgtEl>
                                      </p:cBhvr>
                                    </p:animEffect>
                                    <p:anim calcmode="lin" valueType="num">
                                      <p:cBhvr>
                                        <p:cTn id="15"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
                                            <p:txEl>
                                              <p:pRg st="3" end="3"/>
                                            </p:txEl>
                                          </p:spTgt>
                                        </p:tgtEl>
                                        <p:attrNameLst>
                                          <p:attrName>style.visibility</p:attrName>
                                        </p:attrNameLst>
                                      </p:cBhvr>
                                      <p:to>
                                        <p:strVal val="visible"/>
                                      </p:to>
                                    </p:set>
                                    <p:animEffect transition="in" filter="fade">
                                      <p:cBhvr>
                                        <p:cTn id="21" dur="1000"/>
                                        <p:tgtEl>
                                          <p:spTgt spid="2">
                                            <p:txEl>
                                              <p:pRg st="3" end="3"/>
                                            </p:txEl>
                                          </p:spTgt>
                                        </p:tgtEl>
                                      </p:cBhvr>
                                    </p:animEffect>
                                    <p:anim calcmode="lin" valueType="num">
                                      <p:cBhvr>
                                        <p:cTn id="22"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par>
                          <p:cTn id="24" fill="hold">
                            <p:stCondLst>
                              <p:cond delay="1000"/>
                            </p:stCondLst>
                            <p:childTnLst>
                              <p:par>
                                <p:cTn id="25" presetID="10" presetClass="entr" presetSubtype="0" fill="hold" nodeType="afterEffect">
                                  <p:stCondLst>
                                    <p:cond delay="0"/>
                                  </p:stCondLst>
                                  <p:childTnLst>
                                    <p:set>
                                      <p:cBhvr>
                                        <p:cTn id="26" dur="1" fill="hold">
                                          <p:stCondLst>
                                            <p:cond delay="0"/>
                                          </p:stCondLst>
                                        </p:cTn>
                                        <p:tgtEl>
                                          <p:spTgt spid="7170"/>
                                        </p:tgtEl>
                                        <p:attrNameLst>
                                          <p:attrName>style.visibility</p:attrName>
                                        </p:attrNameLst>
                                      </p:cBhvr>
                                      <p:to>
                                        <p:strVal val="visible"/>
                                      </p:to>
                                    </p:set>
                                    <p:animEffect transition="in" filter="fade">
                                      <p:cBhvr>
                                        <p:cTn id="27" dur="1250"/>
                                        <p:tgtEl>
                                          <p:spTgt spid="7170"/>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2">
                                            <p:txEl>
                                              <p:pRg st="5" end="5"/>
                                            </p:txEl>
                                          </p:spTgt>
                                        </p:tgtEl>
                                        <p:attrNameLst>
                                          <p:attrName>style.visibility</p:attrName>
                                        </p:attrNameLst>
                                      </p:cBhvr>
                                      <p:to>
                                        <p:strVal val="visible"/>
                                      </p:to>
                                    </p:set>
                                    <p:animEffect transition="in" filter="fade">
                                      <p:cBhvr>
                                        <p:cTn id="32" dur="1000"/>
                                        <p:tgtEl>
                                          <p:spTgt spid="2">
                                            <p:txEl>
                                              <p:pRg st="5" end="5"/>
                                            </p:txEl>
                                          </p:spTgt>
                                        </p:tgtEl>
                                      </p:cBhvr>
                                    </p:animEffect>
                                    <p:anim calcmode="lin" valueType="num">
                                      <p:cBhvr>
                                        <p:cTn id="33" dur="1000" fill="hold"/>
                                        <p:tgtEl>
                                          <p:spTgt spid="2">
                                            <p:txEl>
                                              <p:pRg st="5" end="5"/>
                                            </p:txEl>
                                          </p:spTgt>
                                        </p:tgtEl>
                                        <p:attrNameLst>
                                          <p:attrName>ppt_x</p:attrName>
                                        </p:attrNameLst>
                                      </p:cBhvr>
                                      <p:tavLst>
                                        <p:tav tm="0">
                                          <p:val>
                                            <p:strVal val="#ppt_x"/>
                                          </p:val>
                                        </p:tav>
                                        <p:tav tm="100000">
                                          <p:val>
                                            <p:strVal val="#ppt_x"/>
                                          </p:val>
                                        </p:tav>
                                      </p:tavLst>
                                    </p:anim>
                                    <p:anim calcmode="lin" valueType="num">
                                      <p:cBhvr>
                                        <p:cTn id="34" dur="1000" fill="hold"/>
                                        <p:tgtEl>
                                          <p:spTgt spid="2">
                                            <p:txEl>
                                              <p:pRg st="5" end="5"/>
                                            </p:txEl>
                                          </p:spTgt>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2">
                                            <p:txEl>
                                              <p:pRg st="6" end="6"/>
                                            </p:txEl>
                                          </p:spTgt>
                                        </p:tgtEl>
                                        <p:attrNameLst>
                                          <p:attrName>style.visibility</p:attrName>
                                        </p:attrNameLst>
                                      </p:cBhvr>
                                      <p:to>
                                        <p:strVal val="visible"/>
                                      </p:to>
                                    </p:set>
                                    <p:animEffect transition="in" filter="fade">
                                      <p:cBhvr>
                                        <p:cTn id="37" dur="1000"/>
                                        <p:tgtEl>
                                          <p:spTgt spid="2">
                                            <p:txEl>
                                              <p:pRg st="6" end="6"/>
                                            </p:txEl>
                                          </p:spTgt>
                                        </p:tgtEl>
                                      </p:cBhvr>
                                    </p:animEffect>
                                    <p:anim calcmode="lin" valueType="num">
                                      <p:cBhvr>
                                        <p:cTn id="38" dur="1000" fill="hold"/>
                                        <p:tgtEl>
                                          <p:spTgt spid="2">
                                            <p:txEl>
                                              <p:pRg st="6" end="6"/>
                                            </p:txEl>
                                          </p:spTgt>
                                        </p:tgtEl>
                                        <p:attrNameLst>
                                          <p:attrName>ppt_x</p:attrName>
                                        </p:attrNameLst>
                                      </p:cBhvr>
                                      <p:tavLst>
                                        <p:tav tm="0">
                                          <p:val>
                                            <p:strVal val="#ppt_x"/>
                                          </p:val>
                                        </p:tav>
                                        <p:tav tm="100000">
                                          <p:val>
                                            <p:strVal val="#ppt_x"/>
                                          </p:val>
                                        </p:tav>
                                      </p:tavLst>
                                    </p:anim>
                                    <p:anim calcmode="lin" valueType="num">
                                      <p:cBhvr>
                                        <p:cTn id="39" dur="1000" fill="hold"/>
                                        <p:tgtEl>
                                          <p:spTgt spid="2">
                                            <p:txEl>
                                              <p:pRg st="6" end="6"/>
                                            </p:txEl>
                                          </p:spTgt>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2">
                                            <p:txEl>
                                              <p:pRg st="7" end="7"/>
                                            </p:txEl>
                                          </p:spTgt>
                                        </p:tgtEl>
                                        <p:attrNameLst>
                                          <p:attrName>style.visibility</p:attrName>
                                        </p:attrNameLst>
                                      </p:cBhvr>
                                      <p:to>
                                        <p:strVal val="visible"/>
                                      </p:to>
                                    </p:set>
                                    <p:animEffect transition="in" filter="fade">
                                      <p:cBhvr>
                                        <p:cTn id="42" dur="1000"/>
                                        <p:tgtEl>
                                          <p:spTgt spid="2">
                                            <p:txEl>
                                              <p:pRg st="7" end="7"/>
                                            </p:txEl>
                                          </p:spTgt>
                                        </p:tgtEl>
                                      </p:cBhvr>
                                    </p:animEffect>
                                    <p:anim calcmode="lin" valueType="num">
                                      <p:cBhvr>
                                        <p:cTn id="43" dur="1000" fill="hold"/>
                                        <p:tgtEl>
                                          <p:spTgt spid="2">
                                            <p:txEl>
                                              <p:pRg st="7" end="7"/>
                                            </p:txEl>
                                          </p:spTgt>
                                        </p:tgtEl>
                                        <p:attrNameLst>
                                          <p:attrName>ppt_x</p:attrName>
                                        </p:attrNameLst>
                                      </p:cBhvr>
                                      <p:tavLst>
                                        <p:tav tm="0">
                                          <p:val>
                                            <p:strVal val="#ppt_x"/>
                                          </p:val>
                                        </p:tav>
                                        <p:tav tm="100000">
                                          <p:val>
                                            <p:strVal val="#ppt_x"/>
                                          </p:val>
                                        </p:tav>
                                      </p:tavLst>
                                    </p:anim>
                                    <p:anim calcmode="lin" valueType="num">
                                      <p:cBhvr>
                                        <p:cTn id="44" dur="1000" fill="hold"/>
                                        <p:tgtEl>
                                          <p:spTgt spid="2">
                                            <p:txEl>
                                              <p:pRg st="7" end="7"/>
                                            </p:txEl>
                                          </p:spTgt>
                                        </p:tgtEl>
                                        <p:attrNameLst>
                                          <p:attrName>ppt_y</p:attrName>
                                        </p:attrNameLst>
                                      </p:cBhvr>
                                      <p:tavLst>
                                        <p:tav tm="0">
                                          <p:val>
                                            <p:strVal val="#ppt_y+.1"/>
                                          </p:val>
                                        </p:tav>
                                        <p:tav tm="100000">
                                          <p:val>
                                            <p:strVal val="#ppt_y"/>
                                          </p:val>
                                        </p:tav>
                                      </p:tavLst>
                                    </p:anim>
                                  </p:childTnLst>
                                </p:cTn>
                              </p:par>
                            </p:childTnLst>
                          </p:cTn>
                        </p:par>
                        <p:par>
                          <p:cTn id="45" fill="hold">
                            <p:stCondLst>
                              <p:cond delay="1000"/>
                            </p:stCondLst>
                            <p:childTnLst>
                              <p:par>
                                <p:cTn id="46" presetID="10" presetClass="entr" presetSubtype="0" fill="hold" nodeType="afterEffect">
                                  <p:stCondLst>
                                    <p:cond delay="0"/>
                                  </p:stCondLst>
                                  <p:childTnLst>
                                    <p:set>
                                      <p:cBhvr>
                                        <p:cTn id="47" dur="1" fill="hold">
                                          <p:stCondLst>
                                            <p:cond delay="0"/>
                                          </p:stCondLst>
                                        </p:cTn>
                                        <p:tgtEl>
                                          <p:spTgt spid="7172"/>
                                        </p:tgtEl>
                                        <p:attrNameLst>
                                          <p:attrName>style.visibility</p:attrName>
                                        </p:attrNameLst>
                                      </p:cBhvr>
                                      <p:to>
                                        <p:strVal val="visible"/>
                                      </p:to>
                                    </p:set>
                                    <p:animEffect transition="in" filter="fade">
                                      <p:cBhvr>
                                        <p:cTn id="48" dur="1250"/>
                                        <p:tgtEl>
                                          <p:spTgt spid="71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7811844" y="6490446"/>
            <a:ext cx="1332156" cy="365125"/>
          </a:xfrm>
        </p:spPr>
        <p:txBody>
          <a:bodyPr/>
          <a:lstStyle/>
          <a:p>
            <a:pPr algn="ctr"/>
            <a:fld id="{6E2D2B3B-882E-40F3-A32F-6DD516915044}" type="slidenum">
              <a:rPr lang="en-US" smtClean="0">
                <a:solidFill>
                  <a:schemeClr val="tx1"/>
                </a:solidFill>
              </a:rPr>
              <a:pPr algn="ctr"/>
              <a:t>17</a:t>
            </a:fld>
            <a:endParaRPr lang="en-US">
              <a:solidFill>
                <a:schemeClr val="tx1"/>
              </a:solidFill>
            </a:endParaRPr>
          </a:p>
        </p:txBody>
      </p:sp>
      <p:sp>
        <p:nvSpPr>
          <p:cNvPr id="10" name="Footer Placeholder 9"/>
          <p:cNvSpPr>
            <a:spLocks noGrp="1"/>
          </p:cNvSpPr>
          <p:nvPr>
            <p:ph type="ftr" sz="quarter" idx="11"/>
          </p:nvPr>
        </p:nvSpPr>
        <p:spPr>
          <a:xfrm>
            <a:off x="2771800" y="6492875"/>
            <a:ext cx="3502152" cy="365125"/>
          </a:xfrm>
        </p:spPr>
        <p:txBody>
          <a:bodyPr/>
          <a:lstStyle/>
          <a:p>
            <a:pPr algn="ctr"/>
            <a:r>
              <a:rPr lang="en-US" smtClean="0"/>
              <a:t>IB Biology SFP - Mark Polko</a:t>
            </a:r>
            <a:endParaRPr lang="en-US"/>
          </a:p>
        </p:txBody>
      </p:sp>
      <p:sp>
        <p:nvSpPr>
          <p:cNvPr id="2" name="Rectangle 1"/>
          <p:cNvSpPr/>
          <p:nvPr/>
        </p:nvSpPr>
        <p:spPr>
          <a:xfrm>
            <a:off x="539552" y="1052736"/>
            <a:ext cx="8136904" cy="1477328"/>
          </a:xfrm>
          <a:prstGeom prst="rect">
            <a:avLst/>
          </a:prstGeom>
        </p:spPr>
        <p:txBody>
          <a:bodyPr wrap="square">
            <a:spAutoFit/>
          </a:bodyPr>
          <a:lstStyle/>
          <a:p>
            <a:r>
              <a:rPr lang="en-GB" dirty="0"/>
              <a:t>Bacteria can be divided into two different groups </a:t>
            </a:r>
            <a:r>
              <a:rPr lang="en-GB" dirty="0" smtClean="0"/>
              <a:t>based upon </a:t>
            </a:r>
            <a:r>
              <a:rPr lang="en-GB" dirty="0"/>
              <a:t>a simple staining technique </a:t>
            </a:r>
            <a:r>
              <a:rPr lang="en-GB" dirty="0" smtClean="0"/>
              <a:t>known as </a:t>
            </a:r>
            <a:r>
              <a:rPr lang="en-GB" b="1" dirty="0"/>
              <a:t>Gram staining</a:t>
            </a:r>
            <a:r>
              <a:rPr lang="en-GB" dirty="0"/>
              <a:t>. </a:t>
            </a:r>
            <a:r>
              <a:rPr lang="en-GB" dirty="0">
                <a:solidFill>
                  <a:schemeClr val="accent1"/>
                </a:solidFill>
              </a:rPr>
              <a:t>Gram positive bacteria </a:t>
            </a:r>
            <a:r>
              <a:rPr lang="en-GB" dirty="0"/>
              <a:t>include </a:t>
            </a:r>
            <a:r>
              <a:rPr lang="en-GB" i="1" dirty="0" smtClean="0">
                <a:solidFill>
                  <a:schemeClr val="accent1"/>
                </a:solidFill>
              </a:rPr>
              <a:t>Bacillus</a:t>
            </a:r>
            <a:r>
              <a:rPr lang="en-GB" i="1" dirty="0" smtClean="0"/>
              <a:t> </a:t>
            </a:r>
            <a:r>
              <a:rPr lang="en-GB" dirty="0" smtClean="0"/>
              <a:t>and </a:t>
            </a:r>
            <a:r>
              <a:rPr lang="en-GB" dirty="0"/>
              <a:t>the majority of </a:t>
            </a:r>
            <a:r>
              <a:rPr lang="en-GB" dirty="0" err="1">
                <a:solidFill>
                  <a:schemeClr val="accent1"/>
                </a:solidFill>
              </a:rPr>
              <a:t>cocci</a:t>
            </a:r>
            <a:r>
              <a:rPr lang="en-GB" dirty="0"/>
              <a:t>, such as </a:t>
            </a:r>
            <a:r>
              <a:rPr lang="en-GB" i="1" dirty="0"/>
              <a:t>Staphylococcus</a:t>
            </a:r>
            <a:r>
              <a:rPr lang="en-GB" dirty="0"/>
              <a:t>. </a:t>
            </a:r>
            <a:r>
              <a:rPr lang="en-GB" dirty="0" smtClean="0">
                <a:solidFill>
                  <a:srgbClr val="FF0000"/>
                </a:solidFill>
              </a:rPr>
              <a:t>Gram </a:t>
            </a:r>
            <a:r>
              <a:rPr lang="it-IT" dirty="0" smtClean="0">
                <a:solidFill>
                  <a:srgbClr val="FF0000"/>
                </a:solidFill>
              </a:rPr>
              <a:t>negative </a:t>
            </a:r>
            <a:r>
              <a:rPr lang="it-IT" dirty="0">
                <a:solidFill>
                  <a:srgbClr val="FF0000"/>
                </a:solidFill>
              </a:rPr>
              <a:t>bacteria </a:t>
            </a:r>
            <a:r>
              <a:rPr lang="it-IT" dirty="0"/>
              <a:t>include </a:t>
            </a:r>
            <a:r>
              <a:rPr lang="it-IT" i="1" dirty="0">
                <a:solidFill>
                  <a:srgbClr val="FF0000"/>
                </a:solidFill>
              </a:rPr>
              <a:t>Escherichia coli </a:t>
            </a:r>
            <a:r>
              <a:rPr lang="it-IT" dirty="0">
                <a:solidFill>
                  <a:srgbClr val="FF0000"/>
                </a:solidFill>
              </a:rPr>
              <a:t>(E. coli</a:t>
            </a:r>
            <a:r>
              <a:rPr lang="it-IT" dirty="0" smtClean="0">
                <a:solidFill>
                  <a:srgbClr val="FF0000"/>
                </a:solidFill>
              </a:rPr>
              <a:t>), </a:t>
            </a:r>
            <a:r>
              <a:rPr lang="en-GB" i="1" dirty="0" smtClean="0">
                <a:solidFill>
                  <a:srgbClr val="FF0000"/>
                </a:solidFill>
              </a:rPr>
              <a:t>Salmonella </a:t>
            </a:r>
            <a:r>
              <a:rPr lang="en-GB" dirty="0"/>
              <a:t>and some </a:t>
            </a:r>
            <a:r>
              <a:rPr lang="en-GB" dirty="0" err="1"/>
              <a:t>cocci</a:t>
            </a:r>
            <a:r>
              <a:rPr lang="en-GB" dirty="0"/>
              <a:t>.</a:t>
            </a:r>
          </a:p>
        </p:txBody>
      </p:sp>
      <p:grpSp>
        <p:nvGrpSpPr>
          <p:cNvPr id="6" name="Group 5"/>
          <p:cNvGrpSpPr/>
          <p:nvPr/>
        </p:nvGrpSpPr>
        <p:grpSpPr>
          <a:xfrm>
            <a:off x="224105" y="188640"/>
            <a:ext cx="8640960" cy="561600"/>
            <a:chOff x="0" y="2612880"/>
            <a:chExt cx="8640960" cy="561600"/>
          </a:xfrm>
          <a:scene3d>
            <a:camera prst="orthographicFront"/>
            <a:lightRig rig="flat" dir="t"/>
          </a:scene3d>
        </p:grpSpPr>
        <p:sp>
          <p:nvSpPr>
            <p:cNvPr id="7" name="Rounded Rectangle 6"/>
            <p:cNvSpPr/>
            <p:nvPr/>
          </p:nvSpPr>
          <p:spPr>
            <a:xfrm>
              <a:off x="0" y="2612880"/>
              <a:ext cx="8640960" cy="561600"/>
            </a:xfrm>
            <a:prstGeom prst="roundRect">
              <a:avLst/>
            </a:prstGeom>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sp>
        <p:sp>
          <p:nvSpPr>
            <p:cNvPr id="8" name="Rounded Rectangle 4"/>
            <p:cNvSpPr/>
            <p:nvPr/>
          </p:nvSpPr>
          <p:spPr>
            <a:xfrm>
              <a:off x="27415" y="2640295"/>
              <a:ext cx="8586130" cy="506770"/>
            </a:xfrm>
            <a:prstGeom prst="rect">
              <a:avLst/>
            </a:prstGeom>
            <a:sp3d/>
          </p:spPr>
          <p:style>
            <a:lnRef idx="0">
              <a:scrgbClr r="0" g="0" b="0"/>
            </a:lnRef>
            <a:fillRef idx="0">
              <a:scrgbClr r="0" g="0" b="0"/>
            </a:fillRef>
            <a:effectRef idx="0">
              <a:scrgbClr r="0" g="0" b="0"/>
            </a:effectRef>
            <a:fontRef idx="minor">
              <a:schemeClr val="dk1"/>
            </a:fontRef>
          </p:style>
          <p:txBody>
            <a:bodyPr spcFirstLastPara="0" vert="horz" wrap="square" lIns="53340" tIns="53340" rIns="53340" bIns="53340" numCol="1" spcCol="1270" anchor="ctr" anchorCtr="0">
              <a:noAutofit/>
            </a:bodyPr>
            <a:lstStyle/>
            <a:p>
              <a:pPr lvl="0" algn="l" defTabSz="622300" rtl="0">
                <a:lnSpc>
                  <a:spcPct val="90000"/>
                </a:lnSpc>
                <a:spcBef>
                  <a:spcPct val="0"/>
                </a:spcBef>
                <a:spcAft>
                  <a:spcPct val="35000"/>
                </a:spcAft>
              </a:pPr>
              <a:r>
                <a:rPr lang="en-GB" sz="1600" kern="1200" dirty="0" smtClean="0"/>
                <a:t>F.1.5 Outline the diversity of Eubacteria, including shape and cell wall structure.</a:t>
              </a:r>
              <a:endParaRPr lang="en-GB" sz="1600" kern="1200" dirty="0"/>
            </a:p>
          </p:txBody>
        </p:sp>
      </p:grpSp>
      <p:sp>
        <p:nvSpPr>
          <p:cNvPr id="4" name="Rectangle 3"/>
          <p:cNvSpPr/>
          <p:nvPr/>
        </p:nvSpPr>
        <p:spPr>
          <a:xfrm>
            <a:off x="512138" y="2560477"/>
            <a:ext cx="8325512" cy="646331"/>
          </a:xfrm>
          <a:prstGeom prst="rect">
            <a:avLst/>
          </a:prstGeom>
        </p:spPr>
        <p:txBody>
          <a:bodyPr wrap="square">
            <a:spAutoFit/>
          </a:bodyPr>
          <a:lstStyle/>
          <a:p>
            <a:r>
              <a:rPr lang="en-GB" dirty="0"/>
              <a:t>Gram staining differentiates bacteria by the chemical and </a:t>
            </a:r>
            <a:r>
              <a:rPr lang="en-GB" dirty="0" smtClean="0"/>
              <a:t>physical properties </a:t>
            </a:r>
            <a:r>
              <a:rPr lang="en-GB" dirty="0"/>
              <a:t>of their cell walls by </a:t>
            </a:r>
            <a:r>
              <a:rPr lang="en-GB" b="1" dirty="0"/>
              <a:t>detecting </a:t>
            </a:r>
            <a:r>
              <a:rPr lang="en-GB" b="1" dirty="0" smtClean="0"/>
              <a:t>peptidoglycan.</a:t>
            </a:r>
            <a:endParaRPr lang="en-GB" b="1" dirty="0"/>
          </a:p>
        </p:txBody>
      </p:sp>
      <p:pic>
        <p:nvPicPr>
          <p:cNvPr id="11"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b="78338"/>
          <a:stretch/>
        </p:blipFill>
        <p:spPr bwMode="auto">
          <a:xfrm>
            <a:off x="0" y="3247334"/>
            <a:ext cx="9140075" cy="8579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Oval 8"/>
          <p:cNvSpPr/>
          <p:nvPr/>
        </p:nvSpPr>
        <p:spPr>
          <a:xfrm>
            <a:off x="4584471" y="3153418"/>
            <a:ext cx="1769314" cy="1045761"/>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813735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par>
                          <p:cTn id="17" fill="hold">
                            <p:stCondLst>
                              <p:cond delay="1000"/>
                            </p:stCondLst>
                            <p:childTnLst>
                              <p:par>
                                <p:cTn id="18" presetID="53" presetClass="entr" presetSubtype="16" fill="hold" nodeType="afterEffect">
                                  <p:stCondLst>
                                    <p:cond delay="0"/>
                                  </p:stCondLst>
                                  <p:childTnLst>
                                    <p:set>
                                      <p:cBhvr>
                                        <p:cTn id="19" dur="1" fill="hold">
                                          <p:stCondLst>
                                            <p:cond delay="0"/>
                                          </p:stCondLst>
                                        </p:cTn>
                                        <p:tgtEl>
                                          <p:spTgt spid="11"/>
                                        </p:tgtEl>
                                        <p:attrNameLst>
                                          <p:attrName>style.visibility</p:attrName>
                                        </p:attrNameLst>
                                      </p:cBhvr>
                                      <p:to>
                                        <p:strVal val="visible"/>
                                      </p:to>
                                    </p:set>
                                    <p:anim calcmode="lin" valueType="num">
                                      <p:cBhvr>
                                        <p:cTn id="20" dur="1250" fill="hold"/>
                                        <p:tgtEl>
                                          <p:spTgt spid="11"/>
                                        </p:tgtEl>
                                        <p:attrNameLst>
                                          <p:attrName>ppt_w</p:attrName>
                                        </p:attrNameLst>
                                      </p:cBhvr>
                                      <p:tavLst>
                                        <p:tav tm="0">
                                          <p:val>
                                            <p:fltVal val="0"/>
                                          </p:val>
                                        </p:tav>
                                        <p:tav tm="100000">
                                          <p:val>
                                            <p:strVal val="#ppt_w"/>
                                          </p:val>
                                        </p:tav>
                                      </p:tavLst>
                                    </p:anim>
                                    <p:anim calcmode="lin" valueType="num">
                                      <p:cBhvr>
                                        <p:cTn id="21" dur="1250" fill="hold"/>
                                        <p:tgtEl>
                                          <p:spTgt spid="11"/>
                                        </p:tgtEl>
                                        <p:attrNameLst>
                                          <p:attrName>ppt_h</p:attrName>
                                        </p:attrNameLst>
                                      </p:cBhvr>
                                      <p:tavLst>
                                        <p:tav tm="0">
                                          <p:val>
                                            <p:fltVal val="0"/>
                                          </p:val>
                                        </p:tav>
                                        <p:tav tm="100000">
                                          <p:val>
                                            <p:strVal val="#ppt_h"/>
                                          </p:val>
                                        </p:tav>
                                      </p:tavLst>
                                    </p:anim>
                                    <p:animEffect transition="in" filter="fade">
                                      <p:cBhvr>
                                        <p:cTn id="22" dur="125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26" presetClass="emph" presetSubtype="0" fill="hold" grpId="1" nodeType="clickEffect">
                                  <p:stCondLst>
                                    <p:cond delay="0"/>
                                  </p:stCondLst>
                                  <p:childTnLst>
                                    <p:animEffect transition="out" filter="fade">
                                      <p:cBhvr>
                                        <p:cTn id="31" dur="500" tmFilter="0, 0; .2, .5; .8, .5; 1, 0"/>
                                        <p:tgtEl>
                                          <p:spTgt spid="9"/>
                                        </p:tgtEl>
                                      </p:cBhvr>
                                    </p:animEffect>
                                    <p:animScale>
                                      <p:cBhvr>
                                        <p:cTn id="32" dur="250" autoRev="1" fill="hold"/>
                                        <p:tgtEl>
                                          <p:spTgt spid="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9" grpId="0" animBg="1"/>
      <p:bldP spid="9" grpId="1" animBg="1"/>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076" name="Picture 4" descr="http://www.medschool.lsuhsc.edu/microbiology/DMIP/gramsta.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85096" y="351443"/>
            <a:ext cx="5987679" cy="2993841"/>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p:cNvSpPr>
            <a:spLocks noGrp="1"/>
          </p:cNvSpPr>
          <p:nvPr>
            <p:ph type="sldNum" sz="quarter" idx="12"/>
          </p:nvPr>
        </p:nvSpPr>
        <p:spPr>
          <a:xfrm>
            <a:off x="7811844" y="6490446"/>
            <a:ext cx="1332156" cy="365125"/>
          </a:xfrm>
        </p:spPr>
        <p:txBody>
          <a:bodyPr/>
          <a:lstStyle/>
          <a:p>
            <a:pPr algn="ctr"/>
            <a:fld id="{6E2D2B3B-882E-40F3-A32F-6DD516915044}" type="slidenum">
              <a:rPr lang="en-US" smtClean="0">
                <a:solidFill>
                  <a:schemeClr val="tx1"/>
                </a:solidFill>
              </a:rPr>
              <a:pPr algn="ctr"/>
              <a:t>18</a:t>
            </a:fld>
            <a:endParaRPr lang="en-US">
              <a:solidFill>
                <a:schemeClr val="tx1"/>
              </a:solidFill>
            </a:endParaRPr>
          </a:p>
        </p:txBody>
      </p:sp>
      <p:sp>
        <p:nvSpPr>
          <p:cNvPr id="10" name="Footer Placeholder 9"/>
          <p:cNvSpPr>
            <a:spLocks noGrp="1"/>
          </p:cNvSpPr>
          <p:nvPr>
            <p:ph type="ftr" sz="quarter" idx="11"/>
          </p:nvPr>
        </p:nvSpPr>
        <p:spPr>
          <a:xfrm>
            <a:off x="2771800" y="6492875"/>
            <a:ext cx="3502152" cy="365125"/>
          </a:xfrm>
        </p:spPr>
        <p:txBody>
          <a:bodyPr/>
          <a:lstStyle/>
          <a:p>
            <a:pPr algn="ctr"/>
            <a:r>
              <a:rPr lang="en-US" smtClean="0"/>
              <a:t>IB Biology SFP - Mark Polko</a:t>
            </a:r>
            <a:endParaRPr lang="en-US"/>
          </a:p>
        </p:txBody>
      </p:sp>
      <p:sp>
        <p:nvSpPr>
          <p:cNvPr id="2" name="TextBox 1"/>
          <p:cNvSpPr txBox="1"/>
          <p:nvPr/>
        </p:nvSpPr>
        <p:spPr>
          <a:xfrm>
            <a:off x="0" y="0"/>
            <a:ext cx="3185096" cy="1200329"/>
          </a:xfrm>
          <a:prstGeom prst="rect">
            <a:avLst/>
          </a:prstGeom>
          <a:noFill/>
        </p:spPr>
        <p:txBody>
          <a:bodyPr wrap="square" rtlCol="0">
            <a:spAutoFit/>
          </a:bodyPr>
          <a:lstStyle/>
          <a:p>
            <a:r>
              <a:rPr lang="en-GB" sz="3600" b="1" dirty="0" smtClean="0"/>
              <a:t>Extra information</a:t>
            </a:r>
            <a:endParaRPr lang="en-GB" sz="3600" b="1" dirty="0"/>
          </a:p>
        </p:txBody>
      </p:sp>
      <p:sp>
        <p:nvSpPr>
          <p:cNvPr id="7" name="Rounded Rectangle 6"/>
          <p:cNvSpPr/>
          <p:nvPr/>
        </p:nvSpPr>
        <p:spPr>
          <a:xfrm>
            <a:off x="132930" y="1200329"/>
            <a:ext cx="9044082" cy="36933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p:cNvSpPr txBox="1"/>
          <p:nvPr/>
        </p:nvSpPr>
        <p:spPr>
          <a:xfrm>
            <a:off x="218500" y="1213639"/>
            <a:ext cx="8872942" cy="369332"/>
          </a:xfrm>
          <a:prstGeom prst="rect">
            <a:avLst/>
          </a:prstGeom>
          <a:noFill/>
        </p:spPr>
        <p:txBody>
          <a:bodyPr wrap="none" rtlCol="0">
            <a:spAutoFit/>
          </a:bodyPr>
          <a:lstStyle/>
          <a:p>
            <a:r>
              <a:rPr lang="en-GB" dirty="0" smtClean="0"/>
              <a:t>Would you rather like to be infected by a gram positive or negative bacteria?</a:t>
            </a:r>
            <a:endParaRPr lang="en-GB" dirty="0"/>
          </a:p>
        </p:txBody>
      </p:sp>
      <p:sp>
        <p:nvSpPr>
          <p:cNvPr id="12" name="Rounded Rectangle 11"/>
          <p:cNvSpPr/>
          <p:nvPr/>
        </p:nvSpPr>
        <p:spPr>
          <a:xfrm>
            <a:off x="132930" y="2492896"/>
            <a:ext cx="9044082" cy="36933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A gram positive bacteria doesn’t have a cell wall so is affected by antibiotics.</a:t>
            </a:r>
            <a:endParaRPr lang="en-GB" dirty="0"/>
          </a:p>
        </p:txBody>
      </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4986" t="23800" r="18547" b="18552"/>
          <a:stretch/>
        </p:blipFill>
        <p:spPr bwMode="auto">
          <a:xfrm>
            <a:off x="323528" y="3140968"/>
            <a:ext cx="8352161" cy="3540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32320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026"/>
                                        </p:tgtEl>
                                        <p:attrNameLst>
                                          <p:attrName>style.visibility</p:attrName>
                                        </p:attrNameLst>
                                      </p:cBhvr>
                                      <p:to>
                                        <p:strVal val="visible"/>
                                      </p:to>
                                    </p:set>
                                    <p:animEffect transition="in" filter="fade">
                                      <p:cBhvr>
                                        <p:cTn id="19" dur="1250"/>
                                        <p:tgtEl>
                                          <p:spTgt spid="1026"/>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1000"/>
                                        <p:tgtEl>
                                          <p:spTgt spid="12"/>
                                        </p:tgtEl>
                                      </p:cBhvr>
                                    </p:animEffect>
                                    <p:anim calcmode="lin" valueType="num">
                                      <p:cBhvr>
                                        <p:cTn id="25" dur="1000" fill="hold"/>
                                        <p:tgtEl>
                                          <p:spTgt spid="12"/>
                                        </p:tgtEl>
                                        <p:attrNameLst>
                                          <p:attrName>ppt_x</p:attrName>
                                        </p:attrNameLst>
                                      </p:cBhvr>
                                      <p:tavLst>
                                        <p:tav tm="0">
                                          <p:val>
                                            <p:strVal val="#ppt_x"/>
                                          </p:val>
                                        </p:tav>
                                        <p:tav tm="100000">
                                          <p:val>
                                            <p:strVal val="#ppt_x"/>
                                          </p:val>
                                        </p:tav>
                                      </p:tavLst>
                                    </p:anim>
                                    <p:anim calcmode="lin" valueType="num">
                                      <p:cBhvr>
                                        <p:cTn id="2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 grpId="0"/>
      <p:bldP spid="12" grpId="0" animBg="1"/>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7811844" y="6490446"/>
            <a:ext cx="1332156" cy="365125"/>
          </a:xfrm>
        </p:spPr>
        <p:txBody>
          <a:bodyPr/>
          <a:lstStyle/>
          <a:p>
            <a:pPr algn="ctr"/>
            <a:fld id="{6E2D2B3B-882E-40F3-A32F-6DD516915044}" type="slidenum">
              <a:rPr lang="en-US" smtClean="0">
                <a:solidFill>
                  <a:schemeClr val="tx1"/>
                </a:solidFill>
              </a:rPr>
              <a:pPr algn="ctr"/>
              <a:t>19</a:t>
            </a:fld>
            <a:endParaRPr lang="en-US">
              <a:solidFill>
                <a:schemeClr val="tx1"/>
              </a:solidFill>
            </a:endParaRPr>
          </a:p>
        </p:txBody>
      </p:sp>
      <p:sp>
        <p:nvSpPr>
          <p:cNvPr id="10" name="Footer Placeholder 9"/>
          <p:cNvSpPr>
            <a:spLocks noGrp="1"/>
          </p:cNvSpPr>
          <p:nvPr>
            <p:ph type="ftr" sz="quarter" idx="11"/>
          </p:nvPr>
        </p:nvSpPr>
        <p:spPr>
          <a:xfrm>
            <a:off x="2771800" y="6492875"/>
            <a:ext cx="3502152" cy="365125"/>
          </a:xfrm>
        </p:spPr>
        <p:txBody>
          <a:bodyPr/>
          <a:lstStyle/>
          <a:p>
            <a:pPr algn="ctr"/>
            <a:r>
              <a:rPr lang="en-US" smtClean="0"/>
              <a:t>IB Biology SFP - Mark Polko</a:t>
            </a:r>
            <a:endParaRPr lang="en-US"/>
          </a:p>
        </p:txBody>
      </p:sp>
      <p:grpSp>
        <p:nvGrpSpPr>
          <p:cNvPr id="6" name="Group 5"/>
          <p:cNvGrpSpPr/>
          <p:nvPr/>
        </p:nvGrpSpPr>
        <p:grpSpPr>
          <a:xfrm>
            <a:off x="254527" y="78786"/>
            <a:ext cx="8640960" cy="561600"/>
            <a:chOff x="0" y="3260880"/>
            <a:chExt cx="8640960" cy="561600"/>
          </a:xfrm>
          <a:scene3d>
            <a:camera prst="orthographicFront"/>
            <a:lightRig rig="flat" dir="t"/>
          </a:scene3d>
        </p:grpSpPr>
        <p:sp>
          <p:nvSpPr>
            <p:cNvPr id="7" name="Rounded Rectangle 6"/>
            <p:cNvSpPr/>
            <p:nvPr/>
          </p:nvSpPr>
          <p:spPr>
            <a:xfrm>
              <a:off x="0" y="3260880"/>
              <a:ext cx="8640960" cy="561600"/>
            </a:xfrm>
            <a:prstGeom prst="roundRect">
              <a:avLst/>
            </a:prstGeom>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sp>
        <p:sp>
          <p:nvSpPr>
            <p:cNvPr id="8" name="Rounded Rectangle 4"/>
            <p:cNvSpPr/>
            <p:nvPr/>
          </p:nvSpPr>
          <p:spPr>
            <a:xfrm>
              <a:off x="27415" y="3288295"/>
              <a:ext cx="8586130" cy="506770"/>
            </a:xfrm>
            <a:prstGeom prst="rect">
              <a:avLst/>
            </a:prstGeom>
            <a:sp3d/>
          </p:spPr>
          <p:style>
            <a:lnRef idx="0">
              <a:scrgbClr r="0" g="0" b="0"/>
            </a:lnRef>
            <a:fillRef idx="0">
              <a:scrgbClr r="0" g="0" b="0"/>
            </a:fillRef>
            <a:effectRef idx="0">
              <a:scrgbClr r="0" g="0" b="0"/>
            </a:effectRef>
            <a:fontRef idx="minor">
              <a:schemeClr val="dk1"/>
            </a:fontRef>
          </p:style>
          <p:txBody>
            <a:bodyPr spcFirstLastPara="0" vert="horz" wrap="square" lIns="53340" tIns="53340" rIns="53340" bIns="53340" numCol="1" spcCol="1270" anchor="ctr" anchorCtr="0">
              <a:noAutofit/>
            </a:bodyPr>
            <a:lstStyle/>
            <a:p>
              <a:pPr lvl="0" algn="l" defTabSz="622300" rtl="0">
                <a:lnSpc>
                  <a:spcPct val="90000"/>
                </a:lnSpc>
                <a:spcBef>
                  <a:spcPct val="0"/>
                </a:spcBef>
                <a:spcAft>
                  <a:spcPct val="35000"/>
                </a:spcAft>
              </a:pPr>
              <a:r>
                <a:rPr lang="en-GB" kern="1200" dirty="0" smtClean="0"/>
                <a:t>F.1.6 State, with one example, that some bacteria form aggregates that show characteristics not seen in individual bacteria.</a:t>
              </a:r>
              <a:endParaRPr lang="en-GB" kern="1200" dirty="0"/>
            </a:p>
          </p:txBody>
        </p:sp>
      </p:grpSp>
      <p:sp>
        <p:nvSpPr>
          <p:cNvPr id="2" name="Rectangle 1"/>
          <p:cNvSpPr/>
          <p:nvPr/>
        </p:nvSpPr>
        <p:spPr>
          <a:xfrm>
            <a:off x="254526" y="1052736"/>
            <a:ext cx="8613545" cy="923330"/>
          </a:xfrm>
          <a:prstGeom prst="rect">
            <a:avLst/>
          </a:prstGeom>
        </p:spPr>
        <p:txBody>
          <a:bodyPr wrap="square">
            <a:spAutoFit/>
          </a:bodyPr>
          <a:lstStyle/>
          <a:p>
            <a:r>
              <a:rPr lang="en-GB" b="1" i="1" dirty="0"/>
              <a:t>Vibrio </a:t>
            </a:r>
            <a:r>
              <a:rPr lang="en-GB" b="1" i="1" dirty="0" err="1"/>
              <a:t>fischeri</a:t>
            </a:r>
            <a:r>
              <a:rPr lang="en-GB" b="1" i="1" dirty="0"/>
              <a:t> </a:t>
            </a:r>
            <a:r>
              <a:rPr lang="en-GB" dirty="0"/>
              <a:t>is a rod-shaped bacterium found in </a:t>
            </a:r>
            <a:r>
              <a:rPr lang="en-GB" dirty="0" smtClean="0"/>
              <a:t>warm sea </a:t>
            </a:r>
            <a:r>
              <a:rPr lang="en-GB" dirty="0"/>
              <a:t>water. It is heterotrophic and has flagella. Free </a:t>
            </a:r>
            <a:r>
              <a:rPr lang="en-GB" dirty="0" smtClean="0"/>
              <a:t>living </a:t>
            </a:r>
            <a:r>
              <a:rPr lang="en-GB" i="1" dirty="0" smtClean="0"/>
              <a:t>Vibrio </a:t>
            </a:r>
            <a:r>
              <a:rPr lang="en-GB" i="1" dirty="0" err="1"/>
              <a:t>fischeri</a:t>
            </a:r>
            <a:r>
              <a:rPr lang="en-GB" i="1" dirty="0"/>
              <a:t> </a:t>
            </a:r>
            <a:r>
              <a:rPr lang="en-GB" dirty="0"/>
              <a:t>is usually a </a:t>
            </a:r>
            <a:r>
              <a:rPr lang="en-GB" dirty="0" err="1" smtClean="0"/>
              <a:t>saprotroph</a:t>
            </a:r>
            <a:r>
              <a:rPr lang="en-GB" dirty="0" smtClean="0"/>
              <a:t> </a:t>
            </a:r>
            <a:r>
              <a:rPr lang="en-GB" dirty="0"/>
              <a:t>and survives </a:t>
            </a:r>
            <a:r>
              <a:rPr lang="en-GB" dirty="0" smtClean="0"/>
              <a:t>on decaying </a:t>
            </a:r>
            <a:r>
              <a:rPr lang="en-GB" dirty="0"/>
              <a:t>organic </a:t>
            </a:r>
            <a:r>
              <a:rPr lang="en-GB" dirty="0" smtClean="0"/>
              <a:t>matter.</a:t>
            </a:r>
            <a:endParaRPr lang="en-GB" dirty="0"/>
          </a:p>
        </p:txBody>
      </p:sp>
      <p:sp>
        <p:nvSpPr>
          <p:cNvPr id="3" name="Rectangle 2"/>
          <p:cNvSpPr/>
          <p:nvPr/>
        </p:nvSpPr>
        <p:spPr>
          <a:xfrm>
            <a:off x="232429" y="2195783"/>
            <a:ext cx="5013148" cy="1200329"/>
          </a:xfrm>
          <a:prstGeom prst="rect">
            <a:avLst/>
          </a:prstGeom>
        </p:spPr>
        <p:txBody>
          <a:bodyPr wrap="square">
            <a:spAutoFit/>
          </a:bodyPr>
          <a:lstStyle/>
          <a:p>
            <a:r>
              <a:rPr lang="en-GB" dirty="0"/>
              <a:t>The bacterium has </a:t>
            </a:r>
            <a:r>
              <a:rPr lang="en-GB" b="1" dirty="0"/>
              <a:t>bioluminescent properties</a:t>
            </a:r>
            <a:r>
              <a:rPr lang="en-GB" dirty="0"/>
              <a:t>, and is </a:t>
            </a:r>
            <a:r>
              <a:rPr lang="en-GB" dirty="0" smtClean="0"/>
              <a:t>often found </a:t>
            </a:r>
            <a:r>
              <a:rPr lang="en-GB" dirty="0"/>
              <a:t>in symbiosis with the bobtail squid (</a:t>
            </a:r>
            <a:r>
              <a:rPr lang="en-GB" i="1" dirty="0" err="1" smtClean="0"/>
              <a:t>Euprymna</a:t>
            </a:r>
            <a:r>
              <a:rPr lang="en-GB" i="1" dirty="0" smtClean="0"/>
              <a:t> </a:t>
            </a:r>
            <a:r>
              <a:rPr lang="en-GB" i="1" dirty="0" err="1" smtClean="0"/>
              <a:t>scolopes</a:t>
            </a:r>
            <a:r>
              <a:rPr lang="en-GB" dirty="0"/>
              <a:t>).</a:t>
            </a:r>
          </a:p>
        </p:txBody>
      </p:sp>
      <p:pic>
        <p:nvPicPr>
          <p:cNvPr id="2050" name="Picture 2" descr="http://24.media.tumblr.com/d31e91c27145ccf5cb8c4f5c761f7dec/tumblr_mkwo84DFT81rlxtnvo1_128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95090" y="1976066"/>
            <a:ext cx="3778149" cy="288032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www.kewalo.hawaii.edu/images/researchers_staff/faculty/martindale/euprymna_adul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536" y="3573016"/>
            <a:ext cx="4286250" cy="2857500"/>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317562" y="685821"/>
            <a:ext cx="2022189" cy="461665"/>
          </a:xfrm>
          <a:prstGeom prst="rect">
            <a:avLst/>
          </a:prstGeom>
          <a:noFill/>
        </p:spPr>
        <p:txBody>
          <a:bodyPr wrap="square" rtlCol="0">
            <a:spAutoFit/>
          </a:bodyPr>
          <a:lstStyle/>
          <a:p>
            <a:r>
              <a:rPr lang="en-GB" sz="2400" b="1" dirty="0" smtClean="0"/>
              <a:t>Example I</a:t>
            </a:r>
            <a:endParaRPr lang="en-GB" sz="2400" b="1" dirty="0"/>
          </a:p>
        </p:txBody>
      </p:sp>
    </p:spTree>
    <p:extLst>
      <p:ext uri="{BB962C8B-B14F-4D97-AF65-F5344CB8AC3E}">
        <p14:creationId xmlns:p14="http://schemas.microsoft.com/office/powerpoint/2010/main" val="800627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par>
                          <p:cTn id="17" fill="hold">
                            <p:stCondLst>
                              <p:cond delay="1000"/>
                            </p:stCondLst>
                            <p:childTnLst>
                              <p:par>
                                <p:cTn id="18" presetID="10" presetClass="entr" presetSubtype="0" fill="hold" nodeType="afterEffect">
                                  <p:stCondLst>
                                    <p:cond delay="0"/>
                                  </p:stCondLst>
                                  <p:childTnLst>
                                    <p:set>
                                      <p:cBhvr>
                                        <p:cTn id="19" dur="1" fill="hold">
                                          <p:stCondLst>
                                            <p:cond delay="0"/>
                                          </p:stCondLst>
                                        </p:cTn>
                                        <p:tgtEl>
                                          <p:spTgt spid="2050"/>
                                        </p:tgtEl>
                                        <p:attrNameLst>
                                          <p:attrName>style.visibility</p:attrName>
                                        </p:attrNameLst>
                                      </p:cBhvr>
                                      <p:to>
                                        <p:strVal val="visible"/>
                                      </p:to>
                                    </p:set>
                                    <p:animEffect transition="in" filter="fade">
                                      <p:cBhvr>
                                        <p:cTn id="20" dur="1250"/>
                                        <p:tgtEl>
                                          <p:spTgt spid="2050"/>
                                        </p:tgtEl>
                                      </p:cBhvr>
                                    </p:animEffect>
                                  </p:childTnLst>
                                </p:cTn>
                              </p:par>
                            </p:childTnLst>
                          </p:cTn>
                        </p:par>
                        <p:par>
                          <p:cTn id="21" fill="hold">
                            <p:stCondLst>
                              <p:cond delay="2250"/>
                            </p:stCondLst>
                            <p:childTnLst>
                              <p:par>
                                <p:cTn id="22" presetID="10" presetClass="entr" presetSubtype="0" fill="hold" nodeType="afterEffect">
                                  <p:stCondLst>
                                    <p:cond delay="0"/>
                                  </p:stCondLst>
                                  <p:childTnLst>
                                    <p:set>
                                      <p:cBhvr>
                                        <p:cTn id="23" dur="1" fill="hold">
                                          <p:stCondLst>
                                            <p:cond delay="0"/>
                                          </p:stCondLst>
                                        </p:cTn>
                                        <p:tgtEl>
                                          <p:spTgt spid="2052"/>
                                        </p:tgtEl>
                                        <p:attrNameLst>
                                          <p:attrName>style.visibility</p:attrName>
                                        </p:attrNameLst>
                                      </p:cBhvr>
                                      <p:to>
                                        <p:strVal val="visible"/>
                                      </p:to>
                                    </p:set>
                                    <p:animEffect transition="in" filter="fade">
                                      <p:cBhvr>
                                        <p:cTn id="24" dur="125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7811844" y="6490446"/>
            <a:ext cx="1332156" cy="365125"/>
          </a:xfrm>
        </p:spPr>
        <p:txBody>
          <a:bodyPr/>
          <a:lstStyle/>
          <a:p>
            <a:pPr algn="ctr"/>
            <a:fld id="{6E2D2B3B-882E-40F3-A32F-6DD516915044}" type="slidenum">
              <a:rPr lang="en-US" smtClean="0">
                <a:solidFill>
                  <a:schemeClr val="tx1"/>
                </a:solidFill>
              </a:rPr>
              <a:pPr algn="ctr"/>
              <a:t>2</a:t>
            </a:fld>
            <a:endParaRPr lang="en-US">
              <a:solidFill>
                <a:schemeClr val="tx1"/>
              </a:solidFill>
            </a:endParaRPr>
          </a:p>
        </p:txBody>
      </p:sp>
      <p:sp>
        <p:nvSpPr>
          <p:cNvPr id="10" name="Footer Placeholder 9"/>
          <p:cNvSpPr>
            <a:spLocks noGrp="1"/>
          </p:cNvSpPr>
          <p:nvPr>
            <p:ph type="ftr" sz="quarter" idx="11"/>
          </p:nvPr>
        </p:nvSpPr>
        <p:spPr>
          <a:xfrm>
            <a:off x="2771800" y="6492875"/>
            <a:ext cx="3502152" cy="365125"/>
          </a:xfrm>
        </p:spPr>
        <p:txBody>
          <a:bodyPr/>
          <a:lstStyle/>
          <a:p>
            <a:pPr algn="ctr"/>
            <a:r>
              <a:rPr lang="en-US" smtClean="0"/>
              <a:t>IB Biology SFP - Mark Polko</a:t>
            </a:r>
            <a:endParaRPr lang="en-US"/>
          </a:p>
        </p:txBody>
      </p:sp>
      <p:graphicFrame>
        <p:nvGraphicFramePr>
          <p:cNvPr id="4" name="Diagram 3"/>
          <p:cNvGraphicFramePr/>
          <p:nvPr>
            <p:extLst>
              <p:ext uri="{D42A27DB-BD31-4B8C-83A1-F6EECF244321}">
                <p14:modId xmlns:p14="http://schemas.microsoft.com/office/powerpoint/2010/main" val="1321785139"/>
              </p:ext>
            </p:extLst>
          </p:nvPr>
        </p:nvGraphicFramePr>
        <p:xfrm>
          <a:off x="229816" y="764704"/>
          <a:ext cx="8640960" cy="57873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TextBox 5"/>
          <p:cNvSpPr txBox="1"/>
          <p:nvPr/>
        </p:nvSpPr>
        <p:spPr>
          <a:xfrm>
            <a:off x="2123728" y="134803"/>
            <a:ext cx="4725974" cy="584775"/>
          </a:xfrm>
          <a:prstGeom prst="rect">
            <a:avLst/>
          </a:prstGeom>
          <a:noFill/>
        </p:spPr>
        <p:txBody>
          <a:bodyPr wrap="none" rtlCol="0">
            <a:spAutoFit/>
          </a:bodyPr>
          <a:lstStyle/>
          <a:p>
            <a:r>
              <a:rPr lang="en-GB" sz="3200" dirty="0" smtClean="0">
                <a:solidFill>
                  <a:srgbClr val="00B050"/>
                </a:solidFill>
              </a:rPr>
              <a:t>Assessment st</a:t>
            </a:r>
            <a:r>
              <a:rPr lang="en-GB" sz="3200" dirty="0">
                <a:solidFill>
                  <a:srgbClr val="00B050"/>
                </a:solidFill>
              </a:rPr>
              <a:t>a</a:t>
            </a:r>
            <a:r>
              <a:rPr lang="en-GB" sz="3200" dirty="0" smtClean="0">
                <a:solidFill>
                  <a:srgbClr val="00B050"/>
                </a:solidFill>
              </a:rPr>
              <a:t>tements</a:t>
            </a:r>
            <a:endParaRPr lang="en-GB" sz="3200" dirty="0">
              <a:solidFill>
                <a:srgbClr val="00B050"/>
              </a:solidFill>
            </a:endParaRPr>
          </a:p>
        </p:txBody>
      </p:sp>
    </p:spTree>
    <p:extLst>
      <p:ext uri="{BB962C8B-B14F-4D97-AF65-F5344CB8AC3E}">
        <p14:creationId xmlns:p14="http://schemas.microsoft.com/office/powerpoint/2010/main" val="175518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graphicEl>
                                              <a:dgm id="{9D9B3D99-00A8-40D1-AE62-175600F4A8F1}"/>
                                            </p:graphicEl>
                                          </p:spTgt>
                                        </p:tgtEl>
                                        <p:attrNameLst>
                                          <p:attrName>style.visibility</p:attrName>
                                        </p:attrNameLst>
                                      </p:cBhvr>
                                      <p:to>
                                        <p:strVal val="visible"/>
                                      </p:to>
                                    </p:set>
                                    <p:animEffect transition="in" filter="fade">
                                      <p:cBhvr>
                                        <p:cTn id="7" dur="1000"/>
                                        <p:tgtEl>
                                          <p:spTgt spid="4">
                                            <p:graphicEl>
                                              <a:dgm id="{9D9B3D99-00A8-40D1-AE62-175600F4A8F1}"/>
                                            </p:graphicEl>
                                          </p:spTgt>
                                        </p:tgtEl>
                                      </p:cBhvr>
                                    </p:animEffect>
                                    <p:anim calcmode="lin" valueType="num">
                                      <p:cBhvr>
                                        <p:cTn id="8" dur="1000" fill="hold"/>
                                        <p:tgtEl>
                                          <p:spTgt spid="4">
                                            <p:graphicEl>
                                              <a:dgm id="{9D9B3D99-00A8-40D1-AE62-175600F4A8F1}"/>
                                            </p:graphicEl>
                                          </p:spTgt>
                                        </p:tgtEl>
                                        <p:attrNameLst>
                                          <p:attrName>ppt_x</p:attrName>
                                        </p:attrNameLst>
                                      </p:cBhvr>
                                      <p:tavLst>
                                        <p:tav tm="0">
                                          <p:val>
                                            <p:strVal val="#ppt_x"/>
                                          </p:val>
                                        </p:tav>
                                        <p:tav tm="100000">
                                          <p:val>
                                            <p:strVal val="#ppt_x"/>
                                          </p:val>
                                        </p:tav>
                                      </p:tavLst>
                                    </p:anim>
                                    <p:anim calcmode="lin" valueType="num">
                                      <p:cBhvr>
                                        <p:cTn id="9" dur="1000" fill="hold"/>
                                        <p:tgtEl>
                                          <p:spTgt spid="4">
                                            <p:graphicEl>
                                              <a:dgm id="{9D9B3D99-00A8-40D1-AE62-175600F4A8F1}"/>
                                            </p:graphic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graphicEl>
                                              <a:dgm id="{C60E99CA-D460-47A3-A16E-F1064D807B95}"/>
                                            </p:graphicEl>
                                          </p:spTgt>
                                        </p:tgtEl>
                                        <p:attrNameLst>
                                          <p:attrName>style.visibility</p:attrName>
                                        </p:attrNameLst>
                                      </p:cBhvr>
                                      <p:to>
                                        <p:strVal val="visible"/>
                                      </p:to>
                                    </p:set>
                                    <p:animEffect transition="in" filter="fade">
                                      <p:cBhvr>
                                        <p:cTn id="14" dur="1000"/>
                                        <p:tgtEl>
                                          <p:spTgt spid="4">
                                            <p:graphicEl>
                                              <a:dgm id="{C60E99CA-D460-47A3-A16E-F1064D807B95}"/>
                                            </p:graphicEl>
                                          </p:spTgt>
                                        </p:tgtEl>
                                      </p:cBhvr>
                                    </p:animEffect>
                                    <p:anim calcmode="lin" valueType="num">
                                      <p:cBhvr>
                                        <p:cTn id="15" dur="1000" fill="hold"/>
                                        <p:tgtEl>
                                          <p:spTgt spid="4">
                                            <p:graphicEl>
                                              <a:dgm id="{C60E99CA-D460-47A3-A16E-F1064D807B95}"/>
                                            </p:graphicEl>
                                          </p:spTgt>
                                        </p:tgtEl>
                                        <p:attrNameLst>
                                          <p:attrName>ppt_x</p:attrName>
                                        </p:attrNameLst>
                                      </p:cBhvr>
                                      <p:tavLst>
                                        <p:tav tm="0">
                                          <p:val>
                                            <p:strVal val="#ppt_x"/>
                                          </p:val>
                                        </p:tav>
                                        <p:tav tm="100000">
                                          <p:val>
                                            <p:strVal val="#ppt_x"/>
                                          </p:val>
                                        </p:tav>
                                      </p:tavLst>
                                    </p:anim>
                                    <p:anim calcmode="lin" valueType="num">
                                      <p:cBhvr>
                                        <p:cTn id="16" dur="1000" fill="hold"/>
                                        <p:tgtEl>
                                          <p:spTgt spid="4">
                                            <p:graphicEl>
                                              <a:dgm id="{C60E99CA-D460-47A3-A16E-F1064D807B95}"/>
                                            </p:graphic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4">
                                            <p:graphicEl>
                                              <a:dgm id="{9FD1BA3C-415B-4E19-9924-143474EE8CF3}"/>
                                            </p:graphicEl>
                                          </p:spTgt>
                                        </p:tgtEl>
                                        <p:attrNameLst>
                                          <p:attrName>style.visibility</p:attrName>
                                        </p:attrNameLst>
                                      </p:cBhvr>
                                      <p:to>
                                        <p:strVal val="visible"/>
                                      </p:to>
                                    </p:set>
                                    <p:animEffect transition="in" filter="fade">
                                      <p:cBhvr>
                                        <p:cTn id="21" dur="1000"/>
                                        <p:tgtEl>
                                          <p:spTgt spid="4">
                                            <p:graphicEl>
                                              <a:dgm id="{9FD1BA3C-415B-4E19-9924-143474EE8CF3}"/>
                                            </p:graphicEl>
                                          </p:spTgt>
                                        </p:tgtEl>
                                      </p:cBhvr>
                                    </p:animEffect>
                                    <p:anim calcmode="lin" valueType="num">
                                      <p:cBhvr>
                                        <p:cTn id="22" dur="1000" fill="hold"/>
                                        <p:tgtEl>
                                          <p:spTgt spid="4">
                                            <p:graphicEl>
                                              <a:dgm id="{9FD1BA3C-415B-4E19-9924-143474EE8CF3}"/>
                                            </p:graphicEl>
                                          </p:spTgt>
                                        </p:tgtEl>
                                        <p:attrNameLst>
                                          <p:attrName>ppt_x</p:attrName>
                                        </p:attrNameLst>
                                      </p:cBhvr>
                                      <p:tavLst>
                                        <p:tav tm="0">
                                          <p:val>
                                            <p:strVal val="#ppt_x"/>
                                          </p:val>
                                        </p:tav>
                                        <p:tav tm="100000">
                                          <p:val>
                                            <p:strVal val="#ppt_x"/>
                                          </p:val>
                                        </p:tav>
                                      </p:tavLst>
                                    </p:anim>
                                    <p:anim calcmode="lin" valueType="num">
                                      <p:cBhvr>
                                        <p:cTn id="23" dur="1000" fill="hold"/>
                                        <p:tgtEl>
                                          <p:spTgt spid="4">
                                            <p:graphicEl>
                                              <a:dgm id="{9FD1BA3C-415B-4E19-9924-143474EE8CF3}"/>
                                            </p:graphic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4">
                                            <p:graphicEl>
                                              <a:dgm id="{8002E394-1438-4132-B48B-D055C95889A0}"/>
                                            </p:graphicEl>
                                          </p:spTgt>
                                        </p:tgtEl>
                                        <p:attrNameLst>
                                          <p:attrName>style.visibility</p:attrName>
                                        </p:attrNameLst>
                                      </p:cBhvr>
                                      <p:to>
                                        <p:strVal val="visible"/>
                                      </p:to>
                                    </p:set>
                                    <p:animEffect transition="in" filter="fade">
                                      <p:cBhvr>
                                        <p:cTn id="28" dur="1000"/>
                                        <p:tgtEl>
                                          <p:spTgt spid="4">
                                            <p:graphicEl>
                                              <a:dgm id="{8002E394-1438-4132-B48B-D055C95889A0}"/>
                                            </p:graphicEl>
                                          </p:spTgt>
                                        </p:tgtEl>
                                      </p:cBhvr>
                                    </p:animEffect>
                                    <p:anim calcmode="lin" valueType="num">
                                      <p:cBhvr>
                                        <p:cTn id="29" dur="1000" fill="hold"/>
                                        <p:tgtEl>
                                          <p:spTgt spid="4">
                                            <p:graphicEl>
                                              <a:dgm id="{8002E394-1438-4132-B48B-D055C95889A0}"/>
                                            </p:graphicEl>
                                          </p:spTgt>
                                        </p:tgtEl>
                                        <p:attrNameLst>
                                          <p:attrName>ppt_x</p:attrName>
                                        </p:attrNameLst>
                                      </p:cBhvr>
                                      <p:tavLst>
                                        <p:tav tm="0">
                                          <p:val>
                                            <p:strVal val="#ppt_x"/>
                                          </p:val>
                                        </p:tav>
                                        <p:tav tm="100000">
                                          <p:val>
                                            <p:strVal val="#ppt_x"/>
                                          </p:val>
                                        </p:tav>
                                      </p:tavLst>
                                    </p:anim>
                                    <p:anim calcmode="lin" valueType="num">
                                      <p:cBhvr>
                                        <p:cTn id="30" dur="1000" fill="hold"/>
                                        <p:tgtEl>
                                          <p:spTgt spid="4">
                                            <p:graphicEl>
                                              <a:dgm id="{8002E394-1438-4132-B48B-D055C95889A0}"/>
                                            </p:graphic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4">
                                            <p:graphicEl>
                                              <a:dgm id="{2D3DD6F6-3A17-45F1-BFD2-B241E37507A3}"/>
                                            </p:graphicEl>
                                          </p:spTgt>
                                        </p:tgtEl>
                                        <p:attrNameLst>
                                          <p:attrName>style.visibility</p:attrName>
                                        </p:attrNameLst>
                                      </p:cBhvr>
                                      <p:to>
                                        <p:strVal val="visible"/>
                                      </p:to>
                                    </p:set>
                                    <p:animEffect transition="in" filter="fade">
                                      <p:cBhvr>
                                        <p:cTn id="35" dur="1000"/>
                                        <p:tgtEl>
                                          <p:spTgt spid="4">
                                            <p:graphicEl>
                                              <a:dgm id="{2D3DD6F6-3A17-45F1-BFD2-B241E37507A3}"/>
                                            </p:graphicEl>
                                          </p:spTgt>
                                        </p:tgtEl>
                                      </p:cBhvr>
                                    </p:animEffect>
                                    <p:anim calcmode="lin" valueType="num">
                                      <p:cBhvr>
                                        <p:cTn id="36" dur="1000" fill="hold"/>
                                        <p:tgtEl>
                                          <p:spTgt spid="4">
                                            <p:graphicEl>
                                              <a:dgm id="{2D3DD6F6-3A17-45F1-BFD2-B241E37507A3}"/>
                                            </p:graphicEl>
                                          </p:spTgt>
                                        </p:tgtEl>
                                        <p:attrNameLst>
                                          <p:attrName>ppt_x</p:attrName>
                                        </p:attrNameLst>
                                      </p:cBhvr>
                                      <p:tavLst>
                                        <p:tav tm="0">
                                          <p:val>
                                            <p:strVal val="#ppt_x"/>
                                          </p:val>
                                        </p:tav>
                                        <p:tav tm="100000">
                                          <p:val>
                                            <p:strVal val="#ppt_x"/>
                                          </p:val>
                                        </p:tav>
                                      </p:tavLst>
                                    </p:anim>
                                    <p:anim calcmode="lin" valueType="num">
                                      <p:cBhvr>
                                        <p:cTn id="37" dur="1000" fill="hold"/>
                                        <p:tgtEl>
                                          <p:spTgt spid="4">
                                            <p:graphicEl>
                                              <a:dgm id="{2D3DD6F6-3A17-45F1-BFD2-B241E37507A3}"/>
                                            </p:graphic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4">
                                            <p:graphicEl>
                                              <a:dgm id="{F407C102-F4AA-4AF9-BF4C-83DD07D54B73}"/>
                                            </p:graphicEl>
                                          </p:spTgt>
                                        </p:tgtEl>
                                        <p:attrNameLst>
                                          <p:attrName>style.visibility</p:attrName>
                                        </p:attrNameLst>
                                      </p:cBhvr>
                                      <p:to>
                                        <p:strVal val="visible"/>
                                      </p:to>
                                    </p:set>
                                    <p:animEffect transition="in" filter="fade">
                                      <p:cBhvr>
                                        <p:cTn id="42" dur="1000"/>
                                        <p:tgtEl>
                                          <p:spTgt spid="4">
                                            <p:graphicEl>
                                              <a:dgm id="{F407C102-F4AA-4AF9-BF4C-83DD07D54B73}"/>
                                            </p:graphicEl>
                                          </p:spTgt>
                                        </p:tgtEl>
                                      </p:cBhvr>
                                    </p:animEffect>
                                    <p:anim calcmode="lin" valueType="num">
                                      <p:cBhvr>
                                        <p:cTn id="43" dur="1000" fill="hold"/>
                                        <p:tgtEl>
                                          <p:spTgt spid="4">
                                            <p:graphicEl>
                                              <a:dgm id="{F407C102-F4AA-4AF9-BF4C-83DD07D54B73}"/>
                                            </p:graphicEl>
                                          </p:spTgt>
                                        </p:tgtEl>
                                        <p:attrNameLst>
                                          <p:attrName>ppt_x</p:attrName>
                                        </p:attrNameLst>
                                      </p:cBhvr>
                                      <p:tavLst>
                                        <p:tav tm="0">
                                          <p:val>
                                            <p:strVal val="#ppt_x"/>
                                          </p:val>
                                        </p:tav>
                                        <p:tav tm="100000">
                                          <p:val>
                                            <p:strVal val="#ppt_x"/>
                                          </p:val>
                                        </p:tav>
                                      </p:tavLst>
                                    </p:anim>
                                    <p:anim calcmode="lin" valueType="num">
                                      <p:cBhvr>
                                        <p:cTn id="44" dur="1000" fill="hold"/>
                                        <p:tgtEl>
                                          <p:spTgt spid="4">
                                            <p:graphicEl>
                                              <a:dgm id="{F407C102-F4AA-4AF9-BF4C-83DD07D54B73}"/>
                                            </p:graphic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4">
                                            <p:graphicEl>
                                              <a:dgm id="{61DBB421-7377-4454-A992-991FB3F97F69}"/>
                                            </p:graphicEl>
                                          </p:spTgt>
                                        </p:tgtEl>
                                        <p:attrNameLst>
                                          <p:attrName>style.visibility</p:attrName>
                                        </p:attrNameLst>
                                      </p:cBhvr>
                                      <p:to>
                                        <p:strVal val="visible"/>
                                      </p:to>
                                    </p:set>
                                    <p:animEffect transition="in" filter="fade">
                                      <p:cBhvr>
                                        <p:cTn id="49" dur="1000"/>
                                        <p:tgtEl>
                                          <p:spTgt spid="4">
                                            <p:graphicEl>
                                              <a:dgm id="{61DBB421-7377-4454-A992-991FB3F97F69}"/>
                                            </p:graphicEl>
                                          </p:spTgt>
                                        </p:tgtEl>
                                      </p:cBhvr>
                                    </p:animEffect>
                                    <p:anim calcmode="lin" valueType="num">
                                      <p:cBhvr>
                                        <p:cTn id="50" dur="1000" fill="hold"/>
                                        <p:tgtEl>
                                          <p:spTgt spid="4">
                                            <p:graphicEl>
                                              <a:dgm id="{61DBB421-7377-4454-A992-991FB3F97F69}"/>
                                            </p:graphicEl>
                                          </p:spTgt>
                                        </p:tgtEl>
                                        <p:attrNameLst>
                                          <p:attrName>ppt_x</p:attrName>
                                        </p:attrNameLst>
                                      </p:cBhvr>
                                      <p:tavLst>
                                        <p:tav tm="0">
                                          <p:val>
                                            <p:strVal val="#ppt_x"/>
                                          </p:val>
                                        </p:tav>
                                        <p:tav tm="100000">
                                          <p:val>
                                            <p:strVal val="#ppt_x"/>
                                          </p:val>
                                        </p:tav>
                                      </p:tavLst>
                                    </p:anim>
                                    <p:anim calcmode="lin" valueType="num">
                                      <p:cBhvr>
                                        <p:cTn id="51" dur="1000" fill="hold"/>
                                        <p:tgtEl>
                                          <p:spTgt spid="4">
                                            <p:graphicEl>
                                              <a:dgm id="{61DBB421-7377-4454-A992-991FB3F97F69}"/>
                                            </p:graphic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4">
                                            <p:graphicEl>
                                              <a:dgm id="{09271076-8CA1-4530-80EB-0FD3C2124684}"/>
                                            </p:graphicEl>
                                          </p:spTgt>
                                        </p:tgtEl>
                                        <p:attrNameLst>
                                          <p:attrName>style.visibility</p:attrName>
                                        </p:attrNameLst>
                                      </p:cBhvr>
                                      <p:to>
                                        <p:strVal val="visible"/>
                                      </p:to>
                                    </p:set>
                                    <p:animEffect transition="in" filter="fade">
                                      <p:cBhvr>
                                        <p:cTn id="56" dur="1000"/>
                                        <p:tgtEl>
                                          <p:spTgt spid="4">
                                            <p:graphicEl>
                                              <a:dgm id="{09271076-8CA1-4530-80EB-0FD3C2124684}"/>
                                            </p:graphicEl>
                                          </p:spTgt>
                                        </p:tgtEl>
                                      </p:cBhvr>
                                    </p:animEffect>
                                    <p:anim calcmode="lin" valueType="num">
                                      <p:cBhvr>
                                        <p:cTn id="57" dur="1000" fill="hold"/>
                                        <p:tgtEl>
                                          <p:spTgt spid="4">
                                            <p:graphicEl>
                                              <a:dgm id="{09271076-8CA1-4530-80EB-0FD3C2124684}"/>
                                            </p:graphicEl>
                                          </p:spTgt>
                                        </p:tgtEl>
                                        <p:attrNameLst>
                                          <p:attrName>ppt_x</p:attrName>
                                        </p:attrNameLst>
                                      </p:cBhvr>
                                      <p:tavLst>
                                        <p:tav tm="0">
                                          <p:val>
                                            <p:strVal val="#ppt_x"/>
                                          </p:val>
                                        </p:tav>
                                        <p:tav tm="100000">
                                          <p:val>
                                            <p:strVal val="#ppt_x"/>
                                          </p:val>
                                        </p:tav>
                                      </p:tavLst>
                                    </p:anim>
                                    <p:anim calcmode="lin" valueType="num">
                                      <p:cBhvr>
                                        <p:cTn id="58" dur="1000" fill="hold"/>
                                        <p:tgtEl>
                                          <p:spTgt spid="4">
                                            <p:graphicEl>
                                              <a:dgm id="{09271076-8CA1-4530-80EB-0FD3C2124684}"/>
                                            </p:graphicEl>
                                          </p:spTgt>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4">
                                            <p:graphicEl>
                                              <a:dgm id="{E215F64A-6C70-4903-81B5-67D290A48B13}"/>
                                            </p:graphicEl>
                                          </p:spTgt>
                                        </p:tgtEl>
                                        <p:attrNameLst>
                                          <p:attrName>style.visibility</p:attrName>
                                        </p:attrNameLst>
                                      </p:cBhvr>
                                      <p:to>
                                        <p:strVal val="visible"/>
                                      </p:to>
                                    </p:set>
                                    <p:animEffect transition="in" filter="fade">
                                      <p:cBhvr>
                                        <p:cTn id="63" dur="1000"/>
                                        <p:tgtEl>
                                          <p:spTgt spid="4">
                                            <p:graphicEl>
                                              <a:dgm id="{E215F64A-6C70-4903-81B5-67D290A48B13}"/>
                                            </p:graphicEl>
                                          </p:spTgt>
                                        </p:tgtEl>
                                      </p:cBhvr>
                                    </p:animEffect>
                                    <p:anim calcmode="lin" valueType="num">
                                      <p:cBhvr>
                                        <p:cTn id="64" dur="1000" fill="hold"/>
                                        <p:tgtEl>
                                          <p:spTgt spid="4">
                                            <p:graphicEl>
                                              <a:dgm id="{E215F64A-6C70-4903-81B5-67D290A48B13}"/>
                                            </p:graphicEl>
                                          </p:spTgt>
                                        </p:tgtEl>
                                        <p:attrNameLst>
                                          <p:attrName>ppt_x</p:attrName>
                                        </p:attrNameLst>
                                      </p:cBhvr>
                                      <p:tavLst>
                                        <p:tav tm="0">
                                          <p:val>
                                            <p:strVal val="#ppt_x"/>
                                          </p:val>
                                        </p:tav>
                                        <p:tav tm="100000">
                                          <p:val>
                                            <p:strVal val="#ppt_x"/>
                                          </p:val>
                                        </p:tav>
                                      </p:tavLst>
                                    </p:anim>
                                    <p:anim calcmode="lin" valueType="num">
                                      <p:cBhvr>
                                        <p:cTn id="65" dur="1000" fill="hold"/>
                                        <p:tgtEl>
                                          <p:spTgt spid="4">
                                            <p:graphicEl>
                                              <a:dgm id="{E215F64A-6C70-4903-81B5-67D290A48B13}"/>
                                            </p:graphic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one"/>
        </p:bldSub>
      </p:bldGraphic>
    </p:bldLst>
  </p:timing>
</p:sld>
</file>

<file path=ppt/slides/slide2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7811844" y="6490446"/>
            <a:ext cx="1332156" cy="365125"/>
          </a:xfrm>
        </p:spPr>
        <p:txBody>
          <a:bodyPr/>
          <a:lstStyle/>
          <a:p>
            <a:pPr algn="ctr"/>
            <a:fld id="{6E2D2B3B-882E-40F3-A32F-6DD516915044}" type="slidenum">
              <a:rPr lang="en-US" smtClean="0">
                <a:solidFill>
                  <a:schemeClr val="tx1"/>
                </a:solidFill>
              </a:rPr>
              <a:pPr algn="ctr"/>
              <a:t>20</a:t>
            </a:fld>
            <a:endParaRPr lang="en-US">
              <a:solidFill>
                <a:schemeClr val="tx1"/>
              </a:solidFill>
            </a:endParaRPr>
          </a:p>
        </p:txBody>
      </p:sp>
      <p:sp>
        <p:nvSpPr>
          <p:cNvPr id="10" name="Footer Placeholder 9"/>
          <p:cNvSpPr>
            <a:spLocks noGrp="1"/>
          </p:cNvSpPr>
          <p:nvPr>
            <p:ph type="ftr" sz="quarter" idx="11"/>
          </p:nvPr>
        </p:nvSpPr>
        <p:spPr>
          <a:xfrm>
            <a:off x="2771800" y="6492875"/>
            <a:ext cx="3502152" cy="365125"/>
          </a:xfrm>
        </p:spPr>
        <p:txBody>
          <a:bodyPr/>
          <a:lstStyle/>
          <a:p>
            <a:pPr algn="ctr"/>
            <a:r>
              <a:rPr lang="en-US" smtClean="0"/>
              <a:t>IB Biology SFP - Mark Polko</a:t>
            </a:r>
            <a:endParaRPr lang="en-US"/>
          </a:p>
        </p:txBody>
      </p:sp>
      <p:grpSp>
        <p:nvGrpSpPr>
          <p:cNvPr id="4" name="Group 3"/>
          <p:cNvGrpSpPr/>
          <p:nvPr/>
        </p:nvGrpSpPr>
        <p:grpSpPr>
          <a:xfrm>
            <a:off x="254527" y="78786"/>
            <a:ext cx="8640960" cy="561600"/>
            <a:chOff x="0" y="3260880"/>
            <a:chExt cx="8640960" cy="561600"/>
          </a:xfrm>
          <a:scene3d>
            <a:camera prst="orthographicFront"/>
            <a:lightRig rig="flat" dir="t"/>
          </a:scene3d>
        </p:grpSpPr>
        <p:sp>
          <p:nvSpPr>
            <p:cNvPr id="6" name="Rounded Rectangle 5"/>
            <p:cNvSpPr/>
            <p:nvPr/>
          </p:nvSpPr>
          <p:spPr>
            <a:xfrm>
              <a:off x="0" y="3260880"/>
              <a:ext cx="8640960" cy="561600"/>
            </a:xfrm>
            <a:prstGeom prst="roundRect">
              <a:avLst/>
            </a:prstGeom>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sp>
        <p:sp>
          <p:nvSpPr>
            <p:cNvPr id="7" name="Rounded Rectangle 4"/>
            <p:cNvSpPr/>
            <p:nvPr/>
          </p:nvSpPr>
          <p:spPr>
            <a:xfrm>
              <a:off x="27415" y="3288295"/>
              <a:ext cx="8586130" cy="506770"/>
            </a:xfrm>
            <a:prstGeom prst="rect">
              <a:avLst/>
            </a:prstGeom>
            <a:sp3d/>
          </p:spPr>
          <p:style>
            <a:lnRef idx="0">
              <a:scrgbClr r="0" g="0" b="0"/>
            </a:lnRef>
            <a:fillRef idx="0">
              <a:scrgbClr r="0" g="0" b="0"/>
            </a:fillRef>
            <a:effectRef idx="0">
              <a:scrgbClr r="0" g="0" b="0"/>
            </a:effectRef>
            <a:fontRef idx="minor">
              <a:schemeClr val="dk1"/>
            </a:fontRef>
          </p:style>
          <p:txBody>
            <a:bodyPr spcFirstLastPara="0" vert="horz" wrap="square" lIns="53340" tIns="53340" rIns="53340" bIns="53340" numCol="1" spcCol="1270" anchor="ctr" anchorCtr="0">
              <a:noAutofit/>
            </a:bodyPr>
            <a:lstStyle/>
            <a:p>
              <a:pPr lvl="0" algn="l" defTabSz="622300" rtl="0">
                <a:lnSpc>
                  <a:spcPct val="90000"/>
                </a:lnSpc>
                <a:spcBef>
                  <a:spcPct val="0"/>
                </a:spcBef>
                <a:spcAft>
                  <a:spcPct val="35000"/>
                </a:spcAft>
              </a:pPr>
              <a:r>
                <a:rPr lang="en-GB" kern="1200" dirty="0" smtClean="0"/>
                <a:t>F.1.6 State, with one example, that some bacteria form aggregates that show characteristics not seen in individual bacteria.</a:t>
              </a:r>
              <a:endParaRPr lang="en-GB" kern="1200" dirty="0"/>
            </a:p>
          </p:txBody>
        </p:sp>
      </p:grpSp>
      <p:sp>
        <p:nvSpPr>
          <p:cNvPr id="2" name="Rectangle 1"/>
          <p:cNvSpPr/>
          <p:nvPr/>
        </p:nvSpPr>
        <p:spPr>
          <a:xfrm>
            <a:off x="281942" y="1052736"/>
            <a:ext cx="8613545" cy="1200329"/>
          </a:xfrm>
          <a:prstGeom prst="rect">
            <a:avLst/>
          </a:prstGeom>
        </p:spPr>
        <p:txBody>
          <a:bodyPr wrap="square">
            <a:spAutoFit/>
          </a:bodyPr>
          <a:lstStyle/>
          <a:p>
            <a:r>
              <a:rPr lang="en-GB" dirty="0"/>
              <a:t>Free-living </a:t>
            </a:r>
            <a:r>
              <a:rPr lang="en-GB" i="1" dirty="0"/>
              <a:t>Vibrio </a:t>
            </a:r>
            <a:r>
              <a:rPr lang="en-GB" i="1" dirty="0" err="1"/>
              <a:t>fischeri</a:t>
            </a:r>
            <a:r>
              <a:rPr lang="en-GB" i="1" dirty="0"/>
              <a:t> </a:t>
            </a:r>
            <a:r>
              <a:rPr lang="en-GB" dirty="0"/>
              <a:t>enters and ‘</a:t>
            </a:r>
            <a:r>
              <a:rPr lang="en-GB" dirty="0" smtClean="0"/>
              <a:t>inoculates’ the </a:t>
            </a:r>
            <a:r>
              <a:rPr lang="en-GB" dirty="0"/>
              <a:t>light organs of juvenile squid. Ciliated cells within </a:t>
            </a:r>
            <a:r>
              <a:rPr lang="en-GB" dirty="0" smtClean="0"/>
              <a:t>the squid </a:t>
            </a:r>
            <a:r>
              <a:rPr lang="en-GB" dirty="0"/>
              <a:t>light organs draw in the symbiotic bacteria. </a:t>
            </a:r>
            <a:r>
              <a:rPr lang="en-GB" dirty="0" smtClean="0"/>
              <a:t>These cells </a:t>
            </a:r>
            <a:r>
              <a:rPr lang="en-GB" dirty="0"/>
              <a:t>promote the growth of the </a:t>
            </a:r>
            <a:r>
              <a:rPr lang="en-GB" dirty="0" err="1"/>
              <a:t>symbionts</a:t>
            </a:r>
            <a:r>
              <a:rPr lang="en-GB" dirty="0"/>
              <a:t> and actively</a:t>
            </a:r>
          </a:p>
          <a:p>
            <a:r>
              <a:rPr lang="en-GB" dirty="0"/>
              <a:t>reject any competitors.</a:t>
            </a:r>
          </a:p>
        </p:txBody>
      </p:sp>
      <p:sp>
        <p:nvSpPr>
          <p:cNvPr id="3" name="Rounded Rectangle 2"/>
          <p:cNvSpPr/>
          <p:nvPr/>
        </p:nvSpPr>
        <p:spPr>
          <a:xfrm>
            <a:off x="6203776" y="1988840"/>
            <a:ext cx="2664296" cy="15359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Inoculation</a:t>
            </a:r>
            <a:r>
              <a:rPr lang="en-GB" dirty="0"/>
              <a:t> is the placement of something that will grow or </a:t>
            </a:r>
            <a:r>
              <a:rPr lang="en-GB" dirty="0" smtClean="0"/>
              <a:t>reproduce.</a:t>
            </a:r>
            <a:endParaRPr lang="en-GB" dirty="0"/>
          </a:p>
        </p:txBody>
      </p:sp>
      <p:pic>
        <p:nvPicPr>
          <p:cNvPr id="4098" name="Picture 2" descr="http://seedsofrainbow.files.wordpress.com/2011/10/fireflysquidjapanjpg1.jpg?w=317&amp;h=22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26211" y="4365104"/>
            <a:ext cx="3019425" cy="2105026"/>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268812" y="2492896"/>
            <a:ext cx="5771684" cy="3139321"/>
          </a:xfrm>
          <a:prstGeom prst="rect">
            <a:avLst/>
          </a:prstGeom>
        </p:spPr>
        <p:txBody>
          <a:bodyPr wrap="square">
            <a:spAutoFit/>
          </a:bodyPr>
          <a:lstStyle/>
          <a:p>
            <a:r>
              <a:rPr lang="en-GB" dirty="0"/>
              <a:t>Inside the squid the population can reach high cell </a:t>
            </a:r>
            <a:r>
              <a:rPr lang="en-GB" dirty="0" smtClean="0"/>
              <a:t>densities and </a:t>
            </a:r>
            <a:r>
              <a:rPr lang="en-GB" dirty="0"/>
              <a:t>under these conditions the </a:t>
            </a:r>
            <a:r>
              <a:rPr lang="en-GB" b="1" dirty="0"/>
              <a:t>bacteria </a:t>
            </a:r>
            <a:r>
              <a:rPr lang="en-GB" b="1" dirty="0" smtClean="0"/>
              <a:t>bio-luminesce</a:t>
            </a:r>
            <a:r>
              <a:rPr lang="en-GB" dirty="0" smtClean="0"/>
              <a:t>. The </a:t>
            </a:r>
            <a:r>
              <a:rPr lang="en-GB" dirty="0"/>
              <a:t>light organs are an ideal environment since the </a:t>
            </a:r>
            <a:r>
              <a:rPr lang="en-GB" dirty="0" smtClean="0"/>
              <a:t>squid provides </a:t>
            </a:r>
            <a:r>
              <a:rPr lang="en-GB" dirty="0"/>
              <a:t>a nutrient rich solution which promotes </a:t>
            </a:r>
            <a:r>
              <a:rPr lang="en-GB" dirty="0" smtClean="0"/>
              <a:t>rapid bacterial </a:t>
            </a:r>
            <a:r>
              <a:rPr lang="en-GB" dirty="0"/>
              <a:t>growth to densities which are sufficient to </a:t>
            </a:r>
            <a:r>
              <a:rPr lang="en-GB" dirty="0" smtClean="0"/>
              <a:t>trigger bioluminescence</a:t>
            </a:r>
            <a:r>
              <a:rPr lang="en-GB" dirty="0"/>
              <a:t>. In return the squid uses the </a:t>
            </a:r>
            <a:r>
              <a:rPr lang="en-GB" dirty="0" smtClean="0"/>
              <a:t>bacterial bioluminescence </a:t>
            </a:r>
            <a:r>
              <a:rPr lang="en-GB" dirty="0"/>
              <a:t>to hide its silhouette when viewed </a:t>
            </a:r>
            <a:r>
              <a:rPr lang="en-GB" dirty="0" smtClean="0"/>
              <a:t>from below </a:t>
            </a:r>
            <a:r>
              <a:rPr lang="en-GB" dirty="0"/>
              <a:t>by matching the amount of light striking the top </a:t>
            </a:r>
            <a:r>
              <a:rPr lang="en-GB" dirty="0" smtClean="0"/>
              <a:t>of the </a:t>
            </a:r>
            <a:r>
              <a:rPr lang="en-GB" dirty="0"/>
              <a:t>squid’s body.</a:t>
            </a:r>
          </a:p>
        </p:txBody>
      </p:sp>
    </p:spTree>
    <p:extLst>
      <p:ext uri="{BB962C8B-B14F-4D97-AF65-F5344CB8AC3E}">
        <p14:creationId xmlns:p14="http://schemas.microsoft.com/office/powerpoint/2010/main" val="1969114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1000"/>
                                        <p:tgtEl>
                                          <p:spTgt spid="8"/>
                                        </p:tgtEl>
                                      </p:cBhvr>
                                    </p:animEffect>
                                    <p:anim calcmode="lin" valueType="num">
                                      <p:cBhvr>
                                        <p:cTn id="19" dur="1000" fill="hold"/>
                                        <p:tgtEl>
                                          <p:spTgt spid="8"/>
                                        </p:tgtEl>
                                        <p:attrNameLst>
                                          <p:attrName>ppt_x</p:attrName>
                                        </p:attrNameLst>
                                      </p:cBhvr>
                                      <p:tavLst>
                                        <p:tav tm="0">
                                          <p:val>
                                            <p:strVal val="#ppt_x"/>
                                          </p:val>
                                        </p:tav>
                                        <p:tav tm="100000">
                                          <p:val>
                                            <p:strVal val="#ppt_x"/>
                                          </p:val>
                                        </p:tav>
                                      </p:tavLst>
                                    </p:anim>
                                    <p:anim calcmode="lin" valueType="num">
                                      <p:cBhvr>
                                        <p:cTn id="20" dur="1000" fill="hold"/>
                                        <p:tgtEl>
                                          <p:spTgt spid="8"/>
                                        </p:tgtEl>
                                        <p:attrNameLst>
                                          <p:attrName>ppt_y</p:attrName>
                                        </p:attrNameLst>
                                      </p:cBhvr>
                                      <p:tavLst>
                                        <p:tav tm="0">
                                          <p:val>
                                            <p:strVal val="#ppt_y+.1"/>
                                          </p:val>
                                        </p:tav>
                                        <p:tav tm="100000">
                                          <p:val>
                                            <p:strVal val="#ppt_y"/>
                                          </p:val>
                                        </p:tav>
                                      </p:tavLst>
                                    </p:anim>
                                  </p:childTnLst>
                                </p:cTn>
                              </p:par>
                            </p:childTnLst>
                          </p:cTn>
                        </p:par>
                        <p:par>
                          <p:cTn id="21" fill="hold">
                            <p:stCondLst>
                              <p:cond delay="1000"/>
                            </p:stCondLst>
                            <p:childTnLst>
                              <p:par>
                                <p:cTn id="22" presetID="10" presetClass="entr" presetSubtype="0" fill="hold" nodeType="afterEffect">
                                  <p:stCondLst>
                                    <p:cond delay="0"/>
                                  </p:stCondLst>
                                  <p:childTnLst>
                                    <p:set>
                                      <p:cBhvr>
                                        <p:cTn id="23" dur="1" fill="hold">
                                          <p:stCondLst>
                                            <p:cond delay="0"/>
                                          </p:stCondLst>
                                        </p:cTn>
                                        <p:tgtEl>
                                          <p:spTgt spid="4098"/>
                                        </p:tgtEl>
                                        <p:attrNameLst>
                                          <p:attrName>style.visibility</p:attrName>
                                        </p:attrNameLst>
                                      </p:cBhvr>
                                      <p:to>
                                        <p:strVal val="visible"/>
                                      </p:to>
                                    </p:set>
                                    <p:animEffect transition="in" filter="fade">
                                      <p:cBhvr>
                                        <p:cTn id="24" dur="125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8" grpId="0"/>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7811844" y="6490446"/>
            <a:ext cx="1332156" cy="365125"/>
          </a:xfrm>
        </p:spPr>
        <p:txBody>
          <a:bodyPr/>
          <a:lstStyle/>
          <a:p>
            <a:pPr algn="ctr"/>
            <a:fld id="{6E2D2B3B-882E-40F3-A32F-6DD516915044}" type="slidenum">
              <a:rPr lang="en-US" smtClean="0">
                <a:solidFill>
                  <a:schemeClr val="tx1"/>
                </a:solidFill>
              </a:rPr>
              <a:pPr algn="ctr"/>
              <a:t>21</a:t>
            </a:fld>
            <a:endParaRPr lang="en-US">
              <a:solidFill>
                <a:schemeClr val="tx1"/>
              </a:solidFill>
            </a:endParaRPr>
          </a:p>
        </p:txBody>
      </p:sp>
      <p:sp>
        <p:nvSpPr>
          <p:cNvPr id="10" name="Footer Placeholder 9"/>
          <p:cNvSpPr>
            <a:spLocks noGrp="1"/>
          </p:cNvSpPr>
          <p:nvPr>
            <p:ph type="ftr" sz="quarter" idx="11"/>
          </p:nvPr>
        </p:nvSpPr>
        <p:spPr>
          <a:xfrm>
            <a:off x="2771800" y="6492875"/>
            <a:ext cx="3502152" cy="365125"/>
          </a:xfrm>
        </p:spPr>
        <p:txBody>
          <a:bodyPr/>
          <a:lstStyle/>
          <a:p>
            <a:pPr algn="ctr"/>
            <a:r>
              <a:rPr lang="en-US" smtClean="0"/>
              <a:t>IB Biology SFP - Mark Polko</a:t>
            </a:r>
            <a:endParaRPr lang="en-US"/>
          </a:p>
        </p:txBody>
      </p:sp>
      <p:grpSp>
        <p:nvGrpSpPr>
          <p:cNvPr id="4" name="Group 3"/>
          <p:cNvGrpSpPr/>
          <p:nvPr/>
        </p:nvGrpSpPr>
        <p:grpSpPr>
          <a:xfrm>
            <a:off x="254527" y="78786"/>
            <a:ext cx="8640960" cy="561600"/>
            <a:chOff x="0" y="3260880"/>
            <a:chExt cx="8640960" cy="561600"/>
          </a:xfrm>
          <a:scene3d>
            <a:camera prst="orthographicFront"/>
            <a:lightRig rig="flat" dir="t"/>
          </a:scene3d>
        </p:grpSpPr>
        <p:sp>
          <p:nvSpPr>
            <p:cNvPr id="6" name="Rounded Rectangle 5"/>
            <p:cNvSpPr/>
            <p:nvPr/>
          </p:nvSpPr>
          <p:spPr>
            <a:xfrm>
              <a:off x="0" y="3260880"/>
              <a:ext cx="8640960" cy="561600"/>
            </a:xfrm>
            <a:prstGeom prst="roundRect">
              <a:avLst/>
            </a:prstGeom>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sp>
        <p:sp>
          <p:nvSpPr>
            <p:cNvPr id="7" name="Rounded Rectangle 4"/>
            <p:cNvSpPr/>
            <p:nvPr/>
          </p:nvSpPr>
          <p:spPr>
            <a:xfrm>
              <a:off x="27415" y="3288295"/>
              <a:ext cx="8586130" cy="506770"/>
            </a:xfrm>
            <a:prstGeom prst="rect">
              <a:avLst/>
            </a:prstGeom>
            <a:sp3d/>
          </p:spPr>
          <p:style>
            <a:lnRef idx="0">
              <a:scrgbClr r="0" g="0" b="0"/>
            </a:lnRef>
            <a:fillRef idx="0">
              <a:scrgbClr r="0" g="0" b="0"/>
            </a:fillRef>
            <a:effectRef idx="0">
              <a:scrgbClr r="0" g="0" b="0"/>
            </a:effectRef>
            <a:fontRef idx="minor">
              <a:schemeClr val="dk1"/>
            </a:fontRef>
          </p:style>
          <p:txBody>
            <a:bodyPr spcFirstLastPara="0" vert="horz" wrap="square" lIns="53340" tIns="53340" rIns="53340" bIns="53340" numCol="1" spcCol="1270" anchor="ctr" anchorCtr="0">
              <a:noAutofit/>
            </a:bodyPr>
            <a:lstStyle/>
            <a:p>
              <a:pPr lvl="0" algn="l" defTabSz="622300" rtl="0">
                <a:lnSpc>
                  <a:spcPct val="90000"/>
                </a:lnSpc>
                <a:spcBef>
                  <a:spcPct val="0"/>
                </a:spcBef>
                <a:spcAft>
                  <a:spcPct val="35000"/>
                </a:spcAft>
              </a:pPr>
              <a:r>
                <a:rPr lang="en-GB" kern="1200" dirty="0" smtClean="0"/>
                <a:t>F.1.6 State, with one example, that some bacteria form aggregates that show characteristics not seen in individual bacteria.</a:t>
              </a:r>
              <a:endParaRPr lang="en-GB" kern="1200" dirty="0"/>
            </a:p>
          </p:txBody>
        </p:sp>
      </p:grpSp>
      <p:sp>
        <p:nvSpPr>
          <p:cNvPr id="2" name="Rectangle 1"/>
          <p:cNvSpPr/>
          <p:nvPr/>
        </p:nvSpPr>
        <p:spPr>
          <a:xfrm>
            <a:off x="254527" y="1028343"/>
            <a:ext cx="8613545" cy="3693319"/>
          </a:xfrm>
          <a:prstGeom prst="rect">
            <a:avLst/>
          </a:prstGeom>
        </p:spPr>
        <p:txBody>
          <a:bodyPr wrap="square">
            <a:spAutoFit/>
          </a:bodyPr>
          <a:lstStyle/>
          <a:p>
            <a:r>
              <a:rPr lang="en-GB" b="1" dirty="0"/>
              <a:t>Quorum sensing </a:t>
            </a:r>
            <a:r>
              <a:rPr lang="en-GB" dirty="0"/>
              <a:t>is the regulation of a bacterial </a:t>
            </a:r>
            <a:r>
              <a:rPr lang="en-GB" dirty="0" smtClean="0"/>
              <a:t>process that </a:t>
            </a:r>
            <a:r>
              <a:rPr lang="en-GB" i="1" u="sng" dirty="0"/>
              <a:t>depends on the density </a:t>
            </a:r>
            <a:r>
              <a:rPr lang="en-GB" dirty="0"/>
              <a:t>of the bacterial population</a:t>
            </a:r>
            <a:r>
              <a:rPr lang="en-GB" dirty="0" smtClean="0"/>
              <a:t>.</a:t>
            </a:r>
          </a:p>
          <a:p>
            <a:endParaRPr lang="en-GB" dirty="0"/>
          </a:p>
          <a:p>
            <a:r>
              <a:rPr lang="en-GB" dirty="0"/>
              <a:t>In the case of </a:t>
            </a:r>
            <a:r>
              <a:rPr lang="en-GB" i="1" dirty="0"/>
              <a:t>Vibrio </a:t>
            </a:r>
            <a:r>
              <a:rPr lang="en-GB" i="1" dirty="0" err="1"/>
              <a:t>fischeri</a:t>
            </a:r>
            <a:r>
              <a:rPr lang="en-GB" i="1" dirty="0"/>
              <a:t> </a:t>
            </a:r>
            <a:r>
              <a:rPr lang="en-GB" dirty="0"/>
              <a:t>bioluminescence is under </a:t>
            </a:r>
            <a:r>
              <a:rPr lang="en-GB" dirty="0" smtClean="0"/>
              <a:t>the control </a:t>
            </a:r>
            <a:r>
              <a:rPr lang="en-GB" dirty="0"/>
              <a:t>of quorum sensing. The process relies upon </a:t>
            </a:r>
            <a:r>
              <a:rPr lang="en-GB" dirty="0" smtClean="0"/>
              <a:t>the bacteria </a:t>
            </a:r>
            <a:r>
              <a:rPr lang="en-GB" dirty="0"/>
              <a:t>producing and releasing </a:t>
            </a:r>
            <a:r>
              <a:rPr lang="en-GB" b="1" dirty="0"/>
              <a:t>signal molecules </a:t>
            </a:r>
            <a:r>
              <a:rPr lang="en-GB" dirty="0" smtClean="0"/>
              <a:t>which diffuses </a:t>
            </a:r>
            <a:r>
              <a:rPr lang="en-GB" dirty="0"/>
              <a:t>outwards from the bacterium. This allows </a:t>
            </a:r>
            <a:r>
              <a:rPr lang="en-GB" dirty="0" smtClean="0"/>
              <a:t>the bacteria </a:t>
            </a:r>
            <a:r>
              <a:rPr lang="en-GB" dirty="0"/>
              <a:t>population to communicate with each other </a:t>
            </a:r>
            <a:r>
              <a:rPr lang="en-GB" dirty="0" smtClean="0"/>
              <a:t>and coordinate </a:t>
            </a:r>
            <a:r>
              <a:rPr lang="en-GB" dirty="0"/>
              <a:t>their behaviour when a certain population </a:t>
            </a:r>
            <a:r>
              <a:rPr lang="en-GB" dirty="0" smtClean="0"/>
              <a:t>size is </a:t>
            </a:r>
            <a:r>
              <a:rPr lang="en-GB" dirty="0"/>
              <a:t>reached</a:t>
            </a:r>
            <a:r>
              <a:rPr lang="en-GB" dirty="0" smtClean="0"/>
              <a:t>.</a:t>
            </a:r>
          </a:p>
          <a:p>
            <a:endParaRPr lang="en-GB" dirty="0" smtClean="0"/>
          </a:p>
          <a:p>
            <a:r>
              <a:rPr lang="en-GB" dirty="0" smtClean="0"/>
              <a:t>The signal molecule only diffuses out of the bacteria when in contact with other bacteria. High concentrations of the signal give the sign to the bacteria that the population size is large and a gene is switched on which starts luminescence.</a:t>
            </a:r>
            <a:endParaRPr lang="en-GB" dirty="0"/>
          </a:p>
        </p:txBody>
      </p:sp>
      <p:sp>
        <p:nvSpPr>
          <p:cNvPr id="8" name="TextBox 7"/>
          <p:cNvSpPr txBox="1"/>
          <p:nvPr/>
        </p:nvSpPr>
        <p:spPr>
          <a:xfrm>
            <a:off x="6084168" y="5805264"/>
            <a:ext cx="652743" cy="369332"/>
          </a:xfrm>
          <a:prstGeom prst="rect">
            <a:avLst/>
          </a:prstGeom>
          <a:noFill/>
        </p:spPr>
        <p:txBody>
          <a:bodyPr wrap="none" rtlCol="0">
            <a:spAutoFit/>
          </a:bodyPr>
          <a:lstStyle/>
          <a:p>
            <a:r>
              <a:rPr lang="en-GB" dirty="0" smtClean="0">
                <a:hlinkClick r:id="rId2"/>
              </a:rPr>
              <a:t>LINK</a:t>
            </a:r>
            <a:endParaRPr lang="en-GB" dirty="0"/>
          </a:p>
        </p:txBody>
      </p:sp>
    </p:spTree>
    <p:extLst>
      <p:ext uri="{BB962C8B-B14F-4D97-AF65-F5344CB8AC3E}">
        <p14:creationId xmlns:p14="http://schemas.microsoft.com/office/powerpoint/2010/main" val="1554950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p:cTn id="7" dur="1000" fill="hold"/>
                                        <p:tgtEl>
                                          <p:spTgt spid="8">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8">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8">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7811844" y="6490446"/>
            <a:ext cx="1332156" cy="365125"/>
          </a:xfrm>
        </p:spPr>
        <p:txBody>
          <a:bodyPr/>
          <a:lstStyle/>
          <a:p>
            <a:pPr algn="ctr"/>
            <a:fld id="{6E2D2B3B-882E-40F3-A32F-6DD516915044}" type="slidenum">
              <a:rPr lang="en-US" smtClean="0">
                <a:solidFill>
                  <a:schemeClr val="tx1"/>
                </a:solidFill>
              </a:rPr>
              <a:pPr algn="ctr"/>
              <a:t>22</a:t>
            </a:fld>
            <a:endParaRPr lang="en-US">
              <a:solidFill>
                <a:schemeClr val="tx1"/>
              </a:solidFill>
            </a:endParaRPr>
          </a:p>
        </p:txBody>
      </p:sp>
      <p:sp>
        <p:nvSpPr>
          <p:cNvPr id="10" name="Footer Placeholder 9"/>
          <p:cNvSpPr>
            <a:spLocks noGrp="1"/>
          </p:cNvSpPr>
          <p:nvPr>
            <p:ph type="ftr" sz="quarter" idx="11"/>
          </p:nvPr>
        </p:nvSpPr>
        <p:spPr>
          <a:xfrm>
            <a:off x="2771800" y="6492875"/>
            <a:ext cx="3502152" cy="365125"/>
          </a:xfrm>
        </p:spPr>
        <p:txBody>
          <a:bodyPr/>
          <a:lstStyle/>
          <a:p>
            <a:pPr algn="ctr"/>
            <a:r>
              <a:rPr lang="en-US" smtClean="0"/>
              <a:t>IB Biology SFP - Mark Polko</a:t>
            </a:r>
            <a:endParaRPr lang="en-US"/>
          </a:p>
        </p:txBody>
      </p:sp>
      <p:sp>
        <p:nvSpPr>
          <p:cNvPr id="8" name="Rectangle 7"/>
          <p:cNvSpPr/>
          <p:nvPr/>
        </p:nvSpPr>
        <p:spPr>
          <a:xfrm>
            <a:off x="251520" y="1305342"/>
            <a:ext cx="7992888" cy="1754326"/>
          </a:xfrm>
          <a:prstGeom prst="rect">
            <a:avLst/>
          </a:prstGeom>
        </p:spPr>
        <p:txBody>
          <a:bodyPr wrap="square">
            <a:spAutoFit/>
          </a:bodyPr>
          <a:lstStyle/>
          <a:p>
            <a:r>
              <a:rPr lang="en-GB" dirty="0" smtClean="0"/>
              <a:t>Cystic fibrosis is </a:t>
            </a:r>
            <a:r>
              <a:rPr lang="en-GB" dirty="0"/>
              <a:t>a relatively </a:t>
            </a:r>
            <a:r>
              <a:rPr lang="en-GB" b="1" dirty="0"/>
              <a:t>common genetic disease </a:t>
            </a:r>
            <a:r>
              <a:rPr lang="en-GB" dirty="0" smtClean="0"/>
              <a:t>that affects </a:t>
            </a:r>
            <a:r>
              <a:rPr lang="en-GB" dirty="0"/>
              <a:t>the entire body, causing progressive disability </a:t>
            </a:r>
            <a:r>
              <a:rPr lang="en-GB" dirty="0" smtClean="0"/>
              <a:t>and early </a:t>
            </a:r>
            <a:r>
              <a:rPr lang="en-GB" dirty="0"/>
              <a:t>death. </a:t>
            </a:r>
            <a:r>
              <a:rPr lang="en-GB" i="1" u="sng" dirty="0"/>
              <a:t>Difficulty in breathing and excessive </a:t>
            </a:r>
            <a:r>
              <a:rPr lang="en-GB" i="1" u="sng" dirty="0" smtClean="0"/>
              <a:t>mucus production</a:t>
            </a:r>
            <a:r>
              <a:rPr lang="en-GB" dirty="0" smtClean="0"/>
              <a:t> </a:t>
            </a:r>
            <a:r>
              <a:rPr lang="en-GB" dirty="0"/>
              <a:t>are the most common symptoms and </a:t>
            </a:r>
            <a:r>
              <a:rPr lang="en-GB" dirty="0" smtClean="0"/>
              <a:t>results from </a:t>
            </a:r>
            <a:r>
              <a:rPr lang="en-GB" dirty="0"/>
              <a:t>frequent lung infections, often involving </a:t>
            </a:r>
            <a:r>
              <a:rPr lang="en-GB" dirty="0" smtClean="0"/>
              <a:t>large colonies </a:t>
            </a:r>
            <a:r>
              <a:rPr lang="en-GB" dirty="0"/>
              <a:t>of </a:t>
            </a:r>
            <a:r>
              <a:rPr lang="en-GB" i="1" u="sng" dirty="0"/>
              <a:t>pseudomonas </a:t>
            </a:r>
            <a:r>
              <a:rPr lang="en-GB" i="1" u="sng" dirty="0" err="1"/>
              <a:t>aeruginosa</a:t>
            </a:r>
            <a:r>
              <a:rPr lang="en-GB" dirty="0"/>
              <a:t>, which are </a:t>
            </a:r>
            <a:r>
              <a:rPr lang="en-GB" dirty="0" smtClean="0"/>
              <a:t>resistant to </a:t>
            </a:r>
            <a:r>
              <a:rPr lang="en-GB" dirty="0"/>
              <a:t>antibiotics. </a:t>
            </a:r>
          </a:p>
        </p:txBody>
      </p:sp>
      <p:grpSp>
        <p:nvGrpSpPr>
          <p:cNvPr id="11" name="Group 10"/>
          <p:cNvGrpSpPr/>
          <p:nvPr/>
        </p:nvGrpSpPr>
        <p:grpSpPr>
          <a:xfrm>
            <a:off x="254527" y="78786"/>
            <a:ext cx="8640960" cy="561600"/>
            <a:chOff x="0" y="3260880"/>
            <a:chExt cx="8640960" cy="561600"/>
          </a:xfrm>
          <a:scene3d>
            <a:camera prst="orthographicFront"/>
            <a:lightRig rig="flat" dir="t"/>
          </a:scene3d>
        </p:grpSpPr>
        <p:sp>
          <p:nvSpPr>
            <p:cNvPr id="12" name="Rounded Rectangle 11"/>
            <p:cNvSpPr/>
            <p:nvPr/>
          </p:nvSpPr>
          <p:spPr>
            <a:xfrm>
              <a:off x="0" y="3260880"/>
              <a:ext cx="8640960" cy="561600"/>
            </a:xfrm>
            <a:prstGeom prst="roundRect">
              <a:avLst/>
            </a:prstGeom>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sp>
        <p:sp>
          <p:nvSpPr>
            <p:cNvPr id="13" name="Rounded Rectangle 4"/>
            <p:cNvSpPr/>
            <p:nvPr/>
          </p:nvSpPr>
          <p:spPr>
            <a:xfrm>
              <a:off x="27415" y="3288295"/>
              <a:ext cx="8586130" cy="506770"/>
            </a:xfrm>
            <a:prstGeom prst="rect">
              <a:avLst/>
            </a:prstGeom>
            <a:sp3d/>
          </p:spPr>
          <p:style>
            <a:lnRef idx="0">
              <a:scrgbClr r="0" g="0" b="0"/>
            </a:lnRef>
            <a:fillRef idx="0">
              <a:scrgbClr r="0" g="0" b="0"/>
            </a:fillRef>
            <a:effectRef idx="0">
              <a:scrgbClr r="0" g="0" b="0"/>
            </a:effectRef>
            <a:fontRef idx="minor">
              <a:schemeClr val="dk1"/>
            </a:fontRef>
          </p:style>
          <p:txBody>
            <a:bodyPr spcFirstLastPara="0" vert="horz" wrap="square" lIns="53340" tIns="53340" rIns="53340" bIns="53340" numCol="1" spcCol="1270" anchor="ctr" anchorCtr="0">
              <a:noAutofit/>
            </a:bodyPr>
            <a:lstStyle/>
            <a:p>
              <a:pPr lvl="0" algn="l" defTabSz="622300" rtl="0">
                <a:lnSpc>
                  <a:spcPct val="90000"/>
                </a:lnSpc>
                <a:spcBef>
                  <a:spcPct val="0"/>
                </a:spcBef>
                <a:spcAft>
                  <a:spcPct val="35000"/>
                </a:spcAft>
              </a:pPr>
              <a:r>
                <a:rPr lang="en-GB" kern="1200" dirty="0" smtClean="0"/>
                <a:t>F.1.6 State, with one example, that some bacteria form aggregates that show characteristics not seen in individual bacteria.</a:t>
              </a:r>
              <a:endParaRPr lang="en-GB" kern="1200" dirty="0"/>
            </a:p>
          </p:txBody>
        </p:sp>
      </p:grpSp>
      <p:sp>
        <p:nvSpPr>
          <p:cNvPr id="9" name="TextBox 8"/>
          <p:cNvSpPr txBox="1"/>
          <p:nvPr/>
        </p:nvSpPr>
        <p:spPr>
          <a:xfrm>
            <a:off x="317562" y="796062"/>
            <a:ext cx="2022189" cy="461665"/>
          </a:xfrm>
          <a:prstGeom prst="rect">
            <a:avLst/>
          </a:prstGeom>
          <a:noFill/>
        </p:spPr>
        <p:txBody>
          <a:bodyPr wrap="square" rtlCol="0">
            <a:spAutoFit/>
          </a:bodyPr>
          <a:lstStyle/>
          <a:p>
            <a:r>
              <a:rPr lang="en-GB" sz="2400" b="1" dirty="0" smtClean="0"/>
              <a:t>Example II</a:t>
            </a:r>
            <a:endParaRPr lang="en-GB" sz="2400" b="1" dirty="0"/>
          </a:p>
        </p:txBody>
      </p:sp>
      <p:pic>
        <p:nvPicPr>
          <p:cNvPr id="13314" name="Picture 2" descr="https://ufhealth.org/sites/default/files/graphics/images/en/1813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85393" y="3059668"/>
            <a:ext cx="3810000" cy="3048001"/>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p:cNvSpPr/>
          <p:nvPr/>
        </p:nvSpPr>
        <p:spPr>
          <a:xfrm>
            <a:off x="251520" y="3212976"/>
            <a:ext cx="4572000" cy="2308324"/>
          </a:xfrm>
          <a:prstGeom prst="rect">
            <a:avLst/>
          </a:prstGeom>
        </p:spPr>
        <p:txBody>
          <a:bodyPr>
            <a:spAutoFit/>
          </a:bodyPr>
          <a:lstStyle/>
          <a:p>
            <a:r>
              <a:rPr lang="en-GB" i="1" dirty="0"/>
              <a:t>Pseudomonas </a:t>
            </a:r>
            <a:r>
              <a:rPr lang="en-GB" i="1" dirty="0" err="1"/>
              <a:t>aeruginosa</a:t>
            </a:r>
            <a:r>
              <a:rPr lang="en-GB" i="1" dirty="0"/>
              <a:t> </a:t>
            </a:r>
            <a:r>
              <a:rPr lang="en-GB" dirty="0"/>
              <a:t>controls the </a:t>
            </a:r>
            <a:r>
              <a:rPr lang="en-GB" b="1" dirty="0"/>
              <a:t>production </a:t>
            </a:r>
            <a:r>
              <a:rPr lang="en-GB" b="1" dirty="0" smtClean="0"/>
              <a:t>of enzymes </a:t>
            </a:r>
            <a:r>
              <a:rPr lang="en-GB" b="1" dirty="0"/>
              <a:t>and the </a:t>
            </a:r>
            <a:r>
              <a:rPr lang="en-GB" b="1" dirty="0" smtClean="0"/>
              <a:t>formation </a:t>
            </a:r>
            <a:r>
              <a:rPr lang="en-GB" b="1" dirty="0"/>
              <a:t>of biofilms</a:t>
            </a:r>
            <a:r>
              <a:rPr lang="en-GB" dirty="0"/>
              <a:t>. Both of </a:t>
            </a:r>
            <a:r>
              <a:rPr lang="en-GB" dirty="0" smtClean="0"/>
              <a:t>these processes </a:t>
            </a:r>
            <a:r>
              <a:rPr lang="en-GB" dirty="0"/>
              <a:t>are under the control </a:t>
            </a:r>
            <a:r>
              <a:rPr lang="en-GB" dirty="0" smtClean="0"/>
              <a:t>of </a:t>
            </a:r>
            <a:r>
              <a:rPr lang="en-GB" i="1" u="sng" dirty="0" smtClean="0"/>
              <a:t>quorum </a:t>
            </a:r>
            <a:r>
              <a:rPr lang="en-GB" i="1" u="sng" dirty="0"/>
              <a:t>sensing</a:t>
            </a:r>
            <a:r>
              <a:rPr lang="en-GB" dirty="0"/>
              <a:t>. </a:t>
            </a:r>
            <a:r>
              <a:rPr lang="en-GB" dirty="0" smtClean="0"/>
              <a:t>The production </a:t>
            </a:r>
            <a:r>
              <a:rPr lang="en-GB" dirty="0"/>
              <a:t>of the biofilm provides the organism </a:t>
            </a:r>
            <a:r>
              <a:rPr lang="en-GB" dirty="0" smtClean="0"/>
              <a:t>with protection </a:t>
            </a:r>
            <a:r>
              <a:rPr lang="en-GB" dirty="0"/>
              <a:t>against antibiotics and the enzymes </a:t>
            </a:r>
            <a:r>
              <a:rPr lang="en-GB" dirty="0" smtClean="0"/>
              <a:t>damage the </a:t>
            </a:r>
            <a:r>
              <a:rPr lang="en-GB" dirty="0"/>
              <a:t>lung epithelium.</a:t>
            </a:r>
          </a:p>
        </p:txBody>
      </p:sp>
      <p:sp>
        <p:nvSpPr>
          <p:cNvPr id="15" name="Rounded Rectangle 14"/>
          <p:cNvSpPr/>
          <p:nvPr/>
        </p:nvSpPr>
        <p:spPr>
          <a:xfrm>
            <a:off x="4427984" y="908720"/>
            <a:ext cx="4320480" cy="367494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t>A biofilm is a complex aggregation of </a:t>
            </a:r>
            <a:r>
              <a:rPr lang="en-GB" dirty="0" smtClean="0"/>
              <a:t>microorganisms marked </a:t>
            </a:r>
            <a:r>
              <a:rPr lang="en-GB" dirty="0"/>
              <a:t>by the excretion of a protective </a:t>
            </a:r>
            <a:r>
              <a:rPr lang="en-GB" dirty="0" smtClean="0"/>
              <a:t>and adhesive extracellular </a:t>
            </a:r>
            <a:r>
              <a:rPr lang="en-GB" dirty="0"/>
              <a:t>matrix. Biofilms can contain many different</a:t>
            </a:r>
          </a:p>
          <a:p>
            <a:r>
              <a:rPr lang="en-GB" dirty="0"/>
              <a:t>types of </a:t>
            </a:r>
            <a:r>
              <a:rPr lang="en-GB" dirty="0" smtClean="0"/>
              <a:t>microorganisms, </a:t>
            </a:r>
            <a:r>
              <a:rPr lang="en-GB" dirty="0"/>
              <a:t>for </a:t>
            </a:r>
            <a:r>
              <a:rPr lang="en-GB" dirty="0" smtClean="0"/>
              <a:t>example</a:t>
            </a:r>
            <a:r>
              <a:rPr lang="en-GB" dirty="0"/>
              <a:t>:</a:t>
            </a:r>
          </a:p>
          <a:p>
            <a:r>
              <a:rPr lang="en-GB" dirty="0">
                <a:solidFill>
                  <a:srgbClr val="002060"/>
                </a:solidFill>
              </a:rPr>
              <a:t>bacteria</a:t>
            </a:r>
          </a:p>
          <a:p>
            <a:r>
              <a:rPr lang="en-GB" dirty="0">
                <a:solidFill>
                  <a:srgbClr val="002060"/>
                </a:solidFill>
              </a:rPr>
              <a:t>archaebacteria</a:t>
            </a:r>
          </a:p>
          <a:p>
            <a:r>
              <a:rPr lang="en-GB" dirty="0">
                <a:solidFill>
                  <a:srgbClr val="002060"/>
                </a:solidFill>
              </a:rPr>
              <a:t>protozoa</a:t>
            </a:r>
          </a:p>
          <a:p>
            <a:r>
              <a:rPr lang="en-GB" dirty="0" smtClean="0">
                <a:solidFill>
                  <a:srgbClr val="002060"/>
                </a:solidFill>
              </a:rPr>
              <a:t>algae</a:t>
            </a:r>
            <a:endParaRPr lang="en-GB" dirty="0">
              <a:solidFill>
                <a:srgbClr val="002060"/>
              </a:solidFill>
            </a:endParaRPr>
          </a:p>
        </p:txBody>
      </p:sp>
    </p:spTree>
    <p:extLst>
      <p:ext uri="{BB962C8B-B14F-4D97-AF65-F5344CB8AC3E}">
        <p14:creationId xmlns:p14="http://schemas.microsoft.com/office/powerpoint/2010/main" val="3829096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000"/>
                                        <p:tgtEl>
                                          <p:spTgt spid="8"/>
                                        </p:tgtEl>
                                      </p:cBhvr>
                                    </p:animEffect>
                                    <p:anim calcmode="lin" valueType="num">
                                      <p:cBhvr>
                                        <p:cTn id="12" dur="1000" fill="hold"/>
                                        <p:tgtEl>
                                          <p:spTgt spid="8"/>
                                        </p:tgtEl>
                                        <p:attrNameLst>
                                          <p:attrName>ppt_x</p:attrName>
                                        </p:attrNameLst>
                                      </p:cBhvr>
                                      <p:tavLst>
                                        <p:tav tm="0">
                                          <p:val>
                                            <p:strVal val="#ppt_x"/>
                                          </p:val>
                                        </p:tav>
                                        <p:tav tm="100000">
                                          <p:val>
                                            <p:strVal val="#ppt_x"/>
                                          </p:val>
                                        </p:tav>
                                      </p:tavLst>
                                    </p:anim>
                                    <p:anim calcmode="lin" valueType="num">
                                      <p:cBhvr>
                                        <p:cTn id="13" dur="1000" fill="hold"/>
                                        <p:tgtEl>
                                          <p:spTgt spid="8"/>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10" presetClass="entr" presetSubtype="0" fill="hold" nodeType="afterEffect">
                                  <p:stCondLst>
                                    <p:cond delay="0"/>
                                  </p:stCondLst>
                                  <p:childTnLst>
                                    <p:set>
                                      <p:cBhvr>
                                        <p:cTn id="16" dur="1" fill="hold">
                                          <p:stCondLst>
                                            <p:cond delay="0"/>
                                          </p:stCondLst>
                                        </p:cTn>
                                        <p:tgtEl>
                                          <p:spTgt spid="13314"/>
                                        </p:tgtEl>
                                        <p:attrNameLst>
                                          <p:attrName>style.visibility</p:attrName>
                                        </p:attrNameLst>
                                      </p:cBhvr>
                                      <p:to>
                                        <p:strVal val="visible"/>
                                      </p:to>
                                    </p:set>
                                    <p:animEffect transition="in" filter="fade">
                                      <p:cBhvr>
                                        <p:cTn id="17" dur="1250"/>
                                        <p:tgtEl>
                                          <p:spTgt spid="13314"/>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1000"/>
                                        <p:tgtEl>
                                          <p:spTgt spid="14"/>
                                        </p:tgtEl>
                                      </p:cBhvr>
                                    </p:animEffect>
                                    <p:anim calcmode="lin" valueType="num">
                                      <p:cBhvr>
                                        <p:cTn id="23" dur="1000" fill="hold"/>
                                        <p:tgtEl>
                                          <p:spTgt spid="14"/>
                                        </p:tgtEl>
                                        <p:attrNameLst>
                                          <p:attrName>ppt_x</p:attrName>
                                        </p:attrNameLst>
                                      </p:cBhvr>
                                      <p:tavLst>
                                        <p:tav tm="0">
                                          <p:val>
                                            <p:strVal val="#ppt_x"/>
                                          </p:val>
                                        </p:tav>
                                        <p:tav tm="100000">
                                          <p:val>
                                            <p:strVal val="#ppt_x"/>
                                          </p:val>
                                        </p:tav>
                                      </p:tavLst>
                                    </p:anim>
                                    <p:anim calcmode="lin" valueType="num">
                                      <p:cBhvr>
                                        <p:cTn id="2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fade">
                                      <p:cBhvr>
                                        <p:cTn id="29" dur="125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4" grpId="0"/>
      <p:bldP spid="15" grpId="0" animBg="1"/>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7811844" y="6490446"/>
            <a:ext cx="1332156" cy="365125"/>
          </a:xfrm>
        </p:spPr>
        <p:txBody>
          <a:bodyPr/>
          <a:lstStyle/>
          <a:p>
            <a:pPr algn="ctr"/>
            <a:fld id="{6E2D2B3B-882E-40F3-A32F-6DD516915044}" type="slidenum">
              <a:rPr lang="en-US" smtClean="0">
                <a:solidFill>
                  <a:schemeClr val="tx1"/>
                </a:solidFill>
              </a:rPr>
              <a:pPr algn="ctr"/>
              <a:t>23</a:t>
            </a:fld>
            <a:endParaRPr lang="en-US">
              <a:solidFill>
                <a:schemeClr val="tx1"/>
              </a:solidFill>
            </a:endParaRPr>
          </a:p>
        </p:txBody>
      </p:sp>
      <p:sp>
        <p:nvSpPr>
          <p:cNvPr id="10" name="Footer Placeholder 9"/>
          <p:cNvSpPr>
            <a:spLocks noGrp="1"/>
          </p:cNvSpPr>
          <p:nvPr>
            <p:ph type="ftr" sz="quarter" idx="11"/>
          </p:nvPr>
        </p:nvSpPr>
        <p:spPr>
          <a:xfrm>
            <a:off x="2771800" y="6492875"/>
            <a:ext cx="3502152" cy="365125"/>
          </a:xfrm>
        </p:spPr>
        <p:txBody>
          <a:bodyPr/>
          <a:lstStyle/>
          <a:p>
            <a:pPr algn="ctr"/>
            <a:r>
              <a:rPr lang="en-US" smtClean="0"/>
              <a:t>IB Biology SFP - Mark Polko</a:t>
            </a:r>
            <a:endParaRPr lang="en-US"/>
          </a:p>
        </p:txBody>
      </p:sp>
      <p:grpSp>
        <p:nvGrpSpPr>
          <p:cNvPr id="4" name="Group 3"/>
          <p:cNvGrpSpPr/>
          <p:nvPr/>
        </p:nvGrpSpPr>
        <p:grpSpPr>
          <a:xfrm>
            <a:off x="224105" y="116632"/>
            <a:ext cx="8640960" cy="561600"/>
            <a:chOff x="0" y="3908880"/>
            <a:chExt cx="8640960" cy="561600"/>
          </a:xfrm>
          <a:scene3d>
            <a:camera prst="orthographicFront"/>
            <a:lightRig rig="flat" dir="t"/>
          </a:scene3d>
        </p:grpSpPr>
        <p:sp>
          <p:nvSpPr>
            <p:cNvPr id="6" name="Rounded Rectangle 5"/>
            <p:cNvSpPr/>
            <p:nvPr/>
          </p:nvSpPr>
          <p:spPr>
            <a:xfrm>
              <a:off x="0" y="3908880"/>
              <a:ext cx="8640960" cy="561600"/>
            </a:xfrm>
            <a:prstGeom prst="roundRect">
              <a:avLst/>
            </a:prstGeom>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sp>
        <p:sp>
          <p:nvSpPr>
            <p:cNvPr id="7" name="Rounded Rectangle 4"/>
            <p:cNvSpPr/>
            <p:nvPr/>
          </p:nvSpPr>
          <p:spPr>
            <a:xfrm>
              <a:off x="27415" y="3936295"/>
              <a:ext cx="8586130" cy="506770"/>
            </a:xfrm>
            <a:prstGeom prst="rect">
              <a:avLst/>
            </a:prstGeom>
            <a:sp3d/>
          </p:spPr>
          <p:style>
            <a:lnRef idx="0">
              <a:scrgbClr r="0" g="0" b="0"/>
            </a:lnRef>
            <a:fillRef idx="0">
              <a:scrgbClr r="0" g="0" b="0"/>
            </a:fillRef>
            <a:effectRef idx="0">
              <a:scrgbClr r="0" g="0" b="0"/>
            </a:effectRef>
            <a:fontRef idx="minor">
              <a:schemeClr val="dk1"/>
            </a:fontRef>
          </p:style>
          <p:txBody>
            <a:bodyPr spcFirstLastPara="0" vert="horz" wrap="square" lIns="53340" tIns="53340" rIns="53340" bIns="53340" numCol="1" spcCol="1270" anchor="ctr" anchorCtr="0">
              <a:noAutofit/>
            </a:bodyPr>
            <a:lstStyle/>
            <a:p>
              <a:pPr lvl="0" algn="l" defTabSz="622300" rtl="0">
                <a:lnSpc>
                  <a:spcPct val="90000"/>
                </a:lnSpc>
                <a:spcBef>
                  <a:spcPct val="0"/>
                </a:spcBef>
                <a:spcAft>
                  <a:spcPct val="35000"/>
                </a:spcAft>
              </a:pPr>
              <a:r>
                <a:rPr lang="en-GB" kern="1200" dirty="0" smtClean="0"/>
                <a:t>F.1.7 Compare the structure of the cell walls of Gram-positive and </a:t>
              </a:r>
              <a:r>
                <a:rPr lang="en-GB" kern="1200" dirty="0" err="1" smtClean="0"/>
                <a:t>Gramnegative</a:t>
              </a:r>
              <a:r>
                <a:rPr lang="en-GB" kern="1200" dirty="0" smtClean="0"/>
                <a:t> Eubacteria.</a:t>
              </a:r>
              <a:endParaRPr lang="en-GB" kern="1200" dirty="0"/>
            </a:p>
          </p:txBody>
        </p:sp>
      </p:grpSp>
      <p:sp>
        <p:nvSpPr>
          <p:cNvPr id="2" name="Rectangle 1"/>
          <p:cNvSpPr/>
          <p:nvPr/>
        </p:nvSpPr>
        <p:spPr>
          <a:xfrm>
            <a:off x="171901" y="982177"/>
            <a:ext cx="8674960" cy="1477328"/>
          </a:xfrm>
          <a:prstGeom prst="rect">
            <a:avLst/>
          </a:prstGeom>
        </p:spPr>
        <p:txBody>
          <a:bodyPr wrap="square">
            <a:spAutoFit/>
          </a:bodyPr>
          <a:lstStyle/>
          <a:p>
            <a:r>
              <a:rPr lang="en-GB" dirty="0"/>
              <a:t>The bacterial cell wall is mainly composed of a </a:t>
            </a:r>
            <a:r>
              <a:rPr lang="en-GB" dirty="0" smtClean="0"/>
              <a:t>complex mixed </a:t>
            </a:r>
            <a:r>
              <a:rPr lang="en-GB" dirty="0"/>
              <a:t>polymer of </a:t>
            </a:r>
            <a:r>
              <a:rPr lang="en-GB" b="1" dirty="0"/>
              <a:t>hexose (C6) sugars </a:t>
            </a:r>
            <a:r>
              <a:rPr lang="en-GB" dirty="0"/>
              <a:t>and amino </a:t>
            </a:r>
            <a:r>
              <a:rPr lang="en-GB" dirty="0" smtClean="0"/>
              <a:t>acids called </a:t>
            </a:r>
            <a:r>
              <a:rPr lang="en-GB" b="1" dirty="0"/>
              <a:t>peptidoglycan </a:t>
            </a:r>
            <a:r>
              <a:rPr lang="en-GB" dirty="0"/>
              <a:t>or </a:t>
            </a:r>
            <a:r>
              <a:rPr lang="en-GB" dirty="0" err="1"/>
              <a:t>murein</a:t>
            </a:r>
            <a:r>
              <a:rPr lang="en-GB" dirty="0"/>
              <a:t>. It provides a strong </a:t>
            </a:r>
            <a:r>
              <a:rPr lang="en-GB" dirty="0" smtClean="0"/>
              <a:t>but flexible </a:t>
            </a:r>
            <a:r>
              <a:rPr lang="en-GB" dirty="0"/>
              <a:t>framework, supporting the bacterial cell </a:t>
            </a:r>
            <a:r>
              <a:rPr lang="en-GB" dirty="0" smtClean="0"/>
              <a:t>contents and </a:t>
            </a:r>
            <a:r>
              <a:rPr lang="en-GB" b="1" dirty="0"/>
              <a:t>protecting the bacterial cells from </a:t>
            </a:r>
            <a:r>
              <a:rPr lang="en-GB" b="1" dirty="0" err="1"/>
              <a:t>lysis</a:t>
            </a:r>
            <a:r>
              <a:rPr lang="en-GB" dirty="0"/>
              <a:t> in concentrated</a:t>
            </a:r>
          </a:p>
          <a:p>
            <a:r>
              <a:rPr lang="en-GB" dirty="0"/>
              <a:t>solutions.</a:t>
            </a:r>
          </a:p>
        </p:txBody>
      </p:sp>
      <p:pic>
        <p:nvPicPr>
          <p:cNvPr id="2050" name="Picture 2" descr="http://www.fao.org/docrep/field/003/ab470e/AB470E27.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63666" y="2276872"/>
            <a:ext cx="1601399" cy="4110258"/>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55913" y="4008835"/>
            <a:ext cx="3656531" cy="3139321"/>
          </a:xfrm>
          <a:prstGeom prst="rect">
            <a:avLst/>
          </a:prstGeom>
        </p:spPr>
        <p:txBody>
          <a:bodyPr wrap="square">
            <a:spAutoFit/>
          </a:bodyPr>
          <a:lstStyle/>
          <a:p>
            <a:r>
              <a:rPr lang="en-GB" dirty="0"/>
              <a:t>Eubacteria with </a:t>
            </a:r>
            <a:r>
              <a:rPr lang="en-GB" b="1" dirty="0"/>
              <a:t>thick cell </a:t>
            </a:r>
            <a:r>
              <a:rPr lang="en-GB" b="1" dirty="0" smtClean="0"/>
              <a:t>walls </a:t>
            </a:r>
            <a:r>
              <a:rPr lang="en-GB" dirty="0" smtClean="0"/>
              <a:t>retain </a:t>
            </a:r>
            <a:r>
              <a:rPr lang="en-GB" dirty="0"/>
              <a:t>the crystal violet and it </a:t>
            </a:r>
            <a:r>
              <a:rPr lang="en-GB" dirty="0" smtClean="0"/>
              <a:t>is not </a:t>
            </a:r>
            <a:r>
              <a:rPr lang="en-GB" dirty="0"/>
              <a:t>washed out by ethanol</a:t>
            </a:r>
            <a:r>
              <a:rPr lang="en-GB" dirty="0" smtClean="0"/>
              <a:t>.</a:t>
            </a:r>
          </a:p>
          <a:p>
            <a:endParaRPr lang="en-GB" dirty="0" smtClean="0"/>
          </a:p>
          <a:p>
            <a:r>
              <a:rPr lang="en-GB" dirty="0" smtClean="0"/>
              <a:t>However</a:t>
            </a:r>
            <a:r>
              <a:rPr lang="en-GB" dirty="0"/>
              <a:t>, </a:t>
            </a:r>
            <a:r>
              <a:rPr lang="en-GB" dirty="0" smtClean="0"/>
              <a:t>in eubacteria </a:t>
            </a:r>
            <a:r>
              <a:rPr lang="en-GB" dirty="0"/>
              <a:t>with </a:t>
            </a:r>
            <a:r>
              <a:rPr lang="en-GB" b="1" dirty="0"/>
              <a:t>thinner cell walls</a:t>
            </a:r>
            <a:r>
              <a:rPr lang="en-GB" dirty="0"/>
              <a:t>, the ethanol </a:t>
            </a:r>
            <a:r>
              <a:rPr lang="en-GB" dirty="0" smtClean="0"/>
              <a:t>dissolves the </a:t>
            </a:r>
            <a:r>
              <a:rPr lang="en-GB" dirty="0"/>
              <a:t>lipids on the </a:t>
            </a:r>
            <a:r>
              <a:rPr lang="en-GB" dirty="0" smtClean="0"/>
              <a:t>surface </a:t>
            </a:r>
            <a:r>
              <a:rPr lang="en-GB" dirty="0"/>
              <a:t>and subsequently </a:t>
            </a:r>
            <a:r>
              <a:rPr lang="en-GB" b="1" dirty="0" smtClean="0"/>
              <a:t>removes the </a:t>
            </a:r>
            <a:r>
              <a:rPr lang="en-GB" b="1" dirty="0"/>
              <a:t>dye </a:t>
            </a:r>
            <a:r>
              <a:rPr lang="en-GB" dirty="0"/>
              <a:t>from the peptidoglycan layer.</a:t>
            </a:r>
            <a:endParaRPr lang="en-GB" dirty="0" smtClean="0"/>
          </a:p>
          <a:p>
            <a:endParaRPr lang="en-GB" dirty="0"/>
          </a:p>
        </p:txBody>
      </p:sp>
      <p:sp>
        <p:nvSpPr>
          <p:cNvPr id="8" name="Rectangle 7"/>
          <p:cNvSpPr/>
          <p:nvPr/>
        </p:nvSpPr>
        <p:spPr>
          <a:xfrm>
            <a:off x="155913" y="2459505"/>
            <a:ext cx="7228215" cy="1477328"/>
          </a:xfrm>
          <a:prstGeom prst="rect">
            <a:avLst/>
          </a:prstGeom>
        </p:spPr>
        <p:txBody>
          <a:bodyPr wrap="square">
            <a:spAutoFit/>
          </a:bodyPr>
          <a:lstStyle/>
          <a:p>
            <a:r>
              <a:rPr lang="en-GB" dirty="0"/>
              <a:t>Eubacteria can be divided </a:t>
            </a:r>
            <a:r>
              <a:rPr lang="en-GB" dirty="0" smtClean="0"/>
              <a:t>into </a:t>
            </a:r>
            <a:r>
              <a:rPr lang="en-GB" b="1" dirty="0" smtClean="0"/>
              <a:t>two </a:t>
            </a:r>
            <a:r>
              <a:rPr lang="en-GB" b="1" dirty="0"/>
              <a:t>groups </a:t>
            </a:r>
            <a:r>
              <a:rPr lang="en-GB" dirty="0"/>
              <a:t>based upon a </a:t>
            </a:r>
            <a:r>
              <a:rPr lang="en-GB" dirty="0" smtClean="0"/>
              <a:t>simple staining </a:t>
            </a:r>
            <a:r>
              <a:rPr lang="en-GB" dirty="0"/>
              <a:t>test. A dye known as </a:t>
            </a:r>
            <a:r>
              <a:rPr lang="en-GB" dirty="0" smtClean="0"/>
              <a:t>crystal violet </a:t>
            </a:r>
            <a:r>
              <a:rPr lang="en-GB" dirty="0"/>
              <a:t>is applied to a bacterial </a:t>
            </a:r>
            <a:r>
              <a:rPr lang="en-GB" dirty="0" smtClean="0"/>
              <a:t>smear on </a:t>
            </a:r>
            <a:r>
              <a:rPr lang="en-GB" dirty="0"/>
              <a:t>a slide. Iodine solution is </a:t>
            </a:r>
            <a:r>
              <a:rPr lang="en-GB" dirty="0" smtClean="0"/>
              <a:t>then applied </a:t>
            </a:r>
            <a:r>
              <a:rPr lang="en-GB" dirty="0"/>
              <a:t>and the preparations </a:t>
            </a:r>
            <a:r>
              <a:rPr lang="en-GB" dirty="0" smtClean="0"/>
              <a:t>are then </a:t>
            </a:r>
            <a:r>
              <a:rPr lang="en-GB" dirty="0"/>
              <a:t>rinsed in ethanol (</a:t>
            </a:r>
            <a:r>
              <a:rPr lang="en-GB" dirty="0" smtClean="0"/>
              <a:t>alcohol) and </a:t>
            </a:r>
            <a:r>
              <a:rPr lang="en-GB" dirty="0"/>
              <a:t>counterstained with the </a:t>
            </a:r>
            <a:r>
              <a:rPr lang="en-GB" dirty="0" smtClean="0"/>
              <a:t>red dye</a:t>
            </a:r>
            <a:r>
              <a:rPr lang="en-GB" dirty="0"/>
              <a:t>, </a:t>
            </a:r>
            <a:r>
              <a:rPr lang="en-GB" dirty="0" err="1"/>
              <a:t>safranin</a:t>
            </a:r>
            <a:r>
              <a:rPr lang="en-GB" dirty="0"/>
              <a:t>.</a:t>
            </a:r>
          </a:p>
        </p:txBody>
      </p:sp>
      <p:pic>
        <p:nvPicPr>
          <p:cNvPr id="2052" name="Picture 4" descr="http://upload.wikimedia.org/wikipedia/commons/8/8f/Gram_stain_0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12444" y="4332001"/>
            <a:ext cx="2974008" cy="22305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8491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2050"/>
                                        </p:tgtEl>
                                        <p:attrNameLst>
                                          <p:attrName>style.visibility</p:attrName>
                                        </p:attrNameLst>
                                      </p:cBhvr>
                                      <p:to>
                                        <p:strVal val="visible"/>
                                      </p:to>
                                    </p:set>
                                    <p:animEffect transition="in" filter="fade">
                                      <p:cBhvr>
                                        <p:cTn id="13" dur="1750"/>
                                        <p:tgtEl>
                                          <p:spTgt spid="2050"/>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1000"/>
                                        <p:tgtEl>
                                          <p:spTgt spid="8"/>
                                        </p:tgtEl>
                                      </p:cBhvr>
                                    </p:animEffect>
                                    <p:anim calcmode="lin" valueType="num">
                                      <p:cBhvr>
                                        <p:cTn id="19" dur="1000" fill="hold"/>
                                        <p:tgtEl>
                                          <p:spTgt spid="8"/>
                                        </p:tgtEl>
                                        <p:attrNameLst>
                                          <p:attrName>ppt_x</p:attrName>
                                        </p:attrNameLst>
                                      </p:cBhvr>
                                      <p:tavLst>
                                        <p:tav tm="0">
                                          <p:val>
                                            <p:strVal val="#ppt_x"/>
                                          </p:val>
                                        </p:tav>
                                        <p:tav tm="100000">
                                          <p:val>
                                            <p:strVal val="#ppt_x"/>
                                          </p:val>
                                        </p:tav>
                                      </p:tavLst>
                                    </p:anim>
                                    <p:anim calcmode="lin" valueType="num">
                                      <p:cBhvr>
                                        <p:cTn id="2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1000"/>
                                        <p:tgtEl>
                                          <p:spTgt spid="3"/>
                                        </p:tgtEl>
                                      </p:cBhvr>
                                    </p:animEffect>
                                    <p:anim calcmode="lin" valueType="num">
                                      <p:cBhvr>
                                        <p:cTn id="26" dur="1000" fill="hold"/>
                                        <p:tgtEl>
                                          <p:spTgt spid="3"/>
                                        </p:tgtEl>
                                        <p:attrNameLst>
                                          <p:attrName>ppt_x</p:attrName>
                                        </p:attrNameLst>
                                      </p:cBhvr>
                                      <p:tavLst>
                                        <p:tav tm="0">
                                          <p:val>
                                            <p:strVal val="#ppt_x"/>
                                          </p:val>
                                        </p:tav>
                                        <p:tav tm="100000">
                                          <p:val>
                                            <p:strVal val="#ppt_x"/>
                                          </p:val>
                                        </p:tav>
                                      </p:tavLst>
                                    </p:anim>
                                    <p:anim calcmode="lin" valueType="num">
                                      <p:cBhvr>
                                        <p:cTn id="27" dur="1000" fill="hold"/>
                                        <p:tgtEl>
                                          <p:spTgt spid="3"/>
                                        </p:tgtEl>
                                        <p:attrNameLst>
                                          <p:attrName>ppt_y</p:attrName>
                                        </p:attrNameLst>
                                      </p:cBhvr>
                                      <p:tavLst>
                                        <p:tav tm="0">
                                          <p:val>
                                            <p:strVal val="#ppt_y+.1"/>
                                          </p:val>
                                        </p:tav>
                                        <p:tav tm="100000">
                                          <p:val>
                                            <p:strVal val="#ppt_y"/>
                                          </p:val>
                                        </p:tav>
                                      </p:tavLst>
                                    </p:anim>
                                  </p:childTnLst>
                                </p:cTn>
                              </p:par>
                            </p:childTnLst>
                          </p:cTn>
                        </p:par>
                        <p:par>
                          <p:cTn id="28" fill="hold">
                            <p:stCondLst>
                              <p:cond delay="1000"/>
                            </p:stCondLst>
                            <p:childTnLst>
                              <p:par>
                                <p:cTn id="29" presetID="10" presetClass="entr" presetSubtype="0" fill="hold" nodeType="afterEffect">
                                  <p:stCondLst>
                                    <p:cond delay="0"/>
                                  </p:stCondLst>
                                  <p:childTnLst>
                                    <p:set>
                                      <p:cBhvr>
                                        <p:cTn id="30" dur="1" fill="hold">
                                          <p:stCondLst>
                                            <p:cond delay="0"/>
                                          </p:stCondLst>
                                        </p:cTn>
                                        <p:tgtEl>
                                          <p:spTgt spid="2052"/>
                                        </p:tgtEl>
                                        <p:attrNameLst>
                                          <p:attrName>style.visibility</p:attrName>
                                        </p:attrNameLst>
                                      </p:cBhvr>
                                      <p:to>
                                        <p:strVal val="visible"/>
                                      </p:to>
                                    </p:set>
                                    <p:animEffect transition="in" filter="fade">
                                      <p:cBhvr>
                                        <p:cTn id="31" dur="125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8" grpId="0"/>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3"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4986" t="23800" r="18547" b="18552"/>
          <a:stretch/>
        </p:blipFill>
        <p:spPr bwMode="auto">
          <a:xfrm>
            <a:off x="317589" y="4838828"/>
            <a:ext cx="4784477" cy="20279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Slide Number Placeholder 4"/>
          <p:cNvSpPr>
            <a:spLocks noGrp="1"/>
          </p:cNvSpPr>
          <p:nvPr>
            <p:ph type="sldNum" sz="quarter" idx="12"/>
          </p:nvPr>
        </p:nvSpPr>
        <p:spPr>
          <a:xfrm>
            <a:off x="7811844" y="6490446"/>
            <a:ext cx="1332156" cy="365125"/>
          </a:xfrm>
        </p:spPr>
        <p:txBody>
          <a:bodyPr/>
          <a:lstStyle/>
          <a:p>
            <a:pPr algn="ctr"/>
            <a:fld id="{6E2D2B3B-882E-40F3-A32F-6DD516915044}" type="slidenum">
              <a:rPr lang="en-US" smtClean="0">
                <a:solidFill>
                  <a:schemeClr val="tx1"/>
                </a:solidFill>
              </a:rPr>
              <a:pPr algn="ctr"/>
              <a:t>24</a:t>
            </a:fld>
            <a:endParaRPr lang="en-US">
              <a:solidFill>
                <a:schemeClr val="tx1"/>
              </a:solidFill>
            </a:endParaRPr>
          </a:p>
        </p:txBody>
      </p:sp>
      <p:sp>
        <p:nvSpPr>
          <p:cNvPr id="10" name="Footer Placeholder 9"/>
          <p:cNvSpPr>
            <a:spLocks noGrp="1"/>
          </p:cNvSpPr>
          <p:nvPr>
            <p:ph type="ftr" sz="quarter" idx="11"/>
          </p:nvPr>
        </p:nvSpPr>
        <p:spPr>
          <a:xfrm>
            <a:off x="2771800" y="6492875"/>
            <a:ext cx="3502152" cy="365125"/>
          </a:xfrm>
        </p:spPr>
        <p:txBody>
          <a:bodyPr/>
          <a:lstStyle/>
          <a:p>
            <a:pPr algn="ctr"/>
            <a:r>
              <a:rPr lang="en-US" smtClean="0"/>
              <a:t>IB Biology SFP - Mark Polko</a:t>
            </a:r>
            <a:endParaRPr lang="en-US"/>
          </a:p>
        </p:txBody>
      </p:sp>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544" y="1455390"/>
            <a:ext cx="4484568" cy="36066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7" name="Group 6"/>
          <p:cNvGrpSpPr/>
          <p:nvPr/>
        </p:nvGrpSpPr>
        <p:grpSpPr>
          <a:xfrm>
            <a:off x="224105" y="116632"/>
            <a:ext cx="8640960" cy="561600"/>
            <a:chOff x="0" y="3908880"/>
            <a:chExt cx="8640960" cy="561600"/>
          </a:xfrm>
          <a:scene3d>
            <a:camera prst="orthographicFront"/>
            <a:lightRig rig="flat" dir="t"/>
          </a:scene3d>
        </p:grpSpPr>
        <p:sp>
          <p:nvSpPr>
            <p:cNvPr id="8" name="Rounded Rectangle 7"/>
            <p:cNvSpPr/>
            <p:nvPr/>
          </p:nvSpPr>
          <p:spPr>
            <a:xfrm>
              <a:off x="0" y="3908880"/>
              <a:ext cx="8640960" cy="561600"/>
            </a:xfrm>
            <a:prstGeom prst="roundRect">
              <a:avLst/>
            </a:prstGeom>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sp>
        <p:sp>
          <p:nvSpPr>
            <p:cNvPr id="9" name="Rounded Rectangle 4"/>
            <p:cNvSpPr/>
            <p:nvPr/>
          </p:nvSpPr>
          <p:spPr>
            <a:xfrm>
              <a:off x="27415" y="3936295"/>
              <a:ext cx="8586130" cy="506770"/>
            </a:xfrm>
            <a:prstGeom prst="rect">
              <a:avLst/>
            </a:prstGeom>
            <a:sp3d/>
          </p:spPr>
          <p:style>
            <a:lnRef idx="0">
              <a:scrgbClr r="0" g="0" b="0"/>
            </a:lnRef>
            <a:fillRef idx="0">
              <a:scrgbClr r="0" g="0" b="0"/>
            </a:fillRef>
            <a:effectRef idx="0">
              <a:scrgbClr r="0" g="0" b="0"/>
            </a:effectRef>
            <a:fontRef idx="minor">
              <a:schemeClr val="dk1"/>
            </a:fontRef>
          </p:style>
          <p:txBody>
            <a:bodyPr spcFirstLastPara="0" vert="horz" wrap="square" lIns="53340" tIns="53340" rIns="53340" bIns="53340" numCol="1" spcCol="1270" anchor="ctr" anchorCtr="0">
              <a:noAutofit/>
            </a:bodyPr>
            <a:lstStyle/>
            <a:p>
              <a:pPr lvl="0" algn="l" defTabSz="622300" rtl="0">
                <a:lnSpc>
                  <a:spcPct val="90000"/>
                </a:lnSpc>
                <a:spcBef>
                  <a:spcPct val="0"/>
                </a:spcBef>
                <a:spcAft>
                  <a:spcPct val="35000"/>
                </a:spcAft>
              </a:pPr>
              <a:r>
                <a:rPr lang="en-GB" kern="1200" dirty="0" smtClean="0"/>
                <a:t>F.1.7 Compare the structure of the cell walls of Gram-positive and Gram-negative Eubacteria.</a:t>
              </a:r>
              <a:endParaRPr lang="en-GB" kern="1200" dirty="0"/>
            </a:p>
          </p:txBody>
        </p:sp>
      </p:grpSp>
      <p:sp>
        <p:nvSpPr>
          <p:cNvPr id="12" name="Rectangle 11"/>
          <p:cNvSpPr/>
          <p:nvPr/>
        </p:nvSpPr>
        <p:spPr>
          <a:xfrm>
            <a:off x="467544" y="836712"/>
            <a:ext cx="8208912" cy="646331"/>
          </a:xfrm>
          <a:prstGeom prst="rect">
            <a:avLst/>
          </a:prstGeom>
        </p:spPr>
        <p:txBody>
          <a:bodyPr wrap="square">
            <a:spAutoFit/>
          </a:bodyPr>
          <a:lstStyle/>
          <a:p>
            <a:pPr algn="ctr"/>
            <a:r>
              <a:rPr lang="en-GB" dirty="0"/>
              <a:t>Electron microscopy has revealed </a:t>
            </a:r>
            <a:r>
              <a:rPr lang="en-GB" dirty="0" smtClean="0"/>
              <a:t>the nature </a:t>
            </a:r>
            <a:r>
              <a:rPr lang="en-GB" dirty="0"/>
              <a:t>of </a:t>
            </a:r>
            <a:r>
              <a:rPr lang="en-GB" dirty="0" smtClean="0"/>
              <a:t>the differences </a:t>
            </a:r>
            <a:r>
              <a:rPr lang="en-GB" dirty="0"/>
              <a:t>in cell </a:t>
            </a:r>
            <a:r>
              <a:rPr lang="en-GB" dirty="0" smtClean="0"/>
              <a:t>wall structure.</a:t>
            </a:r>
            <a:endParaRPr lang="en-GB" dirty="0"/>
          </a:p>
        </p:txBody>
      </p:sp>
      <p:sp>
        <p:nvSpPr>
          <p:cNvPr id="3" name="Rectangle 2"/>
          <p:cNvSpPr/>
          <p:nvPr/>
        </p:nvSpPr>
        <p:spPr>
          <a:xfrm>
            <a:off x="5144937" y="1450547"/>
            <a:ext cx="3528392" cy="4524315"/>
          </a:xfrm>
          <a:prstGeom prst="rect">
            <a:avLst/>
          </a:prstGeom>
        </p:spPr>
        <p:txBody>
          <a:bodyPr wrap="square">
            <a:spAutoFit/>
          </a:bodyPr>
          <a:lstStyle/>
          <a:p>
            <a:r>
              <a:rPr lang="en-GB" b="1" dirty="0" err="1"/>
              <a:t>Porins</a:t>
            </a:r>
            <a:r>
              <a:rPr lang="en-GB" dirty="0"/>
              <a:t> are integral proteins which and act as a </a:t>
            </a:r>
            <a:r>
              <a:rPr lang="en-GB" dirty="0" smtClean="0"/>
              <a:t>pore through </a:t>
            </a:r>
            <a:r>
              <a:rPr lang="en-GB" dirty="0"/>
              <a:t>which molecules can diffuse. Unlike </a:t>
            </a:r>
            <a:r>
              <a:rPr lang="en-GB" dirty="0" smtClean="0"/>
              <a:t>other membrane </a:t>
            </a:r>
            <a:r>
              <a:rPr lang="en-GB" dirty="0"/>
              <a:t>transport proteins, </a:t>
            </a:r>
            <a:r>
              <a:rPr lang="en-GB" dirty="0" err="1"/>
              <a:t>porins</a:t>
            </a:r>
            <a:r>
              <a:rPr lang="en-GB" dirty="0"/>
              <a:t> are large enough to</a:t>
            </a:r>
          </a:p>
          <a:p>
            <a:r>
              <a:rPr lang="en-GB" dirty="0"/>
              <a:t>allow passive diffusion</a:t>
            </a:r>
            <a:r>
              <a:rPr lang="en-GB" dirty="0" smtClean="0"/>
              <a:t>.</a:t>
            </a:r>
          </a:p>
          <a:p>
            <a:endParaRPr lang="en-GB" dirty="0"/>
          </a:p>
          <a:p>
            <a:r>
              <a:rPr lang="en-GB" dirty="0"/>
              <a:t>The lipid rich outer layer of Gram negative bacteria</a:t>
            </a:r>
          </a:p>
          <a:p>
            <a:r>
              <a:rPr lang="en-GB" dirty="0"/>
              <a:t>protects them from</a:t>
            </a:r>
            <a:r>
              <a:rPr lang="en-GB" b="1" dirty="0"/>
              <a:t> lysozyme</a:t>
            </a:r>
            <a:r>
              <a:rPr lang="en-GB" dirty="0"/>
              <a:t>, an antibacterial enzyme</a:t>
            </a:r>
          </a:p>
          <a:p>
            <a:r>
              <a:rPr lang="en-GB" dirty="0"/>
              <a:t>found in saliva and tears. The lipid layer also provides</a:t>
            </a:r>
          </a:p>
          <a:p>
            <a:r>
              <a:rPr lang="en-GB" b="1" dirty="0"/>
              <a:t>protection against the antibiotic penicillin</a:t>
            </a:r>
            <a:r>
              <a:rPr lang="en-GB" dirty="0"/>
              <a:t>.</a:t>
            </a:r>
          </a:p>
        </p:txBody>
      </p:sp>
    </p:spTree>
    <p:extLst>
      <p:ext uri="{BB962C8B-B14F-4D97-AF65-F5344CB8AC3E}">
        <p14:creationId xmlns:p14="http://schemas.microsoft.com/office/powerpoint/2010/main" val="2881618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75"/>
                                        </p:tgtEl>
                                        <p:attrNameLst>
                                          <p:attrName>style.visibility</p:attrName>
                                        </p:attrNameLst>
                                      </p:cBhvr>
                                      <p:to>
                                        <p:strVal val="visible"/>
                                      </p:to>
                                    </p:set>
                                    <p:animEffect transition="in" filter="fade">
                                      <p:cBhvr>
                                        <p:cTn id="7" dur="1250"/>
                                        <p:tgtEl>
                                          <p:spTgt spid="307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7811844" y="6490446"/>
            <a:ext cx="1332156" cy="365125"/>
          </a:xfrm>
        </p:spPr>
        <p:txBody>
          <a:bodyPr/>
          <a:lstStyle/>
          <a:p>
            <a:pPr algn="ctr"/>
            <a:fld id="{6E2D2B3B-882E-40F3-A32F-6DD516915044}" type="slidenum">
              <a:rPr lang="en-US" smtClean="0">
                <a:solidFill>
                  <a:schemeClr val="tx1"/>
                </a:solidFill>
              </a:rPr>
              <a:pPr algn="ctr"/>
              <a:t>25</a:t>
            </a:fld>
            <a:endParaRPr lang="en-US">
              <a:solidFill>
                <a:schemeClr val="tx1"/>
              </a:solidFill>
            </a:endParaRPr>
          </a:p>
        </p:txBody>
      </p:sp>
      <p:sp>
        <p:nvSpPr>
          <p:cNvPr id="10" name="Footer Placeholder 9"/>
          <p:cNvSpPr>
            <a:spLocks noGrp="1"/>
          </p:cNvSpPr>
          <p:nvPr>
            <p:ph type="ftr" sz="quarter" idx="11"/>
          </p:nvPr>
        </p:nvSpPr>
        <p:spPr>
          <a:xfrm>
            <a:off x="2771800" y="6492875"/>
            <a:ext cx="3502152" cy="365125"/>
          </a:xfrm>
        </p:spPr>
        <p:txBody>
          <a:bodyPr/>
          <a:lstStyle/>
          <a:p>
            <a:pPr algn="ctr"/>
            <a:r>
              <a:rPr lang="en-US" smtClean="0"/>
              <a:t>IB Biology SFP - Mark Polko</a:t>
            </a:r>
            <a:endParaRPr lang="en-US"/>
          </a:p>
        </p:txBody>
      </p:sp>
      <p:grpSp>
        <p:nvGrpSpPr>
          <p:cNvPr id="12" name="Group 11"/>
          <p:cNvGrpSpPr/>
          <p:nvPr/>
        </p:nvGrpSpPr>
        <p:grpSpPr>
          <a:xfrm>
            <a:off x="278935" y="84298"/>
            <a:ext cx="8640960" cy="811203"/>
            <a:chOff x="0" y="4556880"/>
            <a:chExt cx="8640960" cy="561600"/>
          </a:xfrm>
          <a:scene3d>
            <a:camera prst="orthographicFront"/>
            <a:lightRig rig="flat" dir="t"/>
          </a:scene3d>
        </p:grpSpPr>
        <p:sp>
          <p:nvSpPr>
            <p:cNvPr id="13" name="Rounded Rectangle 12"/>
            <p:cNvSpPr/>
            <p:nvPr/>
          </p:nvSpPr>
          <p:spPr>
            <a:xfrm>
              <a:off x="0" y="4556880"/>
              <a:ext cx="8640960" cy="561600"/>
            </a:xfrm>
            <a:prstGeom prst="roundRect">
              <a:avLst/>
            </a:prstGeom>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sp>
        <p:sp>
          <p:nvSpPr>
            <p:cNvPr id="14" name="Rounded Rectangle 4"/>
            <p:cNvSpPr/>
            <p:nvPr/>
          </p:nvSpPr>
          <p:spPr>
            <a:xfrm>
              <a:off x="27415" y="4584295"/>
              <a:ext cx="8586130" cy="506770"/>
            </a:xfrm>
            <a:prstGeom prst="rect">
              <a:avLst/>
            </a:prstGeom>
            <a:sp3d/>
          </p:spPr>
          <p:style>
            <a:lnRef idx="0">
              <a:scrgbClr r="0" g="0" b="0"/>
            </a:lnRef>
            <a:fillRef idx="0">
              <a:scrgbClr r="0" g="0" b="0"/>
            </a:fillRef>
            <a:effectRef idx="0">
              <a:scrgbClr r="0" g="0" b="0"/>
            </a:effectRef>
            <a:fontRef idx="minor">
              <a:schemeClr val="dk1"/>
            </a:fontRef>
          </p:style>
          <p:txBody>
            <a:bodyPr spcFirstLastPara="0" vert="horz" wrap="square" lIns="53340" tIns="53340" rIns="53340" bIns="53340" numCol="1" spcCol="1270" anchor="ctr" anchorCtr="0">
              <a:noAutofit/>
            </a:bodyPr>
            <a:lstStyle/>
            <a:p>
              <a:pPr lvl="0" algn="l" defTabSz="622300" rtl="0">
                <a:lnSpc>
                  <a:spcPct val="90000"/>
                </a:lnSpc>
                <a:spcBef>
                  <a:spcPct val="0"/>
                </a:spcBef>
                <a:spcAft>
                  <a:spcPct val="35000"/>
                </a:spcAft>
              </a:pPr>
              <a:r>
                <a:rPr lang="en-GB" sz="1600" kern="1200" dirty="0" smtClean="0"/>
                <a:t>F.1.8 Outline the diversity of structure in viruses including: naked capsid </a:t>
              </a:r>
              <a:r>
                <a:rPr lang="en-GB" sz="1600" i="1" kern="1200" dirty="0" smtClean="0"/>
                <a:t>versus </a:t>
              </a:r>
              <a:r>
                <a:rPr lang="en-GB" sz="1600" kern="1200" dirty="0" smtClean="0"/>
                <a:t>enveloped capsid; DNA </a:t>
              </a:r>
              <a:r>
                <a:rPr lang="en-GB" sz="1600" i="1" kern="1200" dirty="0" smtClean="0"/>
                <a:t>versus </a:t>
              </a:r>
              <a:r>
                <a:rPr lang="en-GB" sz="1600" kern="1200" dirty="0" smtClean="0"/>
                <a:t>RNA; and single stranded </a:t>
              </a:r>
              <a:r>
                <a:rPr lang="en-GB" sz="1600" i="1" kern="1200" dirty="0" smtClean="0"/>
                <a:t>versus </a:t>
              </a:r>
              <a:r>
                <a:rPr lang="en-GB" sz="1600" kern="1200" dirty="0" smtClean="0"/>
                <a:t>double stranded DNA or RNA.</a:t>
              </a:r>
              <a:endParaRPr lang="en-GB" sz="1600" kern="1200" dirty="0"/>
            </a:p>
          </p:txBody>
        </p:sp>
      </p:grpSp>
      <p:sp>
        <p:nvSpPr>
          <p:cNvPr id="3" name="Rectangle 2"/>
          <p:cNvSpPr/>
          <p:nvPr/>
        </p:nvSpPr>
        <p:spPr>
          <a:xfrm>
            <a:off x="306350" y="1124744"/>
            <a:ext cx="8586130" cy="923330"/>
          </a:xfrm>
          <a:prstGeom prst="rect">
            <a:avLst/>
          </a:prstGeom>
        </p:spPr>
        <p:txBody>
          <a:bodyPr wrap="square">
            <a:spAutoFit/>
          </a:bodyPr>
          <a:lstStyle/>
          <a:p>
            <a:r>
              <a:rPr lang="en-GB" dirty="0"/>
              <a:t>Viruses </a:t>
            </a:r>
            <a:r>
              <a:rPr lang="en-GB" dirty="0" smtClean="0"/>
              <a:t>diver </a:t>
            </a:r>
            <a:r>
              <a:rPr lang="en-GB" dirty="0"/>
              <a:t>widely in their shape and appearance but all virus particles</a:t>
            </a:r>
          </a:p>
          <a:p>
            <a:r>
              <a:rPr lang="en-GB" dirty="0"/>
              <a:t>contain </a:t>
            </a:r>
            <a:r>
              <a:rPr lang="en-GB" b="1" dirty="0"/>
              <a:t>nucleic acid</a:t>
            </a:r>
            <a:r>
              <a:rPr lang="en-GB" dirty="0"/>
              <a:t> and are surrounded by </a:t>
            </a:r>
            <a:r>
              <a:rPr lang="en-GB" b="1" dirty="0"/>
              <a:t>a protective protein coat </a:t>
            </a:r>
            <a:r>
              <a:rPr lang="en-GB" dirty="0" smtClean="0"/>
              <a:t>called a </a:t>
            </a:r>
            <a:r>
              <a:rPr lang="en-GB" b="1" dirty="0" smtClean="0"/>
              <a:t>capsid.</a:t>
            </a:r>
            <a:endParaRPr lang="en-GB" dirty="0"/>
          </a:p>
        </p:txBody>
      </p:sp>
      <p:pic>
        <p:nvPicPr>
          <p:cNvPr id="40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44230" y="1700808"/>
            <a:ext cx="5048250" cy="304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Rectangle 14"/>
          <p:cNvSpPr/>
          <p:nvPr/>
        </p:nvSpPr>
        <p:spPr>
          <a:xfrm>
            <a:off x="340469" y="2048074"/>
            <a:ext cx="3727475" cy="3416320"/>
          </a:xfrm>
          <a:prstGeom prst="rect">
            <a:avLst/>
          </a:prstGeom>
        </p:spPr>
        <p:txBody>
          <a:bodyPr wrap="square">
            <a:spAutoFit/>
          </a:bodyPr>
          <a:lstStyle/>
          <a:p>
            <a:r>
              <a:rPr lang="en-GB" dirty="0"/>
              <a:t>The capsid is made from </a:t>
            </a:r>
            <a:r>
              <a:rPr lang="en-GB" dirty="0" smtClean="0"/>
              <a:t>proteins </a:t>
            </a:r>
            <a:r>
              <a:rPr lang="en-GB" b="1" dirty="0"/>
              <a:t>encoded by </a:t>
            </a:r>
            <a:r>
              <a:rPr lang="en-GB" b="1" dirty="0" smtClean="0"/>
              <a:t>the viral </a:t>
            </a:r>
            <a:r>
              <a:rPr lang="en-GB" b="1" dirty="0"/>
              <a:t>genome </a:t>
            </a:r>
            <a:r>
              <a:rPr lang="en-GB" dirty="0"/>
              <a:t>and its shape varies depending on the type of virus. </a:t>
            </a:r>
            <a:endParaRPr lang="en-GB" dirty="0" smtClean="0"/>
          </a:p>
          <a:p>
            <a:endParaRPr lang="en-GB" dirty="0"/>
          </a:p>
          <a:p>
            <a:r>
              <a:rPr lang="en-GB" dirty="0" smtClean="0"/>
              <a:t>Viruses are </a:t>
            </a:r>
            <a:r>
              <a:rPr lang="en-GB" b="1" dirty="0"/>
              <a:t>not considered to be living organisms </a:t>
            </a:r>
            <a:r>
              <a:rPr lang="en-GB" dirty="0"/>
              <a:t>because they cannot </a:t>
            </a:r>
            <a:r>
              <a:rPr lang="en-GB" dirty="0" smtClean="0"/>
              <a:t>reproduce independently</a:t>
            </a:r>
            <a:r>
              <a:rPr lang="en-GB" dirty="0"/>
              <a:t>; they need a living a host cell in order to do so</a:t>
            </a:r>
            <a:r>
              <a:rPr lang="en-GB" dirty="0" smtClean="0"/>
              <a:t>. This means they are </a:t>
            </a:r>
            <a:r>
              <a:rPr lang="en-GB" b="1" dirty="0" smtClean="0"/>
              <a:t>strictly pathogenic</a:t>
            </a:r>
            <a:r>
              <a:rPr lang="en-GB" dirty="0" smtClean="0"/>
              <a:t>.</a:t>
            </a:r>
            <a:endParaRPr lang="en-GB" dirty="0"/>
          </a:p>
        </p:txBody>
      </p:sp>
    </p:spTree>
    <p:extLst>
      <p:ext uri="{BB962C8B-B14F-4D97-AF65-F5344CB8AC3E}">
        <p14:creationId xmlns:p14="http://schemas.microsoft.com/office/powerpoint/2010/main" val="238497775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7811844" y="6490446"/>
            <a:ext cx="1332156" cy="365125"/>
          </a:xfrm>
        </p:spPr>
        <p:txBody>
          <a:bodyPr/>
          <a:lstStyle/>
          <a:p>
            <a:pPr algn="ctr"/>
            <a:fld id="{6E2D2B3B-882E-40F3-A32F-6DD516915044}" type="slidenum">
              <a:rPr lang="en-US" smtClean="0">
                <a:solidFill>
                  <a:schemeClr val="tx1"/>
                </a:solidFill>
              </a:rPr>
              <a:pPr algn="ctr"/>
              <a:t>26</a:t>
            </a:fld>
            <a:endParaRPr lang="en-US">
              <a:solidFill>
                <a:schemeClr val="tx1"/>
              </a:solidFill>
            </a:endParaRPr>
          </a:p>
        </p:txBody>
      </p:sp>
      <p:sp>
        <p:nvSpPr>
          <p:cNvPr id="10" name="Footer Placeholder 9"/>
          <p:cNvSpPr>
            <a:spLocks noGrp="1"/>
          </p:cNvSpPr>
          <p:nvPr>
            <p:ph type="ftr" sz="quarter" idx="11"/>
          </p:nvPr>
        </p:nvSpPr>
        <p:spPr>
          <a:xfrm>
            <a:off x="2771800" y="6492875"/>
            <a:ext cx="3502152" cy="365125"/>
          </a:xfrm>
        </p:spPr>
        <p:txBody>
          <a:bodyPr/>
          <a:lstStyle/>
          <a:p>
            <a:pPr algn="ctr"/>
            <a:r>
              <a:rPr lang="en-US" smtClean="0"/>
              <a:t>IB Biology SFP - Mark Polko</a:t>
            </a:r>
            <a:endParaRPr lang="en-US"/>
          </a:p>
        </p:txBody>
      </p:sp>
      <p:sp>
        <p:nvSpPr>
          <p:cNvPr id="2" name="Rectangle 1"/>
          <p:cNvSpPr/>
          <p:nvPr/>
        </p:nvSpPr>
        <p:spPr>
          <a:xfrm>
            <a:off x="467544" y="1124744"/>
            <a:ext cx="8280920" cy="2308324"/>
          </a:xfrm>
          <a:prstGeom prst="rect">
            <a:avLst/>
          </a:prstGeom>
        </p:spPr>
        <p:txBody>
          <a:bodyPr wrap="square">
            <a:spAutoFit/>
          </a:bodyPr>
          <a:lstStyle/>
          <a:p>
            <a:r>
              <a:rPr lang="en-GB" dirty="0"/>
              <a:t>Viruses are </a:t>
            </a:r>
            <a:r>
              <a:rPr lang="en-GB" dirty="0" smtClean="0"/>
              <a:t>classified </a:t>
            </a:r>
            <a:r>
              <a:rPr lang="en-GB" dirty="0"/>
              <a:t>using features of their capsids and genetic material</a:t>
            </a:r>
            <a:r>
              <a:rPr lang="en-GB" dirty="0" smtClean="0"/>
              <a:t>:</a:t>
            </a:r>
          </a:p>
          <a:p>
            <a:endParaRPr lang="en-GB" dirty="0"/>
          </a:p>
          <a:p>
            <a:r>
              <a:rPr lang="en-GB" dirty="0"/>
              <a:t>• </a:t>
            </a:r>
            <a:r>
              <a:rPr lang="en-GB" b="1" dirty="0"/>
              <a:t>capsids </a:t>
            </a:r>
            <a:r>
              <a:rPr lang="en-GB" dirty="0"/>
              <a:t>– some have </a:t>
            </a:r>
            <a:r>
              <a:rPr lang="en-GB" b="1" dirty="0"/>
              <a:t>naked capsids </a:t>
            </a:r>
            <a:r>
              <a:rPr lang="en-GB" dirty="0"/>
              <a:t>with the protein coat having </a:t>
            </a:r>
            <a:r>
              <a:rPr lang="en-GB" dirty="0" smtClean="0"/>
              <a:t>no membrane </a:t>
            </a:r>
            <a:r>
              <a:rPr lang="en-GB" dirty="0"/>
              <a:t>or envelope surrounding it, while others have </a:t>
            </a:r>
            <a:r>
              <a:rPr lang="en-GB" b="1" dirty="0" smtClean="0"/>
              <a:t>enveloped capsids </a:t>
            </a:r>
            <a:r>
              <a:rPr lang="en-GB" b="1" dirty="0"/>
              <a:t>with a lipid bilayer </a:t>
            </a:r>
            <a:r>
              <a:rPr lang="en-GB" dirty="0"/>
              <a:t>surrounding </a:t>
            </a:r>
            <a:r>
              <a:rPr lang="en-GB" dirty="0" smtClean="0"/>
              <a:t>them.</a:t>
            </a:r>
          </a:p>
          <a:p>
            <a:endParaRPr lang="en-GB" dirty="0"/>
          </a:p>
          <a:p>
            <a:r>
              <a:rPr lang="en-GB" dirty="0"/>
              <a:t>• </a:t>
            </a:r>
            <a:r>
              <a:rPr lang="en-GB" b="1" dirty="0"/>
              <a:t>nucleic acid </a:t>
            </a:r>
            <a:r>
              <a:rPr lang="en-GB" dirty="0"/>
              <a:t>– some viruses contain DNA, while others have RNA. It</a:t>
            </a:r>
          </a:p>
          <a:p>
            <a:r>
              <a:rPr lang="en-GB" dirty="0"/>
              <a:t>can be either single or double stranded.</a:t>
            </a:r>
          </a:p>
        </p:txBody>
      </p:sp>
      <p:grpSp>
        <p:nvGrpSpPr>
          <p:cNvPr id="6" name="Group 5"/>
          <p:cNvGrpSpPr/>
          <p:nvPr/>
        </p:nvGrpSpPr>
        <p:grpSpPr>
          <a:xfrm>
            <a:off x="278935" y="84298"/>
            <a:ext cx="8640960" cy="811203"/>
            <a:chOff x="0" y="4556880"/>
            <a:chExt cx="8640960" cy="561600"/>
          </a:xfrm>
          <a:scene3d>
            <a:camera prst="orthographicFront"/>
            <a:lightRig rig="flat" dir="t"/>
          </a:scene3d>
        </p:grpSpPr>
        <p:sp>
          <p:nvSpPr>
            <p:cNvPr id="7" name="Rounded Rectangle 6"/>
            <p:cNvSpPr/>
            <p:nvPr/>
          </p:nvSpPr>
          <p:spPr>
            <a:xfrm>
              <a:off x="0" y="4556880"/>
              <a:ext cx="8640960" cy="561600"/>
            </a:xfrm>
            <a:prstGeom prst="roundRect">
              <a:avLst/>
            </a:prstGeom>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sp>
        <p:sp>
          <p:nvSpPr>
            <p:cNvPr id="8" name="Rounded Rectangle 4"/>
            <p:cNvSpPr/>
            <p:nvPr/>
          </p:nvSpPr>
          <p:spPr>
            <a:xfrm>
              <a:off x="27415" y="4584295"/>
              <a:ext cx="8586130" cy="506770"/>
            </a:xfrm>
            <a:prstGeom prst="rect">
              <a:avLst/>
            </a:prstGeom>
            <a:sp3d/>
          </p:spPr>
          <p:style>
            <a:lnRef idx="0">
              <a:scrgbClr r="0" g="0" b="0"/>
            </a:lnRef>
            <a:fillRef idx="0">
              <a:scrgbClr r="0" g="0" b="0"/>
            </a:fillRef>
            <a:effectRef idx="0">
              <a:scrgbClr r="0" g="0" b="0"/>
            </a:effectRef>
            <a:fontRef idx="minor">
              <a:schemeClr val="dk1"/>
            </a:fontRef>
          </p:style>
          <p:txBody>
            <a:bodyPr spcFirstLastPara="0" vert="horz" wrap="square" lIns="53340" tIns="53340" rIns="53340" bIns="53340" numCol="1" spcCol="1270" anchor="ctr" anchorCtr="0">
              <a:noAutofit/>
            </a:bodyPr>
            <a:lstStyle/>
            <a:p>
              <a:pPr lvl="0" algn="l" defTabSz="622300" rtl="0">
                <a:lnSpc>
                  <a:spcPct val="90000"/>
                </a:lnSpc>
                <a:spcBef>
                  <a:spcPct val="0"/>
                </a:spcBef>
                <a:spcAft>
                  <a:spcPct val="35000"/>
                </a:spcAft>
              </a:pPr>
              <a:r>
                <a:rPr lang="en-GB" sz="1600" kern="1200" dirty="0" smtClean="0"/>
                <a:t>F.1.8 Outline the diversity of structure in viruses including: naked capsid </a:t>
              </a:r>
              <a:r>
                <a:rPr lang="en-GB" sz="1600" i="1" kern="1200" dirty="0" smtClean="0"/>
                <a:t>versus </a:t>
              </a:r>
              <a:r>
                <a:rPr lang="en-GB" sz="1600" kern="1200" dirty="0" smtClean="0"/>
                <a:t>enveloped capsid; DNA </a:t>
              </a:r>
              <a:r>
                <a:rPr lang="en-GB" sz="1600" i="1" kern="1200" dirty="0" smtClean="0"/>
                <a:t>versus </a:t>
              </a:r>
              <a:r>
                <a:rPr lang="en-GB" sz="1600" kern="1200" dirty="0" smtClean="0"/>
                <a:t>RNA; and single stranded </a:t>
              </a:r>
              <a:r>
                <a:rPr lang="en-GB" sz="1600" i="1" kern="1200" dirty="0" smtClean="0"/>
                <a:t>versus </a:t>
              </a:r>
              <a:r>
                <a:rPr lang="en-GB" sz="1600" kern="1200" dirty="0" smtClean="0"/>
                <a:t>double stranded DNA or RNA.</a:t>
              </a:r>
              <a:endParaRPr lang="en-GB" sz="1600" kern="1200" dirty="0"/>
            </a:p>
          </p:txBody>
        </p:sp>
      </p:grpSp>
      <p:sp>
        <p:nvSpPr>
          <p:cNvPr id="9" name="Rectangle 8"/>
          <p:cNvSpPr/>
          <p:nvPr/>
        </p:nvSpPr>
        <p:spPr>
          <a:xfrm>
            <a:off x="458058" y="3933056"/>
            <a:ext cx="8110520" cy="1754326"/>
          </a:xfrm>
          <a:prstGeom prst="rect">
            <a:avLst/>
          </a:prstGeom>
        </p:spPr>
        <p:txBody>
          <a:bodyPr wrap="square">
            <a:spAutoFit/>
          </a:bodyPr>
          <a:lstStyle/>
          <a:p>
            <a:r>
              <a:rPr lang="en-GB" dirty="0"/>
              <a:t>The nucleic acid may be </a:t>
            </a:r>
            <a:r>
              <a:rPr lang="en-GB" b="1" dirty="0"/>
              <a:t>single stranded or </a:t>
            </a:r>
            <a:r>
              <a:rPr lang="en-GB" b="1" dirty="0" smtClean="0"/>
              <a:t>double stranded </a:t>
            </a:r>
            <a:r>
              <a:rPr lang="en-GB" b="1" dirty="0"/>
              <a:t>RNA or DNA</a:t>
            </a:r>
            <a:r>
              <a:rPr lang="en-GB" dirty="0"/>
              <a:t>. In retroviruses the </a:t>
            </a:r>
            <a:r>
              <a:rPr lang="en-GB" dirty="0" smtClean="0"/>
              <a:t>enzyme reverse </a:t>
            </a:r>
            <a:r>
              <a:rPr lang="en-GB" dirty="0"/>
              <a:t>transcriptase </a:t>
            </a:r>
            <a:r>
              <a:rPr lang="en-GB" i="1" dirty="0"/>
              <a:t>(see Topic F.3.1) </a:t>
            </a:r>
            <a:r>
              <a:rPr lang="en-GB" dirty="0"/>
              <a:t>synthesis a </a:t>
            </a:r>
            <a:r>
              <a:rPr lang="en-GB" dirty="0" smtClean="0"/>
              <a:t>single strand </a:t>
            </a:r>
            <a:r>
              <a:rPr lang="en-GB" dirty="0"/>
              <a:t>of DNA from single stranded RNA. It then </a:t>
            </a:r>
            <a:r>
              <a:rPr lang="en-GB" dirty="0" smtClean="0"/>
              <a:t>directs the </a:t>
            </a:r>
            <a:r>
              <a:rPr lang="en-GB" dirty="0"/>
              <a:t>formation of a complementary double strand of </a:t>
            </a:r>
            <a:r>
              <a:rPr lang="en-GB" dirty="0" smtClean="0"/>
              <a:t>DNA which </a:t>
            </a:r>
            <a:r>
              <a:rPr lang="en-GB" dirty="0"/>
              <a:t>is then inserted, under enzyme control, into </a:t>
            </a:r>
            <a:r>
              <a:rPr lang="en-GB" dirty="0" smtClean="0"/>
              <a:t>a chromosome </a:t>
            </a:r>
            <a:r>
              <a:rPr lang="en-GB" dirty="0"/>
              <a:t>in the host cell, where it codes for </a:t>
            </a:r>
            <a:r>
              <a:rPr lang="en-GB" dirty="0" smtClean="0"/>
              <a:t>retroviral proteins</a:t>
            </a:r>
            <a:r>
              <a:rPr lang="en-GB" dirty="0"/>
              <a:t>.</a:t>
            </a:r>
          </a:p>
        </p:txBody>
      </p:sp>
      <p:sp>
        <p:nvSpPr>
          <p:cNvPr id="3" name="TextBox 2"/>
          <p:cNvSpPr txBox="1"/>
          <p:nvPr/>
        </p:nvSpPr>
        <p:spPr>
          <a:xfrm>
            <a:off x="6660232" y="5558160"/>
            <a:ext cx="652743" cy="369332"/>
          </a:xfrm>
          <a:prstGeom prst="rect">
            <a:avLst/>
          </a:prstGeom>
          <a:noFill/>
        </p:spPr>
        <p:txBody>
          <a:bodyPr wrap="none" rtlCol="0">
            <a:spAutoFit/>
          </a:bodyPr>
          <a:lstStyle/>
          <a:p>
            <a:r>
              <a:rPr lang="en-GB" dirty="0" smtClean="0">
                <a:hlinkClick r:id="rId2"/>
              </a:rPr>
              <a:t>LINK</a:t>
            </a:r>
            <a:endParaRPr lang="en-GB" dirty="0"/>
          </a:p>
        </p:txBody>
      </p:sp>
    </p:spTree>
    <p:extLst>
      <p:ext uri="{BB962C8B-B14F-4D97-AF65-F5344CB8AC3E}">
        <p14:creationId xmlns:p14="http://schemas.microsoft.com/office/powerpoint/2010/main" val="3726810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xEl>
                                              <p:pRg st="2" end="2"/>
                                            </p:txEl>
                                          </p:spTgt>
                                        </p:tgtEl>
                                        <p:attrNameLst>
                                          <p:attrName>style.visibility</p:attrName>
                                        </p:attrNameLst>
                                      </p:cBhvr>
                                      <p:to>
                                        <p:strVal val="visible"/>
                                      </p:to>
                                    </p:set>
                                    <p:animEffect transition="in" filter="fade">
                                      <p:cBhvr>
                                        <p:cTn id="14" dur="1000"/>
                                        <p:tgtEl>
                                          <p:spTgt spid="2">
                                            <p:txEl>
                                              <p:pRg st="2" end="2"/>
                                            </p:txEl>
                                          </p:spTgt>
                                        </p:tgtEl>
                                      </p:cBhvr>
                                    </p:animEffect>
                                    <p:anim calcmode="lin" valueType="num">
                                      <p:cBhvr>
                                        <p:cTn id="15"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
                                            <p:txEl>
                                              <p:pRg st="4" end="4"/>
                                            </p:txEl>
                                          </p:spTgt>
                                        </p:tgtEl>
                                        <p:attrNameLst>
                                          <p:attrName>style.visibility</p:attrName>
                                        </p:attrNameLst>
                                      </p:cBhvr>
                                      <p:to>
                                        <p:strVal val="visible"/>
                                      </p:to>
                                    </p:set>
                                    <p:animEffect transition="in" filter="fade">
                                      <p:cBhvr>
                                        <p:cTn id="21" dur="1000"/>
                                        <p:tgtEl>
                                          <p:spTgt spid="2">
                                            <p:txEl>
                                              <p:pRg st="4" end="4"/>
                                            </p:txEl>
                                          </p:spTgt>
                                        </p:tgtEl>
                                      </p:cBhvr>
                                    </p:animEffect>
                                    <p:anim calcmode="lin" valueType="num">
                                      <p:cBhvr>
                                        <p:cTn id="22"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2">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
                                            <p:txEl>
                                              <p:pRg st="5" end="5"/>
                                            </p:txEl>
                                          </p:spTgt>
                                        </p:tgtEl>
                                        <p:attrNameLst>
                                          <p:attrName>style.visibility</p:attrName>
                                        </p:attrNameLst>
                                      </p:cBhvr>
                                      <p:to>
                                        <p:strVal val="visible"/>
                                      </p:to>
                                    </p:set>
                                    <p:animEffect transition="in" filter="fade">
                                      <p:cBhvr>
                                        <p:cTn id="28" dur="1000"/>
                                        <p:tgtEl>
                                          <p:spTgt spid="2">
                                            <p:txEl>
                                              <p:pRg st="5" end="5"/>
                                            </p:txEl>
                                          </p:spTgt>
                                        </p:tgtEl>
                                      </p:cBhvr>
                                    </p:animEffect>
                                    <p:anim calcmode="lin" valueType="num">
                                      <p:cBhvr>
                                        <p:cTn id="29" dur="1000" fill="hold"/>
                                        <p:tgtEl>
                                          <p:spTgt spid="2">
                                            <p:txEl>
                                              <p:pRg st="5" end="5"/>
                                            </p:txEl>
                                          </p:spTgt>
                                        </p:tgtEl>
                                        <p:attrNameLst>
                                          <p:attrName>ppt_x</p:attrName>
                                        </p:attrNameLst>
                                      </p:cBhvr>
                                      <p:tavLst>
                                        <p:tav tm="0">
                                          <p:val>
                                            <p:strVal val="#ppt_x"/>
                                          </p:val>
                                        </p:tav>
                                        <p:tav tm="100000">
                                          <p:val>
                                            <p:strVal val="#ppt_x"/>
                                          </p:val>
                                        </p:tav>
                                      </p:tavLst>
                                    </p:anim>
                                    <p:anim calcmode="lin" valueType="num">
                                      <p:cBhvr>
                                        <p:cTn id="30" dur="1000" fill="hold"/>
                                        <p:tgtEl>
                                          <p:spTgt spid="2">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1000"/>
                                        <p:tgtEl>
                                          <p:spTgt spid="9"/>
                                        </p:tgtEl>
                                      </p:cBhvr>
                                    </p:animEffect>
                                    <p:anim calcmode="lin" valueType="num">
                                      <p:cBhvr>
                                        <p:cTn id="36" dur="1000" fill="hold"/>
                                        <p:tgtEl>
                                          <p:spTgt spid="9"/>
                                        </p:tgtEl>
                                        <p:attrNameLst>
                                          <p:attrName>ppt_x</p:attrName>
                                        </p:attrNameLst>
                                      </p:cBhvr>
                                      <p:tavLst>
                                        <p:tav tm="0">
                                          <p:val>
                                            <p:strVal val="#ppt_x"/>
                                          </p:val>
                                        </p:tav>
                                        <p:tav tm="100000">
                                          <p:val>
                                            <p:strVal val="#ppt_x"/>
                                          </p:val>
                                        </p:tav>
                                      </p:tavLst>
                                    </p:anim>
                                    <p:anim calcmode="lin" valueType="num">
                                      <p:cBhvr>
                                        <p:cTn id="37"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31" presetClass="entr" presetSubtype="0" fill="hold" grpId="0" nodeType="clickEffect">
                                  <p:stCondLst>
                                    <p:cond delay="0"/>
                                  </p:stCondLst>
                                  <p:childTnLst>
                                    <p:set>
                                      <p:cBhvr>
                                        <p:cTn id="41" dur="1" fill="hold">
                                          <p:stCondLst>
                                            <p:cond delay="0"/>
                                          </p:stCondLst>
                                        </p:cTn>
                                        <p:tgtEl>
                                          <p:spTgt spid="3"/>
                                        </p:tgtEl>
                                        <p:attrNameLst>
                                          <p:attrName>style.visibility</p:attrName>
                                        </p:attrNameLst>
                                      </p:cBhvr>
                                      <p:to>
                                        <p:strVal val="visible"/>
                                      </p:to>
                                    </p:set>
                                    <p:anim calcmode="lin" valueType="num">
                                      <p:cBhvr>
                                        <p:cTn id="42" dur="1000" fill="hold"/>
                                        <p:tgtEl>
                                          <p:spTgt spid="3"/>
                                        </p:tgtEl>
                                        <p:attrNameLst>
                                          <p:attrName>ppt_w</p:attrName>
                                        </p:attrNameLst>
                                      </p:cBhvr>
                                      <p:tavLst>
                                        <p:tav tm="0">
                                          <p:val>
                                            <p:fltVal val="0"/>
                                          </p:val>
                                        </p:tav>
                                        <p:tav tm="100000">
                                          <p:val>
                                            <p:strVal val="#ppt_w"/>
                                          </p:val>
                                        </p:tav>
                                      </p:tavLst>
                                    </p:anim>
                                    <p:anim calcmode="lin" valueType="num">
                                      <p:cBhvr>
                                        <p:cTn id="43" dur="1000" fill="hold"/>
                                        <p:tgtEl>
                                          <p:spTgt spid="3"/>
                                        </p:tgtEl>
                                        <p:attrNameLst>
                                          <p:attrName>ppt_h</p:attrName>
                                        </p:attrNameLst>
                                      </p:cBhvr>
                                      <p:tavLst>
                                        <p:tav tm="0">
                                          <p:val>
                                            <p:fltVal val="0"/>
                                          </p:val>
                                        </p:tav>
                                        <p:tav tm="100000">
                                          <p:val>
                                            <p:strVal val="#ppt_h"/>
                                          </p:val>
                                        </p:tav>
                                      </p:tavLst>
                                    </p:anim>
                                    <p:anim calcmode="lin" valueType="num">
                                      <p:cBhvr>
                                        <p:cTn id="44" dur="1000" fill="hold"/>
                                        <p:tgtEl>
                                          <p:spTgt spid="3"/>
                                        </p:tgtEl>
                                        <p:attrNameLst>
                                          <p:attrName>style.rotation</p:attrName>
                                        </p:attrNameLst>
                                      </p:cBhvr>
                                      <p:tavLst>
                                        <p:tav tm="0">
                                          <p:val>
                                            <p:fltVal val="90"/>
                                          </p:val>
                                        </p:tav>
                                        <p:tav tm="100000">
                                          <p:val>
                                            <p:fltVal val="0"/>
                                          </p:val>
                                        </p:tav>
                                      </p:tavLst>
                                    </p:anim>
                                    <p:animEffect transition="in" filter="fade">
                                      <p:cBhvr>
                                        <p:cTn id="45"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9" grpId="0"/>
      <p:bldP spid="3" grpId="0"/>
    </p:bldLst>
  </p:timing>
</p:sld>
</file>

<file path=ppt/slides/slide2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050" name="Picture 2" descr="http://classconnection.s3.amazonaws.com/567/flashcards/1697567/png/picture341343596307469.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5039" y="1124745"/>
            <a:ext cx="6768751" cy="5623468"/>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p:cNvSpPr>
            <a:spLocks noGrp="1"/>
          </p:cNvSpPr>
          <p:nvPr>
            <p:ph type="sldNum" sz="quarter" idx="12"/>
          </p:nvPr>
        </p:nvSpPr>
        <p:spPr>
          <a:xfrm>
            <a:off x="7811844" y="6490446"/>
            <a:ext cx="1332156" cy="365125"/>
          </a:xfrm>
        </p:spPr>
        <p:txBody>
          <a:bodyPr/>
          <a:lstStyle/>
          <a:p>
            <a:pPr algn="ctr"/>
            <a:fld id="{6E2D2B3B-882E-40F3-A32F-6DD516915044}" type="slidenum">
              <a:rPr lang="en-US" smtClean="0">
                <a:solidFill>
                  <a:schemeClr val="tx1"/>
                </a:solidFill>
              </a:rPr>
              <a:pPr algn="ctr"/>
              <a:t>27</a:t>
            </a:fld>
            <a:endParaRPr lang="en-US">
              <a:solidFill>
                <a:schemeClr val="tx1"/>
              </a:solidFill>
            </a:endParaRPr>
          </a:p>
        </p:txBody>
      </p:sp>
      <p:sp>
        <p:nvSpPr>
          <p:cNvPr id="10" name="Footer Placeholder 9"/>
          <p:cNvSpPr>
            <a:spLocks noGrp="1"/>
          </p:cNvSpPr>
          <p:nvPr>
            <p:ph type="ftr" sz="quarter" idx="11"/>
          </p:nvPr>
        </p:nvSpPr>
        <p:spPr>
          <a:xfrm>
            <a:off x="2771800" y="6492875"/>
            <a:ext cx="3502152" cy="365125"/>
          </a:xfrm>
        </p:spPr>
        <p:txBody>
          <a:bodyPr/>
          <a:lstStyle/>
          <a:p>
            <a:pPr algn="ctr"/>
            <a:r>
              <a:rPr lang="en-US" smtClean="0"/>
              <a:t>IB Biology SFP - Mark Polko</a:t>
            </a:r>
            <a:endParaRPr lang="en-US"/>
          </a:p>
        </p:txBody>
      </p:sp>
      <p:grpSp>
        <p:nvGrpSpPr>
          <p:cNvPr id="6" name="Group 5"/>
          <p:cNvGrpSpPr/>
          <p:nvPr/>
        </p:nvGrpSpPr>
        <p:grpSpPr>
          <a:xfrm>
            <a:off x="278935" y="84298"/>
            <a:ext cx="8640960" cy="811203"/>
            <a:chOff x="0" y="4556880"/>
            <a:chExt cx="8640960" cy="561600"/>
          </a:xfrm>
          <a:scene3d>
            <a:camera prst="orthographicFront"/>
            <a:lightRig rig="flat" dir="t"/>
          </a:scene3d>
        </p:grpSpPr>
        <p:sp>
          <p:nvSpPr>
            <p:cNvPr id="7" name="Rounded Rectangle 6"/>
            <p:cNvSpPr/>
            <p:nvPr/>
          </p:nvSpPr>
          <p:spPr>
            <a:xfrm>
              <a:off x="0" y="4556880"/>
              <a:ext cx="8640960" cy="561600"/>
            </a:xfrm>
            <a:prstGeom prst="roundRect">
              <a:avLst/>
            </a:prstGeom>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sp>
        <p:sp>
          <p:nvSpPr>
            <p:cNvPr id="8" name="Rounded Rectangle 4"/>
            <p:cNvSpPr/>
            <p:nvPr/>
          </p:nvSpPr>
          <p:spPr>
            <a:xfrm>
              <a:off x="27415" y="4584295"/>
              <a:ext cx="8586130" cy="506770"/>
            </a:xfrm>
            <a:prstGeom prst="rect">
              <a:avLst/>
            </a:prstGeom>
            <a:sp3d/>
          </p:spPr>
          <p:style>
            <a:lnRef idx="0">
              <a:scrgbClr r="0" g="0" b="0"/>
            </a:lnRef>
            <a:fillRef idx="0">
              <a:scrgbClr r="0" g="0" b="0"/>
            </a:fillRef>
            <a:effectRef idx="0">
              <a:scrgbClr r="0" g="0" b="0"/>
            </a:effectRef>
            <a:fontRef idx="minor">
              <a:schemeClr val="dk1"/>
            </a:fontRef>
          </p:style>
          <p:txBody>
            <a:bodyPr spcFirstLastPara="0" vert="horz" wrap="square" lIns="53340" tIns="53340" rIns="53340" bIns="53340" numCol="1" spcCol="1270" anchor="ctr" anchorCtr="0">
              <a:noAutofit/>
            </a:bodyPr>
            <a:lstStyle/>
            <a:p>
              <a:pPr lvl="0" algn="l" defTabSz="622300" rtl="0">
                <a:lnSpc>
                  <a:spcPct val="90000"/>
                </a:lnSpc>
                <a:spcBef>
                  <a:spcPct val="0"/>
                </a:spcBef>
                <a:spcAft>
                  <a:spcPct val="35000"/>
                </a:spcAft>
              </a:pPr>
              <a:r>
                <a:rPr lang="en-GB" sz="1600" kern="1200" dirty="0" smtClean="0"/>
                <a:t>F.1.8 Outline the diversity of structure in viruses including: naked capsid </a:t>
              </a:r>
              <a:r>
                <a:rPr lang="en-GB" sz="1600" i="1" kern="1200" dirty="0" smtClean="0"/>
                <a:t>versus </a:t>
              </a:r>
              <a:r>
                <a:rPr lang="en-GB" sz="1600" kern="1200" dirty="0" smtClean="0"/>
                <a:t>enveloped capsid; DNA </a:t>
              </a:r>
              <a:r>
                <a:rPr lang="en-GB" sz="1600" i="1" kern="1200" dirty="0" smtClean="0"/>
                <a:t>versus </a:t>
              </a:r>
              <a:r>
                <a:rPr lang="en-GB" sz="1600" kern="1200" dirty="0" smtClean="0"/>
                <a:t>RNA; and single stranded </a:t>
              </a:r>
              <a:r>
                <a:rPr lang="en-GB" sz="1600" i="1" kern="1200" dirty="0" smtClean="0"/>
                <a:t>versus </a:t>
              </a:r>
              <a:r>
                <a:rPr lang="en-GB" sz="1600" kern="1200" dirty="0" smtClean="0"/>
                <a:t>double stranded DNA or RNA.</a:t>
              </a:r>
              <a:endParaRPr lang="en-GB" sz="1600" kern="1200" dirty="0"/>
            </a:p>
          </p:txBody>
        </p:sp>
      </p:grpSp>
    </p:spTree>
    <p:extLst>
      <p:ext uri="{BB962C8B-B14F-4D97-AF65-F5344CB8AC3E}">
        <p14:creationId xmlns:p14="http://schemas.microsoft.com/office/powerpoint/2010/main" val="420852432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99415" y="855902"/>
            <a:ext cx="3978333" cy="35906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Slide Number Placeholder 4"/>
          <p:cNvSpPr>
            <a:spLocks noGrp="1"/>
          </p:cNvSpPr>
          <p:nvPr>
            <p:ph type="sldNum" sz="quarter" idx="12"/>
          </p:nvPr>
        </p:nvSpPr>
        <p:spPr>
          <a:xfrm>
            <a:off x="7811844" y="6490446"/>
            <a:ext cx="1332156" cy="365125"/>
          </a:xfrm>
        </p:spPr>
        <p:txBody>
          <a:bodyPr/>
          <a:lstStyle/>
          <a:p>
            <a:pPr algn="ctr"/>
            <a:fld id="{6E2D2B3B-882E-40F3-A32F-6DD516915044}" type="slidenum">
              <a:rPr lang="en-US" smtClean="0">
                <a:solidFill>
                  <a:schemeClr val="tx1"/>
                </a:solidFill>
              </a:rPr>
              <a:pPr algn="ctr"/>
              <a:t>28</a:t>
            </a:fld>
            <a:endParaRPr lang="en-US">
              <a:solidFill>
                <a:schemeClr val="tx1"/>
              </a:solidFill>
            </a:endParaRPr>
          </a:p>
        </p:txBody>
      </p:sp>
      <p:sp>
        <p:nvSpPr>
          <p:cNvPr id="10" name="Footer Placeholder 9"/>
          <p:cNvSpPr>
            <a:spLocks noGrp="1"/>
          </p:cNvSpPr>
          <p:nvPr>
            <p:ph type="ftr" sz="quarter" idx="11"/>
          </p:nvPr>
        </p:nvSpPr>
        <p:spPr>
          <a:xfrm>
            <a:off x="2771800" y="6492875"/>
            <a:ext cx="3502152" cy="365125"/>
          </a:xfrm>
        </p:spPr>
        <p:txBody>
          <a:bodyPr/>
          <a:lstStyle/>
          <a:p>
            <a:pPr algn="ctr"/>
            <a:r>
              <a:rPr lang="en-US" smtClean="0"/>
              <a:t>IB Biology SFP - Mark Polko</a:t>
            </a:r>
            <a:endParaRPr lang="en-US"/>
          </a:p>
        </p:txBody>
      </p:sp>
      <p:sp>
        <p:nvSpPr>
          <p:cNvPr id="4" name="Rectangle 3"/>
          <p:cNvSpPr/>
          <p:nvPr/>
        </p:nvSpPr>
        <p:spPr>
          <a:xfrm>
            <a:off x="179512" y="4847093"/>
            <a:ext cx="4572000" cy="1200329"/>
          </a:xfrm>
          <a:prstGeom prst="rect">
            <a:avLst/>
          </a:prstGeom>
        </p:spPr>
        <p:txBody>
          <a:bodyPr>
            <a:spAutoFit/>
          </a:bodyPr>
          <a:lstStyle/>
          <a:p>
            <a:r>
              <a:rPr lang="en-GB" b="1" dirty="0"/>
              <a:t>Helices</a:t>
            </a:r>
          </a:p>
          <a:p>
            <a:r>
              <a:rPr lang="en-GB" dirty="0"/>
              <a:t>Conical </a:t>
            </a:r>
            <a:r>
              <a:rPr lang="en-GB" dirty="0" err="1"/>
              <a:t>capsomeres</a:t>
            </a:r>
            <a:r>
              <a:rPr lang="en-GB" dirty="0"/>
              <a:t> arranged helically </a:t>
            </a:r>
            <a:r>
              <a:rPr lang="en-GB" dirty="0" smtClean="0"/>
              <a:t>in capsid </a:t>
            </a:r>
            <a:r>
              <a:rPr lang="en-GB" dirty="0"/>
              <a:t>in which RNA is embedded, </a:t>
            </a:r>
            <a:r>
              <a:rPr lang="en-GB" dirty="0" smtClean="0"/>
              <a:t>forming a </a:t>
            </a:r>
            <a:r>
              <a:rPr lang="en-GB" dirty="0" err="1"/>
              <a:t>nucleocapsid</a:t>
            </a:r>
            <a:r>
              <a:rPr lang="en-GB" dirty="0"/>
              <a:t>.</a:t>
            </a:r>
          </a:p>
        </p:txBody>
      </p:sp>
      <p:grpSp>
        <p:nvGrpSpPr>
          <p:cNvPr id="6" name="Group 5"/>
          <p:cNvGrpSpPr/>
          <p:nvPr/>
        </p:nvGrpSpPr>
        <p:grpSpPr>
          <a:xfrm>
            <a:off x="278935" y="84298"/>
            <a:ext cx="8640960" cy="811203"/>
            <a:chOff x="0" y="4556880"/>
            <a:chExt cx="8640960" cy="561600"/>
          </a:xfrm>
          <a:scene3d>
            <a:camera prst="orthographicFront"/>
            <a:lightRig rig="flat" dir="t"/>
          </a:scene3d>
        </p:grpSpPr>
        <p:sp>
          <p:nvSpPr>
            <p:cNvPr id="7" name="Rounded Rectangle 6"/>
            <p:cNvSpPr/>
            <p:nvPr/>
          </p:nvSpPr>
          <p:spPr>
            <a:xfrm>
              <a:off x="0" y="4556880"/>
              <a:ext cx="8640960" cy="561600"/>
            </a:xfrm>
            <a:prstGeom prst="roundRect">
              <a:avLst/>
            </a:prstGeom>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sp>
        <p:sp>
          <p:nvSpPr>
            <p:cNvPr id="8" name="Rounded Rectangle 4"/>
            <p:cNvSpPr/>
            <p:nvPr/>
          </p:nvSpPr>
          <p:spPr>
            <a:xfrm>
              <a:off x="27415" y="4584295"/>
              <a:ext cx="8586130" cy="506770"/>
            </a:xfrm>
            <a:prstGeom prst="rect">
              <a:avLst/>
            </a:prstGeom>
            <a:sp3d/>
          </p:spPr>
          <p:style>
            <a:lnRef idx="0">
              <a:scrgbClr r="0" g="0" b="0"/>
            </a:lnRef>
            <a:fillRef idx="0">
              <a:scrgbClr r="0" g="0" b="0"/>
            </a:fillRef>
            <a:effectRef idx="0">
              <a:scrgbClr r="0" g="0" b="0"/>
            </a:effectRef>
            <a:fontRef idx="minor">
              <a:schemeClr val="dk1"/>
            </a:fontRef>
          </p:style>
          <p:txBody>
            <a:bodyPr spcFirstLastPara="0" vert="horz" wrap="square" lIns="53340" tIns="53340" rIns="53340" bIns="53340" numCol="1" spcCol="1270" anchor="ctr" anchorCtr="0">
              <a:noAutofit/>
            </a:bodyPr>
            <a:lstStyle/>
            <a:p>
              <a:pPr lvl="0" algn="l" defTabSz="622300" rtl="0">
                <a:lnSpc>
                  <a:spcPct val="90000"/>
                </a:lnSpc>
                <a:spcBef>
                  <a:spcPct val="0"/>
                </a:spcBef>
                <a:spcAft>
                  <a:spcPct val="35000"/>
                </a:spcAft>
              </a:pPr>
              <a:r>
                <a:rPr lang="en-GB" sz="1600" kern="1200" dirty="0" smtClean="0"/>
                <a:t>F.1.8 Outline the diversity of structure in viruses including: naked capsid </a:t>
              </a:r>
              <a:r>
                <a:rPr lang="en-GB" sz="1600" i="1" kern="1200" dirty="0" smtClean="0"/>
                <a:t>versus </a:t>
              </a:r>
              <a:r>
                <a:rPr lang="en-GB" sz="1600" kern="1200" dirty="0" smtClean="0"/>
                <a:t>enveloped capsid; DNA </a:t>
              </a:r>
              <a:r>
                <a:rPr lang="en-GB" sz="1600" i="1" kern="1200" dirty="0" smtClean="0"/>
                <a:t>versus </a:t>
              </a:r>
              <a:r>
                <a:rPr lang="en-GB" sz="1600" kern="1200" dirty="0" smtClean="0"/>
                <a:t>RNA; and single stranded </a:t>
              </a:r>
              <a:r>
                <a:rPr lang="en-GB" sz="1600" i="1" kern="1200" dirty="0" smtClean="0"/>
                <a:t>versus </a:t>
              </a:r>
              <a:r>
                <a:rPr lang="en-GB" sz="1600" kern="1200" dirty="0" smtClean="0"/>
                <a:t>double stranded DNA or RNA.</a:t>
              </a:r>
              <a:endParaRPr lang="en-GB" sz="1600" kern="1200" dirty="0"/>
            </a:p>
          </p:txBody>
        </p:sp>
      </p:grpSp>
      <p:cxnSp>
        <p:nvCxnSpPr>
          <p:cNvPr id="3" name="Straight Connector 2"/>
          <p:cNvCxnSpPr/>
          <p:nvPr/>
        </p:nvCxnSpPr>
        <p:spPr>
          <a:xfrm>
            <a:off x="179512" y="4077072"/>
            <a:ext cx="8568952" cy="0"/>
          </a:xfrm>
          <a:prstGeom prst="line">
            <a:avLst/>
          </a:prstGeom>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4914147" y="5447258"/>
            <a:ext cx="652743" cy="369332"/>
          </a:xfrm>
          <a:prstGeom prst="rect">
            <a:avLst/>
          </a:prstGeom>
          <a:noFill/>
        </p:spPr>
        <p:txBody>
          <a:bodyPr wrap="none" rtlCol="0">
            <a:spAutoFit/>
          </a:bodyPr>
          <a:lstStyle/>
          <a:p>
            <a:r>
              <a:rPr lang="en-GB" dirty="0" smtClean="0">
                <a:hlinkClick r:id="rId3"/>
              </a:rPr>
              <a:t>LINK</a:t>
            </a:r>
            <a:endParaRPr lang="en-GB" dirty="0"/>
          </a:p>
        </p:txBody>
      </p:sp>
      <p:pic>
        <p:nvPicPr>
          <p:cNvPr id="614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87380" y="4185744"/>
            <a:ext cx="2705100" cy="2447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Rectangle 15"/>
          <p:cNvSpPr/>
          <p:nvPr/>
        </p:nvSpPr>
        <p:spPr>
          <a:xfrm>
            <a:off x="179512" y="1124744"/>
            <a:ext cx="4572000" cy="1477328"/>
          </a:xfrm>
          <a:prstGeom prst="rect">
            <a:avLst/>
          </a:prstGeom>
        </p:spPr>
        <p:txBody>
          <a:bodyPr>
            <a:spAutoFit/>
          </a:bodyPr>
          <a:lstStyle/>
          <a:p>
            <a:r>
              <a:rPr lang="en-GB" b="1" dirty="0"/>
              <a:t>Polyhedrons</a:t>
            </a:r>
          </a:p>
          <a:p>
            <a:r>
              <a:rPr lang="en-GB" dirty="0" err="1"/>
              <a:t>Capsomeres</a:t>
            </a:r>
            <a:r>
              <a:rPr lang="en-GB" dirty="0"/>
              <a:t> </a:t>
            </a:r>
            <a:r>
              <a:rPr lang="en-GB" dirty="0" smtClean="0"/>
              <a:t>arranged into multifaceted shapes. The </a:t>
            </a:r>
            <a:r>
              <a:rPr lang="en-GB" dirty="0"/>
              <a:t>herpes virus </a:t>
            </a:r>
            <a:r>
              <a:rPr lang="en-GB" dirty="0" smtClean="0"/>
              <a:t>has 162 </a:t>
            </a:r>
            <a:r>
              <a:rPr lang="en-GB" dirty="0" err="1"/>
              <a:t>capsomeres</a:t>
            </a:r>
            <a:r>
              <a:rPr lang="en-GB" dirty="0"/>
              <a:t> </a:t>
            </a:r>
            <a:r>
              <a:rPr lang="en-GB" dirty="0" smtClean="0"/>
              <a:t>and has </a:t>
            </a:r>
            <a:r>
              <a:rPr lang="en-GB" dirty="0"/>
              <a:t>an envelope as </a:t>
            </a:r>
            <a:r>
              <a:rPr lang="en-GB" dirty="0" smtClean="0"/>
              <a:t>a protective </a:t>
            </a:r>
            <a:r>
              <a:rPr lang="en-GB" dirty="0"/>
              <a:t>coating.</a:t>
            </a:r>
          </a:p>
        </p:txBody>
      </p:sp>
      <p:sp>
        <p:nvSpPr>
          <p:cNvPr id="12" name="Rounded Rectangle 11"/>
          <p:cNvSpPr/>
          <p:nvPr/>
        </p:nvSpPr>
        <p:spPr>
          <a:xfrm>
            <a:off x="179512" y="2661068"/>
            <a:ext cx="4896544" cy="187568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t>Most viruses are geometric in shape and may be spheres, cylinders or polygons. The capsid is made up of units called</a:t>
            </a:r>
          </a:p>
          <a:p>
            <a:r>
              <a:rPr lang="en-GB" dirty="0" err="1"/>
              <a:t>capsomeres</a:t>
            </a:r>
            <a:r>
              <a:rPr lang="en-GB" dirty="0"/>
              <a:t>. When combined with the enclosed nucleic acid, the capsid is called a </a:t>
            </a:r>
            <a:r>
              <a:rPr lang="en-GB" dirty="0" err="1"/>
              <a:t>nucleocapsid</a:t>
            </a:r>
            <a:r>
              <a:rPr lang="en-GB" dirty="0" smtClean="0"/>
              <a:t>.</a:t>
            </a:r>
            <a:endParaRPr lang="en-GB" dirty="0"/>
          </a:p>
        </p:txBody>
      </p:sp>
    </p:spTree>
    <p:extLst>
      <p:ext uri="{BB962C8B-B14F-4D97-AF65-F5344CB8AC3E}">
        <p14:creationId xmlns:p14="http://schemas.microsoft.com/office/powerpoint/2010/main" val="1862315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15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1000" fill="hold"/>
                                        <p:tgtEl>
                                          <p:spTgt spid="4"/>
                                        </p:tgtEl>
                                        <p:attrNameLst>
                                          <p:attrName>ppt_y</p:attrName>
                                        </p:attrNameLst>
                                      </p:cBhvr>
                                      <p:tavLst>
                                        <p:tav tm="0">
                                          <p:val>
                                            <p:strVal val="#ppt_y+.1"/>
                                          </p:val>
                                        </p:tav>
                                        <p:tav tm="100000">
                                          <p:val>
                                            <p:strVal val="#ppt_y"/>
                                          </p:val>
                                        </p:tav>
                                      </p:tavLst>
                                    </p:anim>
                                  </p:childTnLst>
                                </p:cTn>
                              </p:par>
                            </p:childTnLst>
                          </p:cTn>
                        </p:par>
                        <p:par>
                          <p:cTn id="21" fill="hold">
                            <p:stCondLst>
                              <p:cond delay="1000"/>
                            </p:stCondLst>
                            <p:childTnLst>
                              <p:par>
                                <p:cTn id="22" presetID="10" presetClass="entr" presetSubtype="0" fill="hold" nodeType="afterEffect">
                                  <p:stCondLst>
                                    <p:cond delay="0"/>
                                  </p:stCondLst>
                                  <p:childTnLst>
                                    <p:set>
                                      <p:cBhvr>
                                        <p:cTn id="23" dur="1" fill="hold">
                                          <p:stCondLst>
                                            <p:cond delay="0"/>
                                          </p:stCondLst>
                                        </p:cTn>
                                        <p:tgtEl>
                                          <p:spTgt spid="6146"/>
                                        </p:tgtEl>
                                        <p:attrNameLst>
                                          <p:attrName>style.visibility</p:attrName>
                                        </p:attrNameLst>
                                      </p:cBhvr>
                                      <p:to>
                                        <p:strVal val="visible"/>
                                      </p:to>
                                    </p:set>
                                    <p:animEffect transition="in" filter="fade">
                                      <p:cBhvr>
                                        <p:cTn id="24" dur="1250"/>
                                        <p:tgtEl>
                                          <p:spTgt spid="6146"/>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fade">
                                      <p:cBhvr>
                                        <p:cTn id="29" dur="125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6" grpId="0"/>
      <p:bldP spid="12" grpId="0" animBg="1"/>
    </p:bldLst>
  </p:timing>
</p:sld>
</file>

<file path=ppt/slides/slide2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7811844" y="6490446"/>
            <a:ext cx="1332156" cy="365125"/>
          </a:xfrm>
        </p:spPr>
        <p:txBody>
          <a:bodyPr/>
          <a:lstStyle/>
          <a:p>
            <a:pPr algn="ctr"/>
            <a:fld id="{6E2D2B3B-882E-40F3-A32F-6DD516915044}" type="slidenum">
              <a:rPr lang="en-US" smtClean="0">
                <a:solidFill>
                  <a:schemeClr val="tx1"/>
                </a:solidFill>
              </a:rPr>
              <a:pPr algn="ctr"/>
              <a:t>29</a:t>
            </a:fld>
            <a:endParaRPr lang="en-US">
              <a:solidFill>
                <a:schemeClr val="tx1"/>
              </a:solidFill>
            </a:endParaRPr>
          </a:p>
        </p:txBody>
      </p:sp>
      <p:sp>
        <p:nvSpPr>
          <p:cNvPr id="10" name="Footer Placeholder 9"/>
          <p:cNvSpPr>
            <a:spLocks noGrp="1"/>
          </p:cNvSpPr>
          <p:nvPr>
            <p:ph type="ftr" sz="quarter" idx="11"/>
          </p:nvPr>
        </p:nvSpPr>
        <p:spPr>
          <a:xfrm>
            <a:off x="2771800" y="6492875"/>
            <a:ext cx="3502152" cy="365125"/>
          </a:xfrm>
        </p:spPr>
        <p:txBody>
          <a:bodyPr/>
          <a:lstStyle/>
          <a:p>
            <a:pPr algn="ctr"/>
            <a:r>
              <a:rPr lang="en-US" smtClean="0"/>
              <a:t>IB Biology SFP - Mark Polko</a:t>
            </a:r>
            <a:endParaRPr lang="en-US"/>
          </a:p>
        </p:txBody>
      </p:sp>
      <p:grpSp>
        <p:nvGrpSpPr>
          <p:cNvPr id="6" name="Group 5"/>
          <p:cNvGrpSpPr/>
          <p:nvPr/>
        </p:nvGrpSpPr>
        <p:grpSpPr>
          <a:xfrm>
            <a:off x="278935" y="84298"/>
            <a:ext cx="8640960" cy="811203"/>
            <a:chOff x="0" y="4556880"/>
            <a:chExt cx="8640960" cy="561600"/>
          </a:xfrm>
          <a:scene3d>
            <a:camera prst="orthographicFront"/>
            <a:lightRig rig="flat" dir="t"/>
          </a:scene3d>
        </p:grpSpPr>
        <p:sp>
          <p:nvSpPr>
            <p:cNvPr id="7" name="Rounded Rectangle 6"/>
            <p:cNvSpPr/>
            <p:nvPr/>
          </p:nvSpPr>
          <p:spPr>
            <a:xfrm>
              <a:off x="0" y="4556880"/>
              <a:ext cx="8640960" cy="561600"/>
            </a:xfrm>
            <a:prstGeom prst="roundRect">
              <a:avLst/>
            </a:prstGeom>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sp>
        <p:sp>
          <p:nvSpPr>
            <p:cNvPr id="8" name="Rounded Rectangle 4"/>
            <p:cNvSpPr/>
            <p:nvPr/>
          </p:nvSpPr>
          <p:spPr>
            <a:xfrm>
              <a:off x="27415" y="4584295"/>
              <a:ext cx="8586130" cy="506770"/>
            </a:xfrm>
            <a:prstGeom prst="rect">
              <a:avLst/>
            </a:prstGeom>
            <a:sp3d/>
          </p:spPr>
          <p:style>
            <a:lnRef idx="0">
              <a:scrgbClr r="0" g="0" b="0"/>
            </a:lnRef>
            <a:fillRef idx="0">
              <a:scrgbClr r="0" g="0" b="0"/>
            </a:fillRef>
            <a:effectRef idx="0">
              <a:scrgbClr r="0" g="0" b="0"/>
            </a:effectRef>
            <a:fontRef idx="minor">
              <a:schemeClr val="dk1"/>
            </a:fontRef>
          </p:style>
          <p:txBody>
            <a:bodyPr spcFirstLastPara="0" vert="horz" wrap="square" lIns="53340" tIns="53340" rIns="53340" bIns="53340" numCol="1" spcCol="1270" anchor="ctr" anchorCtr="0">
              <a:noAutofit/>
            </a:bodyPr>
            <a:lstStyle/>
            <a:p>
              <a:pPr lvl="0" algn="l" defTabSz="622300" rtl="0">
                <a:lnSpc>
                  <a:spcPct val="90000"/>
                </a:lnSpc>
                <a:spcBef>
                  <a:spcPct val="0"/>
                </a:spcBef>
                <a:spcAft>
                  <a:spcPct val="35000"/>
                </a:spcAft>
              </a:pPr>
              <a:r>
                <a:rPr lang="en-GB" sz="1600" kern="1200" dirty="0" smtClean="0"/>
                <a:t>F.1.8 Outline the diversity of structure in viruses including: naked capsid </a:t>
              </a:r>
              <a:r>
                <a:rPr lang="en-GB" sz="1600" i="1" kern="1200" dirty="0" smtClean="0"/>
                <a:t>versus </a:t>
              </a:r>
              <a:r>
                <a:rPr lang="en-GB" sz="1600" kern="1200" dirty="0" smtClean="0"/>
                <a:t>enveloped capsid; DNA </a:t>
              </a:r>
              <a:r>
                <a:rPr lang="en-GB" sz="1600" i="1" kern="1200" dirty="0" smtClean="0"/>
                <a:t>versus </a:t>
              </a:r>
              <a:r>
                <a:rPr lang="en-GB" sz="1600" kern="1200" dirty="0" smtClean="0"/>
                <a:t>RNA; and single stranded </a:t>
              </a:r>
              <a:r>
                <a:rPr lang="en-GB" sz="1600" i="1" kern="1200" dirty="0" smtClean="0"/>
                <a:t>versus </a:t>
              </a:r>
              <a:r>
                <a:rPr lang="en-GB" sz="1600" kern="1200" dirty="0" smtClean="0"/>
                <a:t>double stranded DNA or RNA.</a:t>
              </a:r>
              <a:endParaRPr lang="en-GB" sz="1600" kern="1200" dirty="0"/>
            </a:p>
          </p:txBody>
        </p:sp>
      </p:grpSp>
      <p:pic>
        <p:nvPicPr>
          <p:cNvPr id="512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29391" y="3645024"/>
            <a:ext cx="2919073" cy="29368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Rectangle 8"/>
          <p:cNvSpPr/>
          <p:nvPr/>
        </p:nvSpPr>
        <p:spPr>
          <a:xfrm>
            <a:off x="27415" y="2490862"/>
            <a:ext cx="4572000" cy="3416320"/>
          </a:xfrm>
          <a:prstGeom prst="rect">
            <a:avLst/>
          </a:prstGeom>
        </p:spPr>
        <p:txBody>
          <a:bodyPr>
            <a:spAutoFit/>
          </a:bodyPr>
          <a:lstStyle/>
          <a:p>
            <a:r>
              <a:rPr lang="en-GB" b="1" dirty="0"/>
              <a:t>Complex</a:t>
            </a:r>
          </a:p>
          <a:p>
            <a:r>
              <a:rPr lang="en-GB" dirty="0"/>
              <a:t>More complex structure than other </a:t>
            </a:r>
            <a:r>
              <a:rPr lang="en-GB" dirty="0" smtClean="0"/>
              <a:t>groups</a:t>
            </a:r>
            <a:r>
              <a:rPr lang="en-GB" dirty="0"/>
              <a:t>. </a:t>
            </a:r>
            <a:r>
              <a:rPr lang="en-GB" dirty="0" err="1"/>
              <a:t>Vaccinia</a:t>
            </a:r>
            <a:r>
              <a:rPr lang="en-GB" dirty="0"/>
              <a:t> (</a:t>
            </a:r>
            <a:r>
              <a:rPr lang="en-GB" dirty="0" smtClean="0"/>
              <a:t>smallpox) virus </a:t>
            </a:r>
            <a:r>
              <a:rPr lang="en-GB" dirty="0"/>
              <a:t>has outer double membrane and </a:t>
            </a:r>
            <a:r>
              <a:rPr lang="en-GB" dirty="0" smtClean="0"/>
              <a:t>inner core </a:t>
            </a:r>
            <a:r>
              <a:rPr lang="en-GB" dirty="0"/>
              <a:t>with DNA</a:t>
            </a:r>
            <a:r>
              <a:rPr lang="en-GB" dirty="0" smtClean="0"/>
              <a:t>.</a:t>
            </a:r>
          </a:p>
          <a:p>
            <a:endParaRPr lang="en-GB" dirty="0"/>
          </a:p>
          <a:p>
            <a:r>
              <a:rPr lang="en-GB" dirty="0"/>
              <a:t>Many </a:t>
            </a:r>
            <a:r>
              <a:rPr lang="en-GB" b="1" dirty="0"/>
              <a:t>bacteriophages</a:t>
            </a:r>
            <a:r>
              <a:rPr lang="en-GB" dirty="0"/>
              <a:t> (viruses that </a:t>
            </a:r>
            <a:r>
              <a:rPr lang="en-GB" dirty="0" smtClean="0"/>
              <a:t>attack </a:t>
            </a:r>
            <a:r>
              <a:rPr lang="en-GB" dirty="0"/>
              <a:t>bacteria) are complex</a:t>
            </a:r>
            <a:r>
              <a:rPr lang="en-GB" dirty="0" smtClean="0"/>
              <a:t>.</a:t>
            </a:r>
          </a:p>
          <a:p>
            <a:endParaRPr lang="en-GB" dirty="0" smtClean="0"/>
          </a:p>
          <a:p>
            <a:r>
              <a:rPr lang="en-GB" dirty="0" smtClean="0"/>
              <a:t>A </a:t>
            </a:r>
            <a:r>
              <a:rPr lang="en-GB" dirty="0"/>
              <a:t>bacteriophage is a virus</a:t>
            </a:r>
          </a:p>
          <a:p>
            <a:r>
              <a:rPr lang="en-GB" dirty="0"/>
              <a:t>which uses a bacterium as its host.</a:t>
            </a:r>
            <a:endParaRPr lang="en-GB" dirty="0" smtClean="0"/>
          </a:p>
          <a:p>
            <a:endParaRPr lang="en-GB" dirty="0"/>
          </a:p>
        </p:txBody>
      </p:sp>
      <p:sp>
        <p:nvSpPr>
          <p:cNvPr id="11" name="TextBox 10"/>
          <p:cNvSpPr txBox="1"/>
          <p:nvPr/>
        </p:nvSpPr>
        <p:spPr>
          <a:xfrm>
            <a:off x="4914147" y="5447258"/>
            <a:ext cx="652743" cy="369332"/>
          </a:xfrm>
          <a:prstGeom prst="rect">
            <a:avLst/>
          </a:prstGeom>
          <a:noFill/>
        </p:spPr>
        <p:txBody>
          <a:bodyPr wrap="none" rtlCol="0">
            <a:spAutoFit/>
          </a:bodyPr>
          <a:lstStyle/>
          <a:p>
            <a:r>
              <a:rPr lang="en-GB" dirty="0" smtClean="0">
                <a:hlinkClick r:id="rId3"/>
              </a:rPr>
              <a:t>LINK</a:t>
            </a:r>
            <a:endParaRPr lang="en-GB" dirty="0"/>
          </a:p>
        </p:txBody>
      </p:sp>
      <p:pic>
        <p:nvPicPr>
          <p:cNvPr id="14"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71950" y="1200224"/>
            <a:ext cx="4972050" cy="2581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59321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1250"/>
                                        <p:tgtEl>
                                          <p:spTgt spid="14"/>
                                        </p:tgtEl>
                                      </p:cBhvr>
                                    </p:animEffect>
                                  </p:childTnLst>
                                </p:cTn>
                              </p:par>
                            </p:childTnLst>
                          </p:cTn>
                        </p:par>
                        <p:par>
                          <p:cTn id="14" fill="hold">
                            <p:stCondLst>
                              <p:cond delay="2250"/>
                            </p:stCondLst>
                            <p:childTnLst>
                              <p:par>
                                <p:cTn id="15" presetID="10" presetClass="entr" presetSubtype="0" fill="hold" nodeType="afterEffect">
                                  <p:stCondLst>
                                    <p:cond delay="0"/>
                                  </p:stCondLst>
                                  <p:childTnLst>
                                    <p:set>
                                      <p:cBhvr>
                                        <p:cTn id="16" dur="1" fill="hold">
                                          <p:stCondLst>
                                            <p:cond delay="0"/>
                                          </p:stCondLst>
                                        </p:cTn>
                                        <p:tgtEl>
                                          <p:spTgt spid="5123"/>
                                        </p:tgtEl>
                                        <p:attrNameLst>
                                          <p:attrName>style.visibility</p:attrName>
                                        </p:attrNameLst>
                                      </p:cBhvr>
                                      <p:to>
                                        <p:strVal val="visible"/>
                                      </p:to>
                                    </p:set>
                                    <p:animEffect transition="in" filter="fade">
                                      <p:cBhvr>
                                        <p:cTn id="17" dur="1250"/>
                                        <p:tgtEl>
                                          <p:spTgt spid="51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7811844" y="6490446"/>
            <a:ext cx="1332156" cy="365125"/>
          </a:xfrm>
        </p:spPr>
        <p:txBody>
          <a:bodyPr/>
          <a:lstStyle/>
          <a:p>
            <a:pPr algn="ctr"/>
            <a:fld id="{6E2D2B3B-882E-40F3-A32F-6DD516915044}" type="slidenum">
              <a:rPr lang="en-US" smtClean="0">
                <a:solidFill>
                  <a:schemeClr val="tx1"/>
                </a:solidFill>
              </a:rPr>
              <a:pPr algn="ctr"/>
              <a:t>3</a:t>
            </a:fld>
            <a:endParaRPr lang="en-US">
              <a:solidFill>
                <a:schemeClr val="tx1"/>
              </a:solidFill>
            </a:endParaRPr>
          </a:p>
        </p:txBody>
      </p:sp>
      <p:sp>
        <p:nvSpPr>
          <p:cNvPr id="10" name="Footer Placeholder 9"/>
          <p:cNvSpPr>
            <a:spLocks noGrp="1"/>
          </p:cNvSpPr>
          <p:nvPr>
            <p:ph type="ftr" sz="quarter" idx="11"/>
          </p:nvPr>
        </p:nvSpPr>
        <p:spPr>
          <a:xfrm>
            <a:off x="2771800" y="6492875"/>
            <a:ext cx="3502152" cy="365125"/>
          </a:xfrm>
        </p:spPr>
        <p:txBody>
          <a:bodyPr/>
          <a:lstStyle/>
          <a:p>
            <a:pPr algn="ctr"/>
            <a:r>
              <a:rPr lang="en-US" smtClean="0"/>
              <a:t>IB Biology SFP - Mark Polko</a:t>
            </a:r>
            <a:endParaRPr lang="en-US"/>
          </a:p>
        </p:txBody>
      </p:sp>
      <p:sp>
        <p:nvSpPr>
          <p:cNvPr id="2" name="Rectangle 1"/>
          <p:cNvSpPr/>
          <p:nvPr/>
        </p:nvSpPr>
        <p:spPr>
          <a:xfrm>
            <a:off x="386947" y="1124744"/>
            <a:ext cx="8424936" cy="3139321"/>
          </a:xfrm>
          <a:prstGeom prst="rect">
            <a:avLst/>
          </a:prstGeom>
        </p:spPr>
        <p:txBody>
          <a:bodyPr wrap="square">
            <a:spAutoFit/>
          </a:bodyPr>
          <a:lstStyle/>
          <a:p>
            <a:r>
              <a:rPr lang="en-GB" dirty="0"/>
              <a:t>In </a:t>
            </a:r>
            <a:r>
              <a:rPr lang="en-GB" i="1" dirty="0"/>
              <a:t>Topic 2 Cells, </a:t>
            </a:r>
            <a:r>
              <a:rPr lang="en-GB" dirty="0"/>
              <a:t>cells were divided into two </a:t>
            </a:r>
            <a:r>
              <a:rPr lang="en-GB" dirty="0" smtClean="0"/>
              <a:t>fundamental types</a:t>
            </a:r>
            <a:r>
              <a:rPr lang="en-GB" dirty="0"/>
              <a:t>: eukaryotes </a:t>
            </a:r>
            <a:r>
              <a:rPr lang="en-GB" i="1" dirty="0"/>
              <a:t>(see Topic 2.3) </a:t>
            </a:r>
            <a:r>
              <a:rPr lang="en-GB" dirty="0"/>
              <a:t>and </a:t>
            </a:r>
            <a:r>
              <a:rPr lang="en-GB" dirty="0" smtClean="0"/>
              <a:t>prokaryotes (bacteria</a:t>
            </a:r>
            <a:r>
              <a:rPr lang="en-GB" dirty="0"/>
              <a:t>). Eukaryotes include </a:t>
            </a:r>
            <a:r>
              <a:rPr lang="en-GB" dirty="0" err="1"/>
              <a:t>protists</a:t>
            </a:r>
            <a:r>
              <a:rPr lang="en-GB" dirty="0"/>
              <a:t> (</a:t>
            </a:r>
            <a:r>
              <a:rPr lang="en-GB" dirty="0" smtClean="0"/>
              <a:t>unicellular organisms </a:t>
            </a:r>
            <a:r>
              <a:rPr lang="en-GB" dirty="0"/>
              <a:t>and algae), fungi, plants and animals. </a:t>
            </a:r>
            <a:r>
              <a:rPr lang="en-GB" dirty="0" smtClean="0"/>
              <a:t>The grouping </a:t>
            </a:r>
            <a:r>
              <a:rPr lang="en-GB" dirty="0"/>
              <a:t>of all bacteria as prokaryotes </a:t>
            </a:r>
            <a:r>
              <a:rPr lang="en-GB" i="1" dirty="0"/>
              <a:t>(see Topic 2.3) </a:t>
            </a:r>
            <a:r>
              <a:rPr lang="en-GB" dirty="0" smtClean="0"/>
              <a:t>was based </a:t>
            </a:r>
            <a:r>
              <a:rPr lang="en-GB" dirty="0"/>
              <a:t>on microscopic observations</a:t>
            </a:r>
            <a:r>
              <a:rPr lang="en-GB" dirty="0" smtClean="0"/>
              <a:t>.</a:t>
            </a:r>
          </a:p>
          <a:p>
            <a:endParaRPr lang="en-GB" dirty="0"/>
          </a:p>
          <a:p>
            <a:r>
              <a:rPr lang="en-GB" dirty="0" smtClean="0"/>
              <a:t>However</a:t>
            </a:r>
            <a:r>
              <a:rPr lang="en-GB" dirty="0"/>
              <a:t>, in 1978 the American Biologist Carl </a:t>
            </a:r>
            <a:r>
              <a:rPr lang="en-GB" dirty="0" err="1" smtClean="0"/>
              <a:t>Woese</a:t>
            </a:r>
            <a:r>
              <a:rPr lang="en-GB" dirty="0" smtClean="0"/>
              <a:t> proposed </a:t>
            </a:r>
            <a:r>
              <a:rPr lang="en-GB" u="sng" dirty="0"/>
              <a:t>a three domain classification</a:t>
            </a:r>
            <a:r>
              <a:rPr lang="en-GB" dirty="0"/>
              <a:t>. He suggested </a:t>
            </a:r>
            <a:r>
              <a:rPr lang="en-GB" dirty="0" smtClean="0"/>
              <a:t>that there </a:t>
            </a:r>
            <a:r>
              <a:rPr lang="en-GB" dirty="0"/>
              <a:t>are three distinct types of cellular organisms</a:t>
            </a:r>
            <a:r>
              <a:rPr lang="en-GB" b="1" dirty="0"/>
              <a:t>: </a:t>
            </a:r>
            <a:r>
              <a:rPr lang="en-GB" b="1" dirty="0" smtClean="0"/>
              <a:t>the eukaryotes </a:t>
            </a:r>
            <a:r>
              <a:rPr lang="en-GB" i="1" dirty="0"/>
              <a:t>(see Topic 2), </a:t>
            </a:r>
            <a:r>
              <a:rPr lang="en-GB" b="1" dirty="0"/>
              <a:t>the eubacteria </a:t>
            </a:r>
            <a:r>
              <a:rPr lang="en-GB" dirty="0"/>
              <a:t>(‘</a:t>
            </a:r>
            <a:r>
              <a:rPr lang="en-GB" dirty="0" smtClean="0"/>
              <a:t>true bacteria’) and </a:t>
            </a:r>
            <a:r>
              <a:rPr lang="en-GB" dirty="0"/>
              <a:t>the </a:t>
            </a:r>
            <a:r>
              <a:rPr lang="en-GB" b="1" dirty="0"/>
              <a:t>archaebacteria</a:t>
            </a:r>
            <a:r>
              <a:rPr lang="en-GB" dirty="0"/>
              <a:t> (from </a:t>
            </a:r>
            <a:r>
              <a:rPr lang="en-GB" i="1" dirty="0" err="1"/>
              <a:t>archaios</a:t>
            </a:r>
            <a:r>
              <a:rPr lang="en-GB" i="1" dirty="0"/>
              <a:t>, </a:t>
            </a:r>
            <a:r>
              <a:rPr lang="en-GB" dirty="0"/>
              <a:t>meaning ancient</a:t>
            </a:r>
            <a:r>
              <a:rPr lang="en-GB" dirty="0" smtClean="0"/>
              <a:t>). In </a:t>
            </a:r>
            <a:r>
              <a:rPr lang="en-GB" dirty="0"/>
              <a:t>effect this is </a:t>
            </a:r>
            <a:r>
              <a:rPr lang="en-GB" u="sng" dirty="0"/>
              <a:t>a sub-division of the prokaryotes</a:t>
            </a:r>
            <a:r>
              <a:rPr lang="en-GB" dirty="0"/>
              <a:t>.</a:t>
            </a:r>
          </a:p>
        </p:txBody>
      </p:sp>
      <p:grpSp>
        <p:nvGrpSpPr>
          <p:cNvPr id="6" name="Group 5"/>
          <p:cNvGrpSpPr/>
          <p:nvPr/>
        </p:nvGrpSpPr>
        <p:grpSpPr>
          <a:xfrm>
            <a:off x="278935" y="188640"/>
            <a:ext cx="8640960" cy="561600"/>
            <a:chOff x="0" y="20879"/>
            <a:chExt cx="8640960" cy="561600"/>
          </a:xfrm>
          <a:scene3d>
            <a:camera prst="orthographicFront"/>
            <a:lightRig rig="flat" dir="t"/>
          </a:scene3d>
        </p:grpSpPr>
        <p:sp>
          <p:nvSpPr>
            <p:cNvPr id="7" name="Rounded Rectangle 6"/>
            <p:cNvSpPr/>
            <p:nvPr/>
          </p:nvSpPr>
          <p:spPr>
            <a:xfrm>
              <a:off x="0" y="20879"/>
              <a:ext cx="8640960" cy="561600"/>
            </a:xfrm>
            <a:prstGeom prst="roundRect">
              <a:avLst/>
            </a:prstGeom>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sp>
        <p:sp>
          <p:nvSpPr>
            <p:cNvPr id="8" name="Rounded Rectangle 4"/>
            <p:cNvSpPr/>
            <p:nvPr/>
          </p:nvSpPr>
          <p:spPr>
            <a:xfrm>
              <a:off x="27415" y="48294"/>
              <a:ext cx="8586130" cy="506770"/>
            </a:xfrm>
            <a:prstGeom prst="rect">
              <a:avLst/>
            </a:prstGeom>
            <a:sp3d/>
          </p:spPr>
          <p:style>
            <a:lnRef idx="0">
              <a:scrgbClr r="0" g="0" b="0"/>
            </a:lnRef>
            <a:fillRef idx="0">
              <a:scrgbClr r="0" g="0" b="0"/>
            </a:fillRef>
            <a:effectRef idx="0">
              <a:scrgbClr r="0" g="0" b="0"/>
            </a:effectRef>
            <a:fontRef idx="minor">
              <a:schemeClr val="dk1"/>
            </a:fontRef>
          </p:style>
          <p:txBody>
            <a:bodyPr spcFirstLastPara="0" vert="horz" wrap="square" lIns="53340" tIns="53340" rIns="53340" bIns="53340" numCol="1" spcCol="1270" anchor="ctr" anchorCtr="0">
              <a:noAutofit/>
            </a:bodyPr>
            <a:lstStyle/>
            <a:p>
              <a:pPr lvl="0" algn="l" defTabSz="622300" rtl="0">
                <a:lnSpc>
                  <a:spcPct val="90000"/>
                </a:lnSpc>
                <a:spcBef>
                  <a:spcPct val="0"/>
                </a:spcBef>
                <a:spcAft>
                  <a:spcPct val="35000"/>
                </a:spcAft>
              </a:pPr>
              <a:r>
                <a:rPr lang="en-GB" kern="1200" dirty="0" smtClean="0"/>
                <a:t>F.1.1 Outline the classification of living organisms into three domains.</a:t>
              </a:r>
              <a:endParaRPr lang="en-GB" kern="1200" dirty="0"/>
            </a:p>
          </p:txBody>
        </p:sp>
      </p:grpSp>
      <p:pic>
        <p:nvPicPr>
          <p:cNvPr id="3076" name="Picture 4" descr="http://www.wired.com/images_blogs/wiredscience/2013/01/HScarlrw.jpg"/>
          <p:cNvPicPr>
            <a:picLocks noChangeAspect="1" noChangeArrowheads="1"/>
          </p:cNvPicPr>
          <p:nvPr/>
        </p:nvPicPr>
        <p:blipFill rotWithShape="1">
          <a:blip r:embed="rId2">
            <a:extLst>
              <a:ext uri="{28A0092B-C50C-407E-A947-70E740481C1C}">
                <a14:useLocalDpi xmlns:a14="http://schemas.microsoft.com/office/drawing/2010/main" val="0"/>
              </a:ext>
            </a:extLst>
          </a:blip>
          <a:srcRect b="6781"/>
          <a:stretch/>
        </p:blipFill>
        <p:spPr bwMode="auto">
          <a:xfrm>
            <a:off x="6252895" y="3942300"/>
            <a:ext cx="2667000" cy="289459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888003" y="5020265"/>
            <a:ext cx="1152128" cy="523220"/>
          </a:xfrm>
          <a:prstGeom prst="rect">
            <a:avLst/>
          </a:prstGeom>
          <a:noFill/>
        </p:spPr>
        <p:txBody>
          <a:bodyPr wrap="square" rtlCol="0">
            <a:spAutoFit/>
          </a:bodyPr>
          <a:lstStyle/>
          <a:p>
            <a:r>
              <a:rPr lang="en-GB" sz="2800" dirty="0" smtClean="0">
                <a:hlinkClick r:id="rId3"/>
              </a:rPr>
              <a:t>LINK</a:t>
            </a:r>
            <a:endParaRPr lang="en-GB" sz="2800" dirty="0"/>
          </a:p>
        </p:txBody>
      </p:sp>
    </p:spTree>
    <p:extLst>
      <p:ext uri="{BB962C8B-B14F-4D97-AF65-F5344CB8AC3E}">
        <p14:creationId xmlns:p14="http://schemas.microsoft.com/office/powerpoint/2010/main" val="1473754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xEl>
                                              <p:pRg st="2" end="2"/>
                                            </p:txEl>
                                          </p:spTgt>
                                        </p:tgtEl>
                                        <p:attrNameLst>
                                          <p:attrName>style.visibility</p:attrName>
                                        </p:attrNameLst>
                                      </p:cBhvr>
                                      <p:to>
                                        <p:strVal val="visible"/>
                                      </p:to>
                                    </p:set>
                                    <p:animEffect transition="in" filter="fade">
                                      <p:cBhvr>
                                        <p:cTn id="14" dur="1000"/>
                                        <p:tgtEl>
                                          <p:spTgt spid="2">
                                            <p:txEl>
                                              <p:pRg st="2" end="2"/>
                                            </p:txEl>
                                          </p:spTgt>
                                        </p:tgtEl>
                                      </p:cBhvr>
                                    </p:animEffect>
                                    <p:anim calcmode="lin" valueType="num">
                                      <p:cBhvr>
                                        <p:cTn id="15"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076"/>
                                        </p:tgtEl>
                                        <p:attrNameLst>
                                          <p:attrName>style.visibility</p:attrName>
                                        </p:attrNameLst>
                                      </p:cBhvr>
                                      <p:to>
                                        <p:strVal val="visible"/>
                                      </p:to>
                                    </p:set>
                                    <p:animEffect transition="in" filter="fade">
                                      <p:cBhvr>
                                        <p:cTn id="21" dur="1000"/>
                                        <p:tgtEl>
                                          <p:spTgt spid="3076"/>
                                        </p:tgtEl>
                                      </p:cBhvr>
                                    </p:animEffect>
                                    <p:anim calcmode="lin" valueType="num">
                                      <p:cBhvr>
                                        <p:cTn id="22" dur="1000" fill="hold"/>
                                        <p:tgtEl>
                                          <p:spTgt spid="3076"/>
                                        </p:tgtEl>
                                        <p:attrNameLst>
                                          <p:attrName>ppt_x</p:attrName>
                                        </p:attrNameLst>
                                      </p:cBhvr>
                                      <p:tavLst>
                                        <p:tav tm="0">
                                          <p:val>
                                            <p:strVal val="#ppt_x"/>
                                          </p:val>
                                        </p:tav>
                                        <p:tav tm="100000">
                                          <p:val>
                                            <p:strVal val="#ppt_x"/>
                                          </p:val>
                                        </p:tav>
                                      </p:tavLst>
                                    </p:anim>
                                    <p:anim calcmode="lin" valueType="num">
                                      <p:cBhvr>
                                        <p:cTn id="23" dur="1000" fill="hold"/>
                                        <p:tgtEl>
                                          <p:spTgt spid="307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5" presetClass="entr" presetSubtype="0" fill="hold" nodeType="clickEffect">
                                  <p:stCondLst>
                                    <p:cond delay="0"/>
                                  </p:stCondLst>
                                  <p:childTnLst>
                                    <p:set>
                                      <p:cBhvr>
                                        <p:cTn id="27" dur="1" fill="hold">
                                          <p:stCondLst>
                                            <p:cond delay="0"/>
                                          </p:stCondLst>
                                        </p:cTn>
                                        <p:tgtEl>
                                          <p:spTgt spid="3">
                                            <p:txEl>
                                              <p:pRg st="0" end="0"/>
                                            </p:txEl>
                                          </p:spTgt>
                                        </p:tgtEl>
                                        <p:attrNameLst>
                                          <p:attrName>style.visibility</p:attrName>
                                        </p:attrNameLst>
                                      </p:cBhvr>
                                      <p:to>
                                        <p:strVal val="visible"/>
                                      </p:to>
                                    </p:set>
                                    <p:animEffect transition="in" filter="fade">
                                      <p:cBhvr>
                                        <p:cTn id="28" dur="2000"/>
                                        <p:tgtEl>
                                          <p:spTgt spid="3">
                                            <p:txEl>
                                              <p:pRg st="0" end="0"/>
                                            </p:txEl>
                                          </p:spTgt>
                                        </p:tgtEl>
                                      </p:cBhvr>
                                    </p:animEffect>
                                    <p:anim calcmode="lin" valueType="num">
                                      <p:cBhvr>
                                        <p:cTn id="29" dur="2000" fill="hold"/>
                                        <p:tgtEl>
                                          <p:spTgt spid="3">
                                            <p:txEl>
                                              <p:pRg st="0" end="0"/>
                                            </p:txEl>
                                          </p:spTgt>
                                        </p:tgtEl>
                                        <p:attrNameLst>
                                          <p:attrName>ppt_w</p:attrName>
                                        </p:attrNameLst>
                                      </p:cBhvr>
                                      <p:tavLst>
                                        <p:tav tm="0" fmla="#ppt_w*sin(2.5*pi*$)">
                                          <p:val>
                                            <p:fltVal val="0"/>
                                          </p:val>
                                        </p:tav>
                                        <p:tav tm="100000">
                                          <p:val>
                                            <p:fltVal val="1"/>
                                          </p:val>
                                        </p:tav>
                                      </p:tavLst>
                                    </p:anim>
                                    <p:anim calcmode="lin" valueType="num">
                                      <p:cBhvr>
                                        <p:cTn id="30" dur="2000" fill="hold"/>
                                        <p:tgtEl>
                                          <p:spTgt spid="3">
                                            <p:txEl>
                                              <p:pRg st="0" end="0"/>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3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7811844" y="6490446"/>
            <a:ext cx="1332156" cy="365125"/>
          </a:xfrm>
        </p:spPr>
        <p:txBody>
          <a:bodyPr/>
          <a:lstStyle/>
          <a:p>
            <a:pPr algn="ctr"/>
            <a:fld id="{6E2D2B3B-882E-40F3-A32F-6DD516915044}" type="slidenum">
              <a:rPr lang="en-US" smtClean="0">
                <a:solidFill>
                  <a:schemeClr val="tx1"/>
                </a:solidFill>
              </a:rPr>
              <a:pPr algn="ctr"/>
              <a:t>30</a:t>
            </a:fld>
            <a:endParaRPr lang="en-US">
              <a:solidFill>
                <a:schemeClr val="tx1"/>
              </a:solidFill>
            </a:endParaRPr>
          </a:p>
        </p:txBody>
      </p:sp>
      <p:sp>
        <p:nvSpPr>
          <p:cNvPr id="10" name="Footer Placeholder 9"/>
          <p:cNvSpPr>
            <a:spLocks noGrp="1"/>
          </p:cNvSpPr>
          <p:nvPr>
            <p:ph type="ftr" sz="quarter" idx="11"/>
          </p:nvPr>
        </p:nvSpPr>
        <p:spPr>
          <a:xfrm>
            <a:off x="2771800" y="6492875"/>
            <a:ext cx="3502152" cy="365125"/>
          </a:xfrm>
        </p:spPr>
        <p:txBody>
          <a:bodyPr/>
          <a:lstStyle/>
          <a:p>
            <a:pPr algn="ctr"/>
            <a:r>
              <a:rPr lang="en-US" smtClean="0"/>
              <a:t>IB Biology SFP - Mark Polko</a:t>
            </a:r>
            <a:endParaRPr lang="en-US"/>
          </a:p>
        </p:txBody>
      </p:sp>
      <p:sp>
        <p:nvSpPr>
          <p:cNvPr id="2" name="Rectangle 1"/>
          <p:cNvSpPr/>
          <p:nvPr/>
        </p:nvSpPr>
        <p:spPr>
          <a:xfrm>
            <a:off x="467544" y="1028343"/>
            <a:ext cx="8280920" cy="2031325"/>
          </a:xfrm>
          <a:prstGeom prst="rect">
            <a:avLst/>
          </a:prstGeom>
        </p:spPr>
        <p:txBody>
          <a:bodyPr wrap="square">
            <a:spAutoFit/>
          </a:bodyPr>
          <a:lstStyle/>
          <a:p>
            <a:r>
              <a:rPr lang="en-GB" b="1" i="1" dirty="0"/>
              <a:t>Saccharomyces</a:t>
            </a:r>
            <a:r>
              <a:rPr lang="en-GB" i="1" dirty="0"/>
              <a:t> </a:t>
            </a:r>
            <a:r>
              <a:rPr lang="en-GB" dirty="0"/>
              <a:t>is a genus of </a:t>
            </a:r>
            <a:r>
              <a:rPr lang="en-GB" u="sng" dirty="0"/>
              <a:t>single-celled fungus</a:t>
            </a:r>
            <a:r>
              <a:rPr lang="en-GB" dirty="0"/>
              <a:t>. They </a:t>
            </a:r>
            <a:r>
              <a:rPr lang="en-GB" dirty="0" smtClean="0"/>
              <a:t>are known </a:t>
            </a:r>
            <a:r>
              <a:rPr lang="en-GB" dirty="0"/>
              <a:t>as </a:t>
            </a:r>
            <a:r>
              <a:rPr lang="en-GB" b="1" dirty="0"/>
              <a:t>yeasts</a:t>
            </a:r>
            <a:r>
              <a:rPr lang="en-GB" dirty="0"/>
              <a:t> and are employed in the </a:t>
            </a:r>
            <a:r>
              <a:rPr lang="en-GB" dirty="0" smtClean="0"/>
              <a:t>fermentation processes </a:t>
            </a:r>
            <a:r>
              <a:rPr lang="en-GB" dirty="0"/>
              <a:t>associated with the baking and </a:t>
            </a:r>
            <a:r>
              <a:rPr lang="en-GB" dirty="0" smtClean="0"/>
              <a:t>brewing industries</a:t>
            </a:r>
            <a:r>
              <a:rPr lang="en-GB" dirty="0"/>
              <a:t>. Yeast cells take the form of ellipses or spheres</a:t>
            </a:r>
            <a:r>
              <a:rPr lang="en-GB" dirty="0" smtClean="0"/>
              <a:t>. They </a:t>
            </a:r>
            <a:r>
              <a:rPr lang="en-GB" dirty="0"/>
              <a:t>are surrounded by a cell wall containing the polymers</a:t>
            </a:r>
          </a:p>
          <a:p>
            <a:r>
              <a:rPr lang="en-GB" dirty="0"/>
              <a:t>of glucose and mannose. In the cytoplasm, the nucleus </a:t>
            </a:r>
            <a:r>
              <a:rPr lang="en-GB" dirty="0" smtClean="0"/>
              <a:t>is situated </a:t>
            </a:r>
            <a:r>
              <a:rPr lang="en-GB" dirty="0"/>
              <a:t>to one side of large central vacuole. The </a:t>
            </a:r>
            <a:r>
              <a:rPr lang="en-GB" dirty="0" smtClean="0"/>
              <a:t>cytoplasm usually </a:t>
            </a:r>
            <a:r>
              <a:rPr lang="en-GB" dirty="0"/>
              <a:t>contains glycogen granules and the vacuole </a:t>
            </a:r>
            <a:r>
              <a:rPr lang="en-GB" dirty="0" smtClean="0"/>
              <a:t>may contain </a:t>
            </a:r>
            <a:r>
              <a:rPr lang="en-GB" dirty="0"/>
              <a:t>lipid droplets.</a:t>
            </a:r>
          </a:p>
        </p:txBody>
      </p:sp>
      <p:grpSp>
        <p:nvGrpSpPr>
          <p:cNvPr id="6" name="Group 5"/>
          <p:cNvGrpSpPr/>
          <p:nvPr/>
        </p:nvGrpSpPr>
        <p:grpSpPr>
          <a:xfrm>
            <a:off x="278935" y="77454"/>
            <a:ext cx="8640960" cy="561600"/>
            <a:chOff x="0" y="5204879"/>
            <a:chExt cx="8640960" cy="561600"/>
          </a:xfrm>
          <a:scene3d>
            <a:camera prst="orthographicFront"/>
            <a:lightRig rig="flat" dir="t"/>
          </a:scene3d>
        </p:grpSpPr>
        <p:sp>
          <p:nvSpPr>
            <p:cNvPr id="7" name="Rounded Rectangle 6"/>
            <p:cNvSpPr/>
            <p:nvPr/>
          </p:nvSpPr>
          <p:spPr>
            <a:xfrm>
              <a:off x="0" y="5204879"/>
              <a:ext cx="8640960" cy="561600"/>
            </a:xfrm>
            <a:prstGeom prst="roundRect">
              <a:avLst/>
            </a:prstGeom>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sp>
        <p:sp>
          <p:nvSpPr>
            <p:cNvPr id="8" name="Rounded Rectangle 4"/>
            <p:cNvSpPr/>
            <p:nvPr/>
          </p:nvSpPr>
          <p:spPr>
            <a:xfrm>
              <a:off x="27415" y="5232294"/>
              <a:ext cx="8586130" cy="506770"/>
            </a:xfrm>
            <a:prstGeom prst="rect">
              <a:avLst/>
            </a:prstGeom>
            <a:sp3d/>
          </p:spPr>
          <p:style>
            <a:lnRef idx="0">
              <a:scrgbClr r="0" g="0" b="0"/>
            </a:lnRef>
            <a:fillRef idx="0">
              <a:scrgbClr r="0" g="0" b="0"/>
            </a:fillRef>
            <a:effectRef idx="0">
              <a:scrgbClr r="0" g="0" b="0"/>
            </a:effectRef>
            <a:fontRef idx="minor">
              <a:schemeClr val="dk1"/>
            </a:fontRef>
          </p:style>
          <p:txBody>
            <a:bodyPr spcFirstLastPara="0" vert="horz" wrap="square" lIns="53340" tIns="53340" rIns="53340" bIns="53340" numCol="1" spcCol="1270" anchor="ctr" anchorCtr="0">
              <a:noAutofit/>
            </a:bodyPr>
            <a:lstStyle/>
            <a:p>
              <a:pPr lvl="0" algn="l" defTabSz="622300" rtl="0">
                <a:lnSpc>
                  <a:spcPct val="90000"/>
                </a:lnSpc>
                <a:spcBef>
                  <a:spcPct val="0"/>
                </a:spcBef>
                <a:spcAft>
                  <a:spcPct val="35000"/>
                </a:spcAft>
              </a:pPr>
              <a:r>
                <a:rPr lang="en-GB" sz="1400" kern="1200" smtClean="0"/>
                <a:t>F.1.9 Outline the diversity of microscopic eukaryotes, as illustrated by </a:t>
              </a:r>
              <a:r>
                <a:rPr lang="en-GB" sz="1400" i="1" kern="1200" smtClean="0"/>
                <a:t>Saccharomyces</a:t>
              </a:r>
              <a:r>
                <a:rPr lang="en-GB" sz="1400" kern="1200" smtClean="0"/>
                <a:t>, </a:t>
              </a:r>
              <a:r>
                <a:rPr lang="en-GB" sz="1400" i="1" kern="1200" smtClean="0"/>
                <a:t>Amoeba</a:t>
              </a:r>
              <a:r>
                <a:rPr lang="en-GB" sz="1400" kern="1200" smtClean="0"/>
                <a:t>, </a:t>
              </a:r>
              <a:r>
                <a:rPr lang="en-GB" sz="1400" i="1" kern="1200" smtClean="0"/>
                <a:t>Plasmodium</a:t>
              </a:r>
              <a:r>
                <a:rPr lang="en-GB" sz="1400" kern="1200" smtClean="0"/>
                <a:t>, </a:t>
              </a:r>
              <a:r>
                <a:rPr lang="en-GB" sz="1400" i="1" kern="1200" smtClean="0"/>
                <a:t>Paramecium</a:t>
              </a:r>
              <a:r>
                <a:rPr lang="en-GB" sz="1400" kern="1200" smtClean="0"/>
                <a:t>, </a:t>
              </a:r>
              <a:r>
                <a:rPr lang="en-GB" sz="1400" i="1" kern="1200" smtClean="0"/>
                <a:t>Euglena </a:t>
              </a:r>
              <a:r>
                <a:rPr lang="en-GB" sz="1400" kern="1200" smtClean="0"/>
                <a:t>and </a:t>
              </a:r>
              <a:r>
                <a:rPr lang="en-GB" sz="1400" i="1" kern="1200" smtClean="0"/>
                <a:t>Chlorella</a:t>
              </a:r>
              <a:r>
                <a:rPr lang="en-GB" sz="1400" kern="1200" smtClean="0"/>
                <a:t>.</a:t>
              </a:r>
              <a:endParaRPr lang="en-GB" sz="1400" kern="1200"/>
            </a:p>
          </p:txBody>
        </p:sp>
      </p:grpSp>
      <p:pic>
        <p:nvPicPr>
          <p:cNvPr id="1026" name="Picture 2" descr="http://www.dgldfoundation.org/magic_of_learning/explorations/food/buddingyeas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80112" y="3065938"/>
            <a:ext cx="3312368" cy="331236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upload.wikimedia.org/wikipedia/commons/9/90/Dry_yeas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8935" y="3212976"/>
            <a:ext cx="4320480" cy="3240360"/>
          </a:xfrm>
          <a:prstGeom prst="rect">
            <a:avLst/>
          </a:prstGeom>
          <a:noFill/>
          <a:extLst>
            <a:ext uri="{909E8E84-426E-40DD-AFC4-6F175D3DCCD1}">
              <a14:hiddenFill xmlns:a14="http://schemas.microsoft.com/office/drawing/2010/main">
                <a:solidFill>
                  <a:srgbClr val="FFFFFF"/>
                </a:solidFill>
              </a14:hiddenFill>
            </a:ext>
          </a:extLst>
        </p:spPr>
      </p:pic>
      <p:cxnSp>
        <p:nvCxnSpPr>
          <p:cNvPr id="9" name="Straight Connector 8"/>
          <p:cNvCxnSpPr/>
          <p:nvPr/>
        </p:nvCxnSpPr>
        <p:spPr>
          <a:xfrm flipV="1">
            <a:off x="2439175" y="3065938"/>
            <a:ext cx="3140937" cy="176721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2439175" y="4833156"/>
            <a:ext cx="3140937" cy="15451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319749" y="611639"/>
            <a:ext cx="3026791" cy="523220"/>
          </a:xfrm>
          <a:prstGeom prst="rect">
            <a:avLst/>
          </a:prstGeom>
          <a:noFill/>
        </p:spPr>
        <p:txBody>
          <a:bodyPr wrap="none" rtlCol="0">
            <a:spAutoFit/>
          </a:bodyPr>
          <a:lstStyle/>
          <a:p>
            <a:r>
              <a:rPr lang="en-GB" sz="2800" b="1" i="1" dirty="0"/>
              <a:t>Saccharomyces</a:t>
            </a:r>
            <a:endParaRPr lang="en-GB" sz="2800" b="1" dirty="0"/>
          </a:p>
        </p:txBody>
      </p:sp>
    </p:spTree>
    <p:extLst>
      <p:ext uri="{BB962C8B-B14F-4D97-AF65-F5344CB8AC3E}">
        <p14:creationId xmlns:p14="http://schemas.microsoft.com/office/powerpoint/2010/main" val="483833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ppt_w</p:attrName>
                                        </p:attrNameLst>
                                      </p:cBhvr>
                                      <p:tavLst>
                                        <p:tav tm="0">
                                          <p:val>
                                            <p:fltVal val="0"/>
                                          </p:val>
                                        </p:tav>
                                        <p:tav tm="100000">
                                          <p:val>
                                            <p:strVal val="#ppt_w"/>
                                          </p:val>
                                        </p:tav>
                                      </p:tavLst>
                                    </p:anim>
                                    <p:anim calcmode="lin" valueType="num">
                                      <p:cBhvr>
                                        <p:cTn id="8" dur="1000" fill="hold"/>
                                        <p:tgtEl>
                                          <p:spTgt spid="12"/>
                                        </p:tgtEl>
                                        <p:attrNameLst>
                                          <p:attrName>ppt_h</p:attrName>
                                        </p:attrNameLst>
                                      </p:cBhvr>
                                      <p:tavLst>
                                        <p:tav tm="0">
                                          <p:val>
                                            <p:fltVal val="0"/>
                                          </p:val>
                                        </p:tav>
                                        <p:tav tm="100000">
                                          <p:val>
                                            <p:strVal val="#ppt_h"/>
                                          </p:val>
                                        </p:tav>
                                      </p:tavLst>
                                    </p:anim>
                                    <p:anim calcmode="lin" valueType="num">
                                      <p:cBhvr>
                                        <p:cTn id="9" dur="1000" fill="hold"/>
                                        <p:tgtEl>
                                          <p:spTgt spid="12"/>
                                        </p:tgtEl>
                                        <p:attrNameLst>
                                          <p:attrName>style.rotation</p:attrName>
                                        </p:attrNameLst>
                                      </p:cBhvr>
                                      <p:tavLst>
                                        <p:tav tm="0">
                                          <p:val>
                                            <p:fltVal val="90"/>
                                          </p:val>
                                        </p:tav>
                                        <p:tav tm="100000">
                                          <p:val>
                                            <p:fltVal val="0"/>
                                          </p:val>
                                        </p:tav>
                                      </p:tavLst>
                                    </p:anim>
                                    <p:animEffect transition="in" filter="fade">
                                      <p:cBhvr>
                                        <p:cTn id="10" dur="10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anim calcmode="lin" valueType="num">
                                      <p:cBhvr>
                                        <p:cTn id="16" dur="1000" fill="hold"/>
                                        <p:tgtEl>
                                          <p:spTgt spid="2"/>
                                        </p:tgtEl>
                                        <p:attrNameLst>
                                          <p:attrName>ppt_x</p:attrName>
                                        </p:attrNameLst>
                                      </p:cBhvr>
                                      <p:tavLst>
                                        <p:tav tm="0">
                                          <p:val>
                                            <p:strVal val="#ppt_x"/>
                                          </p:val>
                                        </p:tav>
                                        <p:tav tm="100000">
                                          <p:val>
                                            <p:strVal val="#ppt_x"/>
                                          </p:val>
                                        </p:tav>
                                      </p:tavLst>
                                    </p:anim>
                                    <p:anim calcmode="lin" valueType="num">
                                      <p:cBhvr>
                                        <p:cTn id="1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28"/>
                                        </p:tgtEl>
                                        <p:attrNameLst>
                                          <p:attrName>style.visibility</p:attrName>
                                        </p:attrNameLst>
                                      </p:cBhvr>
                                      <p:to>
                                        <p:strVal val="visible"/>
                                      </p:to>
                                    </p:set>
                                    <p:animEffect transition="in" filter="fade">
                                      <p:cBhvr>
                                        <p:cTn id="22" dur="1250"/>
                                        <p:tgtEl>
                                          <p:spTgt spid="1028"/>
                                        </p:tgtEl>
                                      </p:cBhvr>
                                    </p:animEffect>
                                  </p:childTnLst>
                                </p:cTn>
                              </p:par>
                            </p:childTnLst>
                          </p:cTn>
                        </p:par>
                        <p:par>
                          <p:cTn id="23" fill="hold">
                            <p:stCondLst>
                              <p:cond delay="1250"/>
                            </p:stCondLst>
                            <p:childTnLst>
                              <p:par>
                                <p:cTn id="24" presetID="10" presetClass="entr" presetSubtype="0" fill="hold" nodeType="after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1500"/>
                                        <p:tgtEl>
                                          <p:spTgt spid="9"/>
                                        </p:tgtEl>
                                      </p:cBhvr>
                                    </p:animEffect>
                                  </p:childTnLst>
                                </p:cTn>
                              </p:par>
                            </p:childTnLst>
                          </p:cTn>
                        </p:par>
                        <p:par>
                          <p:cTn id="27" fill="hold">
                            <p:stCondLst>
                              <p:cond delay="2750"/>
                            </p:stCondLst>
                            <p:childTnLst>
                              <p:par>
                                <p:cTn id="28" presetID="10" presetClass="entr" presetSubtype="0" fill="hold" nodeType="after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fade">
                                      <p:cBhvr>
                                        <p:cTn id="30" dur="1500"/>
                                        <p:tgtEl>
                                          <p:spTgt spid="13"/>
                                        </p:tgtEl>
                                      </p:cBhvr>
                                    </p:animEffect>
                                  </p:childTnLst>
                                </p:cTn>
                              </p:par>
                            </p:childTnLst>
                          </p:cTn>
                        </p:par>
                        <p:par>
                          <p:cTn id="31" fill="hold">
                            <p:stCondLst>
                              <p:cond delay="4250"/>
                            </p:stCondLst>
                            <p:childTnLst>
                              <p:par>
                                <p:cTn id="32" presetID="10" presetClass="entr" presetSubtype="0" fill="hold" nodeType="afterEffect">
                                  <p:stCondLst>
                                    <p:cond delay="0"/>
                                  </p:stCondLst>
                                  <p:childTnLst>
                                    <p:set>
                                      <p:cBhvr>
                                        <p:cTn id="33" dur="1" fill="hold">
                                          <p:stCondLst>
                                            <p:cond delay="0"/>
                                          </p:stCondLst>
                                        </p:cTn>
                                        <p:tgtEl>
                                          <p:spTgt spid="1026"/>
                                        </p:tgtEl>
                                        <p:attrNameLst>
                                          <p:attrName>style.visibility</p:attrName>
                                        </p:attrNameLst>
                                      </p:cBhvr>
                                      <p:to>
                                        <p:strVal val="visible"/>
                                      </p:to>
                                    </p:set>
                                    <p:animEffect transition="in" filter="fade">
                                      <p:cBhvr>
                                        <p:cTn id="34" dur="1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p:bldLst>
  </p:timing>
</p:sld>
</file>

<file path=ppt/slides/slide3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7811844" y="6490446"/>
            <a:ext cx="1332156" cy="365125"/>
          </a:xfrm>
        </p:spPr>
        <p:txBody>
          <a:bodyPr/>
          <a:lstStyle/>
          <a:p>
            <a:pPr algn="ctr"/>
            <a:fld id="{6E2D2B3B-882E-40F3-A32F-6DD516915044}" type="slidenum">
              <a:rPr lang="en-US" smtClean="0">
                <a:solidFill>
                  <a:schemeClr val="tx1"/>
                </a:solidFill>
              </a:rPr>
              <a:pPr algn="ctr"/>
              <a:t>31</a:t>
            </a:fld>
            <a:endParaRPr lang="en-US">
              <a:solidFill>
                <a:schemeClr val="tx1"/>
              </a:solidFill>
            </a:endParaRPr>
          </a:p>
        </p:txBody>
      </p:sp>
      <p:sp>
        <p:nvSpPr>
          <p:cNvPr id="10" name="Footer Placeholder 9"/>
          <p:cNvSpPr>
            <a:spLocks noGrp="1"/>
          </p:cNvSpPr>
          <p:nvPr>
            <p:ph type="ftr" sz="quarter" idx="11"/>
          </p:nvPr>
        </p:nvSpPr>
        <p:spPr>
          <a:xfrm>
            <a:off x="2771800" y="6492875"/>
            <a:ext cx="3502152" cy="365125"/>
          </a:xfrm>
        </p:spPr>
        <p:txBody>
          <a:bodyPr/>
          <a:lstStyle/>
          <a:p>
            <a:pPr algn="ctr"/>
            <a:r>
              <a:rPr lang="en-US" smtClean="0"/>
              <a:t>IB Biology SFP - Mark Polko</a:t>
            </a:r>
            <a:endParaRPr lang="en-US"/>
          </a:p>
        </p:txBody>
      </p:sp>
      <p:sp>
        <p:nvSpPr>
          <p:cNvPr id="2" name="Rectangle 1"/>
          <p:cNvSpPr/>
          <p:nvPr/>
        </p:nvSpPr>
        <p:spPr>
          <a:xfrm>
            <a:off x="467544" y="790644"/>
            <a:ext cx="8208912" cy="923330"/>
          </a:xfrm>
          <a:prstGeom prst="rect">
            <a:avLst/>
          </a:prstGeom>
        </p:spPr>
        <p:txBody>
          <a:bodyPr wrap="square">
            <a:spAutoFit/>
          </a:bodyPr>
          <a:lstStyle/>
          <a:p>
            <a:r>
              <a:rPr lang="en-GB" i="1" dirty="0"/>
              <a:t>Saccharomyces </a:t>
            </a:r>
            <a:r>
              <a:rPr lang="en-GB" dirty="0"/>
              <a:t>reproduces asexually by budding, </a:t>
            </a:r>
            <a:r>
              <a:rPr lang="en-GB" dirty="0" smtClean="0"/>
              <a:t>during which </a:t>
            </a:r>
            <a:r>
              <a:rPr lang="en-GB" dirty="0"/>
              <a:t>a daughter cell develops as an outgrowth from </a:t>
            </a:r>
            <a:r>
              <a:rPr lang="en-GB" dirty="0" smtClean="0"/>
              <a:t>the end </a:t>
            </a:r>
            <a:r>
              <a:rPr lang="en-GB" dirty="0"/>
              <a:t>of a mature yeast cell.</a:t>
            </a:r>
          </a:p>
        </p:txBody>
      </p:sp>
      <p:grpSp>
        <p:nvGrpSpPr>
          <p:cNvPr id="6" name="Group 5"/>
          <p:cNvGrpSpPr/>
          <p:nvPr/>
        </p:nvGrpSpPr>
        <p:grpSpPr>
          <a:xfrm>
            <a:off x="278935" y="77454"/>
            <a:ext cx="8640960" cy="561600"/>
            <a:chOff x="0" y="5204879"/>
            <a:chExt cx="8640960" cy="561600"/>
          </a:xfrm>
          <a:scene3d>
            <a:camera prst="orthographicFront"/>
            <a:lightRig rig="flat" dir="t"/>
          </a:scene3d>
        </p:grpSpPr>
        <p:sp>
          <p:nvSpPr>
            <p:cNvPr id="7" name="Rounded Rectangle 6"/>
            <p:cNvSpPr/>
            <p:nvPr/>
          </p:nvSpPr>
          <p:spPr>
            <a:xfrm>
              <a:off x="0" y="5204879"/>
              <a:ext cx="8640960" cy="561600"/>
            </a:xfrm>
            <a:prstGeom prst="roundRect">
              <a:avLst/>
            </a:prstGeom>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sp>
        <p:sp>
          <p:nvSpPr>
            <p:cNvPr id="8" name="Rounded Rectangle 4"/>
            <p:cNvSpPr/>
            <p:nvPr/>
          </p:nvSpPr>
          <p:spPr>
            <a:xfrm>
              <a:off x="27415" y="5232294"/>
              <a:ext cx="8586130" cy="506770"/>
            </a:xfrm>
            <a:prstGeom prst="rect">
              <a:avLst/>
            </a:prstGeom>
            <a:sp3d/>
          </p:spPr>
          <p:style>
            <a:lnRef idx="0">
              <a:scrgbClr r="0" g="0" b="0"/>
            </a:lnRef>
            <a:fillRef idx="0">
              <a:scrgbClr r="0" g="0" b="0"/>
            </a:fillRef>
            <a:effectRef idx="0">
              <a:scrgbClr r="0" g="0" b="0"/>
            </a:effectRef>
            <a:fontRef idx="minor">
              <a:schemeClr val="dk1"/>
            </a:fontRef>
          </p:style>
          <p:txBody>
            <a:bodyPr spcFirstLastPara="0" vert="horz" wrap="square" lIns="53340" tIns="53340" rIns="53340" bIns="53340" numCol="1" spcCol="1270" anchor="ctr" anchorCtr="0">
              <a:noAutofit/>
            </a:bodyPr>
            <a:lstStyle/>
            <a:p>
              <a:pPr lvl="0" algn="l" defTabSz="622300" rtl="0">
                <a:lnSpc>
                  <a:spcPct val="90000"/>
                </a:lnSpc>
                <a:spcBef>
                  <a:spcPct val="0"/>
                </a:spcBef>
                <a:spcAft>
                  <a:spcPct val="35000"/>
                </a:spcAft>
              </a:pPr>
              <a:r>
                <a:rPr lang="en-GB" sz="1400" kern="1200" smtClean="0"/>
                <a:t>F.1.9 Outline the diversity of microscopic eukaryotes, as illustrated by </a:t>
              </a:r>
              <a:r>
                <a:rPr lang="en-GB" sz="1400" i="1" kern="1200" smtClean="0"/>
                <a:t>Saccharomyces</a:t>
              </a:r>
              <a:r>
                <a:rPr lang="en-GB" sz="1400" kern="1200" smtClean="0"/>
                <a:t>, </a:t>
              </a:r>
              <a:r>
                <a:rPr lang="en-GB" sz="1400" i="1" kern="1200" smtClean="0"/>
                <a:t>Amoeba</a:t>
              </a:r>
              <a:r>
                <a:rPr lang="en-GB" sz="1400" kern="1200" smtClean="0"/>
                <a:t>, </a:t>
              </a:r>
              <a:r>
                <a:rPr lang="en-GB" sz="1400" i="1" kern="1200" smtClean="0"/>
                <a:t>Plasmodium</a:t>
              </a:r>
              <a:r>
                <a:rPr lang="en-GB" sz="1400" kern="1200" smtClean="0"/>
                <a:t>, </a:t>
              </a:r>
              <a:r>
                <a:rPr lang="en-GB" sz="1400" i="1" kern="1200" smtClean="0"/>
                <a:t>Paramecium</a:t>
              </a:r>
              <a:r>
                <a:rPr lang="en-GB" sz="1400" kern="1200" smtClean="0"/>
                <a:t>, </a:t>
              </a:r>
              <a:r>
                <a:rPr lang="en-GB" sz="1400" i="1" kern="1200" smtClean="0"/>
                <a:t>Euglena </a:t>
              </a:r>
              <a:r>
                <a:rPr lang="en-GB" sz="1400" kern="1200" smtClean="0"/>
                <a:t>and </a:t>
              </a:r>
              <a:r>
                <a:rPr lang="en-GB" sz="1400" i="1" kern="1200" smtClean="0"/>
                <a:t>Chlorella</a:t>
              </a:r>
              <a:r>
                <a:rPr lang="en-GB" sz="1400" kern="1200" smtClean="0"/>
                <a:t>.</a:t>
              </a:r>
              <a:endParaRPr lang="en-GB" sz="1400" kern="1200"/>
            </a:p>
          </p:txBody>
        </p:sp>
      </p:grpSp>
      <p:pic>
        <p:nvPicPr>
          <p:cNvPr id="4" name="Budding Yeast - Time-lapse - YouTube.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475656" y="1844824"/>
            <a:ext cx="5904656" cy="4542043"/>
          </a:xfrm>
          <a:prstGeom prst="rect">
            <a:avLst/>
          </a:prstGeom>
        </p:spPr>
      </p:pic>
    </p:spTree>
    <p:extLst>
      <p:ext uri="{BB962C8B-B14F-4D97-AF65-F5344CB8AC3E}">
        <p14:creationId xmlns:p14="http://schemas.microsoft.com/office/powerpoint/2010/main" val="1444166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3218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9" fill="hold" display="0">
                  <p:stCondLst>
                    <p:cond delay="indefinite"/>
                  </p:stCondLst>
                </p:cTn>
                <p:tgtEl>
                  <p:spTgt spid="4"/>
                </p:tgtEl>
              </p:cMediaNode>
            </p:video>
          </p:childTnLst>
        </p:cTn>
      </p:par>
    </p:tnLst>
    <p:bldLst>
      <p:bldP spid="2" grpId="0"/>
    </p:bldLst>
  </p:timing>
</p:sld>
</file>

<file path=ppt/slides/slide3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7811844" y="6490446"/>
            <a:ext cx="1332156" cy="365125"/>
          </a:xfrm>
        </p:spPr>
        <p:txBody>
          <a:bodyPr/>
          <a:lstStyle/>
          <a:p>
            <a:pPr algn="ctr"/>
            <a:fld id="{6E2D2B3B-882E-40F3-A32F-6DD516915044}" type="slidenum">
              <a:rPr lang="en-US" smtClean="0">
                <a:solidFill>
                  <a:schemeClr val="tx1"/>
                </a:solidFill>
              </a:rPr>
              <a:pPr algn="ctr"/>
              <a:t>32</a:t>
            </a:fld>
            <a:endParaRPr lang="en-US">
              <a:solidFill>
                <a:schemeClr val="tx1"/>
              </a:solidFill>
            </a:endParaRPr>
          </a:p>
        </p:txBody>
      </p:sp>
      <p:sp>
        <p:nvSpPr>
          <p:cNvPr id="10" name="Footer Placeholder 9"/>
          <p:cNvSpPr>
            <a:spLocks noGrp="1"/>
          </p:cNvSpPr>
          <p:nvPr>
            <p:ph type="ftr" sz="quarter" idx="11"/>
          </p:nvPr>
        </p:nvSpPr>
        <p:spPr>
          <a:xfrm>
            <a:off x="2771800" y="6492875"/>
            <a:ext cx="3502152" cy="365125"/>
          </a:xfrm>
        </p:spPr>
        <p:txBody>
          <a:bodyPr/>
          <a:lstStyle/>
          <a:p>
            <a:pPr algn="ctr"/>
            <a:r>
              <a:rPr lang="en-US" smtClean="0"/>
              <a:t>IB Biology SFP - Mark Polko</a:t>
            </a:r>
            <a:endParaRPr lang="en-US"/>
          </a:p>
        </p:txBody>
      </p:sp>
      <p:sp>
        <p:nvSpPr>
          <p:cNvPr id="2" name="Rectangle 1"/>
          <p:cNvSpPr/>
          <p:nvPr/>
        </p:nvSpPr>
        <p:spPr>
          <a:xfrm>
            <a:off x="215633" y="1196751"/>
            <a:ext cx="8100783" cy="1815882"/>
          </a:xfrm>
          <a:prstGeom prst="rect">
            <a:avLst/>
          </a:prstGeom>
        </p:spPr>
        <p:txBody>
          <a:bodyPr wrap="square">
            <a:spAutoFit/>
          </a:bodyPr>
          <a:lstStyle/>
          <a:p>
            <a:r>
              <a:rPr lang="en-GB" sz="1400" i="1" dirty="0" err="1"/>
              <a:t>Amobea</a:t>
            </a:r>
            <a:r>
              <a:rPr lang="en-GB" sz="1400" i="1" dirty="0"/>
              <a:t> </a:t>
            </a:r>
            <a:r>
              <a:rPr lang="en-GB" sz="1400" dirty="0"/>
              <a:t>inhabits the bottom sediments of </a:t>
            </a:r>
            <a:r>
              <a:rPr lang="en-GB" sz="1400" dirty="0" smtClean="0"/>
              <a:t>freshwater ponds</a:t>
            </a:r>
            <a:r>
              <a:rPr lang="en-GB" sz="1400" dirty="0"/>
              <a:t>. The cytoplasm is in the form of two layers: an </a:t>
            </a:r>
            <a:r>
              <a:rPr lang="en-GB" sz="1400" b="1" dirty="0" smtClean="0"/>
              <a:t>outer transparent ectoplasm and an inner jelly-like endoplasm</a:t>
            </a:r>
            <a:r>
              <a:rPr lang="en-GB" sz="1400" dirty="0" smtClean="0"/>
              <a:t>. Amoeba </a:t>
            </a:r>
            <a:r>
              <a:rPr lang="en-GB" sz="1400" dirty="0"/>
              <a:t>has a relatively large surface area to </a:t>
            </a:r>
            <a:r>
              <a:rPr lang="en-GB" sz="1400" dirty="0" smtClean="0"/>
              <a:t>volume ratio </a:t>
            </a:r>
            <a:r>
              <a:rPr lang="en-GB" sz="1400" dirty="0"/>
              <a:t>and performs gas exchange and excretion by </a:t>
            </a:r>
            <a:r>
              <a:rPr lang="en-GB" sz="1400" dirty="0" smtClean="0"/>
              <a:t>simple diffusion </a:t>
            </a:r>
            <a:r>
              <a:rPr lang="en-GB" sz="1400" dirty="0"/>
              <a:t>across its plasma membrane</a:t>
            </a:r>
            <a:r>
              <a:rPr lang="en-GB" sz="1400" dirty="0" smtClean="0"/>
              <a:t>.</a:t>
            </a:r>
          </a:p>
          <a:p>
            <a:endParaRPr lang="en-GB" sz="1400" dirty="0"/>
          </a:p>
          <a:p>
            <a:r>
              <a:rPr lang="en-GB" sz="1400" dirty="0"/>
              <a:t>Movement and food capture occur by </a:t>
            </a:r>
            <a:r>
              <a:rPr lang="en-GB" sz="1400" dirty="0" smtClean="0"/>
              <a:t>pseudopodia (singular</a:t>
            </a:r>
            <a:r>
              <a:rPr lang="en-GB" sz="1400" dirty="0"/>
              <a:t>: pseudopodium). Pseudopodia are </a:t>
            </a:r>
            <a:r>
              <a:rPr lang="en-GB" sz="1400" dirty="0" smtClean="0"/>
              <a:t>pushed out </a:t>
            </a:r>
            <a:r>
              <a:rPr lang="en-GB" sz="1400" dirty="0"/>
              <a:t>to surround the prey or food particle and engulf </a:t>
            </a:r>
            <a:r>
              <a:rPr lang="en-GB" sz="1400" dirty="0" smtClean="0"/>
              <a:t>it completely</a:t>
            </a:r>
            <a:r>
              <a:rPr lang="en-GB" sz="1400" dirty="0"/>
              <a:t>, forming a food vacuole.</a:t>
            </a:r>
            <a:endParaRPr lang="en-GB" sz="1400" dirty="0"/>
          </a:p>
        </p:txBody>
      </p:sp>
      <p:grpSp>
        <p:nvGrpSpPr>
          <p:cNvPr id="6" name="Group 5"/>
          <p:cNvGrpSpPr/>
          <p:nvPr/>
        </p:nvGrpSpPr>
        <p:grpSpPr>
          <a:xfrm>
            <a:off x="278935" y="77454"/>
            <a:ext cx="8640960" cy="561600"/>
            <a:chOff x="0" y="5204879"/>
            <a:chExt cx="8640960" cy="561600"/>
          </a:xfrm>
          <a:scene3d>
            <a:camera prst="orthographicFront"/>
            <a:lightRig rig="flat" dir="t"/>
          </a:scene3d>
        </p:grpSpPr>
        <p:sp>
          <p:nvSpPr>
            <p:cNvPr id="7" name="Rounded Rectangle 6"/>
            <p:cNvSpPr/>
            <p:nvPr/>
          </p:nvSpPr>
          <p:spPr>
            <a:xfrm>
              <a:off x="0" y="5204879"/>
              <a:ext cx="8640960" cy="561600"/>
            </a:xfrm>
            <a:prstGeom prst="roundRect">
              <a:avLst/>
            </a:prstGeom>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sp>
        <p:sp>
          <p:nvSpPr>
            <p:cNvPr id="8" name="Rounded Rectangle 4"/>
            <p:cNvSpPr/>
            <p:nvPr/>
          </p:nvSpPr>
          <p:spPr>
            <a:xfrm>
              <a:off x="27415" y="5232294"/>
              <a:ext cx="8586130" cy="506770"/>
            </a:xfrm>
            <a:prstGeom prst="rect">
              <a:avLst/>
            </a:prstGeom>
            <a:sp3d/>
          </p:spPr>
          <p:style>
            <a:lnRef idx="0">
              <a:scrgbClr r="0" g="0" b="0"/>
            </a:lnRef>
            <a:fillRef idx="0">
              <a:scrgbClr r="0" g="0" b="0"/>
            </a:fillRef>
            <a:effectRef idx="0">
              <a:scrgbClr r="0" g="0" b="0"/>
            </a:effectRef>
            <a:fontRef idx="minor">
              <a:schemeClr val="dk1"/>
            </a:fontRef>
          </p:style>
          <p:txBody>
            <a:bodyPr spcFirstLastPara="0" vert="horz" wrap="square" lIns="53340" tIns="53340" rIns="53340" bIns="53340" numCol="1" spcCol="1270" anchor="ctr" anchorCtr="0">
              <a:noAutofit/>
            </a:bodyPr>
            <a:lstStyle/>
            <a:p>
              <a:pPr lvl="0" algn="l" defTabSz="622300" rtl="0">
                <a:lnSpc>
                  <a:spcPct val="90000"/>
                </a:lnSpc>
                <a:spcBef>
                  <a:spcPct val="0"/>
                </a:spcBef>
                <a:spcAft>
                  <a:spcPct val="35000"/>
                </a:spcAft>
              </a:pPr>
              <a:r>
                <a:rPr lang="en-GB" sz="1400" kern="1200" smtClean="0"/>
                <a:t>F.1.9 Outline the diversity of microscopic eukaryotes, as illustrated by </a:t>
              </a:r>
              <a:r>
                <a:rPr lang="en-GB" sz="1400" i="1" kern="1200" smtClean="0"/>
                <a:t>Saccharomyces</a:t>
              </a:r>
              <a:r>
                <a:rPr lang="en-GB" sz="1400" kern="1200" smtClean="0"/>
                <a:t>, </a:t>
              </a:r>
              <a:r>
                <a:rPr lang="en-GB" sz="1400" i="1" kern="1200" smtClean="0"/>
                <a:t>Amoeba</a:t>
              </a:r>
              <a:r>
                <a:rPr lang="en-GB" sz="1400" kern="1200" smtClean="0"/>
                <a:t>, </a:t>
              </a:r>
              <a:r>
                <a:rPr lang="en-GB" sz="1400" i="1" kern="1200" smtClean="0"/>
                <a:t>Plasmodium</a:t>
              </a:r>
              <a:r>
                <a:rPr lang="en-GB" sz="1400" kern="1200" smtClean="0"/>
                <a:t>, </a:t>
              </a:r>
              <a:r>
                <a:rPr lang="en-GB" sz="1400" i="1" kern="1200" smtClean="0"/>
                <a:t>Paramecium</a:t>
              </a:r>
              <a:r>
                <a:rPr lang="en-GB" sz="1400" kern="1200" smtClean="0"/>
                <a:t>, </a:t>
              </a:r>
              <a:r>
                <a:rPr lang="en-GB" sz="1400" i="1" kern="1200" smtClean="0"/>
                <a:t>Euglena </a:t>
              </a:r>
              <a:r>
                <a:rPr lang="en-GB" sz="1400" kern="1200" smtClean="0"/>
                <a:t>and </a:t>
              </a:r>
              <a:r>
                <a:rPr lang="en-GB" sz="1400" i="1" kern="1200" smtClean="0"/>
                <a:t>Chlorella</a:t>
              </a:r>
              <a:r>
                <a:rPr lang="en-GB" sz="1400" kern="1200" smtClean="0"/>
                <a:t>.</a:t>
              </a:r>
              <a:endParaRPr lang="en-GB" sz="1400" kern="1200"/>
            </a:p>
          </p:txBody>
        </p:sp>
      </p:grpSp>
      <p:sp>
        <p:nvSpPr>
          <p:cNvPr id="3" name="TextBox 2"/>
          <p:cNvSpPr txBox="1"/>
          <p:nvPr/>
        </p:nvSpPr>
        <p:spPr>
          <a:xfrm>
            <a:off x="315193" y="695441"/>
            <a:ext cx="1721946" cy="523220"/>
          </a:xfrm>
          <a:prstGeom prst="rect">
            <a:avLst/>
          </a:prstGeom>
          <a:noFill/>
        </p:spPr>
        <p:txBody>
          <a:bodyPr wrap="none" rtlCol="0">
            <a:spAutoFit/>
          </a:bodyPr>
          <a:lstStyle/>
          <a:p>
            <a:r>
              <a:rPr lang="en-GB" sz="2800" b="1" dirty="0" err="1" smtClean="0"/>
              <a:t>Amobea</a:t>
            </a:r>
            <a:endParaRPr lang="en-GB" sz="2800" b="1" dirty="0"/>
          </a:p>
        </p:txBody>
      </p:sp>
      <p:pic>
        <p:nvPicPr>
          <p:cNvPr id="1026" name="Picture 2" descr="http://image.tutorvista.com/content/feed/u1330/Amoeba_new.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37139" y="2464850"/>
            <a:ext cx="7077075" cy="4600576"/>
          </a:xfrm>
          <a:prstGeom prst="rect">
            <a:avLst/>
          </a:prstGeom>
          <a:noFill/>
          <a:extLst>
            <a:ext uri="{909E8E84-426E-40DD-AFC4-6F175D3DCCD1}">
              <a14:hiddenFill xmlns:a14="http://schemas.microsoft.com/office/drawing/2010/main">
                <a:solidFill>
                  <a:srgbClr val="FFFFFF"/>
                </a:solidFill>
              </a14:hiddenFill>
            </a:ext>
          </a:extLst>
        </p:spPr>
      </p:pic>
      <p:cxnSp>
        <p:nvCxnSpPr>
          <p:cNvPr id="9" name="Straight Arrow Connector 8"/>
          <p:cNvCxnSpPr/>
          <p:nvPr/>
        </p:nvCxnSpPr>
        <p:spPr>
          <a:xfrm>
            <a:off x="3419872" y="1700808"/>
            <a:ext cx="2952328" cy="4824536"/>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6372200" y="1628800"/>
            <a:ext cx="504056" cy="4176464"/>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3131840" y="1628800"/>
            <a:ext cx="792088"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5976156" y="1635791"/>
            <a:ext cx="900100" cy="0"/>
          </a:xfrm>
          <a:prstGeom prst="line">
            <a:avLst/>
          </a:prstGeom>
          <a:ln w="2857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32462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anim calcmode="lin" valueType="num">
                                      <p:cBhvr>
                                        <p:cTn id="16" dur="1000" fill="hold"/>
                                        <p:tgtEl>
                                          <p:spTgt spid="2"/>
                                        </p:tgtEl>
                                        <p:attrNameLst>
                                          <p:attrName>ppt_x</p:attrName>
                                        </p:attrNameLst>
                                      </p:cBhvr>
                                      <p:tavLst>
                                        <p:tav tm="0">
                                          <p:val>
                                            <p:strVal val="#ppt_x"/>
                                          </p:val>
                                        </p:tav>
                                        <p:tav tm="100000">
                                          <p:val>
                                            <p:strVal val="#ppt_x"/>
                                          </p:val>
                                        </p:tav>
                                      </p:tavLst>
                                    </p:anim>
                                    <p:anim calcmode="lin" valueType="num">
                                      <p:cBhvr>
                                        <p:cTn id="1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6" presetClass="entr" presetSubtype="0" fill="hold" nodeType="clickEffect">
                                  <p:stCondLst>
                                    <p:cond delay="0"/>
                                  </p:stCondLst>
                                  <p:childTnLst>
                                    <p:set>
                                      <p:cBhvr>
                                        <p:cTn id="21" dur="1" fill="hold">
                                          <p:stCondLst>
                                            <p:cond delay="0"/>
                                          </p:stCondLst>
                                        </p:cTn>
                                        <p:tgtEl>
                                          <p:spTgt spid="1026"/>
                                        </p:tgtEl>
                                        <p:attrNameLst>
                                          <p:attrName>style.visibility</p:attrName>
                                        </p:attrNameLst>
                                      </p:cBhvr>
                                      <p:to>
                                        <p:strVal val="visible"/>
                                      </p:to>
                                    </p:set>
                                    <p:animEffect transition="in" filter="wipe(down)">
                                      <p:cBhvr>
                                        <p:cTn id="22" dur="580">
                                          <p:stCondLst>
                                            <p:cond delay="0"/>
                                          </p:stCondLst>
                                        </p:cTn>
                                        <p:tgtEl>
                                          <p:spTgt spid="1026"/>
                                        </p:tgtEl>
                                      </p:cBhvr>
                                    </p:animEffect>
                                    <p:anim calcmode="lin" valueType="num">
                                      <p:cBhvr>
                                        <p:cTn id="23" dur="1822" tmFilter="0,0; 0.14,0.36; 0.43,0.73; 0.71,0.91; 1.0,1.0">
                                          <p:stCondLst>
                                            <p:cond delay="0"/>
                                          </p:stCondLst>
                                        </p:cTn>
                                        <p:tgtEl>
                                          <p:spTgt spid="1026"/>
                                        </p:tgtEl>
                                        <p:attrNameLst>
                                          <p:attrName>ppt_x</p:attrName>
                                        </p:attrNameLst>
                                      </p:cBhvr>
                                      <p:tavLst>
                                        <p:tav tm="0">
                                          <p:val>
                                            <p:strVal val="#ppt_x-0.25"/>
                                          </p:val>
                                        </p:tav>
                                        <p:tav tm="100000">
                                          <p:val>
                                            <p:strVal val="#ppt_x"/>
                                          </p:val>
                                        </p:tav>
                                      </p:tavLst>
                                    </p:anim>
                                    <p:anim calcmode="lin" valueType="num">
                                      <p:cBhvr>
                                        <p:cTn id="24" dur="664" tmFilter="0.0,0.0; 0.25,0.07; 0.50,0.2; 0.75,0.467; 1.0,1.0">
                                          <p:stCondLst>
                                            <p:cond delay="0"/>
                                          </p:stCondLst>
                                        </p:cTn>
                                        <p:tgtEl>
                                          <p:spTgt spid="1026"/>
                                        </p:tgtEl>
                                        <p:attrNameLst>
                                          <p:attrName>ppt_y</p:attrName>
                                        </p:attrNameLst>
                                      </p:cBhvr>
                                      <p:tavLst>
                                        <p:tav tm="0" fmla="#ppt_y-sin(pi*$)/3">
                                          <p:val>
                                            <p:fltVal val="0.5"/>
                                          </p:val>
                                        </p:tav>
                                        <p:tav tm="100000">
                                          <p:val>
                                            <p:fltVal val="1"/>
                                          </p:val>
                                        </p:tav>
                                      </p:tavLst>
                                    </p:anim>
                                    <p:anim calcmode="lin" valueType="num">
                                      <p:cBhvr>
                                        <p:cTn id="25" dur="664" tmFilter="0, 0; 0.125,0.2665; 0.25,0.4; 0.375,0.465; 0.5,0.5;  0.625,0.535; 0.75,0.6; 0.875,0.7335; 1,1">
                                          <p:stCondLst>
                                            <p:cond delay="664"/>
                                          </p:stCondLst>
                                        </p:cTn>
                                        <p:tgtEl>
                                          <p:spTgt spid="1026"/>
                                        </p:tgtEl>
                                        <p:attrNameLst>
                                          <p:attrName>ppt_y</p:attrName>
                                        </p:attrNameLst>
                                      </p:cBhvr>
                                      <p:tavLst>
                                        <p:tav tm="0" fmla="#ppt_y-sin(pi*$)/9">
                                          <p:val>
                                            <p:fltVal val="0"/>
                                          </p:val>
                                        </p:tav>
                                        <p:tav tm="100000">
                                          <p:val>
                                            <p:fltVal val="1"/>
                                          </p:val>
                                        </p:tav>
                                      </p:tavLst>
                                    </p:anim>
                                    <p:anim calcmode="lin" valueType="num">
                                      <p:cBhvr>
                                        <p:cTn id="26" dur="332" tmFilter="0, 0; 0.125,0.2665; 0.25,0.4; 0.375,0.465; 0.5,0.5;  0.625,0.535; 0.75,0.6; 0.875,0.7335; 1,1">
                                          <p:stCondLst>
                                            <p:cond delay="1324"/>
                                          </p:stCondLst>
                                        </p:cTn>
                                        <p:tgtEl>
                                          <p:spTgt spid="1026"/>
                                        </p:tgtEl>
                                        <p:attrNameLst>
                                          <p:attrName>ppt_y</p:attrName>
                                        </p:attrNameLst>
                                      </p:cBhvr>
                                      <p:tavLst>
                                        <p:tav tm="0" fmla="#ppt_y-sin(pi*$)/27">
                                          <p:val>
                                            <p:fltVal val="0"/>
                                          </p:val>
                                        </p:tav>
                                        <p:tav tm="100000">
                                          <p:val>
                                            <p:fltVal val="1"/>
                                          </p:val>
                                        </p:tav>
                                      </p:tavLst>
                                    </p:anim>
                                    <p:anim calcmode="lin" valueType="num">
                                      <p:cBhvr>
                                        <p:cTn id="27" dur="164" tmFilter="0, 0; 0.125,0.2665; 0.25,0.4; 0.375,0.465; 0.5,0.5;  0.625,0.535; 0.75,0.6; 0.875,0.7335; 1,1">
                                          <p:stCondLst>
                                            <p:cond delay="1656"/>
                                          </p:stCondLst>
                                        </p:cTn>
                                        <p:tgtEl>
                                          <p:spTgt spid="1026"/>
                                        </p:tgtEl>
                                        <p:attrNameLst>
                                          <p:attrName>ppt_y</p:attrName>
                                        </p:attrNameLst>
                                      </p:cBhvr>
                                      <p:tavLst>
                                        <p:tav tm="0" fmla="#ppt_y-sin(pi*$)/81">
                                          <p:val>
                                            <p:fltVal val="0"/>
                                          </p:val>
                                        </p:tav>
                                        <p:tav tm="100000">
                                          <p:val>
                                            <p:fltVal val="1"/>
                                          </p:val>
                                        </p:tav>
                                      </p:tavLst>
                                    </p:anim>
                                    <p:animScale>
                                      <p:cBhvr>
                                        <p:cTn id="28" dur="26">
                                          <p:stCondLst>
                                            <p:cond delay="650"/>
                                          </p:stCondLst>
                                        </p:cTn>
                                        <p:tgtEl>
                                          <p:spTgt spid="1026"/>
                                        </p:tgtEl>
                                      </p:cBhvr>
                                      <p:to x="100000" y="60000"/>
                                    </p:animScale>
                                    <p:animScale>
                                      <p:cBhvr>
                                        <p:cTn id="29" dur="166" decel="50000">
                                          <p:stCondLst>
                                            <p:cond delay="676"/>
                                          </p:stCondLst>
                                        </p:cTn>
                                        <p:tgtEl>
                                          <p:spTgt spid="1026"/>
                                        </p:tgtEl>
                                      </p:cBhvr>
                                      <p:to x="100000" y="100000"/>
                                    </p:animScale>
                                    <p:animScale>
                                      <p:cBhvr>
                                        <p:cTn id="30" dur="26">
                                          <p:stCondLst>
                                            <p:cond delay="1312"/>
                                          </p:stCondLst>
                                        </p:cTn>
                                        <p:tgtEl>
                                          <p:spTgt spid="1026"/>
                                        </p:tgtEl>
                                      </p:cBhvr>
                                      <p:to x="100000" y="80000"/>
                                    </p:animScale>
                                    <p:animScale>
                                      <p:cBhvr>
                                        <p:cTn id="31" dur="166" decel="50000">
                                          <p:stCondLst>
                                            <p:cond delay="1338"/>
                                          </p:stCondLst>
                                        </p:cTn>
                                        <p:tgtEl>
                                          <p:spTgt spid="1026"/>
                                        </p:tgtEl>
                                      </p:cBhvr>
                                      <p:to x="100000" y="100000"/>
                                    </p:animScale>
                                    <p:animScale>
                                      <p:cBhvr>
                                        <p:cTn id="32" dur="26">
                                          <p:stCondLst>
                                            <p:cond delay="1642"/>
                                          </p:stCondLst>
                                        </p:cTn>
                                        <p:tgtEl>
                                          <p:spTgt spid="1026"/>
                                        </p:tgtEl>
                                      </p:cBhvr>
                                      <p:to x="100000" y="90000"/>
                                    </p:animScale>
                                    <p:animScale>
                                      <p:cBhvr>
                                        <p:cTn id="33" dur="166" decel="50000">
                                          <p:stCondLst>
                                            <p:cond delay="1668"/>
                                          </p:stCondLst>
                                        </p:cTn>
                                        <p:tgtEl>
                                          <p:spTgt spid="1026"/>
                                        </p:tgtEl>
                                      </p:cBhvr>
                                      <p:to x="100000" y="100000"/>
                                    </p:animScale>
                                    <p:animScale>
                                      <p:cBhvr>
                                        <p:cTn id="34" dur="26">
                                          <p:stCondLst>
                                            <p:cond delay="1808"/>
                                          </p:stCondLst>
                                        </p:cTn>
                                        <p:tgtEl>
                                          <p:spTgt spid="1026"/>
                                        </p:tgtEl>
                                      </p:cBhvr>
                                      <p:to x="100000" y="95000"/>
                                    </p:animScale>
                                    <p:animScale>
                                      <p:cBhvr>
                                        <p:cTn id="35" dur="166" decel="50000">
                                          <p:stCondLst>
                                            <p:cond delay="1834"/>
                                          </p:stCondLst>
                                        </p:cTn>
                                        <p:tgtEl>
                                          <p:spTgt spid="1026"/>
                                        </p:tgtEl>
                                      </p:cBhvr>
                                      <p:to x="100000" y="100000"/>
                                    </p:animScale>
                                  </p:childTnLst>
                                </p:cTn>
                              </p:par>
                            </p:childTnLst>
                          </p:cTn>
                        </p:par>
                        <p:par>
                          <p:cTn id="36" fill="hold">
                            <p:stCondLst>
                              <p:cond delay="2000"/>
                            </p:stCondLst>
                            <p:childTnLst>
                              <p:par>
                                <p:cTn id="37" presetID="22" presetClass="entr" presetSubtype="4" fill="hold" nodeType="after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wipe(down)">
                                      <p:cBhvr>
                                        <p:cTn id="39" dur="500"/>
                                        <p:tgtEl>
                                          <p:spTgt spid="9"/>
                                        </p:tgtEl>
                                      </p:cBhvr>
                                    </p:animEffect>
                                  </p:childTnLst>
                                </p:cTn>
                              </p:par>
                            </p:childTnLst>
                          </p:cTn>
                        </p:par>
                        <p:par>
                          <p:cTn id="40" fill="hold">
                            <p:stCondLst>
                              <p:cond delay="2500"/>
                            </p:stCondLst>
                            <p:childTnLst>
                              <p:par>
                                <p:cTn id="41" presetID="22" presetClass="entr" presetSubtype="4" fill="hold" nodeType="after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wipe(down)">
                                      <p:cBhvr>
                                        <p:cTn id="43" dur="500"/>
                                        <p:tgtEl>
                                          <p:spTgt spid="12"/>
                                        </p:tgtEl>
                                      </p:cBhvr>
                                    </p:animEffect>
                                  </p:childTnLst>
                                </p:cTn>
                              </p:par>
                            </p:childTnLst>
                          </p:cTn>
                        </p:par>
                        <p:par>
                          <p:cTn id="44" fill="hold">
                            <p:stCondLst>
                              <p:cond delay="3000"/>
                            </p:stCondLst>
                            <p:childTnLst>
                              <p:par>
                                <p:cTn id="45" presetID="22" presetClass="entr" presetSubtype="4" fill="hold" nodeType="after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wipe(down)">
                                      <p:cBhvr>
                                        <p:cTn id="47" dur="500"/>
                                        <p:tgtEl>
                                          <p:spTgt spid="14"/>
                                        </p:tgtEl>
                                      </p:cBhvr>
                                    </p:animEffect>
                                  </p:childTnLst>
                                </p:cTn>
                              </p:par>
                            </p:childTnLst>
                          </p:cTn>
                        </p:par>
                        <p:par>
                          <p:cTn id="48" fill="hold">
                            <p:stCondLst>
                              <p:cond delay="3500"/>
                            </p:stCondLst>
                            <p:childTnLst>
                              <p:par>
                                <p:cTn id="49" presetID="22" presetClass="entr" presetSubtype="4" fill="hold" nodeType="afterEffect">
                                  <p:stCondLst>
                                    <p:cond delay="0"/>
                                  </p:stCondLst>
                                  <p:childTnLst>
                                    <p:set>
                                      <p:cBhvr>
                                        <p:cTn id="50" dur="1" fill="hold">
                                          <p:stCondLst>
                                            <p:cond delay="0"/>
                                          </p:stCondLst>
                                        </p:cTn>
                                        <p:tgtEl>
                                          <p:spTgt spid="16"/>
                                        </p:tgtEl>
                                        <p:attrNameLst>
                                          <p:attrName>style.visibility</p:attrName>
                                        </p:attrNameLst>
                                      </p:cBhvr>
                                      <p:to>
                                        <p:strVal val="visible"/>
                                      </p:to>
                                    </p:set>
                                    <p:animEffect transition="in" filter="wipe(down)">
                                      <p:cBhvr>
                                        <p:cTn id="5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3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7811844" y="6490446"/>
            <a:ext cx="1332156" cy="365125"/>
          </a:xfrm>
        </p:spPr>
        <p:txBody>
          <a:bodyPr/>
          <a:lstStyle/>
          <a:p>
            <a:pPr algn="ctr"/>
            <a:fld id="{6E2D2B3B-882E-40F3-A32F-6DD516915044}" type="slidenum">
              <a:rPr lang="en-US" smtClean="0">
                <a:solidFill>
                  <a:schemeClr val="tx1"/>
                </a:solidFill>
              </a:rPr>
              <a:pPr algn="ctr"/>
              <a:t>33</a:t>
            </a:fld>
            <a:endParaRPr lang="en-US">
              <a:solidFill>
                <a:schemeClr val="tx1"/>
              </a:solidFill>
            </a:endParaRPr>
          </a:p>
        </p:txBody>
      </p:sp>
      <p:sp>
        <p:nvSpPr>
          <p:cNvPr id="10" name="Footer Placeholder 9"/>
          <p:cNvSpPr>
            <a:spLocks noGrp="1"/>
          </p:cNvSpPr>
          <p:nvPr>
            <p:ph type="ftr" sz="quarter" idx="11"/>
          </p:nvPr>
        </p:nvSpPr>
        <p:spPr>
          <a:xfrm>
            <a:off x="2771800" y="6492875"/>
            <a:ext cx="3502152" cy="365125"/>
          </a:xfrm>
        </p:spPr>
        <p:txBody>
          <a:bodyPr/>
          <a:lstStyle/>
          <a:p>
            <a:pPr algn="ctr"/>
            <a:r>
              <a:rPr lang="en-US" smtClean="0"/>
              <a:t>IB Biology SFP - Mark Polko</a:t>
            </a:r>
            <a:endParaRPr lang="en-US"/>
          </a:p>
        </p:txBody>
      </p:sp>
      <p:grpSp>
        <p:nvGrpSpPr>
          <p:cNvPr id="6" name="Group 5"/>
          <p:cNvGrpSpPr/>
          <p:nvPr/>
        </p:nvGrpSpPr>
        <p:grpSpPr>
          <a:xfrm>
            <a:off x="278935" y="77454"/>
            <a:ext cx="8640960" cy="561600"/>
            <a:chOff x="0" y="5204879"/>
            <a:chExt cx="8640960" cy="561600"/>
          </a:xfrm>
          <a:scene3d>
            <a:camera prst="orthographicFront"/>
            <a:lightRig rig="flat" dir="t"/>
          </a:scene3d>
        </p:grpSpPr>
        <p:sp>
          <p:nvSpPr>
            <p:cNvPr id="7" name="Rounded Rectangle 6"/>
            <p:cNvSpPr/>
            <p:nvPr/>
          </p:nvSpPr>
          <p:spPr>
            <a:xfrm>
              <a:off x="0" y="5204879"/>
              <a:ext cx="8640960" cy="561600"/>
            </a:xfrm>
            <a:prstGeom prst="roundRect">
              <a:avLst/>
            </a:prstGeom>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sp>
        <p:sp>
          <p:nvSpPr>
            <p:cNvPr id="8" name="Rounded Rectangle 4"/>
            <p:cNvSpPr/>
            <p:nvPr/>
          </p:nvSpPr>
          <p:spPr>
            <a:xfrm>
              <a:off x="27415" y="5232294"/>
              <a:ext cx="8586130" cy="506770"/>
            </a:xfrm>
            <a:prstGeom prst="rect">
              <a:avLst/>
            </a:prstGeom>
            <a:sp3d/>
          </p:spPr>
          <p:style>
            <a:lnRef idx="0">
              <a:scrgbClr r="0" g="0" b="0"/>
            </a:lnRef>
            <a:fillRef idx="0">
              <a:scrgbClr r="0" g="0" b="0"/>
            </a:fillRef>
            <a:effectRef idx="0">
              <a:scrgbClr r="0" g="0" b="0"/>
            </a:effectRef>
            <a:fontRef idx="minor">
              <a:schemeClr val="dk1"/>
            </a:fontRef>
          </p:style>
          <p:txBody>
            <a:bodyPr spcFirstLastPara="0" vert="horz" wrap="square" lIns="53340" tIns="53340" rIns="53340" bIns="53340" numCol="1" spcCol="1270" anchor="ctr" anchorCtr="0">
              <a:noAutofit/>
            </a:bodyPr>
            <a:lstStyle/>
            <a:p>
              <a:pPr lvl="0" algn="l" defTabSz="622300" rtl="0">
                <a:lnSpc>
                  <a:spcPct val="90000"/>
                </a:lnSpc>
                <a:spcBef>
                  <a:spcPct val="0"/>
                </a:spcBef>
                <a:spcAft>
                  <a:spcPct val="35000"/>
                </a:spcAft>
              </a:pPr>
              <a:r>
                <a:rPr lang="en-GB" sz="1400" kern="1200" smtClean="0"/>
                <a:t>F.1.9 Outline the diversity of microscopic eukaryotes, as illustrated by </a:t>
              </a:r>
              <a:r>
                <a:rPr lang="en-GB" sz="1400" i="1" kern="1200" smtClean="0"/>
                <a:t>Saccharomyces</a:t>
              </a:r>
              <a:r>
                <a:rPr lang="en-GB" sz="1400" kern="1200" smtClean="0"/>
                <a:t>, </a:t>
              </a:r>
              <a:r>
                <a:rPr lang="en-GB" sz="1400" i="1" kern="1200" smtClean="0"/>
                <a:t>Amoeba</a:t>
              </a:r>
              <a:r>
                <a:rPr lang="en-GB" sz="1400" kern="1200" smtClean="0"/>
                <a:t>, </a:t>
              </a:r>
              <a:r>
                <a:rPr lang="en-GB" sz="1400" i="1" kern="1200" smtClean="0"/>
                <a:t>Plasmodium</a:t>
              </a:r>
              <a:r>
                <a:rPr lang="en-GB" sz="1400" kern="1200" smtClean="0"/>
                <a:t>, </a:t>
              </a:r>
              <a:r>
                <a:rPr lang="en-GB" sz="1400" i="1" kern="1200" smtClean="0"/>
                <a:t>Paramecium</a:t>
              </a:r>
              <a:r>
                <a:rPr lang="en-GB" sz="1400" kern="1200" smtClean="0"/>
                <a:t>, </a:t>
              </a:r>
              <a:r>
                <a:rPr lang="en-GB" sz="1400" i="1" kern="1200" smtClean="0"/>
                <a:t>Euglena </a:t>
              </a:r>
              <a:r>
                <a:rPr lang="en-GB" sz="1400" kern="1200" smtClean="0"/>
                <a:t>and </a:t>
              </a:r>
              <a:r>
                <a:rPr lang="en-GB" sz="1400" i="1" kern="1200" smtClean="0"/>
                <a:t>Chlorella</a:t>
              </a:r>
              <a:r>
                <a:rPr lang="en-GB" sz="1400" kern="1200" smtClean="0"/>
                <a:t>.</a:t>
              </a:r>
              <a:endParaRPr lang="en-GB" sz="1400" kern="1200"/>
            </a:p>
          </p:txBody>
        </p:sp>
      </p:grpSp>
      <p:sp>
        <p:nvSpPr>
          <p:cNvPr id="3" name="TextBox 2"/>
          <p:cNvSpPr txBox="1"/>
          <p:nvPr/>
        </p:nvSpPr>
        <p:spPr>
          <a:xfrm>
            <a:off x="315193" y="695441"/>
            <a:ext cx="1721946" cy="523220"/>
          </a:xfrm>
          <a:prstGeom prst="rect">
            <a:avLst/>
          </a:prstGeom>
          <a:noFill/>
        </p:spPr>
        <p:txBody>
          <a:bodyPr wrap="none" rtlCol="0">
            <a:spAutoFit/>
          </a:bodyPr>
          <a:lstStyle/>
          <a:p>
            <a:r>
              <a:rPr lang="en-GB" sz="2800" b="1" dirty="0" err="1" smtClean="0"/>
              <a:t>Amobea</a:t>
            </a:r>
            <a:endParaRPr lang="en-GB" sz="2800" b="1" dirty="0"/>
          </a:p>
        </p:txBody>
      </p:sp>
      <p:pic>
        <p:nvPicPr>
          <p:cNvPr id="2" name="phagocytose 1 - YouTube.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403648" y="1316491"/>
            <a:ext cx="6768752" cy="5206732"/>
          </a:xfrm>
          <a:prstGeom prst="rect">
            <a:avLst/>
          </a:prstGeom>
        </p:spPr>
      </p:pic>
    </p:spTree>
    <p:extLst>
      <p:ext uri="{BB962C8B-B14F-4D97-AF65-F5344CB8AC3E}">
        <p14:creationId xmlns:p14="http://schemas.microsoft.com/office/powerpoint/2010/main" val="1608822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250"/>
                                        <p:tgtEl>
                                          <p:spTgt spid="2"/>
                                        </p:tgtEl>
                                      </p:cBhvr>
                                    </p:animEffect>
                                  </p:childTnLst>
                                </p:cTn>
                              </p:par>
                            </p:childTnLst>
                          </p:cTn>
                        </p:par>
                        <p:par>
                          <p:cTn id="16" fill="hold">
                            <p:stCondLst>
                              <p:cond delay="1250"/>
                            </p:stCondLst>
                            <p:childTnLst>
                              <p:par>
                                <p:cTn id="17" presetID="1" presetClass="mediacall" presetSubtype="0" fill="hold" nodeType="afterEffect">
                                  <p:stCondLst>
                                    <p:cond delay="0"/>
                                  </p:stCondLst>
                                  <p:childTnLst>
                                    <p:cmd type="call" cmd="playFrom(0.0)">
                                      <p:cBhvr>
                                        <p:cTn id="18" dur="14609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9" fill="hold" display="0">
                  <p:stCondLst>
                    <p:cond delay="indefinite"/>
                  </p:stCondLst>
                </p:cTn>
                <p:tgtEl>
                  <p:spTgt spid="2"/>
                </p:tgtEl>
              </p:cMediaNode>
            </p:video>
          </p:childTnLst>
        </p:cTn>
      </p:par>
    </p:tnLst>
    <p:bldLst>
      <p:bldP spid="3" grpId="0"/>
    </p:bldLst>
  </p:timing>
</p:sld>
</file>

<file path=ppt/slides/slide3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7811844" y="6490446"/>
            <a:ext cx="1332156" cy="365125"/>
          </a:xfrm>
        </p:spPr>
        <p:txBody>
          <a:bodyPr/>
          <a:lstStyle/>
          <a:p>
            <a:pPr algn="ctr"/>
            <a:fld id="{6E2D2B3B-882E-40F3-A32F-6DD516915044}" type="slidenum">
              <a:rPr lang="en-US" smtClean="0">
                <a:solidFill>
                  <a:schemeClr val="tx1"/>
                </a:solidFill>
              </a:rPr>
              <a:pPr algn="ctr"/>
              <a:t>34</a:t>
            </a:fld>
            <a:endParaRPr lang="en-US">
              <a:solidFill>
                <a:schemeClr val="tx1"/>
              </a:solidFill>
            </a:endParaRPr>
          </a:p>
        </p:txBody>
      </p:sp>
      <p:sp>
        <p:nvSpPr>
          <p:cNvPr id="10" name="Footer Placeholder 9"/>
          <p:cNvSpPr>
            <a:spLocks noGrp="1"/>
          </p:cNvSpPr>
          <p:nvPr>
            <p:ph type="ftr" sz="quarter" idx="11"/>
          </p:nvPr>
        </p:nvSpPr>
        <p:spPr>
          <a:xfrm>
            <a:off x="2771800" y="6492875"/>
            <a:ext cx="3502152" cy="365125"/>
          </a:xfrm>
        </p:spPr>
        <p:txBody>
          <a:bodyPr/>
          <a:lstStyle/>
          <a:p>
            <a:pPr algn="ctr"/>
            <a:r>
              <a:rPr lang="en-US" smtClean="0"/>
              <a:t>IB Biology SFP - Mark Polko</a:t>
            </a:r>
            <a:endParaRPr lang="en-US"/>
          </a:p>
        </p:txBody>
      </p:sp>
      <p:grpSp>
        <p:nvGrpSpPr>
          <p:cNvPr id="6" name="Group 5"/>
          <p:cNvGrpSpPr/>
          <p:nvPr/>
        </p:nvGrpSpPr>
        <p:grpSpPr>
          <a:xfrm>
            <a:off x="278935" y="77454"/>
            <a:ext cx="8640960" cy="561600"/>
            <a:chOff x="0" y="5204879"/>
            <a:chExt cx="8640960" cy="561600"/>
          </a:xfrm>
          <a:scene3d>
            <a:camera prst="orthographicFront"/>
            <a:lightRig rig="flat" dir="t"/>
          </a:scene3d>
        </p:grpSpPr>
        <p:sp>
          <p:nvSpPr>
            <p:cNvPr id="7" name="Rounded Rectangle 6"/>
            <p:cNvSpPr/>
            <p:nvPr/>
          </p:nvSpPr>
          <p:spPr>
            <a:xfrm>
              <a:off x="0" y="5204879"/>
              <a:ext cx="8640960" cy="561600"/>
            </a:xfrm>
            <a:prstGeom prst="roundRect">
              <a:avLst/>
            </a:prstGeom>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sp>
        <p:sp>
          <p:nvSpPr>
            <p:cNvPr id="8" name="Rounded Rectangle 4"/>
            <p:cNvSpPr/>
            <p:nvPr/>
          </p:nvSpPr>
          <p:spPr>
            <a:xfrm>
              <a:off x="27415" y="5232294"/>
              <a:ext cx="8586130" cy="506770"/>
            </a:xfrm>
            <a:prstGeom prst="rect">
              <a:avLst/>
            </a:prstGeom>
            <a:sp3d/>
          </p:spPr>
          <p:style>
            <a:lnRef idx="0">
              <a:scrgbClr r="0" g="0" b="0"/>
            </a:lnRef>
            <a:fillRef idx="0">
              <a:scrgbClr r="0" g="0" b="0"/>
            </a:fillRef>
            <a:effectRef idx="0">
              <a:scrgbClr r="0" g="0" b="0"/>
            </a:effectRef>
            <a:fontRef idx="minor">
              <a:schemeClr val="dk1"/>
            </a:fontRef>
          </p:style>
          <p:txBody>
            <a:bodyPr spcFirstLastPara="0" vert="horz" wrap="square" lIns="53340" tIns="53340" rIns="53340" bIns="53340" numCol="1" spcCol="1270" anchor="ctr" anchorCtr="0">
              <a:noAutofit/>
            </a:bodyPr>
            <a:lstStyle/>
            <a:p>
              <a:pPr lvl="0" algn="l" defTabSz="622300" rtl="0">
                <a:lnSpc>
                  <a:spcPct val="90000"/>
                </a:lnSpc>
                <a:spcBef>
                  <a:spcPct val="0"/>
                </a:spcBef>
                <a:spcAft>
                  <a:spcPct val="35000"/>
                </a:spcAft>
              </a:pPr>
              <a:r>
                <a:rPr lang="en-GB" sz="1400" kern="1200" smtClean="0"/>
                <a:t>F.1.9 Outline the diversity of microscopic eukaryotes, as illustrated by </a:t>
              </a:r>
              <a:r>
                <a:rPr lang="en-GB" sz="1400" i="1" kern="1200" smtClean="0"/>
                <a:t>Saccharomyces</a:t>
              </a:r>
              <a:r>
                <a:rPr lang="en-GB" sz="1400" kern="1200" smtClean="0"/>
                <a:t>, </a:t>
              </a:r>
              <a:r>
                <a:rPr lang="en-GB" sz="1400" i="1" kern="1200" smtClean="0"/>
                <a:t>Amoeba</a:t>
              </a:r>
              <a:r>
                <a:rPr lang="en-GB" sz="1400" kern="1200" smtClean="0"/>
                <a:t>, </a:t>
              </a:r>
              <a:r>
                <a:rPr lang="en-GB" sz="1400" i="1" kern="1200" smtClean="0"/>
                <a:t>Plasmodium</a:t>
              </a:r>
              <a:r>
                <a:rPr lang="en-GB" sz="1400" kern="1200" smtClean="0"/>
                <a:t>, </a:t>
              </a:r>
              <a:r>
                <a:rPr lang="en-GB" sz="1400" i="1" kern="1200" smtClean="0"/>
                <a:t>Paramecium</a:t>
              </a:r>
              <a:r>
                <a:rPr lang="en-GB" sz="1400" kern="1200" smtClean="0"/>
                <a:t>, </a:t>
              </a:r>
              <a:r>
                <a:rPr lang="en-GB" sz="1400" i="1" kern="1200" smtClean="0"/>
                <a:t>Euglena </a:t>
              </a:r>
              <a:r>
                <a:rPr lang="en-GB" sz="1400" kern="1200" smtClean="0"/>
                <a:t>and </a:t>
              </a:r>
              <a:r>
                <a:rPr lang="en-GB" sz="1400" i="1" kern="1200" smtClean="0"/>
                <a:t>Chlorella</a:t>
              </a:r>
              <a:r>
                <a:rPr lang="en-GB" sz="1400" kern="1200" smtClean="0"/>
                <a:t>.</a:t>
              </a:r>
              <a:endParaRPr lang="en-GB" sz="1400" kern="1200"/>
            </a:p>
          </p:txBody>
        </p:sp>
      </p:grpSp>
      <p:sp>
        <p:nvSpPr>
          <p:cNvPr id="3" name="TextBox 2"/>
          <p:cNvSpPr txBox="1"/>
          <p:nvPr/>
        </p:nvSpPr>
        <p:spPr>
          <a:xfrm>
            <a:off x="315193" y="695441"/>
            <a:ext cx="2311851" cy="523220"/>
          </a:xfrm>
          <a:prstGeom prst="rect">
            <a:avLst/>
          </a:prstGeom>
          <a:noFill/>
        </p:spPr>
        <p:txBody>
          <a:bodyPr wrap="none" rtlCol="0">
            <a:spAutoFit/>
          </a:bodyPr>
          <a:lstStyle/>
          <a:p>
            <a:r>
              <a:rPr lang="en-GB" sz="2800" b="1" dirty="0" smtClean="0"/>
              <a:t>Plasmodium</a:t>
            </a:r>
            <a:endParaRPr lang="en-GB" sz="2800" b="1" dirty="0"/>
          </a:p>
        </p:txBody>
      </p:sp>
      <p:sp>
        <p:nvSpPr>
          <p:cNvPr id="4" name="Rectangle 3"/>
          <p:cNvSpPr/>
          <p:nvPr/>
        </p:nvSpPr>
        <p:spPr>
          <a:xfrm>
            <a:off x="333002" y="1224264"/>
            <a:ext cx="8361263" cy="1200329"/>
          </a:xfrm>
          <a:prstGeom prst="rect">
            <a:avLst/>
          </a:prstGeom>
        </p:spPr>
        <p:txBody>
          <a:bodyPr wrap="square">
            <a:spAutoFit/>
          </a:bodyPr>
          <a:lstStyle/>
          <a:p>
            <a:r>
              <a:rPr lang="en-GB" i="1" dirty="0"/>
              <a:t>Plasmodium </a:t>
            </a:r>
            <a:r>
              <a:rPr lang="en-GB" dirty="0"/>
              <a:t>is a genus of </a:t>
            </a:r>
            <a:r>
              <a:rPr lang="en-GB" b="1" dirty="0"/>
              <a:t>parasitic protozoa</a:t>
            </a:r>
            <a:r>
              <a:rPr lang="en-GB" dirty="0"/>
              <a:t>. </a:t>
            </a:r>
            <a:r>
              <a:rPr lang="en-GB" dirty="0" smtClean="0"/>
              <a:t>Infection with </a:t>
            </a:r>
            <a:r>
              <a:rPr lang="en-GB" dirty="0"/>
              <a:t>this genus is known as malaria </a:t>
            </a:r>
            <a:r>
              <a:rPr lang="en-GB" i="1" dirty="0"/>
              <a:t>(see Topic F.6.9)</a:t>
            </a:r>
            <a:r>
              <a:rPr lang="en-GB" dirty="0"/>
              <a:t>. </a:t>
            </a:r>
            <a:r>
              <a:rPr lang="en-GB" dirty="0" smtClean="0"/>
              <a:t>The parasite </a:t>
            </a:r>
            <a:r>
              <a:rPr lang="en-GB" dirty="0"/>
              <a:t>always has two hosts in its complex life cycle: </a:t>
            </a:r>
            <a:r>
              <a:rPr lang="en-GB" dirty="0" smtClean="0"/>
              <a:t>a mosquito </a:t>
            </a:r>
            <a:r>
              <a:rPr lang="en-GB" dirty="0"/>
              <a:t>vector and a vertebrate host. At least ten </a:t>
            </a:r>
            <a:r>
              <a:rPr lang="en-GB" dirty="0" smtClean="0"/>
              <a:t>species infect </a:t>
            </a:r>
            <a:r>
              <a:rPr lang="en-GB" dirty="0"/>
              <a:t>humans</a:t>
            </a:r>
            <a:r>
              <a:rPr lang="en-GB" dirty="0" smtClean="0"/>
              <a:t>. </a:t>
            </a:r>
            <a:endParaRPr lang="en-GB" dirty="0"/>
          </a:p>
        </p:txBody>
      </p:sp>
      <p:pic>
        <p:nvPicPr>
          <p:cNvPr id="10242" name="Picture 2" descr="http://www.parasitemuseum.com/wp-content/gallery/trypanosome-life-cycle/typanosoma-evansi.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21119" y="2132856"/>
            <a:ext cx="3454997" cy="4542954"/>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18"/>
          <p:cNvSpPr/>
          <p:nvPr/>
        </p:nvSpPr>
        <p:spPr>
          <a:xfrm>
            <a:off x="288689" y="3068960"/>
            <a:ext cx="4643351" cy="2308324"/>
          </a:xfrm>
          <a:prstGeom prst="rect">
            <a:avLst/>
          </a:prstGeom>
        </p:spPr>
        <p:txBody>
          <a:bodyPr wrap="square">
            <a:spAutoFit/>
          </a:bodyPr>
          <a:lstStyle/>
          <a:p>
            <a:r>
              <a:rPr lang="en-GB" b="1" dirty="0"/>
              <a:t>Cell motility </a:t>
            </a:r>
            <a:r>
              <a:rPr lang="en-GB" dirty="0"/>
              <a:t>is accomplished through the action of a </a:t>
            </a:r>
            <a:r>
              <a:rPr lang="en-GB" dirty="0" smtClean="0"/>
              <a:t>single flagellum </a:t>
            </a:r>
            <a:r>
              <a:rPr lang="en-GB" dirty="0"/>
              <a:t>that emerges from the basal body apparatus near</a:t>
            </a:r>
          </a:p>
          <a:p>
            <a:r>
              <a:rPr lang="en-GB" dirty="0"/>
              <a:t>the posterior end of the cell. The flagellum is </a:t>
            </a:r>
            <a:r>
              <a:rPr lang="en-GB" dirty="0" smtClean="0"/>
              <a:t>surrounded by </a:t>
            </a:r>
            <a:r>
              <a:rPr lang="en-GB" dirty="0"/>
              <a:t>its own membrane that is distinct </a:t>
            </a:r>
            <a:r>
              <a:rPr lang="en-GB" dirty="0" smtClean="0"/>
              <a:t>from </a:t>
            </a:r>
            <a:r>
              <a:rPr lang="en-GB" dirty="0"/>
              <a:t>the </a:t>
            </a:r>
            <a:r>
              <a:rPr lang="en-GB" dirty="0" smtClean="0"/>
              <a:t>plasma membrane</a:t>
            </a:r>
            <a:r>
              <a:rPr lang="en-GB" dirty="0"/>
              <a:t>.</a:t>
            </a:r>
            <a:endParaRPr lang="en-GB" dirty="0"/>
          </a:p>
        </p:txBody>
      </p:sp>
      <p:sp>
        <p:nvSpPr>
          <p:cNvPr id="13" name="Rectangle 12"/>
          <p:cNvSpPr/>
          <p:nvPr/>
        </p:nvSpPr>
        <p:spPr>
          <a:xfrm>
            <a:off x="2627044" y="2525981"/>
            <a:ext cx="936844" cy="369332"/>
          </a:xfrm>
          <a:prstGeom prst="rect">
            <a:avLst/>
          </a:prstGeom>
        </p:spPr>
        <p:txBody>
          <a:bodyPr wrap="square">
            <a:spAutoFit/>
          </a:bodyPr>
          <a:lstStyle/>
          <a:p>
            <a:r>
              <a:rPr lang="en-GB" dirty="0">
                <a:hlinkClick r:id="rId3"/>
              </a:rPr>
              <a:t>LINK</a:t>
            </a:r>
            <a:endParaRPr lang="en-GB" dirty="0"/>
          </a:p>
        </p:txBody>
      </p:sp>
    </p:spTree>
    <p:extLst>
      <p:ext uri="{BB962C8B-B14F-4D97-AF65-F5344CB8AC3E}">
        <p14:creationId xmlns:p14="http://schemas.microsoft.com/office/powerpoint/2010/main" val="3674213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childTnLst>
                          </p:cTn>
                        </p:par>
                        <p:par>
                          <p:cTn id="18" fill="hold">
                            <p:stCondLst>
                              <p:cond delay="1000"/>
                            </p:stCondLst>
                            <p:childTnLst>
                              <p:par>
                                <p:cTn id="19" presetID="31" presetClass="entr" presetSubtype="0" fill="hold" nodeType="afterEffect">
                                  <p:stCondLst>
                                    <p:cond delay="0"/>
                                  </p:stCondLst>
                                  <p:childTnLst>
                                    <p:set>
                                      <p:cBhvr>
                                        <p:cTn id="20" dur="1" fill="hold">
                                          <p:stCondLst>
                                            <p:cond delay="0"/>
                                          </p:stCondLst>
                                        </p:cTn>
                                        <p:tgtEl>
                                          <p:spTgt spid="10242"/>
                                        </p:tgtEl>
                                        <p:attrNameLst>
                                          <p:attrName>style.visibility</p:attrName>
                                        </p:attrNameLst>
                                      </p:cBhvr>
                                      <p:to>
                                        <p:strVal val="visible"/>
                                      </p:to>
                                    </p:set>
                                    <p:anim calcmode="lin" valueType="num">
                                      <p:cBhvr>
                                        <p:cTn id="21" dur="1000" fill="hold"/>
                                        <p:tgtEl>
                                          <p:spTgt spid="10242"/>
                                        </p:tgtEl>
                                        <p:attrNameLst>
                                          <p:attrName>ppt_w</p:attrName>
                                        </p:attrNameLst>
                                      </p:cBhvr>
                                      <p:tavLst>
                                        <p:tav tm="0">
                                          <p:val>
                                            <p:fltVal val="0"/>
                                          </p:val>
                                        </p:tav>
                                        <p:tav tm="100000">
                                          <p:val>
                                            <p:strVal val="#ppt_w"/>
                                          </p:val>
                                        </p:tav>
                                      </p:tavLst>
                                    </p:anim>
                                    <p:anim calcmode="lin" valueType="num">
                                      <p:cBhvr>
                                        <p:cTn id="22" dur="1000" fill="hold"/>
                                        <p:tgtEl>
                                          <p:spTgt spid="10242"/>
                                        </p:tgtEl>
                                        <p:attrNameLst>
                                          <p:attrName>ppt_h</p:attrName>
                                        </p:attrNameLst>
                                      </p:cBhvr>
                                      <p:tavLst>
                                        <p:tav tm="0">
                                          <p:val>
                                            <p:fltVal val="0"/>
                                          </p:val>
                                        </p:tav>
                                        <p:tav tm="100000">
                                          <p:val>
                                            <p:strVal val="#ppt_h"/>
                                          </p:val>
                                        </p:tav>
                                      </p:tavLst>
                                    </p:anim>
                                    <p:anim calcmode="lin" valueType="num">
                                      <p:cBhvr>
                                        <p:cTn id="23" dur="1000" fill="hold"/>
                                        <p:tgtEl>
                                          <p:spTgt spid="10242"/>
                                        </p:tgtEl>
                                        <p:attrNameLst>
                                          <p:attrName>style.rotation</p:attrName>
                                        </p:attrNameLst>
                                      </p:cBhvr>
                                      <p:tavLst>
                                        <p:tav tm="0">
                                          <p:val>
                                            <p:fltVal val="90"/>
                                          </p:val>
                                        </p:tav>
                                        <p:tav tm="100000">
                                          <p:val>
                                            <p:fltVal val="0"/>
                                          </p:val>
                                        </p:tav>
                                      </p:tavLst>
                                    </p:anim>
                                    <p:animEffect transition="in" filter="fade">
                                      <p:cBhvr>
                                        <p:cTn id="24" dur="1000"/>
                                        <p:tgtEl>
                                          <p:spTgt spid="10242"/>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anim calcmode="lin" valueType="num">
                                      <p:cBhvr additive="base">
                                        <p:cTn id="29" dur="500" fill="hold"/>
                                        <p:tgtEl>
                                          <p:spTgt spid="13"/>
                                        </p:tgtEl>
                                        <p:attrNameLst>
                                          <p:attrName>ppt_x</p:attrName>
                                        </p:attrNameLst>
                                      </p:cBhvr>
                                      <p:tavLst>
                                        <p:tav tm="0">
                                          <p:val>
                                            <p:strVal val="#ppt_x"/>
                                          </p:val>
                                        </p:tav>
                                        <p:tav tm="100000">
                                          <p:val>
                                            <p:strVal val="#ppt_x"/>
                                          </p:val>
                                        </p:tav>
                                      </p:tavLst>
                                    </p:anim>
                                    <p:anim calcmode="lin" valueType="num">
                                      <p:cBhvr additive="base">
                                        <p:cTn id="3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fade">
                                      <p:cBhvr>
                                        <p:cTn id="35"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19" grpId="0"/>
      <p:bldP spid="13" grpId="0"/>
    </p:bldLst>
  </p:timing>
</p:sld>
</file>

<file path=ppt/slides/slide3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7811844" y="6490446"/>
            <a:ext cx="1332156" cy="365125"/>
          </a:xfrm>
        </p:spPr>
        <p:txBody>
          <a:bodyPr/>
          <a:lstStyle/>
          <a:p>
            <a:pPr algn="ctr"/>
            <a:fld id="{6E2D2B3B-882E-40F3-A32F-6DD516915044}" type="slidenum">
              <a:rPr lang="en-US" smtClean="0">
                <a:solidFill>
                  <a:schemeClr val="tx1"/>
                </a:solidFill>
              </a:rPr>
              <a:pPr algn="ctr"/>
              <a:t>35</a:t>
            </a:fld>
            <a:endParaRPr lang="en-US">
              <a:solidFill>
                <a:schemeClr val="tx1"/>
              </a:solidFill>
            </a:endParaRPr>
          </a:p>
        </p:txBody>
      </p:sp>
      <p:sp>
        <p:nvSpPr>
          <p:cNvPr id="10" name="Footer Placeholder 9"/>
          <p:cNvSpPr>
            <a:spLocks noGrp="1"/>
          </p:cNvSpPr>
          <p:nvPr>
            <p:ph type="ftr" sz="quarter" idx="11"/>
          </p:nvPr>
        </p:nvSpPr>
        <p:spPr>
          <a:xfrm>
            <a:off x="2771800" y="6492875"/>
            <a:ext cx="3502152" cy="365125"/>
          </a:xfrm>
        </p:spPr>
        <p:txBody>
          <a:bodyPr/>
          <a:lstStyle/>
          <a:p>
            <a:pPr algn="ctr"/>
            <a:r>
              <a:rPr lang="en-US" smtClean="0"/>
              <a:t>IB Biology SFP - Mark Polko</a:t>
            </a:r>
            <a:endParaRPr lang="en-US"/>
          </a:p>
        </p:txBody>
      </p:sp>
      <p:grpSp>
        <p:nvGrpSpPr>
          <p:cNvPr id="6" name="Group 5"/>
          <p:cNvGrpSpPr/>
          <p:nvPr/>
        </p:nvGrpSpPr>
        <p:grpSpPr>
          <a:xfrm>
            <a:off x="278935" y="77454"/>
            <a:ext cx="8640960" cy="561600"/>
            <a:chOff x="0" y="5204879"/>
            <a:chExt cx="8640960" cy="561600"/>
          </a:xfrm>
          <a:scene3d>
            <a:camera prst="orthographicFront"/>
            <a:lightRig rig="flat" dir="t"/>
          </a:scene3d>
        </p:grpSpPr>
        <p:sp>
          <p:nvSpPr>
            <p:cNvPr id="7" name="Rounded Rectangle 6"/>
            <p:cNvSpPr/>
            <p:nvPr/>
          </p:nvSpPr>
          <p:spPr>
            <a:xfrm>
              <a:off x="0" y="5204879"/>
              <a:ext cx="8640960" cy="561600"/>
            </a:xfrm>
            <a:prstGeom prst="roundRect">
              <a:avLst/>
            </a:prstGeom>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sp>
        <p:sp>
          <p:nvSpPr>
            <p:cNvPr id="8" name="Rounded Rectangle 4"/>
            <p:cNvSpPr/>
            <p:nvPr/>
          </p:nvSpPr>
          <p:spPr>
            <a:xfrm>
              <a:off x="27415" y="5232294"/>
              <a:ext cx="8586130" cy="506770"/>
            </a:xfrm>
            <a:prstGeom prst="rect">
              <a:avLst/>
            </a:prstGeom>
            <a:sp3d/>
          </p:spPr>
          <p:style>
            <a:lnRef idx="0">
              <a:scrgbClr r="0" g="0" b="0"/>
            </a:lnRef>
            <a:fillRef idx="0">
              <a:scrgbClr r="0" g="0" b="0"/>
            </a:fillRef>
            <a:effectRef idx="0">
              <a:scrgbClr r="0" g="0" b="0"/>
            </a:effectRef>
            <a:fontRef idx="minor">
              <a:schemeClr val="dk1"/>
            </a:fontRef>
          </p:style>
          <p:txBody>
            <a:bodyPr spcFirstLastPara="0" vert="horz" wrap="square" lIns="53340" tIns="53340" rIns="53340" bIns="53340" numCol="1" spcCol="1270" anchor="ctr" anchorCtr="0">
              <a:noAutofit/>
            </a:bodyPr>
            <a:lstStyle/>
            <a:p>
              <a:pPr lvl="0" algn="l" defTabSz="622300" rtl="0">
                <a:lnSpc>
                  <a:spcPct val="90000"/>
                </a:lnSpc>
                <a:spcBef>
                  <a:spcPct val="0"/>
                </a:spcBef>
                <a:spcAft>
                  <a:spcPct val="35000"/>
                </a:spcAft>
              </a:pPr>
              <a:r>
                <a:rPr lang="en-GB" sz="1400" kern="1200" smtClean="0"/>
                <a:t>F.1.9 Outline the diversity of microscopic eukaryotes, as illustrated by </a:t>
              </a:r>
              <a:r>
                <a:rPr lang="en-GB" sz="1400" i="1" kern="1200" smtClean="0"/>
                <a:t>Saccharomyces</a:t>
              </a:r>
              <a:r>
                <a:rPr lang="en-GB" sz="1400" kern="1200" smtClean="0"/>
                <a:t>, </a:t>
              </a:r>
              <a:r>
                <a:rPr lang="en-GB" sz="1400" i="1" kern="1200" smtClean="0"/>
                <a:t>Amoeba</a:t>
              </a:r>
              <a:r>
                <a:rPr lang="en-GB" sz="1400" kern="1200" smtClean="0"/>
                <a:t>, </a:t>
              </a:r>
              <a:r>
                <a:rPr lang="en-GB" sz="1400" i="1" kern="1200" smtClean="0"/>
                <a:t>Plasmodium</a:t>
              </a:r>
              <a:r>
                <a:rPr lang="en-GB" sz="1400" kern="1200" smtClean="0"/>
                <a:t>, </a:t>
              </a:r>
              <a:r>
                <a:rPr lang="en-GB" sz="1400" i="1" kern="1200" smtClean="0"/>
                <a:t>Paramecium</a:t>
              </a:r>
              <a:r>
                <a:rPr lang="en-GB" sz="1400" kern="1200" smtClean="0"/>
                <a:t>, </a:t>
              </a:r>
              <a:r>
                <a:rPr lang="en-GB" sz="1400" i="1" kern="1200" smtClean="0"/>
                <a:t>Euglena </a:t>
              </a:r>
              <a:r>
                <a:rPr lang="en-GB" sz="1400" kern="1200" smtClean="0"/>
                <a:t>and </a:t>
              </a:r>
              <a:r>
                <a:rPr lang="en-GB" sz="1400" i="1" kern="1200" smtClean="0"/>
                <a:t>Chlorella</a:t>
              </a:r>
              <a:r>
                <a:rPr lang="en-GB" sz="1400" kern="1200" smtClean="0"/>
                <a:t>.</a:t>
              </a:r>
              <a:endParaRPr lang="en-GB" sz="1400" kern="1200"/>
            </a:p>
          </p:txBody>
        </p:sp>
      </p:grpSp>
      <p:sp>
        <p:nvSpPr>
          <p:cNvPr id="2" name="Rectangle 1"/>
          <p:cNvSpPr/>
          <p:nvPr/>
        </p:nvSpPr>
        <p:spPr>
          <a:xfrm>
            <a:off x="266328" y="1218661"/>
            <a:ext cx="8626152" cy="2308324"/>
          </a:xfrm>
          <a:prstGeom prst="rect">
            <a:avLst/>
          </a:prstGeom>
        </p:spPr>
        <p:txBody>
          <a:bodyPr wrap="square">
            <a:spAutoFit/>
          </a:bodyPr>
          <a:lstStyle/>
          <a:p>
            <a:r>
              <a:rPr lang="en-GB" i="1" dirty="0"/>
              <a:t>Paramecium </a:t>
            </a:r>
            <a:r>
              <a:rPr lang="en-GB" dirty="0"/>
              <a:t>is a ciliated protozoan. The cilia beat </a:t>
            </a:r>
            <a:r>
              <a:rPr lang="en-GB" dirty="0" smtClean="0"/>
              <a:t>with a </a:t>
            </a:r>
            <a:r>
              <a:rPr lang="en-GB" dirty="0"/>
              <a:t>coordinated rhythm and mover the organism </a:t>
            </a:r>
            <a:r>
              <a:rPr lang="en-GB" dirty="0" smtClean="0"/>
              <a:t>rapidly through </a:t>
            </a:r>
            <a:r>
              <a:rPr lang="en-GB" dirty="0"/>
              <a:t>its freshwater environment</a:t>
            </a:r>
            <a:r>
              <a:rPr lang="en-GB" dirty="0" smtClean="0"/>
              <a:t>. The bases </a:t>
            </a:r>
            <a:r>
              <a:rPr lang="en-GB" dirty="0"/>
              <a:t>of the cilia are embedded in stiff outer covering </a:t>
            </a:r>
            <a:r>
              <a:rPr lang="en-GB" dirty="0" smtClean="0"/>
              <a:t>called the </a:t>
            </a:r>
            <a:r>
              <a:rPr lang="en-GB" dirty="0"/>
              <a:t>pellicle which gives the organism a fixed </a:t>
            </a:r>
            <a:r>
              <a:rPr lang="en-GB" dirty="0" smtClean="0"/>
              <a:t>slipper-like shape</a:t>
            </a:r>
            <a:r>
              <a:rPr lang="en-GB" dirty="0"/>
              <a:t>. </a:t>
            </a:r>
            <a:r>
              <a:rPr lang="en-GB" i="1" dirty="0"/>
              <a:t>Paramecium </a:t>
            </a:r>
            <a:r>
              <a:rPr lang="en-GB" dirty="0"/>
              <a:t>feeds on bacteria which </a:t>
            </a:r>
            <a:r>
              <a:rPr lang="en-GB" dirty="0" smtClean="0"/>
              <a:t>are collected </a:t>
            </a:r>
            <a:r>
              <a:rPr lang="en-GB" dirty="0"/>
              <a:t>from the water by the beating of the cilia </a:t>
            </a:r>
            <a:r>
              <a:rPr lang="en-GB" dirty="0" smtClean="0"/>
              <a:t>lining the </a:t>
            </a:r>
            <a:r>
              <a:rPr lang="en-GB" b="1" dirty="0"/>
              <a:t>oral groove. </a:t>
            </a:r>
            <a:r>
              <a:rPr lang="en-GB" dirty="0"/>
              <a:t>Captured bacteria are then transferred</a:t>
            </a:r>
          </a:p>
          <a:p>
            <a:r>
              <a:rPr lang="en-GB" dirty="0"/>
              <a:t>via the gullet to the </a:t>
            </a:r>
            <a:r>
              <a:rPr lang="en-GB" b="1" dirty="0" err="1"/>
              <a:t>cytosome</a:t>
            </a:r>
            <a:r>
              <a:rPr lang="en-GB" b="1" dirty="0"/>
              <a:t> </a:t>
            </a:r>
            <a:r>
              <a:rPr lang="en-GB" dirty="0"/>
              <a:t>where food vacuoles are</a:t>
            </a:r>
          </a:p>
          <a:p>
            <a:r>
              <a:rPr lang="en-GB" dirty="0"/>
              <a:t>formed.</a:t>
            </a:r>
            <a:endParaRPr lang="en-GB" dirty="0"/>
          </a:p>
        </p:txBody>
      </p:sp>
      <p:sp>
        <p:nvSpPr>
          <p:cNvPr id="9" name="TextBox 8"/>
          <p:cNvSpPr txBox="1"/>
          <p:nvPr/>
        </p:nvSpPr>
        <p:spPr>
          <a:xfrm>
            <a:off x="315193" y="695441"/>
            <a:ext cx="2411238" cy="523220"/>
          </a:xfrm>
          <a:prstGeom prst="rect">
            <a:avLst/>
          </a:prstGeom>
          <a:noFill/>
        </p:spPr>
        <p:txBody>
          <a:bodyPr wrap="none" rtlCol="0">
            <a:spAutoFit/>
          </a:bodyPr>
          <a:lstStyle/>
          <a:p>
            <a:r>
              <a:rPr lang="en-GB" sz="2800" b="1" dirty="0" smtClean="0"/>
              <a:t>Paramecium</a:t>
            </a:r>
            <a:endParaRPr lang="en-GB" sz="2800" b="1" dirty="0"/>
          </a:p>
        </p:txBody>
      </p:sp>
      <p:pic>
        <p:nvPicPr>
          <p:cNvPr id="11" name="Paramecium Feeding Magnified 400X! High Definition! - YouTube.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051719" y="3212976"/>
            <a:ext cx="6339173" cy="3645024"/>
          </a:xfrm>
          <a:prstGeom prst="rect">
            <a:avLst/>
          </a:prstGeom>
        </p:spPr>
      </p:pic>
    </p:spTree>
    <p:extLst>
      <p:ext uri="{BB962C8B-B14F-4D97-AF65-F5344CB8AC3E}">
        <p14:creationId xmlns:p14="http://schemas.microsoft.com/office/powerpoint/2010/main" val="2528863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style.rotation</p:attrName>
                                        </p:attrNameLst>
                                      </p:cBhvr>
                                      <p:tavLst>
                                        <p:tav tm="0">
                                          <p:val>
                                            <p:fltVal val="90"/>
                                          </p:val>
                                        </p:tav>
                                        <p:tav tm="100000">
                                          <p:val>
                                            <p:fltVal val="0"/>
                                          </p:val>
                                        </p:tav>
                                      </p:tavLst>
                                    </p:anim>
                                    <p:animEffect transition="in" filter="fade">
                                      <p:cBhvr>
                                        <p:cTn id="10" dur="10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anim calcmode="lin" valueType="num">
                                      <p:cBhvr>
                                        <p:cTn id="16" dur="1000" fill="hold"/>
                                        <p:tgtEl>
                                          <p:spTgt spid="2"/>
                                        </p:tgtEl>
                                        <p:attrNameLst>
                                          <p:attrName>ppt_x</p:attrName>
                                        </p:attrNameLst>
                                      </p:cBhvr>
                                      <p:tavLst>
                                        <p:tav tm="0">
                                          <p:val>
                                            <p:strVal val="#ppt_x"/>
                                          </p:val>
                                        </p:tav>
                                        <p:tav tm="100000">
                                          <p:val>
                                            <p:strVal val="#ppt_x"/>
                                          </p:val>
                                        </p:tav>
                                      </p:tavLst>
                                    </p:anim>
                                    <p:anim calcmode="lin" valueType="num">
                                      <p:cBhvr>
                                        <p:cTn id="1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250"/>
                                        <p:tgtEl>
                                          <p:spTgt spid="11"/>
                                        </p:tgtEl>
                                      </p:cBhvr>
                                    </p:animEffect>
                                  </p:childTnLst>
                                </p:cTn>
                              </p:par>
                            </p:childTnLst>
                          </p:cTn>
                        </p:par>
                        <p:par>
                          <p:cTn id="23" fill="hold">
                            <p:stCondLst>
                              <p:cond delay="1250"/>
                            </p:stCondLst>
                            <p:childTnLst>
                              <p:par>
                                <p:cTn id="24" presetID="1" presetClass="mediacall" presetSubtype="0" fill="hold" nodeType="afterEffect">
                                  <p:stCondLst>
                                    <p:cond delay="0"/>
                                  </p:stCondLst>
                                  <p:childTnLst>
                                    <p:cmd type="call" cmd="playFrom(0.0)">
                                      <p:cBhvr>
                                        <p:cTn id="25" dur="39148"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6" fill="hold" display="0">
                  <p:stCondLst>
                    <p:cond delay="indefinite"/>
                  </p:stCondLst>
                </p:cTn>
                <p:tgtEl>
                  <p:spTgt spid="11"/>
                </p:tgtEl>
              </p:cMediaNode>
            </p:video>
          </p:childTnLst>
        </p:cTn>
      </p:par>
    </p:tnLst>
    <p:bldLst>
      <p:bldP spid="2" grpId="0"/>
      <p:bldP spid="9" grpId="0"/>
    </p:bldLst>
  </p:timing>
</p:sld>
</file>

<file path=ppt/slides/slide3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8194" name="Picture 2" descr="http://upload.wikimedia.org/wikipedia/commons/e/ea/Euglena_diagram.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3848" y="2890104"/>
            <a:ext cx="5769856" cy="3779256"/>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p:cNvSpPr>
            <a:spLocks noGrp="1"/>
          </p:cNvSpPr>
          <p:nvPr>
            <p:ph type="sldNum" sz="quarter" idx="12"/>
          </p:nvPr>
        </p:nvSpPr>
        <p:spPr>
          <a:xfrm>
            <a:off x="7811844" y="6490446"/>
            <a:ext cx="1332156" cy="365125"/>
          </a:xfrm>
        </p:spPr>
        <p:txBody>
          <a:bodyPr/>
          <a:lstStyle/>
          <a:p>
            <a:pPr algn="ctr"/>
            <a:fld id="{6E2D2B3B-882E-40F3-A32F-6DD516915044}" type="slidenum">
              <a:rPr lang="en-US" smtClean="0">
                <a:solidFill>
                  <a:schemeClr val="tx1"/>
                </a:solidFill>
              </a:rPr>
              <a:pPr algn="ctr"/>
              <a:t>36</a:t>
            </a:fld>
            <a:endParaRPr lang="en-US">
              <a:solidFill>
                <a:schemeClr val="tx1"/>
              </a:solidFill>
            </a:endParaRPr>
          </a:p>
        </p:txBody>
      </p:sp>
      <p:sp>
        <p:nvSpPr>
          <p:cNvPr id="10" name="Footer Placeholder 9"/>
          <p:cNvSpPr>
            <a:spLocks noGrp="1"/>
          </p:cNvSpPr>
          <p:nvPr>
            <p:ph type="ftr" sz="quarter" idx="11"/>
          </p:nvPr>
        </p:nvSpPr>
        <p:spPr>
          <a:xfrm>
            <a:off x="2771800" y="6492875"/>
            <a:ext cx="3502152" cy="365125"/>
          </a:xfrm>
        </p:spPr>
        <p:txBody>
          <a:bodyPr/>
          <a:lstStyle/>
          <a:p>
            <a:pPr algn="ctr"/>
            <a:r>
              <a:rPr lang="en-US" smtClean="0"/>
              <a:t>IB Biology SFP - Mark Polko</a:t>
            </a:r>
            <a:endParaRPr lang="en-US"/>
          </a:p>
        </p:txBody>
      </p:sp>
      <p:grpSp>
        <p:nvGrpSpPr>
          <p:cNvPr id="6" name="Group 5"/>
          <p:cNvGrpSpPr/>
          <p:nvPr/>
        </p:nvGrpSpPr>
        <p:grpSpPr>
          <a:xfrm>
            <a:off x="278935" y="77454"/>
            <a:ext cx="8640960" cy="561600"/>
            <a:chOff x="0" y="5204879"/>
            <a:chExt cx="8640960" cy="561600"/>
          </a:xfrm>
          <a:scene3d>
            <a:camera prst="orthographicFront"/>
            <a:lightRig rig="flat" dir="t"/>
          </a:scene3d>
        </p:grpSpPr>
        <p:sp>
          <p:nvSpPr>
            <p:cNvPr id="7" name="Rounded Rectangle 6"/>
            <p:cNvSpPr/>
            <p:nvPr/>
          </p:nvSpPr>
          <p:spPr>
            <a:xfrm>
              <a:off x="0" y="5204879"/>
              <a:ext cx="8640960" cy="561600"/>
            </a:xfrm>
            <a:prstGeom prst="roundRect">
              <a:avLst/>
            </a:prstGeom>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sp>
        <p:sp>
          <p:nvSpPr>
            <p:cNvPr id="8" name="Rounded Rectangle 4"/>
            <p:cNvSpPr/>
            <p:nvPr/>
          </p:nvSpPr>
          <p:spPr>
            <a:xfrm>
              <a:off x="27415" y="5232294"/>
              <a:ext cx="8586130" cy="506770"/>
            </a:xfrm>
            <a:prstGeom prst="rect">
              <a:avLst/>
            </a:prstGeom>
            <a:sp3d/>
          </p:spPr>
          <p:style>
            <a:lnRef idx="0">
              <a:scrgbClr r="0" g="0" b="0"/>
            </a:lnRef>
            <a:fillRef idx="0">
              <a:scrgbClr r="0" g="0" b="0"/>
            </a:fillRef>
            <a:effectRef idx="0">
              <a:scrgbClr r="0" g="0" b="0"/>
            </a:effectRef>
            <a:fontRef idx="minor">
              <a:schemeClr val="dk1"/>
            </a:fontRef>
          </p:style>
          <p:txBody>
            <a:bodyPr spcFirstLastPara="0" vert="horz" wrap="square" lIns="53340" tIns="53340" rIns="53340" bIns="53340" numCol="1" spcCol="1270" anchor="ctr" anchorCtr="0">
              <a:noAutofit/>
            </a:bodyPr>
            <a:lstStyle/>
            <a:p>
              <a:pPr lvl="0" algn="l" defTabSz="622300" rtl="0">
                <a:lnSpc>
                  <a:spcPct val="90000"/>
                </a:lnSpc>
                <a:spcBef>
                  <a:spcPct val="0"/>
                </a:spcBef>
                <a:spcAft>
                  <a:spcPct val="35000"/>
                </a:spcAft>
              </a:pPr>
              <a:r>
                <a:rPr lang="en-GB" sz="1400" kern="1200" smtClean="0"/>
                <a:t>F.1.9 Outline the diversity of microscopic eukaryotes, as illustrated by </a:t>
              </a:r>
              <a:r>
                <a:rPr lang="en-GB" sz="1400" i="1" kern="1200" smtClean="0"/>
                <a:t>Saccharomyces</a:t>
              </a:r>
              <a:r>
                <a:rPr lang="en-GB" sz="1400" kern="1200" smtClean="0"/>
                <a:t>, </a:t>
              </a:r>
              <a:r>
                <a:rPr lang="en-GB" sz="1400" i="1" kern="1200" smtClean="0"/>
                <a:t>Amoeba</a:t>
              </a:r>
              <a:r>
                <a:rPr lang="en-GB" sz="1400" kern="1200" smtClean="0"/>
                <a:t>, </a:t>
              </a:r>
              <a:r>
                <a:rPr lang="en-GB" sz="1400" i="1" kern="1200" smtClean="0"/>
                <a:t>Plasmodium</a:t>
              </a:r>
              <a:r>
                <a:rPr lang="en-GB" sz="1400" kern="1200" smtClean="0"/>
                <a:t>, </a:t>
              </a:r>
              <a:r>
                <a:rPr lang="en-GB" sz="1400" i="1" kern="1200" smtClean="0"/>
                <a:t>Paramecium</a:t>
              </a:r>
              <a:r>
                <a:rPr lang="en-GB" sz="1400" kern="1200" smtClean="0"/>
                <a:t>, </a:t>
              </a:r>
              <a:r>
                <a:rPr lang="en-GB" sz="1400" i="1" kern="1200" smtClean="0"/>
                <a:t>Euglena </a:t>
              </a:r>
              <a:r>
                <a:rPr lang="en-GB" sz="1400" kern="1200" smtClean="0"/>
                <a:t>and </a:t>
              </a:r>
              <a:r>
                <a:rPr lang="en-GB" sz="1400" i="1" kern="1200" smtClean="0"/>
                <a:t>Chlorella</a:t>
              </a:r>
              <a:r>
                <a:rPr lang="en-GB" sz="1400" kern="1200" smtClean="0"/>
                <a:t>.</a:t>
              </a:r>
              <a:endParaRPr lang="en-GB" sz="1400" kern="1200"/>
            </a:p>
          </p:txBody>
        </p:sp>
      </p:grpSp>
      <p:sp>
        <p:nvSpPr>
          <p:cNvPr id="3" name="TextBox 2"/>
          <p:cNvSpPr txBox="1"/>
          <p:nvPr/>
        </p:nvSpPr>
        <p:spPr>
          <a:xfrm>
            <a:off x="315193" y="695441"/>
            <a:ext cx="1590500" cy="523220"/>
          </a:xfrm>
          <a:prstGeom prst="rect">
            <a:avLst/>
          </a:prstGeom>
          <a:noFill/>
        </p:spPr>
        <p:txBody>
          <a:bodyPr wrap="none" rtlCol="0">
            <a:spAutoFit/>
          </a:bodyPr>
          <a:lstStyle/>
          <a:p>
            <a:r>
              <a:rPr lang="en-GB" sz="2800" b="1" dirty="0" smtClean="0"/>
              <a:t>Euglena</a:t>
            </a:r>
            <a:endParaRPr lang="en-GB" sz="2800" b="1" dirty="0"/>
          </a:p>
        </p:txBody>
      </p:sp>
      <p:sp>
        <p:nvSpPr>
          <p:cNvPr id="4" name="Rectangle 3"/>
          <p:cNvSpPr/>
          <p:nvPr/>
        </p:nvSpPr>
        <p:spPr>
          <a:xfrm>
            <a:off x="278935" y="1412776"/>
            <a:ext cx="8136904" cy="1477328"/>
          </a:xfrm>
          <a:prstGeom prst="rect">
            <a:avLst/>
          </a:prstGeom>
        </p:spPr>
        <p:txBody>
          <a:bodyPr wrap="square">
            <a:spAutoFit/>
          </a:bodyPr>
          <a:lstStyle/>
          <a:p>
            <a:r>
              <a:rPr lang="en-GB" i="1" dirty="0" smtClean="0"/>
              <a:t>Euglena </a:t>
            </a:r>
            <a:r>
              <a:rPr lang="en-GB" dirty="0"/>
              <a:t>is </a:t>
            </a:r>
            <a:r>
              <a:rPr lang="en-GB" b="1" dirty="0"/>
              <a:t>flagellated protozoan </a:t>
            </a:r>
            <a:r>
              <a:rPr lang="en-GB" dirty="0"/>
              <a:t>and commonly </a:t>
            </a:r>
            <a:r>
              <a:rPr lang="en-GB" dirty="0" smtClean="0"/>
              <a:t>present in </a:t>
            </a:r>
            <a:r>
              <a:rPr lang="en-GB" b="1" dirty="0"/>
              <a:t>pond water</a:t>
            </a:r>
            <a:r>
              <a:rPr lang="en-GB" dirty="0"/>
              <a:t>. Near the base of the flagellum is a </a:t>
            </a:r>
            <a:r>
              <a:rPr lang="en-GB" dirty="0" smtClean="0"/>
              <a:t>light absorbing </a:t>
            </a:r>
            <a:r>
              <a:rPr lang="en-GB" dirty="0"/>
              <a:t>red granule known as the stigma. Its </a:t>
            </a:r>
            <a:r>
              <a:rPr lang="en-GB" dirty="0" smtClean="0"/>
              <a:t>function is </a:t>
            </a:r>
            <a:r>
              <a:rPr lang="en-GB" dirty="0"/>
              <a:t>to orientate the organism towards light to optimize </a:t>
            </a:r>
            <a:r>
              <a:rPr lang="en-GB" dirty="0" smtClean="0"/>
              <a:t>its </a:t>
            </a:r>
            <a:r>
              <a:rPr lang="en-GB" b="1" dirty="0" smtClean="0"/>
              <a:t>photosynthetic </a:t>
            </a:r>
            <a:r>
              <a:rPr lang="en-GB" b="1" dirty="0"/>
              <a:t>rate</a:t>
            </a:r>
            <a:r>
              <a:rPr lang="en-GB" dirty="0"/>
              <a:t>. Euglena contains </a:t>
            </a:r>
            <a:r>
              <a:rPr lang="en-GB" b="1" dirty="0"/>
              <a:t>chloroplasts</a:t>
            </a:r>
            <a:r>
              <a:rPr lang="en-GB" dirty="0"/>
              <a:t>, but</a:t>
            </a:r>
          </a:p>
          <a:p>
            <a:r>
              <a:rPr lang="en-GB" dirty="0"/>
              <a:t>lack a cellulose cell wall and does not store </a:t>
            </a:r>
            <a:r>
              <a:rPr lang="en-GB" dirty="0" smtClean="0"/>
              <a:t>starch.</a:t>
            </a:r>
            <a:endParaRPr lang="en-GB" dirty="0"/>
          </a:p>
        </p:txBody>
      </p:sp>
      <p:sp>
        <p:nvSpPr>
          <p:cNvPr id="12" name="TextBox 11"/>
          <p:cNvSpPr txBox="1"/>
          <p:nvPr/>
        </p:nvSpPr>
        <p:spPr>
          <a:xfrm>
            <a:off x="552437" y="3612391"/>
            <a:ext cx="1116011" cy="646331"/>
          </a:xfrm>
          <a:prstGeom prst="rect">
            <a:avLst/>
          </a:prstGeom>
          <a:noFill/>
        </p:spPr>
        <p:txBody>
          <a:bodyPr wrap="none" rtlCol="0">
            <a:spAutoFit/>
          </a:bodyPr>
          <a:lstStyle/>
          <a:p>
            <a:r>
              <a:rPr lang="en-GB" sz="3600" dirty="0" smtClean="0">
                <a:hlinkClick r:id="rId3"/>
              </a:rPr>
              <a:t>LINK</a:t>
            </a:r>
            <a:endParaRPr lang="en-GB" sz="3600" dirty="0"/>
          </a:p>
        </p:txBody>
      </p:sp>
    </p:spTree>
    <p:extLst>
      <p:ext uri="{BB962C8B-B14F-4D97-AF65-F5344CB8AC3E}">
        <p14:creationId xmlns:p14="http://schemas.microsoft.com/office/powerpoint/2010/main" val="3462000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194"/>
                                        </p:tgtEl>
                                        <p:attrNameLst>
                                          <p:attrName>style.visibility</p:attrName>
                                        </p:attrNameLst>
                                      </p:cBhvr>
                                      <p:to>
                                        <p:strVal val="visible"/>
                                      </p:to>
                                    </p:set>
                                    <p:animEffect transition="in" filter="fade">
                                      <p:cBhvr>
                                        <p:cTn id="22" dur="500"/>
                                        <p:tgtEl>
                                          <p:spTgt spid="8194"/>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heel(1)">
                                      <p:cBhvr>
                                        <p:cTn id="27"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12" grpId="0"/>
    </p:bldLst>
  </p:timing>
</p:sld>
</file>

<file path=ppt/slides/slide3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6148" name="Picture 4" descr="http://www.gaiahealthblog.com/wordpress1/wp-content/uploads/2012/02/Chlorella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19495" y="4609085"/>
            <a:ext cx="3572983" cy="2240751"/>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p:cNvSpPr>
            <a:spLocks noGrp="1"/>
          </p:cNvSpPr>
          <p:nvPr>
            <p:ph type="sldNum" sz="quarter" idx="12"/>
          </p:nvPr>
        </p:nvSpPr>
        <p:spPr>
          <a:xfrm>
            <a:off x="7811844" y="6490446"/>
            <a:ext cx="1332156" cy="365125"/>
          </a:xfrm>
        </p:spPr>
        <p:txBody>
          <a:bodyPr/>
          <a:lstStyle/>
          <a:p>
            <a:pPr algn="ctr"/>
            <a:fld id="{6E2D2B3B-882E-40F3-A32F-6DD516915044}" type="slidenum">
              <a:rPr lang="en-US" smtClean="0">
                <a:solidFill>
                  <a:schemeClr val="tx1"/>
                </a:solidFill>
              </a:rPr>
              <a:pPr algn="ctr"/>
              <a:t>37</a:t>
            </a:fld>
            <a:endParaRPr lang="en-US">
              <a:solidFill>
                <a:schemeClr val="tx1"/>
              </a:solidFill>
            </a:endParaRPr>
          </a:p>
        </p:txBody>
      </p:sp>
      <p:sp>
        <p:nvSpPr>
          <p:cNvPr id="10" name="Footer Placeholder 9"/>
          <p:cNvSpPr>
            <a:spLocks noGrp="1"/>
          </p:cNvSpPr>
          <p:nvPr>
            <p:ph type="ftr" sz="quarter" idx="11"/>
          </p:nvPr>
        </p:nvSpPr>
        <p:spPr>
          <a:xfrm>
            <a:off x="2771800" y="6492875"/>
            <a:ext cx="3502152" cy="365125"/>
          </a:xfrm>
        </p:spPr>
        <p:txBody>
          <a:bodyPr/>
          <a:lstStyle/>
          <a:p>
            <a:pPr algn="ctr"/>
            <a:r>
              <a:rPr lang="en-US" smtClean="0"/>
              <a:t>IB Biology SFP - Mark Polko</a:t>
            </a:r>
            <a:endParaRPr lang="en-US"/>
          </a:p>
        </p:txBody>
      </p:sp>
      <p:grpSp>
        <p:nvGrpSpPr>
          <p:cNvPr id="6" name="Group 5"/>
          <p:cNvGrpSpPr/>
          <p:nvPr/>
        </p:nvGrpSpPr>
        <p:grpSpPr>
          <a:xfrm>
            <a:off x="278935" y="77454"/>
            <a:ext cx="8640960" cy="561600"/>
            <a:chOff x="0" y="5204879"/>
            <a:chExt cx="8640960" cy="561600"/>
          </a:xfrm>
          <a:scene3d>
            <a:camera prst="orthographicFront"/>
            <a:lightRig rig="flat" dir="t"/>
          </a:scene3d>
        </p:grpSpPr>
        <p:sp>
          <p:nvSpPr>
            <p:cNvPr id="7" name="Rounded Rectangle 6"/>
            <p:cNvSpPr/>
            <p:nvPr/>
          </p:nvSpPr>
          <p:spPr>
            <a:xfrm>
              <a:off x="0" y="5204879"/>
              <a:ext cx="8640960" cy="561600"/>
            </a:xfrm>
            <a:prstGeom prst="roundRect">
              <a:avLst/>
            </a:prstGeom>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sp>
        <p:sp>
          <p:nvSpPr>
            <p:cNvPr id="8" name="Rounded Rectangle 4"/>
            <p:cNvSpPr/>
            <p:nvPr/>
          </p:nvSpPr>
          <p:spPr>
            <a:xfrm>
              <a:off x="27415" y="5232294"/>
              <a:ext cx="8586130" cy="506770"/>
            </a:xfrm>
            <a:prstGeom prst="rect">
              <a:avLst/>
            </a:prstGeom>
            <a:sp3d/>
          </p:spPr>
          <p:style>
            <a:lnRef idx="0">
              <a:scrgbClr r="0" g="0" b="0"/>
            </a:lnRef>
            <a:fillRef idx="0">
              <a:scrgbClr r="0" g="0" b="0"/>
            </a:fillRef>
            <a:effectRef idx="0">
              <a:scrgbClr r="0" g="0" b="0"/>
            </a:effectRef>
            <a:fontRef idx="minor">
              <a:schemeClr val="dk1"/>
            </a:fontRef>
          </p:style>
          <p:txBody>
            <a:bodyPr spcFirstLastPara="0" vert="horz" wrap="square" lIns="53340" tIns="53340" rIns="53340" bIns="53340" numCol="1" spcCol="1270" anchor="ctr" anchorCtr="0">
              <a:noAutofit/>
            </a:bodyPr>
            <a:lstStyle/>
            <a:p>
              <a:pPr lvl="0" algn="l" defTabSz="622300" rtl="0">
                <a:lnSpc>
                  <a:spcPct val="90000"/>
                </a:lnSpc>
                <a:spcBef>
                  <a:spcPct val="0"/>
                </a:spcBef>
                <a:spcAft>
                  <a:spcPct val="35000"/>
                </a:spcAft>
              </a:pPr>
              <a:r>
                <a:rPr lang="en-GB" sz="1600" kern="1200" smtClean="0"/>
                <a:t>F.1.9 Outline the diversity of microscopic eukaryotes, as illustrated by </a:t>
              </a:r>
              <a:r>
                <a:rPr lang="en-GB" sz="1600" i="1" kern="1200" smtClean="0"/>
                <a:t>Saccharomyces</a:t>
              </a:r>
              <a:r>
                <a:rPr lang="en-GB" sz="1600" kern="1200" smtClean="0"/>
                <a:t>, </a:t>
              </a:r>
              <a:r>
                <a:rPr lang="en-GB" sz="1600" i="1" kern="1200" smtClean="0"/>
                <a:t>Amoeba</a:t>
              </a:r>
              <a:r>
                <a:rPr lang="en-GB" sz="1600" kern="1200" smtClean="0"/>
                <a:t>, </a:t>
              </a:r>
              <a:r>
                <a:rPr lang="en-GB" sz="1600" i="1" kern="1200" smtClean="0"/>
                <a:t>Plasmodium</a:t>
              </a:r>
              <a:r>
                <a:rPr lang="en-GB" sz="1600" kern="1200" smtClean="0"/>
                <a:t>, </a:t>
              </a:r>
              <a:r>
                <a:rPr lang="en-GB" sz="1600" i="1" kern="1200" smtClean="0"/>
                <a:t>Paramecium</a:t>
              </a:r>
              <a:r>
                <a:rPr lang="en-GB" sz="1600" kern="1200" smtClean="0"/>
                <a:t>, </a:t>
              </a:r>
              <a:r>
                <a:rPr lang="en-GB" sz="1600" i="1" kern="1200" smtClean="0"/>
                <a:t>Euglena </a:t>
              </a:r>
              <a:r>
                <a:rPr lang="en-GB" sz="1600" kern="1200" smtClean="0"/>
                <a:t>and </a:t>
              </a:r>
              <a:r>
                <a:rPr lang="en-GB" sz="1600" i="1" kern="1200" smtClean="0"/>
                <a:t>Chlorella</a:t>
              </a:r>
              <a:r>
                <a:rPr lang="en-GB" sz="1600" kern="1200" smtClean="0"/>
                <a:t>.</a:t>
              </a:r>
              <a:endParaRPr lang="en-GB" sz="1600" kern="1200"/>
            </a:p>
          </p:txBody>
        </p:sp>
      </p:grpSp>
      <p:sp>
        <p:nvSpPr>
          <p:cNvPr id="2" name="Rectangle 1"/>
          <p:cNvSpPr/>
          <p:nvPr/>
        </p:nvSpPr>
        <p:spPr>
          <a:xfrm>
            <a:off x="278934" y="1340768"/>
            <a:ext cx="8613545" cy="1477328"/>
          </a:xfrm>
          <a:prstGeom prst="rect">
            <a:avLst/>
          </a:prstGeom>
        </p:spPr>
        <p:txBody>
          <a:bodyPr wrap="square">
            <a:spAutoFit/>
          </a:bodyPr>
          <a:lstStyle/>
          <a:p>
            <a:r>
              <a:rPr lang="en-GB" i="1" dirty="0"/>
              <a:t>Chlorella </a:t>
            </a:r>
            <a:r>
              <a:rPr lang="en-GB" dirty="0"/>
              <a:t>is genus of </a:t>
            </a:r>
            <a:r>
              <a:rPr lang="en-GB" b="1" dirty="0"/>
              <a:t>unicellular green algae </a:t>
            </a:r>
            <a:r>
              <a:rPr lang="en-GB" dirty="0"/>
              <a:t>in the </a:t>
            </a:r>
            <a:r>
              <a:rPr lang="en-GB" dirty="0" smtClean="0"/>
              <a:t>phylum </a:t>
            </a:r>
            <a:r>
              <a:rPr lang="en-GB" dirty="0" err="1" smtClean="0"/>
              <a:t>Chlorophyta</a:t>
            </a:r>
            <a:r>
              <a:rPr lang="en-GB" dirty="0"/>
              <a:t>. It possesses a single, cup shaped </a:t>
            </a:r>
            <a:r>
              <a:rPr lang="en-GB" b="1" dirty="0" smtClean="0"/>
              <a:t>chloroplast </a:t>
            </a:r>
            <a:r>
              <a:rPr lang="en-GB" dirty="0" smtClean="0"/>
              <a:t>with </a:t>
            </a:r>
            <a:r>
              <a:rPr lang="en-GB" dirty="0"/>
              <a:t>chlorophylls very similar to those in green </a:t>
            </a:r>
            <a:r>
              <a:rPr lang="en-GB" dirty="0" smtClean="0"/>
              <a:t>plants. The </a:t>
            </a:r>
            <a:r>
              <a:rPr lang="en-GB" dirty="0"/>
              <a:t>cytoplasm contains starch grains and oil droplets </a:t>
            </a:r>
            <a:r>
              <a:rPr lang="en-GB" dirty="0" smtClean="0"/>
              <a:t>and a </a:t>
            </a:r>
            <a:r>
              <a:rPr lang="en-GB" dirty="0"/>
              <a:t>crystalline structure</a:t>
            </a:r>
            <a:r>
              <a:rPr lang="en-GB" dirty="0" smtClean="0"/>
              <a:t>, and </a:t>
            </a:r>
            <a:r>
              <a:rPr lang="en-GB" dirty="0"/>
              <a:t>is </a:t>
            </a:r>
            <a:r>
              <a:rPr lang="en-GB" dirty="0" smtClean="0"/>
              <a:t>embedded in </a:t>
            </a:r>
            <a:r>
              <a:rPr lang="en-GB" dirty="0"/>
              <a:t>the chloroplast. It is concerned with </a:t>
            </a:r>
            <a:r>
              <a:rPr lang="en-GB" b="1" dirty="0"/>
              <a:t>the formation </a:t>
            </a:r>
            <a:r>
              <a:rPr lang="en-GB" b="1" dirty="0" smtClean="0"/>
              <a:t>of starch. </a:t>
            </a:r>
            <a:endParaRPr lang="en-GB" b="1" dirty="0"/>
          </a:p>
        </p:txBody>
      </p:sp>
      <p:sp>
        <p:nvSpPr>
          <p:cNvPr id="9" name="TextBox 8"/>
          <p:cNvSpPr txBox="1"/>
          <p:nvPr/>
        </p:nvSpPr>
        <p:spPr>
          <a:xfrm>
            <a:off x="315193" y="695441"/>
            <a:ext cx="1750800" cy="523220"/>
          </a:xfrm>
          <a:prstGeom prst="rect">
            <a:avLst/>
          </a:prstGeom>
          <a:noFill/>
        </p:spPr>
        <p:txBody>
          <a:bodyPr wrap="none" rtlCol="0">
            <a:spAutoFit/>
          </a:bodyPr>
          <a:lstStyle/>
          <a:p>
            <a:r>
              <a:rPr lang="en-GB" sz="2800" b="1" dirty="0" smtClean="0"/>
              <a:t>Chlorella</a:t>
            </a:r>
            <a:endParaRPr lang="en-GB" sz="2800" b="1" dirty="0"/>
          </a:p>
        </p:txBody>
      </p:sp>
      <p:pic>
        <p:nvPicPr>
          <p:cNvPr id="6146" name="Picture 2" descr="http://i.telegraph.co.uk/multimedia/archive/01463/Chlorella_1463487c.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19496" y="2564904"/>
            <a:ext cx="3600399" cy="2254164"/>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424866" y="3212976"/>
            <a:ext cx="4572000" cy="1754326"/>
          </a:xfrm>
          <a:prstGeom prst="rect">
            <a:avLst/>
          </a:prstGeom>
        </p:spPr>
        <p:txBody>
          <a:bodyPr>
            <a:spAutoFit/>
          </a:bodyPr>
          <a:lstStyle/>
          <a:p>
            <a:r>
              <a:rPr lang="en-GB" i="1" dirty="0"/>
              <a:t>Chlorella </a:t>
            </a:r>
            <a:r>
              <a:rPr lang="en-GB" dirty="0"/>
              <a:t>is and can be </a:t>
            </a:r>
            <a:r>
              <a:rPr lang="en-GB" b="1" dirty="0"/>
              <a:t>easily cultured </a:t>
            </a:r>
            <a:r>
              <a:rPr lang="en-GB" dirty="0"/>
              <a:t>in the laboratory </a:t>
            </a:r>
            <a:r>
              <a:rPr lang="en-GB" dirty="0" smtClean="0"/>
              <a:t>and has </a:t>
            </a:r>
            <a:r>
              <a:rPr lang="en-GB" dirty="0"/>
              <a:t>been used in experiments investigating </a:t>
            </a:r>
            <a:r>
              <a:rPr lang="en-GB" dirty="0" smtClean="0"/>
              <a:t> photosynthetic pathways</a:t>
            </a:r>
            <a:r>
              <a:rPr lang="en-GB" dirty="0"/>
              <a:t>. It has a high protein content and could be </a:t>
            </a:r>
            <a:r>
              <a:rPr lang="en-GB" dirty="0" smtClean="0"/>
              <a:t>a </a:t>
            </a:r>
            <a:r>
              <a:rPr lang="en-GB" b="1" dirty="0" smtClean="0"/>
              <a:t>possible </a:t>
            </a:r>
            <a:r>
              <a:rPr lang="en-GB" b="1" dirty="0"/>
              <a:t>food </a:t>
            </a:r>
            <a:r>
              <a:rPr lang="en-GB" b="1" dirty="0" smtClean="0"/>
              <a:t>source</a:t>
            </a:r>
            <a:r>
              <a:rPr lang="en-GB" dirty="0" smtClean="0"/>
              <a:t>.</a:t>
            </a:r>
            <a:endParaRPr lang="en-GB" dirty="0"/>
          </a:p>
        </p:txBody>
      </p:sp>
    </p:spTree>
    <p:extLst>
      <p:ext uri="{BB962C8B-B14F-4D97-AF65-F5344CB8AC3E}">
        <p14:creationId xmlns:p14="http://schemas.microsoft.com/office/powerpoint/2010/main" val="2016768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style.rotation</p:attrName>
                                        </p:attrNameLst>
                                      </p:cBhvr>
                                      <p:tavLst>
                                        <p:tav tm="0">
                                          <p:val>
                                            <p:fltVal val="90"/>
                                          </p:val>
                                        </p:tav>
                                        <p:tav tm="100000">
                                          <p:val>
                                            <p:fltVal val="0"/>
                                          </p:val>
                                        </p:tav>
                                      </p:tavLst>
                                    </p:anim>
                                    <p:animEffect transition="in" filter="fade">
                                      <p:cBhvr>
                                        <p:cTn id="10" dur="10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anim calcmode="lin" valueType="num">
                                      <p:cBhvr>
                                        <p:cTn id="16" dur="1000" fill="hold"/>
                                        <p:tgtEl>
                                          <p:spTgt spid="2"/>
                                        </p:tgtEl>
                                        <p:attrNameLst>
                                          <p:attrName>ppt_x</p:attrName>
                                        </p:attrNameLst>
                                      </p:cBhvr>
                                      <p:tavLst>
                                        <p:tav tm="0">
                                          <p:val>
                                            <p:strVal val="#ppt_x"/>
                                          </p:val>
                                        </p:tav>
                                        <p:tav tm="100000">
                                          <p:val>
                                            <p:strVal val="#ppt_x"/>
                                          </p:val>
                                        </p:tav>
                                      </p:tavLst>
                                    </p:anim>
                                    <p:anim calcmode="lin" valueType="num">
                                      <p:cBhvr>
                                        <p:cTn id="1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146"/>
                                        </p:tgtEl>
                                        <p:attrNameLst>
                                          <p:attrName>style.visibility</p:attrName>
                                        </p:attrNameLst>
                                      </p:cBhvr>
                                      <p:to>
                                        <p:strVal val="visible"/>
                                      </p:to>
                                    </p:set>
                                    <p:animEffect transition="in" filter="fade">
                                      <p:cBhvr>
                                        <p:cTn id="22" dur="500"/>
                                        <p:tgtEl>
                                          <p:spTgt spid="6146"/>
                                        </p:tgtEl>
                                      </p:cBhvr>
                                    </p:animEffect>
                                  </p:childTnLst>
                                </p:cTn>
                              </p:par>
                            </p:childTnLst>
                          </p:cTn>
                        </p:par>
                      </p:childTnLst>
                    </p:cTn>
                  </p:par>
                  <p:par>
                    <p:cTn id="23" fill="hold">
                      <p:stCondLst>
                        <p:cond delay="indefinite"/>
                      </p:stCondLst>
                      <p:childTnLst>
                        <p:par>
                          <p:cTn id="24" fill="hold">
                            <p:stCondLst>
                              <p:cond delay="0"/>
                            </p:stCondLst>
                            <p:childTnLst>
                              <p:par>
                                <p:cTn id="25" presetID="45" presetClass="entr" presetSubtype="0"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2000"/>
                                        <p:tgtEl>
                                          <p:spTgt spid="3"/>
                                        </p:tgtEl>
                                      </p:cBhvr>
                                    </p:animEffect>
                                    <p:anim calcmode="lin" valueType="num">
                                      <p:cBhvr>
                                        <p:cTn id="28" dur="2000" fill="hold"/>
                                        <p:tgtEl>
                                          <p:spTgt spid="3"/>
                                        </p:tgtEl>
                                        <p:attrNameLst>
                                          <p:attrName>ppt_w</p:attrName>
                                        </p:attrNameLst>
                                      </p:cBhvr>
                                      <p:tavLst>
                                        <p:tav tm="0" fmla="#ppt_w*sin(2.5*pi*$)">
                                          <p:val>
                                            <p:fltVal val="0"/>
                                          </p:val>
                                        </p:tav>
                                        <p:tav tm="100000">
                                          <p:val>
                                            <p:fltVal val="1"/>
                                          </p:val>
                                        </p:tav>
                                      </p:tavLst>
                                    </p:anim>
                                    <p:anim calcmode="lin" valueType="num">
                                      <p:cBhvr>
                                        <p:cTn id="29" dur="2000" fill="hold"/>
                                        <p:tgtEl>
                                          <p:spTgt spid="3"/>
                                        </p:tgtEl>
                                        <p:attrNameLst>
                                          <p:attrName>ppt_h</p:attrName>
                                        </p:attrNameLst>
                                      </p:cBhvr>
                                      <p:tavLst>
                                        <p:tav tm="0">
                                          <p:val>
                                            <p:strVal val="#ppt_h"/>
                                          </p:val>
                                        </p:tav>
                                        <p:tav tm="100000">
                                          <p:val>
                                            <p:strVal val="#ppt_h"/>
                                          </p:val>
                                        </p:tav>
                                      </p:tavLst>
                                    </p:anim>
                                  </p:childTnLst>
                                </p:cTn>
                              </p:par>
                              <p:par>
                                <p:cTn id="30" presetID="10" presetClass="entr" presetSubtype="0" fill="hold" nodeType="withEffect">
                                  <p:stCondLst>
                                    <p:cond delay="0"/>
                                  </p:stCondLst>
                                  <p:childTnLst>
                                    <p:set>
                                      <p:cBhvr>
                                        <p:cTn id="31" dur="1" fill="hold">
                                          <p:stCondLst>
                                            <p:cond delay="0"/>
                                          </p:stCondLst>
                                        </p:cTn>
                                        <p:tgtEl>
                                          <p:spTgt spid="6148"/>
                                        </p:tgtEl>
                                        <p:attrNameLst>
                                          <p:attrName>style.visibility</p:attrName>
                                        </p:attrNameLst>
                                      </p:cBhvr>
                                      <p:to>
                                        <p:strVal val="visible"/>
                                      </p:to>
                                    </p:set>
                                    <p:animEffect transition="in" filter="fade">
                                      <p:cBhvr>
                                        <p:cTn id="32" dur="500"/>
                                        <p:tgtEl>
                                          <p:spTgt spid="61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P spid="3"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751526" y="2564904"/>
            <a:ext cx="3313355" cy="1702160"/>
          </a:xfrm>
        </p:spPr>
        <p:txBody>
          <a:bodyPr>
            <a:normAutofit/>
          </a:bodyPr>
          <a:lstStyle/>
          <a:p>
            <a:pPr algn="ctr"/>
            <a:r>
              <a:rPr lang="en-GB" dirty="0" smtClean="0"/>
              <a:t>Option F </a:t>
            </a:r>
            <a:r>
              <a:rPr lang="en-GB" sz="2700" dirty="0" smtClean="0">
                <a:solidFill>
                  <a:schemeClr val="tx1">
                    <a:lumMod val="65000"/>
                    <a:lumOff val="35000"/>
                  </a:schemeClr>
                </a:solidFill>
                <a:latin typeface="+mn-lt"/>
                <a:ea typeface="+mn-ea"/>
                <a:cs typeface="+mn-cs"/>
              </a:rPr>
              <a:t> </a:t>
            </a:r>
            <a:r>
              <a:rPr lang="en-GB" sz="2700" dirty="0">
                <a:solidFill>
                  <a:schemeClr val="tx1">
                    <a:lumMod val="65000"/>
                    <a:lumOff val="35000"/>
                  </a:schemeClr>
                </a:solidFill>
                <a:latin typeface="+mn-lt"/>
                <a:ea typeface="+mn-ea"/>
                <a:cs typeface="+mn-cs"/>
              </a:rPr>
              <a:t>Biotechnology and Microbes</a:t>
            </a:r>
          </a:p>
        </p:txBody>
      </p:sp>
      <p:sp>
        <p:nvSpPr>
          <p:cNvPr id="3" name="Subtitle 2"/>
          <p:cNvSpPr>
            <a:spLocks noGrp="1"/>
          </p:cNvSpPr>
          <p:nvPr>
            <p:ph type="subTitle" idx="1"/>
          </p:nvPr>
        </p:nvSpPr>
        <p:spPr>
          <a:xfrm>
            <a:off x="4733365" y="4421080"/>
            <a:ext cx="3583051" cy="1260629"/>
          </a:xfrm>
        </p:spPr>
        <p:txBody>
          <a:bodyPr>
            <a:normAutofit/>
          </a:bodyPr>
          <a:lstStyle/>
          <a:p>
            <a:endParaRPr lang="en-GB" sz="2400" dirty="0" smtClean="0"/>
          </a:p>
          <a:p>
            <a:r>
              <a:rPr lang="en-GB" sz="2400" dirty="0" smtClean="0"/>
              <a:t>F1</a:t>
            </a:r>
            <a:r>
              <a:rPr lang="en-GB" sz="2400" dirty="0" smtClean="0">
                <a:solidFill>
                  <a:schemeClr val="tx1">
                    <a:lumMod val="65000"/>
                    <a:lumOff val="35000"/>
                  </a:schemeClr>
                </a:solidFill>
              </a:rPr>
              <a:t>Diversity </a:t>
            </a:r>
            <a:r>
              <a:rPr lang="en-GB" sz="2400" dirty="0">
                <a:solidFill>
                  <a:schemeClr val="tx1">
                    <a:lumMod val="65000"/>
                    <a:lumOff val="35000"/>
                  </a:schemeClr>
                </a:solidFill>
              </a:rPr>
              <a:t>of Microbes</a:t>
            </a:r>
            <a:endParaRPr lang="en-GB" sz="2400" dirty="0">
              <a:solidFill>
                <a:srgbClr val="00B050"/>
              </a:solidFill>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876550" cy="914400"/>
          </a:xfrm>
          <a:prstGeom prst="rect">
            <a:avLst/>
          </a:prstGeom>
          <a:ln>
            <a:noFill/>
          </a:ln>
          <a:effectLst>
            <a:softEdge rad="112500"/>
          </a:effectLst>
        </p:spPr>
      </p:pic>
      <p:sp>
        <p:nvSpPr>
          <p:cNvPr id="7" name="Footer Placeholder 6"/>
          <p:cNvSpPr>
            <a:spLocks noGrp="1"/>
          </p:cNvSpPr>
          <p:nvPr>
            <p:ph type="ftr" sz="quarter" idx="11"/>
          </p:nvPr>
        </p:nvSpPr>
        <p:spPr/>
        <p:txBody>
          <a:bodyPr/>
          <a:lstStyle/>
          <a:p>
            <a:r>
              <a:rPr lang="en-US" dirty="0" smtClean="0"/>
              <a:t>IB Biology SFP - Mark Polko</a:t>
            </a:r>
            <a:endParaRPr lang="en-US" dirty="0"/>
          </a:p>
        </p:txBody>
      </p:sp>
      <p:sp>
        <p:nvSpPr>
          <p:cNvPr id="8" name="Slide Number Placeholder 7"/>
          <p:cNvSpPr>
            <a:spLocks noGrp="1"/>
          </p:cNvSpPr>
          <p:nvPr>
            <p:ph type="sldNum" sz="quarter" idx="12"/>
          </p:nvPr>
        </p:nvSpPr>
        <p:spPr/>
        <p:txBody>
          <a:bodyPr/>
          <a:lstStyle/>
          <a:p>
            <a:fld id="{6E2D2B3B-882E-40F3-A32F-6DD516915044}" type="slidenum">
              <a:rPr lang="en-US" smtClean="0"/>
              <a:pPr/>
              <a:t>38</a:t>
            </a:fld>
            <a:endParaRPr lang="en-US" dirty="0"/>
          </a:p>
        </p:txBody>
      </p:sp>
      <p:pic>
        <p:nvPicPr>
          <p:cNvPr id="4" name="Picture 2" descr="http://westcampus.yale.edu/sites/default/files/images/microbial(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4008" y="0"/>
            <a:ext cx="3528392" cy="22768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376972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050" name="Picture 2" descr="http://harrietelliottuncg.files.wordpress.com/2011/03/three-domain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47664" y="0"/>
            <a:ext cx="6336704" cy="6833079"/>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p:cNvSpPr>
            <a:spLocks noGrp="1"/>
          </p:cNvSpPr>
          <p:nvPr>
            <p:ph type="sldNum" sz="quarter" idx="12"/>
          </p:nvPr>
        </p:nvSpPr>
        <p:spPr>
          <a:xfrm>
            <a:off x="7811844" y="6490446"/>
            <a:ext cx="1332156" cy="365125"/>
          </a:xfrm>
        </p:spPr>
        <p:txBody>
          <a:bodyPr/>
          <a:lstStyle/>
          <a:p>
            <a:pPr algn="ctr"/>
            <a:fld id="{6E2D2B3B-882E-40F3-A32F-6DD516915044}" type="slidenum">
              <a:rPr lang="en-US" smtClean="0">
                <a:solidFill>
                  <a:schemeClr val="tx1"/>
                </a:solidFill>
              </a:rPr>
              <a:pPr algn="ctr"/>
              <a:t>4</a:t>
            </a:fld>
            <a:endParaRPr lang="en-US">
              <a:solidFill>
                <a:schemeClr val="tx1"/>
              </a:solidFill>
            </a:endParaRPr>
          </a:p>
        </p:txBody>
      </p:sp>
      <p:sp>
        <p:nvSpPr>
          <p:cNvPr id="10" name="Footer Placeholder 9"/>
          <p:cNvSpPr>
            <a:spLocks noGrp="1"/>
          </p:cNvSpPr>
          <p:nvPr>
            <p:ph type="ftr" sz="quarter" idx="11"/>
          </p:nvPr>
        </p:nvSpPr>
        <p:spPr>
          <a:xfrm>
            <a:off x="2771800" y="6492875"/>
            <a:ext cx="3502152" cy="365125"/>
          </a:xfrm>
        </p:spPr>
        <p:txBody>
          <a:bodyPr/>
          <a:lstStyle/>
          <a:p>
            <a:pPr algn="ctr"/>
            <a:r>
              <a:rPr lang="en-US" smtClean="0"/>
              <a:t>IB Biology SFP - Mark Polko</a:t>
            </a:r>
            <a:endParaRPr lang="en-US"/>
          </a:p>
        </p:txBody>
      </p:sp>
      <p:pic>
        <p:nvPicPr>
          <p:cNvPr id="7" name="Archaea - YouTube.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79512" y="28885"/>
            <a:ext cx="8856984" cy="6642738"/>
          </a:xfrm>
          <a:prstGeom prst="rect">
            <a:avLst/>
          </a:prstGeom>
        </p:spPr>
      </p:pic>
    </p:spTree>
    <p:extLst>
      <p:ext uri="{BB962C8B-B14F-4D97-AF65-F5344CB8AC3E}">
        <p14:creationId xmlns:p14="http://schemas.microsoft.com/office/powerpoint/2010/main" val="2392807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 calcmode="lin" valueType="num">
                                      <p:cBhvr>
                                        <p:cTn id="7" dur="1500" fill="hold"/>
                                        <p:tgtEl>
                                          <p:spTgt spid="2050"/>
                                        </p:tgtEl>
                                        <p:attrNameLst>
                                          <p:attrName>ppt_w</p:attrName>
                                        </p:attrNameLst>
                                      </p:cBhvr>
                                      <p:tavLst>
                                        <p:tav tm="0">
                                          <p:val>
                                            <p:fltVal val="0"/>
                                          </p:val>
                                        </p:tav>
                                        <p:tav tm="100000">
                                          <p:val>
                                            <p:strVal val="#ppt_w"/>
                                          </p:val>
                                        </p:tav>
                                      </p:tavLst>
                                    </p:anim>
                                    <p:anim calcmode="lin" valueType="num">
                                      <p:cBhvr>
                                        <p:cTn id="8" dur="1500" fill="hold"/>
                                        <p:tgtEl>
                                          <p:spTgt spid="2050"/>
                                        </p:tgtEl>
                                        <p:attrNameLst>
                                          <p:attrName>ppt_h</p:attrName>
                                        </p:attrNameLst>
                                      </p:cBhvr>
                                      <p:tavLst>
                                        <p:tav tm="0">
                                          <p:val>
                                            <p:fltVal val="0"/>
                                          </p:val>
                                        </p:tav>
                                        <p:tav tm="100000">
                                          <p:val>
                                            <p:strVal val="#ppt_h"/>
                                          </p:val>
                                        </p:tav>
                                      </p:tavLst>
                                    </p:anim>
                                    <p:animEffect transition="in" filter="fade">
                                      <p:cBhvr>
                                        <p:cTn id="9" dur="1500"/>
                                        <p:tgtEl>
                                          <p:spTgt spid="2050"/>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250"/>
                                        <p:tgtEl>
                                          <p:spTgt spid="7"/>
                                        </p:tgtEl>
                                      </p:cBhvr>
                                    </p:animEffect>
                                  </p:childTnLst>
                                </p:cTn>
                              </p:par>
                            </p:childTnLst>
                          </p:cTn>
                        </p:par>
                        <p:par>
                          <p:cTn id="15" fill="hold">
                            <p:stCondLst>
                              <p:cond delay="1250"/>
                            </p:stCondLst>
                            <p:childTnLst>
                              <p:par>
                                <p:cTn id="16" presetID="1" presetClass="mediacall" presetSubtype="0" fill="hold" nodeType="afterEffect">
                                  <p:stCondLst>
                                    <p:cond delay="0"/>
                                  </p:stCondLst>
                                  <p:childTnLst>
                                    <p:cmd type="call" cmd="playFrom(0.0)">
                                      <p:cBhvr>
                                        <p:cTn id="17" dur="204077"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8" fill="hold" display="0">
                  <p:stCondLst>
                    <p:cond delay="indefinite"/>
                  </p:stCondLst>
                </p:cTn>
                <p:tgtEl>
                  <p:spTgt spid="7"/>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7811844" y="6490446"/>
            <a:ext cx="1332156" cy="365125"/>
          </a:xfrm>
        </p:spPr>
        <p:txBody>
          <a:bodyPr/>
          <a:lstStyle/>
          <a:p>
            <a:pPr algn="ctr"/>
            <a:fld id="{6E2D2B3B-882E-40F3-A32F-6DD516915044}" type="slidenum">
              <a:rPr lang="en-US" smtClean="0">
                <a:solidFill>
                  <a:schemeClr val="tx1"/>
                </a:solidFill>
              </a:rPr>
              <a:pPr algn="ctr"/>
              <a:t>5</a:t>
            </a:fld>
            <a:endParaRPr lang="en-US">
              <a:solidFill>
                <a:schemeClr val="tx1"/>
              </a:solidFill>
            </a:endParaRPr>
          </a:p>
        </p:txBody>
      </p:sp>
      <p:sp>
        <p:nvSpPr>
          <p:cNvPr id="10" name="Footer Placeholder 9"/>
          <p:cNvSpPr>
            <a:spLocks noGrp="1"/>
          </p:cNvSpPr>
          <p:nvPr>
            <p:ph type="ftr" sz="quarter" idx="11"/>
          </p:nvPr>
        </p:nvSpPr>
        <p:spPr>
          <a:xfrm>
            <a:off x="2771800" y="6492875"/>
            <a:ext cx="3502152" cy="365125"/>
          </a:xfrm>
        </p:spPr>
        <p:txBody>
          <a:bodyPr/>
          <a:lstStyle/>
          <a:p>
            <a:pPr algn="ctr"/>
            <a:r>
              <a:rPr lang="en-US" smtClean="0"/>
              <a:t>IB Biology SFP - Mark Polko</a:t>
            </a:r>
            <a:endParaRPr lang="en-US"/>
          </a:p>
        </p:txBody>
      </p:sp>
      <p:grpSp>
        <p:nvGrpSpPr>
          <p:cNvPr id="6" name="Group 5"/>
          <p:cNvGrpSpPr/>
          <p:nvPr/>
        </p:nvGrpSpPr>
        <p:grpSpPr>
          <a:xfrm>
            <a:off x="278935" y="116632"/>
            <a:ext cx="8640960" cy="561600"/>
            <a:chOff x="0" y="668879"/>
            <a:chExt cx="8640960" cy="561600"/>
          </a:xfrm>
          <a:scene3d>
            <a:camera prst="orthographicFront"/>
            <a:lightRig rig="flat" dir="t"/>
          </a:scene3d>
        </p:grpSpPr>
        <p:sp>
          <p:nvSpPr>
            <p:cNvPr id="7" name="Rounded Rectangle 6"/>
            <p:cNvSpPr/>
            <p:nvPr/>
          </p:nvSpPr>
          <p:spPr>
            <a:xfrm>
              <a:off x="0" y="668879"/>
              <a:ext cx="8640960" cy="561600"/>
            </a:xfrm>
            <a:prstGeom prst="roundRect">
              <a:avLst/>
            </a:prstGeom>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sp>
        <p:sp>
          <p:nvSpPr>
            <p:cNvPr id="8" name="Rounded Rectangle 4"/>
            <p:cNvSpPr/>
            <p:nvPr/>
          </p:nvSpPr>
          <p:spPr>
            <a:xfrm>
              <a:off x="27415" y="696294"/>
              <a:ext cx="8586130" cy="506770"/>
            </a:xfrm>
            <a:prstGeom prst="rect">
              <a:avLst/>
            </a:prstGeom>
            <a:sp3d/>
          </p:spPr>
          <p:style>
            <a:lnRef idx="0">
              <a:scrgbClr r="0" g="0" b="0"/>
            </a:lnRef>
            <a:fillRef idx="0">
              <a:scrgbClr r="0" g="0" b="0"/>
            </a:fillRef>
            <a:effectRef idx="0">
              <a:scrgbClr r="0" g="0" b="0"/>
            </a:effectRef>
            <a:fontRef idx="minor">
              <a:schemeClr val="dk1"/>
            </a:fontRef>
          </p:style>
          <p:txBody>
            <a:bodyPr spcFirstLastPara="0" vert="horz" wrap="square" lIns="53340" tIns="53340" rIns="53340" bIns="53340" numCol="1" spcCol="1270" anchor="ctr" anchorCtr="0">
              <a:noAutofit/>
            </a:bodyPr>
            <a:lstStyle/>
            <a:p>
              <a:pPr lvl="0" algn="l" defTabSz="622300" rtl="0">
                <a:lnSpc>
                  <a:spcPct val="90000"/>
                </a:lnSpc>
                <a:spcBef>
                  <a:spcPct val="0"/>
                </a:spcBef>
                <a:spcAft>
                  <a:spcPct val="35000"/>
                </a:spcAft>
              </a:pPr>
              <a:r>
                <a:rPr lang="en-GB" sz="1600" kern="1200" smtClean="0"/>
                <a:t>F.1.2 Explain the reasons for the reclassification of living organisms into three domains.</a:t>
              </a:r>
              <a:endParaRPr lang="en-GB" sz="1600" kern="1200"/>
            </a:p>
          </p:txBody>
        </p:sp>
      </p:grpSp>
      <p:sp>
        <p:nvSpPr>
          <p:cNvPr id="3" name="Rectangle 2"/>
          <p:cNvSpPr/>
          <p:nvPr/>
        </p:nvSpPr>
        <p:spPr>
          <a:xfrm>
            <a:off x="674979" y="980728"/>
            <a:ext cx="7848872" cy="4247317"/>
          </a:xfrm>
          <a:prstGeom prst="rect">
            <a:avLst/>
          </a:prstGeom>
        </p:spPr>
        <p:txBody>
          <a:bodyPr wrap="square">
            <a:spAutoFit/>
          </a:bodyPr>
          <a:lstStyle/>
          <a:p>
            <a:r>
              <a:rPr lang="en-GB" dirty="0" err="1"/>
              <a:t>Archaeabacteria</a:t>
            </a:r>
            <a:r>
              <a:rPr lang="en-GB" dirty="0"/>
              <a:t> are similar to other prokaryotes in </a:t>
            </a:r>
            <a:r>
              <a:rPr lang="en-GB" dirty="0" smtClean="0"/>
              <a:t>most aspects of cell structure and metabolism. However, </a:t>
            </a:r>
            <a:r>
              <a:rPr lang="en-GB" u="sng" dirty="0" smtClean="0"/>
              <a:t>their transcription and replication do not show many typical bacterial </a:t>
            </a:r>
            <a:r>
              <a:rPr lang="en-GB" u="sng" dirty="0"/>
              <a:t>features, and are in many aspects similar to </a:t>
            </a:r>
            <a:r>
              <a:rPr lang="en-GB" u="sng" dirty="0" smtClean="0"/>
              <a:t>those of </a:t>
            </a:r>
            <a:r>
              <a:rPr lang="en-GB" u="sng" dirty="0"/>
              <a:t>eukaryotes</a:t>
            </a:r>
            <a:r>
              <a:rPr lang="en-GB" dirty="0" smtClean="0"/>
              <a:t>.</a:t>
            </a:r>
          </a:p>
          <a:p>
            <a:endParaRPr lang="en-GB" dirty="0"/>
          </a:p>
          <a:p>
            <a:endParaRPr lang="en-GB" dirty="0"/>
          </a:p>
          <a:p>
            <a:r>
              <a:rPr lang="en-GB" dirty="0" err="1"/>
              <a:t>Woese’s</a:t>
            </a:r>
            <a:r>
              <a:rPr lang="en-GB" dirty="0"/>
              <a:t> three domain system was initially </a:t>
            </a:r>
            <a:r>
              <a:rPr lang="en-GB" u="sng" dirty="0"/>
              <a:t>based </a:t>
            </a:r>
            <a:r>
              <a:rPr lang="en-GB" u="sng" dirty="0" smtClean="0"/>
              <a:t>upon comparing </a:t>
            </a:r>
            <a:r>
              <a:rPr lang="en-GB" u="sng" dirty="0"/>
              <a:t>the sequences of nucleotides in ribosomal </a:t>
            </a:r>
            <a:r>
              <a:rPr lang="en-GB" u="sng" dirty="0" smtClean="0"/>
              <a:t>RNA</a:t>
            </a:r>
            <a:r>
              <a:rPr lang="en-GB" dirty="0" smtClean="0"/>
              <a:t> (16S </a:t>
            </a:r>
            <a:r>
              <a:rPr lang="en-GB" dirty="0" err="1"/>
              <a:t>rRNA</a:t>
            </a:r>
            <a:r>
              <a:rPr lang="en-GB" dirty="0" smtClean="0"/>
              <a:t>).Ribosomal </a:t>
            </a:r>
            <a:r>
              <a:rPr lang="en-GB" dirty="0"/>
              <a:t>RNA was chosen by </a:t>
            </a:r>
            <a:r>
              <a:rPr lang="en-GB" dirty="0" err="1"/>
              <a:t>Woese</a:t>
            </a:r>
            <a:r>
              <a:rPr lang="en-GB" dirty="0"/>
              <a:t> </a:t>
            </a:r>
            <a:r>
              <a:rPr lang="en-GB" dirty="0" smtClean="0"/>
              <a:t>since it </a:t>
            </a:r>
            <a:r>
              <a:rPr lang="en-GB" dirty="0"/>
              <a:t>is the most conserved (least variable) gene in all </a:t>
            </a:r>
            <a:r>
              <a:rPr lang="en-GB" dirty="0" smtClean="0"/>
              <a:t>cells. </a:t>
            </a:r>
          </a:p>
          <a:p>
            <a:endParaRPr lang="en-GB" dirty="0" smtClean="0"/>
          </a:p>
          <a:p>
            <a:endParaRPr lang="en-GB" dirty="0"/>
          </a:p>
          <a:p>
            <a:r>
              <a:rPr lang="en-GB" dirty="0" smtClean="0"/>
              <a:t>Later </a:t>
            </a:r>
            <a:r>
              <a:rPr lang="en-GB" dirty="0"/>
              <a:t>studies involved </a:t>
            </a:r>
            <a:r>
              <a:rPr lang="en-GB" u="sng" dirty="0"/>
              <a:t>analysing the DNA sequences </a:t>
            </a:r>
            <a:r>
              <a:rPr lang="en-GB" u="sng" dirty="0" smtClean="0"/>
              <a:t>of the </a:t>
            </a:r>
            <a:r>
              <a:rPr lang="en-GB" u="sng" dirty="0"/>
              <a:t>genes coding for RNA polymerase</a:t>
            </a:r>
            <a:r>
              <a:rPr lang="en-GB" dirty="0"/>
              <a:t> which is an </a:t>
            </a:r>
            <a:r>
              <a:rPr lang="en-GB" dirty="0" smtClean="0"/>
              <a:t>enzyme involved </a:t>
            </a:r>
            <a:r>
              <a:rPr lang="en-GB" dirty="0"/>
              <a:t>in transcription </a:t>
            </a:r>
            <a:r>
              <a:rPr lang="en-GB" i="1" dirty="0"/>
              <a:t>(see Topic 3.4).</a:t>
            </a:r>
            <a:endParaRPr lang="en-GB" dirty="0"/>
          </a:p>
        </p:txBody>
      </p:sp>
    </p:spTree>
    <p:extLst>
      <p:ext uri="{BB962C8B-B14F-4D97-AF65-F5344CB8AC3E}">
        <p14:creationId xmlns:p14="http://schemas.microsoft.com/office/powerpoint/2010/main" val="842706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3" end="3"/>
                                            </p:txEl>
                                          </p:spTgt>
                                        </p:tgtEl>
                                        <p:attrNameLst>
                                          <p:attrName>style.visibility</p:attrName>
                                        </p:attrNameLst>
                                      </p:cBhvr>
                                      <p:to>
                                        <p:strVal val="visible"/>
                                      </p:to>
                                    </p:set>
                                    <p:animEffect transition="in" filter="fade">
                                      <p:cBhvr>
                                        <p:cTn id="14" dur="1000"/>
                                        <p:tgtEl>
                                          <p:spTgt spid="3">
                                            <p:txEl>
                                              <p:pRg st="3" end="3"/>
                                            </p:txEl>
                                          </p:spTgt>
                                        </p:tgtEl>
                                      </p:cBhvr>
                                    </p:animEffect>
                                    <p:anim calcmode="lin" valueType="num">
                                      <p:cBhvr>
                                        <p:cTn id="15"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animEffect transition="in" filter="fade">
                                      <p:cBhvr>
                                        <p:cTn id="21" dur="1000"/>
                                        <p:tgtEl>
                                          <p:spTgt spid="3">
                                            <p:txEl>
                                              <p:pRg st="6" end="6"/>
                                            </p:txEl>
                                          </p:spTgt>
                                        </p:tgtEl>
                                      </p:cBhvr>
                                    </p:animEffect>
                                    <p:anim calcmode="lin" valueType="num">
                                      <p:cBhvr>
                                        <p:cTn id="22"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7811844" y="6490446"/>
            <a:ext cx="1332156" cy="365125"/>
          </a:xfrm>
        </p:spPr>
        <p:txBody>
          <a:bodyPr/>
          <a:lstStyle/>
          <a:p>
            <a:pPr algn="ctr"/>
            <a:fld id="{6E2D2B3B-882E-40F3-A32F-6DD516915044}" type="slidenum">
              <a:rPr lang="en-US" smtClean="0">
                <a:solidFill>
                  <a:schemeClr val="tx1"/>
                </a:solidFill>
              </a:rPr>
              <a:pPr algn="ctr"/>
              <a:t>6</a:t>
            </a:fld>
            <a:endParaRPr lang="en-US">
              <a:solidFill>
                <a:schemeClr val="tx1"/>
              </a:solidFill>
            </a:endParaRPr>
          </a:p>
        </p:txBody>
      </p:sp>
      <p:sp>
        <p:nvSpPr>
          <p:cNvPr id="10" name="Footer Placeholder 9"/>
          <p:cNvSpPr>
            <a:spLocks noGrp="1"/>
          </p:cNvSpPr>
          <p:nvPr>
            <p:ph type="ftr" sz="quarter" idx="11"/>
          </p:nvPr>
        </p:nvSpPr>
        <p:spPr>
          <a:xfrm>
            <a:off x="2771800" y="6492875"/>
            <a:ext cx="3502152" cy="365125"/>
          </a:xfrm>
        </p:spPr>
        <p:txBody>
          <a:bodyPr/>
          <a:lstStyle/>
          <a:p>
            <a:pPr algn="ctr"/>
            <a:r>
              <a:rPr lang="en-US" smtClean="0"/>
              <a:t>IB Biology SFP - Mark Polko</a:t>
            </a:r>
            <a:endParaRPr lang="en-US"/>
          </a:p>
        </p:txBody>
      </p:sp>
      <p:sp>
        <p:nvSpPr>
          <p:cNvPr id="2" name="Rectangle 1"/>
          <p:cNvSpPr/>
          <p:nvPr/>
        </p:nvSpPr>
        <p:spPr>
          <a:xfrm>
            <a:off x="395536" y="1026365"/>
            <a:ext cx="8280920" cy="3970318"/>
          </a:xfrm>
          <a:prstGeom prst="rect">
            <a:avLst/>
          </a:prstGeom>
        </p:spPr>
        <p:txBody>
          <a:bodyPr wrap="square">
            <a:spAutoFit/>
          </a:bodyPr>
          <a:lstStyle/>
          <a:p>
            <a:r>
              <a:rPr lang="en-GB" dirty="0"/>
              <a:t>The base sequence in part of the gene for 16S RNA, </a:t>
            </a:r>
            <a:r>
              <a:rPr lang="en-GB" dirty="0" smtClean="0"/>
              <a:t>the smaller </a:t>
            </a:r>
            <a:r>
              <a:rPr lang="en-GB" dirty="0"/>
              <a:t>of the two main RNA components of the </a:t>
            </a:r>
            <a:r>
              <a:rPr lang="en-GB" dirty="0" smtClean="0"/>
              <a:t>ribosome was </a:t>
            </a:r>
            <a:r>
              <a:rPr lang="en-GB" dirty="0"/>
              <a:t>compared. </a:t>
            </a:r>
            <a:endParaRPr lang="en-GB" dirty="0" smtClean="0"/>
          </a:p>
          <a:p>
            <a:endParaRPr lang="en-GB" dirty="0" smtClean="0"/>
          </a:p>
          <a:p>
            <a:r>
              <a:rPr lang="en-GB" dirty="0" smtClean="0"/>
              <a:t>Corresponding </a:t>
            </a:r>
            <a:r>
              <a:rPr lang="en-GB" dirty="0"/>
              <a:t>segments of </a:t>
            </a:r>
            <a:r>
              <a:rPr lang="en-GB" dirty="0" smtClean="0"/>
              <a:t>nucleotides from </a:t>
            </a:r>
            <a:r>
              <a:rPr lang="en-GB" dirty="0"/>
              <a:t>a eukaryote (human), an </a:t>
            </a:r>
            <a:r>
              <a:rPr lang="en-GB" dirty="0" smtClean="0"/>
              <a:t>archaebacterium (</a:t>
            </a:r>
            <a:r>
              <a:rPr lang="en-GB" i="1" dirty="0" err="1" smtClean="0"/>
              <a:t>Methanococcus</a:t>
            </a:r>
            <a:r>
              <a:rPr lang="en-GB" i="1" dirty="0" smtClean="0"/>
              <a:t> </a:t>
            </a:r>
            <a:r>
              <a:rPr lang="en-GB" i="1" dirty="0" err="1"/>
              <a:t>jannaschii</a:t>
            </a:r>
            <a:r>
              <a:rPr lang="en-GB" dirty="0"/>
              <a:t>) and a eubacterium (</a:t>
            </a:r>
            <a:r>
              <a:rPr lang="en-GB" i="1" dirty="0"/>
              <a:t>E. </a:t>
            </a:r>
            <a:r>
              <a:rPr lang="en-GB" i="1" dirty="0" smtClean="0"/>
              <a:t>coli</a:t>
            </a:r>
            <a:r>
              <a:rPr lang="en-GB" dirty="0" smtClean="0"/>
              <a:t>) were aligned.</a:t>
            </a:r>
          </a:p>
          <a:p>
            <a:endParaRPr lang="en-GB" dirty="0"/>
          </a:p>
          <a:p>
            <a:r>
              <a:rPr lang="en-GB" dirty="0"/>
              <a:t>The sequences from these three organisms all differ </a:t>
            </a:r>
            <a:r>
              <a:rPr lang="en-GB" dirty="0" smtClean="0"/>
              <a:t>from one </a:t>
            </a:r>
            <a:r>
              <a:rPr lang="en-GB" dirty="0"/>
              <a:t>another to a similar degree. He concluded that </a:t>
            </a:r>
            <a:r>
              <a:rPr lang="en-GB" dirty="0" smtClean="0"/>
              <a:t>the archaebacteria </a:t>
            </a:r>
            <a:r>
              <a:rPr lang="en-GB" dirty="0"/>
              <a:t>should be defined as a new domain </a:t>
            </a:r>
            <a:r>
              <a:rPr lang="en-GB" dirty="0" smtClean="0"/>
              <a:t>or kingdom </a:t>
            </a:r>
            <a:r>
              <a:rPr lang="en-GB" dirty="0"/>
              <a:t>of life, </a:t>
            </a:r>
            <a:r>
              <a:rPr lang="en-GB" u="sng" dirty="0"/>
              <a:t>in other words not all prokaryotes </a:t>
            </a:r>
            <a:r>
              <a:rPr lang="en-GB" u="sng" dirty="0" smtClean="0"/>
              <a:t>should be </a:t>
            </a:r>
            <a:r>
              <a:rPr lang="en-GB" u="sng" dirty="0"/>
              <a:t>classified as bacteria</a:t>
            </a:r>
            <a:r>
              <a:rPr lang="en-GB" u="sng" dirty="0" smtClean="0"/>
              <a:t>.</a:t>
            </a:r>
          </a:p>
          <a:p>
            <a:endParaRPr lang="en-GB" dirty="0" smtClean="0"/>
          </a:p>
          <a:p>
            <a:r>
              <a:rPr lang="en-GB" sz="1200" dirty="0" smtClean="0"/>
              <a:t>Human 		GTT </a:t>
            </a:r>
            <a:r>
              <a:rPr lang="en-GB" sz="1200" dirty="0"/>
              <a:t>CCG GGG GGA GTA TGG TTG CAA GCT GAA CTT AAA GGA ATT GAC GG..</a:t>
            </a:r>
          </a:p>
          <a:p>
            <a:r>
              <a:rPr lang="en-GB" sz="1200" i="1" dirty="0" err="1"/>
              <a:t>Methanococcus</a:t>
            </a:r>
            <a:r>
              <a:rPr lang="en-GB" sz="1200" i="1" dirty="0"/>
              <a:t> </a:t>
            </a:r>
            <a:r>
              <a:rPr lang="en-GB" sz="1200" i="1" dirty="0" smtClean="0"/>
              <a:t>	</a:t>
            </a:r>
            <a:r>
              <a:rPr lang="en-GB" sz="1200" dirty="0" smtClean="0"/>
              <a:t>GCC </a:t>
            </a:r>
            <a:r>
              <a:rPr lang="en-GB" sz="1200" dirty="0" err="1"/>
              <a:t>GCC</a:t>
            </a:r>
            <a:r>
              <a:rPr lang="en-GB" sz="1200" dirty="0"/>
              <a:t> TGG GGA GTA CGG TCG CAA GAC TGA AAC TTA AAG GAA TTG GC..</a:t>
            </a:r>
          </a:p>
          <a:p>
            <a:r>
              <a:rPr lang="en-GB" sz="1200" i="1" dirty="0"/>
              <a:t>E. coli </a:t>
            </a:r>
            <a:r>
              <a:rPr lang="en-GB" sz="1200" i="1" dirty="0" smtClean="0"/>
              <a:t>		</a:t>
            </a:r>
            <a:r>
              <a:rPr lang="en-GB" sz="1200" dirty="0" smtClean="0"/>
              <a:t>ACC </a:t>
            </a:r>
            <a:r>
              <a:rPr lang="en-GB" sz="1200" dirty="0"/>
              <a:t>GCC TGG GGA GTA CGG CCG CAA GGT TAA AAC TCA AAT GAA TTG AC..</a:t>
            </a:r>
          </a:p>
        </p:txBody>
      </p:sp>
      <p:grpSp>
        <p:nvGrpSpPr>
          <p:cNvPr id="6" name="Group 5"/>
          <p:cNvGrpSpPr/>
          <p:nvPr/>
        </p:nvGrpSpPr>
        <p:grpSpPr>
          <a:xfrm>
            <a:off x="278935" y="116632"/>
            <a:ext cx="8640960" cy="561600"/>
            <a:chOff x="0" y="668879"/>
            <a:chExt cx="8640960" cy="561600"/>
          </a:xfrm>
          <a:scene3d>
            <a:camera prst="orthographicFront"/>
            <a:lightRig rig="flat" dir="t"/>
          </a:scene3d>
        </p:grpSpPr>
        <p:sp>
          <p:nvSpPr>
            <p:cNvPr id="7" name="Rounded Rectangle 6"/>
            <p:cNvSpPr/>
            <p:nvPr/>
          </p:nvSpPr>
          <p:spPr>
            <a:xfrm>
              <a:off x="0" y="668879"/>
              <a:ext cx="8640960" cy="561600"/>
            </a:xfrm>
            <a:prstGeom prst="roundRect">
              <a:avLst/>
            </a:prstGeom>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sp>
        <p:sp>
          <p:nvSpPr>
            <p:cNvPr id="8" name="Rounded Rectangle 4"/>
            <p:cNvSpPr/>
            <p:nvPr/>
          </p:nvSpPr>
          <p:spPr>
            <a:xfrm>
              <a:off x="27415" y="696294"/>
              <a:ext cx="8586130" cy="506770"/>
            </a:xfrm>
            <a:prstGeom prst="rect">
              <a:avLst/>
            </a:prstGeom>
            <a:sp3d/>
          </p:spPr>
          <p:style>
            <a:lnRef idx="0">
              <a:scrgbClr r="0" g="0" b="0"/>
            </a:lnRef>
            <a:fillRef idx="0">
              <a:scrgbClr r="0" g="0" b="0"/>
            </a:fillRef>
            <a:effectRef idx="0">
              <a:scrgbClr r="0" g="0" b="0"/>
            </a:effectRef>
            <a:fontRef idx="minor">
              <a:schemeClr val="dk1"/>
            </a:fontRef>
          </p:style>
          <p:txBody>
            <a:bodyPr spcFirstLastPara="0" vert="horz" wrap="square" lIns="53340" tIns="53340" rIns="53340" bIns="53340" numCol="1" spcCol="1270" anchor="ctr" anchorCtr="0">
              <a:noAutofit/>
            </a:bodyPr>
            <a:lstStyle/>
            <a:p>
              <a:pPr lvl="0" algn="l" defTabSz="622300" rtl="0">
                <a:lnSpc>
                  <a:spcPct val="90000"/>
                </a:lnSpc>
                <a:spcBef>
                  <a:spcPct val="0"/>
                </a:spcBef>
                <a:spcAft>
                  <a:spcPct val="35000"/>
                </a:spcAft>
              </a:pPr>
              <a:r>
                <a:rPr lang="en-GB" sz="1600" kern="1200" smtClean="0"/>
                <a:t>F.1.2 Explain the reasons for the reclassification of living organisms into three domains.</a:t>
              </a:r>
              <a:endParaRPr lang="en-GB" sz="1600" kern="1200"/>
            </a:p>
          </p:txBody>
        </p:sp>
      </p:grpSp>
      <p:graphicFrame>
        <p:nvGraphicFramePr>
          <p:cNvPr id="4" name="Diagram 3"/>
          <p:cNvGraphicFramePr/>
          <p:nvPr>
            <p:extLst>
              <p:ext uri="{D42A27DB-BD31-4B8C-83A1-F6EECF244321}">
                <p14:modId xmlns:p14="http://schemas.microsoft.com/office/powerpoint/2010/main" val="3815929484"/>
              </p:ext>
            </p:extLst>
          </p:nvPr>
        </p:nvGraphicFramePr>
        <p:xfrm>
          <a:off x="395536" y="5157192"/>
          <a:ext cx="7989637" cy="92333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880559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xEl>
                                              <p:pRg st="2" end="2"/>
                                            </p:txEl>
                                          </p:spTgt>
                                        </p:tgtEl>
                                        <p:attrNameLst>
                                          <p:attrName>style.visibility</p:attrName>
                                        </p:attrNameLst>
                                      </p:cBhvr>
                                      <p:to>
                                        <p:strVal val="visible"/>
                                      </p:to>
                                    </p:set>
                                    <p:animEffect transition="in" filter="fade">
                                      <p:cBhvr>
                                        <p:cTn id="14" dur="1000"/>
                                        <p:tgtEl>
                                          <p:spTgt spid="2">
                                            <p:txEl>
                                              <p:pRg st="2" end="2"/>
                                            </p:txEl>
                                          </p:spTgt>
                                        </p:tgtEl>
                                      </p:cBhvr>
                                    </p:animEffect>
                                    <p:anim calcmode="lin" valueType="num">
                                      <p:cBhvr>
                                        <p:cTn id="15"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
                                            <p:txEl>
                                              <p:pRg st="4" end="4"/>
                                            </p:txEl>
                                          </p:spTgt>
                                        </p:tgtEl>
                                        <p:attrNameLst>
                                          <p:attrName>style.visibility</p:attrName>
                                        </p:attrNameLst>
                                      </p:cBhvr>
                                      <p:to>
                                        <p:strVal val="visible"/>
                                      </p:to>
                                    </p:set>
                                    <p:animEffect transition="in" filter="fade">
                                      <p:cBhvr>
                                        <p:cTn id="21" dur="1000"/>
                                        <p:tgtEl>
                                          <p:spTgt spid="2">
                                            <p:txEl>
                                              <p:pRg st="4" end="4"/>
                                            </p:txEl>
                                          </p:spTgt>
                                        </p:tgtEl>
                                      </p:cBhvr>
                                    </p:animEffect>
                                    <p:anim calcmode="lin" valueType="num">
                                      <p:cBhvr>
                                        <p:cTn id="22"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2">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
                                            <p:txEl>
                                              <p:pRg st="6" end="6"/>
                                            </p:txEl>
                                          </p:spTgt>
                                        </p:tgtEl>
                                        <p:attrNameLst>
                                          <p:attrName>style.visibility</p:attrName>
                                        </p:attrNameLst>
                                      </p:cBhvr>
                                      <p:to>
                                        <p:strVal val="visible"/>
                                      </p:to>
                                    </p:set>
                                    <p:animEffect transition="in" filter="fade">
                                      <p:cBhvr>
                                        <p:cTn id="28" dur="1000"/>
                                        <p:tgtEl>
                                          <p:spTgt spid="2">
                                            <p:txEl>
                                              <p:pRg st="6" end="6"/>
                                            </p:txEl>
                                          </p:spTgt>
                                        </p:tgtEl>
                                      </p:cBhvr>
                                    </p:animEffect>
                                    <p:anim calcmode="lin" valueType="num">
                                      <p:cBhvr>
                                        <p:cTn id="29" dur="1000" fill="hold"/>
                                        <p:tgtEl>
                                          <p:spTgt spid="2">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2">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2">
                                            <p:txEl>
                                              <p:pRg st="7" end="7"/>
                                            </p:txEl>
                                          </p:spTgt>
                                        </p:tgtEl>
                                        <p:attrNameLst>
                                          <p:attrName>style.visibility</p:attrName>
                                        </p:attrNameLst>
                                      </p:cBhvr>
                                      <p:to>
                                        <p:strVal val="visible"/>
                                      </p:to>
                                    </p:set>
                                    <p:animEffect transition="in" filter="fade">
                                      <p:cBhvr>
                                        <p:cTn id="35" dur="1000"/>
                                        <p:tgtEl>
                                          <p:spTgt spid="2">
                                            <p:txEl>
                                              <p:pRg st="7" end="7"/>
                                            </p:txEl>
                                          </p:spTgt>
                                        </p:tgtEl>
                                      </p:cBhvr>
                                    </p:animEffect>
                                    <p:anim calcmode="lin" valueType="num">
                                      <p:cBhvr>
                                        <p:cTn id="36" dur="1000" fill="hold"/>
                                        <p:tgtEl>
                                          <p:spTgt spid="2">
                                            <p:txEl>
                                              <p:pRg st="7" end="7"/>
                                            </p:txEl>
                                          </p:spTgt>
                                        </p:tgtEl>
                                        <p:attrNameLst>
                                          <p:attrName>ppt_x</p:attrName>
                                        </p:attrNameLst>
                                      </p:cBhvr>
                                      <p:tavLst>
                                        <p:tav tm="0">
                                          <p:val>
                                            <p:strVal val="#ppt_x"/>
                                          </p:val>
                                        </p:tav>
                                        <p:tav tm="100000">
                                          <p:val>
                                            <p:strVal val="#ppt_x"/>
                                          </p:val>
                                        </p:tav>
                                      </p:tavLst>
                                    </p:anim>
                                    <p:anim calcmode="lin" valueType="num">
                                      <p:cBhvr>
                                        <p:cTn id="37" dur="1000" fill="hold"/>
                                        <p:tgtEl>
                                          <p:spTgt spid="2">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2">
                                            <p:txEl>
                                              <p:pRg st="8" end="8"/>
                                            </p:txEl>
                                          </p:spTgt>
                                        </p:tgtEl>
                                        <p:attrNameLst>
                                          <p:attrName>style.visibility</p:attrName>
                                        </p:attrNameLst>
                                      </p:cBhvr>
                                      <p:to>
                                        <p:strVal val="visible"/>
                                      </p:to>
                                    </p:set>
                                    <p:animEffect transition="in" filter="fade">
                                      <p:cBhvr>
                                        <p:cTn id="42" dur="1000"/>
                                        <p:tgtEl>
                                          <p:spTgt spid="2">
                                            <p:txEl>
                                              <p:pRg st="8" end="8"/>
                                            </p:txEl>
                                          </p:spTgt>
                                        </p:tgtEl>
                                      </p:cBhvr>
                                    </p:animEffect>
                                    <p:anim calcmode="lin" valueType="num">
                                      <p:cBhvr>
                                        <p:cTn id="43" dur="1000" fill="hold"/>
                                        <p:tgtEl>
                                          <p:spTgt spid="2">
                                            <p:txEl>
                                              <p:pRg st="8" end="8"/>
                                            </p:txEl>
                                          </p:spTgt>
                                        </p:tgtEl>
                                        <p:attrNameLst>
                                          <p:attrName>ppt_x</p:attrName>
                                        </p:attrNameLst>
                                      </p:cBhvr>
                                      <p:tavLst>
                                        <p:tav tm="0">
                                          <p:val>
                                            <p:strVal val="#ppt_x"/>
                                          </p:val>
                                        </p:tav>
                                        <p:tav tm="100000">
                                          <p:val>
                                            <p:strVal val="#ppt_x"/>
                                          </p:val>
                                        </p:tav>
                                      </p:tavLst>
                                    </p:anim>
                                    <p:anim calcmode="lin" valueType="num">
                                      <p:cBhvr>
                                        <p:cTn id="44" dur="1000" fill="hold"/>
                                        <p:tgtEl>
                                          <p:spTgt spid="2">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4"/>
                                        </p:tgtEl>
                                        <p:attrNameLst>
                                          <p:attrName>style.visibility</p:attrName>
                                        </p:attrNameLst>
                                      </p:cBhvr>
                                      <p:to>
                                        <p:strVal val="visible"/>
                                      </p:to>
                                    </p:set>
                                    <p:animEffect transition="in" filter="fade">
                                      <p:cBhvr>
                                        <p:cTn id="49" dur="1000"/>
                                        <p:tgtEl>
                                          <p:spTgt spid="4"/>
                                        </p:tgtEl>
                                      </p:cBhvr>
                                    </p:animEffect>
                                    <p:anim calcmode="lin" valueType="num">
                                      <p:cBhvr>
                                        <p:cTn id="50" dur="1000" fill="hold"/>
                                        <p:tgtEl>
                                          <p:spTgt spid="4"/>
                                        </p:tgtEl>
                                        <p:attrNameLst>
                                          <p:attrName>ppt_x</p:attrName>
                                        </p:attrNameLst>
                                      </p:cBhvr>
                                      <p:tavLst>
                                        <p:tav tm="0">
                                          <p:val>
                                            <p:strVal val="#ppt_x"/>
                                          </p:val>
                                        </p:tav>
                                        <p:tav tm="100000">
                                          <p:val>
                                            <p:strVal val="#ppt_x"/>
                                          </p:val>
                                        </p:tav>
                                      </p:tavLst>
                                    </p:anim>
                                    <p:anim calcmode="lin" valueType="num">
                                      <p:cBhvr>
                                        <p:cTn id="5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Graphic spid="4" grpId="0">
        <p:bldAsOne/>
      </p:bldGraphic>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7811844" y="6490446"/>
            <a:ext cx="1332156" cy="365125"/>
          </a:xfrm>
        </p:spPr>
        <p:txBody>
          <a:bodyPr/>
          <a:lstStyle/>
          <a:p>
            <a:pPr algn="ctr"/>
            <a:fld id="{6E2D2B3B-882E-40F3-A32F-6DD516915044}" type="slidenum">
              <a:rPr lang="en-US" smtClean="0">
                <a:solidFill>
                  <a:schemeClr val="tx1"/>
                </a:solidFill>
              </a:rPr>
              <a:pPr algn="ctr"/>
              <a:t>7</a:t>
            </a:fld>
            <a:endParaRPr lang="en-US">
              <a:solidFill>
                <a:schemeClr val="tx1"/>
              </a:solidFill>
            </a:endParaRPr>
          </a:p>
        </p:txBody>
      </p:sp>
      <p:sp>
        <p:nvSpPr>
          <p:cNvPr id="10" name="Footer Placeholder 9"/>
          <p:cNvSpPr>
            <a:spLocks noGrp="1"/>
          </p:cNvSpPr>
          <p:nvPr>
            <p:ph type="ftr" sz="quarter" idx="11"/>
          </p:nvPr>
        </p:nvSpPr>
        <p:spPr>
          <a:xfrm>
            <a:off x="2771800" y="6492875"/>
            <a:ext cx="3502152" cy="365125"/>
          </a:xfrm>
        </p:spPr>
        <p:txBody>
          <a:bodyPr/>
          <a:lstStyle/>
          <a:p>
            <a:pPr algn="ctr"/>
            <a:r>
              <a:rPr lang="en-US" smtClean="0"/>
              <a:t>IB Biology SFP - Mark Polko</a:t>
            </a:r>
            <a:endParaRPr lang="en-US"/>
          </a:p>
        </p:txBody>
      </p:sp>
      <p:sp>
        <p:nvSpPr>
          <p:cNvPr id="2" name="Rectangle 1"/>
          <p:cNvSpPr/>
          <p:nvPr/>
        </p:nvSpPr>
        <p:spPr>
          <a:xfrm>
            <a:off x="458955" y="1052736"/>
            <a:ext cx="8280920" cy="1754326"/>
          </a:xfrm>
          <a:prstGeom prst="rect">
            <a:avLst/>
          </a:prstGeom>
        </p:spPr>
        <p:txBody>
          <a:bodyPr wrap="square">
            <a:spAutoFit/>
          </a:bodyPr>
          <a:lstStyle/>
          <a:p>
            <a:r>
              <a:rPr lang="en-GB" dirty="0"/>
              <a:t>Many strains of archaebacteria are </a:t>
            </a:r>
            <a:r>
              <a:rPr lang="en-GB" u="sng" dirty="0"/>
              <a:t>extremophiles</a:t>
            </a:r>
            <a:r>
              <a:rPr lang="en-GB" dirty="0"/>
              <a:t> and </a:t>
            </a:r>
            <a:r>
              <a:rPr lang="en-GB" dirty="0" smtClean="0"/>
              <a:t>live at </a:t>
            </a:r>
            <a:r>
              <a:rPr lang="en-GB" dirty="0"/>
              <a:t>high temperatures, but others live in very cold </a:t>
            </a:r>
            <a:r>
              <a:rPr lang="en-GB" dirty="0" smtClean="0"/>
              <a:t>habitats or </a:t>
            </a:r>
            <a:r>
              <a:rPr lang="en-GB" dirty="0"/>
              <a:t>in highly saline (salty water) or acidic water. </a:t>
            </a:r>
            <a:r>
              <a:rPr lang="en-GB" dirty="0" smtClean="0"/>
              <a:t>However, other </a:t>
            </a:r>
            <a:r>
              <a:rPr lang="en-GB" dirty="0"/>
              <a:t>archaebacteria are </a:t>
            </a:r>
            <a:r>
              <a:rPr lang="en-GB" u="sng" dirty="0" err="1"/>
              <a:t>mesophiles</a:t>
            </a:r>
            <a:r>
              <a:rPr lang="en-GB" dirty="0"/>
              <a:t> and have been </a:t>
            </a:r>
            <a:r>
              <a:rPr lang="en-GB" dirty="0" smtClean="0"/>
              <a:t>found in </a:t>
            </a:r>
            <a:r>
              <a:rPr lang="en-GB" dirty="0"/>
              <a:t>marshland, </a:t>
            </a:r>
            <a:r>
              <a:rPr lang="en-GB" dirty="0" err="1"/>
              <a:t>seage</a:t>
            </a:r>
            <a:r>
              <a:rPr lang="en-GB" dirty="0"/>
              <a:t>, soil and sea water. They are </a:t>
            </a:r>
            <a:r>
              <a:rPr lang="en-GB" dirty="0" smtClean="0"/>
              <a:t>also found </a:t>
            </a:r>
            <a:r>
              <a:rPr lang="en-GB" dirty="0"/>
              <a:t>in the intestines of cows, termites and </a:t>
            </a:r>
            <a:r>
              <a:rPr lang="en-GB" dirty="0" smtClean="0"/>
              <a:t>humans. Archaebacteria </a:t>
            </a:r>
            <a:r>
              <a:rPr lang="en-GB" dirty="0"/>
              <a:t>are not known to cause any diseases.</a:t>
            </a:r>
          </a:p>
        </p:txBody>
      </p:sp>
      <p:grpSp>
        <p:nvGrpSpPr>
          <p:cNvPr id="6" name="Group 5"/>
          <p:cNvGrpSpPr/>
          <p:nvPr/>
        </p:nvGrpSpPr>
        <p:grpSpPr>
          <a:xfrm>
            <a:off x="278935" y="116632"/>
            <a:ext cx="8640960" cy="561600"/>
            <a:chOff x="0" y="668879"/>
            <a:chExt cx="8640960" cy="561600"/>
          </a:xfrm>
          <a:scene3d>
            <a:camera prst="orthographicFront"/>
            <a:lightRig rig="flat" dir="t"/>
          </a:scene3d>
        </p:grpSpPr>
        <p:sp>
          <p:nvSpPr>
            <p:cNvPr id="7" name="Rounded Rectangle 6"/>
            <p:cNvSpPr/>
            <p:nvPr/>
          </p:nvSpPr>
          <p:spPr>
            <a:xfrm>
              <a:off x="0" y="668879"/>
              <a:ext cx="8640960" cy="561600"/>
            </a:xfrm>
            <a:prstGeom prst="roundRect">
              <a:avLst/>
            </a:prstGeom>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sp>
        <p:sp>
          <p:nvSpPr>
            <p:cNvPr id="8" name="Rounded Rectangle 4"/>
            <p:cNvSpPr/>
            <p:nvPr/>
          </p:nvSpPr>
          <p:spPr>
            <a:xfrm>
              <a:off x="27415" y="696294"/>
              <a:ext cx="8586130" cy="506770"/>
            </a:xfrm>
            <a:prstGeom prst="rect">
              <a:avLst/>
            </a:prstGeom>
            <a:sp3d/>
          </p:spPr>
          <p:style>
            <a:lnRef idx="0">
              <a:scrgbClr r="0" g="0" b="0"/>
            </a:lnRef>
            <a:fillRef idx="0">
              <a:scrgbClr r="0" g="0" b="0"/>
            </a:fillRef>
            <a:effectRef idx="0">
              <a:scrgbClr r="0" g="0" b="0"/>
            </a:effectRef>
            <a:fontRef idx="minor">
              <a:schemeClr val="dk1"/>
            </a:fontRef>
          </p:style>
          <p:txBody>
            <a:bodyPr spcFirstLastPara="0" vert="horz" wrap="square" lIns="53340" tIns="53340" rIns="53340" bIns="53340" numCol="1" spcCol="1270" anchor="ctr" anchorCtr="0">
              <a:noAutofit/>
            </a:bodyPr>
            <a:lstStyle/>
            <a:p>
              <a:pPr lvl="0" algn="l" defTabSz="622300" rtl="0">
                <a:lnSpc>
                  <a:spcPct val="90000"/>
                </a:lnSpc>
                <a:spcBef>
                  <a:spcPct val="0"/>
                </a:spcBef>
                <a:spcAft>
                  <a:spcPct val="35000"/>
                </a:spcAft>
              </a:pPr>
              <a:r>
                <a:rPr lang="en-GB" sz="1600" kern="1200" smtClean="0"/>
                <a:t>F.1.2 Explain the reasons for the reclassification of living organisms into three domains.</a:t>
              </a:r>
              <a:endParaRPr lang="en-GB" sz="1600" kern="1200"/>
            </a:p>
          </p:txBody>
        </p:sp>
      </p:grpSp>
      <p:graphicFrame>
        <p:nvGraphicFramePr>
          <p:cNvPr id="11" name="Diagram 10"/>
          <p:cNvGraphicFramePr/>
          <p:nvPr>
            <p:extLst>
              <p:ext uri="{D42A27DB-BD31-4B8C-83A1-F6EECF244321}">
                <p14:modId xmlns:p14="http://schemas.microsoft.com/office/powerpoint/2010/main" val="4107378369"/>
              </p:ext>
            </p:extLst>
          </p:nvPr>
        </p:nvGraphicFramePr>
        <p:xfrm>
          <a:off x="4860032" y="3429000"/>
          <a:ext cx="4283968" cy="147732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9" name="Diagram 8"/>
          <p:cNvGraphicFramePr/>
          <p:nvPr>
            <p:extLst>
              <p:ext uri="{D42A27DB-BD31-4B8C-83A1-F6EECF244321}">
                <p14:modId xmlns:p14="http://schemas.microsoft.com/office/powerpoint/2010/main" val="586449776"/>
              </p:ext>
            </p:extLst>
          </p:nvPr>
        </p:nvGraphicFramePr>
        <p:xfrm>
          <a:off x="478194" y="2924944"/>
          <a:ext cx="4140460" cy="2031325"/>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12" name="Oval 11"/>
          <p:cNvSpPr/>
          <p:nvPr/>
        </p:nvSpPr>
        <p:spPr>
          <a:xfrm>
            <a:off x="4499992" y="1052736"/>
            <a:ext cx="1656184" cy="360040"/>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4" name="Straight Arrow Connector 13"/>
          <p:cNvCxnSpPr/>
          <p:nvPr/>
        </p:nvCxnSpPr>
        <p:spPr>
          <a:xfrm flipH="1">
            <a:off x="3779912" y="1412776"/>
            <a:ext cx="1152128" cy="1512168"/>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16" name="Oval 15"/>
          <p:cNvSpPr/>
          <p:nvPr/>
        </p:nvSpPr>
        <p:spPr>
          <a:xfrm>
            <a:off x="6999020" y="1690938"/>
            <a:ext cx="1656184" cy="360040"/>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7" name="Straight Arrow Connector 16"/>
          <p:cNvCxnSpPr/>
          <p:nvPr/>
        </p:nvCxnSpPr>
        <p:spPr>
          <a:xfrm flipH="1">
            <a:off x="6444208" y="2050978"/>
            <a:ext cx="986860" cy="1306014"/>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pic>
        <p:nvPicPr>
          <p:cNvPr id="5122" name="Picture 2" descr="http://www.dailygalaxy.com/photos/uncategorized/2009/03/15/thermophiles.jp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13810" y="4941168"/>
            <a:ext cx="3984235" cy="1743103"/>
          </a:xfrm>
          <a:prstGeom prst="rect">
            <a:avLst/>
          </a:prstGeom>
        </p:spPr>
        <p:style>
          <a:lnRef idx="1">
            <a:schemeClr val="accent1"/>
          </a:lnRef>
          <a:fillRef idx="3">
            <a:schemeClr val="accent1"/>
          </a:fillRef>
          <a:effectRef idx="2">
            <a:schemeClr val="accent1"/>
          </a:effectRef>
          <a:fontRef idx="minor">
            <a:schemeClr val="lt1"/>
          </a:fontRef>
        </p:style>
      </p:pic>
    </p:spTree>
    <p:extLst>
      <p:ext uri="{BB962C8B-B14F-4D97-AF65-F5344CB8AC3E}">
        <p14:creationId xmlns:p14="http://schemas.microsoft.com/office/powerpoint/2010/main" val="409306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heel(1)">
                                      <p:cBhvr>
                                        <p:cTn id="14" dur="2000"/>
                                        <p:tgtEl>
                                          <p:spTgt spid="12"/>
                                        </p:tgtEl>
                                      </p:cBhvr>
                                    </p:animEffect>
                                  </p:childTnLst>
                                </p:cTn>
                              </p:par>
                            </p:childTnLst>
                          </p:cTn>
                        </p:par>
                        <p:par>
                          <p:cTn id="15" fill="hold">
                            <p:stCondLst>
                              <p:cond delay="2000"/>
                            </p:stCondLst>
                            <p:childTnLst>
                              <p:par>
                                <p:cTn id="16" presetID="21" presetClass="entr" presetSubtype="1" fill="hold" nodeType="after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wheel(1)">
                                      <p:cBhvr>
                                        <p:cTn id="18" dur="2000"/>
                                        <p:tgtEl>
                                          <p:spTgt spid="14"/>
                                        </p:tgtEl>
                                      </p:cBhvr>
                                    </p:animEffect>
                                  </p:childTnLst>
                                </p:cTn>
                              </p:par>
                            </p:childTnLst>
                          </p:cTn>
                        </p:par>
                        <p:par>
                          <p:cTn id="19" fill="hold">
                            <p:stCondLst>
                              <p:cond delay="4000"/>
                            </p:stCondLst>
                            <p:childTnLst>
                              <p:par>
                                <p:cTn id="20" presetID="31" presetClass="entr" presetSubtype="0" fill="hold" grpId="0" nodeType="after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p:cTn id="22" dur="1000" fill="hold"/>
                                        <p:tgtEl>
                                          <p:spTgt spid="9"/>
                                        </p:tgtEl>
                                        <p:attrNameLst>
                                          <p:attrName>ppt_w</p:attrName>
                                        </p:attrNameLst>
                                      </p:cBhvr>
                                      <p:tavLst>
                                        <p:tav tm="0">
                                          <p:val>
                                            <p:fltVal val="0"/>
                                          </p:val>
                                        </p:tav>
                                        <p:tav tm="100000">
                                          <p:val>
                                            <p:strVal val="#ppt_w"/>
                                          </p:val>
                                        </p:tav>
                                      </p:tavLst>
                                    </p:anim>
                                    <p:anim calcmode="lin" valueType="num">
                                      <p:cBhvr>
                                        <p:cTn id="23" dur="1000" fill="hold"/>
                                        <p:tgtEl>
                                          <p:spTgt spid="9"/>
                                        </p:tgtEl>
                                        <p:attrNameLst>
                                          <p:attrName>ppt_h</p:attrName>
                                        </p:attrNameLst>
                                      </p:cBhvr>
                                      <p:tavLst>
                                        <p:tav tm="0">
                                          <p:val>
                                            <p:fltVal val="0"/>
                                          </p:val>
                                        </p:tav>
                                        <p:tav tm="100000">
                                          <p:val>
                                            <p:strVal val="#ppt_h"/>
                                          </p:val>
                                        </p:tav>
                                      </p:tavLst>
                                    </p:anim>
                                    <p:anim calcmode="lin" valueType="num">
                                      <p:cBhvr>
                                        <p:cTn id="24" dur="1000" fill="hold"/>
                                        <p:tgtEl>
                                          <p:spTgt spid="9"/>
                                        </p:tgtEl>
                                        <p:attrNameLst>
                                          <p:attrName>style.rotation</p:attrName>
                                        </p:attrNameLst>
                                      </p:cBhvr>
                                      <p:tavLst>
                                        <p:tav tm="0">
                                          <p:val>
                                            <p:fltVal val="90"/>
                                          </p:val>
                                        </p:tav>
                                        <p:tav tm="100000">
                                          <p:val>
                                            <p:fltVal val="0"/>
                                          </p:val>
                                        </p:tav>
                                      </p:tavLst>
                                    </p:anim>
                                    <p:animEffect transition="in" filter="fade">
                                      <p:cBhvr>
                                        <p:cTn id="25" dur="1000"/>
                                        <p:tgtEl>
                                          <p:spTgt spid="9"/>
                                        </p:tgtEl>
                                      </p:cBhvr>
                                    </p:animEffect>
                                  </p:childTnLst>
                                </p:cTn>
                              </p:par>
                            </p:childTnLst>
                          </p:cTn>
                        </p:par>
                        <p:par>
                          <p:cTn id="26" fill="hold">
                            <p:stCondLst>
                              <p:cond delay="5000"/>
                            </p:stCondLst>
                            <p:childTnLst>
                              <p:par>
                                <p:cTn id="27" presetID="10" presetClass="entr" presetSubtype="0" fill="hold" nodeType="afterEffect">
                                  <p:stCondLst>
                                    <p:cond delay="0"/>
                                  </p:stCondLst>
                                  <p:childTnLst>
                                    <p:set>
                                      <p:cBhvr>
                                        <p:cTn id="28" dur="1" fill="hold">
                                          <p:stCondLst>
                                            <p:cond delay="0"/>
                                          </p:stCondLst>
                                        </p:cTn>
                                        <p:tgtEl>
                                          <p:spTgt spid="5122"/>
                                        </p:tgtEl>
                                        <p:attrNameLst>
                                          <p:attrName>style.visibility</p:attrName>
                                        </p:attrNameLst>
                                      </p:cBhvr>
                                      <p:to>
                                        <p:strVal val="visible"/>
                                      </p:to>
                                    </p:set>
                                    <p:animEffect transition="in" filter="fade">
                                      <p:cBhvr>
                                        <p:cTn id="29" dur="1000"/>
                                        <p:tgtEl>
                                          <p:spTgt spid="5122"/>
                                        </p:tgtEl>
                                      </p:cBhvr>
                                    </p:animEffect>
                                  </p:childTnLst>
                                </p:cTn>
                              </p:par>
                            </p:childTnLst>
                          </p:cTn>
                        </p:par>
                      </p:childTnLst>
                    </p:cTn>
                  </p:par>
                  <p:par>
                    <p:cTn id="30" fill="hold">
                      <p:stCondLst>
                        <p:cond delay="indefinite"/>
                      </p:stCondLst>
                      <p:childTnLst>
                        <p:par>
                          <p:cTn id="31" fill="hold">
                            <p:stCondLst>
                              <p:cond delay="0"/>
                            </p:stCondLst>
                            <p:childTnLst>
                              <p:par>
                                <p:cTn id="32" presetID="21" presetClass="entr" presetSubtype="1" fill="hold" grpId="0" nodeType="click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wheel(1)">
                                      <p:cBhvr>
                                        <p:cTn id="34" dur="2000"/>
                                        <p:tgtEl>
                                          <p:spTgt spid="16"/>
                                        </p:tgtEl>
                                      </p:cBhvr>
                                    </p:animEffect>
                                  </p:childTnLst>
                                </p:cTn>
                              </p:par>
                            </p:childTnLst>
                          </p:cTn>
                        </p:par>
                        <p:par>
                          <p:cTn id="35" fill="hold">
                            <p:stCondLst>
                              <p:cond delay="2000"/>
                            </p:stCondLst>
                            <p:childTnLst>
                              <p:par>
                                <p:cTn id="36" presetID="21" presetClass="entr" presetSubtype="1" fill="hold" nodeType="after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wheel(1)">
                                      <p:cBhvr>
                                        <p:cTn id="38" dur="2000"/>
                                        <p:tgtEl>
                                          <p:spTgt spid="17"/>
                                        </p:tgtEl>
                                      </p:cBhvr>
                                    </p:animEffect>
                                  </p:childTnLst>
                                </p:cTn>
                              </p:par>
                            </p:childTnLst>
                          </p:cTn>
                        </p:par>
                        <p:par>
                          <p:cTn id="39" fill="hold">
                            <p:stCondLst>
                              <p:cond delay="4000"/>
                            </p:stCondLst>
                            <p:childTnLst>
                              <p:par>
                                <p:cTn id="40" presetID="31" presetClass="entr" presetSubtype="0" fill="hold" grpId="0" nodeType="afterEffect">
                                  <p:stCondLst>
                                    <p:cond delay="0"/>
                                  </p:stCondLst>
                                  <p:childTnLst>
                                    <p:set>
                                      <p:cBhvr>
                                        <p:cTn id="41" dur="1" fill="hold">
                                          <p:stCondLst>
                                            <p:cond delay="0"/>
                                          </p:stCondLst>
                                        </p:cTn>
                                        <p:tgtEl>
                                          <p:spTgt spid="11"/>
                                        </p:tgtEl>
                                        <p:attrNameLst>
                                          <p:attrName>style.visibility</p:attrName>
                                        </p:attrNameLst>
                                      </p:cBhvr>
                                      <p:to>
                                        <p:strVal val="visible"/>
                                      </p:to>
                                    </p:set>
                                    <p:anim calcmode="lin" valueType="num">
                                      <p:cBhvr>
                                        <p:cTn id="42" dur="1000" fill="hold"/>
                                        <p:tgtEl>
                                          <p:spTgt spid="11"/>
                                        </p:tgtEl>
                                        <p:attrNameLst>
                                          <p:attrName>ppt_w</p:attrName>
                                        </p:attrNameLst>
                                      </p:cBhvr>
                                      <p:tavLst>
                                        <p:tav tm="0">
                                          <p:val>
                                            <p:fltVal val="0"/>
                                          </p:val>
                                        </p:tav>
                                        <p:tav tm="100000">
                                          <p:val>
                                            <p:strVal val="#ppt_w"/>
                                          </p:val>
                                        </p:tav>
                                      </p:tavLst>
                                    </p:anim>
                                    <p:anim calcmode="lin" valueType="num">
                                      <p:cBhvr>
                                        <p:cTn id="43" dur="1000" fill="hold"/>
                                        <p:tgtEl>
                                          <p:spTgt spid="11"/>
                                        </p:tgtEl>
                                        <p:attrNameLst>
                                          <p:attrName>ppt_h</p:attrName>
                                        </p:attrNameLst>
                                      </p:cBhvr>
                                      <p:tavLst>
                                        <p:tav tm="0">
                                          <p:val>
                                            <p:fltVal val="0"/>
                                          </p:val>
                                        </p:tav>
                                        <p:tav tm="100000">
                                          <p:val>
                                            <p:strVal val="#ppt_h"/>
                                          </p:val>
                                        </p:tav>
                                      </p:tavLst>
                                    </p:anim>
                                    <p:anim calcmode="lin" valueType="num">
                                      <p:cBhvr>
                                        <p:cTn id="44" dur="1000" fill="hold"/>
                                        <p:tgtEl>
                                          <p:spTgt spid="11"/>
                                        </p:tgtEl>
                                        <p:attrNameLst>
                                          <p:attrName>style.rotation</p:attrName>
                                        </p:attrNameLst>
                                      </p:cBhvr>
                                      <p:tavLst>
                                        <p:tav tm="0">
                                          <p:val>
                                            <p:fltVal val="90"/>
                                          </p:val>
                                        </p:tav>
                                        <p:tav tm="100000">
                                          <p:val>
                                            <p:fltVal val="0"/>
                                          </p:val>
                                        </p:tav>
                                      </p:tavLst>
                                    </p:anim>
                                    <p:animEffect transition="in" filter="fade">
                                      <p:cBhvr>
                                        <p:cTn id="45"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Graphic spid="11" grpId="0">
        <p:bldAsOne/>
      </p:bldGraphic>
      <p:bldGraphic spid="9" grpId="0">
        <p:bldAsOne/>
      </p:bldGraphic>
      <p:bldP spid="12" grpId="0" animBg="1"/>
      <p:bldP spid="16" grpId="0" animBg="1"/>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7811844" y="6490446"/>
            <a:ext cx="1332156" cy="365125"/>
          </a:xfrm>
        </p:spPr>
        <p:txBody>
          <a:bodyPr/>
          <a:lstStyle/>
          <a:p>
            <a:pPr algn="ctr"/>
            <a:fld id="{6E2D2B3B-882E-40F3-A32F-6DD516915044}" type="slidenum">
              <a:rPr lang="en-US" smtClean="0">
                <a:solidFill>
                  <a:schemeClr val="tx1"/>
                </a:solidFill>
              </a:rPr>
              <a:pPr algn="ctr"/>
              <a:t>8</a:t>
            </a:fld>
            <a:endParaRPr lang="en-US">
              <a:solidFill>
                <a:schemeClr val="tx1"/>
              </a:solidFill>
            </a:endParaRPr>
          </a:p>
        </p:txBody>
      </p:sp>
      <p:sp>
        <p:nvSpPr>
          <p:cNvPr id="10" name="Footer Placeholder 9"/>
          <p:cNvSpPr>
            <a:spLocks noGrp="1"/>
          </p:cNvSpPr>
          <p:nvPr>
            <p:ph type="ftr" sz="quarter" idx="11"/>
          </p:nvPr>
        </p:nvSpPr>
        <p:spPr>
          <a:xfrm>
            <a:off x="2771800" y="6492875"/>
            <a:ext cx="3502152" cy="365125"/>
          </a:xfrm>
        </p:spPr>
        <p:txBody>
          <a:bodyPr/>
          <a:lstStyle/>
          <a:p>
            <a:pPr algn="ctr"/>
            <a:r>
              <a:rPr lang="en-US" smtClean="0"/>
              <a:t>IB Biology SFP - Mark Polko</a:t>
            </a:r>
            <a:endParaRPr lang="en-US"/>
          </a:p>
        </p:txBody>
      </p:sp>
      <p:sp>
        <p:nvSpPr>
          <p:cNvPr id="2" name="Rectangle 1"/>
          <p:cNvSpPr/>
          <p:nvPr/>
        </p:nvSpPr>
        <p:spPr>
          <a:xfrm>
            <a:off x="306351" y="1078964"/>
            <a:ext cx="8613544" cy="1477328"/>
          </a:xfrm>
          <a:prstGeom prst="rect">
            <a:avLst/>
          </a:prstGeom>
        </p:spPr>
        <p:txBody>
          <a:bodyPr wrap="square">
            <a:spAutoFit/>
          </a:bodyPr>
          <a:lstStyle/>
          <a:p>
            <a:r>
              <a:rPr lang="en-GB" dirty="0"/>
              <a:t>Archaebacteria differ from eubacteria with regard to </a:t>
            </a:r>
            <a:r>
              <a:rPr lang="en-GB" dirty="0" smtClean="0"/>
              <a:t>their </a:t>
            </a:r>
            <a:r>
              <a:rPr lang="fr-FR" dirty="0" smtClean="0"/>
              <a:t>membrane structure</a:t>
            </a:r>
            <a:r>
              <a:rPr lang="fr-FR" dirty="0"/>
              <a:t>, </a:t>
            </a:r>
            <a:r>
              <a:rPr lang="fr-FR" dirty="0" err="1"/>
              <a:t>transfer</a:t>
            </a:r>
            <a:r>
              <a:rPr lang="fr-FR" dirty="0"/>
              <a:t> RNA </a:t>
            </a:r>
            <a:r>
              <a:rPr lang="fr-FR" dirty="0" err="1" smtClean="0"/>
              <a:t>molecule</a:t>
            </a:r>
            <a:r>
              <a:rPr lang="fr-FR" dirty="0"/>
              <a:t> </a:t>
            </a:r>
            <a:r>
              <a:rPr lang="fr-FR" dirty="0" smtClean="0"/>
              <a:t>structure </a:t>
            </a:r>
            <a:r>
              <a:rPr lang="en-GB" dirty="0" smtClean="0"/>
              <a:t>and </a:t>
            </a:r>
            <a:r>
              <a:rPr lang="en-GB" dirty="0"/>
              <a:t>sensitivity to antibiotics </a:t>
            </a:r>
            <a:r>
              <a:rPr lang="en-GB" i="1" dirty="0"/>
              <a:t>(see Topics 6.3.2 and F.6.5</a:t>
            </a:r>
            <a:r>
              <a:rPr lang="en-GB" i="1" dirty="0" smtClean="0"/>
              <a:t>).</a:t>
            </a:r>
          </a:p>
          <a:p>
            <a:endParaRPr lang="en-GB" i="1" dirty="0"/>
          </a:p>
          <a:p>
            <a:endParaRPr lang="en-GB" dirty="0"/>
          </a:p>
        </p:txBody>
      </p:sp>
      <p:grpSp>
        <p:nvGrpSpPr>
          <p:cNvPr id="6" name="Group 5"/>
          <p:cNvGrpSpPr/>
          <p:nvPr/>
        </p:nvGrpSpPr>
        <p:grpSpPr>
          <a:xfrm>
            <a:off x="278935" y="116632"/>
            <a:ext cx="8640960" cy="561600"/>
            <a:chOff x="0" y="1316880"/>
            <a:chExt cx="8640960" cy="561600"/>
          </a:xfrm>
          <a:scene3d>
            <a:camera prst="orthographicFront"/>
            <a:lightRig rig="flat" dir="t"/>
          </a:scene3d>
        </p:grpSpPr>
        <p:sp>
          <p:nvSpPr>
            <p:cNvPr id="7" name="Rounded Rectangle 6"/>
            <p:cNvSpPr/>
            <p:nvPr/>
          </p:nvSpPr>
          <p:spPr>
            <a:xfrm>
              <a:off x="0" y="1316880"/>
              <a:ext cx="8640960" cy="561600"/>
            </a:xfrm>
            <a:prstGeom prst="roundRect">
              <a:avLst/>
            </a:prstGeom>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sp>
        <p:sp>
          <p:nvSpPr>
            <p:cNvPr id="8" name="Rounded Rectangle 4"/>
            <p:cNvSpPr/>
            <p:nvPr/>
          </p:nvSpPr>
          <p:spPr>
            <a:xfrm>
              <a:off x="27415" y="1344295"/>
              <a:ext cx="8586130" cy="506770"/>
            </a:xfrm>
            <a:prstGeom prst="rect">
              <a:avLst/>
            </a:prstGeom>
            <a:sp3d/>
          </p:spPr>
          <p:style>
            <a:lnRef idx="0">
              <a:scrgbClr r="0" g="0" b="0"/>
            </a:lnRef>
            <a:fillRef idx="0">
              <a:scrgbClr r="0" g="0" b="0"/>
            </a:fillRef>
            <a:effectRef idx="0">
              <a:scrgbClr r="0" g="0" b="0"/>
            </a:effectRef>
            <a:fontRef idx="minor">
              <a:schemeClr val="dk1"/>
            </a:fontRef>
          </p:style>
          <p:txBody>
            <a:bodyPr spcFirstLastPara="0" vert="horz" wrap="square" lIns="53340" tIns="53340" rIns="53340" bIns="53340" numCol="1" spcCol="1270" anchor="ctr" anchorCtr="0">
              <a:noAutofit/>
            </a:bodyPr>
            <a:lstStyle/>
            <a:p>
              <a:pPr lvl="0" algn="l" defTabSz="622300" rtl="0">
                <a:lnSpc>
                  <a:spcPct val="90000"/>
                </a:lnSpc>
                <a:spcBef>
                  <a:spcPct val="0"/>
                </a:spcBef>
                <a:spcAft>
                  <a:spcPct val="35000"/>
                </a:spcAft>
              </a:pPr>
              <a:r>
                <a:rPr lang="en-GB" sz="2000" kern="1200" smtClean="0"/>
                <a:t>F.1.3 Distinguish between the characteristics of the three domains.</a:t>
              </a:r>
              <a:endParaRPr lang="en-GB" sz="2000" kern="1200"/>
            </a:p>
          </p:txBody>
        </p:sp>
      </p:grpSp>
      <p:pic>
        <p:nvPicPr>
          <p:cNvPr id="819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34" y="2348880"/>
            <a:ext cx="9140075" cy="39604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36792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8195"/>
                                        </p:tgtEl>
                                        <p:attrNameLst>
                                          <p:attrName>style.visibility</p:attrName>
                                        </p:attrNameLst>
                                      </p:cBhvr>
                                      <p:to>
                                        <p:strVal val="visible"/>
                                      </p:to>
                                    </p:set>
                                    <p:anim calcmode="lin" valueType="num">
                                      <p:cBhvr>
                                        <p:cTn id="14" dur="1250" fill="hold"/>
                                        <p:tgtEl>
                                          <p:spTgt spid="8195"/>
                                        </p:tgtEl>
                                        <p:attrNameLst>
                                          <p:attrName>ppt_w</p:attrName>
                                        </p:attrNameLst>
                                      </p:cBhvr>
                                      <p:tavLst>
                                        <p:tav tm="0">
                                          <p:val>
                                            <p:fltVal val="0"/>
                                          </p:val>
                                        </p:tav>
                                        <p:tav tm="100000">
                                          <p:val>
                                            <p:strVal val="#ppt_w"/>
                                          </p:val>
                                        </p:tav>
                                      </p:tavLst>
                                    </p:anim>
                                    <p:anim calcmode="lin" valueType="num">
                                      <p:cBhvr>
                                        <p:cTn id="15" dur="1250" fill="hold"/>
                                        <p:tgtEl>
                                          <p:spTgt spid="8195"/>
                                        </p:tgtEl>
                                        <p:attrNameLst>
                                          <p:attrName>ppt_h</p:attrName>
                                        </p:attrNameLst>
                                      </p:cBhvr>
                                      <p:tavLst>
                                        <p:tav tm="0">
                                          <p:val>
                                            <p:fltVal val="0"/>
                                          </p:val>
                                        </p:tav>
                                        <p:tav tm="100000">
                                          <p:val>
                                            <p:strVal val="#ppt_h"/>
                                          </p:val>
                                        </p:tav>
                                      </p:tavLst>
                                    </p:anim>
                                    <p:animEffect transition="in" filter="fade">
                                      <p:cBhvr>
                                        <p:cTn id="16" dur="1250"/>
                                        <p:tgtEl>
                                          <p:spTgt spid="81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7811844" y="6490446"/>
            <a:ext cx="1332156" cy="365125"/>
          </a:xfrm>
        </p:spPr>
        <p:txBody>
          <a:bodyPr/>
          <a:lstStyle/>
          <a:p>
            <a:pPr algn="ctr"/>
            <a:fld id="{6E2D2B3B-882E-40F3-A32F-6DD516915044}" type="slidenum">
              <a:rPr lang="en-US" smtClean="0">
                <a:solidFill>
                  <a:schemeClr val="tx1"/>
                </a:solidFill>
              </a:rPr>
              <a:pPr algn="ctr"/>
              <a:t>9</a:t>
            </a:fld>
            <a:endParaRPr lang="en-US">
              <a:solidFill>
                <a:schemeClr val="tx1"/>
              </a:solidFill>
            </a:endParaRPr>
          </a:p>
        </p:txBody>
      </p:sp>
      <p:sp>
        <p:nvSpPr>
          <p:cNvPr id="10" name="Footer Placeholder 9"/>
          <p:cNvSpPr>
            <a:spLocks noGrp="1"/>
          </p:cNvSpPr>
          <p:nvPr>
            <p:ph type="ftr" sz="quarter" idx="11"/>
          </p:nvPr>
        </p:nvSpPr>
        <p:spPr>
          <a:xfrm>
            <a:off x="2771800" y="6492875"/>
            <a:ext cx="3502152" cy="365125"/>
          </a:xfrm>
        </p:spPr>
        <p:txBody>
          <a:bodyPr/>
          <a:lstStyle/>
          <a:p>
            <a:pPr algn="ctr"/>
            <a:r>
              <a:rPr lang="en-US" smtClean="0"/>
              <a:t>IB Biology SFP - Mark Polko</a:t>
            </a:r>
            <a:endParaRPr lang="en-US"/>
          </a:p>
        </p:txBody>
      </p:sp>
      <p:grpSp>
        <p:nvGrpSpPr>
          <p:cNvPr id="6" name="Group 5"/>
          <p:cNvGrpSpPr/>
          <p:nvPr/>
        </p:nvGrpSpPr>
        <p:grpSpPr>
          <a:xfrm>
            <a:off x="267901" y="260648"/>
            <a:ext cx="8640960" cy="561600"/>
            <a:chOff x="0" y="1964880"/>
            <a:chExt cx="8640960" cy="561600"/>
          </a:xfrm>
          <a:scene3d>
            <a:camera prst="orthographicFront"/>
            <a:lightRig rig="flat" dir="t"/>
          </a:scene3d>
        </p:grpSpPr>
        <p:sp>
          <p:nvSpPr>
            <p:cNvPr id="7" name="Rounded Rectangle 6"/>
            <p:cNvSpPr/>
            <p:nvPr/>
          </p:nvSpPr>
          <p:spPr>
            <a:xfrm>
              <a:off x="0" y="1964880"/>
              <a:ext cx="8640960" cy="561600"/>
            </a:xfrm>
            <a:prstGeom prst="roundRect">
              <a:avLst/>
            </a:prstGeom>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sp>
        <p:sp>
          <p:nvSpPr>
            <p:cNvPr id="8" name="Rounded Rectangle 4"/>
            <p:cNvSpPr/>
            <p:nvPr/>
          </p:nvSpPr>
          <p:spPr>
            <a:xfrm>
              <a:off x="27415" y="1992295"/>
              <a:ext cx="8586130" cy="506770"/>
            </a:xfrm>
            <a:prstGeom prst="rect">
              <a:avLst/>
            </a:prstGeom>
            <a:sp3d/>
          </p:spPr>
          <p:style>
            <a:lnRef idx="0">
              <a:scrgbClr r="0" g="0" b="0"/>
            </a:lnRef>
            <a:fillRef idx="0">
              <a:scrgbClr r="0" g="0" b="0"/>
            </a:fillRef>
            <a:effectRef idx="0">
              <a:scrgbClr r="0" g="0" b="0"/>
            </a:effectRef>
            <a:fontRef idx="minor">
              <a:schemeClr val="dk1"/>
            </a:fontRef>
          </p:style>
          <p:txBody>
            <a:bodyPr spcFirstLastPara="0" vert="horz" wrap="square" lIns="53340" tIns="53340" rIns="53340" bIns="53340" numCol="1" spcCol="1270" anchor="ctr" anchorCtr="0">
              <a:noAutofit/>
            </a:bodyPr>
            <a:lstStyle/>
            <a:p>
              <a:pPr lvl="0" algn="l" defTabSz="622300" rtl="0">
                <a:lnSpc>
                  <a:spcPct val="90000"/>
                </a:lnSpc>
                <a:spcBef>
                  <a:spcPct val="0"/>
                </a:spcBef>
                <a:spcAft>
                  <a:spcPct val="35000"/>
                </a:spcAft>
              </a:pPr>
              <a:r>
                <a:rPr lang="en-GB" kern="1200" dirty="0" smtClean="0"/>
                <a:t>F.1.4 Outline the wide diversity of habitat in the </a:t>
              </a:r>
              <a:r>
                <a:rPr lang="en-GB" kern="1200" dirty="0" err="1" smtClean="0"/>
                <a:t>Archaea</a:t>
              </a:r>
              <a:r>
                <a:rPr lang="en-GB" kern="1200" dirty="0" smtClean="0"/>
                <a:t> as exemplified by methanogens, thermophiles and halophiles.</a:t>
              </a:r>
              <a:endParaRPr lang="en-GB" kern="1200" dirty="0"/>
            </a:p>
          </p:txBody>
        </p:sp>
      </p:grpSp>
      <p:pic>
        <p:nvPicPr>
          <p:cNvPr id="9" name="Bacteria Habitats - YouTube.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12656" y="1268760"/>
            <a:ext cx="7751449" cy="4392488"/>
          </a:xfrm>
          <a:prstGeom prst="rect">
            <a:avLst/>
          </a:prstGeom>
        </p:spPr>
      </p:pic>
    </p:spTree>
    <p:extLst>
      <p:ext uri="{BB962C8B-B14F-4D97-AF65-F5344CB8AC3E}">
        <p14:creationId xmlns:p14="http://schemas.microsoft.com/office/powerpoint/2010/main" val="1879070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2793"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Template MP">
  <a:themeElements>
    <a:clrScheme name="Austin">
      <a:dk1>
        <a:sysClr val="windowText" lastClr="000000"/>
      </a:dk1>
      <a:lt1>
        <a:sysClr val="window" lastClr="FFFFFF"/>
      </a:lt1>
      <a:dk2>
        <a:srgbClr val="3E3D2D"/>
      </a:dk2>
      <a:lt2>
        <a:srgbClr val="CAF278"/>
      </a:lt2>
      <a:accent1>
        <a:srgbClr val="94C600"/>
      </a:accent1>
      <a:accent2>
        <a:srgbClr val="71685A"/>
      </a:accent2>
      <a:accent3>
        <a:srgbClr val="FF6700"/>
      </a:accent3>
      <a:accent4>
        <a:srgbClr val="909465"/>
      </a:accent4>
      <a:accent5>
        <a:srgbClr val="956B43"/>
      </a:accent5>
      <a:accent6>
        <a:srgbClr val="FEA022"/>
      </a:accent6>
      <a:hlink>
        <a:srgbClr val="E68200"/>
      </a:hlink>
      <a:folHlink>
        <a:srgbClr val="FFA94A"/>
      </a:folHlink>
    </a:clrScheme>
    <a:fontScheme name="Austin">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Austin">
      <a:fillStyleLst>
        <a:solidFill>
          <a:schemeClr val="phClr"/>
        </a:solidFill>
        <a:gradFill rotWithShape="1">
          <a:gsLst>
            <a:gs pos="0">
              <a:schemeClr val="phClr">
                <a:tint val="20000"/>
                <a:satMod val="180000"/>
                <a:lumMod val="98000"/>
              </a:schemeClr>
            </a:gs>
            <a:gs pos="40000">
              <a:schemeClr val="phClr">
                <a:tint val="30000"/>
                <a:satMod val="260000"/>
                <a:lumMod val="84000"/>
              </a:schemeClr>
            </a:gs>
            <a:gs pos="100000">
              <a:schemeClr val="phClr">
                <a:tint val="100000"/>
                <a:satMod val="110000"/>
                <a:lumMod val="100000"/>
              </a:schemeClr>
            </a:gs>
          </a:gsLst>
          <a:lin ang="5040000" scaled="1"/>
        </a:gradFill>
        <a:gradFill rotWithShape="1">
          <a:gsLst>
            <a:gs pos="0">
              <a:schemeClr val="phClr"/>
            </a:gs>
            <a:gs pos="100000">
              <a:schemeClr val="phClr">
                <a:shade val="75000"/>
                <a:satMod val="120000"/>
                <a:lumMod val="9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scene3d>
            <a:camera prst="orthographicFront">
              <a:rot lat="0" lon="0" rev="0"/>
            </a:camera>
            <a:lightRig rig="threePt" dir="tl">
              <a:rot lat="0" lon="0" rev="20400000"/>
            </a:lightRig>
          </a:scene3d>
          <a:sp3d>
            <a:bevelT w="50800" h="12700" prst="softRound"/>
          </a:sp3d>
        </a:effectStyle>
        <a:effectStyle>
          <a:effectLst>
            <a:outerShdw blurRad="44450" dist="50800" dir="5400000" sx="96000" rotWithShape="0">
              <a:srgbClr val="000000">
                <a:alpha val="34000"/>
              </a:srgbClr>
            </a:outerShdw>
          </a:effectLst>
          <a:scene3d>
            <a:camera prst="orthographicFront">
              <a:rot lat="0" lon="0" rev="0"/>
            </a:camera>
            <a:lightRig rig="threePt" dir="tl">
              <a:rot lat="0" lon="0" rev="20400000"/>
            </a:lightRig>
          </a:scene3d>
          <a:sp3d contourW="15875" prstMaterial="metal">
            <a:bevelT w="101600" h="25400" prst="softRound"/>
            <a:contourClr>
              <a:schemeClr val="phClr">
                <a:shade val="30000"/>
              </a:schemeClr>
            </a:contourClr>
          </a:sp3d>
        </a:effectStyle>
      </a:effectStyleLst>
      <a:bgFillStyleLst>
        <a:solidFill>
          <a:schemeClr val="phClr"/>
        </a:solidFill>
        <a:gradFill rotWithShape="1">
          <a:gsLst>
            <a:gs pos="0">
              <a:schemeClr val="phClr">
                <a:shade val="94000"/>
                <a:satMod val="114000"/>
                <a:lumMod val="96000"/>
              </a:schemeClr>
            </a:gs>
            <a:gs pos="62000">
              <a:schemeClr val="phClr">
                <a:tint val="92000"/>
                <a:shade val="66000"/>
                <a:satMod val="110000"/>
                <a:lumMod val="80000"/>
              </a:schemeClr>
            </a:gs>
            <a:gs pos="100000">
              <a:schemeClr val="phClr">
                <a:tint val="89000"/>
                <a:shade val="62000"/>
                <a:satMod val="110000"/>
                <a:lumMod val="72000"/>
              </a:schemeClr>
            </a:gs>
          </a:gsLst>
          <a:lin ang="5400000" scaled="0"/>
        </a:gradFill>
        <a:blipFill rotWithShape="1">
          <a:blip xmlns:r="http://schemas.openxmlformats.org/officeDocument/2006/relationships" r:embed="rId1">
            <a:duotone>
              <a:schemeClr val="phClr">
                <a:tint val="80000"/>
                <a:shade val="58000"/>
              </a:schemeClr>
              <a:schemeClr val="phClr">
                <a:tint val="73000"/>
                <a:shade val="68000"/>
                <a:satMod val="15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Template MP</Template>
  <TotalTime>2658</TotalTime>
  <Words>3666</Words>
  <Application>Microsoft Office PowerPoint</Application>
  <PresentationFormat>On-screen Show (4:3)</PresentationFormat>
  <Paragraphs>273</Paragraphs>
  <Slides>38</Slides>
  <Notes>0</Notes>
  <HiddenSlides>0</HiddenSlides>
  <MMClips>5</MMClips>
  <ScaleCrop>false</ScaleCrop>
  <HeadingPairs>
    <vt:vector size="4" baseType="variant">
      <vt:variant>
        <vt:lpstr>Theme</vt:lpstr>
      </vt:variant>
      <vt:variant>
        <vt:i4>1</vt:i4>
      </vt:variant>
      <vt:variant>
        <vt:lpstr>Slide Titles</vt:lpstr>
      </vt:variant>
      <vt:variant>
        <vt:i4>38</vt:i4>
      </vt:variant>
    </vt:vector>
  </HeadingPairs>
  <TitlesOfParts>
    <vt:vector size="39" baseType="lpstr">
      <vt:lpstr>Template MP</vt:lpstr>
      <vt:lpstr>Option F  Biotechnology and Microbes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Option F  Biotechnology and Microbes</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Unit 2</dc:title>
  <dc:creator>Mark Polko</dc:creator>
  <cp:lastModifiedBy>Mark Polko</cp:lastModifiedBy>
  <cp:revision>51</cp:revision>
  <dcterms:created xsi:type="dcterms:W3CDTF">2013-08-21T17:54:09Z</dcterms:created>
  <dcterms:modified xsi:type="dcterms:W3CDTF">2013-10-25T13:55:40Z</dcterms:modified>
</cp:coreProperties>
</file>