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0" r:id="rId13"/>
    <p:sldId id="268" r:id="rId14"/>
    <p:sldId id="259" r:id="rId15"/>
    <p:sldId id="271" r:id="rId16"/>
    <p:sldId id="272" r:id="rId17"/>
    <p:sldId id="273" r:id="rId18"/>
    <p:sldId id="274" r:id="rId19"/>
    <p:sldId id="269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74D6E-B323-417A-B0D5-8D0D85F202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9D978C8-DF33-4E55-B3F7-D0805DD6EB3A}">
      <dgm:prSet/>
      <dgm:spPr/>
      <dgm:t>
        <a:bodyPr/>
        <a:lstStyle/>
        <a:p>
          <a:pPr rtl="0"/>
          <a:r>
            <a:rPr lang="en-GB" dirty="0" smtClean="0"/>
            <a:t>D.3.1 Outline the method for dating rocks and fossils using radioisotopes, with reference to 14C and 40K.</a:t>
          </a:r>
          <a:endParaRPr lang="en-GB" dirty="0"/>
        </a:p>
      </dgm:t>
    </dgm:pt>
    <dgm:pt modelId="{B8E87956-B8B2-47E3-934C-E8EB4758979C}" type="parTrans" cxnId="{F0BAF1E9-5564-40AC-91A8-0156C30DFA74}">
      <dgm:prSet/>
      <dgm:spPr/>
      <dgm:t>
        <a:bodyPr/>
        <a:lstStyle/>
        <a:p>
          <a:endParaRPr lang="en-GB"/>
        </a:p>
      </dgm:t>
    </dgm:pt>
    <dgm:pt modelId="{A2746E8F-917C-4484-AC3B-989724839B25}" type="sibTrans" cxnId="{F0BAF1E9-5564-40AC-91A8-0156C30DFA74}">
      <dgm:prSet/>
      <dgm:spPr/>
      <dgm:t>
        <a:bodyPr/>
        <a:lstStyle/>
        <a:p>
          <a:endParaRPr lang="en-GB"/>
        </a:p>
      </dgm:t>
    </dgm:pt>
    <dgm:pt modelId="{8D189D72-720F-45F0-8566-F7C4065517D3}">
      <dgm:prSet/>
      <dgm:spPr/>
      <dgm:t>
        <a:bodyPr/>
        <a:lstStyle/>
        <a:p>
          <a:pPr rtl="0"/>
          <a:r>
            <a:rPr lang="en-GB" smtClean="0"/>
            <a:t>D.3.2 Define </a:t>
          </a:r>
          <a:r>
            <a:rPr lang="en-GB" i="1" smtClean="0"/>
            <a:t>half-life</a:t>
          </a:r>
          <a:r>
            <a:rPr lang="en-GB" smtClean="0"/>
            <a:t>. </a:t>
          </a:r>
          <a:endParaRPr lang="en-GB"/>
        </a:p>
      </dgm:t>
    </dgm:pt>
    <dgm:pt modelId="{03EC1465-BB92-48C8-A239-60BE8C27CB58}" type="parTrans" cxnId="{04AEFCAC-857D-4900-9AE6-2612D08E277B}">
      <dgm:prSet/>
      <dgm:spPr/>
      <dgm:t>
        <a:bodyPr/>
        <a:lstStyle/>
        <a:p>
          <a:endParaRPr lang="en-GB"/>
        </a:p>
      </dgm:t>
    </dgm:pt>
    <dgm:pt modelId="{481D101F-C7B1-482E-B5B4-89F7A798478D}" type="sibTrans" cxnId="{04AEFCAC-857D-4900-9AE6-2612D08E277B}">
      <dgm:prSet/>
      <dgm:spPr/>
      <dgm:t>
        <a:bodyPr/>
        <a:lstStyle/>
        <a:p>
          <a:endParaRPr lang="en-GB"/>
        </a:p>
      </dgm:t>
    </dgm:pt>
    <dgm:pt modelId="{64F6C8F7-E346-4430-845C-A2985641BE39}">
      <dgm:prSet/>
      <dgm:spPr/>
      <dgm:t>
        <a:bodyPr/>
        <a:lstStyle/>
        <a:p>
          <a:pPr rtl="0"/>
          <a:r>
            <a:rPr lang="en-GB" smtClean="0"/>
            <a:t>D.3.3 Deduce the approximate age of materials based on a simple decay curve for a radioisotope.</a:t>
          </a:r>
          <a:endParaRPr lang="en-GB"/>
        </a:p>
      </dgm:t>
    </dgm:pt>
    <dgm:pt modelId="{DDA44CD0-BB04-4DEE-807B-EAFDE1778B2C}" type="parTrans" cxnId="{1C8C4509-761C-4C26-8F14-408E417F3C08}">
      <dgm:prSet/>
      <dgm:spPr/>
      <dgm:t>
        <a:bodyPr/>
        <a:lstStyle/>
        <a:p>
          <a:endParaRPr lang="en-GB"/>
        </a:p>
      </dgm:t>
    </dgm:pt>
    <dgm:pt modelId="{DD4DE2F0-69F1-435F-9BB1-7AFEE9698DAF}" type="sibTrans" cxnId="{1C8C4509-761C-4C26-8F14-408E417F3C08}">
      <dgm:prSet/>
      <dgm:spPr/>
      <dgm:t>
        <a:bodyPr/>
        <a:lstStyle/>
        <a:p>
          <a:endParaRPr lang="en-GB"/>
        </a:p>
      </dgm:t>
    </dgm:pt>
    <dgm:pt modelId="{A8B8A8B0-B9BF-4C81-B0CD-5CB198A81028}">
      <dgm:prSet/>
      <dgm:spPr/>
      <dgm:t>
        <a:bodyPr/>
        <a:lstStyle/>
        <a:p>
          <a:pPr rtl="0"/>
          <a:r>
            <a:rPr lang="en-GB" smtClean="0"/>
            <a:t>D.3.4 Describe the major anatomical features that define humans as primates.</a:t>
          </a:r>
          <a:endParaRPr lang="en-GB"/>
        </a:p>
      </dgm:t>
    </dgm:pt>
    <dgm:pt modelId="{6B0CCF08-87D9-48FD-A0FD-2B870C677C11}" type="parTrans" cxnId="{DBE17254-DC40-4F11-BA66-4685D031B771}">
      <dgm:prSet/>
      <dgm:spPr/>
      <dgm:t>
        <a:bodyPr/>
        <a:lstStyle/>
        <a:p>
          <a:endParaRPr lang="en-GB"/>
        </a:p>
      </dgm:t>
    </dgm:pt>
    <dgm:pt modelId="{DF5869CE-4955-4A99-932E-EBA6F0ED782D}" type="sibTrans" cxnId="{DBE17254-DC40-4F11-BA66-4685D031B771}">
      <dgm:prSet/>
      <dgm:spPr/>
      <dgm:t>
        <a:bodyPr/>
        <a:lstStyle/>
        <a:p>
          <a:endParaRPr lang="en-GB"/>
        </a:p>
      </dgm:t>
    </dgm:pt>
    <dgm:pt modelId="{3857684A-9B5D-4654-9A3C-A536B0BF1128}">
      <dgm:prSet custT="1"/>
      <dgm:spPr/>
      <dgm:t>
        <a:bodyPr/>
        <a:lstStyle/>
        <a:p>
          <a:pPr rtl="0"/>
          <a:r>
            <a:rPr lang="en-GB" sz="1000" dirty="0" smtClean="0"/>
            <a:t>D.3.5 Outline the trends illustrated by the fossils of </a:t>
          </a:r>
          <a:r>
            <a:rPr lang="en-GB" sz="1000" i="1" dirty="0" err="1" smtClean="0"/>
            <a:t>Ardipithecus</a:t>
          </a:r>
          <a:r>
            <a:rPr lang="en-GB" sz="1000" i="1" dirty="0" smtClean="0"/>
            <a:t> </a:t>
          </a:r>
          <a:r>
            <a:rPr lang="en-GB" sz="1000" i="1" dirty="0" err="1" smtClean="0"/>
            <a:t>ramidus</a:t>
          </a:r>
          <a:r>
            <a:rPr lang="en-GB" sz="1000" dirty="0" smtClean="0"/>
            <a:t>, </a:t>
          </a:r>
          <a:r>
            <a:rPr lang="en-GB" sz="1000" i="1" dirty="0" smtClean="0"/>
            <a:t>Australopithecus </a:t>
          </a:r>
          <a:r>
            <a:rPr lang="en-GB" sz="1000" dirty="0" smtClean="0"/>
            <a:t>including </a:t>
          </a:r>
          <a:r>
            <a:rPr lang="en-GB" sz="1000" i="1" dirty="0" smtClean="0"/>
            <a:t>A. afarensis </a:t>
          </a:r>
          <a:r>
            <a:rPr lang="en-GB" sz="1000" dirty="0" smtClean="0"/>
            <a:t>and </a:t>
          </a:r>
          <a:r>
            <a:rPr lang="en-GB" sz="1000" i="1" dirty="0" smtClean="0"/>
            <a:t>A. </a:t>
          </a:r>
          <a:r>
            <a:rPr lang="en-GB" sz="1000" i="1" dirty="0" err="1" smtClean="0"/>
            <a:t>africanus</a:t>
          </a:r>
          <a:r>
            <a:rPr lang="en-GB" sz="1000" dirty="0" smtClean="0"/>
            <a:t>, and </a:t>
          </a:r>
          <a:r>
            <a:rPr lang="en-GB" sz="1000" i="1" dirty="0" smtClean="0"/>
            <a:t>Homo </a:t>
          </a:r>
          <a:r>
            <a:rPr lang="en-GB" sz="1000" dirty="0" smtClean="0"/>
            <a:t>including </a:t>
          </a:r>
          <a:r>
            <a:rPr lang="en-GB" sz="1000" i="1" dirty="0" smtClean="0"/>
            <a:t>H. </a:t>
          </a:r>
          <a:r>
            <a:rPr lang="en-GB" sz="1000" i="1" dirty="0" err="1" smtClean="0"/>
            <a:t>habilis</a:t>
          </a:r>
          <a:r>
            <a:rPr lang="en-GB" sz="1000" dirty="0" smtClean="0"/>
            <a:t>, </a:t>
          </a:r>
          <a:r>
            <a:rPr lang="en-GB" sz="1000" i="1" dirty="0" smtClean="0"/>
            <a:t>H. erectus</a:t>
          </a:r>
          <a:r>
            <a:rPr lang="en-GB" sz="1000" dirty="0" smtClean="0"/>
            <a:t>, </a:t>
          </a:r>
          <a:r>
            <a:rPr lang="en-GB" sz="1000" i="1" dirty="0" smtClean="0"/>
            <a:t>H. </a:t>
          </a:r>
          <a:r>
            <a:rPr lang="en-GB" sz="1000" i="1" dirty="0" err="1" smtClean="0"/>
            <a:t>neanderthalensis</a:t>
          </a:r>
          <a:r>
            <a:rPr lang="en-GB" sz="1000" i="1" dirty="0" smtClean="0"/>
            <a:t> </a:t>
          </a:r>
          <a:r>
            <a:rPr lang="en-GB" sz="1000" dirty="0" smtClean="0"/>
            <a:t>and </a:t>
          </a:r>
          <a:r>
            <a:rPr lang="en-GB" sz="1000" i="1" dirty="0" smtClean="0"/>
            <a:t>H. sapiens</a:t>
          </a:r>
          <a:r>
            <a:rPr lang="en-GB" sz="1000" dirty="0" smtClean="0"/>
            <a:t>. </a:t>
          </a:r>
          <a:r>
            <a:rPr lang="en-GB" sz="800" dirty="0" smtClean="0">
              <a:solidFill>
                <a:srgbClr val="FF0000"/>
              </a:solidFill>
            </a:rPr>
            <a:t>Knowledge of approximate dates and distribution of the named species is expected. Details of subspecies or particular groups (Cro-Magnon, Peking, and so on) are not required</a:t>
          </a:r>
          <a:r>
            <a:rPr lang="en-GB" sz="1000" dirty="0" smtClean="0"/>
            <a:t>.</a:t>
          </a:r>
          <a:endParaRPr lang="en-GB" sz="1000" dirty="0"/>
        </a:p>
      </dgm:t>
    </dgm:pt>
    <dgm:pt modelId="{57CA1A98-FFE0-44A8-8218-46E51B15F768}" type="parTrans" cxnId="{6E21EC31-5BEA-4057-B442-FEF56D6309B7}">
      <dgm:prSet/>
      <dgm:spPr/>
      <dgm:t>
        <a:bodyPr/>
        <a:lstStyle/>
        <a:p>
          <a:endParaRPr lang="en-GB"/>
        </a:p>
      </dgm:t>
    </dgm:pt>
    <dgm:pt modelId="{6C0834F5-D719-4800-B97E-246452FB9026}" type="sibTrans" cxnId="{6E21EC31-5BEA-4057-B442-FEF56D6309B7}">
      <dgm:prSet/>
      <dgm:spPr/>
      <dgm:t>
        <a:bodyPr/>
        <a:lstStyle/>
        <a:p>
          <a:endParaRPr lang="en-GB"/>
        </a:p>
      </dgm:t>
    </dgm:pt>
    <dgm:pt modelId="{9D94728F-70E4-4550-B854-B7A2108CDE43}">
      <dgm:prSet/>
      <dgm:spPr/>
      <dgm:t>
        <a:bodyPr/>
        <a:lstStyle/>
        <a:p>
          <a:pPr rtl="0"/>
          <a:r>
            <a:rPr lang="en-GB" smtClean="0"/>
            <a:t>D.3.6 State that, at various stages in hominid evolution, several species may have coexisted.</a:t>
          </a:r>
          <a:endParaRPr lang="en-GB"/>
        </a:p>
      </dgm:t>
    </dgm:pt>
    <dgm:pt modelId="{1F16A980-9D31-41AA-840B-34977321F01B}" type="parTrans" cxnId="{0CC09CDE-586F-4A56-8C52-DE3A4006B172}">
      <dgm:prSet/>
      <dgm:spPr/>
      <dgm:t>
        <a:bodyPr/>
        <a:lstStyle/>
        <a:p>
          <a:endParaRPr lang="en-GB"/>
        </a:p>
      </dgm:t>
    </dgm:pt>
    <dgm:pt modelId="{071C1703-3F61-49B9-85DC-102F63D3C666}" type="sibTrans" cxnId="{0CC09CDE-586F-4A56-8C52-DE3A4006B172}">
      <dgm:prSet/>
      <dgm:spPr/>
      <dgm:t>
        <a:bodyPr/>
        <a:lstStyle/>
        <a:p>
          <a:endParaRPr lang="en-GB"/>
        </a:p>
      </dgm:t>
    </dgm:pt>
    <dgm:pt modelId="{3DF65295-CF86-44CF-88B7-586CBB4360DA}">
      <dgm:prSet/>
      <dgm:spPr/>
      <dgm:t>
        <a:bodyPr/>
        <a:lstStyle/>
        <a:p>
          <a:pPr rtl="0"/>
          <a:r>
            <a:rPr lang="en-GB" smtClean="0"/>
            <a:t>D.3.7 Discuss the incompleteness of the fossil record and the resulting uncertainties about human evolution.</a:t>
          </a:r>
          <a:endParaRPr lang="en-GB"/>
        </a:p>
      </dgm:t>
    </dgm:pt>
    <dgm:pt modelId="{A2031485-3FF6-4852-BC18-0561C04BC52C}" type="parTrans" cxnId="{EA65ECE6-DACA-4B63-804C-A29E23234C1C}">
      <dgm:prSet/>
      <dgm:spPr/>
      <dgm:t>
        <a:bodyPr/>
        <a:lstStyle/>
        <a:p>
          <a:endParaRPr lang="en-GB"/>
        </a:p>
      </dgm:t>
    </dgm:pt>
    <dgm:pt modelId="{49E2E936-17FA-4E6B-B0BD-C158AD7D305F}" type="sibTrans" cxnId="{EA65ECE6-DACA-4B63-804C-A29E23234C1C}">
      <dgm:prSet/>
      <dgm:spPr/>
      <dgm:t>
        <a:bodyPr/>
        <a:lstStyle/>
        <a:p>
          <a:endParaRPr lang="en-GB"/>
        </a:p>
      </dgm:t>
    </dgm:pt>
    <dgm:pt modelId="{3A49E26E-4C8F-4385-A067-8B8D245CCE5B}">
      <dgm:prSet/>
      <dgm:spPr/>
      <dgm:t>
        <a:bodyPr/>
        <a:lstStyle/>
        <a:p>
          <a:pPr rtl="0"/>
          <a:r>
            <a:rPr lang="en-GB" dirty="0" smtClean="0"/>
            <a:t>D.3.8 Discuss the correlation between the change in diet and increase in brain size during hominid evolution.</a:t>
          </a:r>
          <a:endParaRPr lang="en-GB" dirty="0"/>
        </a:p>
      </dgm:t>
    </dgm:pt>
    <dgm:pt modelId="{DDBC2CFE-186D-4CFD-A836-473B7517E561}" type="parTrans" cxnId="{067FA908-6223-4CD7-9C46-973E7534E511}">
      <dgm:prSet/>
      <dgm:spPr/>
      <dgm:t>
        <a:bodyPr/>
        <a:lstStyle/>
        <a:p>
          <a:endParaRPr lang="en-GB"/>
        </a:p>
      </dgm:t>
    </dgm:pt>
    <dgm:pt modelId="{ED79F095-0CAC-4068-AFE2-C624C843ADDC}" type="sibTrans" cxnId="{067FA908-6223-4CD7-9C46-973E7534E511}">
      <dgm:prSet/>
      <dgm:spPr/>
      <dgm:t>
        <a:bodyPr/>
        <a:lstStyle/>
        <a:p>
          <a:endParaRPr lang="en-GB"/>
        </a:p>
      </dgm:t>
    </dgm:pt>
    <dgm:pt modelId="{00FFE100-840E-4CAB-A5BF-FFAC7A357CB2}">
      <dgm:prSet/>
      <dgm:spPr/>
      <dgm:t>
        <a:bodyPr/>
        <a:lstStyle/>
        <a:p>
          <a:pPr rtl="0"/>
          <a:r>
            <a:rPr lang="en-GB" smtClean="0"/>
            <a:t>D.3.9 Distinguish between </a:t>
          </a:r>
          <a:r>
            <a:rPr lang="en-GB" i="1" smtClean="0"/>
            <a:t>genetic </a:t>
          </a:r>
          <a:r>
            <a:rPr lang="en-GB" smtClean="0"/>
            <a:t>and </a:t>
          </a:r>
          <a:r>
            <a:rPr lang="en-GB" i="1" smtClean="0"/>
            <a:t>cultural </a:t>
          </a:r>
          <a:r>
            <a:rPr lang="en-GB" smtClean="0"/>
            <a:t>evolution.</a:t>
          </a:r>
          <a:endParaRPr lang="en-GB"/>
        </a:p>
      </dgm:t>
    </dgm:pt>
    <dgm:pt modelId="{70B4FF3E-1435-4164-A66A-C1AD6034C4F1}" type="parTrans" cxnId="{9D1C2FC4-39FE-47FA-A2AC-09A79B6126B6}">
      <dgm:prSet/>
      <dgm:spPr/>
      <dgm:t>
        <a:bodyPr/>
        <a:lstStyle/>
        <a:p>
          <a:endParaRPr lang="en-GB"/>
        </a:p>
      </dgm:t>
    </dgm:pt>
    <dgm:pt modelId="{7BB747C7-2862-46DE-B687-3213E00133F6}" type="sibTrans" cxnId="{9D1C2FC4-39FE-47FA-A2AC-09A79B6126B6}">
      <dgm:prSet/>
      <dgm:spPr/>
      <dgm:t>
        <a:bodyPr/>
        <a:lstStyle/>
        <a:p>
          <a:endParaRPr lang="en-GB"/>
        </a:p>
      </dgm:t>
    </dgm:pt>
    <dgm:pt modelId="{E70064F7-C4A9-4F92-864A-E96C2F8CAC1E}">
      <dgm:prSet/>
      <dgm:spPr/>
      <dgm:t>
        <a:bodyPr/>
        <a:lstStyle/>
        <a:p>
          <a:pPr rtl="0"/>
          <a:r>
            <a:rPr lang="en-GB" smtClean="0"/>
            <a:t>D.3.10 Discuss the relative importance of genetic and cultural evolution in the recent evolution of humans.</a:t>
          </a:r>
          <a:endParaRPr lang="en-GB"/>
        </a:p>
      </dgm:t>
    </dgm:pt>
    <dgm:pt modelId="{6B0A3DE4-D992-48F0-BBA3-80AC7122B6ED}" type="parTrans" cxnId="{0265E5F7-A4A8-48B1-8922-07B4AEEC9E9F}">
      <dgm:prSet/>
      <dgm:spPr/>
      <dgm:t>
        <a:bodyPr/>
        <a:lstStyle/>
        <a:p>
          <a:endParaRPr lang="en-GB"/>
        </a:p>
      </dgm:t>
    </dgm:pt>
    <dgm:pt modelId="{9B44F7D2-0491-4DF7-8F55-7FFC5872BD0F}" type="sibTrans" cxnId="{0265E5F7-A4A8-48B1-8922-07B4AEEC9E9F}">
      <dgm:prSet/>
      <dgm:spPr/>
      <dgm:t>
        <a:bodyPr/>
        <a:lstStyle/>
        <a:p>
          <a:endParaRPr lang="en-GB"/>
        </a:p>
      </dgm:t>
    </dgm:pt>
    <dgm:pt modelId="{D0125032-1F02-44FF-B71B-F599B5CC3DB3}" type="pres">
      <dgm:prSet presAssocID="{27674D6E-B323-417A-B0D5-8D0D85F202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08A28B-CDEF-442C-9BE4-E74B66D33C30}" type="pres">
      <dgm:prSet presAssocID="{D9D978C8-DF33-4E55-B3F7-D0805DD6EB3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48D23E-18B3-4FD0-BC0F-C8B5EBA1C646}" type="pres">
      <dgm:prSet presAssocID="{A2746E8F-917C-4484-AC3B-989724839B25}" presName="spacer" presStyleCnt="0"/>
      <dgm:spPr/>
    </dgm:pt>
    <dgm:pt modelId="{08DEE8A0-B8DB-4371-B970-C5B1577B2641}" type="pres">
      <dgm:prSet presAssocID="{8D189D72-720F-45F0-8566-F7C4065517D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197D4-E0AB-4A04-B22C-EB4E67AD38E9}" type="pres">
      <dgm:prSet presAssocID="{481D101F-C7B1-482E-B5B4-89F7A798478D}" presName="spacer" presStyleCnt="0"/>
      <dgm:spPr/>
    </dgm:pt>
    <dgm:pt modelId="{EE84F757-EED8-436D-876A-94D637E2067D}" type="pres">
      <dgm:prSet presAssocID="{64F6C8F7-E346-4430-845C-A2985641BE3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29AEE-A196-4573-81F7-4C75E4025B50}" type="pres">
      <dgm:prSet presAssocID="{DD4DE2F0-69F1-435F-9BB1-7AFEE9698DAF}" presName="spacer" presStyleCnt="0"/>
      <dgm:spPr/>
    </dgm:pt>
    <dgm:pt modelId="{3C216620-8C6E-42BE-8253-0A43EB6998A3}" type="pres">
      <dgm:prSet presAssocID="{A8B8A8B0-B9BF-4C81-B0CD-5CB198A81028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6ACF8-4D4F-4ED5-85D3-7DBF435C1C81}" type="pres">
      <dgm:prSet presAssocID="{DF5869CE-4955-4A99-932E-EBA6F0ED782D}" presName="spacer" presStyleCnt="0"/>
      <dgm:spPr/>
    </dgm:pt>
    <dgm:pt modelId="{EAAEB99F-FE5D-4F27-85D8-CD92ED707784}" type="pres">
      <dgm:prSet presAssocID="{3857684A-9B5D-4654-9A3C-A536B0BF112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3DD33A-A5D8-4D64-97C8-1C62651DAF06}" type="pres">
      <dgm:prSet presAssocID="{6C0834F5-D719-4800-B97E-246452FB9026}" presName="spacer" presStyleCnt="0"/>
      <dgm:spPr/>
    </dgm:pt>
    <dgm:pt modelId="{B611F9F3-80F4-4754-8BB8-EBA84161E94E}" type="pres">
      <dgm:prSet presAssocID="{9D94728F-70E4-4550-B854-B7A2108CDE4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2228AF-8EBC-4848-A52C-919577E72054}" type="pres">
      <dgm:prSet presAssocID="{071C1703-3F61-49B9-85DC-102F63D3C666}" presName="spacer" presStyleCnt="0"/>
      <dgm:spPr/>
    </dgm:pt>
    <dgm:pt modelId="{9A59B8A1-E93E-446E-BE14-ACA2E16CE966}" type="pres">
      <dgm:prSet presAssocID="{3DF65295-CF86-44CF-88B7-586CBB4360DA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02658-7A8B-494E-836A-F7CB2B14E8D5}" type="pres">
      <dgm:prSet presAssocID="{49E2E936-17FA-4E6B-B0BD-C158AD7D305F}" presName="spacer" presStyleCnt="0"/>
      <dgm:spPr/>
    </dgm:pt>
    <dgm:pt modelId="{536EE11F-3A39-405E-8855-ADDCC1A45D02}" type="pres">
      <dgm:prSet presAssocID="{3A49E26E-4C8F-4385-A067-8B8D245CCE5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ACD56D-F49C-4EFF-951B-0CFF6DFFD986}" type="pres">
      <dgm:prSet presAssocID="{ED79F095-0CAC-4068-AFE2-C624C843ADDC}" presName="spacer" presStyleCnt="0"/>
      <dgm:spPr/>
    </dgm:pt>
    <dgm:pt modelId="{40888CC4-24ED-4AC0-AD71-8456C3472214}" type="pres">
      <dgm:prSet presAssocID="{00FFE100-840E-4CAB-A5BF-FFAC7A357CB2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42207-CDAF-4A57-8B43-CBC781391497}" type="pres">
      <dgm:prSet presAssocID="{7BB747C7-2862-46DE-B687-3213E00133F6}" presName="spacer" presStyleCnt="0"/>
      <dgm:spPr/>
    </dgm:pt>
    <dgm:pt modelId="{4B066705-98B2-44D8-B1FF-45C62535591C}" type="pres">
      <dgm:prSet presAssocID="{E70064F7-C4A9-4F92-864A-E96C2F8CAC1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65E5F7-A4A8-48B1-8922-07B4AEEC9E9F}" srcId="{27674D6E-B323-417A-B0D5-8D0D85F202B2}" destId="{E70064F7-C4A9-4F92-864A-E96C2F8CAC1E}" srcOrd="9" destOrd="0" parTransId="{6B0A3DE4-D992-48F0-BBA3-80AC7122B6ED}" sibTransId="{9B44F7D2-0491-4DF7-8F55-7FFC5872BD0F}"/>
    <dgm:cxn modelId="{F5EE7474-32CE-47B0-B7A4-2A60793DB78F}" type="presOf" srcId="{3857684A-9B5D-4654-9A3C-A536B0BF1128}" destId="{EAAEB99F-FE5D-4F27-85D8-CD92ED707784}" srcOrd="0" destOrd="0" presId="urn:microsoft.com/office/officeart/2005/8/layout/vList2"/>
    <dgm:cxn modelId="{85FB08D7-BC3C-4514-9C2C-458C70ADECB6}" type="presOf" srcId="{D9D978C8-DF33-4E55-B3F7-D0805DD6EB3A}" destId="{1708A28B-CDEF-442C-9BE4-E74B66D33C30}" srcOrd="0" destOrd="0" presId="urn:microsoft.com/office/officeart/2005/8/layout/vList2"/>
    <dgm:cxn modelId="{F0BAF1E9-5564-40AC-91A8-0156C30DFA74}" srcId="{27674D6E-B323-417A-B0D5-8D0D85F202B2}" destId="{D9D978C8-DF33-4E55-B3F7-D0805DD6EB3A}" srcOrd="0" destOrd="0" parTransId="{B8E87956-B8B2-47E3-934C-E8EB4758979C}" sibTransId="{A2746E8F-917C-4484-AC3B-989724839B25}"/>
    <dgm:cxn modelId="{B0016747-7DC3-4958-B949-905675D5F84C}" type="presOf" srcId="{27674D6E-B323-417A-B0D5-8D0D85F202B2}" destId="{D0125032-1F02-44FF-B71B-F599B5CC3DB3}" srcOrd="0" destOrd="0" presId="urn:microsoft.com/office/officeart/2005/8/layout/vList2"/>
    <dgm:cxn modelId="{26406299-7713-430B-B3E8-AB55B9999A08}" type="presOf" srcId="{64F6C8F7-E346-4430-845C-A2985641BE39}" destId="{EE84F757-EED8-436D-876A-94D637E2067D}" srcOrd="0" destOrd="0" presId="urn:microsoft.com/office/officeart/2005/8/layout/vList2"/>
    <dgm:cxn modelId="{4EB79C24-707E-41D0-8C5C-5C176DBAD495}" type="presOf" srcId="{3DF65295-CF86-44CF-88B7-586CBB4360DA}" destId="{9A59B8A1-E93E-446E-BE14-ACA2E16CE966}" srcOrd="0" destOrd="0" presId="urn:microsoft.com/office/officeart/2005/8/layout/vList2"/>
    <dgm:cxn modelId="{843D1C09-D033-4CD8-AF66-B5FA787CFED1}" type="presOf" srcId="{A8B8A8B0-B9BF-4C81-B0CD-5CB198A81028}" destId="{3C216620-8C6E-42BE-8253-0A43EB6998A3}" srcOrd="0" destOrd="0" presId="urn:microsoft.com/office/officeart/2005/8/layout/vList2"/>
    <dgm:cxn modelId="{46F58257-97F5-463D-8380-59B7E5045EE7}" type="presOf" srcId="{3A49E26E-4C8F-4385-A067-8B8D245CCE5B}" destId="{536EE11F-3A39-405E-8855-ADDCC1A45D02}" srcOrd="0" destOrd="0" presId="urn:microsoft.com/office/officeart/2005/8/layout/vList2"/>
    <dgm:cxn modelId="{74CFF410-6D9D-4D8B-A14E-046D6346DF3A}" type="presOf" srcId="{E70064F7-C4A9-4F92-864A-E96C2F8CAC1E}" destId="{4B066705-98B2-44D8-B1FF-45C62535591C}" srcOrd="0" destOrd="0" presId="urn:microsoft.com/office/officeart/2005/8/layout/vList2"/>
    <dgm:cxn modelId="{0CC09CDE-586F-4A56-8C52-DE3A4006B172}" srcId="{27674D6E-B323-417A-B0D5-8D0D85F202B2}" destId="{9D94728F-70E4-4550-B854-B7A2108CDE43}" srcOrd="5" destOrd="0" parTransId="{1F16A980-9D31-41AA-840B-34977321F01B}" sibTransId="{071C1703-3F61-49B9-85DC-102F63D3C666}"/>
    <dgm:cxn modelId="{E0A417C0-7576-4CAB-8223-C8E92193A3B1}" type="presOf" srcId="{00FFE100-840E-4CAB-A5BF-FFAC7A357CB2}" destId="{40888CC4-24ED-4AC0-AD71-8456C3472214}" srcOrd="0" destOrd="0" presId="urn:microsoft.com/office/officeart/2005/8/layout/vList2"/>
    <dgm:cxn modelId="{96CE0297-27E6-47BF-9ACF-3E8E221148AD}" type="presOf" srcId="{9D94728F-70E4-4550-B854-B7A2108CDE43}" destId="{B611F9F3-80F4-4754-8BB8-EBA84161E94E}" srcOrd="0" destOrd="0" presId="urn:microsoft.com/office/officeart/2005/8/layout/vList2"/>
    <dgm:cxn modelId="{5CA36B7C-9E52-4301-96F5-EBD56D712DDC}" type="presOf" srcId="{8D189D72-720F-45F0-8566-F7C4065517D3}" destId="{08DEE8A0-B8DB-4371-B970-C5B1577B2641}" srcOrd="0" destOrd="0" presId="urn:microsoft.com/office/officeart/2005/8/layout/vList2"/>
    <dgm:cxn modelId="{EA65ECE6-DACA-4B63-804C-A29E23234C1C}" srcId="{27674D6E-B323-417A-B0D5-8D0D85F202B2}" destId="{3DF65295-CF86-44CF-88B7-586CBB4360DA}" srcOrd="6" destOrd="0" parTransId="{A2031485-3FF6-4852-BC18-0561C04BC52C}" sibTransId="{49E2E936-17FA-4E6B-B0BD-C158AD7D305F}"/>
    <dgm:cxn modelId="{DBE17254-DC40-4F11-BA66-4685D031B771}" srcId="{27674D6E-B323-417A-B0D5-8D0D85F202B2}" destId="{A8B8A8B0-B9BF-4C81-B0CD-5CB198A81028}" srcOrd="3" destOrd="0" parTransId="{6B0CCF08-87D9-48FD-A0FD-2B870C677C11}" sibTransId="{DF5869CE-4955-4A99-932E-EBA6F0ED782D}"/>
    <dgm:cxn modelId="{9D1C2FC4-39FE-47FA-A2AC-09A79B6126B6}" srcId="{27674D6E-B323-417A-B0D5-8D0D85F202B2}" destId="{00FFE100-840E-4CAB-A5BF-FFAC7A357CB2}" srcOrd="8" destOrd="0" parTransId="{70B4FF3E-1435-4164-A66A-C1AD6034C4F1}" sibTransId="{7BB747C7-2862-46DE-B687-3213E00133F6}"/>
    <dgm:cxn modelId="{04AEFCAC-857D-4900-9AE6-2612D08E277B}" srcId="{27674D6E-B323-417A-B0D5-8D0D85F202B2}" destId="{8D189D72-720F-45F0-8566-F7C4065517D3}" srcOrd="1" destOrd="0" parTransId="{03EC1465-BB92-48C8-A239-60BE8C27CB58}" sibTransId="{481D101F-C7B1-482E-B5B4-89F7A798478D}"/>
    <dgm:cxn modelId="{1C8C4509-761C-4C26-8F14-408E417F3C08}" srcId="{27674D6E-B323-417A-B0D5-8D0D85F202B2}" destId="{64F6C8F7-E346-4430-845C-A2985641BE39}" srcOrd="2" destOrd="0" parTransId="{DDA44CD0-BB04-4DEE-807B-EAFDE1778B2C}" sibTransId="{DD4DE2F0-69F1-435F-9BB1-7AFEE9698DAF}"/>
    <dgm:cxn modelId="{067FA908-6223-4CD7-9C46-973E7534E511}" srcId="{27674D6E-B323-417A-B0D5-8D0D85F202B2}" destId="{3A49E26E-4C8F-4385-A067-8B8D245CCE5B}" srcOrd="7" destOrd="0" parTransId="{DDBC2CFE-186D-4CFD-A836-473B7517E561}" sibTransId="{ED79F095-0CAC-4068-AFE2-C624C843ADDC}"/>
    <dgm:cxn modelId="{6E21EC31-5BEA-4057-B442-FEF56D6309B7}" srcId="{27674D6E-B323-417A-B0D5-8D0D85F202B2}" destId="{3857684A-9B5D-4654-9A3C-A536B0BF1128}" srcOrd="4" destOrd="0" parTransId="{57CA1A98-FFE0-44A8-8218-46E51B15F768}" sibTransId="{6C0834F5-D719-4800-B97E-246452FB9026}"/>
    <dgm:cxn modelId="{8E0A8D92-9F7E-459C-BC7E-A7DFA2FE6142}" type="presParOf" srcId="{D0125032-1F02-44FF-B71B-F599B5CC3DB3}" destId="{1708A28B-CDEF-442C-9BE4-E74B66D33C30}" srcOrd="0" destOrd="0" presId="urn:microsoft.com/office/officeart/2005/8/layout/vList2"/>
    <dgm:cxn modelId="{8F427CB0-4F4C-48C1-B2C1-C37B29F8DAB7}" type="presParOf" srcId="{D0125032-1F02-44FF-B71B-F599B5CC3DB3}" destId="{1C48D23E-18B3-4FD0-BC0F-C8B5EBA1C646}" srcOrd="1" destOrd="0" presId="urn:microsoft.com/office/officeart/2005/8/layout/vList2"/>
    <dgm:cxn modelId="{802C8D32-06F0-449C-9DC2-CB97741BACC1}" type="presParOf" srcId="{D0125032-1F02-44FF-B71B-F599B5CC3DB3}" destId="{08DEE8A0-B8DB-4371-B970-C5B1577B2641}" srcOrd="2" destOrd="0" presId="urn:microsoft.com/office/officeart/2005/8/layout/vList2"/>
    <dgm:cxn modelId="{0EE659DF-3034-4BE9-AA39-B6EACB0F295E}" type="presParOf" srcId="{D0125032-1F02-44FF-B71B-F599B5CC3DB3}" destId="{92F197D4-E0AB-4A04-B22C-EB4E67AD38E9}" srcOrd="3" destOrd="0" presId="urn:microsoft.com/office/officeart/2005/8/layout/vList2"/>
    <dgm:cxn modelId="{7F742578-FD28-4BDF-90B1-64CED62BCD2A}" type="presParOf" srcId="{D0125032-1F02-44FF-B71B-F599B5CC3DB3}" destId="{EE84F757-EED8-436D-876A-94D637E2067D}" srcOrd="4" destOrd="0" presId="urn:microsoft.com/office/officeart/2005/8/layout/vList2"/>
    <dgm:cxn modelId="{65127AB2-E0C5-488D-A137-CDA56868377F}" type="presParOf" srcId="{D0125032-1F02-44FF-B71B-F599B5CC3DB3}" destId="{52329AEE-A196-4573-81F7-4C75E4025B50}" srcOrd="5" destOrd="0" presId="urn:microsoft.com/office/officeart/2005/8/layout/vList2"/>
    <dgm:cxn modelId="{07FF5EFD-690F-445E-B2D1-FE3F270028E7}" type="presParOf" srcId="{D0125032-1F02-44FF-B71B-F599B5CC3DB3}" destId="{3C216620-8C6E-42BE-8253-0A43EB6998A3}" srcOrd="6" destOrd="0" presId="urn:microsoft.com/office/officeart/2005/8/layout/vList2"/>
    <dgm:cxn modelId="{216C6A0D-F70A-48B3-BC5A-B34B947C90A9}" type="presParOf" srcId="{D0125032-1F02-44FF-B71B-F599B5CC3DB3}" destId="{E576ACF8-4D4F-4ED5-85D3-7DBF435C1C81}" srcOrd="7" destOrd="0" presId="urn:microsoft.com/office/officeart/2005/8/layout/vList2"/>
    <dgm:cxn modelId="{34D5C508-CB00-48DF-9DD4-03D6D13CA2CF}" type="presParOf" srcId="{D0125032-1F02-44FF-B71B-F599B5CC3DB3}" destId="{EAAEB99F-FE5D-4F27-85D8-CD92ED707784}" srcOrd="8" destOrd="0" presId="urn:microsoft.com/office/officeart/2005/8/layout/vList2"/>
    <dgm:cxn modelId="{4FBA04DC-2D07-4340-9087-B27E9B523F2A}" type="presParOf" srcId="{D0125032-1F02-44FF-B71B-F599B5CC3DB3}" destId="{4A3DD33A-A5D8-4D64-97C8-1C62651DAF06}" srcOrd="9" destOrd="0" presId="urn:microsoft.com/office/officeart/2005/8/layout/vList2"/>
    <dgm:cxn modelId="{EE9833B4-32AC-4108-951B-F525CA99EF92}" type="presParOf" srcId="{D0125032-1F02-44FF-B71B-F599B5CC3DB3}" destId="{B611F9F3-80F4-4754-8BB8-EBA84161E94E}" srcOrd="10" destOrd="0" presId="urn:microsoft.com/office/officeart/2005/8/layout/vList2"/>
    <dgm:cxn modelId="{90DE4446-5252-4E08-921C-E6688F01A58E}" type="presParOf" srcId="{D0125032-1F02-44FF-B71B-F599B5CC3DB3}" destId="{072228AF-8EBC-4848-A52C-919577E72054}" srcOrd="11" destOrd="0" presId="urn:microsoft.com/office/officeart/2005/8/layout/vList2"/>
    <dgm:cxn modelId="{5007FAA1-DE93-4755-9DEC-CFD82E502F87}" type="presParOf" srcId="{D0125032-1F02-44FF-B71B-F599B5CC3DB3}" destId="{9A59B8A1-E93E-446E-BE14-ACA2E16CE966}" srcOrd="12" destOrd="0" presId="urn:microsoft.com/office/officeart/2005/8/layout/vList2"/>
    <dgm:cxn modelId="{C76F8B17-1E15-4C06-B7FA-A1FC7EBE17C9}" type="presParOf" srcId="{D0125032-1F02-44FF-B71B-F599B5CC3DB3}" destId="{41402658-7A8B-494E-836A-F7CB2B14E8D5}" srcOrd="13" destOrd="0" presId="urn:microsoft.com/office/officeart/2005/8/layout/vList2"/>
    <dgm:cxn modelId="{957DC152-3AAE-4AE9-9D94-4F2E5380EE9C}" type="presParOf" srcId="{D0125032-1F02-44FF-B71B-F599B5CC3DB3}" destId="{536EE11F-3A39-405E-8855-ADDCC1A45D02}" srcOrd="14" destOrd="0" presId="urn:microsoft.com/office/officeart/2005/8/layout/vList2"/>
    <dgm:cxn modelId="{E58EDA01-095B-4975-89D9-C395B1FE08BD}" type="presParOf" srcId="{D0125032-1F02-44FF-B71B-F599B5CC3DB3}" destId="{A7ACD56D-F49C-4EFF-951B-0CFF6DFFD986}" srcOrd="15" destOrd="0" presId="urn:microsoft.com/office/officeart/2005/8/layout/vList2"/>
    <dgm:cxn modelId="{AE4E1F40-01E4-4C54-9773-63121781F978}" type="presParOf" srcId="{D0125032-1F02-44FF-B71B-F599B5CC3DB3}" destId="{40888CC4-24ED-4AC0-AD71-8456C3472214}" srcOrd="16" destOrd="0" presId="urn:microsoft.com/office/officeart/2005/8/layout/vList2"/>
    <dgm:cxn modelId="{435E70D9-3C58-4459-A225-9A0B2AF8777C}" type="presParOf" srcId="{D0125032-1F02-44FF-B71B-F599B5CC3DB3}" destId="{32042207-CDAF-4A57-8B43-CBC781391497}" srcOrd="17" destOrd="0" presId="urn:microsoft.com/office/officeart/2005/8/layout/vList2"/>
    <dgm:cxn modelId="{970E02F7-020B-4392-9410-BC50F3531A86}" type="presParOf" srcId="{D0125032-1F02-44FF-B71B-F599B5CC3DB3}" destId="{4B066705-98B2-44D8-B1FF-45C62535591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A28B-CDEF-442C-9BE4-E74B66D33C30}">
      <dsp:nvSpPr>
        <dsp:cNvPr id="0" name=""/>
        <dsp:cNvSpPr/>
      </dsp:nvSpPr>
      <dsp:spPr>
        <a:xfrm>
          <a:off x="0" y="907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D.3.1 Outline the method for dating rocks and fossils using radioisotopes, with reference to 14C and 40K.</a:t>
          </a:r>
          <a:endParaRPr lang="en-GB" sz="1400" kern="1200" dirty="0"/>
        </a:p>
      </dsp:txBody>
      <dsp:txXfrm>
        <a:off x="27187" y="36262"/>
        <a:ext cx="8802610" cy="502546"/>
      </dsp:txXfrm>
    </dsp:sp>
    <dsp:sp modelId="{08DEE8A0-B8DB-4371-B970-C5B1577B2641}">
      <dsp:nvSpPr>
        <dsp:cNvPr id="0" name=""/>
        <dsp:cNvSpPr/>
      </dsp:nvSpPr>
      <dsp:spPr>
        <a:xfrm>
          <a:off x="0" y="60631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D.3.2 Define </a:t>
          </a:r>
          <a:r>
            <a:rPr lang="en-GB" sz="1400" i="1" kern="1200" smtClean="0"/>
            <a:t>half-life</a:t>
          </a:r>
          <a:r>
            <a:rPr lang="en-GB" sz="1400" kern="1200" smtClean="0"/>
            <a:t>. </a:t>
          </a:r>
          <a:endParaRPr lang="en-GB" sz="1400" kern="1200"/>
        </a:p>
      </dsp:txBody>
      <dsp:txXfrm>
        <a:off x="27187" y="633502"/>
        <a:ext cx="8802610" cy="502546"/>
      </dsp:txXfrm>
    </dsp:sp>
    <dsp:sp modelId="{EE84F757-EED8-436D-876A-94D637E2067D}">
      <dsp:nvSpPr>
        <dsp:cNvPr id="0" name=""/>
        <dsp:cNvSpPr/>
      </dsp:nvSpPr>
      <dsp:spPr>
        <a:xfrm>
          <a:off x="0" y="120355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D.3.3 Deduce the approximate age of materials based on a simple decay curve for a radioisotope.</a:t>
          </a:r>
          <a:endParaRPr lang="en-GB" sz="1400" kern="1200"/>
        </a:p>
      </dsp:txBody>
      <dsp:txXfrm>
        <a:off x="27187" y="1230742"/>
        <a:ext cx="8802610" cy="502546"/>
      </dsp:txXfrm>
    </dsp:sp>
    <dsp:sp modelId="{3C216620-8C6E-42BE-8253-0A43EB6998A3}">
      <dsp:nvSpPr>
        <dsp:cNvPr id="0" name=""/>
        <dsp:cNvSpPr/>
      </dsp:nvSpPr>
      <dsp:spPr>
        <a:xfrm>
          <a:off x="0" y="180079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D.3.4 Describe the major anatomical features that define humans as primates.</a:t>
          </a:r>
          <a:endParaRPr lang="en-GB" sz="1400" kern="1200"/>
        </a:p>
      </dsp:txBody>
      <dsp:txXfrm>
        <a:off x="27187" y="1827982"/>
        <a:ext cx="8802610" cy="502546"/>
      </dsp:txXfrm>
    </dsp:sp>
    <dsp:sp modelId="{EAAEB99F-FE5D-4F27-85D8-CD92ED707784}">
      <dsp:nvSpPr>
        <dsp:cNvPr id="0" name=""/>
        <dsp:cNvSpPr/>
      </dsp:nvSpPr>
      <dsp:spPr>
        <a:xfrm>
          <a:off x="0" y="239803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D.3.5 Outline the trends illustrated by the fossils of </a:t>
          </a:r>
          <a:r>
            <a:rPr lang="en-GB" sz="1000" i="1" kern="1200" dirty="0" err="1" smtClean="0"/>
            <a:t>Ardipithecus</a:t>
          </a:r>
          <a:r>
            <a:rPr lang="en-GB" sz="1000" i="1" kern="1200" dirty="0" smtClean="0"/>
            <a:t> </a:t>
          </a:r>
          <a:r>
            <a:rPr lang="en-GB" sz="1000" i="1" kern="1200" dirty="0" err="1" smtClean="0"/>
            <a:t>ramidus</a:t>
          </a:r>
          <a:r>
            <a:rPr lang="en-GB" sz="1000" kern="1200" dirty="0" smtClean="0"/>
            <a:t>, </a:t>
          </a:r>
          <a:r>
            <a:rPr lang="en-GB" sz="1000" i="1" kern="1200" dirty="0" smtClean="0"/>
            <a:t>Australopithecus </a:t>
          </a:r>
          <a:r>
            <a:rPr lang="en-GB" sz="1000" kern="1200" dirty="0" smtClean="0"/>
            <a:t>including </a:t>
          </a:r>
          <a:r>
            <a:rPr lang="en-GB" sz="1000" i="1" kern="1200" dirty="0" smtClean="0"/>
            <a:t>A. afarensis </a:t>
          </a:r>
          <a:r>
            <a:rPr lang="en-GB" sz="1000" kern="1200" dirty="0" smtClean="0"/>
            <a:t>and </a:t>
          </a:r>
          <a:r>
            <a:rPr lang="en-GB" sz="1000" i="1" kern="1200" dirty="0" smtClean="0"/>
            <a:t>A. </a:t>
          </a:r>
          <a:r>
            <a:rPr lang="en-GB" sz="1000" i="1" kern="1200" dirty="0" err="1" smtClean="0"/>
            <a:t>africanus</a:t>
          </a:r>
          <a:r>
            <a:rPr lang="en-GB" sz="1000" kern="1200" dirty="0" smtClean="0"/>
            <a:t>, and </a:t>
          </a:r>
          <a:r>
            <a:rPr lang="en-GB" sz="1000" i="1" kern="1200" dirty="0" smtClean="0"/>
            <a:t>Homo </a:t>
          </a:r>
          <a:r>
            <a:rPr lang="en-GB" sz="1000" kern="1200" dirty="0" smtClean="0"/>
            <a:t>including </a:t>
          </a:r>
          <a:r>
            <a:rPr lang="en-GB" sz="1000" i="1" kern="1200" dirty="0" smtClean="0"/>
            <a:t>H. </a:t>
          </a:r>
          <a:r>
            <a:rPr lang="en-GB" sz="1000" i="1" kern="1200" dirty="0" err="1" smtClean="0"/>
            <a:t>habilis</a:t>
          </a:r>
          <a:r>
            <a:rPr lang="en-GB" sz="1000" kern="1200" dirty="0" smtClean="0"/>
            <a:t>, </a:t>
          </a:r>
          <a:r>
            <a:rPr lang="en-GB" sz="1000" i="1" kern="1200" dirty="0" smtClean="0"/>
            <a:t>H. erectus</a:t>
          </a:r>
          <a:r>
            <a:rPr lang="en-GB" sz="1000" kern="1200" dirty="0" smtClean="0"/>
            <a:t>, </a:t>
          </a:r>
          <a:r>
            <a:rPr lang="en-GB" sz="1000" i="1" kern="1200" dirty="0" smtClean="0"/>
            <a:t>H. </a:t>
          </a:r>
          <a:r>
            <a:rPr lang="en-GB" sz="1000" i="1" kern="1200" dirty="0" err="1" smtClean="0"/>
            <a:t>neanderthalensis</a:t>
          </a:r>
          <a:r>
            <a:rPr lang="en-GB" sz="1000" i="1" kern="1200" dirty="0" smtClean="0"/>
            <a:t> </a:t>
          </a:r>
          <a:r>
            <a:rPr lang="en-GB" sz="1000" kern="1200" dirty="0" smtClean="0"/>
            <a:t>and </a:t>
          </a:r>
          <a:r>
            <a:rPr lang="en-GB" sz="1000" i="1" kern="1200" dirty="0" smtClean="0"/>
            <a:t>H. sapiens</a:t>
          </a:r>
          <a:r>
            <a:rPr lang="en-GB" sz="1000" kern="1200" dirty="0" smtClean="0"/>
            <a:t>. </a:t>
          </a:r>
          <a:r>
            <a:rPr lang="en-GB" sz="800" kern="1200" dirty="0" smtClean="0">
              <a:solidFill>
                <a:srgbClr val="FF0000"/>
              </a:solidFill>
            </a:rPr>
            <a:t>Knowledge of approximate dates and distribution of the named species is expected. Details of subspecies or particular groups (Cro-Magnon, Peking, and so on) are not required</a:t>
          </a:r>
          <a:r>
            <a:rPr lang="en-GB" sz="1000" kern="1200" dirty="0" smtClean="0"/>
            <a:t>.</a:t>
          </a:r>
          <a:endParaRPr lang="en-GB" sz="1000" kern="1200" dirty="0"/>
        </a:p>
      </dsp:txBody>
      <dsp:txXfrm>
        <a:off x="27187" y="2425222"/>
        <a:ext cx="8802610" cy="502546"/>
      </dsp:txXfrm>
    </dsp:sp>
    <dsp:sp modelId="{B611F9F3-80F4-4754-8BB8-EBA84161E94E}">
      <dsp:nvSpPr>
        <dsp:cNvPr id="0" name=""/>
        <dsp:cNvSpPr/>
      </dsp:nvSpPr>
      <dsp:spPr>
        <a:xfrm>
          <a:off x="0" y="299527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D.3.6 State that, at various stages in hominid evolution, several species may have coexisted.</a:t>
          </a:r>
          <a:endParaRPr lang="en-GB" sz="1400" kern="1200"/>
        </a:p>
      </dsp:txBody>
      <dsp:txXfrm>
        <a:off x="27187" y="3022462"/>
        <a:ext cx="8802610" cy="502546"/>
      </dsp:txXfrm>
    </dsp:sp>
    <dsp:sp modelId="{9A59B8A1-E93E-446E-BE14-ACA2E16CE966}">
      <dsp:nvSpPr>
        <dsp:cNvPr id="0" name=""/>
        <dsp:cNvSpPr/>
      </dsp:nvSpPr>
      <dsp:spPr>
        <a:xfrm>
          <a:off x="0" y="3592515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D.3.7 Discuss the incompleteness of the fossil record and the resulting uncertainties about human evolution.</a:t>
          </a:r>
          <a:endParaRPr lang="en-GB" sz="1400" kern="1200"/>
        </a:p>
      </dsp:txBody>
      <dsp:txXfrm>
        <a:off x="27187" y="3619702"/>
        <a:ext cx="8802610" cy="502546"/>
      </dsp:txXfrm>
    </dsp:sp>
    <dsp:sp modelId="{536EE11F-3A39-405E-8855-ADDCC1A45D02}">
      <dsp:nvSpPr>
        <dsp:cNvPr id="0" name=""/>
        <dsp:cNvSpPr/>
      </dsp:nvSpPr>
      <dsp:spPr>
        <a:xfrm>
          <a:off x="0" y="4189756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D.3.8 Discuss the correlation between the change in diet and increase in brain size during hominid evolution.</a:t>
          </a:r>
          <a:endParaRPr lang="en-GB" sz="1400" kern="1200" dirty="0"/>
        </a:p>
      </dsp:txBody>
      <dsp:txXfrm>
        <a:off x="27187" y="4216943"/>
        <a:ext cx="8802610" cy="502546"/>
      </dsp:txXfrm>
    </dsp:sp>
    <dsp:sp modelId="{40888CC4-24ED-4AC0-AD71-8456C3472214}">
      <dsp:nvSpPr>
        <dsp:cNvPr id="0" name=""/>
        <dsp:cNvSpPr/>
      </dsp:nvSpPr>
      <dsp:spPr>
        <a:xfrm>
          <a:off x="0" y="4786996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D.3.9 Distinguish between </a:t>
          </a:r>
          <a:r>
            <a:rPr lang="en-GB" sz="1400" i="1" kern="1200" smtClean="0"/>
            <a:t>genetic </a:t>
          </a:r>
          <a:r>
            <a:rPr lang="en-GB" sz="1400" kern="1200" smtClean="0"/>
            <a:t>and </a:t>
          </a:r>
          <a:r>
            <a:rPr lang="en-GB" sz="1400" i="1" kern="1200" smtClean="0"/>
            <a:t>cultural </a:t>
          </a:r>
          <a:r>
            <a:rPr lang="en-GB" sz="1400" kern="1200" smtClean="0"/>
            <a:t>evolution.</a:t>
          </a:r>
          <a:endParaRPr lang="en-GB" sz="1400" kern="1200"/>
        </a:p>
      </dsp:txBody>
      <dsp:txXfrm>
        <a:off x="27187" y="4814183"/>
        <a:ext cx="8802610" cy="502546"/>
      </dsp:txXfrm>
    </dsp:sp>
    <dsp:sp modelId="{4B066705-98B2-44D8-B1FF-45C62535591C}">
      <dsp:nvSpPr>
        <dsp:cNvPr id="0" name=""/>
        <dsp:cNvSpPr/>
      </dsp:nvSpPr>
      <dsp:spPr>
        <a:xfrm>
          <a:off x="0" y="5384236"/>
          <a:ext cx="8856984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D.3.10 Discuss the relative importance of genetic and cultural evolution in the recent evolution of humans.</a:t>
          </a:r>
          <a:endParaRPr lang="en-GB" sz="1400" kern="1200"/>
        </a:p>
      </dsp:txBody>
      <dsp:txXfrm>
        <a:off x="27187" y="5411423"/>
        <a:ext cx="8802610" cy="50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04/02/2014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5Cp7_In7f8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Z7XNWJ0_d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hZeE7Att_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radioactivity-expect-the-unexpected-steve-weatheral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 D: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Evolution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D3 Human Evolution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6921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24261"/>
            <a:ext cx="6552728" cy="59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010" y="188640"/>
            <a:ext cx="8856984" cy="556920"/>
            <a:chOff x="0" y="180079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80079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182798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D.3.4 Describe the major anatomical features that define humans as primates.</a:t>
              </a:r>
              <a:endParaRPr lang="en-GB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15616" y="1268760"/>
            <a:ext cx="7128792" cy="75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55473" y="2020006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384284" y="2668078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20416" y="3316150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384284" y="3964222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03648" y="4612294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384284" y="5260366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403648" y="5877272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84284" y="6309320"/>
            <a:ext cx="71287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bpages.unh.edu/~jel/images/anthropoid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49559"/>
            <a:ext cx="2952328" cy="39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JRPfdaotot0/UECMq0Olg8I/AAAAAAAAXnY/9P4UIG2TVeE/s640/PrimateF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01" y="2849558"/>
            <a:ext cx="3017106" cy="40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2197" y="908720"/>
            <a:ext cx="8802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Primates are adapted to an arboreal or tree dwelling </a:t>
            </a:r>
            <a:r>
              <a:rPr lang="en-GB" dirty="0" smtClean="0"/>
              <a:t>life in </a:t>
            </a:r>
            <a:r>
              <a:rPr lang="en-GB" dirty="0"/>
              <a:t>a forest environment. However, these also served </a:t>
            </a:r>
            <a:r>
              <a:rPr lang="en-GB" dirty="0" smtClean="0"/>
              <a:t>to pre-adapt </a:t>
            </a:r>
            <a:r>
              <a:rPr lang="en-GB" dirty="0"/>
              <a:t>human ancestors to exploit the new </a:t>
            </a:r>
            <a:r>
              <a:rPr lang="en-GB" dirty="0" smtClean="0"/>
              <a:t>ecological niches </a:t>
            </a:r>
            <a:r>
              <a:rPr lang="en-GB" dirty="0"/>
              <a:t>which appeared when the African forests gave </a:t>
            </a:r>
            <a:r>
              <a:rPr lang="en-GB" dirty="0" smtClean="0"/>
              <a:t>way to </a:t>
            </a:r>
            <a:r>
              <a:rPr lang="en-GB" dirty="0"/>
              <a:t>drier grassland </a:t>
            </a:r>
            <a:r>
              <a:rPr lang="en-GB" dirty="0" smtClean="0"/>
              <a:t>savannahs </a:t>
            </a:r>
            <a:r>
              <a:rPr lang="en-GB" dirty="0"/>
              <a:t>about five million years ago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term pre-adaptation refers to organisms that </a:t>
            </a:r>
            <a:r>
              <a:rPr lang="en-GB" dirty="0" smtClean="0"/>
              <a:t>have characteristics </a:t>
            </a:r>
            <a:r>
              <a:rPr lang="en-GB" dirty="0"/>
              <a:t>or traits that fortuitously (that is, by </a:t>
            </a:r>
            <a:r>
              <a:rPr lang="en-GB" dirty="0" smtClean="0"/>
              <a:t>chance) fit </a:t>
            </a:r>
            <a:r>
              <a:rPr lang="en-GB" dirty="0"/>
              <a:t>an organism for a different habitat or ecological niche.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010" y="188640"/>
            <a:ext cx="8856984" cy="556920"/>
            <a:chOff x="0" y="180079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80079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182798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D.3.4 Describe the major anatomical features that define humans as primates.</a:t>
              </a:r>
              <a:endParaRPr lang="en-GB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78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gs.ku.edu/Publications/Bulletins/ED15/gifs/fi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416824" cy="41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0893" y="764704"/>
            <a:ext cx="8802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study of human evolution is an active area </a:t>
            </a:r>
            <a:r>
              <a:rPr lang="en-GB" dirty="0" smtClean="0"/>
              <a:t>of research </a:t>
            </a:r>
            <a:r>
              <a:rPr lang="en-GB" dirty="0"/>
              <a:t>and is performed by </a:t>
            </a:r>
            <a:r>
              <a:rPr lang="en-GB" b="1" dirty="0"/>
              <a:t>studying fossils </a:t>
            </a:r>
            <a:r>
              <a:rPr lang="en-GB" dirty="0" smtClean="0"/>
              <a:t>and where </a:t>
            </a:r>
            <a:r>
              <a:rPr lang="en-GB" dirty="0"/>
              <a:t>appropriate the tools of hominids. Few </a:t>
            </a:r>
            <a:r>
              <a:rPr lang="en-GB" dirty="0" smtClean="0"/>
              <a:t>complete skeletons </a:t>
            </a:r>
            <a:r>
              <a:rPr lang="en-GB" dirty="0"/>
              <a:t>have been found and often only skulls </a:t>
            </a:r>
            <a:r>
              <a:rPr lang="en-GB" dirty="0" smtClean="0"/>
              <a:t>and teeth </a:t>
            </a:r>
            <a:r>
              <a:rPr lang="en-GB" dirty="0"/>
              <a:t>are left, due to their thickness and hardness. </a:t>
            </a:r>
            <a:r>
              <a:rPr lang="en-GB" dirty="0" smtClean="0"/>
              <a:t>The tools </a:t>
            </a:r>
            <a:r>
              <a:rPr lang="en-GB" dirty="0"/>
              <a:t>and bones are dated from the age of the rocks </a:t>
            </a:r>
            <a:r>
              <a:rPr lang="en-GB" dirty="0" smtClean="0"/>
              <a:t>they are </a:t>
            </a:r>
            <a:r>
              <a:rPr lang="en-GB" dirty="0"/>
              <a:t>found in (relative dating) and dating the tools and</a:t>
            </a:r>
          </a:p>
          <a:p>
            <a:r>
              <a:rPr lang="en-GB" dirty="0"/>
              <a:t>bones directly (absolute dating</a:t>
            </a:r>
            <a:r>
              <a:rPr lang="en-GB" dirty="0" smtClean="0"/>
              <a:t>)</a:t>
            </a:r>
            <a:r>
              <a:rPr lang="en-GB" i="1" dirty="0" smtClean="0"/>
              <a:t> </a:t>
            </a:r>
            <a:r>
              <a:rPr lang="en-GB" dirty="0" smtClean="0"/>
              <a:t>using radioactive </a:t>
            </a:r>
            <a:r>
              <a:rPr lang="en-GB" dirty="0"/>
              <a:t>dating methods.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706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9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1369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908720"/>
            <a:ext cx="81665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9952" y="1556792"/>
            <a:ext cx="811369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3" y="2204864"/>
            <a:ext cx="8093290" cy="562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9552" y="2788958"/>
            <a:ext cx="8166584" cy="496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9553" y="3284984"/>
            <a:ext cx="809329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66062" y="5438996"/>
            <a:ext cx="8093290" cy="1419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19154" y="4509120"/>
            <a:ext cx="8113689" cy="929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93706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4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vinghealthyguide.com/wp-content/uploads/2013/02/body-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4" y="561012"/>
            <a:ext cx="8676455" cy="6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909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1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692696"/>
            <a:ext cx="84969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Summary of the trends </a:t>
            </a:r>
            <a:r>
              <a:rPr lang="en-GB" sz="2000" b="1" dirty="0" smtClean="0">
                <a:solidFill>
                  <a:schemeClr val="accent1"/>
                </a:solidFill>
              </a:rPr>
              <a:t>and features </a:t>
            </a:r>
            <a:r>
              <a:rPr lang="en-GB" sz="2000" b="1" dirty="0">
                <a:solidFill>
                  <a:schemeClr val="accent1"/>
                </a:solidFill>
              </a:rPr>
              <a:t>during hominid </a:t>
            </a:r>
            <a:r>
              <a:rPr lang="en-GB" sz="2000" b="1" dirty="0" smtClean="0">
                <a:solidFill>
                  <a:schemeClr val="accent1"/>
                </a:solidFill>
              </a:rPr>
              <a:t>evolution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b="1" dirty="0"/>
              <a:t>Skulls and brain size</a:t>
            </a:r>
          </a:p>
          <a:p>
            <a:r>
              <a:rPr lang="en-GB" dirty="0"/>
              <a:t>Humans have the largest skull size (in relation </a:t>
            </a:r>
            <a:r>
              <a:rPr lang="en-GB" dirty="0" smtClean="0"/>
              <a:t>to body </a:t>
            </a:r>
            <a:r>
              <a:rPr lang="en-GB" dirty="0"/>
              <a:t>mass) to other hominids. The enlarged </a:t>
            </a:r>
            <a:r>
              <a:rPr lang="en-GB" dirty="0" smtClean="0"/>
              <a:t>cranium accommodates </a:t>
            </a:r>
            <a:r>
              <a:rPr lang="en-GB" dirty="0"/>
              <a:t>a larger brain. There has been a </a:t>
            </a:r>
            <a:r>
              <a:rPr lang="en-GB" dirty="0" smtClean="0"/>
              <a:t>relatively rapid </a:t>
            </a:r>
            <a:r>
              <a:rPr lang="en-GB" dirty="0"/>
              <a:t>increase in cranium size during hominid evolution.</a:t>
            </a:r>
          </a:p>
          <a:p>
            <a:r>
              <a:rPr lang="en-GB" dirty="0"/>
              <a:t>The human skull has a protruding jaw and a </a:t>
            </a:r>
            <a:r>
              <a:rPr lang="en-GB" dirty="0" smtClean="0"/>
              <a:t>shortened face</a:t>
            </a:r>
            <a:r>
              <a:rPr lang="en-GB" dirty="0"/>
              <a:t>. Brow ridges present in other hominids are </a:t>
            </a:r>
            <a:r>
              <a:rPr lang="en-GB" dirty="0" smtClean="0"/>
              <a:t>not </a:t>
            </a:r>
            <a:r>
              <a:rPr lang="sv-SE" dirty="0" smtClean="0"/>
              <a:t>present </a:t>
            </a:r>
            <a:r>
              <a:rPr lang="sv-SE" dirty="0"/>
              <a:t>in modern humans (</a:t>
            </a:r>
            <a:r>
              <a:rPr lang="sv-SE" b="1" i="1" dirty="0"/>
              <a:t>Homo sapiens</a:t>
            </a:r>
            <a:r>
              <a:rPr lang="sv-SE" dirty="0"/>
              <a:t>).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90909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  <p:pic>
        <p:nvPicPr>
          <p:cNvPr id="5122" name="Picture 2" descr="http://skepticdetective.files.wordpress.com/2012/02/e4380114-hominid_skulls-sp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5" b="15115"/>
          <a:stretch/>
        </p:blipFill>
        <p:spPr bwMode="auto">
          <a:xfrm>
            <a:off x="175867" y="4509120"/>
            <a:ext cx="8490368" cy="204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867" y="3308791"/>
            <a:ext cx="8490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evolution of </a:t>
            </a:r>
            <a:r>
              <a:rPr lang="en-GB" b="1" dirty="0"/>
              <a:t>bipedalism</a:t>
            </a:r>
            <a:r>
              <a:rPr lang="en-GB" dirty="0"/>
              <a:t> is believed to have </a:t>
            </a:r>
            <a:r>
              <a:rPr lang="en-GB" dirty="0" smtClean="0"/>
              <a:t>occurred early </a:t>
            </a:r>
            <a:r>
              <a:rPr lang="en-GB" dirty="0"/>
              <a:t>in hominid evolution and is believed to </a:t>
            </a:r>
            <a:r>
              <a:rPr lang="en-GB" dirty="0" smtClean="0"/>
              <a:t>have facilitated </a:t>
            </a:r>
            <a:r>
              <a:rPr lang="en-GB" dirty="0"/>
              <a:t>the enlargement of the brain. Bipedalism </a:t>
            </a:r>
            <a:r>
              <a:rPr lang="en-GB" dirty="0" smtClean="0"/>
              <a:t>also allowed </a:t>
            </a:r>
            <a:r>
              <a:rPr lang="en-GB" dirty="0"/>
              <a:t>hominids to carry objects and gave them </a:t>
            </a:r>
            <a:r>
              <a:rPr lang="en-GB" dirty="0" smtClean="0"/>
              <a:t>increased height </a:t>
            </a:r>
            <a:r>
              <a:rPr lang="en-GB" dirty="0"/>
              <a:t>and range of vision.</a:t>
            </a:r>
          </a:p>
        </p:txBody>
      </p:sp>
    </p:spTree>
    <p:extLst>
      <p:ext uri="{BB962C8B-B14F-4D97-AF65-F5344CB8AC3E}">
        <p14:creationId xmlns:p14="http://schemas.microsoft.com/office/powerpoint/2010/main" val="28131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ientific-art.com/GIF%20files/Palaeontological/ja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94" y="1901541"/>
            <a:ext cx="68103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908" y="764704"/>
            <a:ext cx="8829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Teeth and </a:t>
            </a:r>
            <a:r>
              <a:rPr lang="en-GB" b="1" dirty="0" smtClean="0"/>
              <a:t>jaws</a:t>
            </a:r>
          </a:p>
          <a:p>
            <a:endParaRPr lang="en-GB" b="1" dirty="0"/>
          </a:p>
          <a:p>
            <a:r>
              <a:rPr lang="en-GB" dirty="0"/>
              <a:t>The U-shaped jaw of ancestral hominids has </a:t>
            </a:r>
            <a:r>
              <a:rPr lang="en-GB" dirty="0" smtClean="0"/>
              <a:t>been replaced </a:t>
            </a:r>
            <a:r>
              <a:rPr lang="en-GB" dirty="0"/>
              <a:t>by a more V-shaped jaw in modern </a:t>
            </a:r>
            <a:r>
              <a:rPr lang="en-GB" dirty="0" smtClean="0"/>
              <a:t>humans. The </a:t>
            </a:r>
            <a:r>
              <a:rPr lang="en-GB" dirty="0"/>
              <a:t>large conical canines have been lost and the </a:t>
            </a:r>
            <a:r>
              <a:rPr lang="en-GB" dirty="0" smtClean="0"/>
              <a:t>molars have </a:t>
            </a:r>
            <a:r>
              <a:rPr lang="en-GB" dirty="0"/>
              <a:t>been reduced.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909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dec.ca/projects/2011/yuyuya/images/h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88" y="3648043"/>
            <a:ext cx="53816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Hands</a:t>
            </a:r>
          </a:p>
          <a:p>
            <a:r>
              <a:rPr lang="en-GB" dirty="0"/>
              <a:t>The modern human hand is </a:t>
            </a:r>
            <a:r>
              <a:rPr lang="en-GB" b="1" dirty="0"/>
              <a:t>prehensile</a:t>
            </a:r>
            <a:r>
              <a:rPr lang="en-GB" dirty="0"/>
              <a:t> and able to </a:t>
            </a:r>
            <a:r>
              <a:rPr lang="en-GB" dirty="0" smtClean="0"/>
              <a:t>grasp and </a:t>
            </a:r>
            <a:r>
              <a:rPr lang="en-GB" dirty="0"/>
              <a:t>pick up objects between the thumb and the </a:t>
            </a:r>
            <a:r>
              <a:rPr lang="en-GB" dirty="0" smtClean="0"/>
              <a:t>finger tips</a:t>
            </a:r>
            <a:r>
              <a:rPr lang="en-GB" dirty="0"/>
              <a:t>. </a:t>
            </a:r>
            <a:r>
              <a:rPr lang="en-GB" b="1" dirty="0"/>
              <a:t>The thumb is opposable </a:t>
            </a:r>
            <a:r>
              <a:rPr lang="en-GB" dirty="0"/>
              <a:t>so that its tip can </a:t>
            </a:r>
            <a:r>
              <a:rPr lang="en-GB" dirty="0" smtClean="0"/>
              <a:t>touch other </a:t>
            </a:r>
            <a:r>
              <a:rPr lang="en-GB" dirty="0"/>
              <a:t>fingers, making the thumb joint highly mobile.</a:t>
            </a:r>
          </a:p>
          <a:p>
            <a:endParaRPr lang="en-GB" dirty="0" smtClean="0"/>
          </a:p>
          <a:p>
            <a:r>
              <a:rPr lang="en-GB" dirty="0" smtClean="0"/>
              <a:t>Humans </a:t>
            </a:r>
            <a:r>
              <a:rPr lang="en-GB" dirty="0"/>
              <a:t>have relatively long fingers, but gorillas </a:t>
            </a:r>
            <a:r>
              <a:rPr lang="en-GB" dirty="0" smtClean="0"/>
              <a:t>have shorter </a:t>
            </a:r>
            <a:r>
              <a:rPr lang="en-GB" dirty="0"/>
              <a:t>fingers which allows knuckle walking. The </a:t>
            </a:r>
            <a:r>
              <a:rPr lang="en-GB" dirty="0" smtClean="0"/>
              <a:t>ability of </a:t>
            </a:r>
            <a:r>
              <a:rPr lang="en-GB" dirty="0"/>
              <a:t>the thumb to rotate, the mobility of the fingers and </a:t>
            </a:r>
            <a:r>
              <a:rPr lang="en-GB" dirty="0" smtClean="0"/>
              <a:t>the ability </a:t>
            </a:r>
            <a:r>
              <a:rPr lang="en-GB" dirty="0"/>
              <a:t>of the wrist to rotate allow humans to perform a</a:t>
            </a:r>
          </a:p>
          <a:p>
            <a:r>
              <a:rPr lang="en-GB" dirty="0"/>
              <a:t>wide variety of precision movements. The palms of </a:t>
            </a:r>
            <a:r>
              <a:rPr lang="en-GB" dirty="0" smtClean="0"/>
              <a:t>the modern </a:t>
            </a:r>
            <a:r>
              <a:rPr lang="en-GB" dirty="0"/>
              <a:t>human hand are very sensitive and convey </a:t>
            </a:r>
            <a:r>
              <a:rPr lang="en-GB" dirty="0" smtClean="0"/>
              <a:t>large amounts </a:t>
            </a:r>
            <a:r>
              <a:rPr lang="en-GB" dirty="0"/>
              <a:t>of sensory and tactile information to the brain.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909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38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0909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65829" y="90872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Skeleton, locomotion and posture</a:t>
            </a:r>
          </a:p>
          <a:p>
            <a:r>
              <a:rPr lang="en-GB" dirty="0"/>
              <a:t>The human rib cage is more barrel-shaped than the </a:t>
            </a:r>
            <a:r>
              <a:rPr lang="en-GB" dirty="0" smtClean="0"/>
              <a:t>great apes</a:t>
            </a:r>
            <a:r>
              <a:rPr lang="en-GB" dirty="0"/>
              <a:t>, because human arms are not used for </a:t>
            </a:r>
            <a:r>
              <a:rPr lang="en-GB" dirty="0" smtClean="0"/>
              <a:t>locomotion. Compared </a:t>
            </a:r>
            <a:r>
              <a:rPr lang="en-GB" dirty="0"/>
              <a:t>to great apes, the human vertebral </a:t>
            </a:r>
            <a:r>
              <a:rPr lang="en-GB" dirty="0" smtClean="0"/>
              <a:t>column has </a:t>
            </a:r>
            <a:r>
              <a:rPr lang="en-GB" dirty="0"/>
              <a:t>additional forward curves in the neck and lower</a:t>
            </a:r>
          </a:p>
          <a:p>
            <a:r>
              <a:rPr lang="en-GB" dirty="0"/>
              <a:t>back. These help to bring the head and trunk (chest, </a:t>
            </a:r>
            <a:r>
              <a:rPr lang="en-GB" dirty="0" smtClean="0"/>
              <a:t>back and </a:t>
            </a:r>
            <a:r>
              <a:rPr lang="en-GB" dirty="0"/>
              <a:t>abdomen) above the centre of mass in the </a:t>
            </a:r>
            <a:r>
              <a:rPr lang="en-GB" dirty="0" smtClean="0"/>
              <a:t>upright position.</a:t>
            </a:r>
          </a:p>
          <a:p>
            <a:endParaRPr lang="en-GB" dirty="0"/>
          </a:p>
          <a:p>
            <a:r>
              <a:rPr lang="en-GB" dirty="0"/>
              <a:t>The human pelvis is broader and lower than that of </a:t>
            </a:r>
            <a:r>
              <a:rPr lang="en-GB" dirty="0" smtClean="0"/>
              <a:t>the great </a:t>
            </a:r>
            <a:r>
              <a:rPr lang="en-GB" dirty="0"/>
              <a:t>apes. Human legs are longer than their arms so </a:t>
            </a:r>
            <a:r>
              <a:rPr lang="en-GB" dirty="0" smtClean="0"/>
              <a:t>a greater </a:t>
            </a:r>
            <a:r>
              <a:rPr lang="en-GB" dirty="0"/>
              <a:t>proportion of their body mass and hence </a:t>
            </a:r>
            <a:r>
              <a:rPr lang="en-GB" dirty="0" smtClean="0"/>
              <a:t>their centre </a:t>
            </a:r>
            <a:r>
              <a:rPr lang="en-GB" dirty="0"/>
              <a:t>of mass is lower. The broad flexible shoulder </a:t>
            </a:r>
            <a:r>
              <a:rPr lang="en-GB" dirty="0" smtClean="0"/>
              <a:t>blade allows </a:t>
            </a:r>
            <a:r>
              <a:rPr lang="en-GB" dirty="0"/>
              <a:t>free arm rotation during walking. The </a:t>
            </a:r>
            <a:r>
              <a:rPr lang="en-GB" dirty="0" smtClean="0"/>
              <a:t>human femur </a:t>
            </a:r>
            <a:r>
              <a:rPr lang="en-GB" dirty="0"/>
              <a:t>is angled out towards the knee which allows </a:t>
            </a:r>
            <a:r>
              <a:rPr lang="en-GB" dirty="0" smtClean="0"/>
              <a:t>the </a:t>
            </a:r>
            <a:r>
              <a:rPr lang="en-GB" dirty="0"/>
              <a:t>knee to be brought under the body. Humans extend </a:t>
            </a:r>
            <a:r>
              <a:rPr lang="en-GB" dirty="0" smtClean="0"/>
              <a:t>their legs </a:t>
            </a:r>
            <a:r>
              <a:rPr lang="en-GB" dirty="0"/>
              <a:t>fully when walking and the bones of the leg form </a:t>
            </a:r>
            <a:r>
              <a:rPr lang="en-GB" dirty="0" smtClean="0"/>
              <a:t>a straight line. The </a:t>
            </a:r>
            <a:r>
              <a:rPr lang="en-GB" dirty="0"/>
              <a:t>big toe is opposable in apes, but non-opposable </a:t>
            </a:r>
            <a:r>
              <a:rPr lang="en-GB" dirty="0" smtClean="0"/>
              <a:t>in humans</a:t>
            </a:r>
            <a:r>
              <a:rPr lang="en-GB" dirty="0"/>
              <a:t>. This means that humans cannot grasp </a:t>
            </a:r>
            <a:r>
              <a:rPr lang="en-GB" dirty="0" smtClean="0"/>
              <a:t>objects with </a:t>
            </a:r>
            <a:r>
              <a:rPr lang="en-GB" dirty="0"/>
              <a:t>their big toe. This gives the humans a </a:t>
            </a:r>
            <a:r>
              <a:rPr lang="en-GB" dirty="0" smtClean="0"/>
              <a:t>characteristic footprint </a:t>
            </a:r>
            <a:r>
              <a:rPr lang="en-GB" dirty="0"/>
              <a:t>an arched foot.</a:t>
            </a:r>
          </a:p>
        </p:txBody>
      </p:sp>
    </p:spTree>
    <p:extLst>
      <p:ext uri="{BB962C8B-B14F-4D97-AF65-F5344CB8AC3E}">
        <p14:creationId xmlns:p14="http://schemas.microsoft.com/office/powerpoint/2010/main" val="14349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pen.jorum.ac.uk/xmlui/bitstream/handle/10949/918/Items/S182_10_004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4698"/>
            <a:ext cx="5112568" cy="61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909" y="0"/>
            <a:ext cx="8856984" cy="556920"/>
            <a:chOff x="0" y="239803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803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242522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 smtClean="0"/>
                <a:t>D.3.5 Outline the trends illustrated by the fossils of </a:t>
              </a:r>
              <a:r>
                <a:rPr lang="en-GB" sz="1000" i="1" kern="1200" dirty="0" err="1" smtClean="0"/>
                <a:t>Ardipithecus</a:t>
              </a:r>
              <a:r>
                <a:rPr lang="en-GB" sz="1000" i="1" kern="1200" dirty="0" smtClean="0"/>
                <a:t> </a:t>
              </a:r>
              <a:r>
                <a:rPr lang="en-GB" sz="1000" i="1" kern="1200" dirty="0" err="1" smtClean="0"/>
                <a:t>ramidus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Australopithecus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A. afarensis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A. </a:t>
              </a:r>
              <a:r>
                <a:rPr lang="en-GB" sz="1000" i="1" kern="1200" dirty="0" err="1" smtClean="0"/>
                <a:t>africanus</a:t>
              </a:r>
              <a:r>
                <a:rPr lang="en-GB" sz="1000" kern="1200" dirty="0" smtClean="0"/>
                <a:t>, and </a:t>
              </a:r>
              <a:r>
                <a:rPr lang="en-GB" sz="1000" i="1" kern="1200" dirty="0" smtClean="0"/>
                <a:t>Homo </a:t>
              </a:r>
              <a:r>
                <a:rPr lang="en-GB" sz="1000" kern="1200" dirty="0" smtClean="0"/>
                <a:t>including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habilis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erectus</a:t>
              </a:r>
              <a:r>
                <a:rPr lang="en-GB" sz="1000" kern="1200" dirty="0" smtClean="0"/>
                <a:t>, </a:t>
              </a:r>
              <a:r>
                <a:rPr lang="en-GB" sz="1000" i="1" kern="1200" dirty="0" smtClean="0"/>
                <a:t>H. </a:t>
              </a:r>
              <a:r>
                <a:rPr lang="en-GB" sz="1000" i="1" kern="1200" dirty="0" err="1" smtClean="0"/>
                <a:t>neanderthalensis</a:t>
              </a:r>
              <a:r>
                <a:rPr lang="en-GB" sz="1000" i="1" kern="1200" dirty="0" smtClean="0"/>
                <a:t> </a:t>
              </a:r>
              <a:r>
                <a:rPr lang="en-GB" sz="1000" kern="1200" dirty="0" smtClean="0"/>
                <a:t>and </a:t>
              </a:r>
              <a:r>
                <a:rPr lang="en-GB" sz="1000" i="1" kern="1200" dirty="0" smtClean="0"/>
                <a:t>H. sapiens</a:t>
              </a:r>
              <a:r>
                <a:rPr lang="en-GB" sz="1000" kern="1200" dirty="0" smtClean="0"/>
                <a:t>. </a:t>
              </a:r>
              <a:r>
                <a:rPr lang="en-GB" sz="800" kern="1200" dirty="0" smtClean="0">
                  <a:solidFill>
                    <a:srgbClr val="FF0000"/>
                  </a:solidFill>
                </a:rPr>
                <a:t>Knowledge of approximate dates and distribution of the named species is expected. Details of subspecies or particular groups (Cro-Magnon, Peking, and so on) are not required</a:t>
              </a:r>
              <a:r>
                <a:rPr lang="en-GB" sz="1000" kern="1200" dirty="0" smtClean="0"/>
                <a:t>.</a:t>
              </a:r>
              <a:endParaRPr lang="en-GB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85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803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8093300"/>
              </p:ext>
            </p:extLst>
          </p:nvPr>
        </p:nvGraphicFramePr>
        <p:xfrm>
          <a:off x="251520" y="553544"/>
          <a:ext cx="8856984" cy="595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08A28B-CDEF-442C-9BE4-E74B66D3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1708A28B-CDEF-442C-9BE4-E74B66D3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1708A28B-CDEF-442C-9BE4-E74B66D3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1708A28B-CDEF-442C-9BE4-E74B66D3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DEE8A0-B8DB-4371-B970-C5B1577B2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8DEE8A0-B8DB-4371-B970-C5B1577B2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08DEE8A0-B8DB-4371-B970-C5B1577B2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08DEE8A0-B8DB-4371-B970-C5B1577B2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84F757-EED8-436D-876A-94D637E2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EE84F757-EED8-436D-876A-94D637E20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EE84F757-EED8-436D-876A-94D637E2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EE84F757-EED8-436D-876A-94D637E2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16620-8C6E-42BE-8253-0A43EB69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3C216620-8C6E-42BE-8253-0A43EB699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3C216620-8C6E-42BE-8253-0A43EB69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3C216620-8C6E-42BE-8253-0A43EB69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AEB99F-FE5D-4F27-85D8-CD92ED70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EAAEB99F-FE5D-4F27-85D8-CD92ED707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EAAEB99F-FE5D-4F27-85D8-CD92ED70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EAAEB99F-FE5D-4F27-85D8-CD92ED70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11F9F3-80F4-4754-8BB8-EBA84161E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611F9F3-80F4-4754-8BB8-EBA84161E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B611F9F3-80F4-4754-8BB8-EBA84161E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B611F9F3-80F4-4754-8BB8-EBA84161E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9B8A1-E93E-446E-BE14-ACA2E16C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9A59B8A1-E93E-446E-BE14-ACA2E16CE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9A59B8A1-E93E-446E-BE14-ACA2E16C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9A59B8A1-E93E-446E-BE14-ACA2E16C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6EE11F-3A39-405E-8855-ADDCC1A45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536EE11F-3A39-405E-8855-ADDCC1A45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536EE11F-3A39-405E-8855-ADDCC1A45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536EE11F-3A39-405E-8855-ADDCC1A45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888CC4-24ED-4AC0-AD71-8456C3472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graphicEl>
                                              <a:dgm id="{40888CC4-24ED-4AC0-AD71-8456C3472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40888CC4-24ED-4AC0-AD71-8456C3472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40888CC4-24ED-4AC0-AD71-8456C3472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066705-98B2-44D8-B1FF-45C62535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4B066705-98B2-44D8-B1FF-45C625355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4B066705-98B2-44D8-B1FF-45C62535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4B066705-98B2-44D8-B1FF-45C62535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7229" y="116632"/>
            <a:ext cx="8856984" cy="556920"/>
            <a:chOff x="0" y="299527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99527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302246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D.3.6 State that, at various stages in hominid evolution, several species may have coexisted.</a:t>
              </a:r>
              <a:endParaRPr lang="en-GB" sz="14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520" y="697857"/>
            <a:ext cx="37677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Although distinct evolutionary trends can be </a:t>
            </a:r>
            <a:r>
              <a:rPr lang="en-GB" dirty="0" smtClean="0"/>
              <a:t>observed in </a:t>
            </a:r>
            <a:r>
              <a:rPr lang="en-GB" dirty="0"/>
              <a:t>hominids it does not imply that one hominid </a:t>
            </a:r>
            <a:r>
              <a:rPr lang="en-GB" dirty="0" smtClean="0"/>
              <a:t>evolved directly </a:t>
            </a:r>
            <a:r>
              <a:rPr lang="en-GB" dirty="0"/>
              <a:t>into the succeeding type. </a:t>
            </a:r>
            <a:r>
              <a:rPr lang="en-GB" i="1" dirty="0"/>
              <a:t>Homo </a:t>
            </a:r>
            <a:r>
              <a:rPr lang="en-GB" i="1" dirty="0" err="1"/>
              <a:t>habilis</a:t>
            </a:r>
            <a:r>
              <a:rPr lang="en-GB" i="1" dirty="0"/>
              <a:t> </a:t>
            </a:r>
            <a:r>
              <a:rPr lang="en-GB" dirty="0" smtClean="0"/>
              <a:t>co-existed with </a:t>
            </a:r>
            <a:r>
              <a:rPr lang="en-GB" dirty="0"/>
              <a:t>the various species and forms of australopithecines for</a:t>
            </a:r>
          </a:p>
          <a:p>
            <a:r>
              <a:rPr lang="en-GB" dirty="0"/>
              <a:t>approximately 2 million years, before the </a:t>
            </a:r>
            <a:r>
              <a:rPr lang="en-GB" dirty="0" smtClean="0"/>
              <a:t>australopithecines became </a:t>
            </a:r>
            <a:r>
              <a:rPr lang="en-GB" dirty="0"/>
              <a:t>extinct. </a:t>
            </a:r>
            <a:r>
              <a:rPr lang="en-GB" i="1" dirty="0"/>
              <a:t>Homo erectus </a:t>
            </a:r>
            <a:r>
              <a:rPr lang="en-GB" dirty="0"/>
              <a:t>also co-existed with the </a:t>
            </a:r>
            <a:r>
              <a:rPr lang="en-GB" dirty="0" smtClean="0"/>
              <a:t>later australopithecines</a:t>
            </a:r>
            <a:r>
              <a:rPr lang="en-GB" dirty="0"/>
              <a:t>. </a:t>
            </a:r>
            <a:endParaRPr lang="en-GB" dirty="0" smtClean="0"/>
          </a:p>
          <a:p>
            <a:endParaRPr lang="en-GB" i="1" dirty="0"/>
          </a:p>
          <a:p>
            <a:r>
              <a:rPr lang="en-GB" i="1" dirty="0" smtClean="0"/>
              <a:t>Homo </a:t>
            </a:r>
            <a:r>
              <a:rPr lang="en-GB" i="1" dirty="0"/>
              <a:t>erectus </a:t>
            </a:r>
            <a:r>
              <a:rPr lang="en-GB" dirty="0"/>
              <a:t>was probably a </a:t>
            </a:r>
            <a:r>
              <a:rPr lang="en-GB" dirty="0" smtClean="0"/>
              <a:t>common ancestor </a:t>
            </a:r>
            <a:r>
              <a:rPr lang="en-GB" dirty="0"/>
              <a:t>to both </a:t>
            </a:r>
            <a:r>
              <a:rPr lang="en-GB" i="1" dirty="0"/>
              <a:t>Homo sapiens </a:t>
            </a:r>
            <a:r>
              <a:rPr lang="en-GB" dirty="0"/>
              <a:t>and to the </a:t>
            </a:r>
            <a:r>
              <a:rPr lang="en-GB" dirty="0" smtClean="0"/>
              <a:t>Neanderthals. </a:t>
            </a:r>
            <a:r>
              <a:rPr lang="en-GB" dirty="0"/>
              <a:t>The co-existence of various hominids </a:t>
            </a:r>
            <a:r>
              <a:rPr lang="en-GB" dirty="0" smtClean="0"/>
              <a:t>is probably </a:t>
            </a:r>
            <a:r>
              <a:rPr lang="en-GB" dirty="0"/>
              <a:t>due to the different species occupying </a:t>
            </a:r>
            <a:r>
              <a:rPr lang="en-GB" dirty="0" smtClean="0"/>
              <a:t>different ecological </a:t>
            </a:r>
            <a:r>
              <a:rPr lang="en-GB" dirty="0"/>
              <a:t>niches.</a:t>
            </a:r>
          </a:p>
        </p:txBody>
      </p:sp>
      <p:pic>
        <p:nvPicPr>
          <p:cNvPr id="1026" name="Picture 2" descr="http://evolution.berkeley.edu/evolibrary/images/evograms/hominid_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56" y="697857"/>
            <a:ext cx="49530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69269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majority of Neanderthals </a:t>
            </a:r>
            <a:r>
              <a:rPr lang="en-GB" b="1" dirty="0"/>
              <a:t>became extinct </a:t>
            </a:r>
            <a:r>
              <a:rPr lang="en-GB" dirty="0" smtClean="0"/>
              <a:t>relatively suddenly </a:t>
            </a:r>
            <a:r>
              <a:rPr lang="en-GB" dirty="0"/>
              <a:t>perhaps because of competition with </a:t>
            </a:r>
            <a:r>
              <a:rPr lang="en-GB" i="1" dirty="0" smtClean="0"/>
              <a:t>Homo sapiens</a:t>
            </a:r>
            <a:r>
              <a:rPr lang="en-GB" dirty="0"/>
              <a:t>. Neanderthal man and </a:t>
            </a:r>
            <a:r>
              <a:rPr lang="en-GB" i="1" dirty="0"/>
              <a:t>Homo sapiens </a:t>
            </a:r>
            <a:r>
              <a:rPr lang="en-GB" dirty="0" smtClean="0"/>
              <a:t>overlapped in </a:t>
            </a:r>
            <a:r>
              <a:rPr lang="en-GB" dirty="0"/>
              <a:t>Europe for half a million years but about </a:t>
            </a:r>
            <a:r>
              <a:rPr lang="en-GB" b="1" dirty="0"/>
              <a:t>forty five</a:t>
            </a:r>
          </a:p>
          <a:p>
            <a:r>
              <a:rPr lang="en-GB" b="1" dirty="0"/>
              <a:t>thousand years ago </a:t>
            </a:r>
            <a:r>
              <a:rPr lang="en-GB" dirty="0"/>
              <a:t>the numbers began to </a:t>
            </a:r>
            <a:r>
              <a:rPr lang="en-GB" dirty="0" smtClean="0"/>
              <a:t>decreased significantly</a:t>
            </a:r>
            <a:r>
              <a:rPr lang="en-GB" dirty="0"/>
              <a:t>. It is possible that there was </a:t>
            </a:r>
            <a:r>
              <a:rPr lang="en-GB" b="1" dirty="0"/>
              <a:t>gene flow </a:t>
            </a:r>
            <a:r>
              <a:rPr lang="en-GB" dirty="0" smtClean="0"/>
              <a:t>and  the </a:t>
            </a:r>
            <a:r>
              <a:rPr lang="en-GB" dirty="0"/>
              <a:t>Neanderthals were absorbed into the </a:t>
            </a:r>
            <a:r>
              <a:rPr lang="en-GB" i="1" dirty="0"/>
              <a:t>Homo </a:t>
            </a:r>
            <a:r>
              <a:rPr lang="en-GB" i="1" dirty="0" smtClean="0"/>
              <a:t>sapiens </a:t>
            </a:r>
            <a:r>
              <a:rPr lang="en-GB" dirty="0" smtClean="0"/>
              <a:t>linage</a:t>
            </a:r>
            <a:r>
              <a:rPr lang="en-GB" dirty="0"/>
              <a:t>. Neanderthals are not regarded as a full species </a:t>
            </a:r>
            <a:r>
              <a:rPr lang="en-GB" dirty="0" smtClean="0"/>
              <a:t>by some </a:t>
            </a:r>
            <a:r>
              <a:rPr lang="en-GB" dirty="0"/>
              <a:t>researchers.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229" y="116632"/>
            <a:ext cx="8856984" cy="556920"/>
            <a:chOff x="0" y="299527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99527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302246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/>
                <a:t>D.3.6 State that, at various stages in hominid evolution, several species may have coexisted.</a:t>
              </a:r>
              <a:endParaRPr lang="en-GB" sz="1400" kern="1200"/>
            </a:p>
          </p:txBody>
        </p:sp>
      </p:grpSp>
      <p:pic>
        <p:nvPicPr>
          <p:cNvPr id="2050" name="Picture 2" descr="http://media-2.web.britannica.com/eb-media/83/77983-050-30F242F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 bwMode="auto">
          <a:xfrm>
            <a:off x="134416" y="2722234"/>
            <a:ext cx="2939080" cy="413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guim.co.uk/sys-images/Guardian/Pix/pictures/2009/5/16/1242501448097/Neanderthal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75" y="2924944"/>
            <a:ext cx="5495445" cy="32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3508" y="116632"/>
            <a:ext cx="8856984" cy="556920"/>
            <a:chOff x="0" y="359251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59251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361970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D.3.7 Discuss the incompleteness of the fossil record and the resulting uncertainties about human evolution.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0695" y="915328"/>
            <a:ext cx="8802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Palaeontology </a:t>
            </a:r>
            <a:r>
              <a:rPr lang="en-GB" dirty="0"/>
              <a:t>is the study of fossils. Fossils are any form </a:t>
            </a:r>
            <a:r>
              <a:rPr lang="en-GB" dirty="0" smtClean="0"/>
              <a:t>of preserved </a:t>
            </a:r>
            <a:r>
              <a:rPr lang="en-GB" dirty="0"/>
              <a:t>remains derived from a living organisms. </a:t>
            </a:r>
            <a:r>
              <a:rPr lang="en-GB" dirty="0" smtClean="0"/>
              <a:t>They may </a:t>
            </a:r>
            <a:r>
              <a:rPr lang="en-GB" dirty="0"/>
              <a:t>include the following: entire organisms, hard </a:t>
            </a:r>
            <a:r>
              <a:rPr lang="en-GB" dirty="0" smtClean="0"/>
              <a:t>skeletal structures</a:t>
            </a:r>
            <a:r>
              <a:rPr lang="en-GB" dirty="0"/>
              <a:t>, moulds and casts, </a:t>
            </a:r>
            <a:r>
              <a:rPr lang="en-GB" dirty="0" err="1"/>
              <a:t>petrifications</a:t>
            </a:r>
            <a:r>
              <a:rPr lang="en-GB" dirty="0"/>
              <a:t>, </a:t>
            </a:r>
            <a:r>
              <a:rPr lang="en-GB" dirty="0" smtClean="0"/>
              <a:t>impressions, imprints </a:t>
            </a:r>
            <a:r>
              <a:rPr lang="en-GB" dirty="0"/>
              <a:t>and coprolites.</a:t>
            </a:r>
          </a:p>
        </p:txBody>
      </p:sp>
      <p:pic>
        <p:nvPicPr>
          <p:cNvPr id="3074" name="Picture 2" descr="http://4.bp.blogspot.com/-tjT323sbr04/T_15T1Nw80I/AAAAAAAADzs/NzNx8RnAQMo/s1600/Bellubrunnus%2Brothgaenge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1" y="2276872"/>
            <a:ext cx="3535440" cy="44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osociety.org/Earthcache/Images/Gravicalymeme%20Mold%20Cast%201165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74" y="2260612"/>
            <a:ext cx="2565199" cy="14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hef.bbci.co.uk/naturelibrary/images/ic/credit/640x395/t/tr/trace_fossil/trace_fossil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9" y="2276872"/>
            <a:ext cx="3048000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kywalker.cochise.edu/wellerr/fossil/coprolite/6fssl-coprolit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58" y="4069630"/>
            <a:ext cx="3370166" cy="27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697" y="694835"/>
            <a:ext cx="84720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the fossil record many species appear at an </a:t>
            </a:r>
            <a:r>
              <a:rPr lang="en-GB" b="1" dirty="0"/>
              <a:t>early level </a:t>
            </a:r>
            <a:r>
              <a:rPr lang="en-GB" b="1" dirty="0" smtClean="0"/>
              <a:t>or strata </a:t>
            </a:r>
            <a:r>
              <a:rPr lang="en-GB" b="1" dirty="0"/>
              <a:t>of rock </a:t>
            </a:r>
            <a:r>
              <a:rPr lang="en-GB" dirty="0"/>
              <a:t>and disappear, often abruptly, at a later </a:t>
            </a:r>
            <a:r>
              <a:rPr lang="en-GB" dirty="0" smtClean="0"/>
              <a:t>level. This </a:t>
            </a:r>
            <a:r>
              <a:rPr lang="en-GB" dirty="0"/>
              <a:t>is interpreted in evolutionary terms at which </a:t>
            </a:r>
            <a:r>
              <a:rPr lang="en-GB" dirty="0" smtClean="0"/>
              <a:t>the species </a:t>
            </a:r>
            <a:r>
              <a:rPr lang="en-GB" dirty="0"/>
              <a:t>originated and became </a:t>
            </a:r>
            <a:r>
              <a:rPr lang="en-GB" dirty="0" smtClean="0"/>
              <a:t>extinct.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Ecological considerations </a:t>
            </a:r>
            <a:r>
              <a:rPr lang="en-GB" dirty="0" smtClean="0"/>
              <a:t>also match the fossil record, for example, plants appeared on land before animals, and insects appeared before insect-pollinated flowers.</a:t>
            </a:r>
          </a:p>
          <a:p>
            <a:endParaRPr lang="en-GB" dirty="0"/>
          </a:p>
          <a:p>
            <a:r>
              <a:rPr lang="en-GB" dirty="0"/>
              <a:t>One of the criticisms of using fossils in support of </a:t>
            </a:r>
            <a:r>
              <a:rPr lang="en-GB" dirty="0" smtClean="0"/>
              <a:t>the concept </a:t>
            </a:r>
            <a:r>
              <a:rPr lang="en-GB" dirty="0"/>
              <a:t>of evolutionary change is the lack of a </a:t>
            </a:r>
            <a:r>
              <a:rPr lang="en-GB" dirty="0" smtClean="0"/>
              <a:t>continuous record </a:t>
            </a:r>
            <a:r>
              <a:rPr lang="en-GB" dirty="0"/>
              <a:t>and the many gaps or ‘missing links</a:t>
            </a:r>
            <a:r>
              <a:rPr lang="en-GB" dirty="0" smtClean="0"/>
              <a:t>’. Many </a:t>
            </a:r>
            <a:r>
              <a:rPr lang="en-GB" dirty="0"/>
              <a:t>more ‘missing links’ are </a:t>
            </a:r>
            <a:r>
              <a:rPr lang="en-GB" dirty="0" smtClean="0"/>
              <a:t>being discovered</a:t>
            </a:r>
            <a:r>
              <a:rPr lang="en-GB" dirty="0"/>
              <a:t>. For example, the discovery of well </a:t>
            </a:r>
            <a:r>
              <a:rPr lang="en-GB" dirty="0" smtClean="0"/>
              <a:t>preserved fossils </a:t>
            </a:r>
            <a:r>
              <a:rPr lang="en-GB" dirty="0"/>
              <a:t>of the amphibious bird (</a:t>
            </a:r>
            <a:r>
              <a:rPr lang="en-GB" i="1" dirty="0" err="1"/>
              <a:t>Gansus</a:t>
            </a:r>
            <a:r>
              <a:rPr lang="en-GB" i="1" dirty="0"/>
              <a:t> </a:t>
            </a:r>
            <a:r>
              <a:rPr lang="en-GB" i="1" dirty="0" err="1"/>
              <a:t>yumenensis</a:t>
            </a:r>
            <a:r>
              <a:rPr lang="en-GB" dirty="0"/>
              <a:t>) </a:t>
            </a:r>
            <a:r>
              <a:rPr lang="en-GB" dirty="0" smtClean="0"/>
              <a:t>in northwest </a:t>
            </a:r>
            <a:r>
              <a:rPr lang="en-GB" dirty="0"/>
              <a:t>China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However, there are many explanations to account for </a:t>
            </a:r>
            <a:r>
              <a:rPr lang="en-GB" dirty="0" smtClean="0"/>
              <a:t>the incompleteness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Dead organisms decompose </a:t>
            </a:r>
            <a:r>
              <a:rPr lang="en-GB" dirty="0" smtClean="0"/>
              <a:t>rapidly.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Dead </a:t>
            </a:r>
            <a:r>
              <a:rPr lang="en-GB" dirty="0"/>
              <a:t>organisms are eaten by </a:t>
            </a:r>
            <a:r>
              <a:rPr lang="en-GB" dirty="0" smtClean="0"/>
              <a:t>scavengers Soft-bodied </a:t>
            </a:r>
            <a:r>
              <a:rPr lang="en-GB" dirty="0"/>
              <a:t>organism do not fossilise </a:t>
            </a:r>
            <a:r>
              <a:rPr lang="en-GB" dirty="0" smtClean="0"/>
              <a:t>easily.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</a:t>
            </a:r>
            <a:r>
              <a:rPr lang="en-GB" dirty="0"/>
              <a:t>a small fraction of living organisms will have </a:t>
            </a:r>
            <a:r>
              <a:rPr lang="en-GB" dirty="0" smtClean="0"/>
              <a:t>died in </a:t>
            </a:r>
            <a:r>
              <a:rPr lang="en-GB" dirty="0"/>
              <a:t>conditions favourable for </a:t>
            </a:r>
            <a:r>
              <a:rPr lang="en-GB" dirty="0" smtClean="0"/>
              <a:t>fossilisation.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</a:t>
            </a:r>
            <a:r>
              <a:rPr lang="en-GB" dirty="0"/>
              <a:t>a tiny fraction of the fossils have been unearthed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508" y="116632"/>
            <a:ext cx="8856984" cy="556920"/>
            <a:chOff x="0" y="359251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59251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361970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D.3.7 Discuss the incompleteness of the fossil record and the resulting uncertainties about human evolution.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0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04" y="1787972"/>
            <a:ext cx="6789192" cy="50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695" y="712584"/>
            <a:ext cx="836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Very few complete fossils of hominids </a:t>
            </a:r>
            <a:r>
              <a:rPr lang="en-GB" dirty="0" smtClean="0"/>
              <a:t>have been </a:t>
            </a:r>
            <a:r>
              <a:rPr lang="en-GB" dirty="0"/>
              <a:t>discovered. Bones, other than the teeth and </a:t>
            </a:r>
            <a:r>
              <a:rPr lang="en-GB" dirty="0" smtClean="0"/>
              <a:t>the cranium</a:t>
            </a:r>
            <a:r>
              <a:rPr lang="en-GB" dirty="0"/>
              <a:t>, tend to be softer and disintegrate. In </a:t>
            </a:r>
            <a:r>
              <a:rPr lang="en-GB" dirty="0" smtClean="0"/>
              <a:t>particular, there </a:t>
            </a:r>
            <a:r>
              <a:rPr lang="en-GB" dirty="0"/>
              <a:t>is a large gap in our knowledge of hominid </a:t>
            </a:r>
            <a:r>
              <a:rPr lang="en-GB" dirty="0" smtClean="0"/>
              <a:t>evolution between </a:t>
            </a:r>
            <a:r>
              <a:rPr lang="en-GB" dirty="0"/>
              <a:t>eight to four million years ago.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508" y="116632"/>
            <a:ext cx="8856984" cy="556920"/>
            <a:chOff x="0" y="359251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59251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361970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D.3.7 Discuss the incompleteness of the fossil record and the resulting uncertainties about human evolution.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7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vbtle.com/cadelllast_24682538050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2956"/>
            <a:ext cx="66389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321" y="116632"/>
            <a:ext cx="8856984" cy="556920"/>
            <a:chOff x="0" y="4189756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189756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4216943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D.3.8 Discuss the correlation between the change in diet and increase in brain size during hominid evolution.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8352" y="703417"/>
            <a:ext cx="8802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obvious advantages to the increase in </a:t>
            </a:r>
            <a:r>
              <a:rPr lang="en-GB" dirty="0" smtClean="0"/>
              <a:t>brain capacity</a:t>
            </a:r>
            <a:r>
              <a:rPr lang="en-GB" i="1" dirty="0" smtClean="0"/>
              <a:t>. </a:t>
            </a:r>
            <a:r>
              <a:rPr lang="en-GB" dirty="0"/>
              <a:t>The increasing size of the </a:t>
            </a:r>
            <a:r>
              <a:rPr lang="en-GB" dirty="0" smtClean="0"/>
              <a:t>brain meant </a:t>
            </a:r>
            <a:r>
              <a:rPr lang="en-GB" dirty="0"/>
              <a:t>hominids had </a:t>
            </a:r>
            <a:r>
              <a:rPr lang="en-GB" b="1" dirty="0"/>
              <a:t>greater behavioural flexibility </a:t>
            </a:r>
            <a:r>
              <a:rPr lang="en-GB" b="1" dirty="0" smtClean="0"/>
              <a:t>to adapt</a:t>
            </a:r>
            <a:r>
              <a:rPr lang="en-GB" dirty="0" smtClean="0"/>
              <a:t> </a:t>
            </a:r>
            <a:r>
              <a:rPr lang="en-GB" dirty="0"/>
              <a:t>to different environmental circumstances. </a:t>
            </a:r>
            <a:r>
              <a:rPr lang="en-GB" dirty="0" smtClean="0"/>
              <a:t>These would </a:t>
            </a:r>
            <a:r>
              <a:rPr lang="en-GB" dirty="0"/>
              <a:t>include the ability to make more complex </a:t>
            </a:r>
            <a:r>
              <a:rPr lang="en-GB" b="1" dirty="0" smtClean="0"/>
              <a:t>tools, construct </a:t>
            </a:r>
            <a:r>
              <a:rPr lang="en-GB" b="1" dirty="0"/>
              <a:t>stronger and longer lasting shelters, and use </a:t>
            </a:r>
            <a:r>
              <a:rPr lang="en-GB" b="1" dirty="0" smtClean="0"/>
              <a:t>fire for </a:t>
            </a:r>
            <a:r>
              <a:rPr lang="en-GB" b="1" dirty="0"/>
              <a:t>warmth, protection from animals and cooking</a:t>
            </a:r>
            <a:r>
              <a:rPr lang="en-GB" dirty="0"/>
              <a:t>. It </a:t>
            </a:r>
            <a:r>
              <a:rPr lang="en-GB" dirty="0" smtClean="0"/>
              <a:t>also helped </a:t>
            </a:r>
            <a:r>
              <a:rPr lang="en-GB" dirty="0"/>
              <a:t>in the transmission of </a:t>
            </a:r>
            <a:r>
              <a:rPr lang="en-GB" b="1" dirty="0">
                <a:solidFill>
                  <a:srgbClr val="FF0000"/>
                </a:solidFill>
              </a:rPr>
              <a:t>cultural behaviour </a:t>
            </a:r>
            <a:r>
              <a:rPr lang="en-GB" dirty="0"/>
              <a:t>from </a:t>
            </a:r>
            <a:r>
              <a:rPr lang="en-GB" dirty="0" smtClean="0"/>
              <a:t>one generation </a:t>
            </a:r>
            <a:r>
              <a:rPr lang="en-GB" dirty="0"/>
              <a:t>to the next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8351" y="2710998"/>
            <a:ext cx="8814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However, large brains also have costs. A </a:t>
            </a:r>
            <a:r>
              <a:rPr lang="en-GB" b="1" dirty="0"/>
              <a:t>longer </a:t>
            </a:r>
            <a:r>
              <a:rPr lang="en-GB" b="1" dirty="0" smtClean="0"/>
              <a:t>gestation </a:t>
            </a:r>
            <a:r>
              <a:rPr lang="en-GB" dirty="0" smtClean="0"/>
              <a:t>period </a:t>
            </a:r>
            <a:r>
              <a:rPr lang="en-GB" dirty="0"/>
              <a:t>and extension of the </a:t>
            </a:r>
            <a:r>
              <a:rPr lang="en-GB" b="1" dirty="0"/>
              <a:t>period of care </a:t>
            </a:r>
            <a:r>
              <a:rPr lang="en-GB" dirty="0"/>
              <a:t>for the </a:t>
            </a:r>
            <a:r>
              <a:rPr lang="en-GB" dirty="0" smtClean="0"/>
              <a:t>infant following </a:t>
            </a:r>
            <a:r>
              <a:rPr lang="en-GB" dirty="0"/>
              <a:t>birth is required. Much of the development </a:t>
            </a:r>
            <a:r>
              <a:rPr lang="en-GB" dirty="0" smtClean="0"/>
              <a:t>of the </a:t>
            </a:r>
            <a:r>
              <a:rPr lang="en-GB" dirty="0"/>
              <a:t>human brain </a:t>
            </a:r>
            <a:r>
              <a:rPr lang="en-GB" b="1" dirty="0"/>
              <a:t>occurs after birth</a:t>
            </a:r>
            <a:r>
              <a:rPr lang="en-GB" dirty="0"/>
              <a:t>. There is a period </a:t>
            </a:r>
            <a:r>
              <a:rPr lang="en-GB" dirty="0" smtClean="0"/>
              <a:t>of critical </a:t>
            </a:r>
            <a:r>
              <a:rPr lang="en-GB" dirty="0"/>
              <a:t>care for a human infant for a period of two </a:t>
            </a:r>
            <a:r>
              <a:rPr lang="en-GB" dirty="0" smtClean="0"/>
              <a:t>years after </a:t>
            </a:r>
            <a:r>
              <a:rPr lang="en-GB" dirty="0"/>
              <a:t>birth. The growth of the brain requires </a:t>
            </a:r>
            <a:r>
              <a:rPr lang="en-GB" b="1" dirty="0"/>
              <a:t>a high level </a:t>
            </a:r>
            <a:r>
              <a:rPr lang="en-GB" b="1" dirty="0" smtClean="0"/>
              <a:t>of energy </a:t>
            </a:r>
            <a:r>
              <a:rPr lang="en-GB" b="1" dirty="0"/>
              <a:t>intake </a:t>
            </a:r>
            <a:r>
              <a:rPr lang="en-GB" dirty="0"/>
              <a:t>for the mother not only during the </a:t>
            </a:r>
            <a:r>
              <a:rPr lang="en-GB" dirty="0" smtClean="0"/>
              <a:t>longer gestation</a:t>
            </a:r>
            <a:r>
              <a:rPr lang="en-GB" dirty="0"/>
              <a:t>, but for a relatively long period following birth.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1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3508" y="908720"/>
            <a:ext cx="8802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Hominids with greater brain size and effective </a:t>
            </a:r>
            <a:r>
              <a:rPr lang="en-GB" dirty="0" smtClean="0"/>
              <a:t>energy intake </a:t>
            </a:r>
            <a:r>
              <a:rPr lang="en-GB" dirty="0"/>
              <a:t>for infant development and care may have </a:t>
            </a:r>
            <a:r>
              <a:rPr lang="en-GB" dirty="0" smtClean="0"/>
              <a:t>been better </a:t>
            </a:r>
            <a:r>
              <a:rPr lang="en-GB" dirty="0"/>
              <a:t>able to survive and reproduce. Therefore, the </a:t>
            </a:r>
            <a:r>
              <a:rPr lang="en-GB" dirty="0" smtClean="0"/>
              <a:t>trend for </a:t>
            </a:r>
            <a:r>
              <a:rPr lang="en-GB" dirty="0"/>
              <a:t>increased brain capacity may have been </a:t>
            </a:r>
            <a:r>
              <a:rPr lang="en-GB" b="1" dirty="0"/>
              <a:t>coupled </a:t>
            </a:r>
            <a:r>
              <a:rPr lang="en-GB" b="1" dirty="0" smtClean="0"/>
              <a:t>with a </a:t>
            </a:r>
            <a:r>
              <a:rPr lang="en-GB" b="1" dirty="0"/>
              <a:t>trend for increased nutritional intake</a:t>
            </a:r>
            <a:r>
              <a:rPr lang="en-GB" dirty="0"/>
              <a:t>. This is thought</a:t>
            </a:r>
          </a:p>
          <a:p>
            <a:r>
              <a:rPr lang="en-GB" dirty="0"/>
              <a:t>to have been achieved by hominids progressing </a:t>
            </a:r>
            <a:r>
              <a:rPr lang="en-GB" b="1" dirty="0"/>
              <a:t>from </a:t>
            </a:r>
            <a:r>
              <a:rPr lang="en-GB" b="1" dirty="0" smtClean="0"/>
              <a:t>an omnivorous </a:t>
            </a:r>
            <a:r>
              <a:rPr lang="en-GB" b="1" dirty="0"/>
              <a:t>diet to a more carnivorous die</a:t>
            </a:r>
            <a:r>
              <a:rPr lang="en-GB" dirty="0"/>
              <a:t>t: fatty </a:t>
            </a:r>
            <a:r>
              <a:rPr lang="en-GB" dirty="0" smtClean="0"/>
              <a:t>meat and </a:t>
            </a:r>
            <a:r>
              <a:rPr lang="en-GB" dirty="0"/>
              <a:t>bone marrow are rich sources of energy. A large </a:t>
            </a:r>
            <a:r>
              <a:rPr lang="en-GB" dirty="0" smtClean="0"/>
              <a:t>more complex </a:t>
            </a:r>
            <a:r>
              <a:rPr lang="en-GB" dirty="0"/>
              <a:t>brain would have facilitated the hunting </a:t>
            </a:r>
            <a:r>
              <a:rPr lang="en-GB" dirty="0" smtClean="0"/>
              <a:t>and killing </a:t>
            </a:r>
            <a:r>
              <a:rPr lang="en-GB" dirty="0"/>
              <a:t>of animals.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6321" y="116632"/>
            <a:ext cx="8856984" cy="556920"/>
            <a:chOff x="0" y="4189756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189756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4216943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D.3.8 Discuss the correlation between the change in diet and increase in brain size during hominid evolution.</a:t>
              </a:r>
              <a:endParaRPr lang="en-GB" kern="1200" dirty="0"/>
            </a:p>
          </p:txBody>
        </p:sp>
      </p:grpSp>
      <p:pic>
        <p:nvPicPr>
          <p:cNvPr id="2050" name="Picture 2" descr="http://taboojive.com/wp-content/uploads/2012/04/Hunter-Gather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8477"/>
            <a:ext cx="442681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321" y="116632"/>
            <a:ext cx="8856984" cy="556920"/>
            <a:chOff x="0" y="4786996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786996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4814183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D.3.9 Distinguish between </a:t>
              </a:r>
              <a:r>
                <a:rPr lang="en-GB" sz="2000" i="1" kern="1200" smtClean="0"/>
                <a:t>genetic </a:t>
              </a:r>
              <a:r>
                <a:rPr lang="en-GB" sz="2000" kern="1200" smtClean="0"/>
                <a:t>and </a:t>
              </a:r>
              <a:r>
                <a:rPr lang="en-GB" sz="2000" i="1" kern="1200" smtClean="0"/>
                <a:t>cultural </a:t>
              </a:r>
              <a:r>
                <a:rPr lang="en-GB" sz="2000" kern="1200" smtClean="0"/>
                <a:t>evolution.</a:t>
              </a:r>
              <a:endParaRPr lang="en-GB" sz="20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3509" y="992160"/>
            <a:ext cx="88297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Cultural evolution</a:t>
            </a:r>
          </a:p>
          <a:p>
            <a:r>
              <a:rPr lang="en-GB" dirty="0"/>
              <a:t>Cultural evolution refers to the changes in the </a:t>
            </a:r>
            <a:r>
              <a:rPr lang="en-GB" dirty="0" smtClean="0"/>
              <a:t>actions, and </a:t>
            </a:r>
            <a:r>
              <a:rPr lang="en-GB" dirty="0"/>
              <a:t>ideas of society, including their transmission </a:t>
            </a:r>
            <a:r>
              <a:rPr lang="en-GB" dirty="0" smtClean="0"/>
              <a:t>from one </a:t>
            </a:r>
            <a:r>
              <a:rPr lang="en-GB" dirty="0"/>
              <a:t>generation to another. Cultural evolution occurs </a:t>
            </a:r>
            <a:r>
              <a:rPr lang="en-GB" dirty="0" smtClean="0"/>
              <a:t>via the </a:t>
            </a:r>
            <a:r>
              <a:rPr lang="en-GB" dirty="0"/>
              <a:t>written word, the spoken word and images. </a:t>
            </a:r>
            <a:endParaRPr lang="en-GB" dirty="0" smtClean="0"/>
          </a:p>
          <a:p>
            <a:endParaRPr lang="en-GB" dirty="0"/>
          </a:p>
          <a:p>
            <a:r>
              <a:rPr lang="en-GB" b="1" dirty="0"/>
              <a:t>Genetic evolution</a:t>
            </a:r>
          </a:p>
          <a:p>
            <a:r>
              <a:rPr lang="en-GB" dirty="0"/>
              <a:t>Genetic evolution refers to the genetic changes that </a:t>
            </a:r>
            <a:r>
              <a:rPr lang="en-GB" dirty="0" smtClean="0"/>
              <a:t>have occurred </a:t>
            </a:r>
            <a:r>
              <a:rPr lang="en-GB" dirty="0"/>
              <a:t>during hominid evolution. It also refers to </a:t>
            </a:r>
            <a:r>
              <a:rPr lang="en-GB" dirty="0" smtClean="0"/>
              <a:t>the differences </a:t>
            </a:r>
            <a:r>
              <a:rPr lang="en-GB" dirty="0"/>
              <a:t>observed between individuals and </a:t>
            </a:r>
            <a:r>
              <a:rPr lang="en-GB" dirty="0" smtClean="0"/>
              <a:t>different racial </a:t>
            </a:r>
            <a:r>
              <a:rPr lang="en-GB" dirty="0"/>
              <a:t>or cultural groups.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15601" y="3931462"/>
            <a:ext cx="94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  <p:pic>
        <p:nvPicPr>
          <p:cNvPr id="3074" name="Picture 2" descr="http://b.vimeocdn.com/ts/437/608/437608197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8566" b="16103"/>
          <a:stretch/>
        </p:blipFill>
        <p:spPr bwMode="auto">
          <a:xfrm>
            <a:off x="1619672" y="3789040"/>
            <a:ext cx="4558353" cy="26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9/9e/Human_migration_out_of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61780"/>
            <a:ext cx="5832648" cy="31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504" y="8367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Studies of proteins and later DNA sequences </a:t>
            </a:r>
            <a:r>
              <a:rPr lang="en-GB" dirty="0" smtClean="0"/>
              <a:t>of </a:t>
            </a:r>
            <a:r>
              <a:rPr lang="en-GB" dirty="0"/>
              <a:t>people have allowed Biologists to </a:t>
            </a:r>
            <a:r>
              <a:rPr lang="en-GB" dirty="0" smtClean="0"/>
              <a:t>produce a </a:t>
            </a:r>
            <a:r>
              <a:rPr lang="en-GB" dirty="0"/>
              <a:t>human ‘family tree’ for the past hundred thousand </a:t>
            </a:r>
            <a:r>
              <a:rPr lang="en-GB" dirty="0" smtClean="0"/>
              <a:t>years. In </a:t>
            </a:r>
            <a:r>
              <a:rPr lang="en-GB" dirty="0"/>
              <a:t>addition the study of mitochondrial DNA and the </a:t>
            </a:r>
            <a:r>
              <a:rPr lang="en-GB" dirty="0" smtClean="0"/>
              <a:t>Y chromosome</a:t>
            </a:r>
            <a:r>
              <a:rPr lang="en-GB" dirty="0"/>
              <a:t>, have been used to trace </a:t>
            </a:r>
            <a:r>
              <a:rPr lang="en-GB" b="1" dirty="0"/>
              <a:t>human </a:t>
            </a:r>
            <a:r>
              <a:rPr lang="en-GB" b="1" dirty="0" smtClean="0"/>
              <a:t>migration patterns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61490" y="176962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3"/>
              </a:rPr>
              <a:t>LINK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6321" y="116632"/>
            <a:ext cx="8856984" cy="556920"/>
            <a:chOff x="0" y="4786996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786996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4814183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D.3.9 Distinguish between </a:t>
              </a:r>
              <a:r>
                <a:rPr lang="en-GB" sz="2000" i="1" kern="1200" dirty="0" smtClean="0"/>
                <a:t>genetic </a:t>
              </a:r>
              <a:r>
                <a:rPr lang="en-GB" sz="2000" kern="1200" dirty="0" smtClean="0"/>
                <a:t>and </a:t>
              </a:r>
              <a:r>
                <a:rPr lang="en-GB" sz="2000" i="1" kern="1200" dirty="0" smtClean="0"/>
                <a:t>cultural </a:t>
              </a:r>
              <a:r>
                <a:rPr lang="en-GB" sz="2000" kern="1200" dirty="0" smtClean="0"/>
                <a:t>evolution.</a:t>
              </a:r>
              <a:endParaRPr lang="en-GB" sz="2000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37263" y="2062008"/>
            <a:ext cx="8836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Considerable genetic evidence has accumulated to support</a:t>
            </a:r>
          </a:p>
          <a:p>
            <a:r>
              <a:rPr lang="en-GB" dirty="0"/>
              <a:t>the </a:t>
            </a:r>
            <a:r>
              <a:rPr lang="en-GB" b="1" dirty="0"/>
              <a:t>Out of Africa hypothesis </a:t>
            </a:r>
            <a:r>
              <a:rPr lang="en-GB" dirty="0"/>
              <a:t>which states that </a:t>
            </a:r>
            <a:r>
              <a:rPr lang="en-GB" dirty="0" smtClean="0"/>
              <a:t>modern humans </a:t>
            </a:r>
            <a:r>
              <a:rPr lang="en-GB" dirty="0"/>
              <a:t>evolved in Africa before 200,000 to </a:t>
            </a:r>
            <a:r>
              <a:rPr lang="en-GB" dirty="0" smtClean="0"/>
              <a:t>100,000 years </a:t>
            </a:r>
            <a:r>
              <a:rPr lang="en-GB" dirty="0"/>
              <a:t>ago, with members of one branch </a:t>
            </a:r>
            <a:r>
              <a:rPr lang="en-GB" b="1" dirty="0"/>
              <a:t>leaving </a:t>
            </a:r>
            <a:r>
              <a:rPr lang="en-GB" b="1" dirty="0" smtClean="0"/>
              <a:t>Africa about </a:t>
            </a:r>
            <a:r>
              <a:rPr lang="en-GB" b="1" dirty="0"/>
              <a:t>80,000 years ago</a:t>
            </a:r>
            <a:r>
              <a:rPr lang="en-GB" dirty="0"/>
              <a:t>. These emigrants spread to the </a:t>
            </a:r>
            <a:r>
              <a:rPr lang="en-GB" dirty="0" smtClean="0"/>
              <a:t>rest of </a:t>
            </a:r>
            <a:r>
              <a:rPr lang="en-GB" dirty="0"/>
              <a:t>the world replacing but not interbreeding with </a:t>
            </a:r>
            <a:r>
              <a:rPr lang="en-GB" dirty="0" smtClean="0"/>
              <a:t>other Homo </a:t>
            </a:r>
            <a:r>
              <a:rPr lang="en-GB" dirty="0"/>
              <a:t>species already there, such as </a:t>
            </a:r>
            <a:r>
              <a:rPr lang="en-GB" i="1" dirty="0"/>
              <a:t>Homo erectus </a:t>
            </a:r>
            <a:r>
              <a:rPr lang="en-GB" dirty="0"/>
              <a:t>and </a:t>
            </a:r>
            <a:r>
              <a:rPr lang="en-GB" dirty="0" smtClean="0"/>
              <a:t>the Neanderthals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9" name="AutoShape 2" descr="http://upload.wikimedia.org/wikipedia/commons/9/9e/Human_migration_out_of_Afric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0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27661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physical evolution of hominids </a:t>
            </a:r>
            <a:r>
              <a:rPr lang="en-GB" dirty="0" smtClean="0"/>
              <a:t>was accompanied </a:t>
            </a:r>
            <a:r>
              <a:rPr lang="en-GB" dirty="0"/>
              <a:t>by changes in the development of </a:t>
            </a:r>
            <a:r>
              <a:rPr lang="en-GB" dirty="0" smtClean="0"/>
              <a:t>social behaviour</a:t>
            </a:r>
            <a:r>
              <a:rPr lang="en-GB" dirty="0"/>
              <a:t>. The process of becoming human is known</a:t>
            </a:r>
          </a:p>
          <a:p>
            <a:r>
              <a:rPr lang="en-GB" dirty="0"/>
              <a:t>as </a:t>
            </a:r>
            <a:r>
              <a:rPr lang="en-GB" b="1" dirty="0" err="1"/>
              <a:t>hominisation</a:t>
            </a:r>
            <a:r>
              <a:rPr lang="en-GB" b="1" dirty="0"/>
              <a:t> </a:t>
            </a:r>
            <a:r>
              <a:rPr lang="en-GB" dirty="0"/>
              <a:t>and is believed to have been due to </a:t>
            </a:r>
            <a:r>
              <a:rPr lang="en-GB" dirty="0" smtClean="0"/>
              <a:t>the evolution </a:t>
            </a:r>
            <a:r>
              <a:rPr lang="en-GB" dirty="0"/>
              <a:t>of </a:t>
            </a:r>
            <a:r>
              <a:rPr lang="en-GB" dirty="0" smtClean="0"/>
              <a:t> </a:t>
            </a:r>
            <a:r>
              <a:rPr lang="en-GB" b="1" dirty="0" smtClean="0"/>
              <a:t>manipulative skills</a:t>
            </a:r>
            <a:r>
              <a:rPr lang="en-GB" b="1" i="1" dirty="0" smtClean="0"/>
              <a:t> </a:t>
            </a:r>
            <a:r>
              <a:rPr lang="en-GB" b="1" dirty="0"/>
              <a:t>and </a:t>
            </a:r>
            <a:r>
              <a:rPr lang="en-GB" b="1" dirty="0" smtClean="0"/>
              <a:t>speech</a:t>
            </a:r>
            <a:r>
              <a:rPr lang="en-GB" dirty="0" smtClean="0"/>
              <a:t>. </a:t>
            </a:r>
            <a:r>
              <a:rPr lang="en-GB" dirty="0"/>
              <a:t>In addition changes in </a:t>
            </a:r>
            <a:r>
              <a:rPr lang="en-GB" b="1" dirty="0"/>
              <a:t>sexual behaviour</a:t>
            </a:r>
          </a:p>
          <a:p>
            <a:r>
              <a:rPr lang="en-GB" dirty="0"/>
              <a:t>encouraged the formation of </a:t>
            </a:r>
            <a:r>
              <a:rPr lang="en-GB" b="1" dirty="0"/>
              <a:t>life long </a:t>
            </a:r>
            <a:r>
              <a:rPr lang="en-GB" b="1" dirty="0" smtClean="0"/>
              <a:t>relationships </a:t>
            </a:r>
            <a:r>
              <a:rPr lang="en-GB" dirty="0" smtClean="0"/>
              <a:t>between </a:t>
            </a:r>
            <a:r>
              <a:rPr lang="en-GB" dirty="0"/>
              <a:t>men and women, who began to live </a:t>
            </a:r>
            <a:r>
              <a:rPr lang="en-GB" dirty="0" smtClean="0"/>
              <a:t>together in </a:t>
            </a:r>
            <a:r>
              <a:rPr lang="en-GB" dirty="0"/>
              <a:t>communities with their children.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6318" y="22673"/>
            <a:ext cx="8856984" cy="556920"/>
            <a:chOff x="0" y="5384236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5384236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7187" y="5411423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D.3.10 Discuss the relative importance of genetic and cultural evolution in the recent evolution of humans.</a:t>
              </a:r>
              <a:endParaRPr lang="en-GB" sz="1600" kern="1200"/>
            </a:p>
          </p:txBody>
        </p:sp>
      </p:grpSp>
      <p:pic>
        <p:nvPicPr>
          <p:cNvPr id="6146" name="Picture 2" descr="http://www.ablogabouthistory.com/wp-content/uploads/2009/06/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708920"/>
            <a:ext cx="4524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318" y="248198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 err="1"/>
              <a:t>Hominisation</a:t>
            </a:r>
            <a:r>
              <a:rPr lang="en-GB" dirty="0"/>
              <a:t> also included </a:t>
            </a:r>
            <a:r>
              <a:rPr lang="en-GB" b="1" dirty="0"/>
              <a:t>food sharing </a:t>
            </a:r>
            <a:r>
              <a:rPr lang="en-GB" dirty="0"/>
              <a:t>which benefited individuals and the community. These changes were transmitted from person to person by </a:t>
            </a:r>
            <a:r>
              <a:rPr lang="en-GB" b="1" dirty="0"/>
              <a:t>communication, rather than inherited genetically</a:t>
            </a:r>
            <a:r>
              <a:rPr lang="en-GB" dirty="0"/>
              <a:t>. This process is known as </a:t>
            </a:r>
            <a:r>
              <a:rPr lang="en-GB" b="1" dirty="0">
                <a:solidFill>
                  <a:srgbClr val="FF0000"/>
                </a:solidFill>
              </a:rPr>
              <a:t>cultural evolution </a:t>
            </a:r>
            <a:r>
              <a:rPr lang="en-GB" dirty="0"/>
              <a:t>and includes many different aspects of the life of modern day humans and their ancestors: customs, art, rituals, shared knowledge,</a:t>
            </a:r>
          </a:p>
          <a:p>
            <a:r>
              <a:rPr lang="en-GB" dirty="0"/>
              <a:t>language, beliefs, laws and religions.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6321" y="260648"/>
            <a:ext cx="8856984" cy="556920"/>
            <a:chOff x="0" y="907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907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7187" y="3626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D.3.1 Outline the method for dating rocks and fossils using radioisotopes, with reference to 14C and 40K.</a:t>
              </a:r>
              <a:endParaRPr lang="en-GB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7993" y="98072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Radioacarbon</a:t>
            </a:r>
            <a:r>
              <a:rPr lang="en-GB" b="1" dirty="0"/>
              <a:t> </a:t>
            </a:r>
            <a:r>
              <a:rPr lang="en-GB" b="1" dirty="0" smtClean="0"/>
              <a:t>dating</a:t>
            </a:r>
          </a:p>
          <a:p>
            <a:endParaRPr lang="en-GB" b="1" dirty="0"/>
          </a:p>
          <a:p>
            <a:r>
              <a:rPr lang="en-GB" dirty="0"/>
              <a:t>Carbon-12, 12C, is an abundant and </a:t>
            </a:r>
            <a:r>
              <a:rPr lang="en-GB" dirty="0" smtClean="0"/>
              <a:t>non-radioactive isotope </a:t>
            </a:r>
            <a:r>
              <a:rPr lang="en-GB" dirty="0"/>
              <a:t>of carbon. Carbon-14, 14C, is a </a:t>
            </a:r>
            <a:r>
              <a:rPr lang="en-GB" b="1" dirty="0"/>
              <a:t>radioactive </a:t>
            </a:r>
            <a:r>
              <a:rPr lang="en-GB" b="1" dirty="0" smtClean="0"/>
              <a:t>isotope </a:t>
            </a:r>
            <a:r>
              <a:rPr lang="en-GB" dirty="0" smtClean="0"/>
              <a:t>and </a:t>
            </a:r>
            <a:r>
              <a:rPr lang="en-GB" dirty="0"/>
              <a:t>occurs in trace quantities in air, surface water </a:t>
            </a:r>
            <a:r>
              <a:rPr lang="en-GB" dirty="0" smtClean="0"/>
              <a:t>and </a:t>
            </a:r>
            <a:r>
              <a:rPr lang="en-GB" b="1" dirty="0" smtClean="0"/>
              <a:t>living </a:t>
            </a:r>
            <a:r>
              <a:rPr lang="en-GB" b="1" dirty="0"/>
              <a:t>organisms</a:t>
            </a:r>
            <a:r>
              <a:rPr lang="en-GB" dirty="0"/>
              <a:t>. Carbon-14 is constantly being </a:t>
            </a:r>
            <a:r>
              <a:rPr lang="en-GB" dirty="0" smtClean="0"/>
              <a:t>produced in </a:t>
            </a:r>
            <a:r>
              <a:rPr lang="en-GB" dirty="0"/>
              <a:t>the atmosphere by the action of cosmic rays on nitrogen</a:t>
            </a:r>
          </a:p>
          <a:p>
            <a:r>
              <a:rPr lang="en-GB" dirty="0"/>
              <a:t>and oxygen nuclei.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111" y="3040420"/>
            <a:ext cx="8246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</a:t>
            </a:r>
            <a:r>
              <a:rPr lang="en-GB" b="1" dirty="0"/>
              <a:t>equilibrium </a:t>
            </a:r>
            <a:r>
              <a:rPr lang="en-GB" dirty="0"/>
              <a:t>exists between the production of </a:t>
            </a:r>
            <a:r>
              <a:rPr lang="en-GB" dirty="0" smtClean="0"/>
              <a:t>carbon- 14 </a:t>
            </a:r>
            <a:r>
              <a:rPr lang="en-GB" dirty="0"/>
              <a:t>and the loss of carbon-14 by radioactive decay. </a:t>
            </a:r>
            <a:r>
              <a:rPr lang="en-GB" dirty="0" smtClean="0"/>
              <a:t>Carbon- 14 </a:t>
            </a:r>
            <a:r>
              <a:rPr lang="en-GB" dirty="0"/>
              <a:t>is found occurring freely as </a:t>
            </a:r>
            <a:r>
              <a:rPr lang="en-GB" baseline="30000" dirty="0"/>
              <a:t>14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and the ratio </a:t>
            </a:r>
            <a:r>
              <a:rPr lang="en-GB" dirty="0" smtClean="0"/>
              <a:t>of 14C:12C </a:t>
            </a:r>
            <a:r>
              <a:rPr lang="en-GB" dirty="0"/>
              <a:t>compounds remains constant.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935" y="4149080"/>
            <a:ext cx="82399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Plants absorb carbon-14 as carbon dioxide and </a:t>
            </a:r>
            <a:r>
              <a:rPr lang="en-GB" dirty="0" smtClean="0"/>
              <a:t>animals absorb </a:t>
            </a:r>
            <a:r>
              <a:rPr lang="en-GB" dirty="0"/>
              <a:t>carbon-14 containing compounds in their </a:t>
            </a:r>
            <a:r>
              <a:rPr lang="en-GB" dirty="0" smtClean="0"/>
              <a:t>diet. However</a:t>
            </a:r>
            <a:r>
              <a:rPr lang="en-GB" dirty="0"/>
              <a:t>, </a:t>
            </a:r>
            <a:r>
              <a:rPr lang="en-GB" b="1" dirty="0"/>
              <a:t>at death </a:t>
            </a:r>
            <a:r>
              <a:rPr lang="en-GB" b="1" dirty="0" smtClean="0"/>
              <a:t>no more </a:t>
            </a:r>
            <a:r>
              <a:rPr lang="en-GB" b="1" dirty="0"/>
              <a:t>carbon is taken in</a:t>
            </a:r>
            <a:r>
              <a:rPr lang="en-GB" dirty="0"/>
              <a:t> and the </a:t>
            </a:r>
            <a:r>
              <a:rPr lang="en-GB" dirty="0" smtClean="0"/>
              <a:t>carbon- 14 </a:t>
            </a:r>
            <a:r>
              <a:rPr lang="en-GB" b="1" dirty="0"/>
              <a:t>continues to decay</a:t>
            </a:r>
            <a:r>
              <a:rPr lang="en-GB" dirty="0"/>
              <a:t> according to the rate </a:t>
            </a:r>
            <a:r>
              <a:rPr lang="en-GB" dirty="0" smtClean="0"/>
              <a:t>determined by </a:t>
            </a:r>
            <a:r>
              <a:rPr lang="en-GB" dirty="0"/>
              <a:t>the half life. By calculating the amount of </a:t>
            </a:r>
            <a:r>
              <a:rPr lang="en-GB" dirty="0" smtClean="0"/>
              <a:t>carbon-14 in </a:t>
            </a:r>
            <a:r>
              <a:rPr lang="en-GB" dirty="0"/>
              <a:t>the dead organism and </a:t>
            </a:r>
            <a:r>
              <a:rPr lang="en-GB" b="1" dirty="0"/>
              <a:t>comparing it </a:t>
            </a:r>
            <a:r>
              <a:rPr lang="en-GB" dirty="0"/>
              <a:t>with the </a:t>
            </a:r>
            <a:r>
              <a:rPr lang="en-GB" dirty="0" smtClean="0"/>
              <a:t>amount of </a:t>
            </a:r>
            <a:r>
              <a:rPr lang="en-GB" dirty="0"/>
              <a:t>carbon-14 in a living organism, the age of the </a:t>
            </a:r>
            <a:r>
              <a:rPr lang="en-GB" dirty="0" smtClean="0"/>
              <a:t>dead organism </a:t>
            </a:r>
            <a:r>
              <a:rPr lang="en-GB" dirty="0"/>
              <a:t>can be </a:t>
            </a:r>
            <a:r>
              <a:rPr lang="en-GB" b="1" dirty="0"/>
              <a:t>estimated</a:t>
            </a:r>
            <a:r>
              <a:rPr lang="en-GB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594928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2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5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505" y="764704"/>
            <a:ext cx="8848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increased brain size </a:t>
            </a:r>
            <a:r>
              <a:rPr lang="en-GB" dirty="0"/>
              <a:t>of </a:t>
            </a:r>
            <a:r>
              <a:rPr lang="en-GB" i="1" dirty="0"/>
              <a:t>Homo </a:t>
            </a:r>
            <a:r>
              <a:rPr lang="en-GB" i="1" dirty="0" err="1"/>
              <a:t>habilis</a:t>
            </a:r>
            <a:r>
              <a:rPr lang="en-GB" i="1" dirty="0"/>
              <a:t> </a:t>
            </a:r>
            <a:r>
              <a:rPr lang="en-GB" dirty="0"/>
              <a:t>led to </a:t>
            </a:r>
            <a:r>
              <a:rPr lang="en-GB" dirty="0" smtClean="0"/>
              <a:t>the development </a:t>
            </a:r>
            <a:r>
              <a:rPr lang="en-GB" dirty="0"/>
              <a:t>of stone tools. The earliest cultural </a:t>
            </a:r>
            <a:r>
              <a:rPr lang="en-GB" dirty="0" err="1" smtClean="0"/>
              <a:t>artifacts</a:t>
            </a:r>
            <a:r>
              <a:rPr lang="en-GB" dirty="0" smtClean="0"/>
              <a:t> were </a:t>
            </a:r>
            <a:r>
              <a:rPr lang="en-GB" b="1" dirty="0"/>
              <a:t>chopping tools, hammer stones and flakes of </a:t>
            </a:r>
            <a:r>
              <a:rPr lang="en-GB" b="1" dirty="0" smtClean="0"/>
              <a:t>lava or </a:t>
            </a:r>
            <a:r>
              <a:rPr lang="en-GB" b="1" dirty="0"/>
              <a:t>quartz </a:t>
            </a:r>
            <a:r>
              <a:rPr lang="en-GB" dirty="0"/>
              <a:t>used for scraping meat off bones. </a:t>
            </a:r>
            <a:r>
              <a:rPr lang="en-GB" i="1" dirty="0"/>
              <a:t>Homo erectus</a:t>
            </a:r>
          </a:p>
          <a:p>
            <a:r>
              <a:rPr lang="en-GB" dirty="0"/>
              <a:t>produced </a:t>
            </a:r>
            <a:r>
              <a:rPr lang="en-GB" b="1" dirty="0"/>
              <a:t>hand held axes </a:t>
            </a:r>
            <a:r>
              <a:rPr lang="en-GB" dirty="0"/>
              <a:t>which had two cutting </a:t>
            </a:r>
            <a:r>
              <a:rPr lang="en-GB" dirty="0" smtClean="0"/>
              <a:t>edges leading </a:t>
            </a:r>
            <a:r>
              <a:rPr lang="en-GB" dirty="0"/>
              <a:t>to a point. More sophisticated tools made </a:t>
            </a:r>
            <a:r>
              <a:rPr lang="en-GB" dirty="0" smtClean="0"/>
              <a:t>from </a:t>
            </a:r>
            <a:r>
              <a:rPr lang="en-GB" b="1" dirty="0" smtClean="0"/>
              <a:t>flint</a:t>
            </a:r>
            <a:r>
              <a:rPr lang="en-GB" b="1" dirty="0"/>
              <a:t>, bone and wood </a:t>
            </a:r>
            <a:r>
              <a:rPr lang="en-GB" dirty="0"/>
              <a:t>were produced by </a:t>
            </a:r>
            <a:r>
              <a:rPr lang="en-GB" i="1" dirty="0"/>
              <a:t>Homo </a:t>
            </a:r>
            <a:r>
              <a:rPr lang="en-GB" i="1" dirty="0" smtClean="0"/>
              <a:t>sapiens </a:t>
            </a:r>
            <a:r>
              <a:rPr lang="en-GB" dirty="0" smtClean="0"/>
              <a:t>about </a:t>
            </a:r>
            <a:r>
              <a:rPr lang="en-GB" dirty="0"/>
              <a:t>35,000 years ago.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6318" y="22673"/>
            <a:ext cx="8856984" cy="556920"/>
            <a:chOff x="0" y="5384236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384236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5411423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D.3.10 Discuss the relative importance of genetic and cultural evolution in the recent evolution of humans.</a:t>
              </a:r>
              <a:endParaRPr lang="en-GB" sz="16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1440" y="2708920"/>
            <a:ext cx="90104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Spoken and written language </a:t>
            </a:r>
            <a:r>
              <a:rPr lang="en-GB" dirty="0"/>
              <a:t>is unique to humans </a:t>
            </a:r>
            <a:r>
              <a:rPr lang="en-GB" dirty="0" smtClean="0"/>
              <a:t>and requires </a:t>
            </a:r>
            <a:r>
              <a:rPr lang="en-GB" dirty="0"/>
              <a:t>the coordinated action of the lips, tongue, </a:t>
            </a:r>
            <a:r>
              <a:rPr lang="en-GB" dirty="0" smtClean="0"/>
              <a:t>larynx and </a:t>
            </a:r>
            <a:r>
              <a:rPr lang="en-GB" dirty="0"/>
              <a:t>three areas of the brain: the speech motor cortical </a:t>
            </a:r>
            <a:r>
              <a:rPr lang="en-GB" dirty="0" smtClean="0"/>
              <a:t>area (controlling </a:t>
            </a:r>
            <a:r>
              <a:rPr lang="en-GB" dirty="0"/>
              <a:t>the delivery of speech) and two further </a:t>
            </a:r>
            <a:r>
              <a:rPr lang="en-GB" dirty="0" smtClean="0"/>
              <a:t>areas in </a:t>
            </a:r>
            <a:r>
              <a:rPr lang="en-GB" dirty="0"/>
              <a:t>the left side of the cerebrum. Studies of fossil </a:t>
            </a:r>
            <a:r>
              <a:rPr lang="en-GB" dirty="0" smtClean="0"/>
              <a:t>skulls shows </a:t>
            </a:r>
            <a:r>
              <a:rPr lang="en-GB" dirty="0"/>
              <a:t>that there was significant development in </a:t>
            </a:r>
            <a:r>
              <a:rPr lang="en-GB" dirty="0" smtClean="0"/>
              <a:t>both </a:t>
            </a:r>
            <a:r>
              <a:rPr lang="en-GB" i="1" dirty="0" smtClean="0"/>
              <a:t>Australopithecus </a:t>
            </a:r>
            <a:r>
              <a:rPr lang="en-GB" i="1" dirty="0" err="1"/>
              <a:t>africanus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/>
              <a:t>Homo </a:t>
            </a:r>
            <a:r>
              <a:rPr lang="en-GB" i="1" dirty="0" err="1"/>
              <a:t>habilis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The </a:t>
            </a:r>
            <a:r>
              <a:rPr lang="en-GB" b="1" dirty="0"/>
              <a:t>recent history of modern human cultural evolution </a:t>
            </a:r>
            <a:r>
              <a:rPr lang="en-GB" b="1" dirty="0" smtClean="0"/>
              <a:t>has clearly </a:t>
            </a:r>
            <a:r>
              <a:rPr lang="en-GB" b="1" dirty="0"/>
              <a:t>been dominated by cultural evolution</a:t>
            </a:r>
            <a:r>
              <a:rPr lang="en-GB" dirty="0"/>
              <a:t>. Science </a:t>
            </a:r>
            <a:r>
              <a:rPr lang="en-GB" dirty="0" smtClean="0"/>
              <a:t>and technology </a:t>
            </a:r>
            <a:r>
              <a:rPr lang="en-GB" dirty="0"/>
              <a:t>are products of cultural evolution. The </a:t>
            </a:r>
            <a:r>
              <a:rPr lang="en-GB" dirty="0" smtClean="0"/>
              <a:t>gene pool </a:t>
            </a:r>
            <a:r>
              <a:rPr lang="en-GB" dirty="0"/>
              <a:t>of modern humanity is assumed to </a:t>
            </a:r>
            <a:r>
              <a:rPr lang="en-GB" b="1" dirty="0"/>
              <a:t>be little </a:t>
            </a:r>
            <a:r>
              <a:rPr lang="en-GB" b="1" dirty="0" smtClean="0"/>
              <a:t>different</a:t>
            </a:r>
            <a:r>
              <a:rPr lang="en-GB" dirty="0" smtClean="0"/>
              <a:t> from </a:t>
            </a:r>
            <a:r>
              <a:rPr lang="en-GB" dirty="0"/>
              <a:t>our first </a:t>
            </a:r>
            <a:r>
              <a:rPr lang="en-GB" i="1" dirty="0"/>
              <a:t>Homo sapiens </a:t>
            </a:r>
            <a:r>
              <a:rPr lang="en-GB" dirty="0"/>
              <a:t>ancestors, Cro-Magnon </a:t>
            </a:r>
            <a:r>
              <a:rPr lang="en-GB" dirty="0" smtClean="0"/>
              <a:t>man, who </a:t>
            </a:r>
            <a:r>
              <a:rPr lang="en-GB" dirty="0"/>
              <a:t>lived 20, 000 years ago in France.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 D: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Evolution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D3 Human Evolution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6921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sanford.com/~wsanford/gr8ps/01_green/04_invisible_atom/extras/carbon-dating/bc1016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/>
        </p:blipFill>
        <p:spPr bwMode="auto">
          <a:xfrm>
            <a:off x="1213289" y="4299485"/>
            <a:ext cx="6718745" cy="2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7152" y="1124744"/>
            <a:ext cx="8798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example, if the amount of carbon-14 in a </a:t>
            </a:r>
            <a:r>
              <a:rPr lang="en-GB" dirty="0" smtClean="0"/>
              <a:t>fossil mammalian </a:t>
            </a:r>
            <a:r>
              <a:rPr lang="en-GB" dirty="0"/>
              <a:t>bone was found to be one eight that in </a:t>
            </a:r>
            <a:r>
              <a:rPr lang="en-GB" dirty="0" smtClean="0"/>
              <a:t>the same </a:t>
            </a:r>
            <a:r>
              <a:rPr lang="en-GB" dirty="0"/>
              <a:t>bone from a recently killed mammal and the </a:t>
            </a:r>
            <a:r>
              <a:rPr lang="en-GB" dirty="0" smtClean="0"/>
              <a:t>half life </a:t>
            </a:r>
            <a:r>
              <a:rPr lang="en-GB" dirty="0"/>
              <a:t>is 5.6 x 10</a:t>
            </a:r>
            <a:r>
              <a:rPr lang="en-GB" baseline="30000" dirty="0"/>
              <a:t>3 </a:t>
            </a:r>
            <a:r>
              <a:rPr lang="en-GB" dirty="0"/>
              <a:t>years, the estimated age of the fossil </a:t>
            </a:r>
            <a:r>
              <a:rPr lang="en-GB" dirty="0" smtClean="0"/>
              <a:t>bone would </a:t>
            </a:r>
            <a:r>
              <a:rPr lang="en-GB" dirty="0"/>
              <a:t>be 22.4 x 10</a:t>
            </a:r>
            <a:r>
              <a:rPr lang="en-GB" baseline="30000" dirty="0"/>
              <a:t>3</a:t>
            </a:r>
            <a:r>
              <a:rPr lang="en-GB" dirty="0"/>
              <a:t> years. Radiocarbon dating can be </a:t>
            </a:r>
            <a:r>
              <a:rPr lang="en-GB" dirty="0" smtClean="0"/>
              <a:t>used to </a:t>
            </a:r>
            <a:r>
              <a:rPr lang="en-GB" dirty="0"/>
              <a:t>date organic remains fairly accurately for up to 10.0 </a:t>
            </a:r>
            <a:r>
              <a:rPr lang="en-GB" dirty="0" smtClean="0"/>
              <a:t>x 10</a:t>
            </a:r>
            <a:r>
              <a:rPr lang="en-GB" baseline="30000" dirty="0" smtClean="0"/>
              <a:t>4</a:t>
            </a:r>
            <a:r>
              <a:rPr lang="en-GB" dirty="0" smtClean="0"/>
              <a:t> </a:t>
            </a:r>
            <a:r>
              <a:rPr lang="en-GB" dirty="0"/>
              <a:t>years.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321" y="260648"/>
            <a:ext cx="8856984" cy="556920"/>
            <a:chOff x="0" y="907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07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3626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D.3.1 Outline the method for dating rocks and fossils using radioisotopes, with reference to 14C and 40K.</a:t>
              </a:r>
              <a:endParaRPr lang="en-GB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3887" y="2852936"/>
            <a:ext cx="8737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Radiocarbon labs generally report an </a:t>
            </a:r>
            <a:r>
              <a:rPr lang="en-GB" b="1" dirty="0"/>
              <a:t>uncertainty</a:t>
            </a:r>
            <a:r>
              <a:rPr lang="en-GB" dirty="0"/>
              <a:t>, </a:t>
            </a:r>
            <a:r>
              <a:rPr lang="en-GB" dirty="0" smtClean="0"/>
              <a:t>for example</a:t>
            </a:r>
            <a:r>
              <a:rPr lang="en-GB" dirty="0"/>
              <a:t>, 3000―30BP indicates a </a:t>
            </a:r>
            <a:r>
              <a:rPr lang="en-GB" b="1" dirty="0"/>
              <a:t>standard deviation </a:t>
            </a:r>
            <a:r>
              <a:rPr lang="en-GB" b="1" dirty="0" smtClean="0"/>
              <a:t>of </a:t>
            </a:r>
            <a:r>
              <a:rPr lang="en-GB" b="1" dirty="0"/>
              <a:t>30 radiocarbon years. </a:t>
            </a:r>
            <a:r>
              <a:rPr lang="en-GB" dirty="0"/>
              <a:t>The maximum </a:t>
            </a:r>
            <a:r>
              <a:rPr lang="en-GB" dirty="0" smtClean="0"/>
              <a:t>range of </a:t>
            </a:r>
            <a:r>
              <a:rPr lang="en-GB" dirty="0"/>
              <a:t>radiocarbon dating appears to be about 50,000 </a:t>
            </a:r>
            <a:r>
              <a:rPr lang="en-GB" dirty="0" smtClean="0"/>
              <a:t>years, after </a:t>
            </a:r>
            <a:r>
              <a:rPr lang="en-GB" dirty="0"/>
              <a:t>which the amount of 14C is too low to be </a:t>
            </a:r>
            <a:r>
              <a:rPr lang="en-GB" dirty="0" smtClean="0"/>
              <a:t>distinguished from </a:t>
            </a:r>
            <a:r>
              <a:rPr lang="en-GB" dirty="0"/>
              <a:t>background radiation. The potassium-argon (</a:t>
            </a:r>
            <a:r>
              <a:rPr lang="en-GB" dirty="0" smtClean="0"/>
              <a:t>K-</a:t>
            </a:r>
            <a:r>
              <a:rPr lang="en-GB" dirty="0" err="1" smtClean="0"/>
              <a:t>Ar</a:t>
            </a:r>
            <a:r>
              <a:rPr lang="en-GB" dirty="0" smtClean="0"/>
              <a:t>) decay </a:t>
            </a:r>
            <a:r>
              <a:rPr lang="en-GB" dirty="0"/>
              <a:t>series is used in dating older objects.</a:t>
            </a:r>
          </a:p>
        </p:txBody>
      </p:sp>
    </p:spTree>
    <p:extLst>
      <p:ext uri="{BB962C8B-B14F-4D97-AF65-F5344CB8AC3E}">
        <p14:creationId xmlns:p14="http://schemas.microsoft.com/office/powerpoint/2010/main" val="27730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356992"/>
            <a:ext cx="35242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3508" y="1052736"/>
            <a:ext cx="8802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the potassium-argon dating method, the </a:t>
            </a:r>
            <a:r>
              <a:rPr lang="en-GB" dirty="0" smtClean="0"/>
              <a:t>element potassium </a:t>
            </a:r>
            <a:r>
              <a:rPr lang="en-GB" dirty="0"/>
              <a:t>(K) contains a small proportion of a </a:t>
            </a:r>
            <a:r>
              <a:rPr lang="en-GB" dirty="0" smtClean="0"/>
              <a:t>radioactive isotope </a:t>
            </a:r>
            <a:r>
              <a:rPr lang="en-GB" dirty="0"/>
              <a:t>potassium-40. The radioactive isotope </a:t>
            </a:r>
            <a:r>
              <a:rPr lang="en-GB" dirty="0" smtClean="0"/>
              <a:t>decays to </a:t>
            </a:r>
            <a:r>
              <a:rPr lang="en-GB" dirty="0"/>
              <a:t>give argon-40, a stable isotope of the element </a:t>
            </a:r>
            <a:r>
              <a:rPr lang="en-GB" dirty="0" smtClean="0"/>
              <a:t>argon. The </a:t>
            </a:r>
            <a:r>
              <a:rPr lang="en-GB" dirty="0"/>
              <a:t>isotope potassium-40 is released in lava from </a:t>
            </a:r>
            <a:r>
              <a:rPr lang="en-GB" dirty="0" smtClean="0"/>
              <a:t>active volcanoes</a:t>
            </a:r>
            <a:r>
              <a:rPr lang="en-GB" dirty="0"/>
              <a:t>, though at this temperature any argon </a:t>
            </a:r>
            <a:r>
              <a:rPr lang="en-GB" dirty="0" smtClean="0"/>
              <a:t>released at </a:t>
            </a:r>
            <a:r>
              <a:rPr lang="en-GB" dirty="0"/>
              <a:t>the same time would be lost as gas. The eruption of </a:t>
            </a:r>
            <a:r>
              <a:rPr lang="en-GB" dirty="0" smtClean="0"/>
              <a:t>the volcano </a:t>
            </a:r>
            <a:r>
              <a:rPr lang="en-GB" dirty="0"/>
              <a:t>effectively sets the clock to zero. The </a:t>
            </a:r>
            <a:r>
              <a:rPr lang="en-GB" dirty="0" smtClean="0"/>
              <a:t>potassium-40 is </a:t>
            </a:r>
            <a:r>
              <a:rPr lang="en-GB" dirty="0"/>
              <a:t>incorporated into sedimentary deposits where it </a:t>
            </a:r>
            <a:r>
              <a:rPr lang="en-GB" dirty="0" smtClean="0"/>
              <a:t>slowly decays </a:t>
            </a:r>
            <a:r>
              <a:rPr lang="en-GB" dirty="0"/>
              <a:t>to 40-argon.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6321" y="260648"/>
            <a:ext cx="8856984" cy="556920"/>
            <a:chOff x="0" y="907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907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7187" y="3626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D.3.1 Outline the method for dating rocks and fossils using radioisotopes, with reference to 14C and 40K.</a:t>
              </a:r>
              <a:endParaRPr lang="en-GB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26" y="3284984"/>
            <a:ext cx="54557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ratio of 40-potassium to 40-argon in </a:t>
            </a:r>
            <a:r>
              <a:rPr lang="en-GB" dirty="0" smtClean="0"/>
              <a:t>the fossil under examination </a:t>
            </a:r>
            <a:r>
              <a:rPr lang="en-GB" dirty="0"/>
              <a:t>gives an indication of its age. </a:t>
            </a:r>
            <a:r>
              <a:rPr lang="en-GB" dirty="0" smtClean="0"/>
              <a:t>Calculation of </a:t>
            </a:r>
            <a:r>
              <a:rPr lang="en-GB" dirty="0"/>
              <a:t>the actual age of the fossil is based on the half life </a:t>
            </a:r>
            <a:r>
              <a:rPr lang="en-GB" dirty="0" smtClean="0"/>
              <a:t>of potassium-40 </a:t>
            </a:r>
            <a:r>
              <a:rPr lang="en-GB" dirty="0"/>
              <a:t>(1.3 x 10</a:t>
            </a:r>
            <a:r>
              <a:rPr lang="en-GB" baseline="30000" dirty="0"/>
              <a:t>9</a:t>
            </a:r>
            <a:r>
              <a:rPr lang="en-GB" dirty="0"/>
              <a:t> years). Potassium-argon </a:t>
            </a:r>
            <a:r>
              <a:rPr lang="en-GB" dirty="0" smtClean="0"/>
              <a:t>dating has </a:t>
            </a:r>
            <a:r>
              <a:rPr lang="en-GB" dirty="0"/>
              <a:t>been used mainly for dating materials </a:t>
            </a:r>
            <a:r>
              <a:rPr lang="en-GB" dirty="0" smtClean="0"/>
              <a:t>in volcanic rocks older </a:t>
            </a:r>
            <a:r>
              <a:rPr lang="en-GB" dirty="0"/>
              <a:t>than one million years. The </a:t>
            </a:r>
            <a:r>
              <a:rPr lang="en-GB" b="1" dirty="0"/>
              <a:t>accuracy</a:t>
            </a:r>
            <a:r>
              <a:rPr lang="en-GB" dirty="0"/>
              <a:t> of </a:t>
            </a:r>
            <a:r>
              <a:rPr lang="en-GB" dirty="0" smtClean="0"/>
              <a:t>potassium argon dating </a:t>
            </a:r>
            <a:r>
              <a:rPr lang="en-GB" dirty="0"/>
              <a:t>is about </a:t>
            </a:r>
            <a:r>
              <a:rPr lang="en-GB" b="1" dirty="0"/>
              <a:t>50,000 years.</a:t>
            </a:r>
          </a:p>
        </p:txBody>
      </p:sp>
    </p:spTree>
    <p:extLst>
      <p:ext uri="{BB962C8B-B14F-4D97-AF65-F5344CB8AC3E}">
        <p14:creationId xmlns:p14="http://schemas.microsoft.com/office/powerpoint/2010/main" val="23281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9989" y="188640"/>
            <a:ext cx="8856984" cy="556920"/>
            <a:chOff x="0" y="60631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60631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63350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smtClean="0"/>
                <a:t>D.3.2 Define </a:t>
              </a:r>
              <a:r>
                <a:rPr lang="en-GB" sz="2400" i="1" kern="1200" smtClean="0"/>
                <a:t>half-life</a:t>
              </a:r>
              <a:r>
                <a:rPr lang="en-GB" sz="2400" kern="1200" smtClean="0"/>
                <a:t>. </a:t>
              </a:r>
              <a:endParaRPr lang="en-GB" sz="24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9989" y="1028343"/>
            <a:ext cx="88297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atoms of radioactive elements release energy in </a:t>
            </a:r>
            <a:r>
              <a:rPr lang="en-GB" dirty="0" smtClean="0"/>
              <a:t>the form </a:t>
            </a:r>
            <a:r>
              <a:rPr lang="en-GB" dirty="0"/>
              <a:t>of </a:t>
            </a:r>
            <a:r>
              <a:rPr lang="en-GB" b="1" dirty="0"/>
              <a:t>radiation</a:t>
            </a:r>
            <a:r>
              <a:rPr lang="en-GB" dirty="0"/>
              <a:t>. This process is called </a:t>
            </a:r>
            <a:r>
              <a:rPr lang="en-GB" b="1" dirty="0"/>
              <a:t>radioactive </a:t>
            </a:r>
            <a:r>
              <a:rPr lang="en-GB" b="1" dirty="0" smtClean="0"/>
              <a:t>decay </a:t>
            </a:r>
            <a:r>
              <a:rPr lang="en-GB" dirty="0" smtClean="0"/>
              <a:t>and </a:t>
            </a:r>
            <a:r>
              <a:rPr lang="en-GB" dirty="0"/>
              <a:t>takes place at a constant rate which is </a:t>
            </a:r>
            <a:r>
              <a:rPr lang="en-GB" dirty="0" smtClean="0"/>
              <a:t>independent of </a:t>
            </a:r>
            <a:r>
              <a:rPr lang="en-GB" dirty="0"/>
              <a:t>physical conditions, such as temperature and pressure.</a:t>
            </a:r>
          </a:p>
          <a:p>
            <a:r>
              <a:rPr lang="en-GB" b="1" dirty="0"/>
              <a:t>Each radioactive isotope undergoes a different rate </a:t>
            </a:r>
            <a:r>
              <a:rPr lang="en-GB" b="1" dirty="0" smtClean="0"/>
              <a:t>of decay</a:t>
            </a:r>
            <a:r>
              <a:rPr lang="en-GB" dirty="0"/>
              <a:t>. The decay rates of different radioactive isotopes </a:t>
            </a:r>
            <a:r>
              <a:rPr lang="en-GB" dirty="0" smtClean="0"/>
              <a:t>are measured </a:t>
            </a:r>
            <a:r>
              <a:rPr lang="en-GB" dirty="0"/>
              <a:t>in terms of the </a:t>
            </a:r>
            <a:r>
              <a:rPr lang="en-GB" b="1" dirty="0"/>
              <a:t>half life</a:t>
            </a:r>
            <a:r>
              <a:rPr lang="en-GB" dirty="0"/>
              <a:t>. </a:t>
            </a:r>
            <a:r>
              <a:rPr lang="en-GB" b="1" dirty="0">
                <a:solidFill>
                  <a:schemeClr val="accent1"/>
                </a:solidFill>
              </a:rPr>
              <a:t>The half life is the </a:t>
            </a:r>
            <a:r>
              <a:rPr lang="en-GB" b="1" dirty="0" smtClean="0">
                <a:solidFill>
                  <a:schemeClr val="accent1"/>
                </a:solidFill>
              </a:rPr>
              <a:t>time for </a:t>
            </a:r>
            <a:r>
              <a:rPr lang="en-GB" b="1" dirty="0">
                <a:solidFill>
                  <a:schemeClr val="accent1"/>
                </a:solidFill>
              </a:rPr>
              <a:t>half of the radioactive atoms in a sample to </a:t>
            </a:r>
            <a:r>
              <a:rPr lang="en-GB" b="1" dirty="0" smtClean="0">
                <a:solidFill>
                  <a:schemeClr val="accent1"/>
                </a:solidFill>
              </a:rPr>
              <a:t>undergo decay</a:t>
            </a:r>
            <a:r>
              <a:rPr lang="en-GB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4283804"/>
            <a:ext cx="1220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hlinkClick r:id="rId2"/>
              </a:rPr>
              <a:t>LINK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299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0242" name="Picture 2" descr="hal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1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5008" y="188640"/>
            <a:ext cx="8856984" cy="556920"/>
            <a:chOff x="0" y="120355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20355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187" y="123074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D.3.3 Deduce the approximate age of materials based on a simple decay curve for a radioisotope.</a:t>
              </a:r>
              <a:endParaRPr lang="en-GB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288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cdn.sciencebuddies.org/Files/4573/6/Decay_Curve_Half_Life_Time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2" y="3740570"/>
            <a:ext cx="3887069" cy="31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5008" y="188640"/>
            <a:ext cx="8856984" cy="556920"/>
            <a:chOff x="0" y="120355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20355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123074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D.3.3 Deduce the approximate age of materials based on a simple decay curve for a radioisotope.</a:t>
              </a:r>
              <a:endParaRPr lang="en-GB" kern="1200"/>
            </a:p>
          </p:txBody>
        </p:sp>
      </p:grpSp>
      <p:pic>
        <p:nvPicPr>
          <p:cNvPr id="8194" name="Picture 2" descr="http://wwwchem.csustan.edu/chem3070/images/trit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3624338" cy="27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chem.csustan.edu/chem3070/images/c14deca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51646"/>
            <a:ext cx="3322170" cy="24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intechopen.com/source/html/16142/media/image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2" y="4189113"/>
            <a:ext cx="4514131" cy="22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0r9PqowEdjo/TtZzufPecUI/AAAAAAAAAFc/i7q6BUAQnWw/s1600/primates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6029"/>
            <a:ext cx="666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5010" y="188640"/>
            <a:ext cx="8856984" cy="556920"/>
            <a:chOff x="0" y="1800795"/>
            <a:chExt cx="8856984" cy="55692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00795"/>
              <a:ext cx="8856984" cy="5569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187" y="1827982"/>
              <a:ext cx="8802610" cy="502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D.3.4 Describe the major anatomical features that define humans as primates.</a:t>
              </a:r>
              <a:endParaRPr lang="en-GB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2197" y="1028343"/>
            <a:ext cx="8802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Humans belong to the order known as the </a:t>
            </a:r>
            <a:r>
              <a:rPr lang="en-GB" b="1" dirty="0" smtClean="0"/>
              <a:t>primates</a:t>
            </a:r>
            <a:r>
              <a:rPr lang="en-GB" dirty="0" smtClean="0"/>
              <a:t>. Primates </a:t>
            </a:r>
            <a:r>
              <a:rPr lang="en-GB" dirty="0"/>
              <a:t>include humans, lemurs, monkeys, gibbons </a:t>
            </a:r>
            <a:r>
              <a:rPr lang="en-GB" dirty="0" smtClean="0"/>
              <a:t>and the </a:t>
            </a:r>
            <a:r>
              <a:rPr lang="en-GB" dirty="0"/>
              <a:t>apes: orang-utans, gorillas, chimpanzees.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Apes and humans </a:t>
            </a:r>
            <a:r>
              <a:rPr lang="en-GB" dirty="0"/>
              <a:t>are distinguished from the rest of the primates </a:t>
            </a:r>
            <a:r>
              <a:rPr lang="en-GB" dirty="0" smtClean="0"/>
              <a:t>by being </a:t>
            </a:r>
            <a:r>
              <a:rPr lang="en-GB" b="1" dirty="0"/>
              <a:t>tailless </a:t>
            </a:r>
            <a:r>
              <a:rPr lang="en-GB" dirty="0"/>
              <a:t>and by having the </a:t>
            </a:r>
            <a:r>
              <a:rPr lang="en-GB" b="1" dirty="0"/>
              <a:t>ability to swing their </a:t>
            </a:r>
            <a:r>
              <a:rPr lang="en-GB" b="1" dirty="0" smtClean="0"/>
              <a:t>arms freely</a:t>
            </a:r>
            <a:r>
              <a:rPr lang="en-GB" dirty="0"/>
              <a:t>, around and up and over their heads. Primates </a:t>
            </a:r>
            <a:r>
              <a:rPr lang="en-GB" dirty="0" smtClean="0"/>
              <a:t>exhibit adaptations </a:t>
            </a:r>
            <a:r>
              <a:rPr lang="en-GB" dirty="0"/>
              <a:t>to life in a forest environment. (However, </a:t>
            </a:r>
            <a:r>
              <a:rPr lang="en-GB" dirty="0" smtClean="0"/>
              <a:t>it should </a:t>
            </a:r>
            <a:r>
              <a:rPr lang="en-GB" dirty="0"/>
              <a:t>be noted that primates are generalists and </a:t>
            </a:r>
            <a:r>
              <a:rPr lang="en-GB" dirty="0" smtClean="0"/>
              <a:t>hence difficult </a:t>
            </a:r>
            <a:r>
              <a:rPr lang="en-GB" dirty="0"/>
              <a:t>to define).</a:t>
            </a:r>
          </a:p>
        </p:txBody>
      </p:sp>
      <p:sp>
        <p:nvSpPr>
          <p:cNvPr id="3" name="AutoShape 4" descr="data:image/jpeg;base64,/9j/4AAQSkZJRgABAQAAAQABAAD/2wCEAAkGBxQTEhUUExQWEhUTFxUUGBQVFRUVFhUXFxcXFxUUFBUYHCggGBolGxcVITEhJSkrLi8uFx8zODMsOCgtLisBCgoKDg0OFRAQGiwkHxwsLCwsLCwsLCwsLCwsLCwsLCwuLCwsLCwsLCwsLCwsKywsNCw3LCwsNywsLCw3LCwsLP/AABEIAS0ApwMBIgACEQEDEQH/xAAcAAEAAQUBAQAAAAAAAAAAAAAACAMEBQYHAgH/xABFEAABAwIDBQUDCAgDCQAAAAABAAIDBBESITEFBkFRYQcTInGBMpGhFEJSYoKSsfAII3Kis8HR4TNDoxUkJURTVJOUw//EABkBAQEBAQEBAAAAAAAAAAAAAAABAgMEBf/EAB8RAQEAAgIBBQAAAAAAAAAAAAABAhEDITEEEhMiUf/aAAwDAQACEQMRAD8A7iiIgIiICIiAiIgIiICtdp7Sip43SzyNijbq55sOQHUk8FXmlDWlzjZrQXEnQAC5J9FFbfLeaXaNS+d1wy5bDGdI4+At9I6uPM8gEHYqvts2e2+BtRLY2u2NrQRzHePafeFnN1+0ahrXFjHmKTK0c4bG51zbwHEQ46ZA3zCjXFT4jmAL+iuHUoBsPFlfP8+Sm10l0i0rsn3gdVUWGV2KWnd3TnHVzbXjceZtkTxLSVuqqCIiAiIgIiICIiAiIgIiICIiAiIg0vtirzDsmowmxkwQ5cpHta8fcxBRoYV3P9IWpcKamjF8D5XOceBLGeBpP2nG31ei4SDmoL2J5CqNJvf8+qsmEq+oYy429VL01Jvp1/sIkJdVDhhhPreS34lddWhdkGzRDTTWcHkzkFw08LGZDyJcPet9Vl3Eyll1RERVBERAREQEREBERAREQERfCbIPqpzTtb7RA81j6jaV8m5D6XE+QVuYb5m7upW5htNsVvlu9DtMMjlLwyIktdG4A4iLF2YPDn1XJt7+yuakb3sLvlEI1NsMkfV7RkW/WHqAu8QNw6ZK4a6975g8DmtWdEvaK0OxZD80rYKHYbmM0u95AP1RxzXVtr7khuOSDMZu7q2YGtmHj0C1HdyF1TVNiaCQTdxt7DB7Tjy5DqQvByfJvWn0eL4pPdK6RuHSd3S6W7x75B1vYX9SCVsa8xxhoDQLBoAA5AZAL0vRjNSR4c8vdlb+iIi0yIiICIiAiIgIiICIiAsZXzBwsPZBt5kfyVbalXgYbe0dOnVYrG3u2gnCQL58VvGJXknIkKtQSGzr54Dl1vorMSC/tK72a7J44g4vcD/ZbFYzZZ/SOfkqsE19Vays8LbcnFUoXYhYccbfWzXtPvCqMlDV2c5p4WIPQ/0K9bM2ZDCZHRMDDK8veRq5x59MzlpmeatHu8TH/SFj66rJ0otccvw4LGUWK6Ii5qIiICIiAiIgIiICIiArTalcIWYjncgAcyf7XKu1ru15RI/XJtwPPiVZNjy+rEzHOGZ4i2g4ZLwyZpZ4m3w2HlyVnHGY3BzcuB8lkIZWkuu0tePaDdD1AK6RFnK+L6D/AEXugq2YrC4xeHxdclcukbwY4+4KzrG3GcXq13iHlcKjM1Df1Y6D8hYmgfa/1XNPuuD/ACV3sWtE0RvclhLTcWOlxcc81jfZkcPMKpGcczwkcir6jdcen4KwgkuPNXNFJms5eFX6Ii5KIiICIiAiIgIiICIvjnWFzkBmgs9qVOBhA9p2Q/mVroHBXVbN3jsYItoLm1h5K2v1Hpmukg+uY6wsSOiuDFiAc3J7eKosN+aqwjPitIv4yHi58LuIVOZg53PIZlfGj88V6c3LXCPx/r6KowOy6nu6x7DkJGg2vfMHj71V2s3DJfmsRvLL3T2SMb7LrknVw0Ia3gM9SsxWSCWFsgztxVovdnyXCuY5LWPVYjZNRwWRldZZis/E64BC9qw2fJdtvUKvLexIJyztwNuC53HvQ91E7WNLnGwH5sBqT0C13aW3ahoLmQWB9kOBxEczcgA9FsMZ0I0NivlREHtLToRb+6xljb4rpx5Yy9zbF7A20ZQGSNLZLX0yPqMr65LNrnEu02xuIc/CWEgmxuCDYnL8VsW7m9EcxET3frOB4SN4Pb0IXHj5d9V6ef0+vth4bKiIu7xiIiAsZt+owx4b2L8vTj/T1WTWh7Q2zHLL7RcRkGgZN6EqyDIUdgM/ZPP+Su4mD5rS74BW1KATcAepufdwWSY487BdolU+7fwY1vnn+K9d04+0+w+qFWDOQv1Oi9YAM3G/54BXaKTI/oj7Rz9yFoH1nczwVcXPQfE/0VGaS2TdefJEaxvToWNze72nfRHILFbt13dXhk9h2l+HP8+a2eahBvfXmq+7uxmXfK9odfwNxAHL5xF+Zy9DzUyuljX2kxyW4ag8wstNUXaCM81k9pbtxyDwHuiNMIu37vDyBCsoN1HAm9RcHgI7EHncuP4LEyir7ZEl2kk2Dba9VeyPxNNuOSw7t2ZGG8NSRxtJGx9+lxa3uKyzYJcDRdmL5zsyAegyurueUfJpgxo1JAsGtuSTbSw1/ssZtCqrbF0UGKwyZjja5x4XxOyCz1PEWjM4jxNre4cAqqxcl05JsfYNTWvcJ2T0lxIDIY22cSbEWfnhzPnlY8VttNutLTvjfC6KQMsCx8Qbb6TonZ4L62+K25FxnFjHoy9RnQIiLo4CIiC3r61kMb5ZXBkcbS9zjoAMyVHB29DoZHuj8bJnufgc45YnFxDXZloF9M1tHblvcXyfIIXeBmF09vnPycyInk0WcepbyK5JmDccEHXNhdodO1wEgfATldwxs+83+YC6FsfbkMwxRyMkHNrg78CoxYzdVaeYsdiBLSPnAlpHk5ua3jloSyEwOmf55L6LanXrw/oo9bF38rIhlO53JsgbK31vZ3rdbPsvtcOK1TGAOEjLuF+BLMiPitzKMuvOffTRfBHZafsbesSR4RIx1zdsuIDwnPU6+ay5mc8gY74tANT+yBmfNU0vJXF7sEeZ4u4NHErOQxhrQ0aAWVvs6kEbbcTr/RXa5ZZbWQREWVEREBERAREQEREBYzebawpKSeoIv3MbngfScB4W+rrD1WTWhduDj/sia3GSAHy71hz9bII71VU+V75ZDifI50jjzc4lzj7yqGK/pr0XkOyXglBXa4L3cK3aqoQVmkKm8Oc7A3Nx0B43XzFbXLqqTgcY9c+eRQSg2T2fUsEMcbQ5jmMaxz2EAyOHtPcCCMRN8wL6DgFseztmxwizBmdXHNzv2nHMrUOyDec1lFhkcXTUxETydXNteJ/W7cieJY5b0rsERFAREQEREBERAREQEREBY3eTYsdZTS00vsytw3GrTq146tcAR5LJIghtXUjoZZYX2xwyPjdbTExxY63S4Vrdbz20bP7na0xGG07Y5rNsLXbgcHAfOLo3O64gtGKg9NKqNfz0VFeweaoq4rZHNp06KkB4vK6WK+NaeSDt36PFC4NrJiPA4wxA3+cwSOeLeUjPeuxrhHYFtd7KqWmI8E0ZlGej4y0Xt1a/P9lq7ugIiICIiAiIgIiICIiAiIgIiIIrdqlS6TatYXXFpAwA8AxjGC3Q2v6rUwVnN9awTV9XINHVEtrcmvLWn1DQVgSoPV17aV4RUVmuVe1+StGuVZhQZjdfbstDUx1EQBcy92nR7CLOYTwuOPAgHOylVsnaDKiCKeO+CaNkjb62e0OAPXNQ+upT9mgI2VRX/wC3j+IuPgg2VERAREQEREBERAREQEREBU6lwDHEmwDSSeWWqqLBb913cbOq5L2LYJcJ+s5paz94hBEhug8gvJCqWXxyCm0r0vB1XpB9Xtr14C9gIPbTfS3rkpT9mNQH7KoyCDhhbGbcHR+Bw97Sosj6w9V3/wDR+mvQTM4MqXWPR0UTiPeT70HT0REBERAREQEREBERAREQFz3t1qsGynt/6ssLB6P738IyuhLjX6Rdd4KOAfOdLMR+w1rG/wAR3uQcSuvJXqy8uQUnKqWEAXBFxcXFri5FxzFwR6FUyutdpO6gbsrZtVGP8GnhhlIHzZGhzHnykc4ecqDk4XsLy4L01BUDl2r9H3b7bTURbZ13VTX8x+qje09QcBB6nS2fFWNPK66d2Cu/4m8Wt/ukv8WnQSBREQEREBERAREQEREBERAUbO3DaffbUewG4p444fWxkd/EA+ypJEqHm29oGoqZpzn30skno5xLR6Cw9EFkAvD17sgagt35XUvqXZLJtnR00zbsfTMieOI/VhptyI1B5hRw7PtzZNo1LGhp7iNzTNIR4Q0G5jB4vcMgOt9FKpBDfadA6CaWCT24ZHxE6Alji3EOhtf1Vphtqt+7dNmiHarnN/5iKOY8g7xRED/xA/aWisl5oDL8CuldhNcxm0Sx58UsMkcZyALg5kjmnrhYT9lc4aLrL7q13yeupptGxSsc4nQNLg1/7pcglqiIgIiICIiAiIgIiICIiC02vLhgmdphjkdflZpKhvFoPIKXW+b8Oz6w8qaoP+k5RF0QVLLyeuQ4+XFei5UZTkfIoJlbL2bFTxNigjbFG3RjBYDmepPEnMq7Vts2XFDG7XExjve0FXKDiv6R2zxaknHtXkhPUEB7fcQ73rijCpIdvND3mynP4wSxSD1d3R+EijaCguopLcFU1uOat2HNV2lBLbdat7+jppb37yCJ583MaT8brKLSOxmqL9kwYsyx00fo2V+Ee4gLd0BERAREQEREBERAREQYTfdt9nVo50tR/CeokOCl7vY29DVjnTzj3xuUQwLgKBG7gvD+S+quwX81RLDcaq73Z1G/i6nhv5920O+IKzi0HsR2h3uy2MJu6nkkhPQYu8YPuvaPRb8gw2+WzvlFDVQgXMkMjW/tYSWH7wCiA0qbCh9vds75PXVUNrCOaQNH1C4uZ+6WoMY0quw5q2CrMKDvHYDtcGGelJ8TH98wc2PAa63k5v74XWFF7s12q6n2lSuB8L5GwuHNsvgsfIlp+yFKFAREQEREBERAREQEREGP3hYTS1AGphlA8yx1lD2PQeQU0HtBBB0IsfVQ1liwOcw/Mc5n3SW/yQUyF9BTCvqDsn6PFW4vrI/mYYH25OJkafeAPurtS5P2EU1PBFIPlUEtTUlsjoY3gvjYwENaRqSC5xNshf1XWEBRw7fNmd1tPvQMqmJj7/XZeNw+62M+qkeuUfpDbH7yjhqQM6aTC48o5rNJ++I/egj+CqsT7aqkF9CC/hksQWktINwQbEEaEHgQVJzs63tbtCmDiQJ4rMmb9a2UgH0XWJHI3HBRaj81tG4+876CqZOLvZmyRgyxxnUDqCA4dWjgSglQi1zdzfajrC1sUtpHNxCKQYHkWucIOTrcbE2WxoCIiAiIgIiICIiAom7+UXc7SrI9LTyOHlIe8b8HhSyUWO1VpG16y5v+saeeRijIHoLD0QathK+gr1gNtD8VTQZbdvaXyargqAC7uZGPwg4S4A+Jt+FxceqkAO1ehwB1psXGMRguH2sWA/eUcqWow6NuedtFc/KXEWDcPM3t8EEjt2u0Wmq5e6DZIXk2b3oYA864Wlrjnbms9vNskVdJPTu/zo3sBPBxHhd6OsfRR77NdgzVtfE9gIip5I5ZZcw1vduD2sB4vcQBbkSVJdBDip2DVRuLJKeZrmkgjun6jI2IFiOoyXmTY9Q2N0jqeZsbLYpHRPaxtyGi7iLC5IHqpkrmXb/tHu9nNiGtRMxv2WXkPxa1BHlgKyNNSF3tGzehzPQK0BGXFVI5sOgKDd3iOSNrW+B8dsDgbObYfMN8j1GeQ4rb92+1CoiaIqlgqC2w7wODH2GXjNi156gN19VyCPaB44j5FV2bRb9a/vV6R36n7V6Mg4mTsIyzYx2fQtes9u3vdTVuURc11icEjcLiBa5bmQQLjQ8VHGHbLQ0ARZ6EudkSdMhn6LqPZhu5VvqI6uoaaeKIO7uMjA6QvaWf4erWWcTd1iTbUZpdHbriIiiiIiAiIgKMvarsSogr55ZmHuppHSRzDNha45NLvmuAsMJ5ZZKTS+EIIewMMmTA6Q6ANa5x8gAT+CzNHuXXyDwUVQR9aPux/qYVKlrQNBZfUEctndk205CMUTKcc5ZW5ekWK63fYHYrCwh1ZO6oIz7qMGKPycblxHkWrqyILXZ2z4oIxFDGyKNujGNDQOthx6q6REBYTe3dan2hCIqgOIa7G1zHYXsda12nTQkWIIWbRBx2q7CWZ91WvbyEkLX+8tc1WZ7DJuFbH/67h/8ARduRBxFnYXL86tjHlTuPxMgWW2d2HwN/xqqaTpG1kQ/exn4rrCINd3d3HoqMh0MA7wf5ryZJPRzr4fJtgti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QTEhUUExQWEhUTFxUUGBQVFRUVFhUXFxcXFxUUFBUYHCggGBolGxcVITEhJSkrLi8uFx8zODMsOCgtLisBCgoKDg0OFRAQGiwkHxwsLCwsLCwsLCwsLCwsLCwsLCwuLCwsLCwsLCwsLCwsKywsNCw3LCwsNywsLCw3LCwsLP/AABEIAS0ApwMBIgACEQEDEQH/xAAcAAEAAQUBAQAAAAAAAAAAAAAACAMEBQYHAgH/xABFEAABAwIDBQUDCAgDCQAAAAABAAIDBBESITEFBkFRYQcTInGBMpGhFEJSYoKSsfAII3Kis8HR4TNDoxUkJURTVJOUw//EABkBAQEBAQEBAAAAAAAAAAAAAAABAgMEBf/EAB8RAQEAAgIBBQAAAAAAAAAAAAABAhEDITEEEhMiUf/aAAwDAQACEQMRAD8A7iiIgIiICIiAiIgIiICtdp7Sip43SzyNijbq55sOQHUk8FXmlDWlzjZrQXEnQAC5J9FFbfLeaXaNS+d1wy5bDGdI4+At9I6uPM8gEHYqvts2e2+BtRLY2u2NrQRzHePafeFnN1+0ahrXFjHmKTK0c4bG51zbwHEQ46ZA3zCjXFT4jmAL+iuHUoBsPFlfP8+Sm10l0i0rsn3gdVUWGV2KWnd3TnHVzbXjceZtkTxLSVuqqCIiAiIgIiICIiAiIgIiICIiAiIg0vtirzDsmowmxkwQ5cpHta8fcxBRoYV3P9IWpcKamjF8D5XOceBLGeBpP2nG31ei4SDmoL2J5CqNJvf8+qsmEq+oYy429VL01Jvp1/sIkJdVDhhhPreS34lddWhdkGzRDTTWcHkzkFw08LGZDyJcPet9Vl3Eyll1RERVBERAREQEREBERAREQERfCbIPqpzTtb7RA81j6jaV8m5D6XE+QVuYb5m7upW5htNsVvlu9DtMMjlLwyIktdG4A4iLF2YPDn1XJt7+yuakb3sLvlEI1NsMkfV7RkW/WHqAu8QNw6ZK4a6975g8DmtWdEvaK0OxZD80rYKHYbmM0u95AP1RxzXVtr7khuOSDMZu7q2YGtmHj0C1HdyF1TVNiaCQTdxt7DB7Tjy5DqQvByfJvWn0eL4pPdK6RuHSd3S6W7x75B1vYX9SCVsa8xxhoDQLBoAA5AZAL0vRjNSR4c8vdlb+iIi0yIiICIiAiIgIiICIiAsZXzBwsPZBt5kfyVbalXgYbe0dOnVYrG3u2gnCQL58VvGJXknIkKtQSGzr54Dl1vorMSC/tK72a7J44g4vcD/ZbFYzZZ/SOfkqsE19Vays8LbcnFUoXYhYccbfWzXtPvCqMlDV2c5p4WIPQ/0K9bM2ZDCZHRMDDK8veRq5x59MzlpmeatHu8TH/SFj66rJ0otccvw4LGUWK6Ii5qIiICIiAiIgIiICIiArTalcIWYjncgAcyf7XKu1ru15RI/XJtwPPiVZNjy+rEzHOGZ4i2g4ZLwyZpZ4m3w2HlyVnHGY3BzcuB8lkIZWkuu0tePaDdD1AK6RFnK+L6D/AEXugq2YrC4xeHxdclcukbwY4+4KzrG3GcXq13iHlcKjM1Df1Y6D8hYmgfa/1XNPuuD/ACV3sWtE0RvclhLTcWOlxcc81jfZkcPMKpGcczwkcir6jdcen4KwgkuPNXNFJms5eFX6Ii5KIiICIiAiIgIiICIvjnWFzkBmgs9qVOBhA9p2Q/mVroHBXVbN3jsYItoLm1h5K2v1Hpmukg+uY6wsSOiuDFiAc3J7eKosN+aqwjPitIv4yHi58LuIVOZg53PIZlfGj88V6c3LXCPx/r6KowOy6nu6x7DkJGg2vfMHj71V2s3DJfmsRvLL3T2SMb7LrknVw0Ia3gM9SsxWSCWFsgztxVovdnyXCuY5LWPVYjZNRwWRldZZis/E64BC9qw2fJdtvUKvLexIJyztwNuC53HvQ91E7WNLnGwH5sBqT0C13aW3ahoLmQWB9kOBxEczcgA9FsMZ0I0NivlREHtLToRb+6xljb4rpx5Yy9zbF7A20ZQGSNLZLX0yPqMr65LNrnEu02xuIc/CWEgmxuCDYnL8VsW7m9EcxET3frOB4SN4Pb0IXHj5d9V6ef0+vth4bKiIu7xiIiAsZt+owx4b2L8vTj/T1WTWh7Q2zHLL7RcRkGgZN6EqyDIUdgM/ZPP+Su4mD5rS74BW1KATcAepufdwWSY487BdolU+7fwY1vnn+K9d04+0+w+qFWDOQv1Oi9YAM3G/54BXaKTI/oj7Rz9yFoH1nczwVcXPQfE/0VGaS2TdefJEaxvToWNze72nfRHILFbt13dXhk9h2l+HP8+a2eahBvfXmq+7uxmXfK9odfwNxAHL5xF+Zy9DzUyuljX2kxyW4ag8wstNUXaCM81k9pbtxyDwHuiNMIu37vDyBCsoN1HAm9RcHgI7EHncuP4LEyir7ZEl2kk2Dba9VeyPxNNuOSw7t2ZGG8NSRxtJGx9+lxa3uKyzYJcDRdmL5zsyAegyurueUfJpgxo1JAsGtuSTbSw1/ssZtCqrbF0UGKwyZjja5x4XxOyCz1PEWjM4jxNre4cAqqxcl05JsfYNTWvcJ2T0lxIDIY22cSbEWfnhzPnlY8VttNutLTvjfC6KQMsCx8Qbb6TonZ4L62+K25FxnFjHoy9RnQIiLo4CIiC3r61kMb5ZXBkcbS9zjoAMyVHB29DoZHuj8bJnufgc45YnFxDXZloF9M1tHblvcXyfIIXeBmF09vnPycyInk0WcepbyK5JmDccEHXNhdodO1wEgfATldwxs+83+YC6FsfbkMwxRyMkHNrg78CoxYzdVaeYsdiBLSPnAlpHk5ua3jloSyEwOmf55L6LanXrw/oo9bF38rIhlO53JsgbK31vZ3rdbPsvtcOK1TGAOEjLuF+BLMiPitzKMuvOffTRfBHZafsbesSR4RIx1zdsuIDwnPU6+ay5mc8gY74tANT+yBmfNU0vJXF7sEeZ4u4NHErOQxhrQ0aAWVvs6kEbbcTr/RXa5ZZbWQREWVEREBERAREQEREBYzebawpKSeoIv3MbngfScB4W+rrD1WTWhduDj/sia3GSAHy71hz9bII71VU+V75ZDifI50jjzc4lzj7yqGK/pr0XkOyXglBXa4L3cK3aqoQVmkKm8Oc7A3Nx0B43XzFbXLqqTgcY9c+eRQSg2T2fUsEMcbQ5jmMaxz2EAyOHtPcCCMRN8wL6DgFseztmxwizBmdXHNzv2nHMrUOyDec1lFhkcXTUxETydXNteJ/W7cieJY5b0rsERFAREQEREBERAREQEREBY3eTYsdZTS00vsytw3GrTq146tcAR5LJIghtXUjoZZYX2xwyPjdbTExxY63S4Vrdbz20bP7na0xGG07Y5rNsLXbgcHAfOLo3O64gtGKg9NKqNfz0VFeweaoq4rZHNp06KkB4vK6WK+NaeSDt36PFC4NrJiPA4wxA3+cwSOeLeUjPeuxrhHYFtd7KqWmI8E0ZlGej4y0Xt1a/P9lq7ugIiICIiAiIgIiICIiAiIgIiIIrdqlS6TatYXXFpAwA8AxjGC3Q2v6rUwVnN9awTV9XINHVEtrcmvLWn1DQVgSoPV17aV4RUVmuVe1+StGuVZhQZjdfbstDUx1EQBcy92nR7CLOYTwuOPAgHOylVsnaDKiCKeO+CaNkjb62e0OAPXNQ+upT9mgI2VRX/wC3j+IuPgg2VERAREQEREBERAREQEREBU6lwDHEmwDSSeWWqqLBb913cbOq5L2LYJcJ+s5paz94hBEhug8gvJCqWXxyCm0r0vB1XpB9Xtr14C9gIPbTfS3rkpT9mNQH7KoyCDhhbGbcHR+Bw97Sosj6w9V3/wDR+mvQTM4MqXWPR0UTiPeT70HT0REBERAREQEREBERAREQFz3t1qsGynt/6ssLB6P738IyuhLjX6Rdd4KOAfOdLMR+w1rG/wAR3uQcSuvJXqy8uQUnKqWEAXBFxcXFri5FxzFwR6FUyutdpO6gbsrZtVGP8GnhhlIHzZGhzHnykc4ecqDk4XsLy4L01BUDl2r9H3b7bTURbZ13VTX8x+qje09QcBB6nS2fFWNPK66d2Cu/4m8Wt/ukv8WnQSBREQEREBERAREQEREBERAUbO3DaffbUewG4p444fWxkd/EA+ypJEqHm29oGoqZpzn30skno5xLR6Cw9EFkAvD17sgagt35XUvqXZLJtnR00zbsfTMieOI/VhptyI1B5hRw7PtzZNo1LGhp7iNzTNIR4Q0G5jB4vcMgOt9FKpBDfadA6CaWCT24ZHxE6Alji3EOhtf1Vphtqt+7dNmiHarnN/5iKOY8g7xRED/xA/aWisl5oDL8CuldhNcxm0Sx58UsMkcZyALg5kjmnrhYT9lc4aLrL7q13yeupptGxSsc4nQNLg1/7pcglqiIgIiICIiAiIgIiICIiC02vLhgmdphjkdflZpKhvFoPIKXW+b8Oz6w8qaoP+k5RF0QVLLyeuQ4+XFei5UZTkfIoJlbL2bFTxNigjbFG3RjBYDmepPEnMq7Vts2XFDG7XExjve0FXKDiv6R2zxaknHtXkhPUEB7fcQ73rijCpIdvND3mynP4wSxSD1d3R+EijaCguopLcFU1uOat2HNV2lBLbdat7+jppb37yCJ583MaT8brKLSOxmqL9kwYsyx00fo2V+Ee4gLd0BERAREQEREBERAREQYTfdt9nVo50tR/CeokOCl7vY29DVjnTzj3xuUQwLgKBG7gvD+S+quwX81RLDcaq73Z1G/i6nhv5920O+IKzi0HsR2h3uy2MJu6nkkhPQYu8YPuvaPRb8gw2+WzvlFDVQgXMkMjW/tYSWH7wCiA0qbCh9vds75PXVUNrCOaQNH1C4uZ+6WoMY0quw5q2CrMKDvHYDtcGGelJ8TH98wc2PAa63k5v74XWFF7s12q6n2lSuB8L5GwuHNsvgsfIlp+yFKFAREQEREBERAREQEREGP3hYTS1AGphlA8yx1lD2PQeQU0HtBBB0IsfVQ1liwOcw/Mc5n3SW/yQUyF9BTCvqDsn6PFW4vrI/mYYH25OJkafeAPurtS5P2EU1PBFIPlUEtTUlsjoY3gvjYwENaRqSC5xNshf1XWEBRw7fNmd1tPvQMqmJj7/XZeNw+62M+qkeuUfpDbH7yjhqQM6aTC48o5rNJ++I/egj+CqsT7aqkF9CC/hksQWktINwQbEEaEHgQVJzs63tbtCmDiQJ4rMmb9a2UgH0XWJHI3HBRaj81tG4+876CqZOLvZmyRgyxxnUDqCA4dWjgSglQi1zdzfajrC1sUtpHNxCKQYHkWucIOTrcbE2WxoCIiAiIgIiICIiAom7+UXc7SrI9LTyOHlIe8b8HhSyUWO1VpG16y5v+saeeRijIHoLD0QathK+gr1gNtD8VTQZbdvaXyargqAC7uZGPwg4S4A+Jt+FxceqkAO1ehwB1psXGMRguH2sWA/eUcqWow6NuedtFc/KXEWDcPM3t8EEjt2u0Wmq5e6DZIXk2b3oYA864Wlrjnbms9vNskVdJPTu/zo3sBPBxHhd6OsfRR77NdgzVtfE9gIip5I5ZZcw1vduD2sB4vcQBbkSVJdBDip2DVRuLJKeZrmkgjun6jI2IFiOoyXmTY9Q2N0jqeZsbLYpHRPaxtyGi7iLC5IHqpkrmXb/tHu9nNiGtRMxv2WXkPxa1BHlgKyNNSF3tGzehzPQK0BGXFVI5sOgKDd3iOSNrW+B8dsDgbObYfMN8j1GeQ4rb92+1CoiaIqlgqC2w7wODH2GXjNi156gN19VyCPaB44j5FV2bRb9a/vV6R36n7V6Mg4mTsIyzYx2fQtes9u3vdTVuURc11icEjcLiBa5bmQQLjQ8VHGHbLQ0ARZ6EudkSdMhn6LqPZhu5VvqI6uoaaeKIO7uMjA6QvaWf4erWWcTd1iTbUZpdHbriIiiiIiAiIgKMvarsSogr55ZmHuppHSRzDNha45NLvmuAsMJ5ZZKTS+EIIewMMmTA6Q6ANa5x8gAT+CzNHuXXyDwUVQR9aPux/qYVKlrQNBZfUEctndk205CMUTKcc5ZW5ekWK63fYHYrCwh1ZO6oIz7qMGKPycblxHkWrqyILXZ2z4oIxFDGyKNujGNDQOthx6q6REBYTe3dan2hCIqgOIa7G1zHYXsda12nTQkWIIWbRBx2q7CWZ91WvbyEkLX+8tc1WZ7DJuFbH/67h/8ARduRBxFnYXL86tjHlTuPxMgWW2d2HwN/xqqaTpG1kQ/exn4rrCINd3d3HoqMh0MA7wf5ryZJPRzr4fJtgti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15553</TotalTime>
  <Words>3806</Words>
  <Application>Microsoft Office PowerPoint</Application>
  <PresentationFormat>On-screen Show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Template MP</vt:lpstr>
      <vt:lpstr>Option D: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 D: Evolution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171</cp:revision>
  <dcterms:created xsi:type="dcterms:W3CDTF">2013-08-21T17:54:09Z</dcterms:created>
  <dcterms:modified xsi:type="dcterms:W3CDTF">2014-02-04T13:01:17Z</dcterms:modified>
</cp:coreProperties>
</file>