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7" autoAdjust="0"/>
    <p:restoredTop sz="94671" autoAdjust="0"/>
  </p:normalViewPr>
  <p:slideViewPr>
    <p:cSldViewPr>
      <p:cViewPr varScale="1">
        <p:scale>
          <a:sx n="70" d="100"/>
          <a:sy n="70" d="100"/>
        </p:scale>
        <p:origin x="-7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6DDF2-51C8-4BAC-B26A-7245A573EE5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EDF9437C-7186-4AC2-838E-037E44BC9ED3}">
      <dgm:prSet/>
      <dgm:spPr/>
      <dgm:t>
        <a:bodyPr/>
        <a:lstStyle/>
        <a:p>
          <a:pPr rtl="0"/>
          <a:r>
            <a:rPr lang="en-GB" smtClean="0"/>
            <a:t>D.2.1 Define </a:t>
          </a:r>
          <a:r>
            <a:rPr lang="en-GB" i="1" smtClean="0"/>
            <a:t>allele frequency </a:t>
          </a:r>
          <a:r>
            <a:rPr lang="en-GB" smtClean="0"/>
            <a:t>and </a:t>
          </a:r>
          <a:r>
            <a:rPr lang="en-GB" i="1" smtClean="0"/>
            <a:t>gene pool</a:t>
          </a:r>
          <a:r>
            <a:rPr lang="en-GB" smtClean="0"/>
            <a:t> </a:t>
          </a:r>
          <a:endParaRPr lang="en-GB"/>
        </a:p>
      </dgm:t>
    </dgm:pt>
    <dgm:pt modelId="{78D27A84-E7D1-4EA9-B735-2A3A3D6C3DD5}" type="parTrans" cxnId="{49DB18E8-1D84-43FC-800D-83777457A9F6}">
      <dgm:prSet/>
      <dgm:spPr/>
      <dgm:t>
        <a:bodyPr/>
        <a:lstStyle/>
        <a:p>
          <a:endParaRPr lang="en-GB"/>
        </a:p>
      </dgm:t>
    </dgm:pt>
    <dgm:pt modelId="{E3A76386-14B6-478B-A886-52A99E84FCAF}" type="sibTrans" cxnId="{49DB18E8-1D84-43FC-800D-83777457A9F6}">
      <dgm:prSet/>
      <dgm:spPr/>
      <dgm:t>
        <a:bodyPr/>
        <a:lstStyle/>
        <a:p>
          <a:endParaRPr lang="en-GB"/>
        </a:p>
      </dgm:t>
    </dgm:pt>
    <dgm:pt modelId="{AADF9ACD-87F5-49E5-9E56-323940FD8480}">
      <dgm:prSet/>
      <dgm:spPr/>
      <dgm:t>
        <a:bodyPr/>
        <a:lstStyle/>
        <a:p>
          <a:pPr rtl="0"/>
          <a:r>
            <a:rPr lang="en-GB" smtClean="0"/>
            <a:t>D.2.2 State that evolution involves a change in allele frequency in a population’s gene pool over a number of generations.</a:t>
          </a:r>
          <a:endParaRPr lang="en-GB"/>
        </a:p>
      </dgm:t>
    </dgm:pt>
    <dgm:pt modelId="{A83806E2-04EA-4F4C-A9D5-29FD694F7B03}" type="parTrans" cxnId="{F2FC3663-E791-44A1-96A7-8768AF061842}">
      <dgm:prSet/>
      <dgm:spPr/>
      <dgm:t>
        <a:bodyPr/>
        <a:lstStyle/>
        <a:p>
          <a:endParaRPr lang="en-GB"/>
        </a:p>
      </dgm:t>
    </dgm:pt>
    <dgm:pt modelId="{097B6004-85EB-4FF8-A6B2-DC1A2E8B43F6}" type="sibTrans" cxnId="{F2FC3663-E791-44A1-96A7-8768AF061842}">
      <dgm:prSet/>
      <dgm:spPr/>
      <dgm:t>
        <a:bodyPr/>
        <a:lstStyle/>
        <a:p>
          <a:endParaRPr lang="en-GB"/>
        </a:p>
      </dgm:t>
    </dgm:pt>
    <dgm:pt modelId="{775B0103-47C8-4C77-8DC7-8CE756FE938F}">
      <dgm:prSet/>
      <dgm:spPr/>
      <dgm:t>
        <a:bodyPr/>
        <a:lstStyle/>
        <a:p>
          <a:pPr rtl="0"/>
          <a:r>
            <a:rPr lang="en-GB" smtClean="0"/>
            <a:t>D.2.3 Discuss the definition of the term species.</a:t>
          </a:r>
          <a:endParaRPr lang="en-GB"/>
        </a:p>
      </dgm:t>
    </dgm:pt>
    <dgm:pt modelId="{F78A9EF9-DAC6-4459-BB22-2C645A00CA9F}" type="parTrans" cxnId="{67C32326-9699-49F4-B917-DCD7B36141D7}">
      <dgm:prSet/>
      <dgm:spPr/>
      <dgm:t>
        <a:bodyPr/>
        <a:lstStyle/>
        <a:p>
          <a:endParaRPr lang="en-GB"/>
        </a:p>
      </dgm:t>
    </dgm:pt>
    <dgm:pt modelId="{442B0DD0-F5C4-4EEF-B475-339EEB92B9B7}" type="sibTrans" cxnId="{67C32326-9699-49F4-B917-DCD7B36141D7}">
      <dgm:prSet/>
      <dgm:spPr/>
      <dgm:t>
        <a:bodyPr/>
        <a:lstStyle/>
        <a:p>
          <a:endParaRPr lang="en-GB"/>
        </a:p>
      </dgm:t>
    </dgm:pt>
    <dgm:pt modelId="{8E2B5B87-92A7-4697-9CD1-DC1BFB290C9D}">
      <dgm:prSet/>
      <dgm:spPr/>
      <dgm:t>
        <a:bodyPr/>
        <a:lstStyle/>
        <a:p>
          <a:pPr rtl="0"/>
          <a:r>
            <a:rPr lang="en-GB" smtClean="0"/>
            <a:t>D.2.4 Describe three examples of barriers between gene pools.</a:t>
          </a:r>
          <a:endParaRPr lang="en-GB"/>
        </a:p>
      </dgm:t>
    </dgm:pt>
    <dgm:pt modelId="{C6435208-0131-4FB1-A210-279D51E0107F}" type="parTrans" cxnId="{0274B933-CF78-4618-87F0-E17614E51A6C}">
      <dgm:prSet/>
      <dgm:spPr/>
      <dgm:t>
        <a:bodyPr/>
        <a:lstStyle/>
        <a:p>
          <a:endParaRPr lang="en-GB"/>
        </a:p>
      </dgm:t>
    </dgm:pt>
    <dgm:pt modelId="{3738D4DD-5487-44D0-9296-B6276ED069A8}" type="sibTrans" cxnId="{0274B933-CF78-4618-87F0-E17614E51A6C}">
      <dgm:prSet/>
      <dgm:spPr/>
      <dgm:t>
        <a:bodyPr/>
        <a:lstStyle/>
        <a:p>
          <a:endParaRPr lang="en-GB"/>
        </a:p>
      </dgm:t>
    </dgm:pt>
    <dgm:pt modelId="{9770B746-48AF-4BD9-AE33-EF0A59CBD2DA}">
      <dgm:prSet/>
      <dgm:spPr/>
      <dgm:t>
        <a:bodyPr/>
        <a:lstStyle/>
        <a:p>
          <a:pPr rtl="0"/>
          <a:r>
            <a:rPr lang="en-GB" smtClean="0"/>
            <a:t>D.2.5 Explain how polyploidy can contribute to speciation.</a:t>
          </a:r>
          <a:endParaRPr lang="en-GB"/>
        </a:p>
      </dgm:t>
    </dgm:pt>
    <dgm:pt modelId="{D5B63EAB-EC51-4C02-9A7A-48AD93A43470}" type="parTrans" cxnId="{05283BE7-7944-46D7-9287-993C6F2AEC4C}">
      <dgm:prSet/>
      <dgm:spPr/>
      <dgm:t>
        <a:bodyPr/>
        <a:lstStyle/>
        <a:p>
          <a:endParaRPr lang="en-GB"/>
        </a:p>
      </dgm:t>
    </dgm:pt>
    <dgm:pt modelId="{CB2CD6B2-2708-4653-8DD2-8AAA10A3F004}" type="sibTrans" cxnId="{05283BE7-7944-46D7-9287-993C6F2AEC4C}">
      <dgm:prSet/>
      <dgm:spPr/>
      <dgm:t>
        <a:bodyPr/>
        <a:lstStyle/>
        <a:p>
          <a:endParaRPr lang="en-GB"/>
        </a:p>
      </dgm:t>
    </dgm:pt>
    <dgm:pt modelId="{FAC75ADD-2F53-448F-967E-71C27E4B658D}">
      <dgm:prSet/>
      <dgm:spPr/>
      <dgm:t>
        <a:bodyPr/>
        <a:lstStyle/>
        <a:p>
          <a:pPr rtl="0"/>
          <a:r>
            <a:rPr lang="en-GB" smtClean="0"/>
            <a:t>D.2.6 Compare allopatric and sympatric speciation.</a:t>
          </a:r>
          <a:endParaRPr lang="en-GB"/>
        </a:p>
      </dgm:t>
    </dgm:pt>
    <dgm:pt modelId="{A9E9B27B-9536-4FC0-A1FA-F90C0F2F4C1E}" type="parTrans" cxnId="{719A0BF1-4469-4245-95C9-9045C64652DF}">
      <dgm:prSet/>
      <dgm:spPr/>
      <dgm:t>
        <a:bodyPr/>
        <a:lstStyle/>
        <a:p>
          <a:endParaRPr lang="en-GB"/>
        </a:p>
      </dgm:t>
    </dgm:pt>
    <dgm:pt modelId="{3B43EA7A-89A3-43F6-A7B0-67E9CE78D732}" type="sibTrans" cxnId="{719A0BF1-4469-4245-95C9-9045C64652DF}">
      <dgm:prSet/>
      <dgm:spPr/>
      <dgm:t>
        <a:bodyPr/>
        <a:lstStyle/>
        <a:p>
          <a:endParaRPr lang="en-GB"/>
        </a:p>
      </dgm:t>
    </dgm:pt>
    <dgm:pt modelId="{2260D853-7F25-4EF1-8643-EAFC889DD116}">
      <dgm:prSet/>
      <dgm:spPr/>
      <dgm:t>
        <a:bodyPr/>
        <a:lstStyle/>
        <a:p>
          <a:pPr rtl="0"/>
          <a:r>
            <a:rPr lang="en-GB" smtClean="0"/>
            <a:t>D.2.7 Outline the process of adaptive radiation.</a:t>
          </a:r>
          <a:endParaRPr lang="en-GB"/>
        </a:p>
      </dgm:t>
    </dgm:pt>
    <dgm:pt modelId="{0D5BEC7B-D7C9-4A6C-BD15-379002BB1A5E}" type="parTrans" cxnId="{2B544E98-4CE0-4988-B023-D43AE1FC2C15}">
      <dgm:prSet/>
      <dgm:spPr/>
      <dgm:t>
        <a:bodyPr/>
        <a:lstStyle/>
        <a:p>
          <a:endParaRPr lang="en-GB"/>
        </a:p>
      </dgm:t>
    </dgm:pt>
    <dgm:pt modelId="{9777A930-C356-4AEA-AF58-68C31C77A872}" type="sibTrans" cxnId="{2B544E98-4CE0-4988-B023-D43AE1FC2C15}">
      <dgm:prSet/>
      <dgm:spPr/>
      <dgm:t>
        <a:bodyPr/>
        <a:lstStyle/>
        <a:p>
          <a:endParaRPr lang="en-GB"/>
        </a:p>
      </dgm:t>
    </dgm:pt>
    <dgm:pt modelId="{8C0B3872-13FC-4C63-80E7-502D81349A17}">
      <dgm:prSet/>
      <dgm:spPr/>
      <dgm:t>
        <a:bodyPr/>
        <a:lstStyle/>
        <a:p>
          <a:pPr rtl="0"/>
          <a:r>
            <a:rPr lang="en-GB" smtClean="0"/>
            <a:t>D.2.8 Compare convergent and divergent evolution.</a:t>
          </a:r>
          <a:endParaRPr lang="en-GB"/>
        </a:p>
      </dgm:t>
    </dgm:pt>
    <dgm:pt modelId="{FA8FB02C-BC55-4C75-99D5-E43BA89B8C8F}" type="parTrans" cxnId="{69C0931A-C931-4C4C-B244-5F0E01A69CA2}">
      <dgm:prSet/>
      <dgm:spPr/>
      <dgm:t>
        <a:bodyPr/>
        <a:lstStyle/>
        <a:p>
          <a:endParaRPr lang="en-GB"/>
        </a:p>
      </dgm:t>
    </dgm:pt>
    <dgm:pt modelId="{DC4E4120-B9CC-4F5A-83D1-1CB58EF3EE01}" type="sibTrans" cxnId="{69C0931A-C931-4C4C-B244-5F0E01A69CA2}">
      <dgm:prSet/>
      <dgm:spPr/>
      <dgm:t>
        <a:bodyPr/>
        <a:lstStyle/>
        <a:p>
          <a:endParaRPr lang="en-GB"/>
        </a:p>
      </dgm:t>
    </dgm:pt>
    <dgm:pt modelId="{5F716BB6-BBCF-46BA-BB3B-1C649B09B7FD}">
      <dgm:prSet/>
      <dgm:spPr/>
      <dgm:t>
        <a:bodyPr/>
        <a:lstStyle/>
        <a:p>
          <a:pPr rtl="0"/>
          <a:r>
            <a:rPr lang="en-GB" smtClean="0"/>
            <a:t>D.2.9 Discuss ideas on the pace of evolution, including gradualism and punctuated equilibrium.</a:t>
          </a:r>
          <a:endParaRPr lang="en-GB"/>
        </a:p>
      </dgm:t>
    </dgm:pt>
    <dgm:pt modelId="{EDA542F3-D0B4-4711-A76A-2A5221FEDB61}" type="parTrans" cxnId="{2873539A-3473-4FF3-AB84-F697D9964A07}">
      <dgm:prSet/>
      <dgm:spPr/>
      <dgm:t>
        <a:bodyPr/>
        <a:lstStyle/>
        <a:p>
          <a:endParaRPr lang="en-GB"/>
        </a:p>
      </dgm:t>
    </dgm:pt>
    <dgm:pt modelId="{21E49BDB-BD51-437C-814C-89E79F7AF53A}" type="sibTrans" cxnId="{2873539A-3473-4FF3-AB84-F697D9964A07}">
      <dgm:prSet/>
      <dgm:spPr/>
      <dgm:t>
        <a:bodyPr/>
        <a:lstStyle/>
        <a:p>
          <a:endParaRPr lang="en-GB"/>
        </a:p>
      </dgm:t>
    </dgm:pt>
    <dgm:pt modelId="{354AFC9A-1127-42B3-BBB3-032B0734B4AF}">
      <dgm:prSet/>
      <dgm:spPr/>
      <dgm:t>
        <a:bodyPr/>
        <a:lstStyle/>
        <a:p>
          <a:pPr rtl="0"/>
          <a:r>
            <a:rPr lang="en-GB" smtClean="0"/>
            <a:t>D.2.10 Describe one example of transient polymorphism.</a:t>
          </a:r>
          <a:endParaRPr lang="en-GB"/>
        </a:p>
      </dgm:t>
    </dgm:pt>
    <dgm:pt modelId="{D92CBCB4-94C1-4469-B18D-EA3B023526F5}" type="parTrans" cxnId="{EDCFD324-7F8F-4681-9D8D-4679DF62DEC3}">
      <dgm:prSet/>
      <dgm:spPr/>
      <dgm:t>
        <a:bodyPr/>
        <a:lstStyle/>
        <a:p>
          <a:endParaRPr lang="en-GB"/>
        </a:p>
      </dgm:t>
    </dgm:pt>
    <dgm:pt modelId="{C28FBAFA-0BE3-47C9-93D3-8F3744BB332B}" type="sibTrans" cxnId="{EDCFD324-7F8F-4681-9D8D-4679DF62DEC3}">
      <dgm:prSet/>
      <dgm:spPr/>
      <dgm:t>
        <a:bodyPr/>
        <a:lstStyle/>
        <a:p>
          <a:endParaRPr lang="en-GB"/>
        </a:p>
      </dgm:t>
    </dgm:pt>
    <dgm:pt modelId="{50552CB1-5B77-4BD8-8A25-CC78E63DD693}">
      <dgm:prSet/>
      <dgm:spPr/>
      <dgm:t>
        <a:bodyPr/>
        <a:lstStyle/>
        <a:p>
          <a:pPr rtl="0"/>
          <a:r>
            <a:rPr lang="pt-BR" smtClean="0"/>
            <a:t>D.2.11 Describe sickle-cell anemia as na </a:t>
          </a:r>
          <a:r>
            <a:rPr lang="en-GB" smtClean="0"/>
            <a:t>example of balanced polymorphism.</a:t>
          </a:r>
          <a:endParaRPr lang="en-GB"/>
        </a:p>
      </dgm:t>
    </dgm:pt>
    <dgm:pt modelId="{1EF11BC8-BD30-4B77-BD03-720566D10A03}" type="parTrans" cxnId="{7433374C-BB60-402A-AE37-985721C34E29}">
      <dgm:prSet/>
      <dgm:spPr/>
      <dgm:t>
        <a:bodyPr/>
        <a:lstStyle/>
        <a:p>
          <a:endParaRPr lang="en-GB"/>
        </a:p>
      </dgm:t>
    </dgm:pt>
    <dgm:pt modelId="{71E42D19-13A4-44AA-AFC8-78CCF29D7262}" type="sibTrans" cxnId="{7433374C-BB60-402A-AE37-985721C34E29}">
      <dgm:prSet/>
      <dgm:spPr/>
      <dgm:t>
        <a:bodyPr/>
        <a:lstStyle/>
        <a:p>
          <a:endParaRPr lang="en-GB"/>
        </a:p>
      </dgm:t>
    </dgm:pt>
    <dgm:pt modelId="{FECD1413-D136-42C4-B5FA-FF43783DB30F}" type="pres">
      <dgm:prSet presAssocID="{7186DDF2-51C8-4BAC-B26A-7245A573EE5D}" presName="linear" presStyleCnt="0">
        <dgm:presLayoutVars>
          <dgm:animLvl val="lvl"/>
          <dgm:resizeHandles val="exact"/>
        </dgm:presLayoutVars>
      </dgm:prSet>
      <dgm:spPr/>
      <dgm:t>
        <a:bodyPr/>
        <a:lstStyle/>
        <a:p>
          <a:endParaRPr lang="en-GB"/>
        </a:p>
      </dgm:t>
    </dgm:pt>
    <dgm:pt modelId="{FDEB7E6D-1088-4335-BC66-A4D73E7D6510}" type="pres">
      <dgm:prSet presAssocID="{EDF9437C-7186-4AC2-838E-037E44BC9ED3}" presName="parentText" presStyleLbl="node1" presStyleIdx="0" presStyleCnt="11">
        <dgm:presLayoutVars>
          <dgm:chMax val="0"/>
          <dgm:bulletEnabled val="1"/>
        </dgm:presLayoutVars>
      </dgm:prSet>
      <dgm:spPr/>
      <dgm:t>
        <a:bodyPr/>
        <a:lstStyle/>
        <a:p>
          <a:endParaRPr lang="en-GB"/>
        </a:p>
      </dgm:t>
    </dgm:pt>
    <dgm:pt modelId="{ADCAB69F-D786-4934-9127-D2840AB042F8}" type="pres">
      <dgm:prSet presAssocID="{E3A76386-14B6-478B-A886-52A99E84FCAF}" presName="spacer" presStyleCnt="0"/>
      <dgm:spPr/>
    </dgm:pt>
    <dgm:pt modelId="{6E927246-C4FE-45CA-AF2E-2D8A83996CD1}" type="pres">
      <dgm:prSet presAssocID="{AADF9ACD-87F5-49E5-9E56-323940FD8480}" presName="parentText" presStyleLbl="node1" presStyleIdx="1" presStyleCnt="11">
        <dgm:presLayoutVars>
          <dgm:chMax val="0"/>
          <dgm:bulletEnabled val="1"/>
        </dgm:presLayoutVars>
      </dgm:prSet>
      <dgm:spPr/>
      <dgm:t>
        <a:bodyPr/>
        <a:lstStyle/>
        <a:p>
          <a:endParaRPr lang="en-GB"/>
        </a:p>
      </dgm:t>
    </dgm:pt>
    <dgm:pt modelId="{2DB26FC8-5D55-4E48-B6AB-0F7E6B0DDA92}" type="pres">
      <dgm:prSet presAssocID="{097B6004-85EB-4FF8-A6B2-DC1A2E8B43F6}" presName="spacer" presStyleCnt="0"/>
      <dgm:spPr/>
    </dgm:pt>
    <dgm:pt modelId="{455FCD4C-C3F0-4782-AFD0-35DCC695879A}" type="pres">
      <dgm:prSet presAssocID="{775B0103-47C8-4C77-8DC7-8CE756FE938F}" presName="parentText" presStyleLbl="node1" presStyleIdx="2" presStyleCnt="11">
        <dgm:presLayoutVars>
          <dgm:chMax val="0"/>
          <dgm:bulletEnabled val="1"/>
        </dgm:presLayoutVars>
      </dgm:prSet>
      <dgm:spPr/>
      <dgm:t>
        <a:bodyPr/>
        <a:lstStyle/>
        <a:p>
          <a:endParaRPr lang="en-GB"/>
        </a:p>
      </dgm:t>
    </dgm:pt>
    <dgm:pt modelId="{77967A5F-D07C-43BE-9879-3F6F28E66CC0}" type="pres">
      <dgm:prSet presAssocID="{442B0DD0-F5C4-4EEF-B475-339EEB92B9B7}" presName="spacer" presStyleCnt="0"/>
      <dgm:spPr/>
    </dgm:pt>
    <dgm:pt modelId="{9D2093FC-E62E-40CD-A7B4-6B0994B6F0DC}" type="pres">
      <dgm:prSet presAssocID="{8E2B5B87-92A7-4697-9CD1-DC1BFB290C9D}" presName="parentText" presStyleLbl="node1" presStyleIdx="3" presStyleCnt="11">
        <dgm:presLayoutVars>
          <dgm:chMax val="0"/>
          <dgm:bulletEnabled val="1"/>
        </dgm:presLayoutVars>
      </dgm:prSet>
      <dgm:spPr/>
      <dgm:t>
        <a:bodyPr/>
        <a:lstStyle/>
        <a:p>
          <a:endParaRPr lang="en-GB"/>
        </a:p>
      </dgm:t>
    </dgm:pt>
    <dgm:pt modelId="{C260AE9C-F72C-4D64-9DBE-C30AB00207B7}" type="pres">
      <dgm:prSet presAssocID="{3738D4DD-5487-44D0-9296-B6276ED069A8}" presName="spacer" presStyleCnt="0"/>
      <dgm:spPr/>
    </dgm:pt>
    <dgm:pt modelId="{D4099064-A2E6-4E5D-A798-10E7C51F738B}" type="pres">
      <dgm:prSet presAssocID="{9770B746-48AF-4BD9-AE33-EF0A59CBD2DA}" presName="parentText" presStyleLbl="node1" presStyleIdx="4" presStyleCnt="11">
        <dgm:presLayoutVars>
          <dgm:chMax val="0"/>
          <dgm:bulletEnabled val="1"/>
        </dgm:presLayoutVars>
      </dgm:prSet>
      <dgm:spPr/>
      <dgm:t>
        <a:bodyPr/>
        <a:lstStyle/>
        <a:p>
          <a:endParaRPr lang="en-GB"/>
        </a:p>
      </dgm:t>
    </dgm:pt>
    <dgm:pt modelId="{C00839CE-CD7F-4850-8AF6-B48EE07F742A}" type="pres">
      <dgm:prSet presAssocID="{CB2CD6B2-2708-4653-8DD2-8AAA10A3F004}" presName="spacer" presStyleCnt="0"/>
      <dgm:spPr/>
    </dgm:pt>
    <dgm:pt modelId="{E65C0E05-0C94-4841-85A9-44C63F523DE2}" type="pres">
      <dgm:prSet presAssocID="{FAC75ADD-2F53-448F-967E-71C27E4B658D}" presName="parentText" presStyleLbl="node1" presStyleIdx="5" presStyleCnt="11">
        <dgm:presLayoutVars>
          <dgm:chMax val="0"/>
          <dgm:bulletEnabled val="1"/>
        </dgm:presLayoutVars>
      </dgm:prSet>
      <dgm:spPr/>
      <dgm:t>
        <a:bodyPr/>
        <a:lstStyle/>
        <a:p>
          <a:endParaRPr lang="en-GB"/>
        </a:p>
      </dgm:t>
    </dgm:pt>
    <dgm:pt modelId="{A6BCE730-61AB-41BD-A732-19E71CD9D9C5}" type="pres">
      <dgm:prSet presAssocID="{3B43EA7A-89A3-43F6-A7B0-67E9CE78D732}" presName="spacer" presStyleCnt="0"/>
      <dgm:spPr/>
    </dgm:pt>
    <dgm:pt modelId="{968088F4-5D4E-4E83-BEB2-B9737164DEEA}" type="pres">
      <dgm:prSet presAssocID="{2260D853-7F25-4EF1-8643-EAFC889DD116}" presName="parentText" presStyleLbl="node1" presStyleIdx="6" presStyleCnt="11">
        <dgm:presLayoutVars>
          <dgm:chMax val="0"/>
          <dgm:bulletEnabled val="1"/>
        </dgm:presLayoutVars>
      </dgm:prSet>
      <dgm:spPr/>
      <dgm:t>
        <a:bodyPr/>
        <a:lstStyle/>
        <a:p>
          <a:endParaRPr lang="en-GB"/>
        </a:p>
      </dgm:t>
    </dgm:pt>
    <dgm:pt modelId="{443A16B6-3D20-4672-8C86-A3AD06B1D874}" type="pres">
      <dgm:prSet presAssocID="{9777A930-C356-4AEA-AF58-68C31C77A872}" presName="spacer" presStyleCnt="0"/>
      <dgm:spPr/>
    </dgm:pt>
    <dgm:pt modelId="{E79C7844-5977-4908-AB3E-A90F79D5E2F9}" type="pres">
      <dgm:prSet presAssocID="{8C0B3872-13FC-4C63-80E7-502D81349A17}" presName="parentText" presStyleLbl="node1" presStyleIdx="7" presStyleCnt="11">
        <dgm:presLayoutVars>
          <dgm:chMax val="0"/>
          <dgm:bulletEnabled val="1"/>
        </dgm:presLayoutVars>
      </dgm:prSet>
      <dgm:spPr/>
      <dgm:t>
        <a:bodyPr/>
        <a:lstStyle/>
        <a:p>
          <a:endParaRPr lang="en-GB"/>
        </a:p>
      </dgm:t>
    </dgm:pt>
    <dgm:pt modelId="{F7704546-2393-4307-A471-41BC69D2DC62}" type="pres">
      <dgm:prSet presAssocID="{DC4E4120-B9CC-4F5A-83D1-1CB58EF3EE01}" presName="spacer" presStyleCnt="0"/>
      <dgm:spPr/>
    </dgm:pt>
    <dgm:pt modelId="{8D1FD858-E8F8-4F81-BC26-E5FFF5312192}" type="pres">
      <dgm:prSet presAssocID="{5F716BB6-BBCF-46BA-BB3B-1C649B09B7FD}" presName="parentText" presStyleLbl="node1" presStyleIdx="8" presStyleCnt="11">
        <dgm:presLayoutVars>
          <dgm:chMax val="0"/>
          <dgm:bulletEnabled val="1"/>
        </dgm:presLayoutVars>
      </dgm:prSet>
      <dgm:spPr/>
      <dgm:t>
        <a:bodyPr/>
        <a:lstStyle/>
        <a:p>
          <a:endParaRPr lang="en-GB"/>
        </a:p>
      </dgm:t>
    </dgm:pt>
    <dgm:pt modelId="{E249A717-A6D5-4851-9DBE-C4F1A43005F2}" type="pres">
      <dgm:prSet presAssocID="{21E49BDB-BD51-437C-814C-89E79F7AF53A}" presName="spacer" presStyleCnt="0"/>
      <dgm:spPr/>
    </dgm:pt>
    <dgm:pt modelId="{9A37C139-C143-46A2-BE17-01010A2997B3}" type="pres">
      <dgm:prSet presAssocID="{354AFC9A-1127-42B3-BBB3-032B0734B4AF}" presName="parentText" presStyleLbl="node1" presStyleIdx="9" presStyleCnt="11">
        <dgm:presLayoutVars>
          <dgm:chMax val="0"/>
          <dgm:bulletEnabled val="1"/>
        </dgm:presLayoutVars>
      </dgm:prSet>
      <dgm:spPr/>
      <dgm:t>
        <a:bodyPr/>
        <a:lstStyle/>
        <a:p>
          <a:endParaRPr lang="en-GB"/>
        </a:p>
      </dgm:t>
    </dgm:pt>
    <dgm:pt modelId="{906F44AF-AEFD-4E27-B4F4-B5D0AD081344}" type="pres">
      <dgm:prSet presAssocID="{C28FBAFA-0BE3-47C9-93D3-8F3744BB332B}" presName="spacer" presStyleCnt="0"/>
      <dgm:spPr/>
    </dgm:pt>
    <dgm:pt modelId="{3F454C23-1C99-4B43-BF4F-5DFBAE0791BA}" type="pres">
      <dgm:prSet presAssocID="{50552CB1-5B77-4BD8-8A25-CC78E63DD693}" presName="parentText" presStyleLbl="node1" presStyleIdx="10" presStyleCnt="11">
        <dgm:presLayoutVars>
          <dgm:chMax val="0"/>
          <dgm:bulletEnabled val="1"/>
        </dgm:presLayoutVars>
      </dgm:prSet>
      <dgm:spPr/>
      <dgm:t>
        <a:bodyPr/>
        <a:lstStyle/>
        <a:p>
          <a:endParaRPr lang="en-GB"/>
        </a:p>
      </dgm:t>
    </dgm:pt>
  </dgm:ptLst>
  <dgm:cxnLst>
    <dgm:cxn modelId="{6DE33F9F-70F5-403E-AF71-4722C1927814}" type="presOf" srcId="{FAC75ADD-2F53-448F-967E-71C27E4B658D}" destId="{E65C0E05-0C94-4841-85A9-44C63F523DE2}" srcOrd="0" destOrd="0" presId="urn:microsoft.com/office/officeart/2005/8/layout/vList2"/>
    <dgm:cxn modelId="{2B544E98-4CE0-4988-B023-D43AE1FC2C15}" srcId="{7186DDF2-51C8-4BAC-B26A-7245A573EE5D}" destId="{2260D853-7F25-4EF1-8643-EAFC889DD116}" srcOrd="6" destOrd="0" parTransId="{0D5BEC7B-D7C9-4A6C-BD15-379002BB1A5E}" sibTransId="{9777A930-C356-4AEA-AF58-68C31C77A872}"/>
    <dgm:cxn modelId="{67C32326-9699-49F4-B917-DCD7B36141D7}" srcId="{7186DDF2-51C8-4BAC-B26A-7245A573EE5D}" destId="{775B0103-47C8-4C77-8DC7-8CE756FE938F}" srcOrd="2" destOrd="0" parTransId="{F78A9EF9-DAC6-4459-BB22-2C645A00CA9F}" sibTransId="{442B0DD0-F5C4-4EEF-B475-339EEB92B9B7}"/>
    <dgm:cxn modelId="{6B8DB50F-8A87-4DAC-A157-4F282EE842B3}" type="presOf" srcId="{5F716BB6-BBCF-46BA-BB3B-1C649B09B7FD}" destId="{8D1FD858-E8F8-4F81-BC26-E5FFF5312192}" srcOrd="0" destOrd="0" presId="urn:microsoft.com/office/officeart/2005/8/layout/vList2"/>
    <dgm:cxn modelId="{3A099513-851C-4415-87D6-EA2CC9113D11}" type="presOf" srcId="{8E2B5B87-92A7-4697-9CD1-DC1BFB290C9D}" destId="{9D2093FC-E62E-40CD-A7B4-6B0994B6F0DC}" srcOrd="0" destOrd="0" presId="urn:microsoft.com/office/officeart/2005/8/layout/vList2"/>
    <dgm:cxn modelId="{69C0931A-C931-4C4C-B244-5F0E01A69CA2}" srcId="{7186DDF2-51C8-4BAC-B26A-7245A573EE5D}" destId="{8C0B3872-13FC-4C63-80E7-502D81349A17}" srcOrd="7" destOrd="0" parTransId="{FA8FB02C-BC55-4C75-99D5-E43BA89B8C8F}" sibTransId="{DC4E4120-B9CC-4F5A-83D1-1CB58EF3EE01}"/>
    <dgm:cxn modelId="{4F9ED16A-D1AA-444D-BA9F-AEA8552CFFD4}" type="presOf" srcId="{8C0B3872-13FC-4C63-80E7-502D81349A17}" destId="{E79C7844-5977-4908-AB3E-A90F79D5E2F9}" srcOrd="0" destOrd="0" presId="urn:microsoft.com/office/officeart/2005/8/layout/vList2"/>
    <dgm:cxn modelId="{0274B933-CF78-4618-87F0-E17614E51A6C}" srcId="{7186DDF2-51C8-4BAC-B26A-7245A573EE5D}" destId="{8E2B5B87-92A7-4697-9CD1-DC1BFB290C9D}" srcOrd="3" destOrd="0" parTransId="{C6435208-0131-4FB1-A210-279D51E0107F}" sibTransId="{3738D4DD-5487-44D0-9296-B6276ED069A8}"/>
    <dgm:cxn modelId="{7433374C-BB60-402A-AE37-985721C34E29}" srcId="{7186DDF2-51C8-4BAC-B26A-7245A573EE5D}" destId="{50552CB1-5B77-4BD8-8A25-CC78E63DD693}" srcOrd="10" destOrd="0" parTransId="{1EF11BC8-BD30-4B77-BD03-720566D10A03}" sibTransId="{71E42D19-13A4-44AA-AFC8-78CCF29D7262}"/>
    <dgm:cxn modelId="{F2FC3663-E791-44A1-96A7-8768AF061842}" srcId="{7186DDF2-51C8-4BAC-B26A-7245A573EE5D}" destId="{AADF9ACD-87F5-49E5-9E56-323940FD8480}" srcOrd="1" destOrd="0" parTransId="{A83806E2-04EA-4F4C-A9D5-29FD694F7B03}" sibTransId="{097B6004-85EB-4FF8-A6B2-DC1A2E8B43F6}"/>
    <dgm:cxn modelId="{1E4C5204-4549-4553-B464-4991554E29B8}" type="presOf" srcId="{7186DDF2-51C8-4BAC-B26A-7245A573EE5D}" destId="{FECD1413-D136-42C4-B5FA-FF43783DB30F}" srcOrd="0" destOrd="0" presId="urn:microsoft.com/office/officeart/2005/8/layout/vList2"/>
    <dgm:cxn modelId="{8EBEBB52-8D59-49D4-BF7D-683C640430E2}" type="presOf" srcId="{775B0103-47C8-4C77-8DC7-8CE756FE938F}" destId="{455FCD4C-C3F0-4782-AFD0-35DCC695879A}" srcOrd="0" destOrd="0" presId="urn:microsoft.com/office/officeart/2005/8/layout/vList2"/>
    <dgm:cxn modelId="{C185260B-60F9-4173-93FC-6A6A526F19B7}" type="presOf" srcId="{50552CB1-5B77-4BD8-8A25-CC78E63DD693}" destId="{3F454C23-1C99-4B43-BF4F-5DFBAE0791BA}" srcOrd="0" destOrd="0" presId="urn:microsoft.com/office/officeart/2005/8/layout/vList2"/>
    <dgm:cxn modelId="{5D5CA036-0A8E-463F-A466-6523B6D8A118}" type="presOf" srcId="{9770B746-48AF-4BD9-AE33-EF0A59CBD2DA}" destId="{D4099064-A2E6-4E5D-A798-10E7C51F738B}" srcOrd="0" destOrd="0" presId="urn:microsoft.com/office/officeart/2005/8/layout/vList2"/>
    <dgm:cxn modelId="{0A928DC6-61D6-4FE8-AB03-62E65B447E7C}" type="presOf" srcId="{2260D853-7F25-4EF1-8643-EAFC889DD116}" destId="{968088F4-5D4E-4E83-BEB2-B9737164DEEA}" srcOrd="0" destOrd="0" presId="urn:microsoft.com/office/officeart/2005/8/layout/vList2"/>
    <dgm:cxn modelId="{4DECDA30-4B64-410D-A6AD-8FF919CC59DF}" type="presOf" srcId="{EDF9437C-7186-4AC2-838E-037E44BC9ED3}" destId="{FDEB7E6D-1088-4335-BC66-A4D73E7D6510}" srcOrd="0" destOrd="0" presId="urn:microsoft.com/office/officeart/2005/8/layout/vList2"/>
    <dgm:cxn modelId="{C6A1615C-7D0A-4A55-92FC-6EA0CC741E9B}" type="presOf" srcId="{354AFC9A-1127-42B3-BBB3-032B0734B4AF}" destId="{9A37C139-C143-46A2-BE17-01010A2997B3}" srcOrd="0" destOrd="0" presId="urn:microsoft.com/office/officeart/2005/8/layout/vList2"/>
    <dgm:cxn modelId="{07850322-465D-4327-A16F-FC9B04B0BE5B}" type="presOf" srcId="{AADF9ACD-87F5-49E5-9E56-323940FD8480}" destId="{6E927246-C4FE-45CA-AF2E-2D8A83996CD1}" srcOrd="0" destOrd="0" presId="urn:microsoft.com/office/officeart/2005/8/layout/vList2"/>
    <dgm:cxn modelId="{EDCFD324-7F8F-4681-9D8D-4679DF62DEC3}" srcId="{7186DDF2-51C8-4BAC-B26A-7245A573EE5D}" destId="{354AFC9A-1127-42B3-BBB3-032B0734B4AF}" srcOrd="9" destOrd="0" parTransId="{D92CBCB4-94C1-4469-B18D-EA3B023526F5}" sibTransId="{C28FBAFA-0BE3-47C9-93D3-8F3744BB332B}"/>
    <dgm:cxn modelId="{49DB18E8-1D84-43FC-800D-83777457A9F6}" srcId="{7186DDF2-51C8-4BAC-B26A-7245A573EE5D}" destId="{EDF9437C-7186-4AC2-838E-037E44BC9ED3}" srcOrd="0" destOrd="0" parTransId="{78D27A84-E7D1-4EA9-B735-2A3A3D6C3DD5}" sibTransId="{E3A76386-14B6-478B-A886-52A99E84FCAF}"/>
    <dgm:cxn modelId="{05283BE7-7944-46D7-9287-993C6F2AEC4C}" srcId="{7186DDF2-51C8-4BAC-B26A-7245A573EE5D}" destId="{9770B746-48AF-4BD9-AE33-EF0A59CBD2DA}" srcOrd="4" destOrd="0" parTransId="{D5B63EAB-EC51-4C02-9A7A-48AD93A43470}" sibTransId="{CB2CD6B2-2708-4653-8DD2-8AAA10A3F004}"/>
    <dgm:cxn modelId="{719A0BF1-4469-4245-95C9-9045C64652DF}" srcId="{7186DDF2-51C8-4BAC-B26A-7245A573EE5D}" destId="{FAC75ADD-2F53-448F-967E-71C27E4B658D}" srcOrd="5" destOrd="0" parTransId="{A9E9B27B-9536-4FC0-A1FA-F90C0F2F4C1E}" sibTransId="{3B43EA7A-89A3-43F6-A7B0-67E9CE78D732}"/>
    <dgm:cxn modelId="{2873539A-3473-4FF3-AB84-F697D9964A07}" srcId="{7186DDF2-51C8-4BAC-B26A-7245A573EE5D}" destId="{5F716BB6-BBCF-46BA-BB3B-1C649B09B7FD}" srcOrd="8" destOrd="0" parTransId="{EDA542F3-D0B4-4711-A76A-2A5221FEDB61}" sibTransId="{21E49BDB-BD51-437C-814C-89E79F7AF53A}"/>
    <dgm:cxn modelId="{FF81B4C3-700E-4B45-BE4E-14A884EB3891}" type="presParOf" srcId="{FECD1413-D136-42C4-B5FA-FF43783DB30F}" destId="{FDEB7E6D-1088-4335-BC66-A4D73E7D6510}" srcOrd="0" destOrd="0" presId="urn:microsoft.com/office/officeart/2005/8/layout/vList2"/>
    <dgm:cxn modelId="{3C4871B4-818D-4A20-968D-A8D1D90C4DCA}" type="presParOf" srcId="{FECD1413-D136-42C4-B5FA-FF43783DB30F}" destId="{ADCAB69F-D786-4934-9127-D2840AB042F8}" srcOrd="1" destOrd="0" presId="urn:microsoft.com/office/officeart/2005/8/layout/vList2"/>
    <dgm:cxn modelId="{DAE465ED-A0C1-44CD-B433-302CD9C94AA7}" type="presParOf" srcId="{FECD1413-D136-42C4-B5FA-FF43783DB30F}" destId="{6E927246-C4FE-45CA-AF2E-2D8A83996CD1}" srcOrd="2" destOrd="0" presId="urn:microsoft.com/office/officeart/2005/8/layout/vList2"/>
    <dgm:cxn modelId="{504DB098-AD0C-4592-BA8A-AB7C27053AB9}" type="presParOf" srcId="{FECD1413-D136-42C4-B5FA-FF43783DB30F}" destId="{2DB26FC8-5D55-4E48-B6AB-0F7E6B0DDA92}" srcOrd="3" destOrd="0" presId="urn:microsoft.com/office/officeart/2005/8/layout/vList2"/>
    <dgm:cxn modelId="{06F36819-CBA9-4D0D-9D7B-81BEC7B918F0}" type="presParOf" srcId="{FECD1413-D136-42C4-B5FA-FF43783DB30F}" destId="{455FCD4C-C3F0-4782-AFD0-35DCC695879A}" srcOrd="4" destOrd="0" presId="urn:microsoft.com/office/officeart/2005/8/layout/vList2"/>
    <dgm:cxn modelId="{9DED9EE3-76DC-4272-AF57-BBD4CCBBC1B1}" type="presParOf" srcId="{FECD1413-D136-42C4-B5FA-FF43783DB30F}" destId="{77967A5F-D07C-43BE-9879-3F6F28E66CC0}" srcOrd="5" destOrd="0" presId="urn:microsoft.com/office/officeart/2005/8/layout/vList2"/>
    <dgm:cxn modelId="{54E14033-35CE-41CF-950B-BD165AA26CC4}" type="presParOf" srcId="{FECD1413-D136-42C4-B5FA-FF43783DB30F}" destId="{9D2093FC-E62E-40CD-A7B4-6B0994B6F0DC}" srcOrd="6" destOrd="0" presId="urn:microsoft.com/office/officeart/2005/8/layout/vList2"/>
    <dgm:cxn modelId="{B85D5446-61D0-4E07-8345-27A228BF1AE5}" type="presParOf" srcId="{FECD1413-D136-42C4-B5FA-FF43783DB30F}" destId="{C260AE9C-F72C-4D64-9DBE-C30AB00207B7}" srcOrd="7" destOrd="0" presId="urn:microsoft.com/office/officeart/2005/8/layout/vList2"/>
    <dgm:cxn modelId="{5DADB168-3818-47BA-A15D-E83359837066}" type="presParOf" srcId="{FECD1413-D136-42C4-B5FA-FF43783DB30F}" destId="{D4099064-A2E6-4E5D-A798-10E7C51F738B}" srcOrd="8" destOrd="0" presId="urn:microsoft.com/office/officeart/2005/8/layout/vList2"/>
    <dgm:cxn modelId="{36D5A87F-173D-4C1A-859E-47DB9B70F294}" type="presParOf" srcId="{FECD1413-D136-42C4-B5FA-FF43783DB30F}" destId="{C00839CE-CD7F-4850-8AF6-B48EE07F742A}" srcOrd="9" destOrd="0" presId="urn:microsoft.com/office/officeart/2005/8/layout/vList2"/>
    <dgm:cxn modelId="{FF08799A-0C45-4385-B0FB-973BB5F29C51}" type="presParOf" srcId="{FECD1413-D136-42C4-B5FA-FF43783DB30F}" destId="{E65C0E05-0C94-4841-85A9-44C63F523DE2}" srcOrd="10" destOrd="0" presId="urn:microsoft.com/office/officeart/2005/8/layout/vList2"/>
    <dgm:cxn modelId="{156E9BFD-0270-4B23-B77A-03C1B37C80E2}" type="presParOf" srcId="{FECD1413-D136-42C4-B5FA-FF43783DB30F}" destId="{A6BCE730-61AB-41BD-A732-19E71CD9D9C5}" srcOrd="11" destOrd="0" presId="urn:microsoft.com/office/officeart/2005/8/layout/vList2"/>
    <dgm:cxn modelId="{49A9E305-EFF8-42CD-BCA7-68BA426B77F6}" type="presParOf" srcId="{FECD1413-D136-42C4-B5FA-FF43783DB30F}" destId="{968088F4-5D4E-4E83-BEB2-B9737164DEEA}" srcOrd="12" destOrd="0" presId="urn:microsoft.com/office/officeart/2005/8/layout/vList2"/>
    <dgm:cxn modelId="{172F0C85-4AE9-4C58-BD72-2E930E1B9D13}" type="presParOf" srcId="{FECD1413-D136-42C4-B5FA-FF43783DB30F}" destId="{443A16B6-3D20-4672-8C86-A3AD06B1D874}" srcOrd="13" destOrd="0" presId="urn:microsoft.com/office/officeart/2005/8/layout/vList2"/>
    <dgm:cxn modelId="{68140771-ABD5-4122-8C99-AE9690026D88}" type="presParOf" srcId="{FECD1413-D136-42C4-B5FA-FF43783DB30F}" destId="{E79C7844-5977-4908-AB3E-A90F79D5E2F9}" srcOrd="14" destOrd="0" presId="urn:microsoft.com/office/officeart/2005/8/layout/vList2"/>
    <dgm:cxn modelId="{11AD60FF-2290-46E4-B430-56D3BA2BECB8}" type="presParOf" srcId="{FECD1413-D136-42C4-B5FA-FF43783DB30F}" destId="{F7704546-2393-4307-A471-41BC69D2DC62}" srcOrd="15" destOrd="0" presId="urn:microsoft.com/office/officeart/2005/8/layout/vList2"/>
    <dgm:cxn modelId="{71FEB4CC-97AA-4519-8D40-F9A7D387C035}" type="presParOf" srcId="{FECD1413-D136-42C4-B5FA-FF43783DB30F}" destId="{8D1FD858-E8F8-4F81-BC26-E5FFF5312192}" srcOrd="16" destOrd="0" presId="urn:microsoft.com/office/officeart/2005/8/layout/vList2"/>
    <dgm:cxn modelId="{76446C1B-A135-43EA-8FD2-715C4008C4E9}" type="presParOf" srcId="{FECD1413-D136-42C4-B5FA-FF43783DB30F}" destId="{E249A717-A6D5-4851-9DBE-C4F1A43005F2}" srcOrd="17" destOrd="0" presId="urn:microsoft.com/office/officeart/2005/8/layout/vList2"/>
    <dgm:cxn modelId="{D1FEF2B7-C7E1-43F6-8796-957D14177065}" type="presParOf" srcId="{FECD1413-D136-42C4-B5FA-FF43783DB30F}" destId="{9A37C139-C143-46A2-BE17-01010A2997B3}" srcOrd="18" destOrd="0" presId="urn:microsoft.com/office/officeart/2005/8/layout/vList2"/>
    <dgm:cxn modelId="{FB713C79-24BF-4B48-B067-9294DAE72602}" type="presParOf" srcId="{FECD1413-D136-42C4-B5FA-FF43783DB30F}" destId="{906F44AF-AEFD-4E27-B4F4-B5D0AD081344}" srcOrd="19" destOrd="0" presId="urn:microsoft.com/office/officeart/2005/8/layout/vList2"/>
    <dgm:cxn modelId="{A574646D-A37A-4B25-B58C-3A5D6EC50E3F}" type="presParOf" srcId="{FECD1413-D136-42C4-B5FA-FF43783DB30F}" destId="{3F454C23-1C99-4B43-BF4F-5DFBAE0791BA}"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B7E6D-1088-4335-BC66-A4D73E7D6510}">
      <dsp:nvSpPr>
        <dsp:cNvPr id="0" name=""/>
        <dsp:cNvSpPr/>
      </dsp:nvSpPr>
      <dsp:spPr>
        <a:xfrm>
          <a:off x="0" y="85659"/>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D.2.1 Define </a:t>
          </a:r>
          <a:r>
            <a:rPr lang="en-GB" sz="1200" i="1" kern="1200" smtClean="0"/>
            <a:t>allele frequency </a:t>
          </a:r>
          <a:r>
            <a:rPr lang="en-GB" sz="1200" kern="1200" smtClean="0"/>
            <a:t>and </a:t>
          </a:r>
          <a:r>
            <a:rPr lang="en-GB" sz="1200" i="1" kern="1200" smtClean="0"/>
            <a:t>gene pool</a:t>
          </a:r>
          <a:r>
            <a:rPr lang="en-GB" sz="1200" kern="1200" smtClean="0"/>
            <a:t> </a:t>
          </a:r>
          <a:endParaRPr lang="en-GB" sz="1200" kern="1200"/>
        </a:p>
      </dsp:txBody>
      <dsp:txXfrm>
        <a:off x="23271" y="108930"/>
        <a:ext cx="8845938" cy="430159"/>
      </dsp:txXfrm>
    </dsp:sp>
    <dsp:sp modelId="{6E927246-C4FE-45CA-AF2E-2D8A83996CD1}">
      <dsp:nvSpPr>
        <dsp:cNvPr id="0" name=""/>
        <dsp:cNvSpPr/>
      </dsp:nvSpPr>
      <dsp:spPr>
        <a:xfrm>
          <a:off x="0" y="596921"/>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D.2.2 State that evolution involves a change in allele frequency in a population’s gene pool over a number of generations.</a:t>
          </a:r>
          <a:endParaRPr lang="en-GB" sz="1200" kern="1200"/>
        </a:p>
      </dsp:txBody>
      <dsp:txXfrm>
        <a:off x="23271" y="620192"/>
        <a:ext cx="8845938" cy="430159"/>
      </dsp:txXfrm>
    </dsp:sp>
    <dsp:sp modelId="{455FCD4C-C3F0-4782-AFD0-35DCC695879A}">
      <dsp:nvSpPr>
        <dsp:cNvPr id="0" name=""/>
        <dsp:cNvSpPr/>
      </dsp:nvSpPr>
      <dsp:spPr>
        <a:xfrm>
          <a:off x="0" y="1108183"/>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D.2.3 Discuss the definition of the term species.</a:t>
          </a:r>
          <a:endParaRPr lang="en-GB" sz="1200" kern="1200"/>
        </a:p>
      </dsp:txBody>
      <dsp:txXfrm>
        <a:off x="23271" y="1131454"/>
        <a:ext cx="8845938" cy="430159"/>
      </dsp:txXfrm>
    </dsp:sp>
    <dsp:sp modelId="{9D2093FC-E62E-40CD-A7B4-6B0994B6F0DC}">
      <dsp:nvSpPr>
        <dsp:cNvPr id="0" name=""/>
        <dsp:cNvSpPr/>
      </dsp:nvSpPr>
      <dsp:spPr>
        <a:xfrm>
          <a:off x="0" y="1619445"/>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D.2.4 Describe three examples of barriers between gene pools.</a:t>
          </a:r>
          <a:endParaRPr lang="en-GB" sz="1200" kern="1200"/>
        </a:p>
      </dsp:txBody>
      <dsp:txXfrm>
        <a:off x="23271" y="1642716"/>
        <a:ext cx="8845938" cy="430159"/>
      </dsp:txXfrm>
    </dsp:sp>
    <dsp:sp modelId="{D4099064-A2E6-4E5D-A798-10E7C51F738B}">
      <dsp:nvSpPr>
        <dsp:cNvPr id="0" name=""/>
        <dsp:cNvSpPr/>
      </dsp:nvSpPr>
      <dsp:spPr>
        <a:xfrm>
          <a:off x="0" y="2130707"/>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D.2.5 Explain how polyploidy can contribute to speciation.</a:t>
          </a:r>
          <a:endParaRPr lang="en-GB" sz="1200" kern="1200"/>
        </a:p>
      </dsp:txBody>
      <dsp:txXfrm>
        <a:off x="23271" y="2153978"/>
        <a:ext cx="8845938" cy="430159"/>
      </dsp:txXfrm>
    </dsp:sp>
    <dsp:sp modelId="{E65C0E05-0C94-4841-85A9-44C63F523DE2}">
      <dsp:nvSpPr>
        <dsp:cNvPr id="0" name=""/>
        <dsp:cNvSpPr/>
      </dsp:nvSpPr>
      <dsp:spPr>
        <a:xfrm>
          <a:off x="0" y="2641969"/>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D.2.6 Compare allopatric and sympatric speciation.</a:t>
          </a:r>
          <a:endParaRPr lang="en-GB" sz="1200" kern="1200"/>
        </a:p>
      </dsp:txBody>
      <dsp:txXfrm>
        <a:off x="23271" y="2665240"/>
        <a:ext cx="8845938" cy="430159"/>
      </dsp:txXfrm>
    </dsp:sp>
    <dsp:sp modelId="{968088F4-5D4E-4E83-BEB2-B9737164DEEA}">
      <dsp:nvSpPr>
        <dsp:cNvPr id="0" name=""/>
        <dsp:cNvSpPr/>
      </dsp:nvSpPr>
      <dsp:spPr>
        <a:xfrm>
          <a:off x="0" y="3153230"/>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D.2.7 Outline the process of adaptive radiation.</a:t>
          </a:r>
          <a:endParaRPr lang="en-GB" sz="1200" kern="1200"/>
        </a:p>
      </dsp:txBody>
      <dsp:txXfrm>
        <a:off x="23271" y="3176501"/>
        <a:ext cx="8845938" cy="430159"/>
      </dsp:txXfrm>
    </dsp:sp>
    <dsp:sp modelId="{E79C7844-5977-4908-AB3E-A90F79D5E2F9}">
      <dsp:nvSpPr>
        <dsp:cNvPr id="0" name=""/>
        <dsp:cNvSpPr/>
      </dsp:nvSpPr>
      <dsp:spPr>
        <a:xfrm>
          <a:off x="0" y="3664492"/>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D.2.8 Compare convergent and divergent evolution.</a:t>
          </a:r>
          <a:endParaRPr lang="en-GB" sz="1200" kern="1200"/>
        </a:p>
      </dsp:txBody>
      <dsp:txXfrm>
        <a:off x="23271" y="3687763"/>
        <a:ext cx="8845938" cy="430159"/>
      </dsp:txXfrm>
    </dsp:sp>
    <dsp:sp modelId="{8D1FD858-E8F8-4F81-BC26-E5FFF5312192}">
      <dsp:nvSpPr>
        <dsp:cNvPr id="0" name=""/>
        <dsp:cNvSpPr/>
      </dsp:nvSpPr>
      <dsp:spPr>
        <a:xfrm>
          <a:off x="0" y="4175754"/>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D.2.9 Discuss ideas on the pace of evolution, including gradualism and punctuated equilibrium.</a:t>
          </a:r>
          <a:endParaRPr lang="en-GB" sz="1200" kern="1200"/>
        </a:p>
      </dsp:txBody>
      <dsp:txXfrm>
        <a:off x="23271" y="4199025"/>
        <a:ext cx="8845938" cy="430159"/>
      </dsp:txXfrm>
    </dsp:sp>
    <dsp:sp modelId="{9A37C139-C143-46A2-BE17-01010A2997B3}">
      <dsp:nvSpPr>
        <dsp:cNvPr id="0" name=""/>
        <dsp:cNvSpPr/>
      </dsp:nvSpPr>
      <dsp:spPr>
        <a:xfrm>
          <a:off x="0" y="4687016"/>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kern="1200" smtClean="0"/>
            <a:t>D.2.10 Describe one example of transient polymorphism.</a:t>
          </a:r>
          <a:endParaRPr lang="en-GB" sz="1200" kern="1200"/>
        </a:p>
      </dsp:txBody>
      <dsp:txXfrm>
        <a:off x="23271" y="4710287"/>
        <a:ext cx="8845938" cy="430159"/>
      </dsp:txXfrm>
    </dsp:sp>
    <dsp:sp modelId="{3F454C23-1C99-4B43-BF4F-5DFBAE0791BA}">
      <dsp:nvSpPr>
        <dsp:cNvPr id="0" name=""/>
        <dsp:cNvSpPr/>
      </dsp:nvSpPr>
      <dsp:spPr>
        <a:xfrm>
          <a:off x="0" y="5198278"/>
          <a:ext cx="8892480" cy="4767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pt-BR" sz="1200" kern="1200" smtClean="0"/>
            <a:t>D.2.11 Describe sickle-cell anemia as na </a:t>
          </a:r>
          <a:r>
            <a:rPr lang="en-GB" sz="1200" kern="1200" smtClean="0"/>
            <a:t>example of balanced polymorphism.</a:t>
          </a:r>
          <a:endParaRPr lang="en-GB" sz="1200" kern="1200"/>
        </a:p>
      </dsp:txBody>
      <dsp:txXfrm>
        <a:off x="23271" y="5221549"/>
        <a:ext cx="8845938" cy="430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29/01/2014</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t>1/29/2014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t>1/29/2014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t>1/29/2014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t>1/29/2014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t>1/29/2014</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t>1/29/2014</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t>1/29/2014</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t>1/29/2014</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t>1/29/2014</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DBCD69-00CA-4272-B4A6-EE93FAF1A8E1}" type="datetime1">
              <a:rPr lang="en-US" smtClean="0"/>
              <a:t>1/29/2014</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t>1/29/2014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t>1/29/2014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nylabs.org/lesson/34/specializationAndSpeciation/"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youtube.com/watch?v=Q2vsG77PZ8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oundboard.com/sb/Gibbon_Monkey_sounds"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ps.pearsoncustom.com/wps/media/objects/3014/3087289/Web_Tutorials/18_A01.swf" TargetMode="Externa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techapps.net/interactives/pepperMoths.sw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Option D: </a:t>
            </a:r>
            <a:r>
              <a:rPr lang="en-GB" dirty="0" smtClean="0">
                <a:solidFill>
                  <a:schemeClr val="bg1">
                    <a:lumMod val="65000"/>
                  </a:schemeClr>
                </a:solidFill>
              </a:rPr>
              <a:t>Evolution</a:t>
            </a:r>
            <a:endParaRPr lang="en-GB" dirty="0">
              <a:solidFill>
                <a:schemeClr val="bg1">
                  <a:lumMod val="65000"/>
                </a:schemeClr>
              </a:solidFill>
            </a:endParaRPr>
          </a:p>
        </p:txBody>
      </p:sp>
      <p:sp>
        <p:nvSpPr>
          <p:cNvPr id="3" name="Subtitle 2"/>
          <p:cNvSpPr>
            <a:spLocks noGrp="1"/>
          </p:cNvSpPr>
          <p:nvPr>
            <p:ph type="subTitle" idx="1"/>
          </p:nvPr>
        </p:nvSpPr>
        <p:spPr>
          <a:xfrm>
            <a:off x="4753302" y="4797152"/>
            <a:ext cx="3309803" cy="936104"/>
          </a:xfrm>
        </p:spPr>
        <p:txBody>
          <a:bodyPr>
            <a:normAutofit/>
          </a:bodyPr>
          <a:lstStyle/>
          <a:p>
            <a:r>
              <a:rPr lang="en-GB" sz="2400" dirty="0" smtClean="0">
                <a:solidFill>
                  <a:srgbClr val="C00000"/>
                </a:solidFill>
              </a:rPr>
              <a:t>D2 Species and Speciation</a:t>
            </a:r>
            <a:endParaRPr lang="en-GB" sz="2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IB Biology SFP - Mark Polko</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4" name="Picture 2" descr="https://history10c.wikispaces.com/file/view/finches.gif/91428783/finch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0"/>
            <a:ext cx="3574383"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458" name="Picture 2" descr="http://www.amnh.org/learn/assets/courses/images/evolution/evolution_W4E3_gradu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935" y="3068960"/>
            <a:ext cx="4524225" cy="37890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94671" y="836712"/>
            <a:ext cx="8812530" cy="2400657"/>
          </a:xfrm>
          <a:prstGeom prst="rect">
            <a:avLst/>
          </a:prstGeom>
        </p:spPr>
        <p:txBody>
          <a:bodyPr wrap="square">
            <a:spAutoFit/>
          </a:bodyPr>
          <a:lstStyle/>
          <a:p>
            <a:r>
              <a:rPr lang="en-GB" sz="2400" b="1" dirty="0"/>
              <a:t>Genetic </a:t>
            </a:r>
            <a:r>
              <a:rPr lang="en-GB" sz="2400" b="1" dirty="0" smtClean="0"/>
              <a:t>isolation</a:t>
            </a:r>
          </a:p>
          <a:p>
            <a:endParaRPr lang="en-GB" b="1" dirty="0"/>
          </a:p>
          <a:p>
            <a:r>
              <a:rPr lang="en-GB" dirty="0"/>
              <a:t>Genetic isolation is the </a:t>
            </a:r>
            <a:r>
              <a:rPr lang="en-GB" dirty="0" smtClean="0"/>
              <a:t>most common </a:t>
            </a:r>
            <a:r>
              <a:rPr lang="en-GB" dirty="0"/>
              <a:t>requirement </a:t>
            </a:r>
            <a:r>
              <a:rPr lang="en-GB" dirty="0" smtClean="0"/>
              <a:t>for speciation</a:t>
            </a:r>
            <a:r>
              <a:rPr lang="en-GB" dirty="0"/>
              <a:t>. </a:t>
            </a:r>
            <a:r>
              <a:rPr lang="en-GB" b="1" dirty="0"/>
              <a:t>Geographical isolation of two populations </a:t>
            </a:r>
            <a:r>
              <a:rPr lang="en-GB" dirty="0" smtClean="0"/>
              <a:t>of individuals </a:t>
            </a:r>
            <a:r>
              <a:rPr lang="en-GB" dirty="0"/>
              <a:t>may result in the accumulation of </a:t>
            </a:r>
            <a:r>
              <a:rPr lang="en-GB" b="1" dirty="0"/>
              <a:t>different </a:t>
            </a:r>
            <a:r>
              <a:rPr lang="en-GB" b="1" dirty="0" smtClean="0"/>
              <a:t>allele frequencies </a:t>
            </a:r>
            <a:r>
              <a:rPr lang="en-GB" dirty="0"/>
              <a:t>and they may eventually behave as a </a:t>
            </a:r>
            <a:r>
              <a:rPr lang="en-GB" dirty="0" smtClean="0"/>
              <a:t>separate species </a:t>
            </a:r>
            <a:r>
              <a:rPr lang="en-GB" dirty="0"/>
              <a:t>because of </a:t>
            </a:r>
            <a:r>
              <a:rPr lang="en-GB" b="1" dirty="0"/>
              <a:t>genetic </a:t>
            </a:r>
            <a:r>
              <a:rPr lang="en-GB" b="1" dirty="0" smtClean="0"/>
              <a:t>incompatibility</a:t>
            </a:r>
            <a:r>
              <a:rPr lang="en-GB" dirty="0" smtClean="0"/>
              <a:t>. </a:t>
            </a:r>
            <a:r>
              <a:rPr lang="en-GB" dirty="0"/>
              <a:t>The </a:t>
            </a:r>
            <a:r>
              <a:rPr lang="en-GB" dirty="0" smtClean="0"/>
              <a:t>mechanisms for </a:t>
            </a:r>
            <a:r>
              <a:rPr lang="en-GB" dirty="0"/>
              <a:t>maintaining genetic isolation between populations of </a:t>
            </a:r>
            <a:r>
              <a:rPr lang="en-GB" dirty="0" smtClean="0"/>
              <a:t>one species </a:t>
            </a:r>
            <a:r>
              <a:rPr lang="en-GB" dirty="0"/>
              <a:t>are known as </a:t>
            </a:r>
            <a:r>
              <a:rPr lang="en-GB" b="1" dirty="0"/>
              <a:t>reproductive isolating mechanisms</a:t>
            </a:r>
            <a:r>
              <a:rPr lang="en-GB" dirty="0" smtClean="0"/>
              <a:t>.</a:t>
            </a:r>
          </a:p>
        </p:txBody>
      </p:sp>
      <p:grpSp>
        <p:nvGrpSpPr>
          <p:cNvPr id="6" name="Group 5"/>
          <p:cNvGrpSpPr/>
          <p:nvPr/>
        </p:nvGrpSpPr>
        <p:grpSpPr>
          <a:xfrm>
            <a:off x="137600" y="188640"/>
            <a:ext cx="8892480" cy="468670"/>
            <a:chOff x="0" y="1444284"/>
            <a:chExt cx="8892480" cy="468670"/>
          </a:xfrm>
          <a:scene3d>
            <a:camera prst="orthographicFront"/>
            <a:lightRig rig="flat" dir="t"/>
          </a:scene3d>
        </p:grpSpPr>
        <p:sp>
          <p:nvSpPr>
            <p:cNvPr id="7" name="Rounded Rectangle 6"/>
            <p:cNvSpPr/>
            <p:nvPr/>
          </p:nvSpPr>
          <p:spPr>
            <a:xfrm>
              <a:off x="0" y="144428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46716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D.2.4 Describe three examples of barriers between gene pools.</a:t>
              </a:r>
              <a:endParaRPr lang="en-GB" sz="2000" kern="1200"/>
            </a:p>
          </p:txBody>
        </p:sp>
      </p:grpSp>
      <p:sp>
        <p:nvSpPr>
          <p:cNvPr id="3" name="Rectangle 2"/>
          <p:cNvSpPr/>
          <p:nvPr/>
        </p:nvSpPr>
        <p:spPr>
          <a:xfrm>
            <a:off x="139686" y="3428999"/>
            <a:ext cx="4572000" cy="2031325"/>
          </a:xfrm>
          <a:prstGeom prst="rect">
            <a:avLst/>
          </a:prstGeom>
        </p:spPr>
        <p:txBody>
          <a:bodyPr>
            <a:spAutoFit/>
          </a:bodyPr>
          <a:lstStyle/>
          <a:p>
            <a:endParaRPr lang="en-GB" dirty="0"/>
          </a:p>
          <a:p>
            <a:r>
              <a:rPr lang="en-GB" b="1" dirty="0" err="1"/>
              <a:t>Prezygotic</a:t>
            </a:r>
            <a:r>
              <a:rPr lang="en-GB" b="1" dirty="0"/>
              <a:t> isolation </a:t>
            </a:r>
            <a:r>
              <a:rPr lang="en-GB" dirty="0"/>
              <a:t>means that zygotes are not formed because gametes do not meet and fertilise. However, if zygotes are formed, they may not develop as a result of </a:t>
            </a:r>
            <a:r>
              <a:rPr lang="en-GB" b="1" dirty="0" err="1"/>
              <a:t>postzygotic</a:t>
            </a:r>
            <a:r>
              <a:rPr lang="en-GB" b="1" dirty="0"/>
              <a:t> isolation</a:t>
            </a:r>
            <a:r>
              <a:rPr lang="en-GB" dirty="0"/>
              <a:t>.</a:t>
            </a:r>
          </a:p>
        </p:txBody>
      </p:sp>
    </p:spTree>
    <p:extLst>
      <p:ext uri="{BB962C8B-B14F-4D97-AF65-F5344CB8AC3E}">
        <p14:creationId xmlns:p14="http://schemas.microsoft.com/office/powerpoint/2010/main" val="27991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fade">
                                      <p:cBhvr>
                                        <p:cTn id="27" dur="2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163.16.28.248/bio/activelearner/19/images/ch19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3124710"/>
            <a:ext cx="3457193" cy="37332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99364" y="908720"/>
            <a:ext cx="8568952" cy="2215991"/>
          </a:xfrm>
          <a:prstGeom prst="rect">
            <a:avLst/>
          </a:prstGeom>
        </p:spPr>
        <p:txBody>
          <a:bodyPr wrap="square">
            <a:spAutoFit/>
          </a:bodyPr>
          <a:lstStyle/>
          <a:p>
            <a:r>
              <a:rPr lang="en-GB" sz="2400" b="1" dirty="0" smtClean="0"/>
              <a:t>Temporal isolation</a:t>
            </a:r>
          </a:p>
          <a:p>
            <a:endParaRPr lang="en-GB" sz="2400" b="1" dirty="0"/>
          </a:p>
          <a:p>
            <a:r>
              <a:rPr lang="en-GB" dirty="0"/>
              <a:t>In California in the United States </a:t>
            </a:r>
            <a:r>
              <a:rPr lang="en-GB" i="1" dirty="0" err="1"/>
              <a:t>Pinus</a:t>
            </a:r>
            <a:r>
              <a:rPr lang="en-GB" i="1" dirty="0"/>
              <a:t> </a:t>
            </a:r>
            <a:r>
              <a:rPr lang="en-GB" i="1" dirty="0" err="1"/>
              <a:t>radiata</a:t>
            </a:r>
            <a:r>
              <a:rPr lang="en-GB" i="1" dirty="0"/>
              <a:t> </a:t>
            </a:r>
            <a:r>
              <a:rPr lang="en-GB" dirty="0"/>
              <a:t>(</a:t>
            </a:r>
            <a:r>
              <a:rPr lang="en-GB" dirty="0" smtClean="0"/>
              <a:t>Monterey pine</a:t>
            </a:r>
            <a:r>
              <a:rPr lang="en-GB" dirty="0"/>
              <a:t>) flowers in February, whereas </a:t>
            </a:r>
            <a:r>
              <a:rPr lang="en-GB" i="1" dirty="0" err="1"/>
              <a:t>Pinus</a:t>
            </a:r>
            <a:r>
              <a:rPr lang="en-GB" i="1" dirty="0"/>
              <a:t> </a:t>
            </a:r>
            <a:r>
              <a:rPr lang="en-GB" i="1" dirty="0" err="1"/>
              <a:t>attenuata</a:t>
            </a:r>
            <a:r>
              <a:rPr lang="en-GB" i="1" dirty="0"/>
              <a:t> </a:t>
            </a:r>
            <a:r>
              <a:rPr lang="en-GB" dirty="0"/>
              <a:t>(</a:t>
            </a:r>
            <a:r>
              <a:rPr lang="en-GB" dirty="0" smtClean="0"/>
              <a:t>knob cone </a:t>
            </a:r>
            <a:r>
              <a:rPr lang="en-GB" dirty="0"/>
              <a:t>pine) flowers in April. The </a:t>
            </a:r>
            <a:r>
              <a:rPr lang="en-GB" dirty="0" err="1"/>
              <a:t>Knobcone</a:t>
            </a:r>
            <a:r>
              <a:rPr lang="en-GB" dirty="0"/>
              <a:t> pine </a:t>
            </a:r>
            <a:r>
              <a:rPr lang="en-GB" dirty="0" smtClean="0"/>
              <a:t>may hybridise </a:t>
            </a:r>
            <a:r>
              <a:rPr lang="en-GB" dirty="0"/>
              <a:t>with the Bishop pine and the </a:t>
            </a:r>
            <a:r>
              <a:rPr lang="en-GB" dirty="0" err="1"/>
              <a:t>Monetery</a:t>
            </a:r>
            <a:r>
              <a:rPr lang="en-GB" dirty="0"/>
              <a:t> Pine. </a:t>
            </a:r>
            <a:r>
              <a:rPr lang="en-GB" dirty="0" smtClean="0"/>
              <a:t>In North </a:t>
            </a:r>
            <a:r>
              <a:rPr lang="en-GB" dirty="0"/>
              <a:t>America, four frog species of the genus </a:t>
            </a:r>
            <a:r>
              <a:rPr lang="en-GB" dirty="0" err="1"/>
              <a:t>Rana</a:t>
            </a:r>
            <a:r>
              <a:rPr lang="en-GB" dirty="0"/>
              <a:t> differ </a:t>
            </a:r>
            <a:r>
              <a:rPr lang="en-GB" dirty="0" smtClean="0"/>
              <a:t>in the </a:t>
            </a:r>
            <a:r>
              <a:rPr lang="en-GB" dirty="0"/>
              <a:t>time of their peak breeding activity,</a:t>
            </a:r>
          </a:p>
        </p:txBody>
      </p:sp>
      <p:grpSp>
        <p:nvGrpSpPr>
          <p:cNvPr id="6" name="Group 5"/>
          <p:cNvGrpSpPr/>
          <p:nvPr/>
        </p:nvGrpSpPr>
        <p:grpSpPr>
          <a:xfrm>
            <a:off x="137600" y="188640"/>
            <a:ext cx="8892480" cy="468670"/>
            <a:chOff x="0" y="1444284"/>
            <a:chExt cx="8892480" cy="468670"/>
          </a:xfrm>
          <a:scene3d>
            <a:camera prst="orthographicFront"/>
            <a:lightRig rig="flat" dir="t"/>
          </a:scene3d>
        </p:grpSpPr>
        <p:sp>
          <p:nvSpPr>
            <p:cNvPr id="7" name="Rounded Rectangle 6"/>
            <p:cNvSpPr/>
            <p:nvPr/>
          </p:nvSpPr>
          <p:spPr>
            <a:xfrm>
              <a:off x="0" y="144428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46716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D.2.4 Describe three examples of barriers between gene pools.</a:t>
              </a:r>
              <a:endParaRPr lang="en-GB" sz="2000" kern="1200"/>
            </a:p>
          </p:txBody>
        </p:sp>
      </p:grpSp>
      <p:sp>
        <p:nvSpPr>
          <p:cNvPr id="3" name="AutoShape 2" descr="data:image/jpeg;base64,/9j/4AAQSkZJRgABAQAAAQABAAD/2wCEAAkGBxQSEhUUEhQVFRQVFRUQFBUYFBUPFBUVFRQYFhQSFRQYHCggGB4lGxQUITEhJSkrLi4uFx8zODMsNygtLi4BCgoKDg0OGxAQGywkHCQsLCwvLCwsLCwsLCwsLCwsLCwsLCwsLCwsLCwsLC0sLCwsLCwsLCwsLCwsLCwsLCwsLP/AABEIAOkA2AMBIgACEQEDEQH/xAAbAAABBQEBAAAAAAAAAAAAAAAAAQQFBgcCA//EAEcQAAIBAwEEBAgMBAUDBQAAAAECAwAEERIFBiExEyJBcQcUUWGBkaGxFSMyMzVScnN0grLBJEKS8BZVlKLRNGLCJURTw9L/xAAaAQADAQEBAQAAAAAAAAAAAAAAAQIDBAUG/8QAJhEAAgEDBAIDAQEBAQAAAAAAAAECAxEhEjEyURNxFCJhQTOxBP/aAAwDAQACEQMRAD8A0s0V3iuCK809cKRhS0UxnkRSV6MK4xTLTEpGpaKGho8xS0pWuaRQtcstLRTA8qK7Za5qikJSMKWloHc86K6YVzVFhSMKWkoA8iKWuyK86RdxaQiiikB5UV6EVwRVF3Fj5jvHvFFEfMd494oqkzCruT1BoorlOI4IorsivMjy1SHcK8bWdZZpIUOZYlSR1wQAsmdB1cjnSaiN0d41vlmZcfFXEkOB9QN8W3pX96dbq/S19+Gs/fNW0Kd5WZjUraY6ok18GyeT20fB0n1faKnzQK38MTD5c/wr/wAHSeT3VydmSfV9oqwmlzS8EQ+ZP8K58GyfV9oo+DZPq+0VYxRR4Ij+ZP8ACufBsn1faK5bZUn1faKsxpBR4Ih8yp+FZ+Cpfq+0UnwVL9X2irOaWn4Yj+bU/CrnZUv1faK5OyZfq+0VaaCaPFEPnVPwqvwRL9X2ij4Il+r7RVqNANPxIfzqn4VX4Il+r7RXLbHl+r7RVszSCl4oh8+p+FS+Bpvq+0UvwNN9X2irbmlo8KH8+p0ihyIVYqeY4HvrzYU82p86/wBo/tTWsNmevTleKbOI+Y7/ANxRXaDrDvHvFLQmRUeSaoroiua5zjCuJ4wyspzhgVODg4IwcEcq7ooBlf3Y2FBbdKYIxHmRojgnDLGx0ZzzIyePnpzur9LX34az981OtmjhL99L+qm26o/9Wvvw1n75q6qLbmzlrq1NFw2jbdLFJHkjWjJkEgjUCMgjlWbHa00iWcgkYHZ8MM96oPy2aXxaVXGexIbphntwa1E1CWW69vEt0qplbx5JJwTqDGUEOB5F6zHH/ca6jjK7s3asz3UwtyjNdTTMjSF3iit7JYrZ2RFI1FpieAKjix7KfW+8txM8dvHHElwTciVmLSQotsyKWQDDOX6aMgEjAJyTjBfx7pwpFBHC0kLW6ssUqMDIFfjIH1KQ4Y4JyOYzR/hSJVj6J5YpIzIyzKwaUmZtU2ssCH1sASCOYBGMCgCPsd5bi4cQwpCkyeMdOXLvGDbz9ABGFwTrYMck9UDkc078HUrvYRtIeuZLrV1jJgi7mBUMeJA5DzAV6LunEoj6J5YnQSAyow6SUTOHl6UsCGLP1s4yCTjFSWw9kx2kKQRatCayNTGRuu7OxLHieLGgCQNIKU0goADSmkNKaAK3byH4VmXJ0+JwkLk6cmaQZA5ZqL29vm8c1xHCIz4sFDI6Tu87tGsvRo0akR9V1Go6uJPADjU3tLdtJpun6W4ikKLETFL0QKKxYAjB7WPrrwl3SQ6sT3K9IqrPiUBp9I0hpHxkNpAXUpUkADPCgBpNvJcOJ5beOPobUL0iya1mkboUneNcYEeEkQZOcnI4YzTe53pucXksUcPQWYWQhi/SzL4slw6LjhGQr8CdWSRwFTF9urFK0h1yokwVbiJGCxzBVCjWCCRlQFJUjIGDUbHugZJrwyvIsNxInxSSAJLCsEcZWRcErxVwdJBK4BoAbbU31eOU6DAyLJBH0Q6SScrL0ep3dBohI6TgrA5AzkZpxcbyzr40/RxGOC4WxiXLa5ZZTCsbOeSIDPx4EnBxy4vL7c6KQSKJZ445JOnMSOqos2VIkHVyeKg6SSueyns278LRzRtqKzy+MP1iCJBo0uhHySpiRh5xQBF7DkuPhK4W4KEi1typjLiM5lmyejYnSeGOfHA7hbahtk7ASCV5uklllkRIneRlYlYyxQBVAA+WeQqYFAFM2p86/wBo/tTWnm1F+Nf7X7Cmdcb3Z9HR4L0KnMd494ooTmO8e8UUkTV3J+uGFelIaxOFHlRXRWuaRdxpsvlL99L+qmm6/wBLX34az981O9l8pfvpf1U03X+lr78NZ++aumhzZyV/80Xg1Wd/LmdIYRBkGS5t4XIk6JtDyqCqtpOM8s8xmrMaYbY2WLhYwWK9HNDccADkxOHCnPYcV1nIQf8AitgJibdikM3iaHpFLTXGtEREXsB1nLNjGD2ca7l3paMvFNBi5XoNESSCRJRcO0cRSQhcDUj51AEaSePDLifddWimj6VlMlyb5HAAMcmtXXA5MAV4g8wSKj9qbvuI5ZpXkuLkm3KtBGkLRrBKXToonYhsF3YgklgSB2UASmw9tvLPPBND0UkCQyMQ4lRxN0mCjYBwOiPMA+appXBAIIIPEEcQR5RVT3NsZvGLu4mMpEy20adKiwOehEpYrEPkJmUAA8eBPbUpAPFpuj5QzMTF9WOQ8Wg8wbiy/mH1RQBNmkFGaBQAGlpDQTQACuJCcHAyccBnGT2DPZTTal90S5A1Ox0Rx9ruRwXzDtJ7ACaXZVkYkOptcjnXK/LU54cB2KAAAPIBQBUd29u3IhhDxNLPdSzsMzgqioRkk6RoUYICgE8B5eEmN6W4SmE+KtOLUTaxr1GXoRL0WOEevhq1Z7cYp9s7d4Q9ARIT0AmAyoGrpjk5xyxTFd0yCIzcMbVZ/Glg6MatQl6VYzNq4xh+OnTnAAyRQBzFvW5MDeLkQXM3i8MnSDVyciV48dVWEbFcEniM4zVqWs6tNlztNaxKt0sVtctNolSJIo4wsoAEy/PcZFCAclPW4itFWgApaSloAp+0vnX+1+1NGWne0vnX+1+1N645LLPoKXBekeUfMd494or0UcR3j30UIKjyTleVzcLGpd2CooyzMQqqPKSeVexWo3b1+sEDuxjzpOlZG0Ix5aW4E448cA1iss4Gx9HIGAZSGUjIIIII8oIpCtUi12OqzKy3kVvNKXWOGyCrCz6dWZVfXrwF+UQvozirrba9C9Jp16Rr0506sDVpz2ZzTlGwRlcabL5S/fS/qppuv9LX34az981PNmDhL9/N+qme6/0tffhrP3zVtR5sxr/5ovBoFBoFdZyAaMUGloA5UVWd/tsxW9sRINTSdWNQdB1DrCTVzXSQDny4qzVmVvH8J7Wdm61vbcFH8p0kAD8z5PctZ1JNYW7LpxTd3shG3g2tAi3M6q0DadSaFQqDwBOOsmeHMkceytB2HtRLqFZoz1WHI81Pap84PCnNzAsiMjjKsCrA8iCMEVnm4jtZ31xYuTpJLxZ7dPEEd6Fc+danMJLpl4nF2Vmv+Gg310kSNJIwVEBdmPIADiaytN7dq7RaSTZyCKCI46yxszkDOklgQSQR1VxjI40+8Mm0ncQWEHGS4dWYeVQcIp8gLcfy1e93tjpaW8cEfyUXBP1m/mY+cnJq3l2ON3nLSnhFS8He83j0snjI03cK9HoxpVUziQoDxDFgNWfIoq/nlWSeEW3Ozto2+0YhhHfTPjkSMa84+shb0pWrxShlDLxDAMD5QRkGnF/wqnJ5i90etJilpO2qNAxQtLSLQAUtJS0AU/aXzr/a/am1OtpfOv8Aa/4ptXI3k+gpcF6FTmO8e+ikTmO8e8UtCJqbk/ULvPs4zRN1VkARsRmFJ2L5UqyamA4AHq5GfLwqaqM27O6xPo1L8Wx6VXjQo2QFA6Tq5Oo4JBAx5xWEdzz5bFe3aK9OB0sCyYbMBsFsLgjtwS2SBnjpyONW6qxsmxEUyNLayCVtSLcT3KXEmdJJVATwyF5IByq0Vc9wp7DHZfKX7+X9VMt2B/6vffhrP3zU92Xyl+/l/VTPdn6Xvvw1n75q0o82RW4IuxoFBoFdZyAaWkNKaAIbezaXi1pNKPlBCqfbbqr7Tn0VC+C3ZvRWQkPypmMhPbpB0p6wM+mo/wALN0WW3tU+VNJqIHPgQiDH2n/21e7K2EcaRryRQg7lGKy3qejXaHs98VnPhJiNvdWl4nY+hz9khlB71MgrRzVS8KEIbZ0zHnHiVe8MBj05xVVFeJEJqDu9ipbqH4Q25cXfOK3XRF5Afm48eqVu81rVZ14ErIJYGX+aWZyx7cJ1AD6ifTWi0Q2uY0l9b95Kx4RtleM7PnQDLKhmT7UfWA9IBHppl4JtreMbNjBOWhLQN5cKfiyfyFfVVxdcgg8jwPprK/Baxtdo39ieQJlQfYcD2q6eqh4lcUsTT7wavSdtLSdtWai0i0tItABS0lLQBUtoj41/tH9qaMKebS+dfv8A2FNq43ue9Sf0Xo4TmO8e+lpVXiO8e+iqSCpuT1QG/NrE9nK00YkEal1BYoAcgZLDkO0nyA1YGFRm8d40NrNIoUlI2PWGpBngWcdqgEkjyA1zReTzpbEHHZRW1xZlYrdjLqi1Rh9aydEzmaMFjiMhCvlGpePGrWwrPNgL0V2gVrTrXDW7dBbJFI6tbG4hfVrb4phgnSBx08a0WrqKwoMjdl8pfv5v1Uz3Z+l778NZ++an2zF4S/fzfrpjuz9L334az981a0ebJq8EXY0Cg0Cus5QNBoNcyPgEnkASfRQBnVx/FbdRea2ygnyakGr9Tj1Vo1Z14LozLPe3R/mk0qfts0jewx1o1ZUspvs1q726Cs58Nt+VtIoF+VPMBjyqnWPtKD01oxrKd+R43tuxtuaxaZGHmLdI/rESirnsctV/W3ZI+CGQxpcWzcGjdWx5MjQw9ae2tGrN9nfw+3pk5LOhI73VZP1I9aRU0n9bdHRUSTVujmsq3h/hN4bebktyqox8pK9CfdFWrVl/h0gKxWtwvyoptGe9TIv+6Ieuqnsc9Xjfo1Gk7a8bO5EkaOvJ1Vx3MMj317CqNRaRaWkWgApaSloAqe0vnX7/ANhTenO0h8a/f+wprXG9z3aXBejpOY7x76Slj5jvHvopImpuT1Ndo3KRRvLIcIil3OC2FA4nA58KdVH7wwo9tMsriKMxktIcYQL1tZzwIBAyDzrmjucLdkQi7z7PEgfgr6OEhtpEYRDGSHKZCDI48hmrKr5GQcgjII4ggjIIPbVOt72S6ljDXERkjWUw6bS6jVpWjKa5DJw0hWY6AeJxx4VadmWYghjhUkiONIgTzIVQMn1VrNKxMG2cbK5S/fzfrqP3b+mL/wDDWfvmqQ2Vyl+/m/XUfu39MX/4az981bUObJq8EXU0Cg0Cus5gNQu+d70NlO459GUH2nIQe1hU0aovhcusWqRDnLKOHmTj79NRUdosumrySH/gwsujsEPbIzS+gnA9gFWs0z2LadDbwx//ABxJH/SoB91PDTgrRSFN3k2FZTuQ3jW3L655rFqiXyY1dEvrETGtL2vdiGCWU8BHG8h/KpNUHwHWZFtPO3yp5uflEY//AE7+uk90jCeZRR34QD0G0LK55DIRj9l+Psc1o1UXwv2euzVxzjlU58zqyH2lT6KtuxbrpYIpPrxox7yozUwxOSOqWYRY9FVPwp2HTbMuB2oBMO+Ng3D0ZHpq2Cm+0rUSxSRnk6NH/UpH71o1dWMJK6aK74Mb7ptm255lVMJ74yV/arUKzHwEXR8Wnhb5Uc2rHaA6KCP6kb11pwpQd0TTd4oWkWlpFqjQKWkpaAKttH5x+/8A4poRTzaHzr9/7U3Irhk8nuU39F6OI+Y7x76KVRxHePeKKaFU3J7FQ29JVreWIkqzxO6sIpJwmgqdelBxIJBC9uPMamyKgd9INVrIfGJbdVUszRKrsw4YTSQSSTjAXBya54rKPPeww2FtyeSVUkkRgQc4sbu3JIBPzkh0irQ4qk7Jv2kuoRI1+xWWRAJxbQRLIsZLauiALsFPBDz1Z/lq8VdTDFB4I3ZXKX7+b9Zphu39MX/4az981SOzF4S/fzfrqO3c+mL/APDWXvmrehzZNTgi6mgUGgV1nOBrON9D0+1rO35hQrkfaZnb/bFn01o9Zzu7/EbauJuYhDIPMcCIewN66yq/xfprTxd9I0VKU0Cg1qZFM8Ll/wBFsyYA4MpSEdzONY/pDD00/wDBzY9Ds22XGC0Ymbvl6/8A5Cqj4aJjK9nZrzll1kDyEiNf1N6q063iCKFHJQFHcBgVCzJsyWajfWCH31tOlsrheZ6MuO9esPdUf4MbvpLCMczGzxH8pyPYRVpmQMCp5EYPceFZ94I2MfjVueccgbHnx0bfoWpeKiZ1RzTa6NEFBoFBrUyMr3G/h9uX1vyEmqVf6hJ/9p9VaoKynef+G3itJuSzIqk8gSwkhYejMZ9VaqtRHoypYuv06pFpaRas1ClpKWgCr7Q+dfv/AGpvTjaA+Nfv/am5rglyPbp8F6FUcR3j3iilXn/flopoUyeqr79bVSGIRy288sUysryRlUWIDGGaQkdH5Q3lWrRUHvLtG7i0LaWvT69WuQuoWLGMExllMmePAEcqxp8jzpEBsG2M9xHMEuTEGFxkzWs0JnWAwCcmNi2ShI0jq5OcVdqp2wdksLsXEsFysxVlLhLe1txw5tHE5ZzwGCxb0VciKqtlhDYYbJ5S/fzfrNRu7v0xf/hrL3zVJbJ5S/fzfrNRu730xf8A4ay981a/+f8A0ZNTiXQ0Cg0V2mB4X1yIo3kbkis5/KM1RfA/bHoZp3+VJLpz5dKgk/1O3qqW8Jl90VjJ5ZCsI/Mct/tVqe7j2XQ2MC4wSnSN3v1j76yeai/DVYp37ZPCg0CuXYDieQ4nu8tamRld7/F7yxrzW2jBPmKIz/rlT1Vqq1lfgg/ibq+vj/O+hfMHOvH9PR1qoqIGVLZvtgaznZB8X27NHyE6swHnKiT/AMXrRjWcb+DoNpWVz2HCMfsvg8fsyH1VNX+PpnVS3a7Ro4oNItKa1MjL/DdEUS0uQOMMxHoOHHtjFaXaTB0VxxDKrg+UMMiqr4V7DptmT4+VGEmHcjgt/s117+DK96bZtsc5KRiE98RKD2AVC5GSxUa7LTSLS0i1ZqFLSUtAFbvvnH7/APimjCnd984/f/xTciuCW57NPivRwnMf320UqrxHePfS0kObJ2iu2FcGsDztwxXLCuqWmPYjNlcpfv5v11GbvfTF9+Gs/fNUrsocJfxE366it3vpi+/DWfvmrqoL7szm/qXQ0UGkNdhiZz4Tybi4tLNf5m1t5tR0Z9C660ZEAAA4ADAHmHKs43cPjm2J7jnHACieTI+LXHqkPprSayp5bZrUwlEQVW/CJtPxfZ875wxTol+1J1R7zVjBrLfDLO1xLaWEZ68sgkbzZzGhPmGpz6KuWxz1XaJP+CPZnQbOjOOMzNcH82Av+1Vq6CvK1t1jRUUYVFVFHmUAD3V6imlZDirJIDVJ8LNnrsxIOcUinPkD9T3lauxpht6xE9tLEf50ZR346p9eKmavFo0g7STOd3L3p7aGX68SMftaesPXmpE1R/BPf6rZ4W+VDIRj/tfJHtDj0VeDRB3igmrSaG+0bYSxSRnk6Mh/MMfvWceBC7Kx3Vq3yoJc4+1lGHoaMn81aeayex/gd4pE5R3gLD7T9f8AWr/1UPdMwqYkpGsChaBQtWahS0lLQBW775x+/wD4pvTi/Hxjd9N64ZbnsU+K9CrzHePeKKVOY/vtopJCmT1cstdUVzHAjzpaUikpoYw2Tyl/ETfrqJ2B9MX/AOGsvfNUzs6IqJNQxmaVx51ZyVPqqrzy3dttK5nhsnuY5obeMFZY4tLR6yc6jn+byV00ZWm7mc+JoJNVzfvbotbVyCBJIDHH5ckYLegHNRrb3X+OOyJcfioDVMisL97jp7qyuLgKxdENxAqjragpyT1eXAAcq6J1FbDFCObsv3g32MbezUsMPMemYdoB4ID+XHrq1k1SBvffcvgmXly8ag5equv8XX3+US/6qCqjKCVrkyvJtst11crGjO5CoilmJ4AADJNZZuCjbR2rcbRcfFR/Fwg9jaQqAeTCZJ870x30Xae0HTFrcQ2+nS8IuISGOrJbgwB9IOPJzqwbD2vc2cKQQ7HlCLnH8VBljzZmOOJOaTkm98GThOUtsI0igVSP8YX3+US/6qCkXfK+/wApl/1UFVrj2a6WXg0GqO2+V8OeyZeYH/VQdvoo/wAZX3+Uy/6qCjXHsNEuiKhcbO2wwbqw3XHPJQXbI9T5Hm1VpZPCst3pvbm+jCvsqVXTikguIGZSRxGDzB4ZGeweSvXdzb20bWExzWE0+CSGa5hBVcDq8STgcaiD0u38NJrUr/0081mfhn2YwW3vYh17aQaj5FLBkY9zqP6jUp/jO+/ymX/VQf8AFNr7em6mR4pNkSMjoUdTdQ4KtkeSrk4tWuYzpSkrWLfu9tdLu3injOVkUHuYcGU+cEEVIrWI7p2+0bC5Lx2twbY6v4c3EOMkcCTqwSCBxwCauqb6XpAxsmXkD/1UHb6KIzVshCM2sovVGaop31vf8pl7f/dQdnoo/wAa3v8AlMv+qgp6o9l+OXRN3vy276akVzaXbTKJHjMTNktGWDlSDjBZeBr1xXFJ5PTp8UcpzH99tFCjj/floqkOZO0V2wrk1yHn3EpGWqlcbRlj2uAZGNu8UVuY+JVJpemeOXzZ6Bk/MKY7I3hmNxezdaWIwwz20WpUQRtcSwK4YnADdF0hJ7DyrRUmLUXiuFXiT5cewVVot8spMejR5IZLaIrDOJo2Ny+hAspVeIOcggdnlpzJt24y6R2qySQKjXKifGl3XWIYSU+MbQVPHSOsONPxyK1IsZrjFU+DeG4ia8do+kgjvRGzNL0ckaSRWwCRxletpaTUQSPlHGSMVatomXo26HRrxw6TVo8+QvGhxcWEZHrjtpKi90rp5bK3klOqR4ld25ZY8zUriokrOxoncTFebLXpRikNM8iaVaru/N+Y444VnFu9zIIlmJVejVAZZHy3AZCae9qb2W9DvbWbxxrNLckwNh9CLLHGxlZmwcLqjbjjkRWqg2kw1otEi59YPqNc4qvSbzS9WNbcNcmc2jx9KBGriAzq/S6eKFNJzpz1uXZXn8IMbmBVZwpvLqGQFw4bRaFwBw4IGIIHlFPQwU0WTFGKg99LqeG2Z4GRdONbMGZgpdV+LA4Z4nnU5Sti5opXdgYV5Yr1pCKRaZ50ClNQm+UjrZy9E5jcmJFcc1LzImR6GNCV3YJOyuTVcsKpG3tuytZxCNyk+HecrwK+KssdwM+eUqO4mpba285gm0PGgjEkcIJnVZnMhUB44cHKgvjJIPA8KvRIlVYono1wPST6zS1Cy7fxrXo/jUukshHqxq16XEobHyejYt+QivTey5mitJ5ICgeOGWTLgnAVGOVA/m4DGeFPSy9atclwOI/vtpa8bFyyRk8yqE95AJNFCFJssmK4IruiuQ88gNr7tpcdPmR0MyQpqXAaNoGZ45EP1sufVTO83NicEI7IBDa26DSroBaStLGSh4NkuQQfJ2HjVpIxXOK1VSQ0irx7pdZ3knZzI1rKQI44gGtJelQIo+Sp5YOT25pxtPd5neV4bh4BcKqz6FUsdK6BJG/ON9AC6uPADkRU/RR5GVYgm3cToriPWwFzMLljwJUhYVCrnmMQLxPHiamGHZ5eFdsK5ocm9xpDPY+zxbwRwKSyxIIwTjJA7TinTCuqKVylg8qK6YVzSKuR0+x0kuRcSdcrCYERgrImp9TuMjOpsKD5l76gtqbtOJoTbuyKbt7okKjJDqtmQjQcakZsZHPrHlzFuoIqlNoWlEDabvqrJI8jPKJ3unfAXpHaIwgYA6qqhUDHHq13HsFRKkutspPNdY4YLTQ9CVPDkBx76mCKKpTZelDLbOzhcQvCxKhwASMEjDBuR4fy04NetIRmi41hnnRQaKZZyVpjtawE8RjYlQSjZGM9SRZAOPlKAempCuWWge+GV6fdiNmum1uDdKqEcCseDqcoMfzNgnPkpve7qa+l0zlFllFzwhjd+kBVgGkPFkBRerwPZnAqy0U9cg8cSvR7KMm0TcsjokcQjXUV0yzdZemVQSRpjdlycE6uXCpXatiJoZYWJCyxvCSOYDoVJGeGRmnlFJyZSjY8baPSFX6oVfVgUV644j++2kq4yFInqKWiufQeeJXBFelI1NQC554oxXTVzT0FBivMrXpSU9A7nniiuzRT0D1HGK4YV7UU9A1I8MUYruiloLueZFcGvekNGmwJnhn++FGf74V70tPSGoamuaeCkanpKUxnmj++ynJop6R6howrg0/WuTRpKVQZZozT2ilpH5Bmp4j++2ini8x6KWqSIl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SEhUUEhQVFRQVFRUQFBUYFBUPFBUVFRQYFhQSFRQYHCggGB4lGxQUITEhJSkrLi4uFx8zODMsNygtLi4BCgoKDg0OGxAQGywkHCQsLCwvLCwsLCwsLCwsLCwsLCwsLCwsLCwsLCwsLC0sLCwsLCwsLCwsLCwsLCwsLCwsLP/AABEIAOkA2AMBIgACEQEDEQH/xAAbAAABBQEBAAAAAAAAAAAAAAAAAQQFBgcCA//EAEcQAAIBAwEEBAgMBAUDBQAAAAECAwAEERIFBiExEyJBcQcUUWGBkaGxFSMyMzVScnN0grLBJEKS8BZVlKLRNGLCJURTw9L/xAAaAQADAQEBAQAAAAAAAAAAAAAAAQIDBAUG/8QAJhEAAgEDBAIDAQEBAQAAAAAAAAECAxEhEjEyURNxFCJhQTOxBP/aAAwDAQACEQMRAD8A0s0V3iuCK809cKRhS0UxnkRSV6MK4xTLTEpGpaKGho8xS0pWuaRQtcstLRTA8qK7Za5qikJSMKWloHc86K6YVzVFhSMKWkoA8iKWuyK86RdxaQiiikB5UV6EVwRVF3Fj5jvHvFFEfMd494oqkzCruT1BoorlOI4IorsivMjy1SHcK8bWdZZpIUOZYlSR1wQAsmdB1cjnSaiN0d41vlmZcfFXEkOB9QN8W3pX96dbq/S19+Gs/fNW0Kd5WZjUraY6ok18GyeT20fB0n1faKnzQK38MTD5c/wr/wAHSeT3VydmSfV9oqwmlzS8EQ+ZP8K58GyfV9oo+DZPq+0VYxRR4Ij+ZP8ACufBsn1faK5bZUn1faKsxpBR4Ih8yp+FZ+Cpfq+0UnwVL9X2irOaWn4Yj+bU/CrnZUv1faK5OyZfq+0VaaCaPFEPnVPwqvwRL9X2ij4Il+r7RVqNANPxIfzqn4VX4Il+r7RXLbHl+r7RVszSCl4oh8+p+FS+Bpvq+0UvwNN9X2irbmlo8KH8+p0ihyIVYqeY4HvrzYU82p86/wBo/tTWsNmevTleKbOI+Y7/ANxRXaDrDvHvFLQmRUeSaoroiua5zjCuJ4wyspzhgVODg4IwcEcq7ooBlf3Y2FBbdKYIxHmRojgnDLGx0ZzzIyePnpzur9LX34az981OtmjhL99L+qm26o/9Wvvw1n75q6qLbmzlrq1NFw2jbdLFJHkjWjJkEgjUCMgjlWbHa00iWcgkYHZ8MM96oPy2aXxaVXGexIbphntwa1E1CWW69vEt0qplbx5JJwTqDGUEOB5F6zHH/ca6jjK7s3asz3UwtyjNdTTMjSF3iit7JYrZ2RFI1FpieAKjix7KfW+8txM8dvHHElwTciVmLSQotsyKWQDDOX6aMgEjAJyTjBfx7pwpFBHC0kLW6ssUqMDIFfjIH1KQ4Y4JyOYzR/hSJVj6J5YpIzIyzKwaUmZtU2ssCH1sASCOYBGMCgCPsd5bi4cQwpCkyeMdOXLvGDbz9ABGFwTrYMck9UDkc078HUrvYRtIeuZLrV1jJgi7mBUMeJA5DzAV6LunEoj6J5YnQSAyow6SUTOHl6UsCGLP1s4yCTjFSWw9kx2kKQRatCayNTGRuu7OxLHieLGgCQNIKU0goADSmkNKaAK3byH4VmXJ0+JwkLk6cmaQZA5ZqL29vm8c1xHCIz4sFDI6Tu87tGsvRo0akR9V1Go6uJPADjU3tLdtJpun6W4ikKLETFL0QKKxYAjB7WPrrwl3SQ6sT3K9IqrPiUBp9I0hpHxkNpAXUpUkADPCgBpNvJcOJ5beOPobUL0iya1mkboUneNcYEeEkQZOcnI4YzTe53pucXksUcPQWYWQhi/SzL4slw6LjhGQr8CdWSRwFTF9urFK0h1yokwVbiJGCxzBVCjWCCRlQFJUjIGDUbHugZJrwyvIsNxInxSSAJLCsEcZWRcErxVwdJBK4BoAbbU31eOU6DAyLJBH0Q6SScrL0ep3dBohI6TgrA5AzkZpxcbyzr40/RxGOC4WxiXLa5ZZTCsbOeSIDPx4EnBxy4vL7c6KQSKJZ445JOnMSOqos2VIkHVyeKg6SSueyns278LRzRtqKzy+MP1iCJBo0uhHySpiRh5xQBF7DkuPhK4W4KEi1typjLiM5lmyejYnSeGOfHA7hbahtk7ASCV5uklllkRIneRlYlYyxQBVAA+WeQqYFAFM2p86/wBo/tTWnm1F+Nf7X7Cmdcb3Z9HR4L0KnMd494ooTmO8e8UUkTV3J+uGFelIaxOFHlRXRWuaRdxpsvlL99L+qmm6/wBLX34az981O9l8pfvpf1U03X+lr78NZ++aumhzZyV/80Xg1Wd/LmdIYRBkGS5t4XIk6JtDyqCqtpOM8s8xmrMaYbY2WLhYwWK9HNDccADkxOHCnPYcV1nIQf8AitgJibdikM3iaHpFLTXGtEREXsB1nLNjGD2ca7l3paMvFNBi5XoNESSCRJRcO0cRSQhcDUj51AEaSePDLifddWimj6VlMlyb5HAAMcmtXXA5MAV4g8wSKj9qbvuI5ZpXkuLkm3KtBGkLRrBKXToonYhsF3YgklgSB2UASmw9tvLPPBND0UkCQyMQ4lRxN0mCjYBwOiPMA+appXBAIIIPEEcQR5RVT3NsZvGLu4mMpEy20adKiwOehEpYrEPkJmUAA8eBPbUpAPFpuj5QzMTF9WOQ8Wg8wbiy/mH1RQBNmkFGaBQAGlpDQTQACuJCcHAyccBnGT2DPZTTal90S5A1Ox0Rx9ruRwXzDtJ7ACaXZVkYkOptcjnXK/LU54cB2KAAAPIBQBUd29u3IhhDxNLPdSzsMzgqioRkk6RoUYICgE8B5eEmN6W4SmE+KtOLUTaxr1GXoRL0WOEevhq1Z7cYp9s7d4Q9ARIT0AmAyoGrpjk5xyxTFd0yCIzcMbVZ/Glg6MatQl6VYzNq4xh+OnTnAAyRQBzFvW5MDeLkQXM3i8MnSDVyciV48dVWEbFcEniM4zVqWs6tNlztNaxKt0sVtctNolSJIo4wsoAEy/PcZFCAclPW4itFWgApaSloAp+0vnX+1+1NGWne0vnX+1+1N645LLPoKXBekeUfMd494or0UcR3j30UIKjyTleVzcLGpd2CooyzMQqqPKSeVexWo3b1+sEDuxjzpOlZG0Ix5aW4E448cA1iss4Gx9HIGAZSGUjIIIII8oIpCtUi12OqzKy3kVvNKXWOGyCrCz6dWZVfXrwF+UQvozirrba9C9Jp16Rr0506sDVpz2ZzTlGwRlcabL5S/fS/qppuv9LX34az981PNmDhL9/N+qme6/0tffhrP3zVtR5sxr/5ovBoFBoFdZyAaMUGloA5UVWd/tsxW9sRINTSdWNQdB1DrCTVzXSQDny4qzVmVvH8J7Wdm61vbcFH8p0kAD8z5PctZ1JNYW7LpxTd3shG3g2tAi3M6q0DadSaFQqDwBOOsmeHMkceytB2HtRLqFZoz1WHI81Pap84PCnNzAsiMjjKsCrA8iCMEVnm4jtZ31xYuTpJLxZ7dPEEd6Fc+danMJLpl4nF2Vmv+Gg310kSNJIwVEBdmPIADiaytN7dq7RaSTZyCKCI46yxszkDOklgQSQR1VxjI40+8Mm0ncQWEHGS4dWYeVQcIp8gLcfy1e93tjpaW8cEfyUXBP1m/mY+cnJq3l2ON3nLSnhFS8He83j0snjI03cK9HoxpVUziQoDxDFgNWfIoq/nlWSeEW3Ozto2+0YhhHfTPjkSMa84+shb0pWrxShlDLxDAMD5QRkGnF/wqnJ5i90etJilpO2qNAxQtLSLQAUtJS0AU/aXzr/a/am1OtpfOv8Aa/4ptXI3k+gpcF6FTmO8e+ikTmO8e8UtCJqbk/ULvPs4zRN1VkARsRmFJ2L5UqyamA4AHq5GfLwqaqM27O6xPo1L8Wx6VXjQo2QFA6Tq5Oo4JBAx5xWEdzz5bFe3aK9OB0sCyYbMBsFsLgjtwS2SBnjpyONW6qxsmxEUyNLayCVtSLcT3KXEmdJJVATwyF5IByq0Vc9wp7DHZfKX7+X9VMt2B/6vffhrP3zU92Xyl+/l/VTPdn6Xvvw1n75q0o82RW4IuxoFBoFdZyAaWkNKaAIbezaXi1pNKPlBCqfbbqr7Tn0VC+C3ZvRWQkPypmMhPbpB0p6wM+mo/wALN0WW3tU+VNJqIHPgQiDH2n/21e7K2EcaRryRQg7lGKy3qejXaHs98VnPhJiNvdWl4nY+hz9khlB71MgrRzVS8KEIbZ0zHnHiVe8MBj05xVVFeJEJqDu9ipbqH4Q25cXfOK3XRF5Afm48eqVu81rVZ14ErIJYGX+aWZyx7cJ1AD6ifTWi0Q2uY0l9b95Kx4RtleM7PnQDLKhmT7UfWA9IBHppl4JtreMbNjBOWhLQN5cKfiyfyFfVVxdcgg8jwPprK/Baxtdo39ieQJlQfYcD2q6eqh4lcUsTT7wavSdtLSdtWai0i0tItABS0lLQBUtoj41/tH9qaMKebS+dfv8A2FNq43ue9Sf0Xo4TmO8e+lpVXiO8e+iqSCpuT1QG/NrE9nK00YkEal1BYoAcgZLDkO0nyA1YGFRm8d40NrNIoUlI2PWGpBngWcdqgEkjyA1zReTzpbEHHZRW1xZlYrdjLqi1Rh9aydEzmaMFjiMhCvlGpePGrWwrPNgL0V2gVrTrXDW7dBbJFI6tbG4hfVrb4phgnSBx08a0WrqKwoMjdl8pfv5v1Uz3Z+l778NZ++an2zF4S/fzfrpjuz9L334az981a0ebJq8EXY0Cg0Cus5QNBoNcyPgEnkASfRQBnVx/FbdRea2ygnyakGr9Tj1Vo1Z14LozLPe3R/mk0qfts0jewx1o1ZUspvs1q726Cs58Nt+VtIoF+VPMBjyqnWPtKD01oxrKd+R43tuxtuaxaZGHmLdI/rESirnsctV/W3ZI+CGQxpcWzcGjdWx5MjQw9ae2tGrN9nfw+3pk5LOhI73VZP1I9aRU0n9bdHRUSTVujmsq3h/hN4bebktyqox8pK9CfdFWrVl/h0gKxWtwvyoptGe9TIv+6Ieuqnsc9Xjfo1Gk7a8bO5EkaOvJ1Vx3MMj317CqNRaRaWkWgApaSloAqe0vnX7/ANhTenO0h8a/f+wprXG9z3aXBejpOY7x76Slj5jvHvopImpuT1Ndo3KRRvLIcIil3OC2FA4nA58KdVH7wwo9tMsriKMxktIcYQL1tZzwIBAyDzrmjucLdkQi7z7PEgfgr6OEhtpEYRDGSHKZCDI48hmrKr5GQcgjII4ggjIIPbVOt72S6ljDXERkjWUw6bS6jVpWjKa5DJw0hWY6AeJxx4VadmWYghjhUkiONIgTzIVQMn1VrNKxMG2cbK5S/fzfrqP3b+mL/wDDWfvmqQ2Vyl+/m/XUfu39MX/4az981bUObJq8EXU0Cg0Cus5gNQu+d70NlO459GUH2nIQe1hU0aovhcusWqRDnLKOHmTj79NRUdosumrySH/gwsujsEPbIzS+gnA9gFWs0z2LadDbwx//ABxJH/SoB91PDTgrRSFN3k2FZTuQ3jW3L655rFqiXyY1dEvrETGtL2vdiGCWU8BHG8h/KpNUHwHWZFtPO3yp5uflEY//AE7+uk90jCeZRR34QD0G0LK55DIRj9l+Psc1o1UXwv2euzVxzjlU58zqyH2lT6KtuxbrpYIpPrxox7yozUwxOSOqWYRY9FVPwp2HTbMuB2oBMO+Ng3D0ZHpq2Cm+0rUSxSRnk6NH/UpH71o1dWMJK6aK74Mb7ptm255lVMJ74yV/arUKzHwEXR8Wnhb5Uc2rHaA6KCP6kb11pwpQd0TTd4oWkWlpFqjQKWkpaAKttH5x+/8A4poRTzaHzr9/7U3Irhk8nuU39F6OI+Y7x76KVRxHePeKKaFU3J7FQ29JVreWIkqzxO6sIpJwmgqdelBxIJBC9uPMamyKgd9INVrIfGJbdVUszRKrsw4YTSQSSTjAXBya54rKPPeww2FtyeSVUkkRgQc4sbu3JIBPzkh0irQ4qk7Jv2kuoRI1+xWWRAJxbQRLIsZLauiALsFPBDz1Z/lq8VdTDFB4I3ZXKX7+b9Zphu39MX/4az981SOzF4S/fzfrqO3c+mL/APDWXvmrehzZNTgi6mgUGgV1nOBrON9D0+1rO35hQrkfaZnb/bFn01o9Zzu7/EbauJuYhDIPMcCIewN66yq/xfprTxd9I0VKU0Cg1qZFM8Ll/wBFsyYA4MpSEdzONY/pDD00/wDBzY9Ds22XGC0Ymbvl6/8A5Cqj4aJjK9nZrzll1kDyEiNf1N6q063iCKFHJQFHcBgVCzJsyWajfWCH31tOlsrheZ6MuO9esPdUf4MbvpLCMczGzxH8pyPYRVpmQMCp5EYPceFZ94I2MfjVueccgbHnx0bfoWpeKiZ1RzTa6NEFBoFBrUyMr3G/h9uX1vyEmqVf6hJ/9p9VaoKynef+G3itJuSzIqk8gSwkhYejMZ9VaqtRHoypYuv06pFpaRas1ClpKWgCr7Q+dfv/AGpvTjaA+Nfv/am5rglyPbp8F6FUcR3j3iilXn/flopoUyeqr79bVSGIRy288sUysryRlUWIDGGaQkdH5Q3lWrRUHvLtG7i0LaWvT69WuQuoWLGMExllMmePAEcqxp8jzpEBsG2M9xHMEuTEGFxkzWs0JnWAwCcmNi2ShI0jq5OcVdqp2wdksLsXEsFysxVlLhLe1txw5tHE5ZzwGCxb0VciKqtlhDYYbJ5S/fzfrNRu7v0xf/hrL3zVJbJ5S/fzfrNRu730xf8A4ay981a/+f8A0ZNTiXQ0Cg0V2mB4X1yIo3kbkis5/KM1RfA/bHoZp3+VJLpz5dKgk/1O3qqW8Jl90VjJ5ZCsI/Mct/tVqe7j2XQ2MC4wSnSN3v1j76yeai/DVYp37ZPCg0CuXYDieQ4nu8tamRld7/F7yxrzW2jBPmKIz/rlT1Vqq1lfgg/ibq+vj/O+hfMHOvH9PR1qoqIGVLZvtgaznZB8X27NHyE6swHnKiT/AMXrRjWcb+DoNpWVz2HCMfsvg8fsyH1VNX+PpnVS3a7Ro4oNItKa1MjL/DdEUS0uQOMMxHoOHHtjFaXaTB0VxxDKrg+UMMiqr4V7DptmT4+VGEmHcjgt/s117+DK96bZtsc5KRiE98RKD2AVC5GSxUa7LTSLS0i1ZqFLSUtAFbvvnH7/APimjCnd984/f/xTciuCW57NPivRwnMf320UqrxHePfS0kObJ2iu2FcGsDztwxXLCuqWmPYjNlcpfv5v11GbvfTF9+Gs/fNUrsocJfxE366it3vpi+/DWfvmrqoL7szm/qXQ0UGkNdhiZz4Tybi4tLNf5m1t5tR0Z9C660ZEAAA4ADAHmHKs43cPjm2J7jnHACieTI+LXHqkPprSayp5bZrUwlEQVW/CJtPxfZ875wxTol+1J1R7zVjBrLfDLO1xLaWEZ68sgkbzZzGhPmGpz6KuWxz1XaJP+CPZnQbOjOOMzNcH82Av+1Vq6CvK1t1jRUUYVFVFHmUAD3V6imlZDirJIDVJ8LNnrsxIOcUinPkD9T3lauxpht6xE9tLEf50ZR346p9eKmavFo0g7STOd3L3p7aGX68SMftaesPXmpE1R/BPf6rZ4W+VDIRj/tfJHtDj0VeDRB3igmrSaG+0bYSxSRnk6Mh/MMfvWceBC7Kx3Vq3yoJc4+1lGHoaMn81aeayex/gd4pE5R3gLD7T9f8AWr/1UPdMwqYkpGsChaBQtWahS0lLQBW775x+/wD4pvTi/Hxjd9N64ZbnsU+K9CrzHePeKKVOY/vtopJCmT1cstdUVzHAjzpaUikpoYw2Tyl/ETfrqJ2B9MX/AOGsvfNUzs6IqJNQxmaVx51ZyVPqqrzy3dttK5nhsnuY5obeMFZY4tLR6yc6jn+byV00ZWm7mc+JoJNVzfvbotbVyCBJIDHH5ckYLegHNRrb3X+OOyJcfioDVMisL97jp7qyuLgKxdENxAqjragpyT1eXAAcq6J1FbDFCObsv3g32MbezUsMPMemYdoB4ID+XHrq1k1SBvffcvgmXly8ag5equv8XX3+US/6qCqjKCVrkyvJtst11crGjO5CoilmJ4AADJNZZuCjbR2rcbRcfFR/Fwg9jaQqAeTCZJ870x30Xae0HTFrcQ2+nS8IuISGOrJbgwB9IOPJzqwbD2vc2cKQQ7HlCLnH8VBljzZmOOJOaTkm98GThOUtsI0igVSP8YX3+US/6qCkXfK+/wApl/1UFVrj2a6WXg0GqO2+V8OeyZeYH/VQdvoo/wAZX3+Uy/6qCjXHsNEuiKhcbO2wwbqw3XHPJQXbI9T5Hm1VpZPCst3pvbm+jCvsqVXTikguIGZSRxGDzB4ZGeweSvXdzb20bWExzWE0+CSGa5hBVcDq8STgcaiD0u38NJrUr/0081mfhn2YwW3vYh17aQaj5FLBkY9zqP6jUp/jO+/ymX/VQf8AFNr7em6mR4pNkSMjoUdTdQ4KtkeSrk4tWuYzpSkrWLfu9tdLu3injOVkUHuYcGU+cEEVIrWI7p2+0bC5Lx2twbY6v4c3EOMkcCTqwSCBxwCauqb6XpAxsmXkD/1UHb6KIzVshCM2sovVGaop31vf8pl7f/dQdnoo/wAa3v8AlMv+qgp6o9l+OXRN3vy276akVzaXbTKJHjMTNktGWDlSDjBZeBr1xXFJ5PTp8UcpzH99tFCjj/floqkOZO0V2wrk1yHn3EpGWqlcbRlj2uAZGNu8UVuY+JVJpemeOXzZ6Bk/MKY7I3hmNxezdaWIwwz20WpUQRtcSwK4YnADdF0hJ7DyrRUmLUXiuFXiT5cewVVot8spMejR5IZLaIrDOJo2Ny+hAspVeIOcggdnlpzJt24y6R2qySQKjXKifGl3XWIYSU+MbQVPHSOsONPxyK1IsZrjFU+DeG4ia8do+kgjvRGzNL0ckaSRWwCRxletpaTUQSPlHGSMVatomXo26HRrxw6TVo8+QvGhxcWEZHrjtpKi90rp5bK3klOqR4ld25ZY8zUriokrOxoncTFebLXpRikNM8iaVaru/N+Y444VnFu9zIIlmJVejVAZZHy3AZCae9qb2W9DvbWbxxrNLckwNh9CLLHGxlZmwcLqjbjjkRWqg2kw1otEi59YPqNc4qvSbzS9WNbcNcmc2jx9KBGriAzq/S6eKFNJzpz1uXZXn8IMbmBVZwpvLqGQFw4bRaFwBw4IGIIHlFPQwU0WTFGKg99LqeG2Z4GRdONbMGZgpdV+LA4Z4nnU5Sti5opXdgYV5Yr1pCKRaZ50ClNQm+UjrZy9E5jcmJFcc1LzImR6GNCV3YJOyuTVcsKpG3tuytZxCNyk+HecrwK+KssdwM+eUqO4mpba285gm0PGgjEkcIJnVZnMhUB44cHKgvjJIPA8KvRIlVYono1wPST6zS1Cy7fxrXo/jUukshHqxq16XEobHyejYt+QivTey5mitJ5ICgeOGWTLgnAVGOVA/m4DGeFPSy9atclwOI/vtpa8bFyyRk8yqE95AJNFCFJssmK4IruiuQ88gNr7tpcdPmR0MyQpqXAaNoGZ45EP1sufVTO83NicEI7IBDa26DSroBaStLGSh4NkuQQfJ2HjVpIxXOK1VSQ0irx7pdZ3knZzI1rKQI44gGtJelQIo+Sp5YOT25pxtPd5neV4bh4BcKqz6FUsdK6BJG/ON9AC6uPADkRU/RR5GVYgm3cToriPWwFzMLljwJUhYVCrnmMQLxPHiamGHZ5eFdsK5ocm9xpDPY+zxbwRwKSyxIIwTjJA7TinTCuqKVylg8qK6YVzSKuR0+x0kuRcSdcrCYERgrImp9TuMjOpsKD5l76gtqbtOJoTbuyKbt7okKjJDqtmQjQcakZsZHPrHlzFuoIqlNoWlEDabvqrJI8jPKJ3unfAXpHaIwgYA6qqhUDHHq13HsFRKkutspPNdY4YLTQ9CVPDkBx76mCKKpTZelDLbOzhcQvCxKhwASMEjDBuR4fy04NetIRmi41hnnRQaKZZyVpjtawE8RjYlQSjZGM9SRZAOPlKAempCuWWge+GV6fdiNmum1uDdKqEcCseDqcoMfzNgnPkpve7qa+l0zlFllFzwhjd+kBVgGkPFkBRerwPZnAqy0U9cg8cSvR7KMm0TcsjokcQjXUV0yzdZemVQSRpjdlycE6uXCpXatiJoZYWJCyxvCSOYDoVJGeGRmnlFJyZSjY8baPSFX6oVfVgUV644j++2kq4yFInqKWiufQeeJXBFelI1NQC554oxXTVzT0FBivMrXpSU9A7nniiuzRT0D1HGK4YV7UU9A1I8MUYruiloLueZFcGvekNGmwJnhn++FGf74V70tPSGoamuaeCkanpKUxnmj++ynJop6R6howrg0/WuTRpKVQZZozT2ilpH5Bmp4j++2ini8x6KWqSIlM//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data:image/jpeg;base64,/9j/4AAQSkZJRgABAQAAAQABAAD/2wCEAAkGBxQSEhUUEhQVFRQVFRUQFBUYFBUPFBUVFRQYFhQSFRQYHCggGB4lGxQUITEhJSkrLi4uFx8zODMsNygtLi4BCgoKDg0OGxAQGywkHCQsLCwvLCwsLCwsLCwsLCwsLCwsLCwsLCwsLCwsLC0sLCwsLCwsLCwsLCwsLCwsLCwsLP/AABEIAOkA2AMBIgACEQEDEQH/xAAbAAABBQEBAAAAAAAAAAAAAAAAAQQFBgcCA//EAEcQAAIBAwEEBAgMBAUDBQAAAAECAwAEERIFBiExEyJBcQcUUWGBkaGxFSMyMzVScnN0grLBJEKS8BZVlKLRNGLCJURTw9L/xAAaAQADAQEBAQAAAAAAAAAAAAAAAQIDBAUG/8QAJhEAAgEDBAIDAQEBAQAAAAAAAAECAxEhEjEyURNxFCJhQTOxBP/aAAwDAQACEQMRAD8A0s0V3iuCK809cKRhS0UxnkRSV6MK4xTLTEpGpaKGho8xS0pWuaRQtcstLRTA8qK7Za5qikJSMKWloHc86K6YVzVFhSMKWkoA8iKWuyK86RdxaQiiikB5UV6EVwRVF3Fj5jvHvFFEfMd494oqkzCruT1BoorlOI4IorsivMjy1SHcK8bWdZZpIUOZYlSR1wQAsmdB1cjnSaiN0d41vlmZcfFXEkOB9QN8W3pX96dbq/S19+Gs/fNW0Kd5WZjUraY6ok18GyeT20fB0n1faKnzQK38MTD5c/wr/wAHSeT3VydmSfV9oqwmlzS8EQ+ZP8K58GyfV9oo+DZPq+0VYxRR4Ij+ZP8ACufBsn1faK5bZUn1faKsxpBR4Ih8yp+FZ+Cpfq+0UnwVL9X2irOaWn4Yj+bU/CrnZUv1faK5OyZfq+0VaaCaPFEPnVPwqvwRL9X2ij4Il+r7RVqNANPxIfzqn4VX4Il+r7RXLbHl+r7RVszSCl4oh8+p+FS+Bpvq+0UvwNN9X2irbmlo8KH8+p0ihyIVYqeY4HvrzYU82p86/wBo/tTWsNmevTleKbOI+Y7/ANxRXaDrDvHvFLQmRUeSaoroiua5zjCuJ4wyspzhgVODg4IwcEcq7ooBlf3Y2FBbdKYIxHmRojgnDLGx0ZzzIyePnpzur9LX34az981OtmjhL99L+qm26o/9Wvvw1n75q6qLbmzlrq1NFw2jbdLFJHkjWjJkEgjUCMgjlWbHa00iWcgkYHZ8MM96oPy2aXxaVXGexIbphntwa1E1CWW69vEt0qplbx5JJwTqDGUEOB5F6zHH/ca6jjK7s3asz3UwtyjNdTTMjSF3iit7JYrZ2RFI1FpieAKjix7KfW+8txM8dvHHElwTciVmLSQotsyKWQDDOX6aMgEjAJyTjBfx7pwpFBHC0kLW6ssUqMDIFfjIH1KQ4Y4JyOYzR/hSJVj6J5YpIzIyzKwaUmZtU2ssCH1sASCOYBGMCgCPsd5bi4cQwpCkyeMdOXLvGDbz9ABGFwTrYMck9UDkc078HUrvYRtIeuZLrV1jJgi7mBUMeJA5DzAV6LunEoj6J5YnQSAyow6SUTOHl6UsCGLP1s4yCTjFSWw9kx2kKQRatCayNTGRuu7OxLHieLGgCQNIKU0goADSmkNKaAK3byH4VmXJ0+JwkLk6cmaQZA5ZqL29vm8c1xHCIz4sFDI6Tu87tGsvRo0akR9V1Go6uJPADjU3tLdtJpun6W4ikKLETFL0QKKxYAjB7WPrrwl3SQ6sT3K9IqrPiUBp9I0hpHxkNpAXUpUkADPCgBpNvJcOJ5beOPobUL0iya1mkboUneNcYEeEkQZOcnI4YzTe53pucXksUcPQWYWQhi/SzL4slw6LjhGQr8CdWSRwFTF9urFK0h1yokwVbiJGCxzBVCjWCCRlQFJUjIGDUbHugZJrwyvIsNxInxSSAJLCsEcZWRcErxVwdJBK4BoAbbU31eOU6DAyLJBH0Q6SScrL0ep3dBohI6TgrA5AzkZpxcbyzr40/RxGOC4WxiXLa5ZZTCsbOeSIDPx4EnBxy4vL7c6KQSKJZ445JOnMSOqos2VIkHVyeKg6SSueyns278LRzRtqKzy+MP1iCJBo0uhHySpiRh5xQBF7DkuPhK4W4KEi1typjLiM5lmyejYnSeGOfHA7hbahtk7ASCV5uklllkRIneRlYlYyxQBVAA+WeQqYFAFM2p86/wBo/tTWnm1F+Nf7X7Cmdcb3Z9HR4L0KnMd494ooTmO8e8UUkTV3J+uGFelIaxOFHlRXRWuaRdxpsvlL99L+qmm6/wBLX34az981O9l8pfvpf1U03X+lr78NZ++aumhzZyV/80Xg1Wd/LmdIYRBkGS5t4XIk6JtDyqCqtpOM8s8xmrMaYbY2WLhYwWK9HNDccADkxOHCnPYcV1nIQf8AitgJibdikM3iaHpFLTXGtEREXsB1nLNjGD2ca7l3paMvFNBi5XoNESSCRJRcO0cRSQhcDUj51AEaSePDLifddWimj6VlMlyb5HAAMcmtXXA5MAV4g8wSKj9qbvuI5ZpXkuLkm3KtBGkLRrBKXToonYhsF3YgklgSB2UASmw9tvLPPBND0UkCQyMQ4lRxN0mCjYBwOiPMA+appXBAIIIPEEcQR5RVT3NsZvGLu4mMpEy20adKiwOehEpYrEPkJmUAA8eBPbUpAPFpuj5QzMTF9WOQ8Wg8wbiy/mH1RQBNmkFGaBQAGlpDQTQACuJCcHAyccBnGT2DPZTTal90S5A1Ox0Rx9ruRwXzDtJ7ACaXZVkYkOptcjnXK/LU54cB2KAAAPIBQBUd29u3IhhDxNLPdSzsMzgqioRkk6RoUYICgE8B5eEmN6W4SmE+KtOLUTaxr1GXoRL0WOEevhq1Z7cYp9s7d4Q9ARIT0AmAyoGrpjk5xyxTFd0yCIzcMbVZ/Glg6MatQl6VYzNq4xh+OnTnAAyRQBzFvW5MDeLkQXM3i8MnSDVyciV48dVWEbFcEniM4zVqWs6tNlztNaxKt0sVtctNolSJIo4wsoAEy/PcZFCAclPW4itFWgApaSloAp+0vnX+1+1NGWne0vnX+1+1N645LLPoKXBekeUfMd494or0UcR3j30UIKjyTleVzcLGpd2CooyzMQqqPKSeVexWo3b1+sEDuxjzpOlZG0Ix5aW4E448cA1iss4Gx9HIGAZSGUjIIIII8oIpCtUi12OqzKy3kVvNKXWOGyCrCz6dWZVfXrwF+UQvozirrba9C9Jp16Rr0506sDVpz2ZzTlGwRlcabL5S/fS/qppuv9LX34az981PNmDhL9/N+qme6/0tffhrP3zVtR5sxr/5ovBoFBoFdZyAaMUGloA5UVWd/tsxW9sRINTSdWNQdB1DrCTVzXSQDny4qzVmVvH8J7Wdm61vbcFH8p0kAD8z5PctZ1JNYW7LpxTd3shG3g2tAi3M6q0DadSaFQqDwBOOsmeHMkceytB2HtRLqFZoz1WHI81Pap84PCnNzAsiMjjKsCrA8iCMEVnm4jtZ31xYuTpJLxZ7dPEEd6Fc+danMJLpl4nF2Vmv+Gg310kSNJIwVEBdmPIADiaytN7dq7RaSTZyCKCI46yxszkDOklgQSQR1VxjI40+8Mm0ncQWEHGS4dWYeVQcIp8gLcfy1e93tjpaW8cEfyUXBP1m/mY+cnJq3l2ON3nLSnhFS8He83j0snjI03cK9HoxpVUziQoDxDFgNWfIoq/nlWSeEW3Ozto2+0YhhHfTPjkSMa84+shb0pWrxShlDLxDAMD5QRkGnF/wqnJ5i90etJilpO2qNAxQtLSLQAUtJS0AU/aXzr/a/am1OtpfOv8Aa/4ptXI3k+gpcF6FTmO8e+ikTmO8e8UtCJqbk/ULvPs4zRN1VkARsRmFJ2L5UqyamA4AHq5GfLwqaqM27O6xPo1L8Wx6VXjQo2QFA6Tq5Oo4JBAx5xWEdzz5bFe3aK9OB0sCyYbMBsFsLgjtwS2SBnjpyONW6qxsmxEUyNLayCVtSLcT3KXEmdJJVATwyF5IByq0Vc9wp7DHZfKX7+X9VMt2B/6vffhrP3zU92Xyl+/l/VTPdn6Xvvw1n75q0o82RW4IuxoFBoFdZyAaWkNKaAIbezaXi1pNKPlBCqfbbqr7Tn0VC+C3ZvRWQkPypmMhPbpB0p6wM+mo/wALN0WW3tU+VNJqIHPgQiDH2n/21e7K2EcaRryRQg7lGKy3qejXaHs98VnPhJiNvdWl4nY+hz9khlB71MgrRzVS8KEIbZ0zHnHiVe8MBj05xVVFeJEJqDu9ipbqH4Q25cXfOK3XRF5Afm48eqVu81rVZ14ErIJYGX+aWZyx7cJ1AD6ifTWi0Q2uY0l9b95Kx4RtleM7PnQDLKhmT7UfWA9IBHppl4JtreMbNjBOWhLQN5cKfiyfyFfVVxdcgg8jwPprK/Baxtdo39ieQJlQfYcD2q6eqh4lcUsTT7wavSdtLSdtWai0i0tItABS0lLQBUtoj41/tH9qaMKebS+dfv8A2FNq43ue9Sf0Xo4TmO8e+lpVXiO8e+iqSCpuT1QG/NrE9nK00YkEal1BYoAcgZLDkO0nyA1YGFRm8d40NrNIoUlI2PWGpBngWcdqgEkjyA1zReTzpbEHHZRW1xZlYrdjLqi1Rh9aydEzmaMFjiMhCvlGpePGrWwrPNgL0V2gVrTrXDW7dBbJFI6tbG4hfVrb4phgnSBx08a0WrqKwoMjdl8pfv5v1Uz3Z+l778NZ++an2zF4S/fzfrpjuz9L334az981a0ebJq8EXY0Cg0Cus5QNBoNcyPgEnkASfRQBnVx/FbdRea2ygnyakGr9Tj1Vo1Z14LozLPe3R/mk0qfts0jewx1o1ZUspvs1q726Cs58Nt+VtIoF+VPMBjyqnWPtKD01oxrKd+R43tuxtuaxaZGHmLdI/rESirnsctV/W3ZI+CGQxpcWzcGjdWx5MjQw9ae2tGrN9nfw+3pk5LOhI73VZP1I9aRU0n9bdHRUSTVujmsq3h/hN4bebktyqox8pK9CfdFWrVl/h0gKxWtwvyoptGe9TIv+6Ieuqnsc9Xjfo1Gk7a8bO5EkaOvJ1Vx3MMj317CqNRaRaWkWgApaSloAqe0vnX7/ANhTenO0h8a/f+wprXG9z3aXBejpOY7x76Slj5jvHvopImpuT1Ndo3KRRvLIcIil3OC2FA4nA58KdVH7wwo9tMsriKMxktIcYQL1tZzwIBAyDzrmjucLdkQi7z7PEgfgr6OEhtpEYRDGSHKZCDI48hmrKr5GQcgjII4ggjIIPbVOt72S6ljDXERkjWUw6bS6jVpWjKa5DJw0hWY6AeJxx4VadmWYghjhUkiONIgTzIVQMn1VrNKxMG2cbK5S/fzfrqP3b+mL/wDDWfvmqQ2Vyl+/m/XUfu39MX/4az981bUObJq8EXU0Cg0Cus5gNQu+d70NlO459GUH2nIQe1hU0aovhcusWqRDnLKOHmTj79NRUdosumrySH/gwsujsEPbIzS+gnA9gFWs0z2LadDbwx//ABxJH/SoB91PDTgrRSFN3k2FZTuQ3jW3L655rFqiXyY1dEvrETGtL2vdiGCWU8BHG8h/KpNUHwHWZFtPO3yp5uflEY//AE7+uk90jCeZRR34QD0G0LK55DIRj9l+Psc1o1UXwv2euzVxzjlU58zqyH2lT6KtuxbrpYIpPrxox7yozUwxOSOqWYRY9FVPwp2HTbMuB2oBMO+Ng3D0ZHpq2Cm+0rUSxSRnk6NH/UpH71o1dWMJK6aK74Mb7ptm255lVMJ74yV/arUKzHwEXR8Wnhb5Uc2rHaA6KCP6kb11pwpQd0TTd4oWkWlpFqjQKWkpaAKttH5x+/8A4poRTzaHzr9/7U3Irhk8nuU39F6OI+Y7x76KVRxHePeKKaFU3J7FQ29JVreWIkqzxO6sIpJwmgqdelBxIJBC9uPMamyKgd9INVrIfGJbdVUszRKrsw4YTSQSSTjAXBya54rKPPeww2FtyeSVUkkRgQc4sbu3JIBPzkh0irQ4qk7Jv2kuoRI1+xWWRAJxbQRLIsZLauiALsFPBDz1Z/lq8VdTDFB4I3ZXKX7+b9Zphu39MX/4az981SOzF4S/fzfrqO3c+mL/APDWXvmrehzZNTgi6mgUGgV1nOBrON9D0+1rO35hQrkfaZnb/bFn01o9Zzu7/EbauJuYhDIPMcCIewN66yq/xfprTxd9I0VKU0Cg1qZFM8Ll/wBFsyYA4MpSEdzONY/pDD00/wDBzY9Ds22XGC0Ymbvl6/8A5Cqj4aJjK9nZrzll1kDyEiNf1N6q063iCKFHJQFHcBgVCzJsyWajfWCH31tOlsrheZ6MuO9esPdUf4MbvpLCMczGzxH8pyPYRVpmQMCp5EYPceFZ94I2MfjVueccgbHnx0bfoWpeKiZ1RzTa6NEFBoFBrUyMr3G/h9uX1vyEmqVf6hJ/9p9VaoKynef+G3itJuSzIqk8gSwkhYejMZ9VaqtRHoypYuv06pFpaRas1ClpKWgCr7Q+dfv/AGpvTjaA+Nfv/am5rglyPbp8F6FUcR3j3iilXn/flopoUyeqr79bVSGIRy288sUysryRlUWIDGGaQkdH5Q3lWrRUHvLtG7i0LaWvT69WuQuoWLGMExllMmePAEcqxp8jzpEBsG2M9xHMEuTEGFxkzWs0JnWAwCcmNi2ShI0jq5OcVdqp2wdksLsXEsFysxVlLhLe1txw5tHE5ZzwGCxb0VciKqtlhDYYbJ5S/fzfrNRu7v0xf/hrL3zVJbJ5S/fzfrNRu730xf8A4ay981a/+f8A0ZNTiXQ0Cg0V2mB4X1yIo3kbkis5/KM1RfA/bHoZp3+VJLpz5dKgk/1O3qqW8Jl90VjJ5ZCsI/Mct/tVqe7j2XQ2MC4wSnSN3v1j76yeai/DVYp37ZPCg0CuXYDieQ4nu8tamRld7/F7yxrzW2jBPmKIz/rlT1Vqq1lfgg/ibq+vj/O+hfMHOvH9PR1qoqIGVLZvtgaznZB8X27NHyE6swHnKiT/AMXrRjWcb+DoNpWVz2HCMfsvg8fsyH1VNX+PpnVS3a7Ro4oNItKa1MjL/DdEUS0uQOMMxHoOHHtjFaXaTB0VxxDKrg+UMMiqr4V7DptmT4+VGEmHcjgt/s117+DK96bZtsc5KRiE98RKD2AVC5GSxUa7LTSLS0i1ZqFLSUtAFbvvnH7/APimjCnd984/f/xTciuCW57NPivRwnMf320UqrxHePfS0kObJ2iu2FcGsDztwxXLCuqWmPYjNlcpfv5v11GbvfTF9+Gs/fNUrsocJfxE366it3vpi+/DWfvmrqoL7szm/qXQ0UGkNdhiZz4Tybi4tLNf5m1t5tR0Z9C660ZEAAA4ADAHmHKs43cPjm2J7jnHACieTI+LXHqkPprSayp5bZrUwlEQVW/CJtPxfZ875wxTol+1J1R7zVjBrLfDLO1xLaWEZ68sgkbzZzGhPmGpz6KuWxz1XaJP+CPZnQbOjOOMzNcH82Av+1Vq6CvK1t1jRUUYVFVFHmUAD3V6imlZDirJIDVJ8LNnrsxIOcUinPkD9T3lauxpht6xE9tLEf50ZR346p9eKmavFo0g7STOd3L3p7aGX68SMftaesPXmpE1R/BPf6rZ4W+VDIRj/tfJHtDj0VeDRB3igmrSaG+0bYSxSRnk6Mh/MMfvWceBC7Kx3Vq3yoJc4+1lGHoaMn81aeayex/gd4pE5R3gLD7T9f8AWr/1UPdMwqYkpGsChaBQtWahS0lLQBW775x+/wD4pvTi/Hxjd9N64ZbnsU+K9CrzHePeKKVOY/vtopJCmT1cstdUVzHAjzpaUikpoYw2Tyl/ETfrqJ2B9MX/AOGsvfNUzs6IqJNQxmaVx51ZyVPqqrzy3dttK5nhsnuY5obeMFZY4tLR6yc6jn+byV00ZWm7mc+JoJNVzfvbotbVyCBJIDHH5ckYLegHNRrb3X+OOyJcfioDVMisL97jp7qyuLgKxdENxAqjragpyT1eXAAcq6J1FbDFCObsv3g32MbezUsMPMemYdoB4ID+XHrq1k1SBvffcvgmXly8ag5equv8XX3+US/6qCqjKCVrkyvJtst11crGjO5CoilmJ4AADJNZZuCjbR2rcbRcfFR/Fwg9jaQqAeTCZJ870x30Xae0HTFrcQ2+nS8IuISGOrJbgwB9IOPJzqwbD2vc2cKQQ7HlCLnH8VBljzZmOOJOaTkm98GThOUtsI0igVSP8YX3+US/6qCkXfK+/wApl/1UFVrj2a6WXg0GqO2+V8OeyZeYH/VQdvoo/wAZX3+Uy/6qCjXHsNEuiKhcbO2wwbqw3XHPJQXbI9T5Hm1VpZPCst3pvbm+jCvsqVXTikguIGZSRxGDzB4ZGeweSvXdzb20bWExzWE0+CSGa5hBVcDq8STgcaiD0u38NJrUr/0081mfhn2YwW3vYh17aQaj5FLBkY9zqP6jUp/jO+/ymX/VQf8AFNr7em6mR4pNkSMjoUdTdQ4KtkeSrk4tWuYzpSkrWLfu9tdLu3injOVkUHuYcGU+cEEVIrWI7p2+0bC5Lx2twbY6v4c3EOMkcCTqwSCBxwCauqb6XpAxsmXkD/1UHb6KIzVshCM2sovVGaop31vf8pl7f/dQdnoo/wAa3v8AlMv+qgp6o9l+OXRN3vy276akVzaXbTKJHjMTNktGWDlSDjBZeBr1xXFJ5PTp8UcpzH99tFCjj/floqkOZO0V2wrk1yHn3EpGWqlcbRlj2uAZGNu8UVuY+JVJpemeOXzZ6Bk/MKY7I3hmNxezdaWIwwz20WpUQRtcSwK4YnADdF0hJ7DyrRUmLUXiuFXiT5cewVVot8spMejR5IZLaIrDOJo2Ny+hAspVeIOcggdnlpzJt24y6R2qySQKjXKifGl3XWIYSU+MbQVPHSOsONPxyK1IsZrjFU+DeG4ia8do+kgjvRGzNL0ckaSRWwCRxletpaTUQSPlHGSMVatomXo26HRrxw6TVo8+QvGhxcWEZHrjtpKi90rp5bK3klOqR4ld25ZY8zUriokrOxoncTFebLXpRikNM8iaVaru/N+Y444VnFu9zIIlmJVejVAZZHy3AZCae9qb2W9DvbWbxxrNLckwNh9CLLHGxlZmwcLqjbjjkRWqg2kw1otEi59YPqNc4qvSbzS9WNbcNcmc2jx9KBGriAzq/S6eKFNJzpz1uXZXn8IMbmBVZwpvLqGQFw4bRaFwBw4IGIIHlFPQwU0WTFGKg99LqeG2Z4GRdONbMGZgpdV+LA4Z4nnU5Sti5opXdgYV5Yr1pCKRaZ50ClNQm+UjrZy9E5jcmJFcc1LzImR6GNCV3YJOyuTVcsKpG3tuytZxCNyk+HecrwK+KssdwM+eUqO4mpba285gm0PGgjEkcIJnVZnMhUB44cHKgvjJIPA8KvRIlVYono1wPST6zS1Cy7fxrXo/jUukshHqxq16XEobHyejYt+QivTey5mitJ5ICgeOGWTLgnAVGOVA/m4DGeFPSy9atclwOI/vtpa8bFyyRk8yqE95AJNFCFJssmK4IruiuQ88gNr7tpcdPmR0MyQpqXAaNoGZ45EP1sufVTO83NicEI7IBDa26DSroBaStLGSh4NkuQQfJ2HjVpIxXOK1VSQ0irx7pdZ3knZzI1rKQI44gGtJelQIo+Sp5YOT25pxtPd5neV4bh4BcKqz6FUsdK6BJG/ON9AC6uPADkRU/RR5GVYgm3cToriPWwFzMLljwJUhYVCrnmMQLxPHiamGHZ5eFdsK5ocm9xpDPY+zxbwRwKSyxIIwTjJA7TinTCuqKVylg8qK6YVzSKuR0+x0kuRcSdcrCYERgrImp9TuMjOpsKD5l76gtqbtOJoTbuyKbt7okKjJDqtmQjQcakZsZHPrHlzFuoIqlNoWlEDabvqrJI8jPKJ3unfAXpHaIwgYA6qqhUDHHq13HsFRKkutspPNdY4YLTQ9CVPDkBx76mCKKpTZelDLbOzhcQvCxKhwASMEjDBuR4fy04NetIRmi41hnnRQaKZZyVpjtawE8RjYlQSjZGM9SRZAOPlKAempCuWWge+GV6fdiNmum1uDdKqEcCseDqcoMfzNgnPkpve7qa+l0zlFllFzwhjd+kBVgGkPFkBRerwPZnAqy0U9cg8cSvR7KMm0TcsjokcQjXUV0yzdZemVQSRpjdlycE6uXCpXatiJoZYWJCyxvCSOYDoVJGeGRmnlFJyZSjY8baPSFX6oVfVgUV644j++2kq4yFInqKWiufQeeJXBFelI1NQC554oxXTVzT0FBivMrXpSU9A7nniiuzRT0D1HGK4YV7UU9A1I8MUYruiloLueZFcGvekNGmwJnhn++FGf74V70tPSGoamuaeCkanpKUxnmj++ynJop6R6howrg0/WuTRpKVQZZozT2ilpH5Bmp4j++2ini8x6KWqSIlM//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898996" y="4999571"/>
            <a:ext cx="1554080" cy="584775"/>
          </a:xfrm>
          <a:prstGeom prst="rect">
            <a:avLst/>
          </a:prstGeom>
        </p:spPr>
        <p:txBody>
          <a:bodyPr wrap="square">
            <a:spAutoFit/>
          </a:bodyPr>
          <a:lstStyle/>
          <a:p>
            <a:r>
              <a:rPr lang="en-GB" sz="3200" dirty="0" smtClean="0">
                <a:hlinkClick r:id="rId3"/>
              </a:rPr>
              <a:t>LINK</a:t>
            </a:r>
            <a:endParaRPr lang="en-GB" dirty="0"/>
          </a:p>
        </p:txBody>
      </p:sp>
      <p:sp>
        <p:nvSpPr>
          <p:cNvPr id="12" name="TextBox 11"/>
          <p:cNvSpPr txBox="1"/>
          <p:nvPr/>
        </p:nvSpPr>
        <p:spPr>
          <a:xfrm>
            <a:off x="6876256" y="3556671"/>
            <a:ext cx="1011815" cy="584775"/>
          </a:xfrm>
          <a:prstGeom prst="rect">
            <a:avLst/>
          </a:prstGeom>
          <a:noFill/>
        </p:spPr>
        <p:txBody>
          <a:bodyPr wrap="none" rtlCol="0">
            <a:spAutoFit/>
          </a:bodyPr>
          <a:lstStyle/>
          <a:p>
            <a:r>
              <a:rPr lang="en-GB" sz="3200" dirty="0" smtClean="0">
                <a:hlinkClick r:id="rId4"/>
              </a:rPr>
              <a:t>LINK</a:t>
            </a:r>
            <a:endParaRPr lang="en-GB" sz="3200" dirty="0"/>
          </a:p>
        </p:txBody>
      </p:sp>
    </p:spTree>
    <p:extLst>
      <p:ext uri="{BB962C8B-B14F-4D97-AF65-F5344CB8AC3E}">
        <p14:creationId xmlns:p14="http://schemas.microsoft.com/office/powerpoint/2010/main" val="2431677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3" name="Rectangle 2"/>
          <p:cNvSpPr/>
          <p:nvPr/>
        </p:nvSpPr>
        <p:spPr>
          <a:xfrm>
            <a:off x="178682" y="836712"/>
            <a:ext cx="8713797" cy="3139321"/>
          </a:xfrm>
          <a:prstGeom prst="rect">
            <a:avLst/>
          </a:prstGeom>
        </p:spPr>
        <p:txBody>
          <a:bodyPr wrap="square">
            <a:spAutoFit/>
          </a:bodyPr>
          <a:lstStyle/>
          <a:p>
            <a:r>
              <a:rPr lang="en-GB" b="1" dirty="0" smtClean="0"/>
              <a:t>Ecological </a:t>
            </a:r>
            <a:r>
              <a:rPr lang="en-GB" b="1" dirty="0"/>
              <a:t>Isolation</a:t>
            </a:r>
          </a:p>
          <a:p>
            <a:r>
              <a:rPr lang="en-GB" dirty="0"/>
              <a:t>This is not very common in animals but is </a:t>
            </a:r>
            <a:r>
              <a:rPr lang="en-GB" dirty="0" smtClean="0"/>
              <a:t>widespread among </a:t>
            </a:r>
            <a:r>
              <a:rPr lang="en-GB" dirty="0"/>
              <a:t>plants. Closely related species often </a:t>
            </a:r>
            <a:r>
              <a:rPr lang="en-GB" dirty="0" smtClean="0"/>
              <a:t>differ significantly </a:t>
            </a:r>
            <a:r>
              <a:rPr lang="en-GB" dirty="0"/>
              <a:t>in their flowering seasons, or in their</a:t>
            </a:r>
          </a:p>
          <a:p>
            <a:r>
              <a:rPr lang="en-GB" dirty="0"/>
              <a:t>requirements for soil type or climate. For example, </a:t>
            </a:r>
            <a:r>
              <a:rPr lang="en-GB" dirty="0" smtClean="0"/>
              <a:t>the sea </a:t>
            </a:r>
            <a:r>
              <a:rPr lang="en-GB" dirty="0" err="1"/>
              <a:t>campion</a:t>
            </a:r>
            <a:r>
              <a:rPr lang="en-GB" dirty="0"/>
              <a:t>, </a:t>
            </a:r>
            <a:r>
              <a:rPr lang="en-GB" i="1" dirty="0" err="1"/>
              <a:t>Silene</a:t>
            </a:r>
            <a:r>
              <a:rPr lang="en-GB" i="1" dirty="0"/>
              <a:t> </a:t>
            </a:r>
            <a:r>
              <a:rPr lang="en-GB" i="1" dirty="0" err="1"/>
              <a:t>maritima</a:t>
            </a:r>
            <a:r>
              <a:rPr lang="en-GB" dirty="0"/>
              <a:t>, grows on rocky </a:t>
            </a:r>
            <a:r>
              <a:rPr lang="en-GB" dirty="0" smtClean="0"/>
              <a:t>beaches, while </a:t>
            </a:r>
            <a:r>
              <a:rPr lang="en-GB" dirty="0"/>
              <a:t>the bladder </a:t>
            </a:r>
            <a:r>
              <a:rPr lang="en-GB" dirty="0" err="1"/>
              <a:t>campion</a:t>
            </a:r>
            <a:r>
              <a:rPr lang="en-GB" dirty="0"/>
              <a:t>, </a:t>
            </a:r>
            <a:r>
              <a:rPr lang="en-GB" i="1" dirty="0" err="1"/>
              <a:t>Silene</a:t>
            </a:r>
            <a:r>
              <a:rPr lang="en-GB" i="1" dirty="0"/>
              <a:t> vulgaris</a:t>
            </a:r>
            <a:r>
              <a:rPr lang="en-GB" dirty="0"/>
              <a:t>, grows </a:t>
            </a:r>
            <a:r>
              <a:rPr lang="en-GB" dirty="0" smtClean="0"/>
              <a:t>in meadows</a:t>
            </a:r>
            <a:r>
              <a:rPr lang="en-GB" dirty="0"/>
              <a:t>. </a:t>
            </a:r>
            <a:endParaRPr lang="en-GB" dirty="0" smtClean="0"/>
          </a:p>
          <a:p>
            <a:endParaRPr lang="en-GB" dirty="0"/>
          </a:p>
          <a:p>
            <a:r>
              <a:rPr lang="en-GB" dirty="0" smtClean="0"/>
              <a:t>Breeding </a:t>
            </a:r>
            <a:r>
              <a:rPr lang="en-GB" dirty="0"/>
              <a:t>between the species is rare, </a:t>
            </a:r>
            <a:r>
              <a:rPr lang="en-GB" dirty="0" smtClean="0"/>
              <a:t>even though </a:t>
            </a:r>
            <a:r>
              <a:rPr lang="en-GB" dirty="0"/>
              <a:t>the hybrids formed are fertile. Another </a:t>
            </a:r>
            <a:r>
              <a:rPr lang="en-GB" dirty="0" smtClean="0"/>
              <a:t>example of </a:t>
            </a:r>
            <a:r>
              <a:rPr lang="en-GB" dirty="0"/>
              <a:t>ecological isolation is provided by the genus Viola</a:t>
            </a:r>
            <a:r>
              <a:rPr lang="en-GB" dirty="0" smtClean="0"/>
              <a:t>: </a:t>
            </a:r>
            <a:r>
              <a:rPr lang="en-GB" i="1" dirty="0" smtClean="0"/>
              <a:t>Viola </a:t>
            </a:r>
            <a:r>
              <a:rPr lang="en-GB" i="1" dirty="0" err="1"/>
              <a:t>arvensis</a:t>
            </a:r>
            <a:r>
              <a:rPr lang="en-GB" i="1" dirty="0"/>
              <a:t> </a:t>
            </a:r>
            <a:r>
              <a:rPr lang="en-GB" dirty="0"/>
              <a:t>grows on soils rich in calcium </a:t>
            </a:r>
            <a:r>
              <a:rPr lang="en-GB" dirty="0" smtClean="0"/>
              <a:t>carbonate, whereas </a:t>
            </a:r>
            <a:r>
              <a:rPr lang="en-GB" i="1" dirty="0"/>
              <a:t>Viola </a:t>
            </a:r>
            <a:r>
              <a:rPr lang="en-GB" i="1" dirty="0" err="1"/>
              <a:t>tricolor</a:t>
            </a:r>
            <a:r>
              <a:rPr lang="en-GB" i="1" dirty="0"/>
              <a:t> </a:t>
            </a:r>
            <a:r>
              <a:rPr lang="en-GB" dirty="0"/>
              <a:t>prefers acidic soils. </a:t>
            </a:r>
            <a:endParaRPr lang="en-GB" dirty="0" smtClean="0"/>
          </a:p>
        </p:txBody>
      </p:sp>
      <p:grpSp>
        <p:nvGrpSpPr>
          <p:cNvPr id="6" name="Group 5"/>
          <p:cNvGrpSpPr/>
          <p:nvPr/>
        </p:nvGrpSpPr>
        <p:grpSpPr>
          <a:xfrm>
            <a:off x="137600" y="188640"/>
            <a:ext cx="8892480" cy="468670"/>
            <a:chOff x="0" y="1444284"/>
            <a:chExt cx="8892480" cy="468670"/>
          </a:xfrm>
          <a:scene3d>
            <a:camera prst="orthographicFront"/>
            <a:lightRig rig="flat" dir="t"/>
          </a:scene3d>
        </p:grpSpPr>
        <p:sp>
          <p:nvSpPr>
            <p:cNvPr id="7" name="Rounded Rectangle 6"/>
            <p:cNvSpPr/>
            <p:nvPr/>
          </p:nvSpPr>
          <p:spPr>
            <a:xfrm>
              <a:off x="0" y="144428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46716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D.2.4 Describe three examples of barriers between gene pools.</a:t>
              </a:r>
              <a:endParaRPr lang="en-GB" sz="2000" kern="1200"/>
            </a:p>
          </p:txBody>
        </p:sp>
      </p:grpSp>
      <p:pic>
        <p:nvPicPr>
          <p:cNvPr id="2050" name="Picture 2" descr="http://163.16.28.248/bio/activelearner/19/images/ch19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076" y="3573016"/>
            <a:ext cx="3286125" cy="294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8682" y="4205431"/>
            <a:ext cx="4572000" cy="2031325"/>
          </a:xfrm>
          <a:prstGeom prst="rect">
            <a:avLst/>
          </a:prstGeom>
        </p:spPr>
        <p:txBody>
          <a:bodyPr>
            <a:spAutoFit/>
          </a:bodyPr>
          <a:lstStyle/>
          <a:p>
            <a:r>
              <a:rPr lang="en-GB" dirty="0" smtClean="0"/>
              <a:t>The </a:t>
            </a:r>
            <a:r>
              <a:rPr lang="en-GB" dirty="0"/>
              <a:t>lion and tiger had overlapping ranges in India until 150 years ago, but the lion lived in open grassland and the tiger in forest. Consequently, the two species did not hybridise in nature (although they sometimes do in zoos to form ‘</a:t>
            </a:r>
            <a:r>
              <a:rPr lang="en-GB" dirty="0" err="1"/>
              <a:t>tigrons</a:t>
            </a:r>
            <a:r>
              <a:rPr lang="en-GB" dirty="0"/>
              <a:t>’ and ‘ligers’).</a:t>
            </a:r>
          </a:p>
        </p:txBody>
      </p:sp>
    </p:spTree>
    <p:extLst>
      <p:ext uri="{BB962C8B-B14F-4D97-AF65-F5344CB8AC3E}">
        <p14:creationId xmlns:p14="http://schemas.microsoft.com/office/powerpoint/2010/main" val="11484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37600" y="188640"/>
            <a:ext cx="8892480" cy="468670"/>
            <a:chOff x="0" y="1444284"/>
            <a:chExt cx="8892480" cy="468670"/>
          </a:xfrm>
          <a:scene3d>
            <a:camera prst="orthographicFront"/>
            <a:lightRig rig="flat" dir="t"/>
          </a:scene3d>
        </p:grpSpPr>
        <p:sp>
          <p:nvSpPr>
            <p:cNvPr id="6" name="Rounded Rectangle 5"/>
            <p:cNvSpPr/>
            <p:nvPr/>
          </p:nvSpPr>
          <p:spPr>
            <a:xfrm>
              <a:off x="0" y="144428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146716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D.2.4 Describe three examples of barriers between gene pools.</a:t>
              </a:r>
              <a:endParaRPr lang="en-GB" sz="2000" kern="1200"/>
            </a:p>
          </p:txBody>
        </p:sp>
      </p:grpSp>
      <p:sp>
        <p:nvSpPr>
          <p:cNvPr id="2" name="Rectangle 1"/>
          <p:cNvSpPr/>
          <p:nvPr/>
        </p:nvSpPr>
        <p:spPr>
          <a:xfrm>
            <a:off x="99064" y="764704"/>
            <a:ext cx="8793416" cy="2308324"/>
          </a:xfrm>
          <a:prstGeom prst="rect">
            <a:avLst/>
          </a:prstGeom>
        </p:spPr>
        <p:txBody>
          <a:bodyPr wrap="square">
            <a:spAutoFit/>
          </a:bodyPr>
          <a:lstStyle/>
          <a:p>
            <a:r>
              <a:rPr lang="en-GB" b="1" dirty="0"/>
              <a:t>Behavioural </a:t>
            </a:r>
            <a:r>
              <a:rPr lang="en-GB" b="1" dirty="0" smtClean="0"/>
              <a:t>Isolation</a:t>
            </a:r>
          </a:p>
          <a:p>
            <a:endParaRPr lang="en-GB" b="1" dirty="0"/>
          </a:p>
          <a:p>
            <a:r>
              <a:rPr lang="en-GB" dirty="0"/>
              <a:t>A wide range of behavioural mechanisms have </a:t>
            </a:r>
            <a:r>
              <a:rPr lang="en-GB" dirty="0" smtClean="0"/>
              <a:t>evolved which </a:t>
            </a:r>
            <a:r>
              <a:rPr lang="en-GB" dirty="0"/>
              <a:t>help to keep species separate. A number of </a:t>
            </a:r>
            <a:r>
              <a:rPr lang="en-GB" dirty="0" smtClean="0"/>
              <a:t>animals utilise </a:t>
            </a:r>
            <a:r>
              <a:rPr lang="en-GB" b="1" dirty="0"/>
              <a:t>chemical stimuli </a:t>
            </a:r>
            <a:r>
              <a:rPr lang="en-GB" dirty="0"/>
              <a:t>to bring the mating </a:t>
            </a:r>
            <a:r>
              <a:rPr lang="en-GB" dirty="0" smtClean="0"/>
              <a:t>partners together</a:t>
            </a:r>
            <a:r>
              <a:rPr lang="en-GB" dirty="0"/>
              <a:t>. Many female moths release small amounts of</a:t>
            </a:r>
          </a:p>
          <a:p>
            <a:r>
              <a:rPr lang="en-GB" dirty="0"/>
              <a:t>sexual pheromones. These secretions are released into </a:t>
            </a:r>
            <a:r>
              <a:rPr lang="en-GB" dirty="0" smtClean="0"/>
              <a:t>the air </a:t>
            </a:r>
            <a:r>
              <a:rPr lang="en-GB" dirty="0"/>
              <a:t>and are detected by the antennae of the males. </a:t>
            </a:r>
            <a:r>
              <a:rPr lang="en-GB" b="1" dirty="0" smtClean="0"/>
              <a:t>Each species </a:t>
            </a:r>
            <a:r>
              <a:rPr lang="en-GB" b="1" dirty="0"/>
              <a:t>of moth produces its own distinctive </a:t>
            </a:r>
            <a:r>
              <a:rPr lang="en-GB" b="1" dirty="0" smtClean="0"/>
              <a:t>pheromone</a:t>
            </a:r>
            <a:r>
              <a:rPr lang="en-GB" dirty="0" smtClean="0"/>
              <a:t>. </a:t>
            </a:r>
          </a:p>
        </p:txBody>
      </p:sp>
      <p:sp>
        <p:nvSpPr>
          <p:cNvPr id="3" name="TextBox 2"/>
          <p:cNvSpPr txBox="1"/>
          <p:nvPr/>
        </p:nvSpPr>
        <p:spPr>
          <a:xfrm>
            <a:off x="827584" y="5877272"/>
            <a:ext cx="1011815" cy="584775"/>
          </a:xfrm>
          <a:prstGeom prst="rect">
            <a:avLst/>
          </a:prstGeom>
          <a:noFill/>
        </p:spPr>
        <p:txBody>
          <a:bodyPr wrap="none" rtlCol="0">
            <a:spAutoFit/>
          </a:bodyPr>
          <a:lstStyle/>
          <a:p>
            <a:r>
              <a:rPr lang="en-GB" sz="3200" dirty="0" smtClean="0">
                <a:hlinkClick r:id="rId2"/>
              </a:rPr>
              <a:t>LINK</a:t>
            </a:r>
            <a:endParaRPr lang="en-GB" sz="3200" dirty="0"/>
          </a:p>
        </p:txBody>
      </p:sp>
      <p:pic>
        <p:nvPicPr>
          <p:cNvPr id="3074" name="Picture 2" descr="http://upload.wikimedia.org/wikipedia/commons/4/4d/Agilegibb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568" y="2785134"/>
            <a:ext cx="2618998" cy="1891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kidsclubzilla.com/images/WhiteHandedGibb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901" y="4682295"/>
            <a:ext cx="1447099" cy="21754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4598" y="3016774"/>
            <a:ext cx="6177602" cy="2585323"/>
          </a:xfrm>
          <a:prstGeom prst="rect">
            <a:avLst/>
          </a:prstGeom>
        </p:spPr>
        <p:txBody>
          <a:bodyPr wrap="square">
            <a:spAutoFit/>
          </a:bodyPr>
          <a:lstStyle/>
          <a:p>
            <a:endParaRPr lang="en-GB" dirty="0"/>
          </a:p>
          <a:p>
            <a:r>
              <a:rPr lang="en-GB" b="1" dirty="0"/>
              <a:t>Auditory and visual signals </a:t>
            </a:r>
            <a:r>
              <a:rPr lang="en-GB" dirty="0"/>
              <a:t>may also play an important role in maintaining reproductive isolation. A number of insects, for example, </a:t>
            </a:r>
            <a:r>
              <a:rPr lang="en-GB" b="1" dirty="0"/>
              <a:t>crickets and cicadas, seek out males, which produce characteristic species-specific songs</a:t>
            </a:r>
            <a:r>
              <a:rPr lang="en-GB" dirty="0"/>
              <a:t>. The sounds are produced when one part of the body is rubbed rapidly against another. Bird songs also serve similar functions, but are also involved in defending territory.</a:t>
            </a:r>
          </a:p>
        </p:txBody>
      </p:sp>
    </p:spTree>
    <p:extLst>
      <p:ext uri="{BB962C8B-B14F-4D97-AF65-F5344CB8AC3E}">
        <p14:creationId xmlns:p14="http://schemas.microsoft.com/office/powerpoint/2010/main" val="28781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2250"/>
                                        <p:tgtEl>
                                          <p:spTgt spid="3074"/>
                                        </p:tgtEl>
                                      </p:cBhvr>
                                    </p:animEffect>
                                  </p:childTnLst>
                                </p:cTn>
                              </p:par>
                            </p:childTnLst>
                          </p:cTn>
                        </p:par>
                        <p:par>
                          <p:cTn id="21" fill="hold">
                            <p:stCondLst>
                              <p:cond delay="3250"/>
                            </p:stCondLst>
                            <p:childTnLst>
                              <p:par>
                                <p:cTn id="22" presetID="10"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2500"/>
                                        <p:tgtEl>
                                          <p:spTgt spid="3076"/>
                                        </p:tgtEl>
                                      </p:cBhvr>
                                    </p:animEffect>
                                  </p:childTnLst>
                                </p:cTn>
                              </p:par>
                            </p:childTnLst>
                          </p:cTn>
                        </p:par>
                        <p:par>
                          <p:cTn id="25" fill="hold">
                            <p:stCondLst>
                              <p:cond delay="57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395536" y="908719"/>
            <a:ext cx="2808312" cy="4801314"/>
          </a:xfrm>
          <a:prstGeom prst="rect">
            <a:avLst/>
          </a:prstGeom>
        </p:spPr>
        <p:txBody>
          <a:bodyPr wrap="square">
            <a:spAutoFit/>
          </a:bodyPr>
          <a:lstStyle/>
          <a:p>
            <a:r>
              <a:rPr lang="en-GB" b="1" dirty="0"/>
              <a:t>Hybrid </a:t>
            </a:r>
            <a:r>
              <a:rPr lang="en-GB" b="1" dirty="0" err="1" smtClean="0"/>
              <a:t>inviability</a:t>
            </a:r>
            <a:endParaRPr lang="en-GB" b="1" dirty="0" smtClean="0"/>
          </a:p>
          <a:p>
            <a:endParaRPr lang="en-GB" b="1" dirty="0"/>
          </a:p>
          <a:p>
            <a:r>
              <a:rPr lang="en-GB" dirty="0"/>
              <a:t>Hybrids formed from the fusion of gametes from </a:t>
            </a:r>
            <a:r>
              <a:rPr lang="en-GB" dirty="0" smtClean="0"/>
              <a:t>different species </a:t>
            </a:r>
            <a:r>
              <a:rPr lang="en-GB" dirty="0"/>
              <a:t>are often sterile because they cannot </a:t>
            </a:r>
            <a:r>
              <a:rPr lang="en-GB" dirty="0" smtClean="0"/>
              <a:t>produce gametes</a:t>
            </a:r>
            <a:r>
              <a:rPr lang="en-GB" dirty="0"/>
              <a:t>. For example, in a cross between a male </a:t>
            </a:r>
            <a:r>
              <a:rPr lang="en-GB" dirty="0" smtClean="0"/>
              <a:t>horse (2n=64</a:t>
            </a:r>
            <a:r>
              <a:rPr lang="en-GB" dirty="0"/>
              <a:t>) and a female donkey (2n=62), the resulting </a:t>
            </a:r>
            <a:r>
              <a:rPr lang="en-GB" dirty="0" smtClean="0"/>
              <a:t>mule has </a:t>
            </a:r>
            <a:r>
              <a:rPr lang="en-GB" dirty="0"/>
              <a:t>63 chromosomes. </a:t>
            </a:r>
            <a:r>
              <a:rPr lang="en-GB" b="1" dirty="0" smtClean="0"/>
              <a:t>The chromosomes do not pair up </a:t>
            </a:r>
            <a:r>
              <a:rPr lang="en-GB" dirty="0" smtClean="0"/>
              <a:t>during meiosis and the mule is sterile.</a:t>
            </a:r>
            <a:endParaRPr lang="en-GB" dirty="0"/>
          </a:p>
        </p:txBody>
      </p:sp>
      <p:pic>
        <p:nvPicPr>
          <p:cNvPr id="4098" name="Picture 2" descr="http://extras.mnginteractive.com/live/media/site36/2007/0725/20070725_102443_cd26mule_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b="4180"/>
          <a:stretch/>
        </p:blipFill>
        <p:spPr bwMode="auto">
          <a:xfrm>
            <a:off x="3563888" y="741441"/>
            <a:ext cx="5472608" cy="58294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37600" y="188640"/>
            <a:ext cx="8892480" cy="468670"/>
            <a:chOff x="0" y="1444284"/>
            <a:chExt cx="8892480" cy="468670"/>
          </a:xfrm>
          <a:scene3d>
            <a:camera prst="orthographicFront"/>
            <a:lightRig rig="flat" dir="t"/>
          </a:scene3d>
        </p:grpSpPr>
        <p:sp>
          <p:nvSpPr>
            <p:cNvPr id="7" name="Rounded Rectangle 6"/>
            <p:cNvSpPr/>
            <p:nvPr/>
          </p:nvSpPr>
          <p:spPr>
            <a:xfrm>
              <a:off x="0" y="144428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46716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D.2.4 Describe three examples of barriers between gene pools.</a:t>
              </a:r>
              <a:endParaRPr lang="en-GB" sz="2000" kern="1200"/>
            </a:p>
          </p:txBody>
        </p:sp>
      </p:grpSp>
    </p:spTree>
    <p:extLst>
      <p:ext uri="{BB962C8B-B14F-4D97-AF65-F5344CB8AC3E}">
        <p14:creationId xmlns:p14="http://schemas.microsoft.com/office/powerpoint/2010/main" val="371226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upload.wikimedia.org/wikipedia/commons/thumb/a/aa/Haploid,_diploid_,triploid_and_tetraploid.svg/1500px-Haploid,_diploid_,triploid_and_tetraploi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220" y="3717032"/>
            <a:ext cx="2786193" cy="31409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t>IB Biology SFP - Mark Polko</a:t>
            </a:r>
            <a:endParaRPr lang="en-US" dirty="0"/>
          </a:p>
        </p:txBody>
      </p:sp>
      <p:sp>
        <p:nvSpPr>
          <p:cNvPr id="2" name="Rectangle 1"/>
          <p:cNvSpPr/>
          <p:nvPr/>
        </p:nvSpPr>
        <p:spPr>
          <a:xfrm>
            <a:off x="128172" y="908720"/>
            <a:ext cx="8839898" cy="2092881"/>
          </a:xfrm>
          <a:prstGeom prst="rect">
            <a:avLst/>
          </a:prstGeom>
        </p:spPr>
        <p:txBody>
          <a:bodyPr wrap="square">
            <a:spAutoFit/>
          </a:bodyPr>
          <a:lstStyle/>
          <a:p>
            <a:r>
              <a:rPr lang="en-GB" sz="2000" b="1" dirty="0" smtClean="0"/>
              <a:t>Polyploidy</a:t>
            </a:r>
          </a:p>
          <a:p>
            <a:endParaRPr lang="en-GB" sz="2000" b="1" dirty="0"/>
          </a:p>
          <a:p>
            <a:r>
              <a:rPr lang="en-GB" b="1" dirty="0"/>
              <a:t>Polyploidy is the condition of some organisms whose </a:t>
            </a:r>
            <a:r>
              <a:rPr lang="en-GB" b="1" dirty="0" smtClean="0"/>
              <a:t>cells contain </a:t>
            </a:r>
            <a:r>
              <a:rPr lang="en-GB" b="1" dirty="0"/>
              <a:t>more than two homologous sets of </a:t>
            </a:r>
            <a:r>
              <a:rPr lang="en-GB" b="1" dirty="0" smtClean="0"/>
              <a:t>chromosomes</a:t>
            </a:r>
            <a:r>
              <a:rPr lang="en-GB" dirty="0" smtClean="0"/>
              <a:t>. </a:t>
            </a:r>
            <a:r>
              <a:rPr lang="en-GB" dirty="0" err="1" smtClean="0"/>
              <a:t>Polyploid</a:t>
            </a:r>
            <a:r>
              <a:rPr lang="en-GB" dirty="0" smtClean="0"/>
              <a:t> </a:t>
            </a:r>
            <a:r>
              <a:rPr lang="en-GB" dirty="0"/>
              <a:t>types are termed according to the number </a:t>
            </a:r>
            <a:r>
              <a:rPr lang="en-GB" dirty="0" smtClean="0"/>
              <a:t>of chromosome </a:t>
            </a:r>
            <a:r>
              <a:rPr lang="en-GB" dirty="0"/>
              <a:t>sets in the nucleus: triploid (three </a:t>
            </a:r>
            <a:r>
              <a:rPr lang="en-GB" dirty="0" smtClean="0"/>
              <a:t>sets; 3</a:t>
            </a:r>
            <a:r>
              <a:rPr lang="en-GB" dirty="0"/>
              <a:t>×), </a:t>
            </a:r>
            <a:r>
              <a:rPr lang="en-GB" dirty="0" err="1"/>
              <a:t>tetraploid</a:t>
            </a:r>
            <a:r>
              <a:rPr lang="en-GB" dirty="0"/>
              <a:t> (four sets; 4×), </a:t>
            </a:r>
            <a:r>
              <a:rPr lang="en-GB" dirty="0" err="1"/>
              <a:t>pentaploid</a:t>
            </a:r>
            <a:r>
              <a:rPr lang="en-GB" dirty="0"/>
              <a:t> (five sets; 5</a:t>
            </a:r>
            <a:r>
              <a:rPr lang="en-GB" dirty="0" smtClean="0"/>
              <a:t>×), </a:t>
            </a:r>
            <a:r>
              <a:rPr lang="en-GB" dirty="0" err="1" smtClean="0"/>
              <a:t>hexaploid</a:t>
            </a:r>
            <a:r>
              <a:rPr lang="en-GB" dirty="0" smtClean="0"/>
              <a:t> </a:t>
            </a:r>
            <a:r>
              <a:rPr lang="en-GB" dirty="0"/>
              <a:t>(six sets; 6×) and so on. </a:t>
            </a:r>
            <a:r>
              <a:rPr lang="en-GB" b="1" dirty="0"/>
              <a:t>Polyploidy is </a:t>
            </a:r>
            <a:r>
              <a:rPr lang="en-GB" b="1" dirty="0" smtClean="0"/>
              <a:t>well tolerated </a:t>
            </a:r>
            <a:r>
              <a:rPr lang="en-GB" b="1" dirty="0"/>
              <a:t>in many species of plants</a:t>
            </a:r>
            <a:r>
              <a:rPr lang="en-GB" dirty="0"/>
              <a:t>.</a:t>
            </a:r>
          </a:p>
        </p:txBody>
      </p:sp>
      <p:grpSp>
        <p:nvGrpSpPr>
          <p:cNvPr id="6" name="Group 5"/>
          <p:cNvGrpSpPr/>
          <p:nvPr/>
        </p:nvGrpSpPr>
        <p:grpSpPr>
          <a:xfrm>
            <a:off x="98469" y="188640"/>
            <a:ext cx="8892480" cy="468670"/>
            <a:chOff x="0" y="1924964"/>
            <a:chExt cx="8892480" cy="468670"/>
          </a:xfrm>
          <a:scene3d>
            <a:camera prst="orthographicFront"/>
            <a:lightRig rig="flat" dir="t"/>
          </a:scene3d>
        </p:grpSpPr>
        <p:sp>
          <p:nvSpPr>
            <p:cNvPr id="7" name="Rounded Rectangle 6"/>
            <p:cNvSpPr/>
            <p:nvPr/>
          </p:nvSpPr>
          <p:spPr>
            <a:xfrm>
              <a:off x="0" y="192496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94784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dirty="0" smtClean="0"/>
                <a:t>D.2.5 Explain how polyploidy can contribute to speciation.</a:t>
              </a:r>
              <a:endParaRPr lang="en-GB" sz="2000" kern="1200" dirty="0"/>
            </a:p>
          </p:txBody>
        </p:sp>
      </p:grpSp>
      <p:sp>
        <p:nvSpPr>
          <p:cNvPr id="3" name="Rectangle 2"/>
          <p:cNvSpPr/>
          <p:nvPr/>
        </p:nvSpPr>
        <p:spPr>
          <a:xfrm>
            <a:off x="141695" y="3140968"/>
            <a:ext cx="8640960" cy="923330"/>
          </a:xfrm>
          <a:prstGeom prst="rect">
            <a:avLst/>
          </a:prstGeom>
        </p:spPr>
        <p:txBody>
          <a:bodyPr wrap="square">
            <a:spAutoFit/>
          </a:bodyPr>
          <a:lstStyle/>
          <a:p>
            <a:r>
              <a:rPr lang="en-GB" dirty="0"/>
              <a:t>Polyploidy is a form of </a:t>
            </a:r>
            <a:r>
              <a:rPr lang="en-GB" b="1" dirty="0"/>
              <a:t>sympatric speciation </a:t>
            </a:r>
            <a:r>
              <a:rPr lang="en-GB" i="1" dirty="0"/>
              <a:t>(</a:t>
            </a:r>
            <a:r>
              <a:rPr lang="en-GB" i="1" dirty="0" smtClean="0"/>
              <a:t>see Topic </a:t>
            </a:r>
            <a:r>
              <a:rPr lang="en-GB" i="1" dirty="0"/>
              <a:t>D.2.6.)</a:t>
            </a:r>
            <a:r>
              <a:rPr lang="en-GB" dirty="0"/>
              <a:t>. Polyploidy does not add new genes to </a:t>
            </a:r>
            <a:r>
              <a:rPr lang="en-GB" dirty="0" smtClean="0"/>
              <a:t>the gene </a:t>
            </a:r>
            <a:r>
              <a:rPr lang="en-GB" dirty="0"/>
              <a:t>pool, but </a:t>
            </a:r>
            <a:r>
              <a:rPr lang="en-GB" b="1" dirty="0"/>
              <a:t>gives rise to new combinations of genes</a:t>
            </a:r>
            <a:r>
              <a:rPr lang="en-GB" dirty="0"/>
              <a:t>.</a:t>
            </a:r>
          </a:p>
        </p:txBody>
      </p:sp>
      <p:sp>
        <p:nvSpPr>
          <p:cNvPr id="4" name="Rectangle 3"/>
          <p:cNvSpPr/>
          <p:nvPr/>
        </p:nvSpPr>
        <p:spPr>
          <a:xfrm>
            <a:off x="141695" y="4410353"/>
            <a:ext cx="5883692" cy="923330"/>
          </a:xfrm>
          <a:prstGeom prst="rect">
            <a:avLst/>
          </a:prstGeom>
        </p:spPr>
        <p:txBody>
          <a:bodyPr wrap="square">
            <a:spAutoFit/>
          </a:bodyPr>
          <a:lstStyle/>
          <a:p>
            <a:r>
              <a:rPr lang="en-GB" dirty="0"/>
              <a:t>Molecular biology studies have revealed </a:t>
            </a:r>
            <a:r>
              <a:rPr lang="en-GB" dirty="0" smtClean="0"/>
              <a:t>that after </a:t>
            </a:r>
            <a:r>
              <a:rPr lang="en-GB" dirty="0"/>
              <a:t>polyploidy formation very </a:t>
            </a:r>
            <a:r>
              <a:rPr lang="en-GB" b="1" dirty="0"/>
              <a:t>rapid changes </a:t>
            </a:r>
            <a:r>
              <a:rPr lang="en-GB" dirty="0"/>
              <a:t>in </a:t>
            </a:r>
            <a:r>
              <a:rPr lang="en-GB" dirty="0" smtClean="0"/>
              <a:t>gene structure </a:t>
            </a:r>
            <a:r>
              <a:rPr lang="en-GB" dirty="0"/>
              <a:t>and gene expression can occur.</a:t>
            </a:r>
          </a:p>
        </p:txBody>
      </p:sp>
      <p:pic>
        <p:nvPicPr>
          <p:cNvPr id="5124" name="Picture 4" descr="http://rlv.zcache.com/speciation_via_polyploidy_biology_t_shirt-r7101139b1bbf4616af99734a4198b9f5_804gs_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613" y="836712"/>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1005" y="4139788"/>
            <a:ext cx="2508016" cy="461665"/>
          </a:xfrm>
          <a:prstGeom prst="rect">
            <a:avLst/>
          </a:prstGeom>
          <a:noFill/>
        </p:spPr>
        <p:txBody>
          <a:bodyPr wrap="square" rtlCol="0">
            <a:spAutoFit/>
          </a:bodyPr>
          <a:lstStyle/>
          <a:p>
            <a:r>
              <a:rPr lang="en-GB" sz="2400" dirty="0" smtClean="0"/>
              <a:t>Get the T-shirt!</a:t>
            </a:r>
            <a:endParaRPr lang="en-GB" sz="2400" dirty="0"/>
          </a:p>
        </p:txBody>
      </p:sp>
    </p:spTree>
    <p:extLst>
      <p:ext uri="{BB962C8B-B14F-4D97-AF65-F5344CB8AC3E}">
        <p14:creationId xmlns:p14="http://schemas.microsoft.com/office/powerpoint/2010/main" val="1548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225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fade">
                                      <p:cBhvr>
                                        <p:cTn id="32" dur="1500"/>
                                        <p:tgtEl>
                                          <p:spTgt spid="5124"/>
                                        </p:tgtEl>
                                      </p:cBhvr>
                                    </p:animEffect>
                                  </p:childTnLst>
                                </p:cTn>
                              </p:par>
                            </p:childTnLst>
                          </p:cTn>
                        </p:par>
                        <p:par>
                          <p:cTn id="33" fill="hold">
                            <p:stCondLst>
                              <p:cond delay="1500"/>
                            </p:stCondLst>
                            <p:childTnLst>
                              <p:par>
                                <p:cTn id="34" presetID="32" presetClass="emph" presetSubtype="0" repeatCount="indefinite" fill="hold" grpId="0" nodeType="afterEffect">
                                  <p:stCondLst>
                                    <p:cond delay="0"/>
                                  </p:stCondLst>
                                  <p:endCondLst>
                                    <p:cond evt="onNext" delay="0">
                                      <p:tgtEl>
                                        <p:sldTgt/>
                                      </p:tgtEl>
                                    </p:cond>
                                  </p:endCondLst>
                                  <p:childTnLst>
                                    <p:animRot by="120000">
                                      <p:cBhvr>
                                        <p:cTn id="35" dur="100" fill="hold">
                                          <p:stCondLst>
                                            <p:cond delay="0"/>
                                          </p:stCondLst>
                                        </p:cTn>
                                        <p:tgtEl>
                                          <p:spTgt spid="9"/>
                                        </p:tgtEl>
                                        <p:attrNameLst>
                                          <p:attrName>r</p:attrName>
                                        </p:attrNameLst>
                                      </p:cBhvr>
                                    </p:animRot>
                                    <p:animRot by="-240000">
                                      <p:cBhvr>
                                        <p:cTn id="36" dur="200" fill="hold">
                                          <p:stCondLst>
                                            <p:cond delay="200"/>
                                          </p:stCondLst>
                                        </p:cTn>
                                        <p:tgtEl>
                                          <p:spTgt spid="9"/>
                                        </p:tgtEl>
                                        <p:attrNameLst>
                                          <p:attrName>r</p:attrName>
                                        </p:attrNameLst>
                                      </p:cBhvr>
                                    </p:animRot>
                                    <p:animRot by="240000">
                                      <p:cBhvr>
                                        <p:cTn id="37" dur="200" fill="hold">
                                          <p:stCondLst>
                                            <p:cond delay="400"/>
                                          </p:stCondLst>
                                        </p:cTn>
                                        <p:tgtEl>
                                          <p:spTgt spid="9"/>
                                        </p:tgtEl>
                                        <p:attrNameLst>
                                          <p:attrName>r</p:attrName>
                                        </p:attrNameLst>
                                      </p:cBhvr>
                                    </p:animRot>
                                    <p:animRot by="-240000">
                                      <p:cBhvr>
                                        <p:cTn id="38" dur="200" fill="hold">
                                          <p:stCondLst>
                                            <p:cond delay="600"/>
                                          </p:stCondLst>
                                        </p:cTn>
                                        <p:tgtEl>
                                          <p:spTgt spid="9"/>
                                        </p:tgtEl>
                                        <p:attrNameLst>
                                          <p:attrName>r</p:attrName>
                                        </p:attrNameLst>
                                      </p:cBhvr>
                                    </p:animRot>
                                    <p:animRot by="120000">
                                      <p:cBhvr>
                                        <p:cTn id="3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upload.wikimedia.org/wikipedia/commons/thumb/0/04/Polyploidization.svg/220px-Polyploidiz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330" y="4077072"/>
            <a:ext cx="5112568" cy="306754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98469" y="188640"/>
            <a:ext cx="8892480" cy="468670"/>
            <a:chOff x="0" y="1924964"/>
            <a:chExt cx="8892480" cy="468670"/>
          </a:xfrm>
          <a:scene3d>
            <a:camera prst="orthographicFront"/>
            <a:lightRig rig="flat" dir="t"/>
          </a:scene3d>
        </p:grpSpPr>
        <p:sp>
          <p:nvSpPr>
            <p:cNvPr id="6" name="Rounded Rectangle 5"/>
            <p:cNvSpPr/>
            <p:nvPr/>
          </p:nvSpPr>
          <p:spPr>
            <a:xfrm>
              <a:off x="0" y="192496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194784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dirty="0" smtClean="0"/>
                <a:t>D.2.5 Explain how polyploidy can contribute to speciation.</a:t>
              </a:r>
              <a:endParaRPr lang="en-GB" sz="2000" kern="1200" dirty="0"/>
            </a:p>
          </p:txBody>
        </p:sp>
      </p:grpSp>
      <p:sp>
        <p:nvSpPr>
          <p:cNvPr id="2" name="Rectangle 1"/>
          <p:cNvSpPr/>
          <p:nvPr/>
        </p:nvSpPr>
        <p:spPr>
          <a:xfrm>
            <a:off x="121347" y="1052736"/>
            <a:ext cx="8869601" cy="3416320"/>
          </a:xfrm>
          <a:prstGeom prst="rect">
            <a:avLst/>
          </a:prstGeom>
        </p:spPr>
        <p:txBody>
          <a:bodyPr wrap="square">
            <a:spAutoFit/>
          </a:bodyPr>
          <a:lstStyle/>
          <a:p>
            <a:r>
              <a:rPr lang="en-GB" dirty="0"/>
              <a:t>The relatively </a:t>
            </a:r>
            <a:r>
              <a:rPr lang="en-GB" b="1" dirty="0"/>
              <a:t>rare survival of </a:t>
            </a:r>
            <a:r>
              <a:rPr lang="en-GB" b="1" dirty="0" err="1"/>
              <a:t>polyploids</a:t>
            </a:r>
            <a:r>
              <a:rPr lang="en-GB" b="1" dirty="0"/>
              <a:t> among </a:t>
            </a:r>
            <a:r>
              <a:rPr lang="en-GB" b="1" dirty="0" smtClean="0"/>
              <a:t>animals </a:t>
            </a:r>
            <a:r>
              <a:rPr lang="en-GB" dirty="0" smtClean="0"/>
              <a:t>is </a:t>
            </a:r>
            <a:r>
              <a:rPr lang="en-GB" dirty="0"/>
              <a:t>because the increased number of chromosomes </a:t>
            </a:r>
            <a:r>
              <a:rPr lang="en-GB" dirty="0" smtClean="0"/>
              <a:t>in </a:t>
            </a:r>
            <a:r>
              <a:rPr lang="en-GB" dirty="0" err="1" smtClean="0"/>
              <a:t>polyploids</a:t>
            </a:r>
            <a:r>
              <a:rPr lang="en-GB" dirty="0" smtClean="0"/>
              <a:t> </a:t>
            </a:r>
            <a:r>
              <a:rPr lang="en-GB" dirty="0"/>
              <a:t>makes </a:t>
            </a:r>
            <a:r>
              <a:rPr lang="en-GB" b="1" dirty="0"/>
              <a:t>normal gamete formation </a:t>
            </a:r>
            <a:r>
              <a:rPr lang="en-GB" b="1" dirty="0" smtClean="0"/>
              <a:t>during meiosis </a:t>
            </a:r>
            <a:r>
              <a:rPr lang="en-GB" b="1" dirty="0"/>
              <a:t>extremely improbable</a:t>
            </a:r>
            <a:r>
              <a:rPr lang="en-GB" dirty="0"/>
              <a:t>. Since many plants are capable of asexual reproduction </a:t>
            </a:r>
            <a:r>
              <a:rPr lang="en-GB" dirty="0" smtClean="0"/>
              <a:t>they are </a:t>
            </a:r>
            <a:r>
              <a:rPr lang="en-GB" dirty="0"/>
              <a:t>able to reproduce despite being </a:t>
            </a:r>
            <a:r>
              <a:rPr lang="en-GB" dirty="0" err="1"/>
              <a:t>polyploid</a:t>
            </a:r>
            <a:r>
              <a:rPr lang="en-GB" dirty="0"/>
              <a:t>.</a:t>
            </a:r>
            <a:endParaRPr lang="en-GB" dirty="0" smtClean="0"/>
          </a:p>
          <a:p>
            <a:endParaRPr lang="en-GB" dirty="0"/>
          </a:p>
          <a:p>
            <a:r>
              <a:rPr lang="en-GB" dirty="0" smtClean="0"/>
              <a:t>In </a:t>
            </a:r>
            <a:r>
              <a:rPr lang="en-GB" dirty="0"/>
              <a:t>addition </a:t>
            </a:r>
            <a:r>
              <a:rPr lang="en-GB" dirty="0" smtClean="0"/>
              <a:t>polyploidy would </a:t>
            </a:r>
            <a:r>
              <a:rPr lang="en-GB" dirty="0"/>
              <a:t>disrupt the pairing of the sex chromosomes </a:t>
            </a:r>
            <a:r>
              <a:rPr lang="en-GB" dirty="0" smtClean="0"/>
              <a:t>which occurs </a:t>
            </a:r>
            <a:r>
              <a:rPr lang="en-GB" dirty="0"/>
              <a:t>in insects, birds and mammals. </a:t>
            </a:r>
            <a:r>
              <a:rPr lang="en-GB" b="1" dirty="0"/>
              <a:t>This is not </a:t>
            </a:r>
            <a:r>
              <a:rPr lang="en-GB" b="1" dirty="0" smtClean="0"/>
              <a:t>an issue </a:t>
            </a:r>
            <a:r>
              <a:rPr lang="en-GB" b="1" dirty="0"/>
              <a:t>in plants since they lack separate sexes</a:t>
            </a:r>
            <a:r>
              <a:rPr lang="en-GB" dirty="0"/>
              <a:t>. In </a:t>
            </a:r>
            <a:r>
              <a:rPr lang="en-GB" dirty="0" smtClean="0"/>
              <a:t>addition, most </a:t>
            </a:r>
            <a:r>
              <a:rPr lang="en-GB" dirty="0"/>
              <a:t>animals cannot self fertilise (exceptions </a:t>
            </a:r>
            <a:r>
              <a:rPr lang="en-GB" dirty="0" smtClean="0"/>
              <a:t>include nematodes</a:t>
            </a:r>
            <a:r>
              <a:rPr lang="en-GB" dirty="0"/>
              <a:t>) or reproduce asexually (exceptions </a:t>
            </a:r>
            <a:r>
              <a:rPr lang="en-GB" dirty="0" smtClean="0"/>
              <a:t>include ciliates</a:t>
            </a:r>
            <a:r>
              <a:rPr lang="en-GB" dirty="0"/>
              <a:t>) and hence it is a relatively rare form of </a:t>
            </a:r>
            <a:r>
              <a:rPr lang="en-GB" dirty="0" smtClean="0"/>
              <a:t>speciation in </a:t>
            </a:r>
            <a:r>
              <a:rPr lang="en-GB" dirty="0"/>
              <a:t>animals. However, polyploidy occurs in some </a:t>
            </a:r>
            <a:r>
              <a:rPr lang="en-GB" dirty="0" smtClean="0"/>
              <a:t>animals, such </a:t>
            </a:r>
            <a:r>
              <a:rPr lang="en-GB" dirty="0"/>
              <a:t>as goldfish, </a:t>
            </a:r>
            <a:r>
              <a:rPr lang="en-GB" dirty="0" err="1"/>
              <a:t>salamaders</a:t>
            </a:r>
            <a:r>
              <a:rPr lang="en-GB" dirty="0"/>
              <a:t> and salmon.</a:t>
            </a:r>
          </a:p>
        </p:txBody>
      </p:sp>
    </p:spTree>
    <p:extLst>
      <p:ext uri="{BB962C8B-B14F-4D97-AF65-F5344CB8AC3E}">
        <p14:creationId xmlns:p14="http://schemas.microsoft.com/office/powerpoint/2010/main" val="31181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7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descr="http://farm4.staticflickr.com/3382/4624563125_7651da01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902" y="804491"/>
            <a:ext cx="5112568" cy="587651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98469" y="2450086"/>
            <a:ext cx="3600400" cy="2585323"/>
          </a:xfrm>
          <a:prstGeom prst="rect">
            <a:avLst/>
          </a:prstGeom>
        </p:spPr>
        <p:txBody>
          <a:bodyPr wrap="square">
            <a:spAutoFit/>
          </a:bodyPr>
          <a:lstStyle/>
          <a:p>
            <a:r>
              <a:rPr lang="en-GB" dirty="0"/>
              <a:t>Many species of common garden flowers, for </a:t>
            </a:r>
            <a:r>
              <a:rPr lang="en-GB" dirty="0" smtClean="0"/>
              <a:t>example, tulips</a:t>
            </a:r>
            <a:r>
              <a:rPr lang="en-GB" dirty="0"/>
              <a:t>, crocuses, irises and primroses have been created </a:t>
            </a:r>
            <a:r>
              <a:rPr lang="en-GB" dirty="0" smtClean="0"/>
              <a:t>by an </a:t>
            </a:r>
            <a:r>
              <a:rPr lang="en-GB" dirty="0"/>
              <a:t>artificial process of fertilisation. The chemical </a:t>
            </a:r>
            <a:r>
              <a:rPr lang="en-GB" dirty="0" smtClean="0"/>
              <a:t>colchicine is </a:t>
            </a:r>
            <a:r>
              <a:rPr lang="en-GB" dirty="0"/>
              <a:t>used to induce polyploidy by blocking formation of </a:t>
            </a:r>
            <a:r>
              <a:rPr lang="en-GB" dirty="0" smtClean="0"/>
              <a:t>the spindle</a:t>
            </a:r>
            <a:r>
              <a:rPr lang="en-GB" dirty="0"/>
              <a:t>.</a:t>
            </a:r>
          </a:p>
        </p:txBody>
      </p:sp>
      <p:grpSp>
        <p:nvGrpSpPr>
          <p:cNvPr id="6" name="Group 5"/>
          <p:cNvGrpSpPr/>
          <p:nvPr/>
        </p:nvGrpSpPr>
        <p:grpSpPr>
          <a:xfrm>
            <a:off x="98469" y="188640"/>
            <a:ext cx="8892480" cy="468670"/>
            <a:chOff x="0" y="1924964"/>
            <a:chExt cx="8892480" cy="468670"/>
          </a:xfrm>
          <a:scene3d>
            <a:camera prst="orthographicFront"/>
            <a:lightRig rig="flat" dir="t"/>
          </a:scene3d>
        </p:grpSpPr>
        <p:sp>
          <p:nvSpPr>
            <p:cNvPr id="7" name="Rounded Rectangle 6"/>
            <p:cNvSpPr/>
            <p:nvPr/>
          </p:nvSpPr>
          <p:spPr>
            <a:xfrm>
              <a:off x="0" y="192496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94784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dirty="0" smtClean="0"/>
                <a:t>D.2.5 Explain how polyploidy can contribute to speciation.</a:t>
              </a:r>
              <a:endParaRPr lang="en-GB" sz="2000" kern="1200" dirty="0"/>
            </a:p>
          </p:txBody>
        </p:sp>
      </p:grpSp>
    </p:spTree>
    <p:extLst>
      <p:ext uri="{BB962C8B-B14F-4D97-AF65-F5344CB8AC3E}">
        <p14:creationId xmlns:p14="http://schemas.microsoft.com/office/powerpoint/2010/main" val="22822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2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38659" y="847556"/>
            <a:ext cx="4572000" cy="923330"/>
          </a:xfrm>
          <a:prstGeom prst="rect">
            <a:avLst/>
          </a:prstGeom>
        </p:spPr>
        <p:txBody>
          <a:bodyPr>
            <a:spAutoFit/>
          </a:bodyPr>
          <a:lstStyle/>
          <a:p>
            <a:r>
              <a:rPr lang="en-GB" dirty="0"/>
              <a:t>There are two forms of polyploidy:</a:t>
            </a:r>
          </a:p>
          <a:p>
            <a:pPr marL="285750" indent="-285750">
              <a:buFont typeface="Arial" panose="020B0604020202020204" pitchFamily="34" charset="0"/>
              <a:buChar char="•"/>
            </a:pPr>
            <a:r>
              <a:rPr lang="en-GB" b="1" dirty="0" err="1"/>
              <a:t>autopolyploidy</a:t>
            </a:r>
            <a:endParaRPr lang="en-GB" b="1" dirty="0"/>
          </a:p>
          <a:p>
            <a:pPr marL="285750" indent="-285750">
              <a:buFont typeface="Arial" panose="020B0604020202020204" pitchFamily="34" charset="0"/>
              <a:buChar char="•"/>
            </a:pPr>
            <a:r>
              <a:rPr lang="en-GB" b="1" dirty="0" err="1"/>
              <a:t>allopolyploidy</a:t>
            </a:r>
            <a:endParaRPr lang="en-GB" b="1" dirty="0"/>
          </a:p>
        </p:txBody>
      </p:sp>
      <p:grpSp>
        <p:nvGrpSpPr>
          <p:cNvPr id="6" name="Group 5"/>
          <p:cNvGrpSpPr/>
          <p:nvPr/>
        </p:nvGrpSpPr>
        <p:grpSpPr>
          <a:xfrm>
            <a:off x="98469" y="188640"/>
            <a:ext cx="8892480" cy="468670"/>
            <a:chOff x="0" y="1924964"/>
            <a:chExt cx="8892480" cy="468670"/>
          </a:xfrm>
          <a:scene3d>
            <a:camera prst="orthographicFront"/>
            <a:lightRig rig="flat" dir="t"/>
          </a:scene3d>
        </p:grpSpPr>
        <p:sp>
          <p:nvSpPr>
            <p:cNvPr id="7" name="Rounded Rectangle 6"/>
            <p:cNvSpPr/>
            <p:nvPr/>
          </p:nvSpPr>
          <p:spPr>
            <a:xfrm>
              <a:off x="0" y="192496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94784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dirty="0" smtClean="0"/>
                <a:t>D.2.5 Explain how polyploidy can contribute to speciation.</a:t>
              </a:r>
              <a:endParaRPr lang="en-GB" sz="2000" kern="1200" dirty="0"/>
            </a:p>
          </p:txBody>
        </p:sp>
      </p:grpSp>
      <p:sp>
        <p:nvSpPr>
          <p:cNvPr id="3" name="Rectangle 2"/>
          <p:cNvSpPr/>
          <p:nvPr/>
        </p:nvSpPr>
        <p:spPr>
          <a:xfrm>
            <a:off x="98469" y="2132856"/>
            <a:ext cx="8846722" cy="3139321"/>
          </a:xfrm>
          <a:prstGeom prst="rect">
            <a:avLst/>
          </a:prstGeom>
        </p:spPr>
        <p:txBody>
          <a:bodyPr wrap="square">
            <a:spAutoFit/>
          </a:bodyPr>
          <a:lstStyle/>
          <a:p>
            <a:r>
              <a:rPr lang="en-GB" b="1" dirty="0" err="1"/>
              <a:t>Autopolyploidy</a:t>
            </a:r>
            <a:endParaRPr lang="en-GB" b="1" dirty="0"/>
          </a:p>
          <a:p>
            <a:r>
              <a:rPr lang="en-GB" dirty="0" err="1"/>
              <a:t>Autopolyploidy</a:t>
            </a:r>
            <a:r>
              <a:rPr lang="en-GB" dirty="0"/>
              <a:t> may occur </a:t>
            </a:r>
            <a:r>
              <a:rPr lang="en-GB" b="1" dirty="0"/>
              <a:t>naturally </a:t>
            </a:r>
            <a:r>
              <a:rPr lang="en-GB" b="1" dirty="0" smtClean="0"/>
              <a:t>or artificially</a:t>
            </a:r>
            <a:r>
              <a:rPr lang="en-GB" dirty="0" smtClean="0"/>
              <a:t> </a:t>
            </a:r>
            <a:r>
              <a:rPr lang="en-GB" dirty="0"/>
              <a:t>as a result of an increase in </a:t>
            </a:r>
            <a:r>
              <a:rPr lang="en-GB" dirty="0" smtClean="0"/>
              <a:t>the number </a:t>
            </a:r>
            <a:r>
              <a:rPr lang="en-GB" dirty="0"/>
              <a:t>of chromosomes within the </a:t>
            </a:r>
            <a:r>
              <a:rPr lang="en-GB" dirty="0" smtClean="0"/>
              <a:t>same species</a:t>
            </a:r>
            <a:r>
              <a:rPr lang="en-GB" dirty="0"/>
              <a:t>. For example, if </a:t>
            </a:r>
            <a:r>
              <a:rPr lang="en-GB" dirty="0" smtClean="0"/>
              <a:t>chromosomes undergo </a:t>
            </a:r>
            <a:r>
              <a:rPr lang="en-GB" dirty="0"/>
              <a:t>replication and the </a:t>
            </a:r>
            <a:r>
              <a:rPr lang="en-GB" dirty="0" smtClean="0"/>
              <a:t>chromatids separate </a:t>
            </a:r>
            <a:r>
              <a:rPr lang="en-GB" dirty="0"/>
              <a:t>but the cytoplasm fails to cleave, </a:t>
            </a:r>
            <a:r>
              <a:rPr lang="en-GB" dirty="0" smtClean="0"/>
              <a:t>a </a:t>
            </a:r>
            <a:r>
              <a:rPr lang="en-GB" dirty="0" err="1" smtClean="0"/>
              <a:t>tetraploid</a:t>
            </a:r>
            <a:r>
              <a:rPr lang="en-GB" dirty="0" smtClean="0"/>
              <a:t> </a:t>
            </a:r>
            <a:r>
              <a:rPr lang="en-GB" dirty="0"/>
              <a:t>(4n) cell is produced from a diploid</a:t>
            </a:r>
          </a:p>
          <a:p>
            <a:r>
              <a:rPr lang="en-GB" dirty="0"/>
              <a:t>cell. </a:t>
            </a:r>
            <a:endParaRPr lang="en-GB" dirty="0" smtClean="0"/>
          </a:p>
          <a:p>
            <a:endParaRPr lang="en-GB" dirty="0"/>
          </a:p>
          <a:p>
            <a:r>
              <a:rPr lang="en-GB" dirty="0" smtClean="0"/>
              <a:t>The </a:t>
            </a:r>
            <a:r>
              <a:rPr lang="en-GB" dirty="0"/>
              <a:t>amount of cytoplasm in the </a:t>
            </a:r>
            <a:r>
              <a:rPr lang="en-GB" dirty="0" err="1" smtClean="0"/>
              <a:t>tetraploid</a:t>
            </a:r>
            <a:r>
              <a:rPr lang="en-GB" dirty="0" smtClean="0"/>
              <a:t> cells </a:t>
            </a:r>
            <a:r>
              <a:rPr lang="en-GB" dirty="0"/>
              <a:t>increases to maintain the ratio of </a:t>
            </a:r>
            <a:r>
              <a:rPr lang="en-GB" dirty="0" smtClean="0"/>
              <a:t>the nucleus </a:t>
            </a:r>
            <a:r>
              <a:rPr lang="en-GB" dirty="0"/>
              <a:t>to the cytoplasm size. This leads to </a:t>
            </a:r>
            <a:r>
              <a:rPr lang="en-GB" dirty="0" smtClean="0"/>
              <a:t>an increase </a:t>
            </a:r>
            <a:r>
              <a:rPr lang="en-GB" dirty="0"/>
              <a:t>in the size of the entire plant or a specific </a:t>
            </a:r>
            <a:r>
              <a:rPr lang="en-GB" dirty="0" smtClean="0"/>
              <a:t>part of </a:t>
            </a:r>
            <a:r>
              <a:rPr lang="en-GB" dirty="0"/>
              <a:t>it. Colchicine, extracted from the corm of the </a:t>
            </a:r>
            <a:r>
              <a:rPr lang="en-GB" dirty="0" smtClean="0"/>
              <a:t>autumn crocus </a:t>
            </a:r>
            <a:r>
              <a:rPr lang="en-GB" dirty="0"/>
              <a:t>(</a:t>
            </a:r>
            <a:r>
              <a:rPr lang="en-GB" i="1" dirty="0"/>
              <a:t>Colchicum</a:t>
            </a:r>
            <a:r>
              <a:rPr lang="en-GB" dirty="0"/>
              <a:t>), can be used to induce </a:t>
            </a:r>
            <a:r>
              <a:rPr lang="en-GB" dirty="0" err="1"/>
              <a:t>autopolyploidy</a:t>
            </a:r>
            <a:r>
              <a:rPr lang="en-GB" dirty="0"/>
              <a:t>.</a:t>
            </a:r>
          </a:p>
        </p:txBody>
      </p:sp>
    </p:spTree>
    <p:extLst>
      <p:ext uri="{BB962C8B-B14F-4D97-AF65-F5344CB8AC3E}">
        <p14:creationId xmlns:p14="http://schemas.microsoft.com/office/powerpoint/2010/main" val="3975960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http://bio1151b.nicerweb.net/Locked/media/ch24/24_09AllopolyploidSpeci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39" y="3614110"/>
            <a:ext cx="8536546" cy="32438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60233" y="691792"/>
            <a:ext cx="8568952" cy="3139321"/>
          </a:xfrm>
          <a:prstGeom prst="rect">
            <a:avLst/>
          </a:prstGeom>
        </p:spPr>
        <p:txBody>
          <a:bodyPr wrap="square">
            <a:spAutoFit/>
          </a:bodyPr>
          <a:lstStyle/>
          <a:p>
            <a:r>
              <a:rPr lang="en-GB" b="1" dirty="0" err="1" smtClean="0"/>
              <a:t>Allopolyploidy</a:t>
            </a:r>
            <a:endParaRPr lang="en-GB" b="1" dirty="0" smtClean="0"/>
          </a:p>
          <a:p>
            <a:endParaRPr lang="en-GB" b="1" dirty="0"/>
          </a:p>
          <a:p>
            <a:r>
              <a:rPr lang="en-GB" dirty="0"/>
              <a:t>This form of polyploidy arises </a:t>
            </a:r>
            <a:r>
              <a:rPr lang="en-GB" b="1" dirty="0"/>
              <a:t>when the </a:t>
            </a:r>
            <a:r>
              <a:rPr lang="en-GB" b="1" dirty="0" smtClean="0"/>
              <a:t>chromosome number </a:t>
            </a:r>
            <a:r>
              <a:rPr lang="en-GB" b="1" dirty="0"/>
              <a:t>in a sterile hybrid becomes doubled and </a:t>
            </a:r>
            <a:r>
              <a:rPr lang="en-GB" b="1" dirty="0" smtClean="0"/>
              <a:t>produces fertile </a:t>
            </a:r>
            <a:r>
              <a:rPr lang="en-GB" b="1" dirty="0"/>
              <a:t>hybrids</a:t>
            </a:r>
            <a:r>
              <a:rPr lang="en-GB" dirty="0"/>
              <a:t>. </a:t>
            </a:r>
            <a:endParaRPr lang="en-GB" dirty="0" smtClean="0"/>
          </a:p>
          <a:p>
            <a:endParaRPr lang="en-GB" dirty="0"/>
          </a:p>
          <a:p>
            <a:r>
              <a:rPr lang="en-GB" dirty="0" smtClean="0"/>
              <a:t>F1 </a:t>
            </a:r>
            <a:r>
              <a:rPr lang="en-GB" dirty="0"/>
              <a:t>hybrids produced from different </a:t>
            </a:r>
            <a:r>
              <a:rPr lang="en-GB" dirty="0" smtClean="0"/>
              <a:t>species are </a:t>
            </a:r>
            <a:r>
              <a:rPr lang="en-GB" dirty="0"/>
              <a:t>usually sterile since their chromosomes cannot </a:t>
            </a:r>
            <a:r>
              <a:rPr lang="en-GB" dirty="0" smtClean="0"/>
              <a:t>form homologous </a:t>
            </a:r>
            <a:r>
              <a:rPr lang="en-GB" dirty="0"/>
              <a:t>pairs during meiosis. This is termed </a:t>
            </a:r>
            <a:r>
              <a:rPr lang="en-GB" b="1" dirty="0" smtClean="0"/>
              <a:t>hybrid sterility</a:t>
            </a:r>
            <a:r>
              <a:rPr lang="en-GB" dirty="0"/>
              <a:t>. However, if multiples of the original </a:t>
            </a:r>
            <a:r>
              <a:rPr lang="en-GB" dirty="0" smtClean="0"/>
              <a:t>haploid number </a:t>
            </a:r>
            <a:r>
              <a:rPr lang="en-GB" dirty="0"/>
              <a:t>of chromosomes for example, 2 (n1 + n2), 3 (</a:t>
            </a:r>
            <a:r>
              <a:rPr lang="en-GB" dirty="0" smtClean="0"/>
              <a:t>n1 + </a:t>
            </a:r>
            <a:r>
              <a:rPr lang="en-GB" dirty="0"/>
              <a:t>n2) </a:t>
            </a:r>
            <a:r>
              <a:rPr lang="en-GB" dirty="0" err="1"/>
              <a:t>etc</a:t>
            </a:r>
            <a:r>
              <a:rPr lang="en-GB" dirty="0"/>
              <a:t>, (where n1 and n2 represent the haploid </a:t>
            </a:r>
            <a:r>
              <a:rPr lang="en-GB" dirty="0" smtClean="0"/>
              <a:t>numbers of </a:t>
            </a:r>
            <a:r>
              <a:rPr lang="en-GB" dirty="0"/>
              <a:t>the parent species) occur</a:t>
            </a:r>
            <a:r>
              <a:rPr lang="en-GB" b="1" dirty="0"/>
              <a:t>, a new species is </a:t>
            </a:r>
            <a:r>
              <a:rPr lang="en-GB" b="1" dirty="0" smtClean="0"/>
              <a:t>produced </a:t>
            </a:r>
            <a:r>
              <a:rPr lang="en-GB" dirty="0" smtClean="0"/>
              <a:t>which </a:t>
            </a:r>
            <a:r>
              <a:rPr lang="en-GB" dirty="0"/>
              <a:t>is fertile with </a:t>
            </a:r>
            <a:r>
              <a:rPr lang="en-GB" dirty="0" err="1"/>
              <a:t>polyploids</a:t>
            </a:r>
            <a:r>
              <a:rPr lang="en-GB" dirty="0"/>
              <a:t> that genetically </a:t>
            </a:r>
            <a:r>
              <a:rPr lang="en-GB" dirty="0" smtClean="0"/>
              <a:t>resemble itself</a:t>
            </a:r>
            <a:r>
              <a:rPr lang="en-GB" dirty="0"/>
              <a:t>.</a:t>
            </a:r>
          </a:p>
        </p:txBody>
      </p:sp>
      <p:grpSp>
        <p:nvGrpSpPr>
          <p:cNvPr id="6" name="Group 5"/>
          <p:cNvGrpSpPr/>
          <p:nvPr/>
        </p:nvGrpSpPr>
        <p:grpSpPr>
          <a:xfrm>
            <a:off x="98469" y="188640"/>
            <a:ext cx="8892480" cy="468670"/>
            <a:chOff x="0" y="1924964"/>
            <a:chExt cx="8892480" cy="468670"/>
          </a:xfrm>
          <a:scene3d>
            <a:camera prst="orthographicFront"/>
            <a:lightRig rig="flat" dir="t"/>
          </a:scene3d>
        </p:grpSpPr>
        <p:sp>
          <p:nvSpPr>
            <p:cNvPr id="7" name="Rounded Rectangle 6"/>
            <p:cNvSpPr/>
            <p:nvPr/>
          </p:nvSpPr>
          <p:spPr>
            <a:xfrm>
              <a:off x="0" y="192496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194784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dirty="0" smtClean="0"/>
                <a:t>D.2.5 Explain how polyploidy can contribute to speciation.</a:t>
              </a:r>
              <a:endParaRPr lang="en-GB" sz="2000" kern="1200" dirty="0"/>
            </a:p>
          </p:txBody>
        </p:sp>
      </p:grpSp>
    </p:spTree>
    <p:extLst>
      <p:ext uri="{BB962C8B-B14F-4D97-AF65-F5344CB8AC3E}">
        <p14:creationId xmlns:p14="http://schemas.microsoft.com/office/powerpoint/2010/main" val="17141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fade">
                                      <p:cBhvr>
                                        <p:cTn id="2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4" name="TextBox 3"/>
          <p:cNvSpPr txBox="1"/>
          <p:nvPr/>
        </p:nvSpPr>
        <p:spPr>
          <a:xfrm>
            <a:off x="251520" y="180395"/>
            <a:ext cx="2935419" cy="369332"/>
          </a:xfrm>
          <a:prstGeom prst="rect">
            <a:avLst/>
          </a:prstGeom>
          <a:noFill/>
        </p:spPr>
        <p:txBody>
          <a:bodyPr wrap="none" rtlCol="0">
            <a:spAutoFit/>
          </a:bodyPr>
          <a:lstStyle/>
          <a:p>
            <a:r>
              <a:rPr lang="en-GB" dirty="0" smtClean="0">
                <a:solidFill>
                  <a:srgbClr val="0070C0"/>
                </a:solidFill>
              </a:rPr>
              <a:t>ASSESSMENT STATEMENTS</a:t>
            </a:r>
            <a:endParaRPr lang="en-GB" dirty="0">
              <a:solidFill>
                <a:srgbClr val="0070C0"/>
              </a:solidFill>
            </a:endParaRPr>
          </a:p>
        </p:txBody>
      </p:sp>
      <p:graphicFrame>
        <p:nvGraphicFramePr>
          <p:cNvPr id="3" name="Diagram 2"/>
          <p:cNvGraphicFramePr/>
          <p:nvPr>
            <p:extLst>
              <p:ext uri="{D42A27DB-BD31-4B8C-83A1-F6EECF244321}">
                <p14:modId xmlns:p14="http://schemas.microsoft.com/office/powerpoint/2010/main" val="1247495744"/>
              </p:ext>
            </p:extLst>
          </p:nvPr>
        </p:nvGraphicFramePr>
        <p:xfrm>
          <a:off x="107504" y="692696"/>
          <a:ext cx="889248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57405" y="116632"/>
            <a:ext cx="8892480" cy="468670"/>
            <a:chOff x="0" y="2405644"/>
            <a:chExt cx="8892480" cy="468670"/>
          </a:xfrm>
          <a:scene3d>
            <a:camera prst="orthographicFront"/>
            <a:lightRig rig="flat" dir="t"/>
          </a:scene3d>
        </p:grpSpPr>
        <p:sp>
          <p:nvSpPr>
            <p:cNvPr id="6" name="Rounded Rectangle 5"/>
            <p:cNvSpPr/>
            <p:nvPr/>
          </p:nvSpPr>
          <p:spPr>
            <a:xfrm>
              <a:off x="0" y="240564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242852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D.2.6 Compare allopatric and sympatric speciation.</a:t>
              </a:r>
              <a:endParaRPr lang="en-GB" sz="2400" kern="1200"/>
            </a:p>
          </p:txBody>
        </p:sp>
      </p:grpSp>
      <p:sp>
        <p:nvSpPr>
          <p:cNvPr id="2" name="Rectangle 1"/>
          <p:cNvSpPr/>
          <p:nvPr/>
        </p:nvSpPr>
        <p:spPr>
          <a:xfrm>
            <a:off x="180284" y="692696"/>
            <a:ext cx="8846722" cy="2092881"/>
          </a:xfrm>
          <a:prstGeom prst="rect">
            <a:avLst/>
          </a:prstGeom>
        </p:spPr>
        <p:txBody>
          <a:bodyPr wrap="square">
            <a:spAutoFit/>
          </a:bodyPr>
          <a:lstStyle/>
          <a:p>
            <a:r>
              <a:rPr lang="en-GB" dirty="0"/>
              <a:t>Speciation is the process by which </a:t>
            </a:r>
            <a:r>
              <a:rPr lang="en-GB" b="1" dirty="0"/>
              <a:t>one or more </a:t>
            </a:r>
            <a:r>
              <a:rPr lang="en-GB" b="1" dirty="0" smtClean="0"/>
              <a:t>species arise </a:t>
            </a:r>
            <a:r>
              <a:rPr lang="en-GB" b="1" dirty="0"/>
              <a:t>from previously existing species</a:t>
            </a:r>
            <a:r>
              <a:rPr lang="en-GB" dirty="0"/>
              <a:t>. A single </a:t>
            </a:r>
            <a:r>
              <a:rPr lang="en-GB" dirty="0" smtClean="0"/>
              <a:t>species may </a:t>
            </a:r>
            <a:r>
              <a:rPr lang="en-GB" dirty="0"/>
              <a:t>give rise to a new species (</a:t>
            </a:r>
            <a:r>
              <a:rPr lang="en-GB" b="1" dirty="0"/>
              <a:t>intraspecific speciation</a:t>
            </a:r>
            <a:r>
              <a:rPr lang="en-GB" dirty="0"/>
              <a:t>), </a:t>
            </a:r>
            <a:r>
              <a:rPr lang="en-GB" dirty="0" smtClean="0"/>
              <a:t>or two </a:t>
            </a:r>
            <a:r>
              <a:rPr lang="en-GB" dirty="0"/>
              <a:t>different species may give rise to a new species (</a:t>
            </a:r>
            <a:r>
              <a:rPr lang="en-GB" b="1" dirty="0" smtClean="0"/>
              <a:t>interspecific hybridisation</a:t>
            </a:r>
            <a:r>
              <a:rPr lang="en-GB" dirty="0"/>
              <a:t>). If intraspecific speciation </a:t>
            </a:r>
            <a:r>
              <a:rPr lang="en-GB" dirty="0" smtClean="0"/>
              <a:t>occurs whilst </a:t>
            </a:r>
            <a:r>
              <a:rPr lang="en-GB" dirty="0"/>
              <a:t>the populations are physically separated it is </a:t>
            </a:r>
            <a:r>
              <a:rPr lang="en-GB" dirty="0" smtClean="0"/>
              <a:t>termed </a:t>
            </a:r>
            <a:r>
              <a:rPr lang="en-GB" b="1" dirty="0" smtClean="0">
                <a:solidFill>
                  <a:schemeClr val="accent1"/>
                </a:solidFill>
              </a:rPr>
              <a:t>allopatric </a:t>
            </a:r>
            <a:r>
              <a:rPr lang="en-GB" b="1" dirty="0">
                <a:solidFill>
                  <a:schemeClr val="accent1"/>
                </a:solidFill>
              </a:rPr>
              <a:t>speciation</a:t>
            </a:r>
            <a:r>
              <a:rPr lang="en-GB" dirty="0"/>
              <a:t>. If the process of speciation </a:t>
            </a:r>
            <a:r>
              <a:rPr lang="en-GB" dirty="0" smtClean="0"/>
              <a:t>occurs while </a:t>
            </a:r>
            <a:r>
              <a:rPr lang="en-GB" dirty="0"/>
              <a:t>the populations are occupying the same </a:t>
            </a:r>
            <a:r>
              <a:rPr lang="en-GB" dirty="0" smtClean="0"/>
              <a:t>geographical area </a:t>
            </a:r>
            <a:r>
              <a:rPr lang="en-GB" dirty="0"/>
              <a:t>or range it is termed </a:t>
            </a:r>
            <a:r>
              <a:rPr lang="en-GB" b="1" dirty="0">
                <a:solidFill>
                  <a:schemeClr val="accent1"/>
                </a:solidFill>
              </a:rPr>
              <a:t>sympatric speciation</a:t>
            </a:r>
            <a:r>
              <a:rPr lang="en-GB" dirty="0"/>
              <a:t>.</a:t>
            </a:r>
          </a:p>
        </p:txBody>
      </p:sp>
      <p:pic>
        <p:nvPicPr>
          <p:cNvPr id="10242" name="Picture 2" descr="http://www.tokresource.org/tok_classes/biobiobio/biomenu/options_folder/D2_speciation/24-06-SpeciationModes-L.gif"/>
          <p:cNvPicPr>
            <a:picLocks noChangeAspect="1" noChangeArrowheads="1"/>
          </p:cNvPicPr>
          <p:nvPr/>
        </p:nvPicPr>
        <p:blipFill rotWithShape="1">
          <a:blip r:embed="rId2">
            <a:extLst>
              <a:ext uri="{28A0092B-C50C-407E-A947-70E740481C1C}">
                <a14:useLocalDpi xmlns:a14="http://schemas.microsoft.com/office/drawing/2010/main" val="0"/>
              </a:ext>
            </a:extLst>
          </a:blip>
          <a:srcRect b="3541"/>
          <a:stretch/>
        </p:blipFill>
        <p:spPr bwMode="auto">
          <a:xfrm>
            <a:off x="1475656" y="2712383"/>
            <a:ext cx="4119257" cy="38266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04248" y="4149080"/>
            <a:ext cx="1011815" cy="584775"/>
          </a:xfrm>
          <a:prstGeom prst="rect">
            <a:avLst/>
          </a:prstGeom>
          <a:noFill/>
        </p:spPr>
        <p:txBody>
          <a:bodyPr wrap="none" rtlCol="0">
            <a:spAutoFit/>
          </a:bodyPr>
          <a:lstStyle/>
          <a:p>
            <a:r>
              <a:rPr lang="en-GB" sz="3200" dirty="0" smtClean="0">
                <a:hlinkClick r:id="rId3"/>
              </a:rPr>
              <a:t>LINK</a:t>
            </a:r>
            <a:endParaRPr lang="en-GB" dirty="0"/>
          </a:p>
        </p:txBody>
      </p:sp>
    </p:spTree>
    <p:extLst>
      <p:ext uri="{BB962C8B-B14F-4D97-AF65-F5344CB8AC3E}">
        <p14:creationId xmlns:p14="http://schemas.microsoft.com/office/powerpoint/2010/main" val="1647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1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vce.bioninja.com.au/_Media/allopatric_speciation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70" y="3645024"/>
            <a:ext cx="7143750" cy="30575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51520" y="908720"/>
            <a:ext cx="8208912" cy="2862322"/>
          </a:xfrm>
          <a:prstGeom prst="rect">
            <a:avLst/>
          </a:prstGeom>
        </p:spPr>
        <p:txBody>
          <a:bodyPr wrap="square">
            <a:spAutoFit/>
          </a:bodyPr>
          <a:lstStyle/>
          <a:p>
            <a:r>
              <a:rPr lang="en-GB" dirty="0"/>
              <a:t>Allopatric speciation occurs when a geographical </a:t>
            </a:r>
            <a:r>
              <a:rPr lang="en-GB" dirty="0" smtClean="0"/>
              <a:t>barrier, for </a:t>
            </a:r>
            <a:r>
              <a:rPr lang="en-GB" dirty="0"/>
              <a:t>example, a mountain range, sea or river produces </a:t>
            </a:r>
            <a:r>
              <a:rPr lang="en-GB" dirty="0" smtClean="0"/>
              <a:t>a barrier </a:t>
            </a:r>
            <a:r>
              <a:rPr lang="en-GB" dirty="0"/>
              <a:t>to gene flow because of spatial separation</a:t>
            </a:r>
            <a:r>
              <a:rPr lang="en-GB" dirty="0" smtClean="0"/>
              <a:t>.</a:t>
            </a:r>
          </a:p>
          <a:p>
            <a:endParaRPr lang="en-GB" dirty="0" smtClean="0"/>
          </a:p>
          <a:p>
            <a:r>
              <a:rPr lang="en-GB" dirty="0"/>
              <a:t>Adaptations to </a:t>
            </a:r>
            <a:r>
              <a:rPr lang="en-GB" dirty="0" smtClean="0"/>
              <a:t>a new </a:t>
            </a:r>
            <a:r>
              <a:rPr lang="en-GB" dirty="0"/>
              <a:t>environment (or random drift in small populations)</a:t>
            </a:r>
          </a:p>
          <a:p>
            <a:r>
              <a:rPr lang="en-GB" dirty="0"/>
              <a:t>leads to </a:t>
            </a:r>
            <a:r>
              <a:rPr lang="en-GB" b="1" dirty="0"/>
              <a:t>changes in allele and genotype </a:t>
            </a:r>
            <a:r>
              <a:rPr lang="en-GB" b="1" dirty="0" smtClean="0"/>
              <a:t>frequencies</a:t>
            </a:r>
            <a:r>
              <a:rPr lang="en-GB" dirty="0" smtClean="0"/>
              <a:t>. Prolonged </a:t>
            </a:r>
            <a:r>
              <a:rPr lang="en-GB" dirty="0"/>
              <a:t>separation of populations for many </a:t>
            </a:r>
            <a:r>
              <a:rPr lang="en-GB" dirty="0" smtClean="0"/>
              <a:t>generations may </a:t>
            </a:r>
            <a:r>
              <a:rPr lang="en-GB" b="1" dirty="0"/>
              <a:t>result in two sub-populations becoming </a:t>
            </a:r>
            <a:r>
              <a:rPr lang="en-GB" b="1" dirty="0" smtClean="0"/>
              <a:t>genetically isolated </a:t>
            </a:r>
            <a:r>
              <a:rPr lang="en-GB" dirty="0"/>
              <a:t>even if the barrier was removed. In other </a:t>
            </a:r>
            <a:r>
              <a:rPr lang="en-GB" dirty="0" smtClean="0"/>
              <a:t>words, </a:t>
            </a:r>
            <a:r>
              <a:rPr lang="en-GB" b="1" dirty="0" smtClean="0"/>
              <a:t>speciation </a:t>
            </a:r>
            <a:r>
              <a:rPr lang="en-GB" b="1" dirty="0"/>
              <a:t>can occur through random forces, rather </a:t>
            </a:r>
            <a:r>
              <a:rPr lang="en-GB" b="1" dirty="0" smtClean="0"/>
              <a:t>than through </a:t>
            </a:r>
            <a:r>
              <a:rPr lang="en-GB" b="1" dirty="0"/>
              <a:t>the action of natural selection</a:t>
            </a:r>
            <a:r>
              <a:rPr lang="en-GB" dirty="0"/>
              <a:t>.</a:t>
            </a:r>
          </a:p>
        </p:txBody>
      </p:sp>
      <p:grpSp>
        <p:nvGrpSpPr>
          <p:cNvPr id="6" name="Group 5"/>
          <p:cNvGrpSpPr/>
          <p:nvPr/>
        </p:nvGrpSpPr>
        <p:grpSpPr>
          <a:xfrm>
            <a:off x="157405" y="116632"/>
            <a:ext cx="8892480" cy="468670"/>
            <a:chOff x="0" y="2405644"/>
            <a:chExt cx="8892480" cy="468670"/>
          </a:xfrm>
          <a:scene3d>
            <a:camera prst="orthographicFront"/>
            <a:lightRig rig="flat" dir="t"/>
          </a:scene3d>
        </p:grpSpPr>
        <p:sp>
          <p:nvSpPr>
            <p:cNvPr id="7" name="Rounded Rectangle 6"/>
            <p:cNvSpPr/>
            <p:nvPr/>
          </p:nvSpPr>
          <p:spPr>
            <a:xfrm>
              <a:off x="0" y="240564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242852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D.2.6 Compare allopatric and sympatric speciation.</a:t>
              </a:r>
              <a:endParaRPr lang="en-GB" sz="2400" kern="1200"/>
            </a:p>
          </p:txBody>
        </p:sp>
      </p:grpSp>
    </p:spTree>
    <p:extLst>
      <p:ext uri="{BB962C8B-B14F-4D97-AF65-F5344CB8AC3E}">
        <p14:creationId xmlns:p14="http://schemas.microsoft.com/office/powerpoint/2010/main" val="18244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95746"/>
            <a:ext cx="4018278" cy="496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57405" y="116632"/>
            <a:ext cx="8892480" cy="468670"/>
            <a:chOff x="0" y="2405644"/>
            <a:chExt cx="8892480" cy="468670"/>
          </a:xfrm>
          <a:scene3d>
            <a:camera prst="orthographicFront"/>
            <a:lightRig rig="flat" dir="t"/>
          </a:scene3d>
        </p:grpSpPr>
        <p:sp>
          <p:nvSpPr>
            <p:cNvPr id="6" name="Rounded Rectangle 5"/>
            <p:cNvSpPr/>
            <p:nvPr/>
          </p:nvSpPr>
          <p:spPr>
            <a:xfrm>
              <a:off x="0" y="240564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242852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D.2.6 Compare allopatric and sympatric speciation.</a:t>
              </a:r>
              <a:endParaRPr lang="en-GB" sz="2400" kern="1200"/>
            </a:p>
          </p:txBody>
        </p:sp>
      </p:grpSp>
      <p:sp>
        <p:nvSpPr>
          <p:cNvPr id="2" name="Rectangle 1"/>
          <p:cNvSpPr/>
          <p:nvPr/>
        </p:nvSpPr>
        <p:spPr>
          <a:xfrm>
            <a:off x="187107" y="908720"/>
            <a:ext cx="8862777" cy="923330"/>
          </a:xfrm>
          <a:prstGeom prst="rect">
            <a:avLst/>
          </a:prstGeom>
        </p:spPr>
        <p:txBody>
          <a:bodyPr wrap="square">
            <a:spAutoFit/>
          </a:bodyPr>
          <a:lstStyle/>
          <a:p>
            <a:r>
              <a:rPr lang="en-GB" dirty="0" err="1"/>
              <a:t>Parapatric</a:t>
            </a:r>
            <a:r>
              <a:rPr lang="en-GB" dirty="0"/>
              <a:t> speciation is </a:t>
            </a:r>
            <a:r>
              <a:rPr lang="en-GB" dirty="0" smtClean="0"/>
              <a:t>discussed later </a:t>
            </a:r>
            <a:r>
              <a:rPr lang="en-GB" dirty="0"/>
              <a:t>in </a:t>
            </a:r>
            <a:r>
              <a:rPr lang="en-GB" i="1" dirty="0"/>
              <a:t>Topic D.2.9</a:t>
            </a:r>
            <a:r>
              <a:rPr lang="en-GB" dirty="0"/>
              <a:t>. It is </a:t>
            </a:r>
            <a:r>
              <a:rPr lang="en-GB" dirty="0" smtClean="0"/>
              <a:t>a form </a:t>
            </a:r>
            <a:r>
              <a:rPr lang="en-GB" dirty="0"/>
              <a:t>of speciation in which the new species is </a:t>
            </a:r>
            <a:r>
              <a:rPr lang="en-GB" dirty="0" smtClean="0"/>
              <a:t>formed within </a:t>
            </a:r>
            <a:r>
              <a:rPr lang="en-GB" dirty="0"/>
              <a:t>a single population which is within the </a:t>
            </a:r>
            <a:r>
              <a:rPr lang="en-GB" dirty="0" smtClean="0"/>
              <a:t>ancestral species</a:t>
            </a:r>
            <a:r>
              <a:rPr lang="en-GB" dirty="0"/>
              <a:t>’ geographical </a:t>
            </a:r>
            <a:r>
              <a:rPr lang="en-GB" dirty="0" smtClean="0"/>
              <a:t>range.</a:t>
            </a:r>
            <a:endParaRPr lang="en-GB" dirty="0"/>
          </a:p>
        </p:txBody>
      </p:sp>
      <p:sp>
        <p:nvSpPr>
          <p:cNvPr id="3" name="AutoShape 2" descr="http://upload.wikimedia.org/wikipedia/commons/5/53/Speciation_mode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upload.wikimedia.org/wikipedia/commons/5/53/Speciation_mode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530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57405" y="908720"/>
            <a:ext cx="8568952" cy="3139321"/>
          </a:xfrm>
          <a:prstGeom prst="rect">
            <a:avLst/>
          </a:prstGeom>
        </p:spPr>
        <p:txBody>
          <a:bodyPr wrap="square">
            <a:spAutoFit/>
          </a:bodyPr>
          <a:lstStyle/>
          <a:p>
            <a:r>
              <a:rPr lang="en-GB" dirty="0"/>
              <a:t>When a group of organisms share a </a:t>
            </a:r>
            <a:r>
              <a:rPr lang="en-GB" b="1" dirty="0"/>
              <a:t>homologous </a:t>
            </a:r>
            <a:r>
              <a:rPr lang="en-GB" b="1" dirty="0" smtClean="0"/>
              <a:t>structures </a:t>
            </a:r>
            <a:r>
              <a:rPr lang="en-GB" i="1" dirty="0" smtClean="0"/>
              <a:t>(see </a:t>
            </a:r>
            <a:r>
              <a:rPr lang="en-GB" i="1" dirty="0"/>
              <a:t>Topic D.5.6) </a:t>
            </a:r>
            <a:r>
              <a:rPr lang="en-GB" dirty="0"/>
              <a:t>which are differentiated to perform </a:t>
            </a:r>
            <a:r>
              <a:rPr lang="en-GB" dirty="0" smtClean="0"/>
              <a:t>a variety </a:t>
            </a:r>
            <a:r>
              <a:rPr lang="en-GB" dirty="0"/>
              <a:t>of different functions, it illustrates a </a:t>
            </a:r>
            <a:r>
              <a:rPr lang="en-GB" dirty="0" smtClean="0"/>
              <a:t>principle known </a:t>
            </a:r>
            <a:r>
              <a:rPr lang="en-GB" dirty="0"/>
              <a:t>as </a:t>
            </a:r>
            <a:r>
              <a:rPr lang="en-GB" b="1" u="sng" dirty="0"/>
              <a:t>adaptive radiation</a:t>
            </a:r>
            <a:r>
              <a:rPr lang="en-GB" b="1" dirty="0"/>
              <a:t>. </a:t>
            </a:r>
            <a:r>
              <a:rPr lang="en-GB" dirty="0"/>
              <a:t>Homologous structures</a:t>
            </a:r>
          </a:p>
          <a:p>
            <a:r>
              <a:rPr lang="en-GB" dirty="0"/>
              <a:t>have the same genetic determinants. They should </a:t>
            </a:r>
            <a:r>
              <a:rPr lang="en-GB" dirty="0" smtClean="0"/>
              <a:t>be contrasted </a:t>
            </a:r>
            <a:r>
              <a:rPr lang="en-GB" dirty="0"/>
              <a:t>with structures which may </a:t>
            </a:r>
            <a:r>
              <a:rPr lang="en-GB" dirty="0" smtClean="0"/>
              <a:t>superficially resemble </a:t>
            </a:r>
            <a:r>
              <a:rPr lang="en-GB" dirty="0"/>
              <a:t>each other but have risen through </a:t>
            </a:r>
            <a:r>
              <a:rPr lang="en-GB" dirty="0" smtClean="0"/>
              <a:t>convergence; these </a:t>
            </a:r>
            <a:r>
              <a:rPr lang="en-GB" dirty="0"/>
              <a:t>are ‘</a:t>
            </a:r>
            <a:r>
              <a:rPr lang="en-GB" b="1" dirty="0"/>
              <a:t>analogues</a:t>
            </a:r>
            <a:r>
              <a:rPr lang="en-GB" dirty="0" smtClean="0"/>
              <a:t>’. </a:t>
            </a:r>
          </a:p>
          <a:p>
            <a:endParaRPr lang="en-GB" dirty="0"/>
          </a:p>
          <a:p>
            <a:r>
              <a:rPr lang="en-GB" dirty="0" smtClean="0"/>
              <a:t>For </a:t>
            </a:r>
            <a:r>
              <a:rPr lang="en-GB" dirty="0"/>
              <a:t>example, all organisms that belong to a </a:t>
            </a:r>
            <a:r>
              <a:rPr lang="en-GB" dirty="0" smtClean="0"/>
              <a:t>particular taxonomic </a:t>
            </a:r>
            <a:r>
              <a:rPr lang="en-GB" dirty="0"/>
              <a:t>class share a number of modified </a:t>
            </a:r>
            <a:r>
              <a:rPr lang="en-GB" dirty="0" smtClean="0"/>
              <a:t>features. These </a:t>
            </a:r>
            <a:r>
              <a:rPr lang="en-GB" dirty="0"/>
              <a:t>variations in shared features </a:t>
            </a:r>
            <a:r>
              <a:rPr lang="en-GB" b="1" dirty="0"/>
              <a:t>adapt them to particular</a:t>
            </a:r>
          </a:p>
          <a:p>
            <a:r>
              <a:rPr lang="en-GB" b="1" dirty="0"/>
              <a:t>ecological habitats.</a:t>
            </a:r>
          </a:p>
        </p:txBody>
      </p:sp>
      <p:pic>
        <p:nvPicPr>
          <p:cNvPr id="3074" name="Picture 2" descr="http://www.citruscollege.edu/lc/archive/biology/PublishingImages/0345l.jpg"/>
          <p:cNvPicPr>
            <a:picLocks noChangeAspect="1" noChangeArrowheads="1"/>
          </p:cNvPicPr>
          <p:nvPr/>
        </p:nvPicPr>
        <p:blipFill rotWithShape="1">
          <a:blip r:embed="rId2">
            <a:extLst>
              <a:ext uri="{28A0092B-C50C-407E-A947-70E740481C1C}">
                <a14:useLocalDpi xmlns:a14="http://schemas.microsoft.com/office/drawing/2010/main" val="0"/>
              </a:ext>
            </a:extLst>
          </a:blip>
          <a:srcRect t="3286"/>
          <a:stretch/>
        </p:blipFill>
        <p:spPr bwMode="auto">
          <a:xfrm>
            <a:off x="4549121" y="3534770"/>
            <a:ext cx="4286250" cy="311368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25760" y="188640"/>
            <a:ext cx="8892480" cy="476701"/>
            <a:chOff x="0" y="3153230"/>
            <a:chExt cx="8892480" cy="476701"/>
          </a:xfrm>
          <a:scene3d>
            <a:camera prst="orthographicFront"/>
            <a:lightRig rig="flat" dir="t"/>
          </a:scene3d>
        </p:grpSpPr>
        <p:sp>
          <p:nvSpPr>
            <p:cNvPr id="14" name="Rounded Rectangle 13"/>
            <p:cNvSpPr/>
            <p:nvPr/>
          </p:nvSpPr>
          <p:spPr>
            <a:xfrm>
              <a:off x="0" y="3153230"/>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ounded Rectangle 4"/>
            <p:cNvSpPr/>
            <p:nvPr/>
          </p:nvSpPr>
          <p:spPr>
            <a:xfrm>
              <a:off x="23271" y="3176501"/>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2800" kern="1200" smtClean="0"/>
                <a:t>D.2.7 Outline the process of adaptive radiation.</a:t>
              </a:r>
              <a:endParaRPr lang="en-GB" sz="2800" kern="1200"/>
            </a:p>
          </p:txBody>
        </p:sp>
      </p:grpSp>
    </p:spTree>
    <p:extLst>
      <p:ext uri="{BB962C8B-B14F-4D97-AF65-F5344CB8AC3E}">
        <p14:creationId xmlns:p14="http://schemas.microsoft.com/office/powerpoint/2010/main" val="19920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2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descr="http://www.hdouglaspratt.com/Art_Gallery/HawaiianHoneycreepers/hawaiian_honeycreepers_evolution_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121" y="1340768"/>
            <a:ext cx="4490775" cy="44783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9512" y="980728"/>
            <a:ext cx="4248472" cy="4801314"/>
          </a:xfrm>
          <a:prstGeom prst="rect">
            <a:avLst/>
          </a:prstGeom>
        </p:spPr>
        <p:txBody>
          <a:bodyPr wrap="square">
            <a:spAutoFit/>
          </a:bodyPr>
          <a:lstStyle/>
          <a:p>
            <a:r>
              <a:rPr lang="en-GB" dirty="0"/>
              <a:t>T</a:t>
            </a:r>
            <a:r>
              <a:rPr lang="en-GB" dirty="0" smtClean="0"/>
              <a:t>he </a:t>
            </a:r>
            <a:r>
              <a:rPr lang="en-GB" dirty="0"/>
              <a:t>mouthparts of insects consist of the </a:t>
            </a:r>
            <a:r>
              <a:rPr lang="en-GB" dirty="0" smtClean="0"/>
              <a:t>same basic </a:t>
            </a:r>
            <a:r>
              <a:rPr lang="en-GB" dirty="0"/>
              <a:t>structures: a </a:t>
            </a:r>
            <a:r>
              <a:rPr lang="en-GB" dirty="0" err="1"/>
              <a:t>labrum</a:t>
            </a:r>
            <a:r>
              <a:rPr lang="en-GB" dirty="0"/>
              <a:t> (upper lip), a pair of </a:t>
            </a:r>
            <a:r>
              <a:rPr lang="en-GB" dirty="0" smtClean="0"/>
              <a:t>mandibles, a </a:t>
            </a:r>
            <a:r>
              <a:rPr lang="en-GB" dirty="0" err="1"/>
              <a:t>hypopharynx</a:t>
            </a:r>
            <a:r>
              <a:rPr lang="en-GB" dirty="0"/>
              <a:t> (floor of mouth), a pair of maxillae. </a:t>
            </a:r>
            <a:r>
              <a:rPr lang="en-GB" dirty="0" smtClean="0"/>
              <a:t>Insects are </a:t>
            </a:r>
            <a:r>
              <a:rPr lang="en-GB" dirty="0"/>
              <a:t>able to feed on a variety of different food sources, </a:t>
            </a:r>
            <a:r>
              <a:rPr lang="en-GB" dirty="0" smtClean="0"/>
              <a:t>as shown </a:t>
            </a:r>
            <a:r>
              <a:rPr lang="en-GB" dirty="0"/>
              <a:t>below, because some of the mouth part </a:t>
            </a:r>
            <a:r>
              <a:rPr lang="en-GB" dirty="0" smtClean="0"/>
              <a:t>structures are </a:t>
            </a:r>
            <a:r>
              <a:rPr lang="en-GB" dirty="0"/>
              <a:t>enlarged and modified, but others are reduced or </a:t>
            </a:r>
            <a:r>
              <a:rPr lang="en-GB" dirty="0" smtClean="0"/>
              <a:t>even lost</a:t>
            </a:r>
            <a:r>
              <a:rPr lang="en-GB" dirty="0"/>
              <a:t>. </a:t>
            </a:r>
            <a:r>
              <a:rPr lang="en-GB" b="1" dirty="0"/>
              <a:t>The high degree of adaptive radiation in the </a:t>
            </a:r>
            <a:r>
              <a:rPr lang="en-GB" b="1" dirty="0" smtClean="0"/>
              <a:t>insects (</a:t>
            </a:r>
            <a:r>
              <a:rPr lang="en-GB" b="1" i="1" dirty="0" err="1" smtClean="0"/>
              <a:t>insecta</a:t>
            </a:r>
            <a:r>
              <a:rPr lang="en-GB" b="1" dirty="0"/>
              <a:t>) has allowed the class to occupy a huge range </a:t>
            </a:r>
            <a:r>
              <a:rPr lang="en-GB" b="1" dirty="0" smtClean="0"/>
              <a:t>of ecological </a:t>
            </a:r>
            <a:r>
              <a:rPr lang="en-GB" b="1" dirty="0"/>
              <a:t>niches</a:t>
            </a:r>
            <a:r>
              <a:rPr lang="en-GB" b="1" dirty="0" smtClean="0"/>
              <a:t>.</a:t>
            </a:r>
          </a:p>
          <a:p>
            <a:endParaRPr lang="en-GB" b="1" dirty="0"/>
          </a:p>
          <a:p>
            <a:r>
              <a:rPr lang="en-GB" dirty="0" smtClean="0"/>
              <a:t>The same happened with the Hawaiian honeycreepers.</a:t>
            </a:r>
            <a:endParaRPr lang="en-GB" dirty="0"/>
          </a:p>
        </p:txBody>
      </p:sp>
      <p:grpSp>
        <p:nvGrpSpPr>
          <p:cNvPr id="11" name="Group 10"/>
          <p:cNvGrpSpPr/>
          <p:nvPr/>
        </p:nvGrpSpPr>
        <p:grpSpPr>
          <a:xfrm>
            <a:off x="125760" y="188640"/>
            <a:ext cx="8892480" cy="476701"/>
            <a:chOff x="0" y="3153230"/>
            <a:chExt cx="8892480" cy="476701"/>
          </a:xfrm>
          <a:scene3d>
            <a:camera prst="orthographicFront"/>
            <a:lightRig rig="flat" dir="t"/>
          </a:scene3d>
        </p:grpSpPr>
        <p:sp>
          <p:nvSpPr>
            <p:cNvPr id="12" name="Rounded Rectangle 11"/>
            <p:cNvSpPr/>
            <p:nvPr/>
          </p:nvSpPr>
          <p:spPr>
            <a:xfrm>
              <a:off x="0" y="3153230"/>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Rounded Rectangle 4"/>
            <p:cNvSpPr/>
            <p:nvPr/>
          </p:nvSpPr>
          <p:spPr>
            <a:xfrm>
              <a:off x="23271" y="3176501"/>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2800" kern="1200" smtClean="0"/>
                <a:t>D.2.7 Outline the process of adaptive radiation.</a:t>
              </a:r>
              <a:endParaRPr lang="en-GB" sz="2800" kern="1200"/>
            </a:p>
          </p:txBody>
        </p:sp>
      </p:grpSp>
    </p:spTree>
    <p:extLst>
      <p:ext uri="{BB962C8B-B14F-4D97-AF65-F5344CB8AC3E}">
        <p14:creationId xmlns:p14="http://schemas.microsoft.com/office/powerpoint/2010/main" val="38987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225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4" name="Picture 4" descr="http://www.angelfire.com/mo2/animals1/images/sugargl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813188"/>
            <a:ext cx="3729565" cy="39277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02881" y="260648"/>
            <a:ext cx="8892480" cy="468670"/>
            <a:chOff x="0" y="3367004"/>
            <a:chExt cx="8892480" cy="468670"/>
          </a:xfrm>
          <a:scene3d>
            <a:camera prst="orthographicFront"/>
            <a:lightRig rig="flat" dir="t"/>
          </a:scene3d>
        </p:grpSpPr>
        <p:sp>
          <p:nvSpPr>
            <p:cNvPr id="6" name="Rounded Rectangle 5"/>
            <p:cNvSpPr/>
            <p:nvPr/>
          </p:nvSpPr>
          <p:spPr>
            <a:xfrm>
              <a:off x="0" y="33670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33898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D.2.8 Compare convergent and divergent evolution.</a:t>
              </a:r>
              <a:endParaRPr lang="en-GB" sz="2400" kern="1200"/>
            </a:p>
          </p:txBody>
        </p:sp>
      </p:grpSp>
      <p:sp>
        <p:nvSpPr>
          <p:cNvPr id="2" name="Rectangle 1"/>
          <p:cNvSpPr/>
          <p:nvPr/>
        </p:nvSpPr>
        <p:spPr>
          <a:xfrm>
            <a:off x="321240" y="981927"/>
            <a:ext cx="8820472" cy="1477328"/>
          </a:xfrm>
          <a:prstGeom prst="rect">
            <a:avLst/>
          </a:prstGeom>
        </p:spPr>
        <p:txBody>
          <a:bodyPr wrap="square">
            <a:spAutoFit/>
          </a:bodyPr>
          <a:lstStyle/>
          <a:p>
            <a:r>
              <a:rPr lang="en-GB" b="1" dirty="0"/>
              <a:t>Convergent </a:t>
            </a:r>
            <a:r>
              <a:rPr lang="en-GB" b="1" dirty="0" smtClean="0"/>
              <a:t>evolution </a:t>
            </a:r>
          </a:p>
          <a:p>
            <a:r>
              <a:rPr lang="en-GB" dirty="0" smtClean="0"/>
              <a:t>Convergent </a:t>
            </a:r>
            <a:r>
              <a:rPr lang="en-GB" dirty="0"/>
              <a:t>evolution describes the process </a:t>
            </a:r>
            <a:r>
              <a:rPr lang="en-GB" dirty="0" smtClean="0"/>
              <a:t>where distantly </a:t>
            </a:r>
            <a:r>
              <a:rPr lang="en-GB" dirty="0"/>
              <a:t>related organisms evolve similar traits as </a:t>
            </a:r>
            <a:r>
              <a:rPr lang="en-GB" dirty="0" smtClean="0"/>
              <a:t>they adapt </a:t>
            </a:r>
            <a:r>
              <a:rPr lang="en-GB" dirty="0"/>
              <a:t>to similar environments or ecological </a:t>
            </a:r>
            <a:r>
              <a:rPr lang="en-GB" dirty="0" smtClean="0"/>
              <a:t>niches. Biological </a:t>
            </a:r>
            <a:r>
              <a:rPr lang="en-GB" dirty="0"/>
              <a:t>adaptations that are the result of convergent</a:t>
            </a:r>
          </a:p>
          <a:p>
            <a:r>
              <a:rPr lang="en-GB" dirty="0"/>
              <a:t>evolution are termed analogous structures.</a:t>
            </a:r>
          </a:p>
        </p:txBody>
      </p:sp>
      <p:pic>
        <p:nvPicPr>
          <p:cNvPr id="5122" name="Picture 2" descr="http://www.fomh.org/Data/Images/flying-squirr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13189"/>
            <a:ext cx="3240360" cy="39277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810" y="2492686"/>
            <a:ext cx="3563796" cy="369332"/>
          </a:xfrm>
          <a:prstGeom prst="rect">
            <a:avLst/>
          </a:prstGeom>
          <a:noFill/>
        </p:spPr>
        <p:txBody>
          <a:bodyPr wrap="none" rtlCol="0">
            <a:spAutoFit/>
          </a:bodyPr>
          <a:lstStyle/>
          <a:p>
            <a:r>
              <a:rPr lang="en-GB" b="1" dirty="0" smtClean="0">
                <a:solidFill>
                  <a:schemeClr val="accent6"/>
                </a:solidFill>
              </a:rPr>
              <a:t>Flying squirrel (North America)</a:t>
            </a:r>
            <a:endParaRPr lang="en-GB" b="1" dirty="0">
              <a:solidFill>
                <a:schemeClr val="accent6"/>
              </a:solidFill>
            </a:endParaRPr>
          </a:p>
        </p:txBody>
      </p:sp>
      <p:sp>
        <p:nvSpPr>
          <p:cNvPr id="11" name="TextBox 10"/>
          <p:cNvSpPr txBox="1"/>
          <p:nvPr/>
        </p:nvSpPr>
        <p:spPr>
          <a:xfrm>
            <a:off x="5588544" y="2517324"/>
            <a:ext cx="2733441" cy="369332"/>
          </a:xfrm>
          <a:prstGeom prst="rect">
            <a:avLst/>
          </a:prstGeom>
          <a:noFill/>
        </p:spPr>
        <p:txBody>
          <a:bodyPr wrap="none" rtlCol="0">
            <a:spAutoFit/>
          </a:bodyPr>
          <a:lstStyle/>
          <a:p>
            <a:r>
              <a:rPr lang="en-GB" b="1" dirty="0" smtClean="0">
                <a:solidFill>
                  <a:schemeClr val="accent6"/>
                </a:solidFill>
              </a:rPr>
              <a:t>Sugar glider (Australia)</a:t>
            </a:r>
            <a:endParaRPr lang="en-GB" b="1" dirty="0">
              <a:solidFill>
                <a:schemeClr val="accent6"/>
              </a:solidFill>
            </a:endParaRPr>
          </a:p>
        </p:txBody>
      </p:sp>
    </p:spTree>
    <p:extLst>
      <p:ext uri="{BB962C8B-B14F-4D97-AF65-F5344CB8AC3E}">
        <p14:creationId xmlns:p14="http://schemas.microsoft.com/office/powerpoint/2010/main" val="34999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25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25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25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225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408661" y="980728"/>
            <a:ext cx="8280920" cy="1200329"/>
          </a:xfrm>
          <a:prstGeom prst="rect">
            <a:avLst/>
          </a:prstGeom>
        </p:spPr>
        <p:txBody>
          <a:bodyPr wrap="square">
            <a:spAutoFit/>
          </a:bodyPr>
          <a:lstStyle/>
          <a:p>
            <a:r>
              <a:rPr lang="en-GB" b="1" dirty="0"/>
              <a:t>Divergent evolution</a:t>
            </a:r>
          </a:p>
          <a:p>
            <a:r>
              <a:rPr lang="en-GB" dirty="0"/>
              <a:t>Divergent evolution occurs when two </a:t>
            </a:r>
            <a:r>
              <a:rPr lang="en-GB" dirty="0" smtClean="0"/>
              <a:t>or </a:t>
            </a:r>
            <a:r>
              <a:rPr lang="en-GB" dirty="0"/>
              <a:t>more </a:t>
            </a:r>
            <a:r>
              <a:rPr lang="en-GB" dirty="0" smtClean="0"/>
              <a:t>adaptations have </a:t>
            </a:r>
            <a:r>
              <a:rPr lang="en-GB" dirty="0"/>
              <a:t>a common evolutionary origin, but have </a:t>
            </a:r>
            <a:r>
              <a:rPr lang="en-GB" dirty="0" smtClean="0"/>
              <a:t>diverged over </a:t>
            </a:r>
            <a:r>
              <a:rPr lang="en-GB" dirty="0"/>
              <a:t>evolutionary time. This is also known as </a:t>
            </a:r>
            <a:r>
              <a:rPr lang="en-GB" dirty="0" smtClean="0"/>
              <a:t>adaptive evolution.</a:t>
            </a:r>
            <a:endParaRPr lang="en-GB" dirty="0"/>
          </a:p>
        </p:txBody>
      </p:sp>
      <p:grpSp>
        <p:nvGrpSpPr>
          <p:cNvPr id="6" name="Group 5"/>
          <p:cNvGrpSpPr/>
          <p:nvPr/>
        </p:nvGrpSpPr>
        <p:grpSpPr>
          <a:xfrm>
            <a:off x="102881" y="260648"/>
            <a:ext cx="8892480" cy="468670"/>
            <a:chOff x="0" y="3367004"/>
            <a:chExt cx="8892480" cy="468670"/>
          </a:xfrm>
          <a:scene3d>
            <a:camera prst="orthographicFront"/>
            <a:lightRig rig="flat" dir="t"/>
          </a:scene3d>
        </p:grpSpPr>
        <p:sp>
          <p:nvSpPr>
            <p:cNvPr id="7" name="Rounded Rectangle 6"/>
            <p:cNvSpPr/>
            <p:nvPr/>
          </p:nvSpPr>
          <p:spPr>
            <a:xfrm>
              <a:off x="0" y="33670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33898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D.2.8 Compare convergent and divergent evolution.</a:t>
              </a:r>
              <a:endParaRPr lang="en-GB" sz="2400" kern="1200"/>
            </a:p>
          </p:txBody>
        </p:sp>
      </p:grpSp>
      <p:sp>
        <p:nvSpPr>
          <p:cNvPr id="3" name="Rectangle 2"/>
          <p:cNvSpPr/>
          <p:nvPr/>
        </p:nvSpPr>
        <p:spPr>
          <a:xfrm>
            <a:off x="408661" y="2348880"/>
            <a:ext cx="8136904" cy="1477328"/>
          </a:xfrm>
          <a:prstGeom prst="rect">
            <a:avLst/>
          </a:prstGeom>
        </p:spPr>
        <p:txBody>
          <a:bodyPr wrap="square">
            <a:spAutoFit/>
          </a:bodyPr>
          <a:lstStyle/>
          <a:p>
            <a:r>
              <a:rPr lang="en-GB" dirty="0"/>
              <a:t>Divergent evolution and convergent evolution </a:t>
            </a:r>
            <a:r>
              <a:rPr lang="en-GB" b="1" dirty="0"/>
              <a:t>are </a:t>
            </a:r>
            <a:r>
              <a:rPr lang="en-GB" b="1" dirty="0" smtClean="0"/>
              <a:t>distinct</a:t>
            </a:r>
            <a:r>
              <a:rPr lang="en-GB" dirty="0" smtClean="0"/>
              <a:t>. In </a:t>
            </a:r>
            <a:r>
              <a:rPr lang="en-GB" dirty="0"/>
              <a:t>the case of </a:t>
            </a:r>
            <a:r>
              <a:rPr lang="en-GB" dirty="0">
                <a:solidFill>
                  <a:schemeClr val="accent6"/>
                </a:solidFill>
              </a:rPr>
              <a:t>divergent evolution</a:t>
            </a:r>
            <a:r>
              <a:rPr lang="en-GB" dirty="0"/>
              <a:t>, similarity is due to </a:t>
            </a:r>
            <a:r>
              <a:rPr lang="en-GB" dirty="0" smtClean="0"/>
              <a:t>the </a:t>
            </a:r>
            <a:r>
              <a:rPr lang="en-GB" dirty="0" smtClean="0">
                <a:solidFill>
                  <a:schemeClr val="accent6"/>
                </a:solidFill>
              </a:rPr>
              <a:t>common </a:t>
            </a:r>
            <a:r>
              <a:rPr lang="en-GB" dirty="0">
                <a:solidFill>
                  <a:schemeClr val="accent6"/>
                </a:solidFill>
              </a:rPr>
              <a:t>origin</a:t>
            </a:r>
            <a:r>
              <a:rPr lang="en-GB" dirty="0"/>
              <a:t>. In contrast, </a:t>
            </a:r>
            <a:r>
              <a:rPr lang="en-GB" dirty="0">
                <a:solidFill>
                  <a:srgbClr val="0070C0"/>
                </a:solidFill>
              </a:rPr>
              <a:t>convergent evolution </a:t>
            </a:r>
            <a:r>
              <a:rPr lang="en-GB" dirty="0" smtClean="0"/>
              <a:t>arises when </a:t>
            </a:r>
            <a:r>
              <a:rPr lang="en-GB" dirty="0"/>
              <a:t>there is pressure from natural selection toward </a:t>
            </a:r>
            <a:r>
              <a:rPr lang="en-GB" dirty="0" smtClean="0"/>
              <a:t>a similar </a:t>
            </a:r>
            <a:r>
              <a:rPr lang="en-GB" dirty="0"/>
              <a:t>‘solution’, even though the </a:t>
            </a:r>
            <a:r>
              <a:rPr lang="en-GB" dirty="0">
                <a:solidFill>
                  <a:srgbClr val="0070C0"/>
                </a:solidFill>
              </a:rPr>
              <a:t>structure or </a:t>
            </a:r>
            <a:r>
              <a:rPr lang="en-GB" dirty="0" smtClean="0">
                <a:solidFill>
                  <a:srgbClr val="0070C0"/>
                </a:solidFill>
              </a:rPr>
              <a:t>function has </a:t>
            </a:r>
            <a:r>
              <a:rPr lang="en-GB" dirty="0">
                <a:solidFill>
                  <a:srgbClr val="0070C0"/>
                </a:solidFill>
              </a:rPr>
              <a:t>evolved independently</a:t>
            </a:r>
            <a:r>
              <a:rPr lang="en-GB" dirty="0"/>
              <a:t>.</a:t>
            </a:r>
          </a:p>
        </p:txBody>
      </p:sp>
    </p:spTree>
    <p:extLst>
      <p:ext uri="{BB962C8B-B14F-4D97-AF65-F5344CB8AC3E}">
        <p14:creationId xmlns:p14="http://schemas.microsoft.com/office/powerpoint/2010/main" val="15449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049" y="2056887"/>
            <a:ext cx="3802433" cy="466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31.media.tumblr.com/30622b1ce9639a4c8b9683f1f11eb62b/tumblr_mhbfjthrHa1r5b59so1_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42" y="2253065"/>
            <a:ext cx="3962400" cy="44291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3" name="Rectangle 2"/>
          <p:cNvSpPr/>
          <p:nvPr/>
        </p:nvSpPr>
        <p:spPr>
          <a:xfrm>
            <a:off x="125760" y="908720"/>
            <a:ext cx="8064896" cy="1200329"/>
          </a:xfrm>
          <a:prstGeom prst="rect">
            <a:avLst/>
          </a:prstGeom>
        </p:spPr>
        <p:txBody>
          <a:bodyPr wrap="square">
            <a:spAutoFit/>
          </a:bodyPr>
          <a:lstStyle/>
          <a:p>
            <a:r>
              <a:rPr lang="en-GB" b="1" dirty="0"/>
              <a:t>Parallel evolution</a:t>
            </a:r>
          </a:p>
          <a:p>
            <a:r>
              <a:rPr lang="en-GB" dirty="0"/>
              <a:t>Parallel evolution is a type of evolution in which </a:t>
            </a:r>
            <a:r>
              <a:rPr lang="en-GB" dirty="0" smtClean="0"/>
              <a:t>two species </a:t>
            </a:r>
            <a:r>
              <a:rPr lang="en-GB" dirty="0"/>
              <a:t>maintain the same degree of similarity while </a:t>
            </a:r>
            <a:r>
              <a:rPr lang="en-GB" dirty="0" smtClean="0"/>
              <a:t>each undergoes </a:t>
            </a:r>
            <a:r>
              <a:rPr lang="en-GB" dirty="0"/>
              <a:t>evolutionary change along an </a:t>
            </a:r>
            <a:r>
              <a:rPr lang="en-GB" dirty="0" smtClean="0"/>
              <a:t>independent path</a:t>
            </a:r>
            <a:r>
              <a:rPr lang="en-GB" dirty="0"/>
              <a:t>.</a:t>
            </a:r>
          </a:p>
        </p:txBody>
      </p:sp>
      <p:grpSp>
        <p:nvGrpSpPr>
          <p:cNvPr id="6" name="Group 5"/>
          <p:cNvGrpSpPr/>
          <p:nvPr/>
        </p:nvGrpSpPr>
        <p:grpSpPr>
          <a:xfrm>
            <a:off x="102881" y="260648"/>
            <a:ext cx="8892480" cy="468670"/>
            <a:chOff x="0" y="3367004"/>
            <a:chExt cx="8892480" cy="468670"/>
          </a:xfrm>
          <a:scene3d>
            <a:camera prst="orthographicFront"/>
            <a:lightRig rig="flat" dir="t"/>
          </a:scene3d>
        </p:grpSpPr>
        <p:sp>
          <p:nvSpPr>
            <p:cNvPr id="7" name="Rounded Rectangle 6"/>
            <p:cNvSpPr/>
            <p:nvPr/>
          </p:nvSpPr>
          <p:spPr>
            <a:xfrm>
              <a:off x="0" y="33670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33898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D.2.8 Compare convergent and divergent evolution.</a:t>
              </a:r>
              <a:endParaRPr lang="en-GB" sz="2400" kern="1200"/>
            </a:p>
          </p:txBody>
        </p:sp>
      </p:grpSp>
      <p:sp>
        <p:nvSpPr>
          <p:cNvPr id="4" name="TextBox 3"/>
          <p:cNvSpPr txBox="1"/>
          <p:nvPr/>
        </p:nvSpPr>
        <p:spPr>
          <a:xfrm>
            <a:off x="467163" y="2068399"/>
            <a:ext cx="2071401" cy="369332"/>
          </a:xfrm>
          <a:prstGeom prst="rect">
            <a:avLst/>
          </a:prstGeom>
          <a:noFill/>
        </p:spPr>
        <p:txBody>
          <a:bodyPr wrap="none" rtlCol="0">
            <a:spAutoFit/>
          </a:bodyPr>
          <a:lstStyle/>
          <a:p>
            <a:r>
              <a:rPr lang="en-GB" dirty="0" smtClean="0"/>
              <a:t>Lake Tanganyika</a:t>
            </a:r>
            <a:endParaRPr lang="en-GB" dirty="0"/>
          </a:p>
        </p:txBody>
      </p:sp>
      <p:sp>
        <p:nvSpPr>
          <p:cNvPr id="9" name="TextBox 8"/>
          <p:cNvSpPr txBox="1"/>
          <p:nvPr/>
        </p:nvSpPr>
        <p:spPr>
          <a:xfrm>
            <a:off x="2819053" y="2109049"/>
            <a:ext cx="1590500" cy="369332"/>
          </a:xfrm>
          <a:prstGeom prst="rect">
            <a:avLst/>
          </a:prstGeom>
          <a:noFill/>
        </p:spPr>
        <p:txBody>
          <a:bodyPr wrap="none" rtlCol="0">
            <a:spAutoFit/>
          </a:bodyPr>
          <a:lstStyle/>
          <a:p>
            <a:r>
              <a:rPr lang="en-GB" dirty="0" smtClean="0"/>
              <a:t>Lake Malawi</a:t>
            </a:r>
            <a:endParaRPr lang="en-GB" dirty="0"/>
          </a:p>
        </p:txBody>
      </p:sp>
    </p:spTree>
    <p:extLst>
      <p:ext uri="{BB962C8B-B14F-4D97-AF65-F5344CB8AC3E}">
        <p14:creationId xmlns:p14="http://schemas.microsoft.com/office/powerpoint/2010/main" val="26896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225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http://www.professorfink.com/uploads/EVOLUTION__COMPARISON_OF_VERTEBRATE_LIMBS.jpg"/>
          <p:cNvPicPr>
            <a:picLocks noChangeAspect="1" noChangeArrowheads="1"/>
          </p:cNvPicPr>
          <p:nvPr/>
        </p:nvPicPr>
        <p:blipFill rotWithShape="1">
          <a:blip r:embed="rId2">
            <a:extLst>
              <a:ext uri="{28A0092B-C50C-407E-A947-70E740481C1C}">
                <a14:useLocalDpi xmlns:a14="http://schemas.microsoft.com/office/drawing/2010/main" val="0"/>
              </a:ext>
            </a:extLst>
          </a:blip>
          <a:srcRect t="2279"/>
          <a:stretch/>
        </p:blipFill>
        <p:spPr bwMode="auto">
          <a:xfrm>
            <a:off x="4211960" y="1160747"/>
            <a:ext cx="4918258" cy="48953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45517" y="1484784"/>
            <a:ext cx="4507535" cy="4247317"/>
          </a:xfrm>
          <a:prstGeom prst="rect">
            <a:avLst/>
          </a:prstGeom>
        </p:spPr>
        <p:txBody>
          <a:bodyPr wrap="square">
            <a:spAutoFit/>
          </a:bodyPr>
          <a:lstStyle/>
          <a:p>
            <a:r>
              <a:rPr lang="en-GB" dirty="0"/>
              <a:t>For example, </a:t>
            </a:r>
            <a:r>
              <a:rPr lang="en-GB" b="1" dirty="0"/>
              <a:t>the vertebrate limb </a:t>
            </a:r>
            <a:r>
              <a:rPr lang="en-GB" dirty="0"/>
              <a:t>is an example of </a:t>
            </a:r>
            <a:r>
              <a:rPr lang="en-GB" dirty="0" smtClean="0"/>
              <a:t>divergent evolution</a:t>
            </a:r>
            <a:r>
              <a:rPr lang="en-GB" dirty="0"/>
              <a:t>. The limb in many different species has </a:t>
            </a:r>
            <a:r>
              <a:rPr lang="en-GB" dirty="0" smtClean="0"/>
              <a:t>a common </a:t>
            </a:r>
            <a:r>
              <a:rPr lang="en-GB" dirty="0"/>
              <a:t>origin, but has diverged somewhat in </a:t>
            </a:r>
            <a:r>
              <a:rPr lang="en-GB" dirty="0" smtClean="0"/>
              <a:t>overall structure </a:t>
            </a:r>
            <a:r>
              <a:rPr lang="en-GB" dirty="0"/>
              <a:t>and function. For example, the forelimbs of a</a:t>
            </a:r>
          </a:p>
          <a:p>
            <a:r>
              <a:rPr lang="en-GB" dirty="0"/>
              <a:t>whale are used as paddles, the forelimbs of birds for </a:t>
            </a:r>
            <a:r>
              <a:rPr lang="en-GB" dirty="0" smtClean="0"/>
              <a:t>flight and </a:t>
            </a:r>
            <a:r>
              <a:rPr lang="en-GB" dirty="0"/>
              <a:t>the hand of humans for grasping and </a:t>
            </a:r>
            <a:r>
              <a:rPr lang="en-GB" dirty="0" smtClean="0"/>
              <a:t>manipulating objects</a:t>
            </a:r>
            <a:r>
              <a:rPr lang="en-GB" dirty="0"/>
              <a:t>. However, the limbs of all vertebrates develop </a:t>
            </a:r>
            <a:r>
              <a:rPr lang="en-GB" dirty="0" smtClean="0"/>
              <a:t>from the </a:t>
            </a:r>
            <a:r>
              <a:rPr lang="en-GB" dirty="0"/>
              <a:t>same embryonic tissue and fit a ‘common plan’ </a:t>
            </a:r>
            <a:r>
              <a:rPr lang="en-GB" dirty="0" smtClean="0"/>
              <a:t>known as </a:t>
            </a:r>
            <a:r>
              <a:rPr lang="en-GB" dirty="0"/>
              <a:t>the </a:t>
            </a:r>
            <a:r>
              <a:rPr lang="en-GB" dirty="0" err="1"/>
              <a:t>pentadactyl</a:t>
            </a:r>
            <a:r>
              <a:rPr lang="en-GB" dirty="0"/>
              <a:t> </a:t>
            </a:r>
            <a:r>
              <a:rPr lang="en-GB" dirty="0" smtClean="0"/>
              <a:t>limb.</a:t>
            </a:r>
            <a:endParaRPr lang="en-GB" dirty="0"/>
          </a:p>
        </p:txBody>
      </p:sp>
      <p:grpSp>
        <p:nvGrpSpPr>
          <p:cNvPr id="6" name="Group 5"/>
          <p:cNvGrpSpPr/>
          <p:nvPr/>
        </p:nvGrpSpPr>
        <p:grpSpPr>
          <a:xfrm>
            <a:off x="102881" y="260648"/>
            <a:ext cx="8892480" cy="468670"/>
            <a:chOff x="0" y="3367004"/>
            <a:chExt cx="8892480" cy="468670"/>
          </a:xfrm>
          <a:scene3d>
            <a:camera prst="orthographicFront"/>
            <a:lightRig rig="flat" dir="t"/>
          </a:scene3d>
        </p:grpSpPr>
        <p:sp>
          <p:nvSpPr>
            <p:cNvPr id="7" name="Rounded Rectangle 6"/>
            <p:cNvSpPr/>
            <p:nvPr/>
          </p:nvSpPr>
          <p:spPr>
            <a:xfrm>
              <a:off x="0" y="33670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33898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D.2.8 Compare convergent and divergent evolution.</a:t>
              </a:r>
              <a:endParaRPr lang="en-GB" sz="2400" kern="1200"/>
            </a:p>
          </p:txBody>
        </p:sp>
      </p:grpSp>
    </p:spTree>
    <p:extLst>
      <p:ext uri="{BB962C8B-B14F-4D97-AF65-F5344CB8AC3E}">
        <p14:creationId xmlns:p14="http://schemas.microsoft.com/office/powerpoint/2010/main" val="39646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22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25760" y="1181711"/>
            <a:ext cx="8496944" cy="2031325"/>
          </a:xfrm>
          <a:prstGeom prst="rect">
            <a:avLst/>
          </a:prstGeom>
        </p:spPr>
        <p:txBody>
          <a:bodyPr wrap="square">
            <a:spAutoFit/>
          </a:bodyPr>
          <a:lstStyle/>
          <a:p>
            <a:r>
              <a:rPr lang="en-GB" b="1" dirty="0"/>
              <a:t>Punctuated equilibrium</a:t>
            </a:r>
          </a:p>
          <a:p>
            <a:r>
              <a:rPr lang="en-GB" dirty="0"/>
              <a:t>Punctuated equilibrium claims that many species </a:t>
            </a:r>
            <a:r>
              <a:rPr lang="en-GB" dirty="0" smtClean="0"/>
              <a:t>will show </a:t>
            </a:r>
            <a:r>
              <a:rPr lang="en-GB" dirty="0"/>
              <a:t>stasis, that is, little or no evolutionary </a:t>
            </a:r>
            <a:r>
              <a:rPr lang="en-GB" dirty="0" smtClean="0"/>
              <a:t>change through </a:t>
            </a:r>
            <a:r>
              <a:rPr lang="en-GB" dirty="0"/>
              <a:t>much of their geological history. This theory </a:t>
            </a:r>
            <a:r>
              <a:rPr lang="en-GB" dirty="0" smtClean="0"/>
              <a:t>was an </a:t>
            </a:r>
            <a:r>
              <a:rPr lang="en-GB" dirty="0"/>
              <a:t>attempt to account for many observed gaps in the fossil</a:t>
            </a:r>
          </a:p>
          <a:p>
            <a:r>
              <a:rPr lang="en-GB" dirty="0" smtClean="0"/>
              <a:t>record. Punctuated </a:t>
            </a:r>
            <a:r>
              <a:rPr lang="en-GB" dirty="0"/>
              <a:t>equilibrium claims that rapid </a:t>
            </a:r>
            <a:r>
              <a:rPr lang="en-GB" dirty="0" smtClean="0"/>
              <a:t>evolutionary change </a:t>
            </a:r>
            <a:r>
              <a:rPr lang="en-GB" dirty="0"/>
              <a:t>occurs during speciation when a species splits </a:t>
            </a:r>
            <a:r>
              <a:rPr lang="en-GB" dirty="0" smtClean="0"/>
              <a:t>into two </a:t>
            </a:r>
            <a:r>
              <a:rPr lang="en-GB" dirty="0"/>
              <a:t>species. During these punctuation events the rate </a:t>
            </a:r>
            <a:r>
              <a:rPr lang="en-GB" dirty="0" smtClean="0"/>
              <a:t>of change </a:t>
            </a:r>
            <a:r>
              <a:rPr lang="en-GB" dirty="0"/>
              <a:t>is relatively high.</a:t>
            </a:r>
          </a:p>
        </p:txBody>
      </p:sp>
      <p:sp>
        <p:nvSpPr>
          <p:cNvPr id="3" name="Rectangle 2"/>
          <p:cNvSpPr/>
          <p:nvPr/>
        </p:nvSpPr>
        <p:spPr>
          <a:xfrm>
            <a:off x="188640" y="3501008"/>
            <a:ext cx="8371184" cy="1477328"/>
          </a:xfrm>
          <a:prstGeom prst="rect">
            <a:avLst/>
          </a:prstGeom>
        </p:spPr>
        <p:txBody>
          <a:bodyPr wrap="square">
            <a:spAutoFit/>
          </a:bodyPr>
          <a:lstStyle/>
          <a:p>
            <a:r>
              <a:rPr lang="en-GB" b="1" dirty="0"/>
              <a:t>Gradualism</a:t>
            </a:r>
          </a:p>
          <a:p>
            <a:r>
              <a:rPr lang="en-GB" dirty="0"/>
              <a:t>Punctuated equilibrium is contrasted with </a:t>
            </a:r>
            <a:r>
              <a:rPr lang="en-GB" dirty="0" smtClean="0"/>
              <a:t>phyletic gradualism </a:t>
            </a:r>
            <a:r>
              <a:rPr lang="en-GB" dirty="0"/>
              <a:t>which suggests that most evolutionary </a:t>
            </a:r>
            <a:r>
              <a:rPr lang="en-GB" dirty="0" smtClean="0"/>
              <a:t>change at </a:t>
            </a:r>
            <a:r>
              <a:rPr lang="en-GB" dirty="0"/>
              <a:t>a relatively slow, but not necessarily uniform rate </a:t>
            </a:r>
            <a:r>
              <a:rPr lang="en-GB" dirty="0" smtClean="0"/>
              <a:t>and that </a:t>
            </a:r>
            <a:r>
              <a:rPr lang="en-GB" dirty="0"/>
              <a:t>one species is gradually transformed into </a:t>
            </a:r>
            <a:r>
              <a:rPr lang="en-GB" dirty="0" smtClean="0"/>
              <a:t>another species</a:t>
            </a:r>
            <a:r>
              <a:rPr lang="en-GB" dirty="0"/>
              <a:t>.</a:t>
            </a:r>
          </a:p>
        </p:txBody>
      </p:sp>
      <p:grpSp>
        <p:nvGrpSpPr>
          <p:cNvPr id="9" name="Group 8"/>
          <p:cNvGrpSpPr/>
          <p:nvPr/>
        </p:nvGrpSpPr>
        <p:grpSpPr>
          <a:xfrm>
            <a:off x="78838" y="57105"/>
            <a:ext cx="8892480" cy="476701"/>
            <a:chOff x="0" y="4175754"/>
            <a:chExt cx="8892480" cy="476701"/>
          </a:xfrm>
          <a:scene3d>
            <a:camera prst="orthographicFront"/>
            <a:lightRig rig="flat" dir="t"/>
          </a:scene3d>
        </p:grpSpPr>
        <p:sp>
          <p:nvSpPr>
            <p:cNvPr id="11" name="Rounded Rectangle 10"/>
            <p:cNvSpPr/>
            <p:nvPr/>
          </p:nvSpPr>
          <p:spPr>
            <a:xfrm>
              <a:off x="0" y="4175754"/>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3271" y="4199025"/>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600" kern="1200" dirty="0" smtClean="0"/>
                <a:t>D.2.9 Discuss ideas on the pace of evolution, including gradualism and punctuated equilibrium.</a:t>
              </a:r>
              <a:endParaRPr lang="en-GB" sz="1600" kern="1200" dirty="0"/>
            </a:p>
          </p:txBody>
        </p:sp>
      </p:grpSp>
    </p:spTree>
    <p:extLst>
      <p:ext uri="{BB962C8B-B14F-4D97-AF65-F5344CB8AC3E}">
        <p14:creationId xmlns:p14="http://schemas.microsoft.com/office/powerpoint/2010/main" val="343886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https://www.bjupress.com/resources/images/biology/large/unit1/06b.01_gene-p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890" y="3627026"/>
            <a:ext cx="4922853" cy="30521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11" name="Group 10"/>
          <p:cNvGrpSpPr/>
          <p:nvPr/>
        </p:nvGrpSpPr>
        <p:grpSpPr>
          <a:xfrm>
            <a:off x="148639" y="116632"/>
            <a:ext cx="8892480" cy="468670"/>
            <a:chOff x="0" y="2245"/>
            <a:chExt cx="8892480" cy="468670"/>
          </a:xfrm>
          <a:scene3d>
            <a:camera prst="orthographicFront"/>
            <a:lightRig rig="flat" dir="t"/>
          </a:scene3d>
        </p:grpSpPr>
        <p:sp>
          <p:nvSpPr>
            <p:cNvPr id="15" name="Rounded Rectangle 14"/>
            <p:cNvSpPr/>
            <p:nvPr/>
          </p:nvSpPr>
          <p:spPr>
            <a:xfrm>
              <a:off x="0" y="2245"/>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ounded Rectangle 4"/>
            <p:cNvSpPr/>
            <p:nvPr/>
          </p:nvSpPr>
          <p:spPr>
            <a:xfrm>
              <a:off x="22879" y="25124"/>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dirty="0" smtClean="0"/>
                <a:t>D.2.1 Define </a:t>
              </a:r>
              <a:r>
                <a:rPr lang="en-GB" sz="2400" i="1" kern="1200" dirty="0" smtClean="0"/>
                <a:t>allele frequency </a:t>
              </a:r>
              <a:r>
                <a:rPr lang="en-GB" sz="2400" kern="1200" dirty="0" smtClean="0"/>
                <a:t>and </a:t>
              </a:r>
              <a:r>
                <a:rPr lang="en-GB" sz="2400" i="1" kern="1200" dirty="0" smtClean="0"/>
                <a:t>gene pool</a:t>
              </a:r>
              <a:r>
                <a:rPr lang="en-GB" sz="2400" kern="1200" dirty="0" smtClean="0"/>
                <a:t> </a:t>
              </a:r>
              <a:endParaRPr lang="en-GB" sz="2400" kern="1200" dirty="0"/>
            </a:p>
          </p:txBody>
        </p:sp>
      </p:grpSp>
      <p:sp>
        <p:nvSpPr>
          <p:cNvPr id="2" name="Rectangle 1"/>
          <p:cNvSpPr/>
          <p:nvPr/>
        </p:nvSpPr>
        <p:spPr>
          <a:xfrm>
            <a:off x="171517" y="764704"/>
            <a:ext cx="8869601" cy="2862322"/>
          </a:xfrm>
          <a:prstGeom prst="rect">
            <a:avLst/>
          </a:prstGeom>
        </p:spPr>
        <p:txBody>
          <a:bodyPr wrap="square">
            <a:spAutoFit/>
          </a:bodyPr>
          <a:lstStyle/>
          <a:p>
            <a:r>
              <a:rPr lang="en-GB" dirty="0"/>
              <a:t>The physical characteristics in an organism are </a:t>
            </a:r>
            <a:r>
              <a:rPr lang="en-GB" dirty="0" smtClean="0"/>
              <a:t>influenced by </a:t>
            </a:r>
            <a:r>
              <a:rPr lang="en-GB" dirty="0"/>
              <a:t>one or more genes together with the effects of </a:t>
            </a:r>
            <a:r>
              <a:rPr lang="en-GB" dirty="0" smtClean="0"/>
              <a:t>the environment</a:t>
            </a:r>
            <a:r>
              <a:rPr lang="en-GB" dirty="0"/>
              <a:t>. Several forms of each gene may exist and </a:t>
            </a:r>
            <a:r>
              <a:rPr lang="en-GB" dirty="0" smtClean="0"/>
              <a:t>these are </a:t>
            </a:r>
            <a:r>
              <a:rPr lang="en-GB" dirty="0"/>
              <a:t>termed </a:t>
            </a:r>
            <a:r>
              <a:rPr lang="en-GB" b="1" dirty="0"/>
              <a:t>alleles</a:t>
            </a:r>
            <a:r>
              <a:rPr lang="en-GB" dirty="0"/>
              <a:t>. The </a:t>
            </a:r>
            <a:r>
              <a:rPr lang="en-GB" b="1" dirty="0"/>
              <a:t>allele frequency </a:t>
            </a:r>
            <a:r>
              <a:rPr lang="en-GB" dirty="0"/>
              <a:t>is a </a:t>
            </a:r>
            <a:r>
              <a:rPr lang="en-GB" dirty="0" smtClean="0"/>
              <a:t>measurement of </a:t>
            </a:r>
            <a:r>
              <a:rPr lang="en-GB" dirty="0"/>
              <a:t>the </a:t>
            </a:r>
            <a:r>
              <a:rPr lang="en-GB" b="1" dirty="0"/>
              <a:t>proportion of all copies of that gene that exist in that</a:t>
            </a:r>
          </a:p>
          <a:p>
            <a:r>
              <a:rPr lang="en-GB" b="1" dirty="0"/>
              <a:t>allelic form in that population</a:t>
            </a:r>
            <a:r>
              <a:rPr lang="en-GB" dirty="0" smtClean="0"/>
              <a:t>.</a:t>
            </a:r>
          </a:p>
          <a:p>
            <a:endParaRPr lang="en-GB" dirty="0"/>
          </a:p>
          <a:p>
            <a:r>
              <a:rPr lang="en-GB" dirty="0"/>
              <a:t>A </a:t>
            </a:r>
            <a:r>
              <a:rPr lang="en-GB" b="1" dirty="0"/>
              <a:t>gene pool </a:t>
            </a:r>
            <a:r>
              <a:rPr lang="en-GB" dirty="0"/>
              <a:t>is the </a:t>
            </a:r>
            <a:r>
              <a:rPr lang="en-GB" b="1" dirty="0"/>
              <a:t>total collection of alleles </a:t>
            </a:r>
            <a:r>
              <a:rPr lang="en-GB" dirty="0"/>
              <a:t>present in </a:t>
            </a:r>
            <a:r>
              <a:rPr lang="en-GB" dirty="0" smtClean="0"/>
              <a:t>a sexually </a:t>
            </a:r>
            <a:r>
              <a:rPr lang="en-GB" dirty="0"/>
              <a:t>reproducing population. Gene pools </a:t>
            </a:r>
            <a:r>
              <a:rPr lang="en-GB" dirty="0" smtClean="0"/>
              <a:t>constantly change</a:t>
            </a:r>
            <a:r>
              <a:rPr lang="en-GB" dirty="0"/>
              <a:t>: </a:t>
            </a:r>
            <a:r>
              <a:rPr lang="en-GB" b="1" dirty="0"/>
              <a:t>mutations</a:t>
            </a:r>
            <a:r>
              <a:rPr lang="en-GB" dirty="0"/>
              <a:t> are always occurring and introducing </a:t>
            </a:r>
            <a:r>
              <a:rPr lang="en-GB" dirty="0" smtClean="0"/>
              <a:t>new genes </a:t>
            </a:r>
            <a:r>
              <a:rPr lang="en-GB" dirty="0"/>
              <a:t>into the gene pool. Alleles that confer a </a:t>
            </a:r>
            <a:r>
              <a:rPr lang="en-GB" dirty="0" smtClean="0"/>
              <a:t>disadvantage are </a:t>
            </a:r>
            <a:r>
              <a:rPr lang="en-GB" b="1" dirty="0"/>
              <a:t>removed from the gene pool by natural selection</a:t>
            </a:r>
            <a:r>
              <a:rPr lang="en-GB" dirty="0"/>
              <a:t>.</a:t>
            </a:r>
          </a:p>
        </p:txBody>
      </p:sp>
    </p:spTree>
    <p:extLst>
      <p:ext uri="{BB962C8B-B14F-4D97-AF65-F5344CB8AC3E}">
        <p14:creationId xmlns:p14="http://schemas.microsoft.com/office/powerpoint/2010/main" val="16025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716" y="574676"/>
            <a:ext cx="5454724" cy="581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78838" y="57105"/>
            <a:ext cx="8892480" cy="476701"/>
            <a:chOff x="0" y="4175754"/>
            <a:chExt cx="8892480" cy="476701"/>
          </a:xfrm>
          <a:scene3d>
            <a:camera prst="orthographicFront"/>
            <a:lightRig rig="flat" dir="t"/>
          </a:scene3d>
        </p:grpSpPr>
        <p:sp>
          <p:nvSpPr>
            <p:cNvPr id="6" name="Rounded Rectangle 5"/>
            <p:cNvSpPr/>
            <p:nvPr/>
          </p:nvSpPr>
          <p:spPr>
            <a:xfrm>
              <a:off x="0" y="4175754"/>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3271" y="4199025"/>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600" kern="1200" dirty="0" smtClean="0"/>
                <a:t>D.2.9 Discuss ideas on the pace of evolution, including gradualism and punctuated equilibrium.</a:t>
              </a:r>
              <a:endParaRPr lang="en-GB" sz="1600" kern="1200" dirty="0"/>
            </a:p>
          </p:txBody>
        </p:sp>
      </p:grpSp>
    </p:spTree>
    <p:extLst>
      <p:ext uri="{BB962C8B-B14F-4D97-AF65-F5344CB8AC3E}">
        <p14:creationId xmlns:p14="http://schemas.microsoft.com/office/powerpoint/2010/main" val="4159911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TextBox 1"/>
          <p:cNvSpPr txBox="1"/>
          <p:nvPr/>
        </p:nvSpPr>
        <p:spPr>
          <a:xfrm>
            <a:off x="899592" y="1722941"/>
            <a:ext cx="7773282" cy="584775"/>
          </a:xfrm>
          <a:prstGeom prst="rect">
            <a:avLst/>
          </a:prstGeom>
          <a:noFill/>
        </p:spPr>
        <p:txBody>
          <a:bodyPr wrap="none" rtlCol="0">
            <a:spAutoFit/>
          </a:bodyPr>
          <a:lstStyle/>
          <a:p>
            <a:r>
              <a:rPr lang="en-GB" sz="3200" dirty="0" smtClean="0"/>
              <a:t>Make a Glossary of all term of this unit.</a:t>
            </a:r>
            <a:endParaRPr lang="en-GB" sz="3200" dirty="0"/>
          </a:p>
        </p:txBody>
      </p:sp>
      <p:sp>
        <p:nvSpPr>
          <p:cNvPr id="3" name="TextBox 2"/>
          <p:cNvSpPr txBox="1"/>
          <p:nvPr/>
        </p:nvSpPr>
        <p:spPr>
          <a:xfrm>
            <a:off x="899592" y="943853"/>
            <a:ext cx="3049233" cy="646331"/>
          </a:xfrm>
          <a:prstGeom prst="rect">
            <a:avLst/>
          </a:prstGeom>
          <a:noFill/>
        </p:spPr>
        <p:txBody>
          <a:bodyPr wrap="none" rtlCol="0">
            <a:spAutoFit/>
          </a:bodyPr>
          <a:lstStyle/>
          <a:p>
            <a:r>
              <a:rPr lang="en-GB" sz="3600" dirty="0" smtClean="0">
                <a:solidFill>
                  <a:srgbClr val="0070C0"/>
                </a:solidFill>
              </a:rPr>
              <a:t>Task for now:</a:t>
            </a:r>
            <a:endParaRPr lang="en-GB" sz="3600" dirty="0">
              <a:solidFill>
                <a:srgbClr val="0070C0"/>
              </a:solidFill>
            </a:endParaRPr>
          </a:p>
        </p:txBody>
      </p:sp>
    </p:spTree>
    <p:extLst>
      <p:ext uri="{BB962C8B-B14F-4D97-AF65-F5344CB8AC3E}">
        <p14:creationId xmlns:p14="http://schemas.microsoft.com/office/powerpoint/2010/main" val="1588795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0" y="1052736"/>
            <a:ext cx="9036496" cy="2585323"/>
          </a:xfrm>
          <a:prstGeom prst="rect">
            <a:avLst/>
          </a:prstGeom>
        </p:spPr>
        <p:txBody>
          <a:bodyPr wrap="square">
            <a:spAutoFit/>
          </a:bodyPr>
          <a:lstStyle/>
          <a:p>
            <a:r>
              <a:rPr lang="en-GB" dirty="0"/>
              <a:t>Polymorphism or genetic polymorphism plays a </a:t>
            </a:r>
            <a:r>
              <a:rPr lang="en-GB" dirty="0" smtClean="0"/>
              <a:t>significant role </a:t>
            </a:r>
            <a:r>
              <a:rPr lang="en-GB" dirty="0"/>
              <a:t>in the process of natural selection. </a:t>
            </a:r>
            <a:r>
              <a:rPr lang="en-GB" b="1" dirty="0"/>
              <a:t>It is defined as </a:t>
            </a:r>
            <a:r>
              <a:rPr lang="en-GB" b="1" dirty="0" smtClean="0"/>
              <a:t>the existence </a:t>
            </a:r>
            <a:r>
              <a:rPr lang="en-GB" b="1" dirty="0"/>
              <a:t>of two or more forms of the same species </a:t>
            </a:r>
            <a:r>
              <a:rPr lang="en-GB" b="1" dirty="0" smtClean="0"/>
              <a:t>within the </a:t>
            </a:r>
            <a:r>
              <a:rPr lang="en-GB" b="1" dirty="0"/>
              <a:t>population. </a:t>
            </a:r>
            <a:r>
              <a:rPr lang="en-GB" dirty="0"/>
              <a:t>The concept can be applied to </a:t>
            </a:r>
            <a:r>
              <a:rPr lang="en-GB" dirty="0" smtClean="0"/>
              <a:t>biochemical, morphological </a:t>
            </a:r>
            <a:r>
              <a:rPr lang="en-GB" dirty="0"/>
              <a:t>and behavioural characteristics. </a:t>
            </a:r>
            <a:r>
              <a:rPr lang="en-GB" dirty="0" smtClean="0"/>
              <a:t>There are </a:t>
            </a:r>
            <a:r>
              <a:rPr lang="en-GB" dirty="0"/>
              <a:t>two forms of genetic polymorphism: </a:t>
            </a:r>
            <a:r>
              <a:rPr lang="en-GB" dirty="0" smtClean="0"/>
              <a:t>transient polymorphism </a:t>
            </a:r>
            <a:r>
              <a:rPr lang="en-GB" dirty="0"/>
              <a:t>and balanced </a:t>
            </a:r>
            <a:r>
              <a:rPr lang="en-GB" dirty="0" smtClean="0"/>
              <a:t>polymorphism.</a:t>
            </a:r>
          </a:p>
          <a:p>
            <a:endParaRPr lang="en-GB" dirty="0"/>
          </a:p>
          <a:p>
            <a:r>
              <a:rPr lang="en-GB" dirty="0" smtClean="0"/>
              <a:t>A </a:t>
            </a:r>
            <a:r>
              <a:rPr lang="en-GB" dirty="0"/>
              <a:t>transient polymorphism refers to a polymorphism </a:t>
            </a:r>
            <a:r>
              <a:rPr lang="en-GB" dirty="0" smtClean="0"/>
              <a:t>in which </a:t>
            </a:r>
            <a:r>
              <a:rPr lang="en-GB" dirty="0"/>
              <a:t>one allele is in the process of displacing </a:t>
            </a:r>
            <a:r>
              <a:rPr lang="en-GB" dirty="0" smtClean="0"/>
              <a:t>another. A </a:t>
            </a:r>
            <a:r>
              <a:rPr lang="en-GB" dirty="0"/>
              <a:t>polymorphism that is maintained by selection </a:t>
            </a:r>
            <a:r>
              <a:rPr lang="en-GB" smtClean="0"/>
              <a:t>in favour </a:t>
            </a:r>
            <a:r>
              <a:rPr lang="en-GB" dirty="0"/>
              <a:t>of the heterozygote phenotype, is called a </a:t>
            </a:r>
            <a:r>
              <a:rPr lang="en-GB" dirty="0" smtClean="0"/>
              <a:t>balanced polymorphism</a:t>
            </a:r>
            <a:r>
              <a:rPr lang="en-GB" dirty="0"/>
              <a:t>.</a:t>
            </a:r>
          </a:p>
        </p:txBody>
      </p:sp>
      <p:grpSp>
        <p:nvGrpSpPr>
          <p:cNvPr id="6" name="Group 5"/>
          <p:cNvGrpSpPr/>
          <p:nvPr/>
        </p:nvGrpSpPr>
        <p:grpSpPr>
          <a:xfrm>
            <a:off x="125760" y="260648"/>
            <a:ext cx="8892480" cy="476701"/>
            <a:chOff x="0" y="4687016"/>
            <a:chExt cx="8892480" cy="476701"/>
          </a:xfrm>
          <a:scene3d>
            <a:camera prst="orthographicFront"/>
            <a:lightRig rig="flat" dir="t"/>
          </a:scene3d>
        </p:grpSpPr>
        <p:sp>
          <p:nvSpPr>
            <p:cNvPr id="7" name="Rounded Rectangle 6"/>
            <p:cNvSpPr/>
            <p:nvPr/>
          </p:nvSpPr>
          <p:spPr>
            <a:xfrm>
              <a:off x="0" y="4687016"/>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3271" y="4710287"/>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2000" kern="1200" smtClean="0"/>
                <a:t>D.2.10 Describe one example of transient polymorphism.</a:t>
              </a:r>
              <a:endParaRPr lang="en-GB" sz="2000" kern="1200"/>
            </a:p>
          </p:txBody>
        </p:sp>
      </p:grpSp>
      <p:pic>
        <p:nvPicPr>
          <p:cNvPr id="2052" name="Picture 4" descr="http://sisu.typepad.com/photos/uncategorized/pepperedmothslich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578754"/>
            <a:ext cx="5184576" cy="327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3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0093" y="980727"/>
            <a:ext cx="8568952" cy="4247317"/>
          </a:xfrm>
          <a:prstGeom prst="rect">
            <a:avLst/>
          </a:prstGeom>
        </p:spPr>
        <p:txBody>
          <a:bodyPr wrap="square">
            <a:spAutoFit/>
          </a:bodyPr>
          <a:lstStyle/>
          <a:p>
            <a:r>
              <a:rPr lang="en-GB" dirty="0"/>
              <a:t>One of the most famous examples of evolutionary change </a:t>
            </a:r>
            <a:r>
              <a:rPr lang="en-GB" dirty="0" smtClean="0"/>
              <a:t>is the </a:t>
            </a:r>
            <a:r>
              <a:rPr lang="en-GB" dirty="0"/>
              <a:t>response of moth species to natural selection </a:t>
            </a:r>
            <a:r>
              <a:rPr lang="en-GB" dirty="0" smtClean="0"/>
              <a:t>produced by </a:t>
            </a:r>
            <a:r>
              <a:rPr lang="en-GB" dirty="0"/>
              <a:t>the atmospheric pollution during the </a:t>
            </a:r>
            <a:r>
              <a:rPr lang="en-GB" dirty="0" smtClean="0"/>
              <a:t>Industrial Revolution</a:t>
            </a:r>
            <a:r>
              <a:rPr lang="en-GB" dirty="0"/>
              <a:t>. This is known as industrial </a:t>
            </a:r>
            <a:r>
              <a:rPr lang="en-GB" dirty="0" err="1"/>
              <a:t>melanism</a:t>
            </a:r>
            <a:r>
              <a:rPr lang="en-GB" dirty="0"/>
              <a:t> and </a:t>
            </a:r>
            <a:r>
              <a:rPr lang="en-GB" dirty="0" smtClean="0"/>
              <a:t>the most </a:t>
            </a:r>
            <a:r>
              <a:rPr lang="en-GB" dirty="0"/>
              <a:t>closely studied species is the British peppered </a:t>
            </a:r>
            <a:r>
              <a:rPr lang="en-GB" dirty="0" smtClean="0"/>
              <a:t>moth </a:t>
            </a:r>
            <a:r>
              <a:rPr lang="en-GB" b="1" i="1" dirty="0" err="1" smtClean="0"/>
              <a:t>Biston</a:t>
            </a:r>
            <a:r>
              <a:rPr lang="en-GB" b="1" i="1" dirty="0" smtClean="0"/>
              <a:t> </a:t>
            </a:r>
            <a:r>
              <a:rPr lang="en-GB" b="1" i="1" dirty="0" err="1"/>
              <a:t>betularia</a:t>
            </a:r>
            <a:r>
              <a:rPr lang="en-GB" b="1" dirty="0"/>
              <a:t>.</a:t>
            </a:r>
            <a:r>
              <a:rPr lang="en-GB" dirty="0"/>
              <a:t> </a:t>
            </a:r>
            <a:endParaRPr lang="en-GB" dirty="0" smtClean="0"/>
          </a:p>
          <a:p>
            <a:endParaRPr lang="en-GB" dirty="0"/>
          </a:p>
          <a:p>
            <a:r>
              <a:rPr lang="en-GB" dirty="0" smtClean="0"/>
              <a:t>Until </a:t>
            </a:r>
            <a:r>
              <a:rPr lang="en-GB" dirty="0"/>
              <a:t>around 1840, all individuals of </a:t>
            </a:r>
            <a:r>
              <a:rPr lang="en-GB" dirty="0" smtClean="0"/>
              <a:t>the species </a:t>
            </a:r>
            <a:r>
              <a:rPr lang="en-GB" dirty="0"/>
              <a:t>of the moth were creamy-white with black </a:t>
            </a:r>
            <a:r>
              <a:rPr lang="en-GB" dirty="0" smtClean="0"/>
              <a:t>dots and </a:t>
            </a:r>
            <a:r>
              <a:rPr lang="en-GB" dirty="0"/>
              <a:t>darkly shaded </a:t>
            </a:r>
            <a:r>
              <a:rPr lang="en-GB" dirty="0" err="1" smtClean="0"/>
              <a:t>areas.In</a:t>
            </a:r>
            <a:r>
              <a:rPr lang="en-GB" dirty="0" smtClean="0"/>
              <a:t> </a:t>
            </a:r>
            <a:r>
              <a:rPr lang="en-GB" dirty="0"/>
              <a:t>1848 a black form or variety was recorded in </a:t>
            </a:r>
            <a:r>
              <a:rPr lang="en-GB" dirty="0" smtClean="0"/>
              <a:t>Manchester and </a:t>
            </a:r>
            <a:r>
              <a:rPr lang="en-GB" dirty="0"/>
              <a:t>by 1895, most of the peppered moth </a:t>
            </a:r>
            <a:r>
              <a:rPr lang="en-GB" dirty="0" smtClean="0"/>
              <a:t>population was </a:t>
            </a:r>
            <a:r>
              <a:rPr lang="en-GB" dirty="0"/>
              <a:t>black. </a:t>
            </a:r>
            <a:endParaRPr lang="en-GB" dirty="0" smtClean="0"/>
          </a:p>
          <a:p>
            <a:endParaRPr lang="en-GB" dirty="0"/>
          </a:p>
          <a:p>
            <a:r>
              <a:rPr lang="en-GB" dirty="0" smtClean="0"/>
              <a:t>The </a:t>
            </a:r>
            <a:r>
              <a:rPr lang="en-GB" dirty="0"/>
              <a:t>black or </a:t>
            </a:r>
            <a:r>
              <a:rPr lang="en-GB" dirty="0" err="1"/>
              <a:t>melanic</a:t>
            </a:r>
            <a:r>
              <a:rPr lang="en-GB" dirty="0"/>
              <a:t> form had </a:t>
            </a:r>
            <a:r>
              <a:rPr lang="en-GB" dirty="0" smtClean="0"/>
              <a:t>presumably occurred </a:t>
            </a:r>
            <a:r>
              <a:rPr lang="en-GB" dirty="0"/>
              <a:t>in previous populations, due to </a:t>
            </a:r>
            <a:r>
              <a:rPr lang="en-GB" dirty="0" smtClean="0"/>
              <a:t>recurring mutation</a:t>
            </a:r>
            <a:r>
              <a:rPr lang="en-GB" dirty="0"/>
              <a:t>. However, with the change in the environment </a:t>
            </a:r>
            <a:r>
              <a:rPr lang="en-GB" dirty="0" smtClean="0"/>
              <a:t>it had </a:t>
            </a:r>
            <a:r>
              <a:rPr lang="en-GB" dirty="0"/>
              <a:t>a strong selective advantage in industrial areas due </a:t>
            </a:r>
            <a:r>
              <a:rPr lang="en-GB" dirty="0" smtClean="0"/>
              <a:t>to its </a:t>
            </a:r>
            <a:r>
              <a:rPr lang="en-GB" dirty="0"/>
              <a:t>phenotype. The </a:t>
            </a:r>
            <a:r>
              <a:rPr lang="en-GB" dirty="0" err="1"/>
              <a:t>melanic</a:t>
            </a:r>
            <a:r>
              <a:rPr lang="en-GB" dirty="0"/>
              <a:t> form is due to the presence </a:t>
            </a:r>
            <a:r>
              <a:rPr lang="en-GB" dirty="0" smtClean="0"/>
              <a:t>of a </a:t>
            </a:r>
            <a:r>
              <a:rPr lang="en-GB" dirty="0"/>
              <a:t>single dominant allele.</a:t>
            </a:r>
          </a:p>
        </p:txBody>
      </p:sp>
      <p:grpSp>
        <p:nvGrpSpPr>
          <p:cNvPr id="6" name="Group 5"/>
          <p:cNvGrpSpPr/>
          <p:nvPr/>
        </p:nvGrpSpPr>
        <p:grpSpPr>
          <a:xfrm>
            <a:off x="125760" y="260648"/>
            <a:ext cx="8892480" cy="476701"/>
            <a:chOff x="0" y="4687016"/>
            <a:chExt cx="8892480" cy="476701"/>
          </a:xfrm>
          <a:scene3d>
            <a:camera prst="orthographicFront"/>
            <a:lightRig rig="flat" dir="t"/>
          </a:scene3d>
        </p:grpSpPr>
        <p:sp>
          <p:nvSpPr>
            <p:cNvPr id="7" name="Rounded Rectangle 6"/>
            <p:cNvSpPr/>
            <p:nvPr/>
          </p:nvSpPr>
          <p:spPr>
            <a:xfrm>
              <a:off x="0" y="4687016"/>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3271" y="4710287"/>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2000" kern="1200" smtClean="0"/>
                <a:t>D.2.10 Describe one example of transient polymorphism.</a:t>
              </a:r>
              <a:endParaRPr lang="en-GB" sz="2000" kern="1200"/>
            </a:p>
          </p:txBody>
        </p:sp>
      </p:grpSp>
      <p:sp>
        <p:nvSpPr>
          <p:cNvPr id="3" name="TextBox 2"/>
          <p:cNvSpPr txBox="1"/>
          <p:nvPr/>
        </p:nvSpPr>
        <p:spPr>
          <a:xfrm>
            <a:off x="3044979" y="5661248"/>
            <a:ext cx="3054041" cy="369332"/>
          </a:xfrm>
          <a:prstGeom prst="rect">
            <a:avLst/>
          </a:prstGeom>
          <a:noFill/>
        </p:spPr>
        <p:txBody>
          <a:bodyPr wrap="none" rtlCol="0">
            <a:spAutoFit/>
          </a:bodyPr>
          <a:lstStyle/>
          <a:p>
            <a:r>
              <a:rPr lang="en-GB" dirty="0" smtClean="0">
                <a:hlinkClick r:id="rId2"/>
              </a:rPr>
              <a:t>Remember this animation</a:t>
            </a:r>
            <a:endParaRPr lang="en-GB" dirty="0"/>
          </a:p>
        </p:txBody>
      </p:sp>
    </p:spTree>
    <p:extLst>
      <p:ext uri="{BB962C8B-B14F-4D97-AF65-F5344CB8AC3E}">
        <p14:creationId xmlns:p14="http://schemas.microsoft.com/office/powerpoint/2010/main" val="4692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http://learn.genetics.utah.edu/content/disorders/singlegene/sicklecell/images/sickle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415" y="1609725"/>
            <a:ext cx="2857500" cy="52482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02489" y="116632"/>
            <a:ext cx="8892480" cy="476701"/>
            <a:chOff x="0" y="5198278"/>
            <a:chExt cx="8892480" cy="476701"/>
          </a:xfrm>
          <a:scene3d>
            <a:camera prst="orthographicFront"/>
            <a:lightRig rig="flat" dir="t"/>
          </a:scene3d>
        </p:grpSpPr>
        <p:sp>
          <p:nvSpPr>
            <p:cNvPr id="6" name="Rounded Rectangle 5"/>
            <p:cNvSpPr/>
            <p:nvPr/>
          </p:nvSpPr>
          <p:spPr>
            <a:xfrm>
              <a:off x="0" y="5198278"/>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3271" y="5221549"/>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pt-BR" kern="1200" dirty="0" smtClean="0"/>
                <a:t>D.2.11 </a:t>
              </a:r>
              <a:r>
                <a:rPr lang="pt-BR" kern="1200" dirty="0" err="1" smtClean="0"/>
                <a:t>Describe</a:t>
              </a:r>
              <a:r>
                <a:rPr lang="pt-BR" kern="1200" dirty="0" smtClean="0"/>
                <a:t> </a:t>
              </a:r>
              <a:r>
                <a:rPr lang="pt-BR" kern="1200" dirty="0" err="1" smtClean="0"/>
                <a:t>sickle-cell</a:t>
              </a:r>
              <a:r>
                <a:rPr lang="pt-BR" kern="1200" dirty="0" smtClean="0"/>
                <a:t> anemia as </a:t>
              </a:r>
              <a:r>
                <a:rPr lang="pt-BR" kern="1200" dirty="0" err="1" smtClean="0"/>
                <a:t>an</a:t>
              </a:r>
              <a:r>
                <a:rPr lang="pt-BR" kern="1200" dirty="0" smtClean="0"/>
                <a:t> </a:t>
              </a:r>
              <a:r>
                <a:rPr lang="en-GB" kern="1200" dirty="0" smtClean="0"/>
                <a:t>example </a:t>
              </a:r>
              <a:r>
                <a:rPr lang="en-GB" kern="1200" dirty="0" smtClean="0"/>
                <a:t>of balanced polymorphism.</a:t>
              </a:r>
              <a:endParaRPr lang="en-GB" kern="1200" dirty="0"/>
            </a:p>
          </p:txBody>
        </p:sp>
      </p:grpSp>
      <p:sp>
        <p:nvSpPr>
          <p:cNvPr id="2" name="Rectangle 1"/>
          <p:cNvSpPr/>
          <p:nvPr/>
        </p:nvSpPr>
        <p:spPr>
          <a:xfrm>
            <a:off x="102489" y="652123"/>
            <a:ext cx="8869209" cy="1477328"/>
          </a:xfrm>
          <a:prstGeom prst="rect">
            <a:avLst/>
          </a:prstGeom>
        </p:spPr>
        <p:txBody>
          <a:bodyPr wrap="square">
            <a:spAutoFit/>
          </a:bodyPr>
          <a:lstStyle/>
          <a:p>
            <a:r>
              <a:rPr lang="en-GB" b="1" dirty="0"/>
              <a:t>Balanced polymorphism </a:t>
            </a:r>
            <a:r>
              <a:rPr lang="en-GB" dirty="0"/>
              <a:t>occurs when two different </a:t>
            </a:r>
            <a:r>
              <a:rPr lang="en-GB" dirty="0" smtClean="0"/>
              <a:t>forms or </a:t>
            </a:r>
            <a:r>
              <a:rPr lang="en-GB" dirty="0"/>
              <a:t>varieties coexist in the same population in a </a:t>
            </a:r>
            <a:r>
              <a:rPr lang="en-GB" dirty="0" smtClean="0"/>
              <a:t>stable environment</a:t>
            </a:r>
            <a:r>
              <a:rPr lang="en-GB" dirty="0"/>
              <a:t>. The human condition of </a:t>
            </a:r>
            <a:r>
              <a:rPr lang="en-GB" b="1" dirty="0"/>
              <a:t>sickle-cell </a:t>
            </a:r>
            <a:r>
              <a:rPr lang="en-GB" b="1" dirty="0" smtClean="0"/>
              <a:t>anaemia </a:t>
            </a:r>
            <a:r>
              <a:rPr lang="en-GB" dirty="0" smtClean="0"/>
              <a:t>is </a:t>
            </a:r>
            <a:r>
              <a:rPr lang="en-GB" dirty="0"/>
              <a:t>an example of a mutation that causes substitution. </a:t>
            </a:r>
            <a:endParaRPr lang="en-GB" dirty="0" smtClean="0"/>
          </a:p>
          <a:p>
            <a:endParaRPr lang="en-GB" dirty="0"/>
          </a:p>
          <a:p>
            <a:endParaRPr lang="en-GB" dirty="0"/>
          </a:p>
        </p:txBody>
      </p:sp>
      <p:sp>
        <p:nvSpPr>
          <p:cNvPr id="3" name="Rectangle 2"/>
          <p:cNvSpPr/>
          <p:nvPr/>
        </p:nvSpPr>
        <p:spPr>
          <a:xfrm>
            <a:off x="136607" y="3789040"/>
            <a:ext cx="4572000" cy="2308324"/>
          </a:xfrm>
          <a:prstGeom prst="rect">
            <a:avLst/>
          </a:prstGeom>
        </p:spPr>
        <p:txBody>
          <a:bodyPr>
            <a:spAutoFit/>
          </a:bodyPr>
          <a:lstStyle/>
          <a:p>
            <a:r>
              <a:rPr lang="en-GB" dirty="0"/>
              <a:t>The physiological consequence is that the red blood cells carry less oxygen leading to </a:t>
            </a:r>
            <a:r>
              <a:rPr lang="en-GB" b="1" dirty="0"/>
              <a:t>anaemia</a:t>
            </a:r>
            <a:r>
              <a:rPr lang="en-GB" dirty="0"/>
              <a:t>. Homozygous patients (</a:t>
            </a:r>
            <a:r>
              <a:rPr lang="en-GB" dirty="0" err="1"/>
              <a:t>Hb</a:t>
            </a:r>
            <a:r>
              <a:rPr lang="en-GB" baseline="30000" dirty="0" err="1"/>
              <a:t>S</a:t>
            </a:r>
            <a:r>
              <a:rPr lang="en-GB" dirty="0"/>
              <a:t> </a:t>
            </a:r>
            <a:r>
              <a:rPr lang="en-GB" dirty="0" err="1"/>
              <a:t>Hb</a:t>
            </a:r>
            <a:r>
              <a:rPr lang="en-GB" baseline="30000" dirty="0" err="1"/>
              <a:t>S</a:t>
            </a:r>
            <a:r>
              <a:rPr lang="en-GB" dirty="0"/>
              <a:t>) suffer from physical weakness and have a higher risk of heart and kidney failure at an early age. They have a lower life expectance.</a:t>
            </a:r>
            <a:endParaRPr lang="en-GB" dirty="0"/>
          </a:p>
        </p:txBody>
      </p:sp>
      <p:sp>
        <p:nvSpPr>
          <p:cNvPr id="8" name="Rectangle 7"/>
          <p:cNvSpPr/>
          <p:nvPr/>
        </p:nvSpPr>
        <p:spPr>
          <a:xfrm>
            <a:off x="136607" y="1636310"/>
            <a:ext cx="5933807" cy="2031325"/>
          </a:xfrm>
          <a:prstGeom prst="rect">
            <a:avLst/>
          </a:prstGeom>
        </p:spPr>
        <p:txBody>
          <a:bodyPr wrap="square">
            <a:spAutoFit/>
          </a:bodyPr>
          <a:lstStyle/>
          <a:p>
            <a:r>
              <a:rPr lang="en-GB" dirty="0"/>
              <a:t>The </a:t>
            </a:r>
            <a:r>
              <a:rPr lang="en-GB" b="1" dirty="0"/>
              <a:t>mutation </a:t>
            </a:r>
            <a:r>
              <a:rPr lang="en-GB" dirty="0"/>
              <a:t>affects a single base in one of the genes encoding haemoglobin. Specifically, the base sequence of the codon for a single amino acid in the beta protein chains gives rise to the production of sickle-cell haemoglobin. Red blood cells containing haemoglobin-S are distorted</a:t>
            </a:r>
          </a:p>
          <a:p>
            <a:r>
              <a:rPr lang="en-GB" dirty="0"/>
              <a:t>and appear sickle-shaped.</a:t>
            </a:r>
          </a:p>
        </p:txBody>
      </p:sp>
    </p:spTree>
    <p:extLst>
      <p:ext uri="{BB962C8B-B14F-4D97-AF65-F5344CB8AC3E}">
        <p14:creationId xmlns:p14="http://schemas.microsoft.com/office/powerpoint/2010/main" val="2049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www.thehindu.com/multimedia/dynamic/01564/Autorecessive_156444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390" y="3531763"/>
            <a:ext cx="3486610"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92245" y="751344"/>
            <a:ext cx="8712968" cy="2862322"/>
          </a:xfrm>
          <a:prstGeom prst="rect">
            <a:avLst/>
          </a:prstGeom>
        </p:spPr>
        <p:txBody>
          <a:bodyPr wrap="square">
            <a:spAutoFit/>
          </a:bodyPr>
          <a:lstStyle/>
          <a:p>
            <a:r>
              <a:rPr lang="en-GB" dirty="0"/>
              <a:t>In the heterozygous condition (</a:t>
            </a:r>
            <a:r>
              <a:rPr lang="en-GB" dirty="0" err="1"/>
              <a:t>Hb</a:t>
            </a:r>
            <a:r>
              <a:rPr lang="en-GB" dirty="0"/>
              <a:t> </a:t>
            </a:r>
            <a:r>
              <a:rPr lang="en-GB" dirty="0" err="1"/>
              <a:t>HbS</a:t>
            </a:r>
            <a:r>
              <a:rPr lang="en-GB" dirty="0"/>
              <a:t>) patients exhibit </a:t>
            </a:r>
            <a:r>
              <a:rPr lang="en-GB" dirty="0" smtClean="0"/>
              <a:t>a condition </a:t>
            </a:r>
            <a:r>
              <a:rPr lang="en-GB" dirty="0"/>
              <a:t>called </a:t>
            </a:r>
            <a:r>
              <a:rPr lang="en-GB" b="1" dirty="0"/>
              <a:t>sickle-cell trait</a:t>
            </a:r>
            <a:r>
              <a:rPr lang="en-GB" dirty="0"/>
              <a:t>. The red blood cells </a:t>
            </a:r>
            <a:r>
              <a:rPr lang="en-GB" dirty="0" smtClean="0"/>
              <a:t>appear normal </a:t>
            </a:r>
            <a:r>
              <a:rPr lang="en-GB" dirty="0"/>
              <a:t>and </a:t>
            </a:r>
            <a:r>
              <a:rPr lang="en-GB" b="1" dirty="0"/>
              <a:t>only about half of the </a:t>
            </a:r>
            <a:r>
              <a:rPr lang="en-GB" b="1" dirty="0" smtClean="0"/>
              <a:t>haemoglobin </a:t>
            </a:r>
            <a:r>
              <a:rPr lang="en-GB" b="1" dirty="0"/>
              <a:t>is </a:t>
            </a:r>
            <a:r>
              <a:rPr lang="en-GB" b="1" dirty="0" smtClean="0"/>
              <a:t>abnormal</a:t>
            </a:r>
            <a:r>
              <a:rPr lang="en-GB" dirty="0" smtClean="0"/>
              <a:t>. However</a:t>
            </a:r>
            <a:r>
              <a:rPr lang="en-GB" dirty="0"/>
              <a:t>, they become sickle-shaped during heavy </a:t>
            </a:r>
            <a:r>
              <a:rPr lang="en-GB" dirty="0" smtClean="0"/>
              <a:t>exercise. </a:t>
            </a:r>
          </a:p>
          <a:p>
            <a:endParaRPr lang="en-GB" dirty="0"/>
          </a:p>
          <a:p>
            <a:r>
              <a:rPr lang="en-GB" dirty="0" smtClean="0"/>
              <a:t>This </a:t>
            </a:r>
            <a:r>
              <a:rPr lang="en-GB" dirty="0"/>
              <a:t>produces only mild </a:t>
            </a:r>
            <a:r>
              <a:rPr lang="en-GB" dirty="0" smtClean="0"/>
              <a:t>anaemia </a:t>
            </a:r>
            <a:r>
              <a:rPr lang="en-GB" dirty="0"/>
              <a:t>and in Africa and </a:t>
            </a:r>
            <a:r>
              <a:rPr lang="en-GB" dirty="0" smtClean="0"/>
              <a:t>Asia it </a:t>
            </a:r>
            <a:r>
              <a:rPr lang="en-GB" b="1" dirty="0"/>
              <a:t>prevents carriers of the trait from contracting </a:t>
            </a:r>
            <a:r>
              <a:rPr lang="en-GB" b="1" dirty="0" smtClean="0"/>
              <a:t>malaria</a:t>
            </a:r>
            <a:r>
              <a:rPr lang="en-GB" dirty="0" smtClean="0"/>
              <a:t>. This </a:t>
            </a:r>
            <a:r>
              <a:rPr lang="en-GB" dirty="0"/>
              <a:t>is because </a:t>
            </a:r>
            <a:r>
              <a:rPr lang="en-GB" i="1" dirty="0"/>
              <a:t>Plasmodium</a:t>
            </a:r>
            <a:r>
              <a:rPr lang="en-GB" dirty="0"/>
              <a:t>, a protozoan </a:t>
            </a:r>
            <a:r>
              <a:rPr lang="en-GB" dirty="0" smtClean="0"/>
              <a:t>(remember from Topic F. 6.9</a:t>
            </a:r>
            <a:r>
              <a:rPr lang="en-GB" dirty="0"/>
              <a:t>.), does not have time to complete its life history </a:t>
            </a:r>
            <a:r>
              <a:rPr lang="en-GB" dirty="0" smtClean="0"/>
              <a:t>inside the </a:t>
            </a:r>
            <a:r>
              <a:rPr lang="en-GB" dirty="0"/>
              <a:t>short lived red blood cells containing the mutant </a:t>
            </a:r>
            <a:r>
              <a:rPr lang="en-GB" dirty="0" smtClean="0"/>
              <a:t>or abnormal haemoglobin </a:t>
            </a:r>
            <a:r>
              <a:rPr lang="en-GB" dirty="0"/>
              <a:t>(</a:t>
            </a:r>
            <a:r>
              <a:rPr lang="en-GB" dirty="0" err="1"/>
              <a:t>HbS</a:t>
            </a:r>
            <a:r>
              <a:rPr lang="en-GB" dirty="0"/>
              <a:t>).</a:t>
            </a:r>
            <a:endParaRPr lang="en-GB" dirty="0"/>
          </a:p>
        </p:txBody>
      </p:sp>
      <p:grpSp>
        <p:nvGrpSpPr>
          <p:cNvPr id="6" name="Group 5"/>
          <p:cNvGrpSpPr/>
          <p:nvPr/>
        </p:nvGrpSpPr>
        <p:grpSpPr>
          <a:xfrm>
            <a:off x="102489" y="116632"/>
            <a:ext cx="8892480" cy="476701"/>
            <a:chOff x="0" y="5198278"/>
            <a:chExt cx="8892480" cy="476701"/>
          </a:xfrm>
          <a:scene3d>
            <a:camera prst="orthographicFront"/>
            <a:lightRig rig="flat" dir="t"/>
          </a:scene3d>
        </p:grpSpPr>
        <p:sp>
          <p:nvSpPr>
            <p:cNvPr id="7" name="Rounded Rectangle 6"/>
            <p:cNvSpPr/>
            <p:nvPr/>
          </p:nvSpPr>
          <p:spPr>
            <a:xfrm>
              <a:off x="0" y="5198278"/>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3271" y="5221549"/>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pt-BR" kern="1200" dirty="0" smtClean="0"/>
                <a:t>D.2.11 </a:t>
              </a:r>
              <a:r>
                <a:rPr lang="pt-BR" kern="1200" dirty="0" err="1" smtClean="0"/>
                <a:t>Describe</a:t>
              </a:r>
              <a:r>
                <a:rPr lang="pt-BR" kern="1200" dirty="0" smtClean="0"/>
                <a:t> </a:t>
              </a:r>
              <a:r>
                <a:rPr lang="pt-BR" kern="1200" dirty="0" err="1" smtClean="0"/>
                <a:t>sickle-cell</a:t>
              </a:r>
              <a:r>
                <a:rPr lang="pt-BR" kern="1200" dirty="0" smtClean="0"/>
                <a:t> anemia as </a:t>
              </a:r>
              <a:r>
                <a:rPr lang="pt-BR" kern="1200" dirty="0" err="1" smtClean="0"/>
                <a:t>an</a:t>
              </a:r>
              <a:r>
                <a:rPr lang="pt-BR" kern="1200" dirty="0" smtClean="0"/>
                <a:t> </a:t>
              </a:r>
              <a:r>
                <a:rPr lang="en-GB" kern="1200" dirty="0" smtClean="0"/>
                <a:t>example </a:t>
              </a:r>
              <a:r>
                <a:rPr lang="en-GB" kern="1200" dirty="0" smtClean="0"/>
                <a:t>of balanced polymorphism.</a:t>
              </a:r>
              <a:endParaRPr lang="en-GB" kern="1200" dirty="0"/>
            </a:p>
          </p:txBody>
        </p:sp>
      </p:grpSp>
      <p:sp>
        <p:nvSpPr>
          <p:cNvPr id="3" name="Rectangle 2"/>
          <p:cNvSpPr/>
          <p:nvPr/>
        </p:nvSpPr>
        <p:spPr>
          <a:xfrm>
            <a:off x="192245" y="3629815"/>
            <a:ext cx="5922805" cy="2585323"/>
          </a:xfrm>
          <a:prstGeom prst="rect">
            <a:avLst/>
          </a:prstGeom>
        </p:spPr>
        <p:txBody>
          <a:bodyPr wrap="square">
            <a:spAutoFit/>
          </a:bodyPr>
          <a:lstStyle/>
          <a:p>
            <a:r>
              <a:rPr lang="en-GB" dirty="0"/>
              <a:t>Sickle-cell anaemia is an example of </a:t>
            </a:r>
            <a:r>
              <a:rPr lang="en-GB" b="1" dirty="0"/>
              <a:t>balancing </a:t>
            </a:r>
            <a:r>
              <a:rPr lang="en-GB" b="1" dirty="0" smtClean="0"/>
              <a:t>selection </a:t>
            </a:r>
            <a:r>
              <a:rPr lang="en-GB" dirty="0" smtClean="0"/>
              <a:t>and </a:t>
            </a:r>
            <a:r>
              <a:rPr lang="en-GB" dirty="0"/>
              <a:t>balanced polymorphism. The </a:t>
            </a:r>
            <a:r>
              <a:rPr lang="en-GB" b="1" dirty="0"/>
              <a:t>allele frequency </a:t>
            </a:r>
            <a:r>
              <a:rPr lang="en-GB" dirty="0" smtClean="0"/>
              <a:t>of sickle-cell </a:t>
            </a:r>
            <a:r>
              <a:rPr lang="en-GB" dirty="0"/>
              <a:t>anaemia </a:t>
            </a:r>
            <a:r>
              <a:rPr lang="en-GB" b="1" dirty="0"/>
              <a:t>is maintained </a:t>
            </a:r>
            <a:r>
              <a:rPr lang="en-GB" dirty="0"/>
              <a:t>by a mechanism </a:t>
            </a:r>
            <a:r>
              <a:rPr lang="en-GB" dirty="0" smtClean="0"/>
              <a:t>known as </a:t>
            </a:r>
            <a:r>
              <a:rPr lang="en-GB" b="1" dirty="0"/>
              <a:t>heterozygote advantage. </a:t>
            </a:r>
            <a:r>
              <a:rPr lang="en-GB" dirty="0"/>
              <a:t>The wild </a:t>
            </a:r>
            <a:r>
              <a:rPr lang="en-GB" dirty="0" smtClean="0"/>
              <a:t>type homozygotes suffer </a:t>
            </a:r>
            <a:r>
              <a:rPr lang="en-GB" dirty="0"/>
              <a:t>malaria and some die. The other homozygotes </a:t>
            </a:r>
            <a:r>
              <a:rPr lang="en-GB" dirty="0" smtClean="0"/>
              <a:t>are severe </a:t>
            </a:r>
            <a:r>
              <a:rPr lang="en-GB" dirty="0" err="1"/>
              <a:t>anaemics</a:t>
            </a:r>
            <a:r>
              <a:rPr lang="en-GB" dirty="0"/>
              <a:t> and die. </a:t>
            </a:r>
            <a:r>
              <a:rPr lang="en-GB" b="1" dirty="0"/>
              <a:t>The heterozygotes survive </a:t>
            </a:r>
            <a:r>
              <a:rPr lang="en-GB" b="1" dirty="0" smtClean="0"/>
              <a:t>and necessarily </a:t>
            </a:r>
            <a:r>
              <a:rPr lang="en-GB" b="1" dirty="0"/>
              <a:t>will produce more of each homozygote in </a:t>
            </a:r>
            <a:r>
              <a:rPr lang="en-GB" b="1" dirty="0" smtClean="0"/>
              <a:t>the next </a:t>
            </a:r>
            <a:r>
              <a:rPr lang="en-GB" b="1" dirty="0"/>
              <a:t>generation</a:t>
            </a:r>
            <a:r>
              <a:rPr lang="en-GB" dirty="0"/>
              <a:t>.</a:t>
            </a:r>
            <a:endParaRPr lang="en-GB" dirty="0"/>
          </a:p>
        </p:txBody>
      </p:sp>
    </p:spTree>
    <p:extLst>
      <p:ext uri="{BB962C8B-B14F-4D97-AF65-F5344CB8AC3E}">
        <p14:creationId xmlns:p14="http://schemas.microsoft.com/office/powerpoint/2010/main" val="37479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2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395536" y="908720"/>
            <a:ext cx="8424936" cy="1477328"/>
          </a:xfrm>
          <a:prstGeom prst="rect">
            <a:avLst/>
          </a:prstGeom>
        </p:spPr>
        <p:txBody>
          <a:bodyPr wrap="square">
            <a:spAutoFit/>
          </a:bodyPr>
          <a:lstStyle/>
          <a:p>
            <a:r>
              <a:rPr lang="en-GB" b="1" dirty="0"/>
              <a:t>Balancing selection </a:t>
            </a:r>
            <a:r>
              <a:rPr lang="en-GB" dirty="0"/>
              <a:t>refers to forms of natural </a:t>
            </a:r>
            <a:r>
              <a:rPr lang="en-GB" dirty="0" smtClean="0"/>
              <a:t>selection which </a:t>
            </a:r>
            <a:r>
              <a:rPr lang="en-GB" dirty="0"/>
              <a:t>work to maintain genetic polymorphisms (</a:t>
            </a:r>
            <a:r>
              <a:rPr lang="en-GB" dirty="0" smtClean="0"/>
              <a:t>or multiple </a:t>
            </a:r>
            <a:r>
              <a:rPr lang="en-GB" dirty="0"/>
              <a:t>alleles) within a population. A </a:t>
            </a:r>
            <a:r>
              <a:rPr lang="en-GB" dirty="0" smtClean="0"/>
              <a:t>balanced polymorphism </a:t>
            </a:r>
            <a:r>
              <a:rPr lang="en-GB" dirty="0"/>
              <a:t>occurs when balancing selection within a</a:t>
            </a:r>
          </a:p>
          <a:p>
            <a:r>
              <a:rPr lang="en-GB" dirty="0"/>
              <a:t>population is able to </a:t>
            </a:r>
            <a:r>
              <a:rPr lang="en-GB" b="1" dirty="0"/>
              <a:t>maintain stable frequencies </a:t>
            </a:r>
            <a:r>
              <a:rPr lang="en-GB" dirty="0"/>
              <a:t>of two </a:t>
            </a:r>
            <a:r>
              <a:rPr lang="en-GB" dirty="0" smtClean="0"/>
              <a:t>or more phenotypic </a:t>
            </a:r>
            <a:r>
              <a:rPr lang="en-GB" dirty="0"/>
              <a:t>forms.</a:t>
            </a:r>
            <a:endParaRPr lang="en-GB" dirty="0"/>
          </a:p>
        </p:txBody>
      </p:sp>
      <p:grpSp>
        <p:nvGrpSpPr>
          <p:cNvPr id="6" name="Group 5"/>
          <p:cNvGrpSpPr/>
          <p:nvPr/>
        </p:nvGrpSpPr>
        <p:grpSpPr>
          <a:xfrm>
            <a:off x="102489" y="116632"/>
            <a:ext cx="8892480" cy="476701"/>
            <a:chOff x="0" y="5198278"/>
            <a:chExt cx="8892480" cy="476701"/>
          </a:xfrm>
          <a:scene3d>
            <a:camera prst="orthographicFront"/>
            <a:lightRig rig="flat" dir="t"/>
          </a:scene3d>
        </p:grpSpPr>
        <p:sp>
          <p:nvSpPr>
            <p:cNvPr id="7" name="Rounded Rectangle 6"/>
            <p:cNvSpPr/>
            <p:nvPr/>
          </p:nvSpPr>
          <p:spPr>
            <a:xfrm>
              <a:off x="0" y="5198278"/>
              <a:ext cx="8892480" cy="4767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3271" y="5221549"/>
              <a:ext cx="8845938" cy="430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pt-BR" kern="1200" dirty="0" smtClean="0"/>
                <a:t>D.2.11 </a:t>
              </a:r>
              <a:r>
                <a:rPr lang="pt-BR" kern="1200" dirty="0" err="1" smtClean="0"/>
                <a:t>Describe</a:t>
              </a:r>
              <a:r>
                <a:rPr lang="pt-BR" kern="1200" dirty="0" smtClean="0"/>
                <a:t> </a:t>
              </a:r>
              <a:r>
                <a:rPr lang="pt-BR" kern="1200" dirty="0" err="1" smtClean="0"/>
                <a:t>sickle-cell</a:t>
              </a:r>
              <a:r>
                <a:rPr lang="pt-BR" kern="1200" dirty="0" smtClean="0"/>
                <a:t> anemia as </a:t>
              </a:r>
              <a:r>
                <a:rPr lang="pt-BR" kern="1200" dirty="0" err="1" smtClean="0"/>
                <a:t>an</a:t>
              </a:r>
              <a:r>
                <a:rPr lang="pt-BR" kern="1200" dirty="0" smtClean="0"/>
                <a:t> </a:t>
              </a:r>
              <a:r>
                <a:rPr lang="en-GB" kern="1200" dirty="0" smtClean="0"/>
                <a:t>example </a:t>
              </a:r>
              <a:r>
                <a:rPr lang="en-GB" kern="1200" dirty="0" smtClean="0"/>
                <a:t>of balanced polymorphism.</a:t>
              </a:r>
              <a:endParaRPr lang="en-GB" kern="1200" dirty="0"/>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11" y="2780928"/>
            <a:ext cx="861784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43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Option D: </a:t>
            </a:r>
            <a:r>
              <a:rPr lang="en-GB" dirty="0" smtClean="0">
                <a:solidFill>
                  <a:schemeClr val="bg1">
                    <a:lumMod val="65000"/>
                  </a:schemeClr>
                </a:solidFill>
              </a:rPr>
              <a:t>Evolution</a:t>
            </a:r>
            <a:endParaRPr lang="en-GB" dirty="0">
              <a:solidFill>
                <a:schemeClr val="bg1">
                  <a:lumMod val="65000"/>
                </a:schemeClr>
              </a:solidFill>
            </a:endParaRPr>
          </a:p>
        </p:txBody>
      </p:sp>
      <p:sp>
        <p:nvSpPr>
          <p:cNvPr id="3" name="Subtitle 2"/>
          <p:cNvSpPr>
            <a:spLocks noGrp="1"/>
          </p:cNvSpPr>
          <p:nvPr>
            <p:ph type="subTitle" idx="1"/>
          </p:nvPr>
        </p:nvSpPr>
        <p:spPr>
          <a:xfrm>
            <a:off x="4753302" y="4797152"/>
            <a:ext cx="3309803" cy="936104"/>
          </a:xfrm>
        </p:spPr>
        <p:txBody>
          <a:bodyPr>
            <a:normAutofit/>
          </a:bodyPr>
          <a:lstStyle/>
          <a:p>
            <a:r>
              <a:rPr lang="en-GB" sz="2400" dirty="0" smtClean="0">
                <a:solidFill>
                  <a:srgbClr val="C00000"/>
                </a:solidFill>
              </a:rPr>
              <a:t>D2 Species and Speciation</a:t>
            </a:r>
            <a:endParaRPr lang="en-GB" sz="24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IB Biology SFP - Mark Polko</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37</a:t>
            </a:fld>
            <a:endParaRPr lang="en-US" dirty="0"/>
          </a:p>
        </p:txBody>
      </p:sp>
      <p:pic>
        <p:nvPicPr>
          <p:cNvPr id="4" name="Picture 2" descr="https://history10c.wikispaces.com/file/view/finches.gif/91428783/finch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0"/>
            <a:ext cx="3574383"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1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604" name="Picture 4" descr="http://www.csulb.edu/~kmacd/361-6-Ch1_files/allele.jpg"/>
          <p:cNvPicPr>
            <a:picLocks noChangeAspect="1" noChangeArrowheads="1"/>
          </p:cNvPicPr>
          <p:nvPr/>
        </p:nvPicPr>
        <p:blipFill rotWithShape="1">
          <a:blip r:embed="rId2">
            <a:extLst>
              <a:ext uri="{28A0092B-C50C-407E-A947-70E740481C1C}">
                <a14:useLocalDpi xmlns:a14="http://schemas.microsoft.com/office/drawing/2010/main" val="0"/>
              </a:ext>
            </a:extLst>
          </a:blip>
          <a:srcRect b="4669"/>
          <a:stretch/>
        </p:blipFill>
        <p:spPr bwMode="auto">
          <a:xfrm>
            <a:off x="2267744" y="2819768"/>
            <a:ext cx="6143625" cy="40407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4" name="Rectangle 3"/>
          <p:cNvSpPr/>
          <p:nvPr/>
        </p:nvSpPr>
        <p:spPr>
          <a:xfrm>
            <a:off x="107504" y="980728"/>
            <a:ext cx="8784976" cy="2308324"/>
          </a:xfrm>
          <a:prstGeom prst="rect">
            <a:avLst/>
          </a:prstGeom>
        </p:spPr>
        <p:txBody>
          <a:bodyPr wrap="square">
            <a:spAutoFit/>
          </a:bodyPr>
          <a:lstStyle/>
          <a:p>
            <a:r>
              <a:rPr lang="en-GB" dirty="0"/>
              <a:t>For </a:t>
            </a:r>
            <a:r>
              <a:rPr lang="en-GB" dirty="0" smtClean="0"/>
              <a:t>example, </a:t>
            </a:r>
            <a:r>
              <a:rPr lang="en-GB" dirty="0"/>
              <a:t>in humans the frequency of a dominant allele </a:t>
            </a:r>
            <a:r>
              <a:rPr lang="en-GB" dirty="0" smtClean="0"/>
              <a:t>is 99</a:t>
            </a:r>
            <a:r>
              <a:rPr lang="en-GB" dirty="0"/>
              <a:t>%. The recessive allele (at the same locus) has a </a:t>
            </a:r>
            <a:r>
              <a:rPr lang="en-GB" dirty="0" smtClean="0"/>
              <a:t>frequency of </a:t>
            </a:r>
            <a:r>
              <a:rPr lang="en-GB" dirty="0"/>
              <a:t>1%. Hence the dominant allele frequency is 0.99 and </a:t>
            </a:r>
            <a:r>
              <a:rPr lang="en-GB" dirty="0" smtClean="0"/>
              <a:t>the recessive </a:t>
            </a:r>
            <a:r>
              <a:rPr lang="en-GB" dirty="0"/>
              <a:t>allele frequency is 0.01. Since the total </a:t>
            </a:r>
            <a:r>
              <a:rPr lang="en-GB" dirty="0" smtClean="0"/>
              <a:t>population represents </a:t>
            </a:r>
            <a:r>
              <a:rPr lang="en-GB" dirty="0"/>
              <a:t>100% or 1.0 it can be seen that:</a:t>
            </a:r>
          </a:p>
          <a:p>
            <a:r>
              <a:rPr lang="en-GB" i="1" dirty="0"/>
              <a:t>dominant allele frequency + recessive allele </a:t>
            </a:r>
            <a:r>
              <a:rPr lang="en-GB" i="1" dirty="0" smtClean="0"/>
              <a:t>frequency = </a:t>
            </a:r>
            <a:r>
              <a:rPr lang="en-GB" i="1" dirty="0"/>
              <a:t>1</a:t>
            </a:r>
          </a:p>
          <a:p>
            <a:endParaRPr lang="en-GB" i="1" dirty="0" smtClean="0"/>
          </a:p>
          <a:p>
            <a:r>
              <a:rPr lang="en-GB" i="1" dirty="0" smtClean="0"/>
              <a:t>(</a:t>
            </a:r>
            <a:r>
              <a:rPr lang="en-GB" i="1" dirty="0"/>
              <a:t>This expression is only true if there are only two </a:t>
            </a:r>
            <a:r>
              <a:rPr lang="en-GB" i="1" dirty="0" smtClean="0"/>
              <a:t>alleles in </a:t>
            </a:r>
            <a:r>
              <a:rPr lang="en-GB" i="1" dirty="0"/>
              <a:t>the population).</a:t>
            </a:r>
          </a:p>
          <a:p>
            <a:r>
              <a:rPr lang="en-GB" b="1" i="1" dirty="0"/>
              <a:t>0.99 + 0.01 = 1</a:t>
            </a:r>
          </a:p>
        </p:txBody>
      </p:sp>
      <p:grpSp>
        <p:nvGrpSpPr>
          <p:cNvPr id="12" name="Group 11"/>
          <p:cNvGrpSpPr/>
          <p:nvPr/>
        </p:nvGrpSpPr>
        <p:grpSpPr>
          <a:xfrm>
            <a:off x="148639" y="116632"/>
            <a:ext cx="8892480" cy="468670"/>
            <a:chOff x="0" y="2245"/>
            <a:chExt cx="8892480" cy="468670"/>
          </a:xfrm>
          <a:scene3d>
            <a:camera prst="orthographicFront"/>
            <a:lightRig rig="flat" dir="t"/>
          </a:scene3d>
        </p:grpSpPr>
        <p:sp>
          <p:nvSpPr>
            <p:cNvPr id="13" name="Rounded Rectangle 12"/>
            <p:cNvSpPr/>
            <p:nvPr/>
          </p:nvSpPr>
          <p:spPr>
            <a:xfrm>
              <a:off x="0" y="2245"/>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Rounded Rectangle 4"/>
            <p:cNvSpPr/>
            <p:nvPr/>
          </p:nvSpPr>
          <p:spPr>
            <a:xfrm>
              <a:off x="22879" y="25124"/>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dirty="0" smtClean="0"/>
                <a:t>D.2.1 Define </a:t>
              </a:r>
              <a:r>
                <a:rPr lang="en-GB" sz="2400" i="1" kern="1200" dirty="0" smtClean="0"/>
                <a:t>allele frequency </a:t>
              </a:r>
              <a:r>
                <a:rPr lang="en-GB" sz="2400" kern="1200" dirty="0" smtClean="0"/>
                <a:t>and </a:t>
              </a:r>
              <a:r>
                <a:rPr lang="en-GB" sz="2400" i="1" kern="1200" dirty="0" smtClean="0"/>
                <a:t>gene pool</a:t>
              </a:r>
              <a:r>
                <a:rPr lang="en-GB" sz="2400" kern="1200" dirty="0" smtClean="0"/>
                <a:t> </a:t>
              </a:r>
              <a:endParaRPr lang="en-GB" sz="2400" kern="1200" dirty="0"/>
            </a:p>
          </p:txBody>
        </p:sp>
      </p:grpSp>
    </p:spTree>
    <p:extLst>
      <p:ext uri="{BB962C8B-B14F-4D97-AF65-F5344CB8AC3E}">
        <p14:creationId xmlns:p14="http://schemas.microsoft.com/office/powerpoint/2010/main" val="20527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fade">
                                      <p:cBhvr>
                                        <p:cTn id="13" dur="275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2" descr="http://upload.wikimedia.org/wikipedia/commons/6/67/Population_bottlen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53756"/>
            <a:ext cx="6254300" cy="41695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19064" y="217923"/>
            <a:ext cx="8892480" cy="468670"/>
            <a:chOff x="0" y="482925"/>
            <a:chExt cx="8892480" cy="468670"/>
          </a:xfrm>
          <a:scene3d>
            <a:camera prst="orthographicFront"/>
            <a:lightRig rig="flat" dir="t"/>
          </a:scene3d>
        </p:grpSpPr>
        <p:sp>
          <p:nvSpPr>
            <p:cNvPr id="6" name="Rounded Rectangle 5"/>
            <p:cNvSpPr/>
            <p:nvPr/>
          </p:nvSpPr>
          <p:spPr>
            <a:xfrm>
              <a:off x="0" y="482925"/>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505804"/>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kern="1200" dirty="0" smtClean="0"/>
                <a:t>D.2.2 State that evolution involves a change in allele frequency in a population’s gene pool over a number of generations.</a:t>
              </a:r>
              <a:endParaRPr lang="en-GB" kern="1200" dirty="0"/>
            </a:p>
          </p:txBody>
        </p:sp>
      </p:grpSp>
      <p:sp>
        <p:nvSpPr>
          <p:cNvPr id="2" name="Rectangle 1"/>
          <p:cNvSpPr/>
          <p:nvPr/>
        </p:nvSpPr>
        <p:spPr>
          <a:xfrm>
            <a:off x="158128" y="845596"/>
            <a:ext cx="8814353" cy="1477328"/>
          </a:xfrm>
          <a:prstGeom prst="rect">
            <a:avLst/>
          </a:prstGeom>
        </p:spPr>
        <p:txBody>
          <a:bodyPr wrap="square">
            <a:spAutoFit/>
          </a:bodyPr>
          <a:lstStyle/>
          <a:p>
            <a:r>
              <a:rPr lang="en-GB" dirty="0"/>
              <a:t>A population whose gene pool shows directional change </a:t>
            </a:r>
            <a:r>
              <a:rPr lang="en-GB" dirty="0" smtClean="0"/>
              <a:t>from one </a:t>
            </a:r>
            <a:r>
              <a:rPr lang="en-GB" dirty="0"/>
              <a:t>generation to the next is undergoing an </a:t>
            </a:r>
            <a:r>
              <a:rPr lang="en-GB" b="1" dirty="0" smtClean="0"/>
              <a:t>evolutionary process</a:t>
            </a:r>
            <a:r>
              <a:rPr lang="en-GB" dirty="0"/>
              <a:t>.</a:t>
            </a:r>
          </a:p>
          <a:p>
            <a:r>
              <a:rPr lang="en-GB" dirty="0"/>
              <a:t>New combinations of alleles produce unique </a:t>
            </a:r>
            <a:r>
              <a:rPr lang="en-GB" dirty="0" smtClean="0"/>
              <a:t>genotypes which</a:t>
            </a:r>
            <a:r>
              <a:rPr lang="en-GB" dirty="0"/>
              <a:t>, when expressed as phenotypes, experience </a:t>
            </a:r>
            <a:r>
              <a:rPr lang="en-GB" dirty="0" smtClean="0"/>
              <a:t>natural selection </a:t>
            </a:r>
            <a:r>
              <a:rPr lang="en-GB" dirty="0"/>
              <a:t>which determines which genes are passed on to </a:t>
            </a:r>
            <a:r>
              <a:rPr lang="en-GB" dirty="0" smtClean="0"/>
              <a:t>the next </a:t>
            </a:r>
            <a:r>
              <a:rPr lang="en-GB" dirty="0"/>
              <a:t>generation.</a:t>
            </a:r>
          </a:p>
        </p:txBody>
      </p:sp>
    </p:spTree>
    <p:extLst>
      <p:ext uri="{BB962C8B-B14F-4D97-AF65-F5344CB8AC3E}">
        <p14:creationId xmlns:p14="http://schemas.microsoft.com/office/powerpoint/2010/main" val="17927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331" y="625765"/>
            <a:ext cx="5324475"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48639" y="157095"/>
            <a:ext cx="8892480" cy="468670"/>
            <a:chOff x="0" y="963604"/>
            <a:chExt cx="8892480" cy="468670"/>
          </a:xfrm>
          <a:scene3d>
            <a:camera prst="orthographicFront"/>
            <a:lightRig rig="flat" dir="t"/>
          </a:scene3d>
        </p:grpSpPr>
        <p:sp>
          <p:nvSpPr>
            <p:cNvPr id="6" name="Rounded Rectangle 5"/>
            <p:cNvSpPr/>
            <p:nvPr/>
          </p:nvSpPr>
          <p:spPr>
            <a:xfrm>
              <a:off x="0" y="9636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9864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D.2.3 Discuss the definition of the term species.</a:t>
              </a:r>
              <a:endParaRPr lang="en-GB" sz="2400" kern="1200"/>
            </a:p>
          </p:txBody>
        </p:sp>
      </p:grpSp>
      <p:sp>
        <p:nvSpPr>
          <p:cNvPr id="2" name="Rectangle 1"/>
          <p:cNvSpPr/>
          <p:nvPr/>
        </p:nvSpPr>
        <p:spPr>
          <a:xfrm>
            <a:off x="183612" y="836712"/>
            <a:ext cx="3493719" cy="1477328"/>
          </a:xfrm>
          <a:prstGeom prst="rect">
            <a:avLst/>
          </a:prstGeom>
        </p:spPr>
        <p:txBody>
          <a:bodyPr wrap="square">
            <a:spAutoFit/>
          </a:bodyPr>
          <a:lstStyle/>
          <a:p>
            <a:r>
              <a:rPr lang="en-GB" dirty="0"/>
              <a:t>T</a:t>
            </a:r>
            <a:r>
              <a:rPr lang="en-GB" dirty="0" smtClean="0"/>
              <a:t>he </a:t>
            </a:r>
            <a:r>
              <a:rPr lang="en-GB" dirty="0"/>
              <a:t>most widely used definition is </a:t>
            </a:r>
            <a:r>
              <a:rPr lang="en-GB" dirty="0" smtClean="0"/>
              <a:t>the genetic definition </a:t>
            </a:r>
            <a:r>
              <a:rPr lang="en-GB" dirty="0"/>
              <a:t>where </a:t>
            </a:r>
            <a:r>
              <a:rPr lang="en-GB" b="1" dirty="0"/>
              <a:t>the individuals of a species form a </a:t>
            </a:r>
            <a:r>
              <a:rPr lang="en-GB" b="1" dirty="0" smtClean="0"/>
              <a:t>single gene </a:t>
            </a:r>
            <a:r>
              <a:rPr lang="en-GB" b="1" dirty="0"/>
              <a:t>pool</a:t>
            </a:r>
            <a:r>
              <a:rPr lang="en-GB" dirty="0"/>
              <a:t>.</a:t>
            </a:r>
          </a:p>
        </p:txBody>
      </p:sp>
      <p:sp>
        <p:nvSpPr>
          <p:cNvPr id="3" name="Rectangle 2"/>
          <p:cNvSpPr/>
          <p:nvPr/>
        </p:nvSpPr>
        <p:spPr>
          <a:xfrm>
            <a:off x="128752" y="2780928"/>
            <a:ext cx="3516872" cy="3416320"/>
          </a:xfrm>
          <a:prstGeom prst="rect">
            <a:avLst/>
          </a:prstGeom>
        </p:spPr>
        <p:txBody>
          <a:bodyPr wrap="square">
            <a:spAutoFit/>
          </a:bodyPr>
          <a:lstStyle/>
          <a:p>
            <a:r>
              <a:rPr lang="en-GB" dirty="0"/>
              <a:t>It should be noted that, unlike other groups used </a:t>
            </a:r>
            <a:r>
              <a:rPr lang="en-GB" dirty="0" smtClean="0"/>
              <a:t>for classification, </a:t>
            </a:r>
            <a:r>
              <a:rPr lang="en-GB" dirty="0"/>
              <a:t>for example, class and </a:t>
            </a:r>
            <a:r>
              <a:rPr lang="en-GB" dirty="0" smtClean="0"/>
              <a:t>genus, </a:t>
            </a:r>
            <a:r>
              <a:rPr lang="en-GB" b="1" dirty="0" smtClean="0"/>
              <a:t>species </a:t>
            </a:r>
            <a:r>
              <a:rPr lang="en-GB" b="1" dirty="0"/>
              <a:t>are real biological units</a:t>
            </a:r>
            <a:r>
              <a:rPr lang="en-GB" dirty="0"/>
              <a:t>. The individuals </a:t>
            </a:r>
            <a:r>
              <a:rPr lang="en-GB" dirty="0" smtClean="0"/>
              <a:t>which form </a:t>
            </a:r>
            <a:r>
              <a:rPr lang="en-GB" dirty="0"/>
              <a:t>a species have a relationship which is different from</a:t>
            </a:r>
          </a:p>
          <a:p>
            <a:r>
              <a:rPr lang="en-GB" dirty="0"/>
              <a:t>that between other taxonomic groups, for example, </a:t>
            </a:r>
            <a:r>
              <a:rPr lang="en-GB" dirty="0" smtClean="0"/>
              <a:t>genus and </a:t>
            </a:r>
            <a:r>
              <a:rPr lang="en-GB" dirty="0"/>
              <a:t>kingdom.</a:t>
            </a:r>
          </a:p>
        </p:txBody>
      </p:sp>
    </p:spTree>
    <p:extLst>
      <p:ext uri="{BB962C8B-B14F-4D97-AF65-F5344CB8AC3E}">
        <p14:creationId xmlns:p14="http://schemas.microsoft.com/office/powerpoint/2010/main" val="340347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532" name="Picture 4" descr="http://circuloatenea.files.wordpress.com/2013/10/aries-liger-cub-hercules-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766047"/>
            <a:ext cx="2941096" cy="1959069"/>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1.bp.blogspot.com/-DD4DDPkoiv4/TjUkyUOVhrI/AAAAAAAAOCo/AbPK60sE9Rc/s1600/Tig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797152"/>
            <a:ext cx="1543041" cy="192796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1518" y="843677"/>
            <a:ext cx="8846722" cy="1200329"/>
          </a:xfrm>
          <a:prstGeom prst="rect">
            <a:avLst/>
          </a:prstGeom>
        </p:spPr>
        <p:txBody>
          <a:bodyPr wrap="square">
            <a:spAutoFit/>
          </a:bodyPr>
          <a:lstStyle/>
          <a:p>
            <a:r>
              <a:rPr lang="en-GB" dirty="0"/>
              <a:t>Biologists generally use either the morphological or </a:t>
            </a:r>
            <a:r>
              <a:rPr lang="en-GB" dirty="0" smtClean="0"/>
              <a:t>the </a:t>
            </a:r>
            <a:r>
              <a:rPr lang="en-GB" dirty="0" err="1" smtClean="0"/>
              <a:t>cladistic</a:t>
            </a:r>
            <a:r>
              <a:rPr lang="en-GB" dirty="0" smtClean="0"/>
              <a:t> </a:t>
            </a:r>
            <a:r>
              <a:rPr lang="en-GB" dirty="0"/>
              <a:t>definition of species. Biologists also have to </a:t>
            </a:r>
            <a:r>
              <a:rPr lang="en-GB" dirty="0" smtClean="0"/>
              <a:t>cope with </a:t>
            </a:r>
            <a:r>
              <a:rPr lang="en-GB" dirty="0"/>
              <a:t>the evolution of species: a species may gradually </a:t>
            </a:r>
            <a:r>
              <a:rPr lang="en-GB" dirty="0" smtClean="0"/>
              <a:t>or rapidly </a:t>
            </a:r>
            <a:r>
              <a:rPr lang="en-GB" dirty="0"/>
              <a:t>evolve into one or several species via a series of</a:t>
            </a:r>
          </a:p>
          <a:p>
            <a:r>
              <a:rPr lang="en-GB" dirty="0"/>
              <a:t>intermediate </a:t>
            </a:r>
            <a:r>
              <a:rPr lang="en-GB" dirty="0" smtClean="0"/>
              <a:t>forms.</a:t>
            </a:r>
            <a:endParaRPr lang="en-GB" dirty="0"/>
          </a:p>
        </p:txBody>
      </p:sp>
      <p:grpSp>
        <p:nvGrpSpPr>
          <p:cNvPr id="6" name="Group 5"/>
          <p:cNvGrpSpPr/>
          <p:nvPr/>
        </p:nvGrpSpPr>
        <p:grpSpPr>
          <a:xfrm>
            <a:off x="148639" y="157095"/>
            <a:ext cx="8892480" cy="468670"/>
            <a:chOff x="0" y="963604"/>
            <a:chExt cx="8892480" cy="468670"/>
          </a:xfrm>
          <a:scene3d>
            <a:camera prst="orthographicFront"/>
            <a:lightRig rig="flat" dir="t"/>
          </a:scene3d>
        </p:grpSpPr>
        <p:sp>
          <p:nvSpPr>
            <p:cNvPr id="7" name="Rounded Rectangle 6"/>
            <p:cNvSpPr/>
            <p:nvPr/>
          </p:nvSpPr>
          <p:spPr>
            <a:xfrm>
              <a:off x="0" y="9636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9864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D.2.3 Discuss the definition of the term species.</a:t>
              </a:r>
              <a:endParaRPr lang="en-GB" sz="2400" kern="1200"/>
            </a:p>
          </p:txBody>
        </p:sp>
      </p:grpSp>
      <p:sp>
        <p:nvSpPr>
          <p:cNvPr id="3" name="Rectangle 2"/>
          <p:cNvSpPr/>
          <p:nvPr/>
        </p:nvSpPr>
        <p:spPr>
          <a:xfrm>
            <a:off x="171518" y="2037646"/>
            <a:ext cx="8576946" cy="1477328"/>
          </a:xfrm>
          <a:prstGeom prst="rect">
            <a:avLst/>
          </a:prstGeom>
        </p:spPr>
        <p:txBody>
          <a:bodyPr wrap="square">
            <a:spAutoFit/>
          </a:bodyPr>
          <a:lstStyle/>
          <a:p>
            <a:r>
              <a:rPr lang="en-GB" dirty="0"/>
              <a:t>The genetic definition of species applies well to </a:t>
            </a:r>
            <a:r>
              <a:rPr lang="en-GB" dirty="0" smtClean="0"/>
              <a:t>many multicellular </a:t>
            </a:r>
            <a:r>
              <a:rPr lang="en-GB" dirty="0"/>
              <a:t>organisms, but there are situations where </a:t>
            </a:r>
            <a:r>
              <a:rPr lang="en-GB" dirty="0" smtClean="0"/>
              <a:t>it is </a:t>
            </a:r>
            <a:r>
              <a:rPr lang="en-GB" dirty="0"/>
              <a:t>not applicable</a:t>
            </a:r>
            <a:r>
              <a:rPr lang="en-GB" dirty="0" smtClean="0"/>
              <a:t>.</a:t>
            </a:r>
          </a:p>
          <a:p>
            <a:endParaRPr lang="en-GB" dirty="0"/>
          </a:p>
          <a:p>
            <a:pPr marL="285750" indent="-285750">
              <a:buFont typeface="Arial" panose="020B0604020202020204" pitchFamily="34" charset="0"/>
              <a:buChar char="•"/>
            </a:pPr>
            <a:r>
              <a:rPr lang="en-GB" dirty="0"/>
              <a:t>It only applies to sexually reproducing </a:t>
            </a:r>
            <a:r>
              <a:rPr lang="en-GB" dirty="0" smtClean="0"/>
              <a:t>organisms and </a:t>
            </a:r>
            <a:r>
              <a:rPr lang="en-GB" dirty="0"/>
              <a:t>cannot be applied to single-celled </a:t>
            </a:r>
            <a:r>
              <a:rPr lang="en-GB" dirty="0" smtClean="0"/>
              <a:t>organisms.</a:t>
            </a:r>
            <a:endParaRPr lang="en-GB" dirty="0"/>
          </a:p>
        </p:txBody>
      </p:sp>
      <p:sp>
        <p:nvSpPr>
          <p:cNvPr id="4" name="Rectangle 3"/>
          <p:cNvSpPr/>
          <p:nvPr/>
        </p:nvSpPr>
        <p:spPr>
          <a:xfrm>
            <a:off x="171518" y="3488750"/>
            <a:ext cx="8576946" cy="1477328"/>
          </a:xfrm>
          <a:prstGeom prst="rect">
            <a:avLst/>
          </a:prstGeom>
        </p:spPr>
        <p:txBody>
          <a:bodyPr wrap="square">
            <a:spAutoFit/>
          </a:bodyPr>
          <a:lstStyle/>
          <a:p>
            <a:pPr marL="285750" indent="-285750">
              <a:buFont typeface="Arial" panose="020B0604020202020204" pitchFamily="34" charset="0"/>
              <a:buChar char="•"/>
            </a:pPr>
            <a:r>
              <a:rPr lang="en-GB" dirty="0"/>
              <a:t>Some hybrids, for example, mules and </a:t>
            </a:r>
            <a:r>
              <a:rPr lang="en-GB" dirty="0" err="1" smtClean="0"/>
              <a:t>tigrons</a:t>
            </a:r>
            <a:r>
              <a:rPr lang="en-GB" dirty="0" smtClean="0"/>
              <a:t> (female lion/male tiger), </a:t>
            </a:r>
            <a:r>
              <a:rPr lang="en-GB" dirty="0"/>
              <a:t>cannot mate with one of their </a:t>
            </a:r>
            <a:r>
              <a:rPr lang="en-GB" dirty="0" smtClean="0"/>
              <a:t>own kind</a:t>
            </a:r>
            <a:r>
              <a:rPr lang="en-GB" dirty="0"/>
              <a:t>, for example, a mule with a mule, but </a:t>
            </a:r>
            <a:r>
              <a:rPr lang="en-GB" dirty="0" smtClean="0"/>
              <a:t>sometimes produce </a:t>
            </a:r>
            <a:r>
              <a:rPr lang="en-GB" dirty="0"/>
              <a:t>offspring when mated with members of one </a:t>
            </a:r>
            <a:r>
              <a:rPr lang="en-GB" dirty="0" smtClean="0"/>
              <a:t>of the </a:t>
            </a:r>
            <a:r>
              <a:rPr lang="en-GB" dirty="0"/>
              <a:t>parent species, for example, a </a:t>
            </a:r>
            <a:r>
              <a:rPr lang="en-GB" dirty="0" err="1"/>
              <a:t>ligron</a:t>
            </a:r>
            <a:r>
              <a:rPr lang="en-GB" dirty="0"/>
              <a:t> with a </a:t>
            </a:r>
            <a:r>
              <a:rPr lang="en-GB" dirty="0" smtClean="0"/>
              <a:t>liger (male lion/female tiger).</a:t>
            </a:r>
            <a:endParaRPr lang="en-GB" dirty="0"/>
          </a:p>
        </p:txBody>
      </p:sp>
    </p:spTree>
    <p:extLst>
      <p:ext uri="{BB962C8B-B14F-4D97-AF65-F5344CB8AC3E}">
        <p14:creationId xmlns:p14="http://schemas.microsoft.com/office/powerpoint/2010/main" val="38472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0" y="692696"/>
            <a:ext cx="9143999" cy="1200329"/>
          </a:xfrm>
          <a:prstGeom prst="rect">
            <a:avLst/>
          </a:prstGeom>
        </p:spPr>
        <p:txBody>
          <a:bodyPr wrap="square">
            <a:spAutoFit/>
          </a:bodyPr>
          <a:lstStyle/>
          <a:p>
            <a:r>
              <a:rPr lang="en-GB" dirty="0"/>
              <a:t>In a </a:t>
            </a:r>
            <a:r>
              <a:rPr lang="en-GB" b="1" dirty="0"/>
              <a:t>ring species </a:t>
            </a:r>
            <a:r>
              <a:rPr lang="en-GB" dirty="0"/>
              <a:t>members of </a:t>
            </a:r>
            <a:r>
              <a:rPr lang="en-GB" b="1" dirty="0"/>
              <a:t>adjacent </a:t>
            </a:r>
            <a:r>
              <a:rPr lang="en-GB" b="1" dirty="0" smtClean="0"/>
              <a:t>populations interbreed </a:t>
            </a:r>
            <a:r>
              <a:rPr lang="en-GB" b="1" dirty="0"/>
              <a:t>successfully </a:t>
            </a:r>
            <a:r>
              <a:rPr lang="en-GB" dirty="0"/>
              <a:t>but </a:t>
            </a:r>
            <a:r>
              <a:rPr lang="en-GB" b="1" dirty="0"/>
              <a:t>members of </a:t>
            </a:r>
            <a:r>
              <a:rPr lang="en-GB" b="1" dirty="0" smtClean="0"/>
              <a:t>widely separated </a:t>
            </a:r>
            <a:r>
              <a:rPr lang="en-GB" b="1" dirty="0"/>
              <a:t>populations do not</a:t>
            </a:r>
            <a:r>
              <a:rPr lang="en-GB" dirty="0"/>
              <a:t>. A ring species has </a:t>
            </a:r>
            <a:r>
              <a:rPr lang="en-GB" dirty="0" smtClean="0"/>
              <a:t>an almost </a:t>
            </a:r>
            <a:r>
              <a:rPr lang="en-GB" dirty="0"/>
              <a:t>continuous set of intermediates between </a:t>
            </a:r>
            <a:r>
              <a:rPr lang="en-GB" dirty="0" smtClean="0"/>
              <a:t>two distinct </a:t>
            </a:r>
            <a:r>
              <a:rPr lang="en-GB" dirty="0"/>
              <a:t>species, and </a:t>
            </a:r>
            <a:r>
              <a:rPr lang="en-GB" dirty="0" smtClean="0"/>
              <a:t>these intermediates </a:t>
            </a:r>
            <a:r>
              <a:rPr lang="en-GB" dirty="0"/>
              <a:t>happen to </a:t>
            </a:r>
            <a:r>
              <a:rPr lang="en-GB" dirty="0" smtClean="0"/>
              <a:t>be arranged </a:t>
            </a:r>
            <a:r>
              <a:rPr lang="en-GB" dirty="0"/>
              <a:t>in a ring. </a:t>
            </a:r>
          </a:p>
        </p:txBody>
      </p:sp>
      <p:pic>
        <p:nvPicPr>
          <p:cNvPr id="21506" name="Picture 2" descr="http://davehuth.com/blog/wp-content/uploads/2011/10/Screen-shot-2011-10-14-at-12.20.58-AM.png"/>
          <p:cNvPicPr>
            <a:picLocks noChangeAspect="1" noChangeArrowheads="1"/>
          </p:cNvPicPr>
          <p:nvPr/>
        </p:nvPicPr>
        <p:blipFill rotWithShape="1">
          <a:blip r:embed="rId2">
            <a:extLst>
              <a:ext uri="{28A0092B-C50C-407E-A947-70E740481C1C}">
                <a14:useLocalDpi xmlns:a14="http://schemas.microsoft.com/office/drawing/2010/main" val="0"/>
              </a:ext>
            </a:extLst>
          </a:blip>
          <a:srcRect b="4741"/>
          <a:stretch/>
        </p:blipFill>
        <p:spPr bwMode="auto">
          <a:xfrm>
            <a:off x="2843808" y="2067551"/>
            <a:ext cx="6230265" cy="4422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48639" y="157095"/>
            <a:ext cx="8892480" cy="468670"/>
            <a:chOff x="0" y="963604"/>
            <a:chExt cx="8892480" cy="468670"/>
          </a:xfrm>
          <a:scene3d>
            <a:camera prst="orthographicFront"/>
            <a:lightRig rig="flat" dir="t"/>
          </a:scene3d>
        </p:grpSpPr>
        <p:sp>
          <p:nvSpPr>
            <p:cNvPr id="7" name="Rounded Rectangle 6"/>
            <p:cNvSpPr/>
            <p:nvPr/>
          </p:nvSpPr>
          <p:spPr>
            <a:xfrm>
              <a:off x="0" y="9636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2879" y="9864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D.2.3 Discuss the definition of the term species.</a:t>
              </a:r>
              <a:endParaRPr lang="en-GB" sz="2400" kern="1200"/>
            </a:p>
          </p:txBody>
        </p:sp>
      </p:grpSp>
      <p:sp>
        <p:nvSpPr>
          <p:cNvPr id="3" name="Rectangle 2"/>
          <p:cNvSpPr/>
          <p:nvPr/>
        </p:nvSpPr>
        <p:spPr>
          <a:xfrm>
            <a:off x="32484" y="2067551"/>
            <a:ext cx="2817702" cy="2862322"/>
          </a:xfrm>
          <a:prstGeom prst="rect">
            <a:avLst/>
          </a:prstGeom>
        </p:spPr>
        <p:txBody>
          <a:bodyPr wrap="square">
            <a:spAutoFit/>
          </a:bodyPr>
          <a:lstStyle/>
          <a:p>
            <a:r>
              <a:rPr lang="en-GB" dirty="0"/>
              <a:t>At most points in the ring, there is only one species; but there are two where the endpoints meet. The variation within a single species has produced differences as large as those between two separate species.</a:t>
            </a:r>
          </a:p>
        </p:txBody>
      </p:sp>
    </p:spTree>
    <p:extLst>
      <p:ext uri="{BB962C8B-B14F-4D97-AF65-F5344CB8AC3E}">
        <p14:creationId xmlns:p14="http://schemas.microsoft.com/office/powerpoint/2010/main" val="19836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fade">
                                      <p:cBhvr>
                                        <p:cTn id="20" dur="275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48639" y="157095"/>
            <a:ext cx="8892480" cy="468670"/>
            <a:chOff x="0" y="963604"/>
            <a:chExt cx="8892480" cy="468670"/>
          </a:xfrm>
          <a:scene3d>
            <a:camera prst="orthographicFront"/>
            <a:lightRig rig="flat" dir="t"/>
          </a:scene3d>
        </p:grpSpPr>
        <p:sp>
          <p:nvSpPr>
            <p:cNvPr id="6" name="Rounded Rectangle 5"/>
            <p:cNvSpPr/>
            <p:nvPr/>
          </p:nvSpPr>
          <p:spPr>
            <a:xfrm>
              <a:off x="0" y="963604"/>
              <a:ext cx="8892480" cy="4686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2879" y="986483"/>
              <a:ext cx="8846722" cy="422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400" kern="1200" smtClean="0"/>
                <a:t>D.2.3 Discuss the definition of the term species.</a:t>
              </a:r>
              <a:endParaRPr lang="en-GB" sz="2400" kern="1200"/>
            </a:p>
          </p:txBody>
        </p:sp>
      </p:grpSp>
      <p:sp>
        <p:nvSpPr>
          <p:cNvPr id="2" name="Rectangle 1"/>
          <p:cNvSpPr/>
          <p:nvPr/>
        </p:nvSpPr>
        <p:spPr>
          <a:xfrm>
            <a:off x="283527" y="1213007"/>
            <a:ext cx="8622704" cy="646331"/>
          </a:xfrm>
          <a:prstGeom prst="rect">
            <a:avLst/>
          </a:prstGeom>
        </p:spPr>
        <p:txBody>
          <a:bodyPr wrap="square">
            <a:spAutoFit/>
          </a:bodyPr>
          <a:lstStyle/>
          <a:p>
            <a:pPr marL="285750" indent="-285750">
              <a:buFont typeface="Arial" panose="020B0604020202020204" pitchFamily="34" charset="0"/>
              <a:buChar char="•"/>
            </a:pPr>
            <a:r>
              <a:rPr lang="en-GB" dirty="0"/>
              <a:t>It may be a physically impossible for members of </a:t>
            </a:r>
            <a:r>
              <a:rPr lang="en-GB" dirty="0" smtClean="0"/>
              <a:t>the same </a:t>
            </a:r>
            <a:r>
              <a:rPr lang="en-GB" dirty="0"/>
              <a:t>species to mate, for example, large and </a:t>
            </a:r>
            <a:r>
              <a:rPr lang="en-GB" dirty="0" smtClean="0"/>
              <a:t>small breeds </a:t>
            </a:r>
            <a:r>
              <a:rPr lang="en-GB" dirty="0"/>
              <a:t>of the dog (</a:t>
            </a:r>
            <a:r>
              <a:rPr lang="en-GB" i="1" dirty="0" err="1"/>
              <a:t>Canis</a:t>
            </a:r>
            <a:r>
              <a:rPr lang="en-GB" i="1" dirty="0"/>
              <a:t> </a:t>
            </a:r>
            <a:r>
              <a:rPr lang="en-GB" i="1" dirty="0" err="1"/>
              <a:t>familiaris</a:t>
            </a:r>
            <a:r>
              <a:rPr lang="en-GB" dirty="0"/>
              <a:t>).</a:t>
            </a:r>
          </a:p>
        </p:txBody>
      </p:sp>
      <p:sp>
        <p:nvSpPr>
          <p:cNvPr id="3" name="AutoShape 4" descr="data:image/jpeg;base64,/9j/4AAQSkZJRgABAQAAAQABAAD/2wCEAAkGBxQTEhUUExQVFhUXGB4aFxgYGBgcGBcdGBccFxocGBgYHCggGBwlHBgYITEhJSkrLi4uFx8zODMsNygtLiwBCgoKDg0OGxAQGywkICQsNCwsLCwsLDQsLCwsLCwsLCwsLCwsLCwsLCwsLCwsLCwsLCwsLCwsLCwsLCwsLCwsLP/AABEIAOMA3gMBIgACEQEDEQH/xAAbAAACAwEBAQAAAAAAAAAAAAAEBQIDBgABB//EADwQAAIBAgQDBgQGAQMDBQEAAAECEQADBBIhMQVBUQYTImFxgTKRofAUI0KxwdHhM1LxFmJyFUOCg6IH/8QAGgEAAgMBAQAAAAAAAAAAAAAAAgMBBAUABv/EACwRAAICAQQBAgUFAAMAAAAAAAABAhEDBBIhMUEyUQUUIjNxE0JhwfAjgaH/2gAMAwEAAhEDEQA/AN2RS/FDxUfNA4r4qpYftMvZfuohhR+YK97TfB7V2F/1BXvab/T9qboPQxHxDtGRt1aKpt1bNXzKsIs4xbMO0xt78q9Pb1QYKiOR1E+4n5fWhOI2s1hvKD8jWRSxmO38g/LnVLUQUpfUamjk1D6Tef8AVNu5toelC4pywmZrK3OG8wfSi+F3binUgjofvSqbwR/aW53JUw97pNU6NRwthh4dD06UEFIPTWlSi12UZwkuzmt86HdudMCVIihhgWY75R51ME2wY4m1wUd5ViXCDpTPDcPWNtOp+9KcYfDqumVdPKfnVlYG+yY6drlsy929n01r1UMVr7t4ADRR6AD5ED0rx1BHPapWlryM2J9sxTFgaLw2IptfwgJ233iJ+VA3sLlIgZuQIGumsR1HMUueB0B+g4u0HYfEttWhwTkqJrM2Lo0o3EcRyKFXVug8+vSlYE1Oywm5Q2m+vcbs4e0GuuBpoB8R9BXznj/aRb1zMikdJ9edZ7il97ry5231+gqq1ZO/LrV95m+gVp0ux4nFr0CG9oGv0pjw7iZcHNGnMaTWZv3cqyTH3rR3BbkoW5E6U7Dke5IRqsUIwbSNKLgNcTSyzf1o8NIq/ZlGioHFfF70cKAxXxe9YmH7LPQ5fuo8wnxipdph+X7VHB/GKl2n/wBP2pug9DEfEe0Y63Vhqq2atJq+ZAfw+3nDJ/uUisJbv93iMh0OaNdiQYia3nBmhxWU/wD6Bw3u8SLq6K+vow3+e9U9RKppGnovT/2OfwAYSBAP71SMCV/imPZvELdtqOYGvkfOi8XYXUa0tRtWXXKnQvwiKykHRlGh5/PpS9sSt0PbUAXBpPp9xTfCWwWgEabHl7+VZHuCmLujWJ5bQdf5+tAo32RNWhxhLJUZnGvIfe9MMPhi2raTy1EA8zVFqCQJ5TEbeVFjEFQdDrp0n60cIKJCjSpBJu5dNcu28j+/ahnx4U76jaoLckHoOU/f0pRew7XHkR96Gm2Q4jW5xASCR9amvG0O80G+EVQJ+Ln/AMH70qJtLKgAan6kDepBVBw4ohjQ+30oh4cSsZj8j5Ez05ilL2RqV2/ga/X+q63djnEfL061DDUT3EXe7M8v2PWP38/WvOz12TdO+XYnclp39Kq4rLJPt986j2SEd8CRoQZM8xpSZR7J2pOwgYJSSSJNX28D19qc8L4lbV4YDKeRAn2phxi9YCSMo5gc6ZGMaAcnfR837SwIXmTt6004eht2lU7xr5eVApbF2+XMELtz15UwbWnYIc7ijrcv7EWLdpnZxQApVZAqVy5HOrRnI3wNA4seL3ou4SBpSDimPZWiKx8P2WegzfdQzwPxip9p/wDT9qF4ZiQXHpRHahx3e/KnaD0MR8Q7MSGqeaqwRXpatAx2g/g7/minHanhff2CAJYar6jl70h4SYuitHicXFZfxCW1po2Ph1bWmfPeAcRay0xIBhhzHqK3NjFfiVMEVjuM4IC6b1vQk+ITofOtVwiypt5kEEjkanDPerRZlSB2tC20qNR5sPqpFI8PN3EXWIgaT5RyHuQfanHEcymTrSvgN3Mr3D+pjod/CYo0uSWuEGFfFGxMAAH51e9vKNZk6SdfbWKEuXMtxTp9xV13F5mE6Dn9xpR2QmVYrEFRqCJ89/8ANUYTEDSd/wCfuKb8QwqPaJUwQJ35fKsl+IO4GoOv386hM6T4H2OYsCxH2ZJoKxOXcyp+sxUlxXhPSF0/n5TQmFvwrHbn15f19alsAMvYzw5ZgL+87+Z2FWcFQ3Qxg6fe/wB/1ncU0ueev39+VaLg/HUs2gixMSxPLNqF23jU9JFQ2wkyWIPhZSIPv/cULwfQqSB4pGphZU7+ZggUJd4ilySuhJP7/WrsGkm2sxF3n0Knn50L7JuxvxK54SEEnqNh7/1WdxeIuiEM+LYbTW9xKLaSTCgczWf4XgHxN+4Rm+Hn8IE6aD39YqWqBc+BZg1KDKPeOvOrSxrX4LsVHxPTGz2KtD4iT71aWSMVRkywzm7owtmyTzqu/hmHWvqOG7O4dOQo1cHhxyWueogiVpJsVXbkVnONpn2Gs1oX86TcQvop3G9Z2nf/ABs1tQryIE4FZ8QJOtM+0OFLrCgzS7hjBWmRT04sEaD61GmzxxxaZGp08sjVGewvZW4RJMUxt9lFGrNRtzibKOlJMRxm4zROlMl8Qj4RW+SUexsvCLVvURNJ+JYkCQKMtEka0M2Altaz9RnllfJfxaZQX0mb7pmJJ2onA8aSw2RpIJ6a/vEe1PL2HA0ilXEOE27mp0I2I3osGb9PsOWHjgv7QcZtC3MwxHh8/Q/3SLgjxh1jcMZ2jUz98vWhOJ4NgMsq3mZB+mhovgikW2RvbpWhHJGXRWaafJZj7x0YamdB/NJMRxG5nKqCW5x/gUTdx1ye5wy5rkSzsNLY8gQdTHOZ5A71dZ7NYuQz3Wc7wNcv/wBZAkehFOjCxU50xXiu0FxYOV1G3UcxM0HYxbHxbSa0fFOEtnNm4MpgEiTB81/7SPvSvOIcCFsTZIYaSDuD7VzjRKk2DJcOUaz0H8eXpQ1hyQOnPpyoQG4uh5/Y1qsJcynN15+sD9qEIMxt2JYDygddv2ke80r/AAty4La5iAxCsNdyT/AWtBgLSgjOuYepA6xtTBrtm9iLCQLIDGQDAgiTB3JInzokrBfBk7L28OzAtcYAwSq+EH1LDUehpvc4gHtFrbagqYiCIO+v+a22O/B2Vd3S2QJCSBlVFGyg6fKslw3B4a9ez2SqrPw7LBP+3lABnrpR5sW1WBiybnQW+Iv4pFtpLv8AqYbL6sdFFbbsvww4S3lzZnYy7dT0E60ThbQVQAAB0AAHyFFLWRk1EpGhHEo98l34hzzrlduZNQFWCkub9w9qLrSTzqZtVGyave1NPjUoi5OmJOJk5DG9fLb2MvG8VY6TpX1bECVNfLuJ4gJiTXYGmnEKXElIPN+4BUcHxe8DO4FEtxNClE8Ku2u6aYneunjUehqy3w0Utx5rg2NBtxAprv7V1rLJjrVWOIigcVZaWLHKNtGn4LjS6gkU4VhWKwHaGyiwSB70Se2VoEDMN4qHgm+kUpZcadWaHFDWlXEiQNKPsYkXBmFKONXG2FK80FJ8CTEISdTzplhcJmA5cj6e3Oq0wsiaKsrFMWTa0xUcdpi/jfFGwZP4dUXMzMGiSSyqoMnmFUR79ap7Ndo77Q95tQSS0GXB5NrET6VfxW8qrldVdOQbSPRpBU/886Tv2kW0sWbIt8sxJYj0zGtqOb6eDNljTk7Zp+1GKD27dxoFwWwFicw0nUH159Pes5we82Vy2vTWBPKlmH4lcxD5mmOp5z0+lNy5ACIMzRmMnRZ2zfv70M5W7YyKSVIjwzAMbkvtv9zT3FcOtsvhiYoDh1xm8JgaamZHmddfaj/w7SAjeE+RJ+Z/al8+ByquRNcw2UiSNOp/mpriGtnNoTEiYhvf+av4/gwIzmRz0igLSqyELJHKVIAPrEfKp67Bfuglsdh7ykd5kLfpceHoQDuPTWq+z3DFS6qK6O7mAEkhR+osSOmwrM4vhLBiV1E7GdP6r6B2F4Wtkd4+twjSBIUH0G/nQZ8zhBg4oKUujaWz7UQtB96eS/MgfyTV1tz5D6/1WQmaLDLa15VYuab12cda6TILQ1FW7+lA96o517369a6E3F8AyUWK8bjgorBX+Hm5fzxpWwZAd6lbtKOVOxy2cozcurlPhCVMGMsR9KTYngjsxykgeRrYkgV4AKd8y14ESzSfky+G4UyjWrr/AAgsIrRlRXAUlzbdjlrcqVWYodjJMzUn7HbeRmtrlqJU035nJVFVyYLw+yUQL0qF/D5jrRZOtTyVXdt2P+ay1QCuFqP4TWmKoeVcMPrNQQ9TkqrFN/hAu5gddJESTIIGnLYmsjj+Cd22qkDzBH7iK+jKcjq/Q7dfTzruK4NL4IGo3gaEes/D7/KtDTzuAcHuXJ85wKjNAgRoPPy+dOe4twe8Lyw3DRvvGU1zcLSw4MEg9J09yB8xXYu6swMw09fSmSdlrGqBL2De1bZsMczCIS4RJnms7nyNJzxjFIs4gspbYSAd4Egba9aYYy+GGVoIP3PlWd4lwolZzMSCJJMiD5xvHnTYy4oXJJW0OOCpcZ2e/eVk/wDbQMCWbcSu6gDU1ocRezQukeWlZfh1pbYMKJHPUkjfmTAmnOExBMjYH7/qgnyHjdBXDeCG7dGoMHUHQR003961bWirGNPKlHAMSiE5hJbQE9f3pitnmpjyk/fzmq2odpJlbM2uuAgXTVZxJ2qKnlU1VfeqlCf1J+5E4hutRfEt1q1UFeNbE11A75+5WzN1rws0b0RcQVHLpRI5Sl7niivO7JogAcqi6nltQ3RBU1io93RAucqm0VKIsHS1UlgGpd2d65wIriKZdIqJjlVCvXXWqG7JVlrQa8JqpAetV4u/kUnc01YW+yxDTSl3wWi+RQ2P4qEUmNelJcTxJzpoPelvEbjNznrOxpkcMUWFp4If9nrpvm5dZmKoGCqCACcuuYkaABhEa6z517iXbDOtzMDZYrE8iw6SY2+tOuw19hh1KIBAy+IAKWkjPpqwLE78wRNVcawbXMLmNv8AMjuxsJVmBXNmiGBJjrmFZ3zGT5hqPSdV/AdRSoQcS4iXzAxB2PWk7tv4jr15aT9f5ojCYYtZMg5kOVwZ3G08wT1pTi8Er6FmHmNxPWP3rcSYDfsLuJ8Tt29iWboNuk5qCuC7fQkeBVAbKDymAT11NHXuzRBAViZE/Ma/flXYPh1wtkJyqdDvsOQ8qLckKqTFBxN+2QNwI3A5da0HAb73zkRYMCTy5Gf80z/9FRF8fi6dNq1lnAjD27YyqC6htDOhHONttqVlyNK0gZv9NWC4HhAQhrjZj0jQelNbeVWjluPf/P7jpVQsyJmqrhhgd+X38qo8t8lWWRy5YXbYEmvM4G9L1Y5qiSc0GoB3B7mIrw3NarZCYr0GoaJbJd94or2+8VG2I151VjTFSlXZKbCnuwuldZxBywaDZwdjNEC4APEIrnjlfA96fIi0QINX3QoEg70Pdy5QZoZroMJMH96mnQDi12GfENDXq2+tV2zECo3cTrrtQtgSZJF1gVZecCusMIkc6pvsatYcdLcy7gx0rZ4cRHKlfEcSYOlE3LhUcqT4u7J1ppaBgSSSf3/aoXLRbTl9KLw+HJ9dzRFxMogDXnXHIe9h1uvmth1VAMqzqSxBuKog7eFjr1NNcDh77IyPBR10BlGL5heQhmLDMh3IEa84FYrDhlZSGKOSMuUgeKfD9edbu7ZZnRUIuTbcd+yhiGRzbdCoKhbhYgTIgTppU4tNiUnNLllbM2mZDhfCntX8Q165bc3HJPdsYViJCwwUxlGmkQKUYzDRc8O0+lbjGcDuPHist3Ym6wJNx3AIAgCTpMeu3XO8RsQ7AFSRA3kagH+atJJKgYuwexCpr/nao28IH157jlp/fSpOSddgB035VZhU1PSB++v7ULQ9IG4lcUICdlI68zr9BWuxFvN4XQqbaqBGxWSJ13gj61nuKWA2EcmNwfkY996ccFvD8KuaSGS2uQyGUp8bNz3iOutY/wATyZIOO11YMoKSdlK2pOhqAuw8elE3LMKIqIwkmRvR81ZmqJPIoM86jirYkRVN1GzVecG5EzXLk5Rspa8dhyoe8xFe9y0mKsuYEka1DTIcLKbWKB0O9eYtGIFWDhvhBG4NFvaIAjUnep2shRYI2ICt+Ws+dU3mZwZNRw7ZpAMGiTahInU8+lQ7Ls805Ljgsw6eDrFB8VQ5UuLujT/zRWEJUAHWod4c8ASDuKiNxdlSNp2WPjVZc451EtnBJHrQ2K4TcUk2xK75ZgirMG7kEOhUDrTFBSfAyOFSlwwlbkBQOleOw3JqtG1obid3QRVtdGilRVjcRPkKS5iTr8unrRVzEeHequFeO6o5bnoAKklsdW7eVRHz++VSWwQZIM8tPrpXpOZucTvy/wA04tiU2EDblHtRQjZ0pVwZPEoC5zEa+1Puyzd0XYu7ACRbDHIzOQhLrz0jz21ry9gw+6+/3FJ72GCsNCCux5z5HemrgiaUlRszZupDuAiqdmIARNWJGUySxbYydNTtWY4nic+Iulsu+mUZRlAAWBrGgFUWeLtaYZ3uC2zguT4iuoloYHkB8vam3a/hlsML+HGay4JLK2adAc7D9M5mEQAMnKaK7QiMdsuQCVIg9NPKhjdBnLty+lK71+NCdI/bT+qn3xygwVTrBj2O1A2WFSGa4rIqEDMUYMFIJzQ2YAgdTHzrSg+AkSJYHIQCVkeING0GCG8/OsgmNUL4dyR7RWtXEnS7cU5rgggNCt4ApuFdwPiAG29Y2vwZMmRTirr/AH+YMmtte5R+JojCAgFo0FDYayq6k6HrVmIxwRZnXpT69zMToqe6fiAk9BVdjEXRLNoPOus4mfhqeJYyA23OuXByaZB7T5RcXmdaYYy1CK36jyoDEYwsURNAN68l2aJ0GxqW+AXJF3eHIZ3qB+EEGh8U4JgnSuwI0ImByoE2TFqRG1fDNOWIFE4eyHGc6a1TiVBJIGXr/iisNeUL4hAqH2S++AHEuA7BTVnD5zFzXPctiSu/KjcNhwLPeHaYoqvo6k3wUW75e5zGkUPxO73axuedE8RuIoFxT5RSYo2IaAYE6zTMcKdl3T416jzCYmauxNsOvtVqYnDq34e2ue5HjcmAP/GKGxc2zB261YQ7eroU4jCkDSmHA7IS2f8Ac25nlOlciC4RB03PkKvgKT0gaftU/wABIm0r8LH5U5wGIGWNKymM4kokDp98qnwfjB0Bb2MH9/7pkeAZmpu3xEAULay5iXAEUs4hxdVHLXlSO7xef1f36UTkgPA+49dQqwEajf8Ab78qB7PcSQ3LVh7JctNtHVzmTvJHhQqVLHNBOgI3GkhJj+ITt/zQ2G4gbLJeEB0IZT5gyKDeDJ8UfR+zHYtDd7+5dTEKB+WgU6anxOGYCRB01HgOugr6LcSFIZS2mswY3IkEmdeQncabV837EdqLeJzqtlLLkzcVZOcMQSwE7Bi3hXbNoPFprE4quUyVCgHKoAiPCBqSQAddzl0G8yWpoRJtvkRce7ILbvJdsKqpJ7wAju0gjUCc0EH4VBgjTeKnfKMugAAnLJlmkkhj0JnbYVHi/am1be2hGdx+YQrELmX4DckRvrA18I1G1KeDY8XbmT9KrLb6nYAUrI0kwrdclFvC3C4k+FddTRfELoAnJ8qle4cc5KtpvVt+2D6Aa1QafZXlB0LuGXg7hYIAMmmPFbbIQV1zakeVecO7sXVAMFjsalx9SLoMwAdutdH0gbaQqFzJ4lMr+ofxVuGxxf4VIFXXcGFAyj4jV4dbCM53I+EVHgnHHkW4QPdINxIg8qtxuNynMFlSYHtR/EceoSV3I+EUDcxYZVEARRXyS6XCLm7tr0ZyCNlOk+nWpFiH/M2PLyrjhAATcIGvgbmB0qu7jDcAT9K7Eb0LaQW7wRxlyySpGkcqZB2awFI0JkRSAgqZGonUU5wd4sqRMbkcx6ipi7YLdPgW8TuB3CAQI1pXxPiARlsWBmutoB/nlRfGbndi4435GkvYm1Ny5ibreIaLPnvH7U+1GNl1z/Txo0PAuBjDn83x331J5L5CjMdZmVfnt5elUcRxLPqo1+tUEsWUPJXef7NIjNqV2VJZXdojhAAsDr+3WlfFSQfDJ/aibeIC5ogiT+51qNzEKY6k6x/FW0akXcRdhcFKszVZasKlsu4gffKmAUZCToIn5detZzimLe7yYKNhlPzo3SXInJKuAbG4vOdBC/e9CC5A0GtTFq5/tYj/AMTHzivbfD7tzREJ9Af50oLQu2+iFnxEa/5q3ixQQoIJ5jp70ybshiFUO5tWxtBbxfQEfWnHBextnIzOxuXIlQRCey8/ehc0gZT2+oz3AeB4i9+ZbBQIM3eE5dhJy8yfSreGdo8ZcAJvRrMhLYO8jULW6sY5DbkjUDKYgRFfOeHHKJUc/wCa7HNyuwMU944/DGJg66ljuaedmbH5QyE5nOv36VDCqO4ctG2k+lF9idUbyYwfauzR+kbki3HgbqO7ITPJE/8AFBW1uMTuOUkftRYSzbJdjnuk/DOgiojjubQ21XXYTVWuCtfuBXBbVgw+NToelG45O8ZizwCBBbaTUbttLgDZQp8z8oFV458wyjqAZ6+VA3tAX/hbhWa2uUkMRtznzqOLuQoOTU8zVTYJ1VWQyy7jaesnlVHEWbuwxYk/7BrE1O6oktUUYawxYyfQetEYrBKIDE6cxXuDwLuA85co0J0FX47ClgIeDuTGh9KmL44Atp2LcYhYnNJMQBO3tU8LY/DpqJZjrrsKIxWylAHYGC0xHqam2Et3BDuQSZG8ekjlRNeSKd8HmGu2kac2czoOnrU8ZeOYFGGu4nXU1avDUVSEC5oknnAoLBYcOwA5b9dOVdFNDscLaT9yztAALOWJ06b0s4Letm0LTgeXX1BqfanEOIC6ZmA9jpp51fc4bZhRbMkwGB3B6ijyJuI7VNcIX38Q1sv4iQCFE761Y3eXoDPAHMSB71ZjRaGYuCyjcDeQdNKBwCvDsT4HO06eQAoIJFZKPk9w1oBnHLMYqjFQG39pqzEX4uDkCB9/fSgLuJJY6e/X3NW4dGlB/QgpWKoSTMkdeRmmR4mxYsirqBE7TtBpJbBuuFAlVEmP79SKcYbDBUAPLnzJnl5UjO7aRU1EnuJcQL5QiwGJl+k0JgcLibRM2ySTm8IkADmx2HpTLD4hmMCFAMjnmgTr986Qdqb1xh4rj5DAyhmgHaI21/eoxNJ0/IGPLsRsbD/ibLKxhtpG4PIilHDMQ+ZQzEMhIYciRvpyDDWvOyV9raIGBGgmd586u7TIBdS6n6xDRpqNj+4oslPlDs0ozjuRG+ABfIkEgkDrpyNZfA4XIgB3P0rRYoAFQk5Sgzk7Zm0gDlV44TKgAcqZgVWRgildC/H4nLaI+9KK7Ohu4lS0sZCgH0GvKkXaO2c62wd/5ia0mGxgRVtgsi6KBtJA32odQ+kHnkkqIX1usgdAQ6zM79BpV3CruZQLrKHHMiKv4c8BmYkiCIMzJ2FVLiQiNIDQZ1AMHl5/OqsI8UyknHyTxNq7uBJXbXl1Fe4Wy8IzCJ1J5adfOvcHjnujMIBnfYR5VbxHGMEy/wCozjwKxbU77AcqKkSnGyq/jX+BT4Z12kjbUdKLtWovW1ZYBGsbbcqWcIxquvflYyyuxAYj/bPxV2Hxt8ZndmZlJgZdIOojT21o6C9XIbxW9qFBhVAgdY3mq77XJUpEFdAdQBNJ8fj0vow1UghiSPDDab+tGWLF69/phiFAGhAAgR/dA0/BDtS4GGRBcshh+XmZWgkHxbHToTXWrXdLcFw+HvT3c6+EASZqF0IUW4xHdmNWkanTl6VDiuG/JzKyKg1bR2j5A71KbqgpcKkCfjUdjlZhOmxKnTb/ALdKYhcltWmG5DqPXnSfhll3cIOZB0GpEekgxWjxljvPCPCAInpU8+BmGDcHKRl+0+JzXbcSM4BSN5G/rBpvgMOzXUQCHIBJYcoJny2j3FRxGHtkFlJZUB16kaMAcpyzoahwrjBAAIIS1BUEuSFmPj3y+Wo8hE1Clu7FyuUrkKEvgXHEyMxA+ca+9G8OwYzpanVnmTyUasflXp7PhbjOCndt4kfODmBk6Dn08qF7+45y2wFIGUk6zn0EesfWuTd0cotLlF/FlRmL2x4Y8PoDA+lIOJIVO+9aHEoUXKYDBQD0J5x5TSLHtmEEz7Vbx9F2PoQb2az5XyANcIiTACgCTqdOdTwlxzbuBWBcMVDHn1Jn3pl2NwwW2zH9RP0B/cUt7OYNm/LUgu2ZiToNAXIBAPIUqXqZTzXv47Kb2LAC2kuQQxVmPNss78omrr9wobeHvrmvZQxYL4X+WkxFMrCoVyFVICq2oA1Pi330kVLAoGxlsEFnZlaTsAGExO8ftQKmnGhajzQDisMqWFuZiMh8a8/ikQf/AMmdtKuxeOF22jfo7u2Y3IJGoJ6z9KdWLqo8XUt5WTwFhmZ8xEgLsEnmRrlNKMfw/IiqGEEs1wwRsQTlG0AGNaCUeApwroB/EiVJ6cuk1teHWfAs1874mSr2hbAb4ByHIE/UxX0kMQo5ART8b2IbpYSbaMJ2mQDFAcswH80c+FuXLlsIGZSdI1aOoXc0NxDAt+JW7c+AGdecAwPnRy41raZA5R2GhE5hvOZuXkvzpeR7pILUwW5biyzgbubRlbLIOVpI5QR1HSh8deFnMWUlWUElljKymCG/cHoRSteDvkD2L2qaujHxafqUzDDrr/daHhHEGuqUuGWUZTsdYkfcmgopUKLvE1zg2pbYwskLpqTTgXMvd3s48GYAwNQ2gEcjrFB4hVRlgxm+IlCJA20WeesjrRdm0hVllnDQQMpCoJnc85rrI5sWY3iIZQhP4ZlaEOkAA8ydAD1imeO4Pev2vGpYbi5YuLcBgaZ1UyeugofE3H0NgkqigvEEQRJkEHQQRNdfxd0Ibq5FYHKpmDJE7hRGlNTtDFLxQLa4T3SOt9SCGBS4NMy6HUNt4qYLj7qT3eZmO4HQc4H3rXmA7TX2i1iVt3GAzZcpggCIJYZTv0FBLjVHw2h3gJkiYyt4lmOcEfKlSk7JfMk0xhicHbZBYDFMpnKx11nnzG9WYTCPbAWdF+EiQQOh9KrtYrDsc91GZY1MgfQ671XjcZ4AtkFQdcxcsY5AZtvYVLpeSJyVWj3DY028SGcAmDBgwZ3+HmRI8p2NX8euMtte6juiNXzDNJjKCJ5gj/FVJfV1EnaM+XWCDuBzijOI8PfDeLMHsPuFBOlxVl1MQpPhgnYjeu3Oq9hkM8pdizguFNu1Fxg/eMWbUwAQBE+29MMNgrQnI2VSMuWSV84J1J9zVdy0qlFX4Msj0PWOdJUFzOcwUOsmWzEKoPLkDz012oYPdf5Fbm2w7E4myqC2ssilmnSQF8TETsJj1phw97eTvGIKuQVCrlbQHUqfhjefKuyqttrttc9xgAPhXTQnLIMbTBG/SlllnDKLlt4bWW3Wd5gwSfKY1ooofG+rJ8XDXrkRGg8gBy0oX/p5j1Pptr971qsRhcrE6a/1S98U4kaR1olNmnGH00K+GWntI9uCSJyxzJ0gfOpdjUtd4jZoFsSc2+gK6/vVuK4kttGJUliw1j9IIkDz3+QobjpFrwKAAxDSAJc6wDI2H7tXXzbM7NJLMG8Vu2r1p3KqjK5GQgjwq2X0AkDUwK84Tjcl61njvGlVECVBQgEkabwAaoH4uWI7s5gCWIWAuUGYiefSPOTULXFAbiohDMSJIQrrvmlhptO/TrFS+rO3WyrgeGgWO8Ym6/ignVUUEL6SZjyFUcQxrqGSFJW4wUkaZSQ2s/8Ax+VF4XDd3eRnYlmeFBJnL8JMHlqB86q43ibFrEMt7UsAVXKSDPh8UAzqNvnQxi32VpSe6og/Bri4h7amGIcsTlXYeIAFeUj61puJXzl/j0rOWMXZTFW2BIJEKsGNU5DZR59a1ndh1BI8J5ijlH2NLSPi2J0/OYB9FiduY1GnPX50pwuGXEMALn5yg5w0jN4iJUgwJIPh9ac3eHy5AJygGPMlSuvpM+wrLcGW5Y/EMCzqlqZYGVJcJJYctST0oYwu7B1lNoY3bYwzp/qEnUHIMqwdczyAJEiNaa8OuJcJe3C5f0gbq2shtyV29hSfFXcyi6Dqylio1zAESSpjxdQOnmKFt4wZ0uWzBjwnUiGjQTy0GlSo2Zz6HHFrS95MaxJI5R0677UPesPea0wuC2BmlROsRqq66wT6VBceHtBgSWMBihHhE6z6Cd6OTEW7izamOU7j+iRtGhjqYoJKmB9SC8KDYuh1LZT4YMaaaeeu0edCcYwgt53kC2zK3ORvmIHOcwgVLD4EKi3SNXcAF2IFvLpnQTDZjGwManlRePQkDLkIymO8Ga3mDEHY8tNPPTaprwHsdGZ4M1+5iHyr+UMxtz8SqBMk7AQDM0ZxvDPfS3cS4qowByFWXfUNCqTqsb9TTVlNsTbsgpB75AuUzEqSOQOkBiI1J2Aq69hrWRb164SCcoFshoJ13U5TEciRrXOP1dDdnNJGXuYpzftSfjy5hpBkidNqb8XvEO4EAK5UQAIA2Ggrq6uyJUxMfSB4K8fEecHkP9rHanWN4hcHB0cN4kvEKYGgJaRtqCGIg6QY2rq6uw9v8f2TFncVukG+o2tD8vQeGVB33InkaEw2FW6EuOCXg6gkbMY0UgGurqGC4f5Yc+DQWVEHySR8/wDFDWLQF20ANHGZx/uIUEE9da6upiDj0v8AeRxihLGaWYtRBrq6uj0a5RwrDJda6txQwUKV01BO/iGvLrQfGbQH4eANLiqJ18JYKQZ30A36V1dQy6MvU+q/5IcExblozGIPtlKqI6aQNOgq+7hE/ETlA8CvpoMzMZMDSa8rq5eoC3QFj9boY/EHK5o1gQQJ6ST86J7Q4ZCxulQbiWrgViJj8t20nTcDWurqOPqFr7q/H9Ges4RDjnYqJXMAekLbjbfc71vOG/6fuf3rq6jfj8F/S+kHxLfnAcsoP1isl2xGSwVTwh74zgfq1nXy02rq6g/eidV6V+S7ugd/0qGXU6EHKCPYxG0UuuWVS/lUQpuCQNvhJ0HLWurq6PZmrsJw2Ato7ZVAzEBt9ZImZ9T861eAwiJhbTKokLALeIibjHQtPPbpyiurqj9xZgvqYvwllWxIQgFWAJEczmmDuu3KKYYq8wxGBQEhHxBRhyKlwpHyArq6gxeSI9MpuWVuPiFcBlzPodvASV08jV4tDu0XkJ3JPM8zrXV1Mfa/Ix9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QTEhUUExQVFhUXGB4aFxgYGBgcGBcdGBccFxocGBgYHCggGBwlHBgYITEhJSkrLi4uFx8zODMsNygtLiwBCgoKDg0OGxAQGywkICQsNCwsLCwsLDQsLCwsLCwsLCwsLCwsLCwsLCwsLCwsLCwsLCwsLCwsLCwsLCwsLCwsLP/AABEIAOMA3gMBIgACEQEDEQH/xAAbAAACAwEBAQAAAAAAAAAAAAAEBQIDBgABB//EADwQAAIBAgQDBgQGAQMDBQEAAAECEQADBBIhMQVBUQYTImFxgTKRofAUI0KxwdHhM1LxFmJyFUOCg6IH/8QAGgEAAgMBAQAAAAAAAAAAAAAAAgMBBAUABv/EACwRAAICAQQBAgUFAAMAAAAAAAABAhEDBBIhMUEyUQUUIjNxE0JhwfAjgaH/2gAMAwEAAhEDEQA/AN2RS/FDxUfNA4r4qpYftMvZfuohhR+YK97TfB7V2F/1BXvab/T9qboPQxHxDtGRt1aKpt1bNXzKsIs4xbMO0xt78q9Pb1QYKiOR1E+4n5fWhOI2s1hvKD8jWRSxmO38g/LnVLUQUpfUamjk1D6Tef8AVNu5toelC4pywmZrK3OG8wfSi+F3binUgjofvSqbwR/aW53JUw97pNU6NRwthh4dD06UEFIPTWlSi12UZwkuzmt86HdudMCVIihhgWY75R51ME2wY4m1wUd5ViXCDpTPDcPWNtOp+9KcYfDqumVdPKfnVlYG+yY6drlsy929n01r1UMVr7t4ADRR6AD5ED0rx1BHPapWlryM2J9sxTFgaLw2IptfwgJ233iJ+VA3sLlIgZuQIGumsR1HMUueB0B+g4u0HYfEttWhwTkqJrM2Lo0o3EcRyKFXVug8+vSlYE1Oywm5Q2m+vcbs4e0GuuBpoB8R9BXznj/aRb1zMikdJ9edZ7il97ry5231+gqq1ZO/LrV95m+gVp0ux4nFr0CG9oGv0pjw7iZcHNGnMaTWZv3cqyTH3rR3BbkoW5E6U7Dke5IRqsUIwbSNKLgNcTSyzf1o8NIq/ZlGioHFfF70cKAxXxe9YmH7LPQ5fuo8wnxipdph+X7VHB/GKl2n/wBP2pug9DEfEe0Y63Vhqq2atJq+ZAfw+3nDJ/uUisJbv93iMh0OaNdiQYia3nBmhxWU/wD6Bw3u8SLq6K+vow3+e9U9RKppGnovT/2OfwAYSBAP71SMCV/imPZvELdtqOYGvkfOi8XYXUa0tRtWXXKnQvwiKykHRlGh5/PpS9sSt0PbUAXBpPp9xTfCWwWgEabHl7+VZHuCmLujWJ5bQdf5+tAo32RNWhxhLJUZnGvIfe9MMPhi2raTy1EA8zVFqCQJ5TEbeVFjEFQdDrp0n60cIKJCjSpBJu5dNcu28j+/ahnx4U76jaoLckHoOU/f0pRew7XHkR96Gm2Q4jW5xASCR9amvG0O80G+EVQJ+Ln/AMH70qJtLKgAan6kDepBVBw4ohjQ+30oh4cSsZj8j5Ez05ilL2RqV2/ga/X+q63djnEfL061DDUT3EXe7M8v2PWP38/WvOz12TdO+XYnclp39Kq4rLJPt986j2SEd8CRoQZM8xpSZR7J2pOwgYJSSSJNX28D19qc8L4lbV4YDKeRAn2phxi9YCSMo5gc6ZGMaAcnfR837SwIXmTt6004eht2lU7xr5eVApbF2+XMELtz15UwbWnYIc7ijrcv7EWLdpnZxQApVZAqVy5HOrRnI3wNA4seL3ou4SBpSDimPZWiKx8P2WegzfdQzwPxip9p/wDT9qF4ZiQXHpRHahx3e/KnaD0MR8Q7MSGqeaqwRXpatAx2g/g7/minHanhff2CAJYar6jl70h4SYuitHicXFZfxCW1po2Ph1bWmfPeAcRay0xIBhhzHqK3NjFfiVMEVjuM4IC6b1vQk+ITofOtVwiypt5kEEjkanDPerRZlSB2tC20qNR5sPqpFI8PN3EXWIgaT5RyHuQfanHEcymTrSvgN3Mr3D+pjod/CYo0uSWuEGFfFGxMAAH51e9vKNZk6SdfbWKEuXMtxTp9xV13F5mE6Dn9xpR2QmVYrEFRqCJ89/8ANUYTEDSd/wCfuKb8QwqPaJUwQJ35fKsl+IO4GoOv386hM6T4H2OYsCxH2ZJoKxOXcyp+sxUlxXhPSF0/n5TQmFvwrHbn15f19alsAMvYzw5ZgL+87+Z2FWcFQ3Qxg6fe/wB/1ncU0ueev39+VaLg/HUs2gixMSxPLNqF23jU9JFQ2wkyWIPhZSIPv/cULwfQqSB4pGphZU7+ZggUJd4ilySuhJP7/WrsGkm2sxF3n0Knn50L7JuxvxK54SEEnqNh7/1WdxeIuiEM+LYbTW9xKLaSTCgczWf4XgHxN+4Rm+Hn8IE6aD39YqWqBc+BZg1KDKPeOvOrSxrX4LsVHxPTGz2KtD4iT71aWSMVRkywzm7owtmyTzqu/hmHWvqOG7O4dOQo1cHhxyWueogiVpJsVXbkVnONpn2Gs1oX86TcQvop3G9Z2nf/ABs1tQryIE4FZ8QJOtM+0OFLrCgzS7hjBWmRT04sEaD61GmzxxxaZGp08sjVGewvZW4RJMUxt9lFGrNRtzibKOlJMRxm4zROlMl8Qj4RW+SUexsvCLVvURNJ+JYkCQKMtEka0M2Altaz9RnllfJfxaZQX0mb7pmJJ2onA8aSw2RpIJ6a/vEe1PL2HA0ilXEOE27mp0I2I3osGb9PsOWHjgv7QcZtC3MwxHh8/Q/3SLgjxh1jcMZ2jUz98vWhOJ4NgMsq3mZB+mhovgikW2RvbpWhHJGXRWaafJZj7x0YamdB/NJMRxG5nKqCW5x/gUTdx1ye5wy5rkSzsNLY8gQdTHOZ5A71dZ7NYuQz3Wc7wNcv/wBZAkehFOjCxU50xXiu0FxYOV1G3UcxM0HYxbHxbSa0fFOEtnNm4MpgEiTB81/7SPvSvOIcCFsTZIYaSDuD7VzjRKk2DJcOUaz0H8eXpQ1hyQOnPpyoQG4uh5/Y1qsJcynN15+sD9qEIMxt2JYDygddv2ke80r/AAty4La5iAxCsNdyT/AWtBgLSgjOuYepA6xtTBrtm9iLCQLIDGQDAgiTB3JInzokrBfBk7L28OzAtcYAwSq+EH1LDUehpvc4gHtFrbagqYiCIO+v+a22O/B2Vd3S2QJCSBlVFGyg6fKslw3B4a9ez2SqrPw7LBP+3lABnrpR5sW1WBiybnQW+Iv4pFtpLv8AqYbL6sdFFbbsvww4S3lzZnYy7dT0E60ThbQVQAAB0AAHyFFLWRk1EpGhHEo98l34hzzrlduZNQFWCkub9w9qLrSTzqZtVGyave1NPjUoi5OmJOJk5DG9fLb2MvG8VY6TpX1bECVNfLuJ4gJiTXYGmnEKXElIPN+4BUcHxe8DO4FEtxNClE8Ku2u6aYneunjUehqy3w0Utx5rg2NBtxAprv7V1rLJjrVWOIigcVZaWLHKNtGn4LjS6gkU4VhWKwHaGyiwSB70Se2VoEDMN4qHgm+kUpZcadWaHFDWlXEiQNKPsYkXBmFKONXG2FK80FJ8CTEISdTzplhcJmA5cj6e3Oq0wsiaKsrFMWTa0xUcdpi/jfFGwZP4dUXMzMGiSSyqoMnmFUR79ap7Ndo77Q95tQSS0GXB5NrET6VfxW8qrldVdOQbSPRpBU/886Tv2kW0sWbIt8sxJYj0zGtqOb6eDNljTk7Zp+1GKD27dxoFwWwFicw0nUH159Pes5we82Vy2vTWBPKlmH4lcxD5mmOp5z0+lNy5ACIMzRmMnRZ2zfv70M5W7YyKSVIjwzAMbkvtv9zT3FcOtsvhiYoDh1xm8JgaamZHmddfaj/w7SAjeE+RJ+Z/al8+ByquRNcw2UiSNOp/mpriGtnNoTEiYhvf+av4/gwIzmRz0igLSqyELJHKVIAPrEfKp67Bfuglsdh7ykd5kLfpceHoQDuPTWq+z3DFS6qK6O7mAEkhR+osSOmwrM4vhLBiV1E7GdP6r6B2F4Wtkd4+twjSBIUH0G/nQZ8zhBg4oKUujaWz7UQtB96eS/MgfyTV1tz5D6/1WQmaLDLa15VYuab12cda6TILQ1FW7+lA96o517369a6E3F8AyUWK8bjgorBX+Hm5fzxpWwZAd6lbtKOVOxy2cozcurlPhCVMGMsR9KTYngjsxykgeRrYkgV4AKd8y14ESzSfky+G4UyjWrr/AAgsIrRlRXAUlzbdjlrcqVWYodjJMzUn7HbeRmtrlqJU035nJVFVyYLw+yUQL0qF/D5jrRZOtTyVXdt2P+ay1QCuFqP4TWmKoeVcMPrNQQ9TkqrFN/hAu5gddJESTIIGnLYmsjj+Cd22qkDzBH7iK+jKcjq/Q7dfTzruK4NL4IGo3gaEes/D7/KtDTzuAcHuXJ85wKjNAgRoPPy+dOe4twe8Lyw3DRvvGU1zcLSw4MEg9J09yB8xXYu6swMw09fSmSdlrGqBL2De1bZsMczCIS4RJnms7nyNJzxjFIs4gspbYSAd4Egba9aYYy+GGVoIP3PlWd4lwolZzMSCJJMiD5xvHnTYy4oXJJW0OOCpcZ2e/eVk/wDbQMCWbcSu6gDU1ocRezQukeWlZfh1pbYMKJHPUkjfmTAmnOExBMjYH7/qgnyHjdBXDeCG7dGoMHUHQR003961bWirGNPKlHAMSiE5hJbQE9f3pitnmpjyk/fzmq2odpJlbM2uuAgXTVZxJ2qKnlU1VfeqlCf1J+5E4hutRfEt1q1UFeNbE11A75+5WzN1rws0b0RcQVHLpRI5Sl7niivO7JogAcqi6nltQ3RBU1io93RAucqm0VKIsHS1UlgGpd2d65wIriKZdIqJjlVCvXXWqG7JVlrQa8JqpAetV4u/kUnc01YW+yxDTSl3wWi+RQ2P4qEUmNelJcTxJzpoPelvEbjNznrOxpkcMUWFp4If9nrpvm5dZmKoGCqCACcuuYkaABhEa6z517iXbDOtzMDZYrE8iw6SY2+tOuw19hh1KIBAy+IAKWkjPpqwLE78wRNVcawbXMLmNv8AMjuxsJVmBXNmiGBJjrmFZ3zGT5hqPSdV/AdRSoQcS4iXzAxB2PWk7tv4jr15aT9f5ojCYYtZMg5kOVwZ3G08wT1pTi8Er6FmHmNxPWP3rcSYDfsLuJ8Tt29iWboNuk5qCuC7fQkeBVAbKDymAT11NHXuzRBAViZE/Ma/flXYPh1wtkJyqdDvsOQ8qLckKqTFBxN+2QNwI3A5da0HAb73zkRYMCTy5Gf80z/9FRF8fi6dNq1lnAjD27YyqC6htDOhHONttqVlyNK0gZv9NWC4HhAQhrjZj0jQelNbeVWjluPf/P7jpVQsyJmqrhhgd+X38qo8t8lWWRy5YXbYEmvM4G9L1Y5qiSc0GoB3B7mIrw3NarZCYr0GoaJbJd94or2+8VG2I151VjTFSlXZKbCnuwuldZxBywaDZwdjNEC4APEIrnjlfA96fIi0QINX3QoEg70Pdy5QZoZroMJMH96mnQDi12GfENDXq2+tV2zECo3cTrrtQtgSZJF1gVZecCusMIkc6pvsatYcdLcy7gx0rZ4cRHKlfEcSYOlE3LhUcqT4u7J1ppaBgSSSf3/aoXLRbTl9KLw+HJ9dzRFxMogDXnXHIe9h1uvmth1VAMqzqSxBuKog7eFjr1NNcDh77IyPBR10BlGL5heQhmLDMh3IEa84FYrDhlZSGKOSMuUgeKfD9edbu7ZZnRUIuTbcd+yhiGRzbdCoKhbhYgTIgTppU4tNiUnNLllbM2mZDhfCntX8Q165bc3HJPdsYViJCwwUxlGmkQKUYzDRc8O0+lbjGcDuPHist3Ym6wJNx3AIAgCTpMeu3XO8RsQ7AFSRA3kagH+atJJKgYuwexCpr/nao28IH157jlp/fSpOSddgB035VZhU1PSB++v7ULQ9IG4lcUICdlI68zr9BWuxFvN4XQqbaqBGxWSJ13gj61nuKWA2EcmNwfkY996ccFvD8KuaSGS2uQyGUp8bNz3iOutY/wATyZIOO11YMoKSdlK2pOhqAuw8elE3LMKIqIwkmRvR81ZmqJPIoM86jirYkRVN1GzVecG5EzXLk5Rspa8dhyoe8xFe9y0mKsuYEka1DTIcLKbWKB0O9eYtGIFWDhvhBG4NFvaIAjUnep2shRYI2ICt+Ws+dU3mZwZNRw7ZpAMGiTahInU8+lQ7Ls805Ljgsw6eDrFB8VQ5UuLujT/zRWEJUAHWod4c8ASDuKiNxdlSNp2WPjVZc451EtnBJHrQ2K4TcUk2xK75ZgirMG7kEOhUDrTFBSfAyOFSlwwlbkBQOleOw3JqtG1obid3QRVtdGilRVjcRPkKS5iTr8unrRVzEeHequFeO6o5bnoAKklsdW7eVRHz++VSWwQZIM8tPrpXpOZucTvy/wA04tiU2EDblHtRQjZ0pVwZPEoC5zEa+1Puyzd0XYu7ACRbDHIzOQhLrz0jz21ry9gw+6+/3FJ72GCsNCCux5z5HemrgiaUlRszZupDuAiqdmIARNWJGUySxbYydNTtWY4nic+Iulsu+mUZRlAAWBrGgFUWeLtaYZ3uC2zguT4iuoloYHkB8vam3a/hlsML+HGay4JLK2adAc7D9M5mEQAMnKaK7QiMdsuQCVIg9NPKhjdBnLty+lK71+NCdI/bT+qn3xygwVTrBj2O1A2WFSGa4rIqEDMUYMFIJzQ2YAgdTHzrSg+AkSJYHIQCVkeING0GCG8/OsgmNUL4dyR7RWtXEnS7cU5rgggNCt4ApuFdwPiAG29Y2vwZMmRTirr/AH+YMmtte5R+JojCAgFo0FDYayq6k6HrVmIxwRZnXpT69zMToqe6fiAk9BVdjEXRLNoPOus4mfhqeJYyA23OuXByaZB7T5RcXmdaYYy1CK36jyoDEYwsURNAN68l2aJ0GxqW+AXJF3eHIZ3qB+EEGh8U4JgnSuwI0ImByoE2TFqRG1fDNOWIFE4eyHGc6a1TiVBJIGXr/iisNeUL4hAqH2S++AHEuA7BTVnD5zFzXPctiSu/KjcNhwLPeHaYoqvo6k3wUW75e5zGkUPxO73axuedE8RuIoFxT5RSYo2IaAYE6zTMcKdl3T416jzCYmauxNsOvtVqYnDq34e2ue5HjcmAP/GKGxc2zB261YQ7eroU4jCkDSmHA7IS2f8Ac25nlOlciC4RB03PkKvgKT0gaftU/wABIm0r8LH5U5wGIGWNKymM4kokDp98qnwfjB0Bb2MH9/7pkeAZmpu3xEAULay5iXAEUs4hxdVHLXlSO7xef1f36UTkgPA+49dQqwEajf8Ab78qB7PcSQ3LVh7JctNtHVzmTvJHhQqVLHNBOgI3GkhJj+ITt/zQ2G4gbLJeEB0IZT5gyKDeDJ8UfR+zHYtDd7+5dTEKB+WgU6anxOGYCRB01HgOugr6LcSFIZS2mswY3IkEmdeQncabV837EdqLeJzqtlLLkzcVZOcMQSwE7Bi3hXbNoPFprE4quUyVCgHKoAiPCBqSQAddzl0G8yWpoRJtvkRce7ILbvJdsKqpJ7wAju0gjUCc0EH4VBgjTeKnfKMugAAnLJlmkkhj0JnbYVHi/am1be2hGdx+YQrELmX4DckRvrA18I1G1KeDY8XbmT9KrLb6nYAUrI0kwrdclFvC3C4k+FddTRfELoAnJ8qle4cc5KtpvVt+2D6Aa1QafZXlB0LuGXg7hYIAMmmPFbbIQV1zakeVecO7sXVAMFjsalx9SLoMwAdutdH0gbaQqFzJ4lMr+ofxVuGxxf4VIFXXcGFAyj4jV4dbCM53I+EVHgnHHkW4QPdINxIg8qtxuNynMFlSYHtR/EceoSV3I+EUDcxYZVEARRXyS6XCLm7tr0ZyCNlOk+nWpFiH/M2PLyrjhAATcIGvgbmB0qu7jDcAT9K7Eb0LaQW7wRxlyySpGkcqZB2awFI0JkRSAgqZGonUU5wd4sqRMbkcx6ipi7YLdPgW8TuB3CAQI1pXxPiARlsWBmutoB/nlRfGbndi4435GkvYm1Ny5ibreIaLPnvH7U+1GNl1z/Txo0PAuBjDn83x331J5L5CjMdZmVfnt5elUcRxLPqo1+tUEsWUPJXef7NIjNqV2VJZXdojhAAsDr+3WlfFSQfDJ/aibeIC5ogiT+51qNzEKY6k6x/FW0akXcRdhcFKszVZasKlsu4gffKmAUZCToIn5detZzimLe7yYKNhlPzo3SXInJKuAbG4vOdBC/e9CC5A0GtTFq5/tYj/AMTHzivbfD7tzREJ9Af50oLQu2+iFnxEa/5q3ixQQoIJ5jp70ybshiFUO5tWxtBbxfQEfWnHBextnIzOxuXIlQRCey8/ehc0gZT2+oz3AeB4i9+ZbBQIM3eE5dhJy8yfSreGdo8ZcAJvRrMhLYO8jULW6sY5DbkjUDKYgRFfOeHHKJUc/wCa7HNyuwMU944/DGJg66ljuaedmbH5QyE5nOv36VDCqO4ctG2k+lF9idUbyYwfauzR+kbki3HgbqO7ITPJE/8AFBW1uMTuOUkftRYSzbJdjnuk/DOgiojjubQ21XXYTVWuCtfuBXBbVgw+NToelG45O8ZizwCBBbaTUbttLgDZQp8z8oFV458wyjqAZ6+VA3tAX/hbhWa2uUkMRtznzqOLuQoOTU8zVTYJ1VWQyy7jaesnlVHEWbuwxYk/7BrE1O6oktUUYawxYyfQetEYrBKIDE6cxXuDwLuA85co0J0FX47ClgIeDuTGh9KmL44Atp2LcYhYnNJMQBO3tU8LY/DpqJZjrrsKIxWylAHYGC0xHqam2Et3BDuQSZG8ekjlRNeSKd8HmGu2kac2czoOnrU8ZeOYFGGu4nXU1avDUVSEC5oknnAoLBYcOwA5b9dOVdFNDscLaT9yztAALOWJ06b0s4Letm0LTgeXX1BqfanEOIC6ZmA9jpp51fc4bZhRbMkwGB3B6ijyJuI7VNcIX38Q1sv4iQCFE761Y3eXoDPAHMSB71ZjRaGYuCyjcDeQdNKBwCvDsT4HO06eQAoIJFZKPk9w1oBnHLMYqjFQG39pqzEX4uDkCB9/fSgLuJJY6e/X3NW4dGlB/QgpWKoSTMkdeRmmR4mxYsirqBE7TtBpJbBuuFAlVEmP79SKcYbDBUAPLnzJnl5UjO7aRU1EnuJcQL5QiwGJl+k0JgcLibRM2ySTm8IkADmx2HpTLD4hmMCFAMjnmgTr986Qdqb1xh4rj5DAyhmgHaI21/eoxNJ0/IGPLsRsbD/ibLKxhtpG4PIilHDMQ+ZQzEMhIYciRvpyDDWvOyV9raIGBGgmd586u7TIBdS6n6xDRpqNj+4oslPlDs0ozjuRG+ABfIkEgkDrpyNZfA4XIgB3P0rRYoAFQk5Sgzk7Zm0gDlV44TKgAcqZgVWRgildC/H4nLaI+9KK7Ohu4lS0sZCgH0GvKkXaO2c62wd/5ia0mGxgRVtgsi6KBtJA32odQ+kHnkkqIX1usgdAQ6zM79BpV3CruZQLrKHHMiKv4c8BmYkiCIMzJ2FVLiQiNIDQZ1AMHl5/OqsI8UyknHyTxNq7uBJXbXl1Fe4Wy8IzCJ1J5adfOvcHjnujMIBnfYR5VbxHGMEy/wCozjwKxbU77AcqKkSnGyq/jX+BT4Z12kjbUdKLtWovW1ZYBGsbbcqWcIxquvflYyyuxAYj/bPxV2Hxt8ZndmZlJgZdIOojT21o6C9XIbxW9qFBhVAgdY3mq77XJUpEFdAdQBNJ8fj0vow1UghiSPDDab+tGWLF69/phiFAGhAAgR/dA0/BDtS4GGRBcshh+XmZWgkHxbHToTXWrXdLcFw+HvT3c6+EASZqF0IUW4xHdmNWkanTl6VDiuG/JzKyKg1bR2j5A71KbqgpcKkCfjUdjlZhOmxKnTb/ALdKYhcltWmG5DqPXnSfhll3cIOZB0GpEekgxWjxljvPCPCAInpU8+BmGDcHKRl+0+JzXbcSM4BSN5G/rBpvgMOzXUQCHIBJYcoJny2j3FRxGHtkFlJZUB16kaMAcpyzoahwrjBAAIIS1BUEuSFmPj3y+Wo8hE1Clu7FyuUrkKEvgXHEyMxA+ca+9G8OwYzpanVnmTyUasflXp7PhbjOCndt4kfODmBk6Dn08qF7+45y2wFIGUk6zn0EesfWuTd0cotLlF/FlRmL2x4Y8PoDA+lIOJIVO+9aHEoUXKYDBQD0J5x5TSLHtmEEz7Vbx9F2PoQb2az5XyANcIiTACgCTqdOdTwlxzbuBWBcMVDHn1Jn3pl2NwwW2zH9RP0B/cUt7OYNm/LUgu2ZiToNAXIBAPIUqXqZTzXv47Kb2LAC2kuQQxVmPNss78omrr9wobeHvrmvZQxYL4X+WkxFMrCoVyFVICq2oA1Pi330kVLAoGxlsEFnZlaTsAGExO8ftQKmnGhajzQDisMqWFuZiMh8a8/ikQf/AMmdtKuxeOF22jfo7u2Y3IJGoJ6z9KdWLqo8XUt5WTwFhmZ8xEgLsEnmRrlNKMfw/IiqGEEs1wwRsQTlG0AGNaCUeApwroB/EiVJ6cuk1teHWfAs1874mSr2hbAb4ByHIE/UxX0kMQo5ART8b2IbpYSbaMJ2mQDFAcswH80c+FuXLlsIGZSdI1aOoXc0NxDAt+JW7c+AGdecAwPnRy41raZA5R2GhE5hvOZuXkvzpeR7pILUwW5biyzgbubRlbLIOVpI5QR1HSh8deFnMWUlWUElljKymCG/cHoRSteDvkD2L2qaujHxafqUzDDrr/daHhHEGuqUuGWUZTsdYkfcmgopUKLvE1zg2pbYwskLpqTTgXMvd3s48GYAwNQ2gEcjrFB4hVRlgxm+IlCJA20WeesjrRdm0hVllnDQQMpCoJnc85rrI5sWY3iIZQhP4ZlaEOkAA8ydAD1imeO4Pev2vGpYbi5YuLcBgaZ1UyeugofE3H0NgkqigvEEQRJkEHQQRNdfxd0Ibq5FYHKpmDJE7hRGlNTtDFLxQLa4T3SOt9SCGBS4NMy6HUNt4qYLj7qT3eZmO4HQc4H3rXmA7TX2i1iVt3GAzZcpggCIJYZTv0FBLjVHw2h3gJkiYyt4lmOcEfKlSk7JfMk0xhicHbZBYDFMpnKx11nnzG9WYTCPbAWdF+EiQQOh9KrtYrDsc91GZY1MgfQ671XjcZ4AtkFQdcxcsY5AZtvYVLpeSJyVWj3DY028SGcAmDBgwZ3+HmRI8p2NX8euMtte6juiNXzDNJjKCJ5gj/FVJfV1EnaM+XWCDuBzijOI8PfDeLMHsPuFBOlxVl1MQpPhgnYjeu3Oq9hkM8pdizguFNu1Fxg/eMWbUwAQBE+29MMNgrQnI2VSMuWSV84J1J9zVdy0qlFX4Msj0PWOdJUFzOcwUOsmWzEKoPLkDz012oYPdf5Fbm2w7E4myqC2ssilmnSQF8TETsJj1phw97eTvGIKuQVCrlbQHUqfhjefKuyqttrttc9xgAPhXTQnLIMbTBG/SlllnDKLlt4bWW3Wd5gwSfKY1ooofG+rJ8XDXrkRGg8gBy0oX/p5j1Pptr971qsRhcrE6a/1S98U4kaR1olNmnGH00K+GWntI9uCSJyxzJ0gfOpdjUtd4jZoFsSc2+gK6/vVuK4kttGJUliw1j9IIkDz3+QobjpFrwKAAxDSAJc6wDI2H7tXXzbM7NJLMG8Vu2r1p3KqjK5GQgjwq2X0AkDUwK84Tjcl61njvGlVECVBQgEkabwAaoH4uWI7s5gCWIWAuUGYiefSPOTULXFAbiohDMSJIQrrvmlhptO/TrFS+rO3WyrgeGgWO8Ym6/ignVUUEL6SZjyFUcQxrqGSFJW4wUkaZSQ2s/8Ax+VF4XDd3eRnYlmeFBJnL8JMHlqB86q43ibFrEMt7UsAVXKSDPh8UAzqNvnQxi32VpSe6og/Bri4h7amGIcsTlXYeIAFeUj61puJXzl/j0rOWMXZTFW2BIJEKsGNU5DZR59a1ndh1BI8J5ijlH2NLSPi2J0/OYB9FiduY1GnPX50pwuGXEMALn5yg5w0jN4iJUgwJIPh9ac3eHy5AJygGPMlSuvpM+wrLcGW5Y/EMCzqlqZYGVJcJJYctST0oYwu7B1lNoY3bYwzp/qEnUHIMqwdczyAJEiNaa8OuJcJe3C5f0gbq2shtyV29hSfFXcyi6Dqylio1zAESSpjxdQOnmKFt4wZ0uWzBjwnUiGjQTy0GlSo2Zz6HHFrS95MaxJI5R0677UPesPea0wuC2BmlROsRqq66wT6VBceHtBgSWMBihHhE6z6Cd6OTEW7izamOU7j+iRtGhjqYoJKmB9SC8KDYuh1LZT4YMaaaeeu0edCcYwgt53kC2zK3ORvmIHOcwgVLD4EKi3SNXcAF2IFvLpnQTDZjGwManlRePQkDLkIymO8Ga3mDEHY8tNPPTaprwHsdGZ4M1+5iHyr+UMxtz8SqBMk7AQDM0ZxvDPfS3cS4qowByFWXfUNCqTqsb9TTVlNsTbsgpB75AuUzEqSOQOkBiI1J2Aq69hrWRb164SCcoFshoJ13U5TEciRrXOP1dDdnNJGXuYpzftSfjy5hpBkidNqb8XvEO4EAK5UQAIA2Ggrq6uyJUxMfSB4K8fEecHkP9rHanWN4hcHB0cN4kvEKYGgJaRtqCGIg6QY2rq6uw9v8f2TFncVukG+o2tD8vQeGVB33InkaEw2FW6EuOCXg6gkbMY0UgGurqGC4f5Yc+DQWVEHySR8/wDFDWLQF20ANHGZx/uIUEE9da6upiDj0v8AeRxihLGaWYtRBrq6uj0a5RwrDJda6txQwUKV01BO/iGvLrQfGbQH4eANLiqJ18JYKQZ30A36V1dQy6MvU+q/5IcExblozGIPtlKqI6aQNOgq+7hE/ETlA8CvpoMzMZMDSa8rq5eoC3QFj9boY/EHK5o1gQQJ6ST86J7Q4ZCxulQbiWrgViJj8t20nTcDWurqOPqFr7q/H9Ges4RDjnYqJXMAekLbjbfc71vOG/6fuf3rq6jfj8F/S+kHxLfnAcsoP1isl2xGSwVTwh74zgfq1nXy02rq6g/eidV6V+S7ugd/0qGXU6EHKCPYxG0UuuWVS/lUQpuCQNvhJ0HLWurq6PZmrsJw2Ato7ZVAzEBt9ZImZ9T861eAwiJhbTKokLALeIibjHQtPPbpyiurqj9xZgvqYvwllWxIQgFWAJEczmmDuu3KKYYq8wxGBQEhHxBRhyKlwpHyArq6gxeSI9MpuWVuPiFcBlzPodvASV08jV4tDu0XkJ3JPM8zrXV1Mfa/Ix9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xQTEhUUExQVFhUXGB4aFxgYGBgcGBcdGBccFxocGBgYHCggGBwlHBgYITEhJSkrLi4uFx8zODMsNygtLiwBCgoKDg0OGxAQGywkICQsNCwsLCwsLDQsLCwsLCwsLCwsLCwsLCwsLCwsLCwsLCwsLCwsLCwsLCwsLCwsLCwsLP/AABEIAOMA3gMBIgACEQEDEQH/xAAbAAACAwEBAQAAAAAAAAAAAAAEBQIDBgABB//EADwQAAIBAgQDBgQGAQMDBQEAAAECEQADBBIhMQVBUQYTImFxgTKRofAUI0KxwdHhM1LxFmJyFUOCg6IH/8QAGgEAAgMBAQAAAAAAAAAAAAAAAgMBBAUABv/EACwRAAICAQQBAgUFAAMAAAAAAAABAhEDBBIhMUEyUQUUIjNxE0JhwfAjgaH/2gAMAwEAAhEDEQA/AN2RS/FDxUfNA4r4qpYftMvZfuohhR+YK97TfB7V2F/1BXvab/T9qboPQxHxDtGRt1aKpt1bNXzKsIs4xbMO0xt78q9Pb1QYKiOR1E+4n5fWhOI2s1hvKD8jWRSxmO38g/LnVLUQUpfUamjk1D6Tef8AVNu5toelC4pywmZrK3OG8wfSi+F3binUgjofvSqbwR/aW53JUw97pNU6NRwthh4dD06UEFIPTWlSi12UZwkuzmt86HdudMCVIihhgWY75R51ME2wY4m1wUd5ViXCDpTPDcPWNtOp+9KcYfDqumVdPKfnVlYG+yY6drlsy929n01r1UMVr7t4ADRR6AD5ED0rx1BHPapWlryM2J9sxTFgaLw2IptfwgJ233iJ+VA3sLlIgZuQIGumsR1HMUueB0B+g4u0HYfEttWhwTkqJrM2Lo0o3EcRyKFXVug8+vSlYE1Oywm5Q2m+vcbs4e0GuuBpoB8R9BXznj/aRb1zMikdJ9edZ7il97ry5231+gqq1ZO/LrV95m+gVp0ux4nFr0CG9oGv0pjw7iZcHNGnMaTWZv3cqyTH3rR3BbkoW5E6U7Dke5IRqsUIwbSNKLgNcTSyzf1o8NIq/ZlGioHFfF70cKAxXxe9YmH7LPQ5fuo8wnxipdph+X7VHB/GKl2n/wBP2pug9DEfEe0Y63Vhqq2atJq+ZAfw+3nDJ/uUisJbv93iMh0OaNdiQYia3nBmhxWU/wD6Bw3u8SLq6K+vow3+e9U9RKppGnovT/2OfwAYSBAP71SMCV/imPZvELdtqOYGvkfOi8XYXUa0tRtWXXKnQvwiKykHRlGh5/PpS9sSt0PbUAXBpPp9xTfCWwWgEabHl7+VZHuCmLujWJ5bQdf5+tAo32RNWhxhLJUZnGvIfe9MMPhi2raTy1EA8zVFqCQJ5TEbeVFjEFQdDrp0n60cIKJCjSpBJu5dNcu28j+/ahnx4U76jaoLckHoOU/f0pRew7XHkR96Gm2Q4jW5xASCR9amvG0O80G+EVQJ+Ln/AMH70qJtLKgAan6kDepBVBw4ohjQ+30oh4cSsZj8j5Ez05ilL2RqV2/ga/X+q63djnEfL061DDUT3EXe7M8v2PWP38/WvOz12TdO+XYnclp39Kq4rLJPt986j2SEd8CRoQZM8xpSZR7J2pOwgYJSSSJNX28D19qc8L4lbV4YDKeRAn2phxi9YCSMo5gc6ZGMaAcnfR837SwIXmTt6004eht2lU7xr5eVApbF2+XMELtz15UwbWnYIc7ijrcv7EWLdpnZxQApVZAqVy5HOrRnI3wNA4seL3ou4SBpSDimPZWiKx8P2WegzfdQzwPxip9p/wDT9qF4ZiQXHpRHahx3e/KnaD0MR8Q7MSGqeaqwRXpatAx2g/g7/minHanhff2CAJYar6jl70h4SYuitHicXFZfxCW1po2Ph1bWmfPeAcRay0xIBhhzHqK3NjFfiVMEVjuM4IC6b1vQk+ITofOtVwiypt5kEEjkanDPerRZlSB2tC20qNR5sPqpFI8PN3EXWIgaT5RyHuQfanHEcymTrSvgN3Mr3D+pjod/CYo0uSWuEGFfFGxMAAH51e9vKNZk6SdfbWKEuXMtxTp9xV13F5mE6Dn9xpR2QmVYrEFRqCJ89/8ANUYTEDSd/wCfuKb8QwqPaJUwQJ35fKsl+IO4GoOv386hM6T4H2OYsCxH2ZJoKxOXcyp+sxUlxXhPSF0/n5TQmFvwrHbn15f19alsAMvYzw5ZgL+87+Z2FWcFQ3Qxg6fe/wB/1ncU0ueev39+VaLg/HUs2gixMSxPLNqF23jU9JFQ2wkyWIPhZSIPv/cULwfQqSB4pGphZU7+ZggUJd4ilySuhJP7/WrsGkm2sxF3n0Knn50L7JuxvxK54SEEnqNh7/1WdxeIuiEM+LYbTW9xKLaSTCgczWf4XgHxN+4Rm+Hn8IE6aD39YqWqBc+BZg1KDKPeOvOrSxrX4LsVHxPTGz2KtD4iT71aWSMVRkywzm7owtmyTzqu/hmHWvqOG7O4dOQo1cHhxyWueogiVpJsVXbkVnONpn2Gs1oX86TcQvop3G9Z2nf/ABs1tQryIE4FZ8QJOtM+0OFLrCgzS7hjBWmRT04sEaD61GmzxxxaZGp08sjVGewvZW4RJMUxt9lFGrNRtzibKOlJMRxm4zROlMl8Qj4RW+SUexsvCLVvURNJ+JYkCQKMtEka0M2Altaz9RnllfJfxaZQX0mb7pmJJ2onA8aSw2RpIJ6a/vEe1PL2HA0ilXEOE27mp0I2I3osGb9PsOWHjgv7QcZtC3MwxHh8/Q/3SLgjxh1jcMZ2jUz98vWhOJ4NgMsq3mZB+mhovgikW2RvbpWhHJGXRWaafJZj7x0YamdB/NJMRxG5nKqCW5x/gUTdx1ye5wy5rkSzsNLY8gQdTHOZ5A71dZ7NYuQz3Wc7wNcv/wBZAkehFOjCxU50xXiu0FxYOV1G3UcxM0HYxbHxbSa0fFOEtnNm4MpgEiTB81/7SPvSvOIcCFsTZIYaSDuD7VzjRKk2DJcOUaz0H8eXpQ1hyQOnPpyoQG4uh5/Y1qsJcynN15+sD9qEIMxt2JYDygddv2ke80r/AAty4La5iAxCsNdyT/AWtBgLSgjOuYepA6xtTBrtm9iLCQLIDGQDAgiTB3JInzokrBfBk7L28OzAtcYAwSq+EH1LDUehpvc4gHtFrbagqYiCIO+v+a22O/B2Vd3S2QJCSBlVFGyg6fKslw3B4a9ez2SqrPw7LBP+3lABnrpR5sW1WBiybnQW+Iv4pFtpLv8AqYbL6sdFFbbsvww4S3lzZnYy7dT0E60ThbQVQAAB0AAHyFFLWRk1EpGhHEo98l34hzzrlduZNQFWCkub9w9qLrSTzqZtVGyave1NPjUoi5OmJOJk5DG9fLb2MvG8VY6TpX1bECVNfLuJ4gJiTXYGmnEKXElIPN+4BUcHxe8DO4FEtxNClE8Ku2u6aYneunjUehqy3w0Utx5rg2NBtxAprv7V1rLJjrVWOIigcVZaWLHKNtGn4LjS6gkU4VhWKwHaGyiwSB70Se2VoEDMN4qHgm+kUpZcadWaHFDWlXEiQNKPsYkXBmFKONXG2FK80FJ8CTEISdTzplhcJmA5cj6e3Oq0wsiaKsrFMWTa0xUcdpi/jfFGwZP4dUXMzMGiSSyqoMnmFUR79ap7Ndo77Q95tQSS0GXB5NrET6VfxW8qrldVdOQbSPRpBU/886Tv2kW0sWbIt8sxJYj0zGtqOb6eDNljTk7Zp+1GKD27dxoFwWwFicw0nUH159Pes5we82Vy2vTWBPKlmH4lcxD5mmOp5z0+lNy5ACIMzRmMnRZ2zfv70M5W7YyKSVIjwzAMbkvtv9zT3FcOtsvhiYoDh1xm8JgaamZHmddfaj/w7SAjeE+RJ+Z/al8+ByquRNcw2UiSNOp/mpriGtnNoTEiYhvf+av4/gwIzmRz0igLSqyELJHKVIAPrEfKp67Bfuglsdh7ykd5kLfpceHoQDuPTWq+z3DFS6qK6O7mAEkhR+osSOmwrM4vhLBiV1E7GdP6r6B2F4Wtkd4+twjSBIUH0G/nQZ8zhBg4oKUujaWz7UQtB96eS/MgfyTV1tz5D6/1WQmaLDLa15VYuab12cda6TILQ1FW7+lA96o517369a6E3F8AyUWK8bjgorBX+Hm5fzxpWwZAd6lbtKOVOxy2cozcurlPhCVMGMsR9KTYngjsxykgeRrYkgV4AKd8y14ESzSfky+G4UyjWrr/AAgsIrRlRXAUlzbdjlrcqVWYodjJMzUn7HbeRmtrlqJU035nJVFVyYLw+yUQL0qF/D5jrRZOtTyVXdt2P+ay1QCuFqP4TWmKoeVcMPrNQQ9TkqrFN/hAu5gddJESTIIGnLYmsjj+Cd22qkDzBH7iK+jKcjq/Q7dfTzruK4NL4IGo3gaEes/D7/KtDTzuAcHuXJ85wKjNAgRoPPy+dOe4twe8Lyw3DRvvGU1zcLSw4MEg9J09yB8xXYu6swMw09fSmSdlrGqBL2De1bZsMczCIS4RJnms7nyNJzxjFIs4gspbYSAd4Egba9aYYy+GGVoIP3PlWd4lwolZzMSCJJMiD5xvHnTYy4oXJJW0OOCpcZ2e/eVk/wDbQMCWbcSu6gDU1ocRezQukeWlZfh1pbYMKJHPUkjfmTAmnOExBMjYH7/qgnyHjdBXDeCG7dGoMHUHQR003961bWirGNPKlHAMSiE5hJbQE9f3pitnmpjyk/fzmq2odpJlbM2uuAgXTVZxJ2qKnlU1VfeqlCf1J+5E4hutRfEt1q1UFeNbE11A75+5WzN1rws0b0RcQVHLpRI5Sl7niivO7JogAcqi6nltQ3RBU1io93RAucqm0VKIsHS1UlgGpd2d65wIriKZdIqJjlVCvXXWqG7JVlrQa8JqpAetV4u/kUnc01YW+yxDTSl3wWi+RQ2P4qEUmNelJcTxJzpoPelvEbjNznrOxpkcMUWFp4If9nrpvm5dZmKoGCqCACcuuYkaABhEa6z517iXbDOtzMDZYrE8iw6SY2+tOuw19hh1KIBAy+IAKWkjPpqwLE78wRNVcawbXMLmNv8AMjuxsJVmBXNmiGBJjrmFZ3zGT5hqPSdV/AdRSoQcS4iXzAxB2PWk7tv4jr15aT9f5ojCYYtZMg5kOVwZ3G08wT1pTi8Er6FmHmNxPWP3rcSYDfsLuJ8Tt29iWboNuk5qCuC7fQkeBVAbKDymAT11NHXuzRBAViZE/Ma/flXYPh1wtkJyqdDvsOQ8qLckKqTFBxN+2QNwI3A5da0HAb73zkRYMCTy5Gf80z/9FRF8fi6dNq1lnAjD27YyqC6htDOhHONttqVlyNK0gZv9NWC4HhAQhrjZj0jQelNbeVWjluPf/P7jpVQsyJmqrhhgd+X38qo8t8lWWRy5YXbYEmvM4G9L1Y5qiSc0GoB3B7mIrw3NarZCYr0GoaJbJd94or2+8VG2I151VjTFSlXZKbCnuwuldZxBywaDZwdjNEC4APEIrnjlfA96fIi0QINX3QoEg70Pdy5QZoZroMJMH96mnQDi12GfENDXq2+tV2zECo3cTrrtQtgSZJF1gVZecCusMIkc6pvsatYcdLcy7gx0rZ4cRHKlfEcSYOlE3LhUcqT4u7J1ppaBgSSSf3/aoXLRbTl9KLw+HJ9dzRFxMogDXnXHIe9h1uvmth1VAMqzqSxBuKog7eFjr1NNcDh77IyPBR10BlGL5heQhmLDMh3IEa84FYrDhlZSGKOSMuUgeKfD9edbu7ZZnRUIuTbcd+yhiGRzbdCoKhbhYgTIgTppU4tNiUnNLllbM2mZDhfCntX8Q165bc3HJPdsYViJCwwUxlGmkQKUYzDRc8O0+lbjGcDuPHist3Ym6wJNx3AIAgCTpMeu3XO8RsQ7AFSRA3kagH+atJJKgYuwexCpr/nao28IH157jlp/fSpOSddgB035VZhU1PSB++v7ULQ9IG4lcUICdlI68zr9BWuxFvN4XQqbaqBGxWSJ13gj61nuKWA2EcmNwfkY996ccFvD8KuaSGS2uQyGUp8bNz3iOutY/wATyZIOO11YMoKSdlK2pOhqAuw8elE3LMKIqIwkmRvR81ZmqJPIoM86jirYkRVN1GzVecG5EzXLk5Rspa8dhyoe8xFe9y0mKsuYEka1DTIcLKbWKB0O9eYtGIFWDhvhBG4NFvaIAjUnep2shRYI2ICt+Ws+dU3mZwZNRw7ZpAMGiTahInU8+lQ7Ls805Ljgsw6eDrFB8VQ5UuLujT/zRWEJUAHWod4c8ASDuKiNxdlSNp2WPjVZc451EtnBJHrQ2K4TcUk2xK75ZgirMG7kEOhUDrTFBSfAyOFSlwwlbkBQOleOw3JqtG1obid3QRVtdGilRVjcRPkKS5iTr8unrRVzEeHequFeO6o5bnoAKklsdW7eVRHz++VSWwQZIM8tPrpXpOZucTvy/wA04tiU2EDblHtRQjZ0pVwZPEoC5zEa+1Puyzd0XYu7ACRbDHIzOQhLrz0jz21ry9gw+6+/3FJ72GCsNCCux5z5HemrgiaUlRszZupDuAiqdmIARNWJGUySxbYydNTtWY4nic+Iulsu+mUZRlAAWBrGgFUWeLtaYZ3uC2zguT4iuoloYHkB8vam3a/hlsML+HGay4JLK2adAc7D9M5mEQAMnKaK7QiMdsuQCVIg9NPKhjdBnLty+lK71+NCdI/bT+qn3xygwVTrBj2O1A2WFSGa4rIqEDMUYMFIJzQ2YAgdTHzrSg+AkSJYHIQCVkeING0GCG8/OsgmNUL4dyR7RWtXEnS7cU5rgggNCt4ApuFdwPiAG29Y2vwZMmRTirr/AH+YMmtte5R+JojCAgFo0FDYayq6k6HrVmIxwRZnXpT69zMToqe6fiAk9BVdjEXRLNoPOus4mfhqeJYyA23OuXByaZB7T5RcXmdaYYy1CK36jyoDEYwsURNAN68l2aJ0GxqW+AXJF3eHIZ3qB+EEGh8U4JgnSuwI0ImByoE2TFqRG1fDNOWIFE4eyHGc6a1TiVBJIGXr/iisNeUL4hAqH2S++AHEuA7BTVnD5zFzXPctiSu/KjcNhwLPeHaYoqvo6k3wUW75e5zGkUPxO73axuedE8RuIoFxT5RSYo2IaAYE6zTMcKdl3T416jzCYmauxNsOvtVqYnDq34e2ue5HjcmAP/GKGxc2zB261YQ7eroU4jCkDSmHA7IS2f8Ac25nlOlciC4RB03PkKvgKT0gaftU/wABIm0r8LH5U5wGIGWNKymM4kokDp98qnwfjB0Bb2MH9/7pkeAZmpu3xEAULay5iXAEUs4hxdVHLXlSO7xef1f36UTkgPA+49dQqwEajf8Ab78qB7PcSQ3LVh7JctNtHVzmTvJHhQqVLHNBOgI3GkhJj+ITt/zQ2G4gbLJeEB0IZT5gyKDeDJ8UfR+zHYtDd7+5dTEKB+WgU6anxOGYCRB01HgOugr6LcSFIZS2mswY3IkEmdeQncabV837EdqLeJzqtlLLkzcVZOcMQSwE7Bi3hXbNoPFprE4quUyVCgHKoAiPCBqSQAddzl0G8yWpoRJtvkRce7ILbvJdsKqpJ7wAju0gjUCc0EH4VBgjTeKnfKMugAAnLJlmkkhj0JnbYVHi/am1be2hGdx+YQrELmX4DckRvrA18I1G1KeDY8XbmT9KrLb6nYAUrI0kwrdclFvC3C4k+FddTRfELoAnJ8qle4cc5KtpvVt+2D6Aa1QafZXlB0LuGXg7hYIAMmmPFbbIQV1zakeVecO7sXVAMFjsalx9SLoMwAdutdH0gbaQqFzJ4lMr+ofxVuGxxf4VIFXXcGFAyj4jV4dbCM53I+EVHgnHHkW4QPdINxIg8qtxuNynMFlSYHtR/EceoSV3I+EUDcxYZVEARRXyS6XCLm7tr0ZyCNlOk+nWpFiH/M2PLyrjhAATcIGvgbmB0qu7jDcAT9K7Eb0LaQW7wRxlyySpGkcqZB2awFI0JkRSAgqZGonUU5wd4sqRMbkcx6ipi7YLdPgW8TuB3CAQI1pXxPiARlsWBmutoB/nlRfGbndi4435GkvYm1Ny5ibreIaLPnvH7U+1GNl1z/Txo0PAuBjDn83x331J5L5CjMdZmVfnt5elUcRxLPqo1+tUEsWUPJXef7NIjNqV2VJZXdojhAAsDr+3WlfFSQfDJ/aibeIC5ogiT+51qNzEKY6k6x/FW0akXcRdhcFKszVZasKlsu4gffKmAUZCToIn5detZzimLe7yYKNhlPzo3SXInJKuAbG4vOdBC/e9CC5A0GtTFq5/tYj/AMTHzivbfD7tzREJ9Af50oLQu2+iFnxEa/5q3ixQQoIJ5jp70ybshiFUO5tWxtBbxfQEfWnHBextnIzOxuXIlQRCey8/ehc0gZT2+oz3AeB4i9+ZbBQIM3eE5dhJy8yfSreGdo8ZcAJvRrMhLYO8jULW6sY5DbkjUDKYgRFfOeHHKJUc/wCa7HNyuwMU944/DGJg66ljuaedmbH5QyE5nOv36VDCqO4ctG2k+lF9idUbyYwfauzR+kbki3HgbqO7ITPJE/8AFBW1uMTuOUkftRYSzbJdjnuk/DOgiojjubQ21XXYTVWuCtfuBXBbVgw+NToelG45O8ZizwCBBbaTUbttLgDZQp8z8oFV458wyjqAZ6+VA3tAX/hbhWa2uUkMRtznzqOLuQoOTU8zVTYJ1VWQyy7jaesnlVHEWbuwxYk/7BrE1O6oktUUYawxYyfQetEYrBKIDE6cxXuDwLuA85co0J0FX47ClgIeDuTGh9KmL44Atp2LcYhYnNJMQBO3tU8LY/DpqJZjrrsKIxWylAHYGC0xHqam2Et3BDuQSZG8ekjlRNeSKd8HmGu2kac2czoOnrU8ZeOYFGGu4nXU1avDUVSEC5oknnAoLBYcOwA5b9dOVdFNDscLaT9yztAALOWJ06b0s4Letm0LTgeXX1BqfanEOIC6ZmA9jpp51fc4bZhRbMkwGB3B6ijyJuI7VNcIX38Q1sv4iQCFE761Y3eXoDPAHMSB71ZjRaGYuCyjcDeQdNKBwCvDsT4HO06eQAoIJFZKPk9w1oBnHLMYqjFQG39pqzEX4uDkCB9/fSgLuJJY6e/X3NW4dGlB/QgpWKoSTMkdeRmmR4mxYsirqBE7TtBpJbBuuFAlVEmP79SKcYbDBUAPLnzJnl5UjO7aRU1EnuJcQL5QiwGJl+k0JgcLibRM2ySTm8IkADmx2HpTLD4hmMCFAMjnmgTr986Qdqb1xh4rj5DAyhmgHaI21/eoxNJ0/IGPLsRsbD/ibLKxhtpG4PIilHDMQ+ZQzEMhIYciRvpyDDWvOyV9raIGBGgmd586u7TIBdS6n6xDRpqNj+4oslPlDs0ozjuRG+ABfIkEgkDrpyNZfA4XIgB3P0rRYoAFQk5Sgzk7Zm0gDlV44TKgAcqZgVWRgildC/H4nLaI+9KK7Ohu4lS0sZCgH0GvKkXaO2c62wd/5ia0mGxgRVtgsi6KBtJA32odQ+kHnkkqIX1usgdAQ6zM79BpV3CruZQLrKHHMiKv4c8BmYkiCIMzJ2FVLiQiNIDQZ1AMHl5/OqsI8UyknHyTxNq7uBJXbXl1Fe4Wy8IzCJ1J5adfOvcHjnujMIBnfYR5VbxHGMEy/wCozjwKxbU77AcqKkSnGyq/jX+BT4Z12kjbUdKLtWovW1ZYBGsbbcqWcIxquvflYyyuxAYj/bPxV2Hxt8ZndmZlJgZdIOojT21o6C9XIbxW9qFBhVAgdY3mq77XJUpEFdAdQBNJ8fj0vow1UghiSPDDab+tGWLF69/phiFAGhAAgR/dA0/BDtS4GGRBcshh+XmZWgkHxbHToTXWrXdLcFw+HvT3c6+EASZqF0IUW4xHdmNWkanTl6VDiuG/JzKyKg1bR2j5A71KbqgpcKkCfjUdjlZhOmxKnTb/ALdKYhcltWmG5DqPXnSfhll3cIOZB0GpEekgxWjxljvPCPCAInpU8+BmGDcHKRl+0+JzXbcSM4BSN5G/rBpvgMOzXUQCHIBJYcoJny2j3FRxGHtkFlJZUB16kaMAcpyzoahwrjBAAIIS1BUEuSFmPj3y+Wo8hE1Clu7FyuUrkKEvgXHEyMxA+ca+9G8OwYzpanVnmTyUasflXp7PhbjOCndt4kfODmBk6Dn08qF7+45y2wFIGUk6zn0EesfWuTd0cotLlF/FlRmL2x4Y8PoDA+lIOJIVO+9aHEoUXKYDBQD0J5x5TSLHtmEEz7Vbx9F2PoQb2az5XyANcIiTACgCTqdOdTwlxzbuBWBcMVDHn1Jn3pl2NwwW2zH9RP0B/cUt7OYNm/LUgu2ZiToNAXIBAPIUqXqZTzXv47Kb2LAC2kuQQxVmPNss78omrr9wobeHvrmvZQxYL4X+WkxFMrCoVyFVICq2oA1Pi330kVLAoGxlsEFnZlaTsAGExO8ftQKmnGhajzQDisMqWFuZiMh8a8/ikQf/AMmdtKuxeOF22jfo7u2Y3IJGoJ6z9KdWLqo8XUt5WTwFhmZ8xEgLsEnmRrlNKMfw/IiqGEEs1wwRsQTlG0AGNaCUeApwroB/EiVJ6cuk1teHWfAs1874mSr2hbAb4ByHIE/UxX0kMQo5ART8b2IbpYSbaMJ2mQDFAcswH80c+FuXLlsIGZSdI1aOoXc0NxDAt+JW7c+AGdecAwPnRy41raZA5R2GhE5hvOZuXkvzpeR7pILUwW5biyzgbubRlbLIOVpI5QR1HSh8deFnMWUlWUElljKymCG/cHoRSteDvkD2L2qaujHxafqUzDDrr/daHhHEGuqUuGWUZTsdYkfcmgopUKLvE1zg2pbYwskLpqTTgXMvd3s48GYAwNQ2gEcjrFB4hVRlgxm+IlCJA20WeesjrRdm0hVllnDQQMpCoJnc85rrI5sWY3iIZQhP4ZlaEOkAA8ydAD1imeO4Pev2vGpYbi5YuLcBgaZ1UyeugofE3H0NgkqigvEEQRJkEHQQRNdfxd0Ibq5FYHKpmDJE7hRGlNTtDFLxQLa4T3SOt9SCGBS4NMy6HUNt4qYLj7qT3eZmO4HQc4H3rXmA7TX2i1iVt3GAzZcpggCIJYZTv0FBLjVHw2h3gJkiYyt4lmOcEfKlSk7JfMk0xhicHbZBYDFMpnKx11nnzG9WYTCPbAWdF+EiQQOh9KrtYrDsc91GZY1MgfQ671XjcZ4AtkFQdcxcsY5AZtvYVLpeSJyVWj3DY028SGcAmDBgwZ3+HmRI8p2NX8euMtte6juiNXzDNJjKCJ5gj/FVJfV1EnaM+XWCDuBzijOI8PfDeLMHsPuFBOlxVl1MQpPhgnYjeu3Oq9hkM8pdizguFNu1Fxg/eMWbUwAQBE+29MMNgrQnI2VSMuWSV84J1J9zVdy0qlFX4Msj0PWOdJUFzOcwUOsmWzEKoPLkDz012oYPdf5Fbm2w7E4myqC2ssilmnSQF8TETsJj1phw97eTvGIKuQVCrlbQHUqfhjefKuyqttrttc9xgAPhXTQnLIMbTBG/SlllnDKLlt4bWW3Wd5gwSfKY1ooofG+rJ8XDXrkRGg8gBy0oX/p5j1Pptr971qsRhcrE6a/1S98U4kaR1olNmnGH00K+GWntI9uCSJyxzJ0gfOpdjUtd4jZoFsSc2+gK6/vVuK4kttGJUliw1j9IIkDz3+QobjpFrwKAAxDSAJc6wDI2H7tXXzbM7NJLMG8Vu2r1p3KqjK5GQgjwq2X0AkDUwK84Tjcl61njvGlVECVBQgEkabwAaoH4uWI7s5gCWIWAuUGYiefSPOTULXFAbiohDMSJIQrrvmlhptO/TrFS+rO3WyrgeGgWO8Ym6/ignVUUEL6SZjyFUcQxrqGSFJW4wUkaZSQ2s/8Ax+VF4XDd3eRnYlmeFBJnL8JMHlqB86q43ibFrEMt7UsAVXKSDPh8UAzqNvnQxi32VpSe6og/Bri4h7amGIcsTlXYeIAFeUj61puJXzl/j0rOWMXZTFW2BIJEKsGNU5DZR59a1ndh1BI8J5ijlH2NLSPi2J0/OYB9FiduY1GnPX50pwuGXEMALn5yg5w0jN4iJUgwJIPh9ac3eHy5AJygGPMlSuvpM+wrLcGW5Y/EMCzqlqZYGVJcJJYctST0oYwu7B1lNoY3bYwzp/qEnUHIMqwdczyAJEiNaa8OuJcJe3C5f0gbq2shtyV29hSfFXcyi6Dqylio1zAESSpjxdQOnmKFt4wZ0uWzBjwnUiGjQTy0GlSo2Zz6HHFrS95MaxJI5R0677UPesPea0wuC2BmlROsRqq66wT6VBceHtBgSWMBihHhE6z6Cd6OTEW7izamOU7j+iRtGhjqYoJKmB9SC8KDYuh1LZT4YMaaaeeu0edCcYwgt53kC2zK3ORvmIHOcwgVLD4EKi3SNXcAF2IFvLpnQTDZjGwManlRePQkDLkIymO8Ga3mDEHY8tNPPTaprwHsdGZ4M1+5iHyr+UMxtz8SqBMk7AQDM0ZxvDPfS3cS4qowByFWXfUNCqTqsb9TTVlNsTbsgpB75AuUzEqSOQOkBiI1J2Aq69hrWRb164SCcoFshoJ13U5TEciRrXOP1dDdnNJGXuYpzftSfjy5hpBkidNqb8XvEO4EAK5UQAIA2Ggrq6uyJUxMfSB4K8fEecHkP9rHanWN4hcHB0cN4kvEKYGgJaRtqCGIg6QY2rq6uw9v8f2TFncVukG+o2tD8vQeGVB33InkaEw2FW6EuOCXg6gkbMY0UgGurqGC4f5Yc+DQWVEHySR8/wDFDWLQF20ANHGZx/uIUEE9da6upiDj0v8AeRxihLGaWYtRBrq6uj0a5RwrDJda6txQwUKV01BO/iGvLrQfGbQH4eANLiqJ18JYKQZ30A36V1dQy6MvU+q/5IcExblozGIPtlKqI6aQNOgq+7hE/ETlA8CvpoMzMZMDSa8rq5eoC3QFj9boY/EHK5o1gQQJ6ST86J7Q4ZCxulQbiWrgViJj8t20nTcDWurqOPqFr7q/H9Ges4RDjnYqJXMAekLbjbfc71vOG/6fuf3rq6jfj8F/S+kHxLfnAcsoP1isl2xGSwVTwh74zgfq1nXy02rq6g/eidV6V+S7ugd/0qGXU6EHKCPYxG0UuuWVS/lUQpuCQNvhJ0HLWurq6PZmrsJw2Ato7ZVAzEBt9ZImZ9T861eAwiJhbTKokLALeIibjHQtPPbpyiurqj9xZgvqYvwllWxIQgFWAJEczmmDuu3KKYYq8wxGBQEhHxBRhyKlwpHyArq6gxeSI9MpuWVuPiFcBlzPodvASV08jV4tDu0XkJ3JPM8zrXV1Mfa/Ix9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0" descr="data:image/jpeg;base64,/9j/4AAQSkZJRgABAQAAAQABAAD/2wCEAAkGBxQTEhUUExQVFhUXGB4aFxgYGBgcGBcdGBccFxocGBgYHCggGBwlHBgYITEhJSkrLi4uFx8zODMsNygtLiwBCgoKDg0OGxAQGywkICQsNCwsLCwsLDQsLCwsLCwsLCwsLCwsLCwsLCwsLCwsLCwsLCwsLCwsLCwsLCwsLCwsLP/AABEIAOMA3gMBIgACEQEDEQH/xAAbAAACAwEBAQAAAAAAAAAAAAAEBQIDBgABB//EADwQAAIBAgQDBgQGAQMDBQEAAAECEQADBBIhMQVBUQYTImFxgTKRofAUI0KxwdHhM1LxFmJyFUOCg6IH/8QAGgEAAgMBAQAAAAAAAAAAAAAAAgMBBAUABv/EACwRAAICAQQBAgUFAAMAAAAAAAABAhEDBBIhMUEyUQUUIjNxE0JhwfAjgaH/2gAMAwEAAhEDEQA/AN2RS/FDxUfNA4r4qpYftMvZfuohhR+YK97TfB7V2F/1BXvab/T9qboPQxHxDtGRt1aKpt1bNXzKsIs4xbMO0xt78q9Pb1QYKiOR1E+4n5fWhOI2s1hvKD8jWRSxmO38g/LnVLUQUpfUamjk1D6Tef8AVNu5toelC4pywmZrK3OG8wfSi+F3binUgjofvSqbwR/aW53JUw97pNU6NRwthh4dD06UEFIPTWlSi12UZwkuzmt86HdudMCVIihhgWY75R51ME2wY4m1wUd5ViXCDpTPDcPWNtOp+9KcYfDqumVdPKfnVlYG+yY6drlsy929n01r1UMVr7t4ADRR6AD5ED0rx1BHPapWlryM2J9sxTFgaLw2IptfwgJ233iJ+VA3sLlIgZuQIGumsR1HMUueB0B+g4u0HYfEttWhwTkqJrM2Lo0o3EcRyKFXVug8+vSlYE1Oywm5Q2m+vcbs4e0GuuBpoB8R9BXznj/aRb1zMikdJ9edZ7il97ry5231+gqq1ZO/LrV95m+gVp0ux4nFr0CG9oGv0pjw7iZcHNGnMaTWZv3cqyTH3rR3BbkoW5E6U7Dke5IRqsUIwbSNKLgNcTSyzf1o8NIq/ZlGioHFfF70cKAxXxe9YmH7LPQ5fuo8wnxipdph+X7VHB/GKl2n/wBP2pug9DEfEe0Y63Vhqq2atJq+ZAfw+3nDJ/uUisJbv93iMh0OaNdiQYia3nBmhxWU/wD6Bw3u8SLq6K+vow3+e9U9RKppGnovT/2OfwAYSBAP71SMCV/imPZvELdtqOYGvkfOi8XYXUa0tRtWXXKnQvwiKykHRlGh5/PpS9sSt0PbUAXBpPp9xTfCWwWgEabHl7+VZHuCmLujWJ5bQdf5+tAo32RNWhxhLJUZnGvIfe9MMPhi2raTy1EA8zVFqCQJ5TEbeVFjEFQdDrp0n60cIKJCjSpBJu5dNcu28j+/ahnx4U76jaoLckHoOU/f0pRew7XHkR96Gm2Q4jW5xASCR9amvG0O80G+EVQJ+Ln/AMH70qJtLKgAan6kDepBVBw4ohjQ+30oh4cSsZj8j5Ez05ilL2RqV2/ga/X+q63djnEfL061DDUT3EXe7M8v2PWP38/WvOz12TdO+XYnclp39Kq4rLJPt986j2SEd8CRoQZM8xpSZR7J2pOwgYJSSSJNX28D19qc8L4lbV4YDKeRAn2phxi9YCSMo5gc6ZGMaAcnfR837SwIXmTt6004eht2lU7xr5eVApbF2+XMELtz15UwbWnYIc7ijrcv7EWLdpnZxQApVZAqVy5HOrRnI3wNA4seL3ou4SBpSDimPZWiKx8P2WegzfdQzwPxip9p/wDT9qF4ZiQXHpRHahx3e/KnaD0MR8Q7MSGqeaqwRXpatAx2g/g7/minHanhff2CAJYar6jl70h4SYuitHicXFZfxCW1po2Ph1bWmfPeAcRay0xIBhhzHqK3NjFfiVMEVjuM4IC6b1vQk+ITofOtVwiypt5kEEjkanDPerRZlSB2tC20qNR5sPqpFI8PN3EXWIgaT5RyHuQfanHEcymTrSvgN3Mr3D+pjod/CYo0uSWuEGFfFGxMAAH51e9vKNZk6SdfbWKEuXMtxTp9xV13F5mE6Dn9xpR2QmVYrEFRqCJ89/8ANUYTEDSd/wCfuKb8QwqPaJUwQJ35fKsl+IO4GoOv386hM6T4H2OYsCxH2ZJoKxOXcyp+sxUlxXhPSF0/n5TQmFvwrHbn15f19alsAMvYzw5ZgL+87+Z2FWcFQ3Qxg6fe/wB/1ncU0ueev39+VaLg/HUs2gixMSxPLNqF23jU9JFQ2wkyWIPhZSIPv/cULwfQqSB4pGphZU7+ZggUJd4ilySuhJP7/WrsGkm2sxF3n0Knn50L7JuxvxK54SEEnqNh7/1WdxeIuiEM+LYbTW9xKLaSTCgczWf4XgHxN+4Rm+Hn8IE6aD39YqWqBc+BZg1KDKPeOvOrSxrX4LsVHxPTGz2KtD4iT71aWSMVRkywzm7owtmyTzqu/hmHWvqOG7O4dOQo1cHhxyWueogiVpJsVXbkVnONpn2Gs1oX86TcQvop3G9Z2nf/ABs1tQryIE4FZ8QJOtM+0OFLrCgzS7hjBWmRT04sEaD61GmzxxxaZGp08sjVGewvZW4RJMUxt9lFGrNRtzibKOlJMRxm4zROlMl8Qj4RW+SUexsvCLVvURNJ+JYkCQKMtEka0M2Altaz9RnllfJfxaZQX0mb7pmJJ2onA8aSw2RpIJ6a/vEe1PL2HA0ilXEOE27mp0I2I3osGb9PsOWHjgv7QcZtC3MwxHh8/Q/3SLgjxh1jcMZ2jUz98vWhOJ4NgMsq3mZB+mhovgikW2RvbpWhHJGXRWaafJZj7x0YamdB/NJMRxG5nKqCW5x/gUTdx1ye5wy5rkSzsNLY8gQdTHOZ5A71dZ7NYuQz3Wc7wNcv/wBZAkehFOjCxU50xXiu0FxYOV1G3UcxM0HYxbHxbSa0fFOEtnNm4MpgEiTB81/7SPvSvOIcCFsTZIYaSDuD7VzjRKk2DJcOUaz0H8eXpQ1hyQOnPpyoQG4uh5/Y1qsJcynN15+sD9qEIMxt2JYDygddv2ke80r/AAty4La5iAxCsNdyT/AWtBgLSgjOuYepA6xtTBrtm9iLCQLIDGQDAgiTB3JInzokrBfBk7L28OzAtcYAwSq+EH1LDUehpvc4gHtFrbagqYiCIO+v+a22O/B2Vd3S2QJCSBlVFGyg6fKslw3B4a9ez2SqrPw7LBP+3lABnrpR5sW1WBiybnQW+Iv4pFtpLv8AqYbL6sdFFbbsvww4S3lzZnYy7dT0E60ThbQVQAAB0AAHyFFLWRk1EpGhHEo98l34hzzrlduZNQFWCkub9w9qLrSTzqZtVGyave1NPjUoi5OmJOJk5DG9fLb2MvG8VY6TpX1bECVNfLuJ4gJiTXYGmnEKXElIPN+4BUcHxe8DO4FEtxNClE8Ku2u6aYneunjUehqy3w0Utx5rg2NBtxAprv7V1rLJjrVWOIigcVZaWLHKNtGn4LjS6gkU4VhWKwHaGyiwSB70Se2VoEDMN4qHgm+kUpZcadWaHFDWlXEiQNKPsYkXBmFKONXG2FK80FJ8CTEISdTzplhcJmA5cj6e3Oq0wsiaKsrFMWTa0xUcdpi/jfFGwZP4dUXMzMGiSSyqoMnmFUR79ap7Ndo77Q95tQSS0GXB5NrET6VfxW8qrldVdOQbSPRpBU/886Tv2kW0sWbIt8sxJYj0zGtqOb6eDNljTk7Zp+1GKD27dxoFwWwFicw0nUH159Pes5we82Vy2vTWBPKlmH4lcxD5mmOp5z0+lNy5ACIMzRmMnRZ2zfv70M5W7YyKSVIjwzAMbkvtv9zT3FcOtsvhiYoDh1xm8JgaamZHmddfaj/w7SAjeE+RJ+Z/al8+ByquRNcw2UiSNOp/mpriGtnNoTEiYhvf+av4/gwIzmRz0igLSqyELJHKVIAPrEfKp67Bfuglsdh7ykd5kLfpceHoQDuPTWq+z3DFS6qK6O7mAEkhR+osSOmwrM4vhLBiV1E7GdP6r6B2F4Wtkd4+twjSBIUH0G/nQZ8zhBg4oKUujaWz7UQtB96eS/MgfyTV1tz5D6/1WQmaLDLa15VYuab12cda6TILQ1FW7+lA96o517369a6E3F8AyUWK8bjgorBX+Hm5fzxpWwZAd6lbtKOVOxy2cozcurlPhCVMGMsR9KTYngjsxykgeRrYkgV4AKd8y14ESzSfky+G4UyjWrr/AAgsIrRlRXAUlzbdjlrcqVWYodjJMzUn7HbeRmtrlqJU035nJVFVyYLw+yUQL0qF/D5jrRZOtTyVXdt2P+ay1QCuFqP4TWmKoeVcMPrNQQ9TkqrFN/hAu5gddJESTIIGnLYmsjj+Cd22qkDzBH7iK+jKcjq/Q7dfTzruK4NL4IGo3gaEes/D7/KtDTzuAcHuXJ85wKjNAgRoPPy+dOe4twe8Lyw3DRvvGU1zcLSw4MEg9J09yB8xXYu6swMw09fSmSdlrGqBL2De1bZsMczCIS4RJnms7nyNJzxjFIs4gspbYSAd4Egba9aYYy+GGVoIP3PlWd4lwolZzMSCJJMiD5xvHnTYy4oXJJW0OOCpcZ2e/eVk/wDbQMCWbcSu6gDU1ocRezQukeWlZfh1pbYMKJHPUkjfmTAmnOExBMjYH7/qgnyHjdBXDeCG7dGoMHUHQR003961bWirGNPKlHAMSiE5hJbQE9f3pitnmpjyk/fzmq2odpJlbM2uuAgXTVZxJ2qKnlU1VfeqlCf1J+5E4hutRfEt1q1UFeNbE11A75+5WzN1rws0b0RcQVHLpRI5Sl7niivO7JogAcqi6nltQ3RBU1io93RAucqm0VKIsHS1UlgGpd2d65wIriKZdIqJjlVCvXXWqG7JVlrQa8JqpAetV4u/kUnc01YW+yxDTSl3wWi+RQ2P4qEUmNelJcTxJzpoPelvEbjNznrOxpkcMUWFp4If9nrpvm5dZmKoGCqCACcuuYkaABhEa6z517iXbDOtzMDZYrE8iw6SY2+tOuw19hh1KIBAy+IAKWkjPpqwLE78wRNVcawbXMLmNv8AMjuxsJVmBXNmiGBJjrmFZ3zGT5hqPSdV/AdRSoQcS4iXzAxB2PWk7tv4jr15aT9f5ojCYYtZMg5kOVwZ3G08wT1pTi8Er6FmHmNxPWP3rcSYDfsLuJ8Tt29iWboNuk5qCuC7fQkeBVAbKDymAT11NHXuzRBAViZE/Ma/flXYPh1wtkJyqdDvsOQ8qLckKqTFBxN+2QNwI3A5da0HAb73zkRYMCTy5Gf80z/9FRF8fi6dNq1lnAjD27YyqC6htDOhHONttqVlyNK0gZv9NWC4HhAQhrjZj0jQelNbeVWjluPf/P7jpVQsyJmqrhhgd+X38qo8t8lWWRy5YXbYEmvM4G9L1Y5qiSc0GoB3B7mIrw3NarZCYr0GoaJbJd94or2+8VG2I151VjTFSlXZKbCnuwuldZxBywaDZwdjNEC4APEIrnjlfA96fIi0QINX3QoEg70Pdy5QZoZroMJMH96mnQDi12GfENDXq2+tV2zECo3cTrrtQtgSZJF1gVZecCusMIkc6pvsatYcdLcy7gx0rZ4cRHKlfEcSYOlE3LhUcqT4u7J1ppaBgSSSf3/aoXLRbTl9KLw+HJ9dzRFxMogDXnXHIe9h1uvmth1VAMqzqSxBuKog7eFjr1NNcDh77IyPBR10BlGL5heQhmLDMh3IEa84FYrDhlZSGKOSMuUgeKfD9edbu7ZZnRUIuTbcd+yhiGRzbdCoKhbhYgTIgTppU4tNiUnNLllbM2mZDhfCntX8Q165bc3HJPdsYViJCwwUxlGmkQKUYzDRc8O0+lbjGcDuPHist3Ym6wJNx3AIAgCTpMeu3XO8RsQ7AFSRA3kagH+atJJKgYuwexCpr/nao28IH157jlp/fSpOSddgB035VZhU1PSB++v7ULQ9IG4lcUICdlI68zr9BWuxFvN4XQqbaqBGxWSJ13gj61nuKWA2EcmNwfkY996ccFvD8KuaSGS2uQyGUp8bNz3iOutY/wATyZIOO11YMoKSdlK2pOhqAuw8elE3LMKIqIwkmRvR81ZmqJPIoM86jirYkRVN1GzVecG5EzXLk5Rspa8dhyoe8xFe9y0mKsuYEka1DTIcLKbWKB0O9eYtGIFWDhvhBG4NFvaIAjUnep2shRYI2ICt+Ws+dU3mZwZNRw7ZpAMGiTahInU8+lQ7Ls805Ljgsw6eDrFB8VQ5UuLujT/zRWEJUAHWod4c8ASDuKiNxdlSNp2WPjVZc451EtnBJHrQ2K4TcUk2xK75ZgirMG7kEOhUDrTFBSfAyOFSlwwlbkBQOleOw3JqtG1obid3QRVtdGilRVjcRPkKS5iTr8unrRVzEeHequFeO6o5bnoAKklsdW7eVRHz++VSWwQZIM8tPrpXpOZucTvy/wA04tiU2EDblHtRQjZ0pVwZPEoC5zEa+1Puyzd0XYu7ACRbDHIzOQhLrz0jz21ry9gw+6+/3FJ72GCsNCCux5z5HemrgiaUlRszZupDuAiqdmIARNWJGUySxbYydNTtWY4nic+Iulsu+mUZRlAAWBrGgFUWeLtaYZ3uC2zguT4iuoloYHkB8vam3a/hlsML+HGay4JLK2adAc7D9M5mEQAMnKaK7QiMdsuQCVIg9NPKhjdBnLty+lK71+NCdI/bT+qn3xygwVTrBj2O1A2WFSGa4rIqEDMUYMFIJzQ2YAgdTHzrSg+AkSJYHIQCVkeING0GCG8/OsgmNUL4dyR7RWtXEnS7cU5rgggNCt4ApuFdwPiAG29Y2vwZMmRTirr/AH+YMmtte5R+JojCAgFo0FDYayq6k6HrVmIxwRZnXpT69zMToqe6fiAk9BVdjEXRLNoPOus4mfhqeJYyA23OuXByaZB7T5RcXmdaYYy1CK36jyoDEYwsURNAN68l2aJ0GxqW+AXJF3eHIZ3qB+EEGh8U4JgnSuwI0ImByoE2TFqRG1fDNOWIFE4eyHGc6a1TiVBJIGXr/iisNeUL4hAqH2S++AHEuA7BTVnD5zFzXPctiSu/KjcNhwLPeHaYoqvo6k3wUW75e5zGkUPxO73axuedE8RuIoFxT5RSYo2IaAYE6zTMcKdl3T416jzCYmauxNsOvtVqYnDq34e2ue5HjcmAP/GKGxc2zB261YQ7eroU4jCkDSmHA7IS2f8Ac25nlOlciC4RB03PkKvgKT0gaftU/wABIm0r8LH5U5wGIGWNKymM4kokDp98qnwfjB0Bb2MH9/7pkeAZmpu3xEAULay5iXAEUs4hxdVHLXlSO7xef1f36UTkgPA+49dQqwEajf8Ab78qB7PcSQ3LVh7JctNtHVzmTvJHhQqVLHNBOgI3GkhJj+ITt/zQ2G4gbLJeEB0IZT5gyKDeDJ8UfR+zHYtDd7+5dTEKB+WgU6anxOGYCRB01HgOugr6LcSFIZS2mswY3IkEmdeQncabV837EdqLeJzqtlLLkzcVZOcMQSwE7Bi3hXbNoPFprE4quUyVCgHKoAiPCBqSQAddzl0G8yWpoRJtvkRce7ILbvJdsKqpJ7wAju0gjUCc0EH4VBgjTeKnfKMugAAnLJlmkkhj0JnbYVHi/am1be2hGdx+YQrELmX4DckRvrA18I1G1KeDY8XbmT9KrLb6nYAUrI0kwrdclFvC3C4k+FddTRfELoAnJ8qle4cc5KtpvVt+2D6Aa1QafZXlB0LuGXg7hYIAMmmPFbbIQV1zakeVecO7sXVAMFjsalx9SLoMwAdutdH0gbaQqFzJ4lMr+ofxVuGxxf4VIFXXcGFAyj4jV4dbCM53I+EVHgnHHkW4QPdINxIg8qtxuNynMFlSYHtR/EceoSV3I+EUDcxYZVEARRXyS6XCLm7tr0ZyCNlOk+nWpFiH/M2PLyrjhAATcIGvgbmB0qu7jDcAT9K7Eb0LaQW7wRxlyySpGkcqZB2awFI0JkRSAgqZGonUU5wd4sqRMbkcx6ipi7YLdPgW8TuB3CAQI1pXxPiARlsWBmutoB/nlRfGbndi4435GkvYm1Ny5ibreIaLPnvH7U+1GNl1z/Txo0PAuBjDn83x331J5L5CjMdZmVfnt5elUcRxLPqo1+tUEsWUPJXef7NIjNqV2VJZXdojhAAsDr+3WlfFSQfDJ/aibeIC5ogiT+51qNzEKY6k6x/FW0akXcRdhcFKszVZasKlsu4gffKmAUZCToIn5detZzimLe7yYKNhlPzo3SXInJKuAbG4vOdBC/e9CC5A0GtTFq5/tYj/AMTHzivbfD7tzREJ9Af50oLQu2+iFnxEa/5q3ixQQoIJ5jp70ybshiFUO5tWxtBbxfQEfWnHBextnIzOxuXIlQRCey8/ehc0gZT2+oz3AeB4i9+ZbBQIM3eE5dhJy8yfSreGdo8ZcAJvRrMhLYO8jULW6sY5DbkjUDKYgRFfOeHHKJUc/wCa7HNyuwMU944/DGJg66ljuaedmbH5QyE5nOv36VDCqO4ctG2k+lF9idUbyYwfauzR+kbki3HgbqO7ITPJE/8AFBW1uMTuOUkftRYSzbJdjnuk/DOgiojjubQ21XXYTVWuCtfuBXBbVgw+NToelG45O8ZizwCBBbaTUbttLgDZQp8z8oFV458wyjqAZ6+VA3tAX/hbhWa2uUkMRtznzqOLuQoOTU8zVTYJ1VWQyy7jaesnlVHEWbuwxYk/7BrE1O6oktUUYawxYyfQetEYrBKIDE6cxXuDwLuA85co0J0FX47ClgIeDuTGh9KmL44Atp2LcYhYnNJMQBO3tU8LY/DpqJZjrrsKIxWylAHYGC0xHqam2Et3BDuQSZG8ekjlRNeSKd8HmGu2kac2czoOnrU8ZeOYFGGu4nXU1avDUVSEC5oknnAoLBYcOwA5b9dOVdFNDscLaT9yztAALOWJ06b0s4Letm0LTgeXX1BqfanEOIC6ZmA9jpp51fc4bZhRbMkwGB3B6ijyJuI7VNcIX38Q1sv4iQCFE761Y3eXoDPAHMSB71ZjRaGYuCyjcDeQdNKBwCvDsT4HO06eQAoIJFZKPk9w1oBnHLMYqjFQG39pqzEX4uDkCB9/fSgLuJJY6e/X3NW4dGlB/QgpWKoSTMkdeRmmR4mxYsirqBE7TtBpJbBuuFAlVEmP79SKcYbDBUAPLnzJnl5UjO7aRU1EnuJcQL5QiwGJl+k0JgcLibRM2ySTm8IkADmx2HpTLD4hmMCFAMjnmgTr986Qdqb1xh4rj5DAyhmgHaI21/eoxNJ0/IGPLsRsbD/ibLKxhtpG4PIilHDMQ+ZQzEMhIYciRvpyDDWvOyV9raIGBGgmd586u7TIBdS6n6xDRpqNj+4oslPlDs0ozjuRG+ABfIkEgkDrpyNZfA4XIgB3P0rRYoAFQk5Sgzk7Zm0gDlV44TKgAcqZgVWRgildC/H4nLaI+9KK7Ohu4lS0sZCgH0GvKkXaO2c62wd/5ia0mGxgRVtgsi6KBtJA32odQ+kHnkkqIX1usgdAQ6zM79BpV3CruZQLrKHHMiKv4c8BmYkiCIMzJ2FVLiQiNIDQZ1AMHl5/OqsI8UyknHyTxNq7uBJXbXl1Fe4Wy8IzCJ1J5adfOvcHjnujMIBnfYR5VbxHGMEy/wCozjwKxbU77AcqKkSnGyq/jX+BT4Z12kjbUdKLtWovW1ZYBGsbbcqWcIxquvflYyyuxAYj/bPxV2Hxt8ZndmZlJgZdIOojT21o6C9XIbxW9qFBhVAgdY3mq77XJUpEFdAdQBNJ8fj0vow1UghiSPDDab+tGWLF69/phiFAGhAAgR/dA0/BDtS4GGRBcshh+XmZWgkHxbHToTXWrXdLcFw+HvT3c6+EASZqF0IUW4xHdmNWkanTl6VDiuG/JzKyKg1bR2j5A71KbqgpcKkCfjUdjlZhOmxKnTb/ALdKYhcltWmG5DqPXnSfhll3cIOZB0GpEekgxWjxljvPCPCAInpU8+BmGDcHKRl+0+JzXbcSM4BSN5G/rBpvgMOzXUQCHIBJYcoJny2j3FRxGHtkFlJZUB16kaMAcpyzoahwrjBAAIIS1BUEuSFmPj3y+Wo8hE1Clu7FyuUrkKEvgXHEyMxA+ca+9G8OwYzpanVnmTyUasflXp7PhbjOCndt4kfODmBk6Dn08qF7+45y2wFIGUk6zn0EesfWuTd0cotLlF/FlRmL2x4Y8PoDA+lIOJIVO+9aHEoUXKYDBQD0J5x5TSLHtmEEz7Vbx9F2PoQb2az5XyANcIiTACgCTqdOdTwlxzbuBWBcMVDHn1Jn3pl2NwwW2zH9RP0B/cUt7OYNm/LUgu2ZiToNAXIBAPIUqXqZTzXv47Kb2LAC2kuQQxVmPNss78omrr9wobeHvrmvZQxYL4X+WkxFMrCoVyFVICq2oA1Pi330kVLAoGxlsEFnZlaTsAGExO8ftQKmnGhajzQDisMqWFuZiMh8a8/ikQf/AMmdtKuxeOF22jfo7u2Y3IJGoJ6z9KdWLqo8XUt5WTwFhmZ8xEgLsEnmRrlNKMfw/IiqGEEs1wwRsQTlG0AGNaCUeApwroB/EiVJ6cuk1teHWfAs1874mSr2hbAb4ByHIE/UxX0kMQo5ART8b2IbpYSbaMJ2mQDFAcswH80c+FuXLlsIGZSdI1aOoXc0NxDAt+JW7c+AGdecAwPnRy41raZA5R2GhE5hvOZuXkvzpeR7pILUwW5biyzgbubRlbLIOVpI5QR1HSh8deFnMWUlWUElljKymCG/cHoRSteDvkD2L2qaujHxafqUzDDrr/daHhHEGuqUuGWUZTsdYkfcmgopUKLvE1zg2pbYwskLpqTTgXMvd3s48GYAwNQ2gEcjrFB4hVRlgxm+IlCJA20WeesjrRdm0hVllnDQQMpCoJnc85rrI5sWY3iIZQhP4ZlaEOkAA8ydAD1imeO4Pev2vGpYbi5YuLcBgaZ1UyeugofE3H0NgkqigvEEQRJkEHQQRNdfxd0Ibq5FYHKpmDJE7hRGlNTtDFLxQLa4T3SOt9SCGBS4NMy6HUNt4qYLj7qT3eZmO4HQc4H3rXmA7TX2i1iVt3GAzZcpggCIJYZTv0FBLjVHw2h3gJkiYyt4lmOcEfKlSk7JfMk0xhicHbZBYDFMpnKx11nnzG9WYTCPbAWdF+EiQQOh9KrtYrDsc91GZY1MgfQ671XjcZ4AtkFQdcxcsY5AZtvYVLpeSJyVWj3DY028SGcAmDBgwZ3+HmRI8p2NX8euMtte6juiNXzDNJjKCJ5gj/FVJfV1EnaM+XWCDuBzijOI8PfDeLMHsPuFBOlxVl1MQpPhgnYjeu3Oq9hkM8pdizguFNu1Fxg/eMWbUwAQBE+29MMNgrQnI2VSMuWSV84J1J9zVdy0qlFX4Msj0PWOdJUFzOcwUOsmWzEKoPLkDz012oYPdf5Fbm2w7E4myqC2ssilmnSQF8TETsJj1phw97eTvGIKuQVCrlbQHUqfhjefKuyqttrttc9xgAPhXTQnLIMbTBG/SlllnDKLlt4bWW3Wd5gwSfKY1ooofG+rJ8XDXrkRGg8gBy0oX/p5j1Pptr971qsRhcrE6a/1S98U4kaR1olNmnGH00K+GWntI9uCSJyxzJ0gfOpdjUtd4jZoFsSc2+gK6/vVuK4kttGJUliw1j9IIkDz3+QobjpFrwKAAxDSAJc6wDI2H7tXXzbM7NJLMG8Vu2r1p3KqjK5GQgjwq2X0AkDUwK84Tjcl61njvGlVECVBQgEkabwAaoH4uWI7s5gCWIWAuUGYiefSPOTULXFAbiohDMSJIQrrvmlhptO/TrFS+rO3WyrgeGgWO8Ym6/ignVUUEL6SZjyFUcQxrqGSFJW4wUkaZSQ2s/8Ax+VF4XDd3eRnYlmeFBJnL8JMHlqB86q43ibFrEMt7UsAVXKSDPh8UAzqNvnQxi32VpSe6og/Bri4h7amGIcsTlXYeIAFeUj61puJXzl/j0rOWMXZTFW2BIJEKsGNU5DZR59a1ndh1BI8J5ijlH2NLSPi2J0/OYB9FiduY1GnPX50pwuGXEMALn5yg5w0jN4iJUgwJIPh9ac3eHy5AJygGPMlSuvpM+wrLcGW5Y/EMCzqlqZYGVJcJJYctST0oYwu7B1lNoY3bYwzp/qEnUHIMqwdczyAJEiNaa8OuJcJe3C5f0gbq2shtyV29hSfFXcyi6Dqylio1zAESSpjxdQOnmKFt4wZ0uWzBjwnUiGjQTy0GlSo2Zz6HHFrS95MaxJI5R0677UPesPea0wuC2BmlROsRqq66wT6VBceHtBgSWMBihHhE6z6Cd6OTEW7izamOU7j+iRtGhjqYoJKmB9SC8KDYuh1LZT4YMaaaeeu0edCcYwgt53kC2zK3ORvmIHOcwgVLD4EKi3SNXcAF2IFvLpnQTDZjGwManlRePQkDLkIymO8Ga3mDEHY8tNPPTaprwHsdGZ4M1+5iHyr+UMxtz8SqBMk7AQDM0ZxvDPfS3cS4qowByFWXfUNCqTqsb9TTVlNsTbsgpB75AuUzEqSOQOkBiI1J2Aq69hrWRb164SCcoFshoJ13U5TEciRrXOP1dDdnNJGXuYpzftSfjy5hpBkidNqb8XvEO4EAK5UQAIA2Ggrq6uyJUxMfSB4K8fEecHkP9rHanWN4hcHB0cN4kvEKYGgJaRtqCGIg6QY2rq6uw9v8f2TFncVukG+o2tD8vQeGVB33InkaEw2FW6EuOCXg6gkbMY0UgGurqGC4f5Yc+DQWVEHySR8/wDFDWLQF20ANHGZx/uIUEE9da6upiDj0v8AeRxihLGaWYtRBrq6uj0a5RwrDJda6txQwUKV01BO/iGvLrQfGbQH4eANLiqJ18JYKQZ30A36V1dQy6MvU+q/5IcExblozGIPtlKqI6aQNOgq+7hE/ETlA8CvpoMzMZMDSa8rq5eoC3QFj9boY/EHK5o1gQQJ6ST86J7Q4ZCxulQbiWrgViJj8t20nTcDWurqOPqFr7q/H9Ges4RDjnYqJXMAekLbjbfc71vOG/6fuf3rq6jfj8F/S+kHxLfnAcsoP1isl2xGSwVTwh74zgfq1nXy02rq6g/eidV6V+S7ugd/0qGXU6EHKCPYxG0UuuWVS/lUQpuCQNvhJ0HLWurq6PZmrsJw2Ato7ZVAzEBt9ZImZ9T861eAwiJhbTKokLALeIibjHQtPPbpyiurqj9xZgvqYvwllWxIQgFWAJEczmmDuu3KKYYq8wxGBQEhHxBRhyKlwpHyArq6gxeSI9MpuWVuPiFcBlzPodvASV08jV4tDu0XkJ3JPM8zrXV1Mfa/Ix9o/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92" name="Picture 12" descr="http://img2.timeinc.net/people/i/2012/pets/news/120924/tallest-dog-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27" y="2093521"/>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http://superpuppies.ca/wp-content/uploads/2013/09/brand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617" y="3901827"/>
            <a:ext cx="3620047" cy="244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fade">
                                      <p:cBhvr>
                                        <p:cTn id="13" dur="2500"/>
                                        <p:tgtEl>
                                          <p:spTgt spid="20492"/>
                                        </p:tgtEl>
                                      </p:cBhvr>
                                    </p:animEffect>
                                  </p:childTnLst>
                                </p:cTn>
                              </p:par>
                            </p:childTnLst>
                          </p:cTn>
                        </p:par>
                        <p:par>
                          <p:cTn id="14" fill="hold">
                            <p:stCondLst>
                              <p:cond delay="3500"/>
                            </p:stCondLst>
                            <p:childTnLst>
                              <p:par>
                                <p:cTn id="15" presetID="10" presetClass="entr" presetSubtype="0" fill="hold" nodeType="after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fade">
                                      <p:cBhvr>
                                        <p:cTn id="17" dur="2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MP</Template>
  <TotalTime>15191</TotalTime>
  <Words>3705</Words>
  <Application>Microsoft Office PowerPoint</Application>
  <PresentationFormat>On-screen Show (4:3)</PresentationFormat>
  <Paragraphs>250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Template MP</vt:lpstr>
      <vt:lpstr>Option D: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 D: Evolution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 Polko</cp:lastModifiedBy>
  <cp:revision>150</cp:revision>
  <dcterms:created xsi:type="dcterms:W3CDTF">2013-08-21T17:54:09Z</dcterms:created>
  <dcterms:modified xsi:type="dcterms:W3CDTF">2014-01-29T13:05:04Z</dcterms:modified>
</cp:coreProperties>
</file>