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70" r:id="rId2"/>
  </p:sldMasterIdLst>
  <p:notesMasterIdLst>
    <p:notesMasterId r:id="rId22"/>
  </p:notesMasterIdLst>
  <p:sldIdLst>
    <p:sldId id="256" r:id="rId3"/>
    <p:sldId id="257" r:id="rId4"/>
    <p:sldId id="284" r:id="rId5"/>
    <p:sldId id="391" r:id="rId6"/>
    <p:sldId id="390" r:id="rId7"/>
    <p:sldId id="392" r:id="rId8"/>
    <p:sldId id="393" r:id="rId9"/>
    <p:sldId id="394" r:id="rId10"/>
    <p:sldId id="395" r:id="rId11"/>
    <p:sldId id="396" r:id="rId12"/>
    <p:sldId id="399" r:id="rId13"/>
    <p:sldId id="398" r:id="rId14"/>
    <p:sldId id="397" r:id="rId15"/>
    <p:sldId id="400" r:id="rId16"/>
    <p:sldId id="401" r:id="rId17"/>
    <p:sldId id="402" r:id="rId18"/>
    <p:sldId id="403" r:id="rId19"/>
    <p:sldId id="404" r:id="rId20"/>
    <p:sldId id="405"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3BD"/>
    <a:srgbClr val="94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8046" autoAdjust="0"/>
  </p:normalViewPr>
  <p:slideViewPr>
    <p:cSldViewPr>
      <p:cViewPr>
        <p:scale>
          <a:sx n="77" d="100"/>
          <a:sy n="77" d="100"/>
        </p:scale>
        <p:origin x="-546" y="90"/>
      </p:cViewPr>
      <p:guideLst>
        <p:guide orient="horz" pos="2160"/>
        <p:guide pos="2880"/>
      </p:guideLst>
    </p:cSldViewPr>
  </p:slideViewPr>
  <p:outlineViewPr>
    <p:cViewPr>
      <p:scale>
        <a:sx n="33" d="100"/>
        <a:sy n="33" d="100"/>
      </p:scale>
      <p:origin x="0" y="6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9324DA44-61DA-4ACD-9B51-412821AF06CB}">
      <dgm:prSet custT="1"/>
      <dgm:spPr/>
      <dgm:t>
        <a:bodyPr/>
        <a:lstStyle/>
        <a:p>
          <a:r>
            <a:rPr lang="en-US" sz="1600" dirty="0"/>
            <a:t>An </a:t>
          </a:r>
          <a:r>
            <a:rPr lang="en-US" sz="1600" b="1" dirty="0"/>
            <a:t>indicator species </a:t>
          </a:r>
          <a:r>
            <a:rPr lang="en-US" sz="1600" dirty="0"/>
            <a:t>is an organism used to assess a specific </a:t>
          </a:r>
          <a:r>
            <a:rPr lang="en-US" sz="1600" dirty="0" smtClean="0"/>
            <a:t>environmental </a:t>
          </a:r>
          <a:r>
            <a:rPr lang="en-GB" sz="1600" dirty="0" smtClean="0"/>
            <a:t>condition.</a:t>
          </a:r>
          <a:endParaRPr lang="en-GB" sz="1600" dirty="0"/>
        </a:p>
      </dgm:t>
    </dgm:pt>
    <dgm:pt modelId="{B9FFD540-0365-4991-806C-8FBE75EA4336}" type="parTrans" cxnId="{9DDE8FC7-4A90-4C0A-B97C-F8CB1F14D5A8}">
      <dgm:prSet/>
      <dgm:spPr/>
      <dgm:t>
        <a:bodyPr/>
        <a:lstStyle/>
        <a:p>
          <a:endParaRPr lang="en-GB" sz="2000"/>
        </a:p>
      </dgm:t>
    </dgm:pt>
    <dgm:pt modelId="{794BA50F-A8C4-46AB-8056-C33F9A734CAD}" type="sibTrans" cxnId="{9DDE8FC7-4A90-4C0A-B97C-F8CB1F14D5A8}">
      <dgm:prSet/>
      <dgm:spPr/>
      <dgm:t>
        <a:bodyPr/>
        <a:lstStyle/>
        <a:p>
          <a:endParaRPr lang="en-GB" sz="2000"/>
        </a:p>
      </dgm:t>
    </dgm:pt>
    <dgm:pt modelId="{B1491E1B-C913-45AE-976E-165ABDF7443C}">
      <dgm:prSet custT="1"/>
      <dgm:spPr/>
      <dgm:t>
        <a:bodyPr/>
        <a:lstStyle/>
        <a:p>
          <a:r>
            <a:rPr lang="en-US" sz="1600" dirty="0" smtClean="0"/>
            <a:t>Relative </a:t>
          </a:r>
          <a:r>
            <a:rPr lang="en-US" sz="1600" dirty="0"/>
            <a:t>numbers of indicator species can be used to calculate the value of </a:t>
          </a:r>
          <a:r>
            <a:rPr lang="en-US" sz="1600" dirty="0" smtClean="0"/>
            <a:t>a </a:t>
          </a:r>
          <a:r>
            <a:rPr lang="en-GB" sz="1600" b="1" dirty="0" smtClean="0"/>
            <a:t>biotic index</a:t>
          </a:r>
          <a:r>
            <a:rPr lang="en-GB" sz="1600" dirty="0" smtClean="0"/>
            <a:t>.</a:t>
          </a:r>
          <a:endParaRPr lang="en-GB" sz="1600" dirty="0"/>
        </a:p>
      </dgm:t>
    </dgm:pt>
    <dgm:pt modelId="{FC1E6E0B-0059-4AEE-92BB-4D9069767238}" type="parTrans" cxnId="{DA753505-3DAA-4C64-9FE2-7F695C245FE7}">
      <dgm:prSet/>
      <dgm:spPr/>
      <dgm:t>
        <a:bodyPr/>
        <a:lstStyle/>
        <a:p>
          <a:endParaRPr lang="en-GB" sz="2000"/>
        </a:p>
      </dgm:t>
    </dgm:pt>
    <dgm:pt modelId="{075DD1E7-A9F2-4B27-8002-42A853AFA804}" type="sibTrans" cxnId="{DA753505-3DAA-4C64-9FE2-7F695C245FE7}">
      <dgm:prSet/>
      <dgm:spPr/>
      <dgm:t>
        <a:bodyPr/>
        <a:lstStyle/>
        <a:p>
          <a:endParaRPr lang="en-GB" sz="2000"/>
        </a:p>
      </dgm:t>
    </dgm:pt>
    <dgm:pt modelId="{A728F2DA-7918-422F-8282-24CE098E84C0}">
      <dgm:prSet custT="1"/>
      <dgm:spPr/>
      <dgm:t>
        <a:bodyPr/>
        <a:lstStyle/>
        <a:p>
          <a:r>
            <a:rPr lang="en-US" sz="1600" b="1" dirty="0" smtClean="0"/>
            <a:t>In </a:t>
          </a:r>
          <a:r>
            <a:rPr lang="en-US" sz="1600" b="1" dirty="0"/>
            <a:t>situ conservation </a:t>
          </a:r>
          <a:r>
            <a:rPr lang="en-US" sz="1600" dirty="0"/>
            <a:t>may require active management of nature reserves </a:t>
          </a:r>
          <a:r>
            <a:rPr lang="en-US" sz="1600" dirty="0" smtClean="0"/>
            <a:t>or </a:t>
          </a:r>
          <a:r>
            <a:rPr lang="en-GB" sz="1600" dirty="0" smtClean="0"/>
            <a:t>national parks.</a:t>
          </a:r>
          <a:endParaRPr lang="en-GB" sz="1600" dirty="0"/>
        </a:p>
      </dgm:t>
    </dgm:pt>
    <dgm:pt modelId="{9702DD16-545F-454F-96E5-F0A2D4A1E954}" type="parTrans" cxnId="{51D50649-EC08-4930-97F8-E0E8B5C9438E}">
      <dgm:prSet/>
      <dgm:spPr/>
      <dgm:t>
        <a:bodyPr/>
        <a:lstStyle/>
        <a:p>
          <a:endParaRPr lang="en-GB" sz="2000"/>
        </a:p>
      </dgm:t>
    </dgm:pt>
    <dgm:pt modelId="{B4F5E530-19DF-4C18-89AD-051652BCECC3}" type="sibTrans" cxnId="{51D50649-EC08-4930-97F8-E0E8B5C9438E}">
      <dgm:prSet/>
      <dgm:spPr/>
      <dgm:t>
        <a:bodyPr/>
        <a:lstStyle/>
        <a:p>
          <a:endParaRPr lang="en-GB" sz="2000"/>
        </a:p>
      </dgm:t>
    </dgm:pt>
    <dgm:pt modelId="{DB3E46B8-84AA-4810-8EF8-19F3A1ECAE35}">
      <dgm:prSet custT="1"/>
      <dgm:spPr/>
      <dgm:t>
        <a:bodyPr/>
        <a:lstStyle/>
        <a:p>
          <a:r>
            <a:rPr lang="en-US" sz="1600" b="1" dirty="0" smtClean="0"/>
            <a:t>Ex </a:t>
          </a:r>
          <a:r>
            <a:rPr lang="en-US" sz="1600" b="1" dirty="0"/>
            <a:t>situ conservation </a:t>
          </a:r>
          <a:r>
            <a:rPr lang="en-US" sz="1600" dirty="0"/>
            <a:t>is the preservation of species outside their natural habitats.</a:t>
          </a:r>
          <a:endParaRPr lang="en-GB" sz="1600" dirty="0"/>
        </a:p>
      </dgm:t>
    </dgm:pt>
    <dgm:pt modelId="{7C419B5B-B919-4461-AD54-4D4E460FB688}" type="parTrans" cxnId="{51EC7C8D-2A70-438D-A114-FDC1FD03BB29}">
      <dgm:prSet/>
      <dgm:spPr/>
      <dgm:t>
        <a:bodyPr/>
        <a:lstStyle/>
        <a:p>
          <a:endParaRPr lang="en-GB" sz="2000"/>
        </a:p>
      </dgm:t>
    </dgm:pt>
    <dgm:pt modelId="{360C59FB-4944-4AA8-95E3-AFECB9A26B7F}" type="sibTrans" cxnId="{51EC7C8D-2A70-438D-A114-FDC1FD03BB29}">
      <dgm:prSet/>
      <dgm:spPr/>
      <dgm:t>
        <a:bodyPr/>
        <a:lstStyle/>
        <a:p>
          <a:endParaRPr lang="en-GB" sz="2000"/>
        </a:p>
      </dgm:t>
    </dgm:pt>
    <dgm:pt modelId="{8633CFCF-96C7-4010-8D55-6CBFE82EC2AA}">
      <dgm:prSet custT="1"/>
      <dgm:spPr/>
      <dgm:t>
        <a:bodyPr/>
        <a:lstStyle/>
        <a:p>
          <a:r>
            <a:rPr lang="en-US" sz="1600" b="1" dirty="0" smtClean="0"/>
            <a:t>Biogeographic </a:t>
          </a:r>
          <a:r>
            <a:rPr lang="en-US" sz="1600" b="1" dirty="0"/>
            <a:t>factors </a:t>
          </a:r>
          <a:r>
            <a:rPr lang="en-US" sz="1600" dirty="0"/>
            <a:t>affect species diversity.</a:t>
          </a:r>
          <a:endParaRPr lang="en-GB" sz="1600" dirty="0"/>
        </a:p>
      </dgm:t>
    </dgm:pt>
    <dgm:pt modelId="{EF0071C7-43C9-40F0-890D-2AED86FC55FC}" type="parTrans" cxnId="{76EC55F9-8A46-4439-906A-C7DA16EC9803}">
      <dgm:prSet/>
      <dgm:spPr/>
      <dgm:t>
        <a:bodyPr/>
        <a:lstStyle/>
        <a:p>
          <a:endParaRPr lang="en-GB" sz="2000"/>
        </a:p>
      </dgm:t>
    </dgm:pt>
    <dgm:pt modelId="{C4A4BE74-04A1-4EA0-9439-0D64E8043D5C}" type="sibTrans" cxnId="{76EC55F9-8A46-4439-906A-C7DA16EC9803}">
      <dgm:prSet/>
      <dgm:spPr/>
      <dgm:t>
        <a:bodyPr/>
        <a:lstStyle/>
        <a:p>
          <a:endParaRPr lang="en-GB" sz="2000"/>
        </a:p>
      </dgm:t>
    </dgm:pt>
    <dgm:pt modelId="{AD84AA7D-D97B-436A-8BBF-6718F2D03E52}">
      <dgm:prSet custT="1"/>
      <dgm:spPr/>
      <dgm:t>
        <a:bodyPr/>
        <a:lstStyle/>
        <a:p>
          <a:r>
            <a:rPr lang="en-US" sz="1600" dirty="0" smtClean="0"/>
            <a:t>Richness </a:t>
          </a:r>
          <a:r>
            <a:rPr lang="en-US" sz="1600" dirty="0"/>
            <a:t>and evenness are </a:t>
          </a:r>
          <a:r>
            <a:rPr lang="en-US" sz="1600" b="1" dirty="0"/>
            <a:t>components of biodiversity.</a:t>
          </a:r>
          <a:endParaRPr lang="en-GB" sz="1600" b="1" dirty="0"/>
        </a:p>
      </dgm:t>
    </dgm:pt>
    <dgm:pt modelId="{226AD4BC-4AE0-45D6-BEF4-AC5D535BA6A7}" type="parTrans" cxnId="{94D65CDF-63DE-4E44-A5E6-5FE0FBC52FC2}">
      <dgm:prSet/>
      <dgm:spPr/>
      <dgm:t>
        <a:bodyPr/>
        <a:lstStyle/>
        <a:p>
          <a:endParaRPr lang="en-GB" sz="2000"/>
        </a:p>
      </dgm:t>
    </dgm:pt>
    <dgm:pt modelId="{511E7F62-93C5-4709-8C0D-86FC483F29EA}" type="sibTrans" cxnId="{94D65CDF-63DE-4E44-A5E6-5FE0FBC52FC2}">
      <dgm:prSet/>
      <dgm:spPr/>
      <dgm:t>
        <a:bodyPr/>
        <a:lstStyle/>
        <a:p>
          <a:endParaRPr lang="en-GB" sz="2000"/>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2180C07C-E603-449F-BD50-C55574096E1C}" type="pres">
      <dgm:prSet presAssocID="{9324DA44-61DA-4ACD-9B51-412821AF06CB}" presName="parentText" presStyleLbl="node1" presStyleIdx="0" presStyleCnt="6">
        <dgm:presLayoutVars>
          <dgm:chMax val="0"/>
          <dgm:bulletEnabled val="1"/>
        </dgm:presLayoutVars>
      </dgm:prSet>
      <dgm:spPr/>
      <dgm:t>
        <a:bodyPr/>
        <a:lstStyle/>
        <a:p>
          <a:endParaRPr lang="en-GB"/>
        </a:p>
      </dgm:t>
    </dgm:pt>
    <dgm:pt modelId="{06F2E1A4-3A40-48F1-8E38-CBB282DF62C3}" type="pres">
      <dgm:prSet presAssocID="{794BA50F-A8C4-46AB-8056-C33F9A734CAD}" presName="spacer" presStyleCnt="0"/>
      <dgm:spPr/>
    </dgm:pt>
    <dgm:pt modelId="{1D2737FE-D69B-48AD-B447-FF20DF6294A2}" type="pres">
      <dgm:prSet presAssocID="{B1491E1B-C913-45AE-976E-165ABDF7443C}" presName="parentText" presStyleLbl="node1" presStyleIdx="1" presStyleCnt="6">
        <dgm:presLayoutVars>
          <dgm:chMax val="0"/>
          <dgm:bulletEnabled val="1"/>
        </dgm:presLayoutVars>
      </dgm:prSet>
      <dgm:spPr/>
      <dgm:t>
        <a:bodyPr/>
        <a:lstStyle/>
        <a:p>
          <a:endParaRPr lang="en-GB"/>
        </a:p>
      </dgm:t>
    </dgm:pt>
    <dgm:pt modelId="{36C12A09-0F80-4580-982D-7DA8D3733D9B}" type="pres">
      <dgm:prSet presAssocID="{075DD1E7-A9F2-4B27-8002-42A853AFA804}" presName="spacer" presStyleCnt="0"/>
      <dgm:spPr/>
    </dgm:pt>
    <dgm:pt modelId="{E5D95D2D-B80D-4786-86D5-959690035CC1}" type="pres">
      <dgm:prSet presAssocID="{A728F2DA-7918-422F-8282-24CE098E84C0}" presName="parentText" presStyleLbl="node1" presStyleIdx="2" presStyleCnt="6">
        <dgm:presLayoutVars>
          <dgm:chMax val="0"/>
          <dgm:bulletEnabled val="1"/>
        </dgm:presLayoutVars>
      </dgm:prSet>
      <dgm:spPr/>
      <dgm:t>
        <a:bodyPr/>
        <a:lstStyle/>
        <a:p>
          <a:endParaRPr lang="en-GB"/>
        </a:p>
      </dgm:t>
    </dgm:pt>
    <dgm:pt modelId="{1F0B43D1-D8D7-4E07-860B-FE984E48A1C5}" type="pres">
      <dgm:prSet presAssocID="{B4F5E530-19DF-4C18-89AD-051652BCECC3}" presName="spacer" presStyleCnt="0"/>
      <dgm:spPr/>
    </dgm:pt>
    <dgm:pt modelId="{4C56CCB1-1121-47D3-8E4C-DD4085CDEE51}" type="pres">
      <dgm:prSet presAssocID="{DB3E46B8-84AA-4810-8EF8-19F3A1ECAE35}" presName="parentText" presStyleLbl="node1" presStyleIdx="3" presStyleCnt="6">
        <dgm:presLayoutVars>
          <dgm:chMax val="0"/>
          <dgm:bulletEnabled val="1"/>
        </dgm:presLayoutVars>
      </dgm:prSet>
      <dgm:spPr/>
      <dgm:t>
        <a:bodyPr/>
        <a:lstStyle/>
        <a:p>
          <a:endParaRPr lang="en-GB"/>
        </a:p>
      </dgm:t>
    </dgm:pt>
    <dgm:pt modelId="{A9D66C4E-CA48-4A06-B656-1C414082517F}" type="pres">
      <dgm:prSet presAssocID="{360C59FB-4944-4AA8-95E3-AFECB9A26B7F}" presName="spacer" presStyleCnt="0"/>
      <dgm:spPr/>
    </dgm:pt>
    <dgm:pt modelId="{F7EF3A86-38BF-4ADF-AE0A-6B2FCF0FB49E}" type="pres">
      <dgm:prSet presAssocID="{8633CFCF-96C7-4010-8D55-6CBFE82EC2AA}" presName="parentText" presStyleLbl="node1" presStyleIdx="4" presStyleCnt="6">
        <dgm:presLayoutVars>
          <dgm:chMax val="0"/>
          <dgm:bulletEnabled val="1"/>
        </dgm:presLayoutVars>
      </dgm:prSet>
      <dgm:spPr/>
      <dgm:t>
        <a:bodyPr/>
        <a:lstStyle/>
        <a:p>
          <a:endParaRPr lang="en-GB"/>
        </a:p>
      </dgm:t>
    </dgm:pt>
    <dgm:pt modelId="{8F43FB17-E0E9-44C8-9B15-F7A20B6D7177}" type="pres">
      <dgm:prSet presAssocID="{C4A4BE74-04A1-4EA0-9439-0D64E8043D5C}" presName="spacer" presStyleCnt="0"/>
      <dgm:spPr/>
    </dgm:pt>
    <dgm:pt modelId="{BDB4E28F-206B-4C93-923B-0CC5D148FF0B}" type="pres">
      <dgm:prSet presAssocID="{AD84AA7D-D97B-436A-8BBF-6718F2D03E52}" presName="parentText" presStyleLbl="node1" presStyleIdx="5" presStyleCnt="6">
        <dgm:presLayoutVars>
          <dgm:chMax val="0"/>
          <dgm:bulletEnabled val="1"/>
        </dgm:presLayoutVars>
      </dgm:prSet>
      <dgm:spPr/>
      <dgm:t>
        <a:bodyPr/>
        <a:lstStyle/>
        <a:p>
          <a:endParaRPr lang="en-GB"/>
        </a:p>
      </dgm:t>
    </dgm:pt>
  </dgm:ptLst>
  <dgm:cxnLst>
    <dgm:cxn modelId="{6719C9BA-9F7A-4E57-81EB-36ADB2D16AC0}" type="presOf" srcId="{DB3E46B8-84AA-4810-8EF8-19F3A1ECAE35}" destId="{4C56CCB1-1121-47D3-8E4C-DD4085CDEE51}" srcOrd="0" destOrd="0" presId="urn:microsoft.com/office/officeart/2005/8/layout/vList2"/>
    <dgm:cxn modelId="{51D50649-EC08-4930-97F8-E0E8B5C9438E}" srcId="{FBAE8630-DC10-4B52-AFE9-52D0B66F20CA}" destId="{A728F2DA-7918-422F-8282-24CE098E84C0}" srcOrd="2" destOrd="0" parTransId="{9702DD16-545F-454F-96E5-F0A2D4A1E954}" sibTransId="{B4F5E530-19DF-4C18-89AD-051652BCECC3}"/>
    <dgm:cxn modelId="{76FAC0A4-4171-4688-B516-14A7667E1B98}" type="presOf" srcId="{A728F2DA-7918-422F-8282-24CE098E84C0}" destId="{E5D95D2D-B80D-4786-86D5-959690035CC1}" srcOrd="0" destOrd="0" presId="urn:microsoft.com/office/officeart/2005/8/layout/vList2"/>
    <dgm:cxn modelId="{94D65CDF-63DE-4E44-A5E6-5FE0FBC52FC2}" srcId="{FBAE8630-DC10-4B52-AFE9-52D0B66F20CA}" destId="{AD84AA7D-D97B-436A-8BBF-6718F2D03E52}" srcOrd="5" destOrd="0" parTransId="{226AD4BC-4AE0-45D6-BEF4-AC5D535BA6A7}" sibTransId="{511E7F62-93C5-4709-8C0D-86FC483F29EA}"/>
    <dgm:cxn modelId="{51EC7C8D-2A70-438D-A114-FDC1FD03BB29}" srcId="{FBAE8630-DC10-4B52-AFE9-52D0B66F20CA}" destId="{DB3E46B8-84AA-4810-8EF8-19F3A1ECAE35}" srcOrd="3" destOrd="0" parTransId="{7C419B5B-B919-4461-AD54-4D4E460FB688}" sibTransId="{360C59FB-4944-4AA8-95E3-AFECB9A26B7F}"/>
    <dgm:cxn modelId="{9DDE8FC7-4A90-4C0A-B97C-F8CB1F14D5A8}" srcId="{FBAE8630-DC10-4B52-AFE9-52D0B66F20CA}" destId="{9324DA44-61DA-4ACD-9B51-412821AF06CB}" srcOrd="0" destOrd="0" parTransId="{B9FFD540-0365-4991-806C-8FBE75EA4336}" sibTransId="{794BA50F-A8C4-46AB-8056-C33F9A734CAD}"/>
    <dgm:cxn modelId="{350442DB-0996-43B8-A455-814B67904F54}" type="presOf" srcId="{FBAE8630-DC10-4B52-AFE9-52D0B66F20CA}" destId="{F9EB2F10-2B83-439B-8299-10923EE9C12E}" srcOrd="0" destOrd="0" presId="urn:microsoft.com/office/officeart/2005/8/layout/vList2"/>
    <dgm:cxn modelId="{5469C3C0-20EF-4C27-933A-53700BC41F79}" type="presOf" srcId="{8633CFCF-96C7-4010-8D55-6CBFE82EC2AA}" destId="{F7EF3A86-38BF-4ADF-AE0A-6B2FCF0FB49E}" srcOrd="0" destOrd="0" presId="urn:microsoft.com/office/officeart/2005/8/layout/vList2"/>
    <dgm:cxn modelId="{8695760C-E168-41DF-9EC6-A55FD0B9730B}" type="presOf" srcId="{AD84AA7D-D97B-436A-8BBF-6718F2D03E52}" destId="{BDB4E28F-206B-4C93-923B-0CC5D148FF0B}" srcOrd="0" destOrd="0" presId="urn:microsoft.com/office/officeart/2005/8/layout/vList2"/>
    <dgm:cxn modelId="{76EC55F9-8A46-4439-906A-C7DA16EC9803}" srcId="{FBAE8630-DC10-4B52-AFE9-52D0B66F20CA}" destId="{8633CFCF-96C7-4010-8D55-6CBFE82EC2AA}" srcOrd="4" destOrd="0" parTransId="{EF0071C7-43C9-40F0-890D-2AED86FC55FC}" sibTransId="{C4A4BE74-04A1-4EA0-9439-0D64E8043D5C}"/>
    <dgm:cxn modelId="{D370C6FE-9E6E-482E-8B8F-B87231C1EE57}" type="presOf" srcId="{B1491E1B-C913-45AE-976E-165ABDF7443C}" destId="{1D2737FE-D69B-48AD-B447-FF20DF6294A2}" srcOrd="0" destOrd="0" presId="urn:microsoft.com/office/officeart/2005/8/layout/vList2"/>
    <dgm:cxn modelId="{C15C3F8A-E59A-4721-8922-336A37E97D2D}" type="presOf" srcId="{9324DA44-61DA-4ACD-9B51-412821AF06CB}" destId="{2180C07C-E603-449F-BD50-C55574096E1C}" srcOrd="0" destOrd="0" presId="urn:microsoft.com/office/officeart/2005/8/layout/vList2"/>
    <dgm:cxn modelId="{DA753505-3DAA-4C64-9FE2-7F695C245FE7}" srcId="{FBAE8630-DC10-4B52-AFE9-52D0B66F20CA}" destId="{B1491E1B-C913-45AE-976E-165ABDF7443C}" srcOrd="1" destOrd="0" parTransId="{FC1E6E0B-0059-4AEE-92BB-4D9069767238}" sibTransId="{075DD1E7-A9F2-4B27-8002-42A853AFA804}"/>
    <dgm:cxn modelId="{45E65136-D9F7-48CE-9563-B3F4D785BA9E}" type="presParOf" srcId="{F9EB2F10-2B83-439B-8299-10923EE9C12E}" destId="{2180C07C-E603-449F-BD50-C55574096E1C}" srcOrd="0" destOrd="0" presId="urn:microsoft.com/office/officeart/2005/8/layout/vList2"/>
    <dgm:cxn modelId="{9FCD718B-984B-40BA-9610-19ED14C9968D}" type="presParOf" srcId="{F9EB2F10-2B83-439B-8299-10923EE9C12E}" destId="{06F2E1A4-3A40-48F1-8E38-CBB282DF62C3}" srcOrd="1" destOrd="0" presId="urn:microsoft.com/office/officeart/2005/8/layout/vList2"/>
    <dgm:cxn modelId="{E0B5BDC3-9421-4431-BBF5-E985A0A3A6BA}" type="presParOf" srcId="{F9EB2F10-2B83-439B-8299-10923EE9C12E}" destId="{1D2737FE-D69B-48AD-B447-FF20DF6294A2}" srcOrd="2" destOrd="0" presId="urn:microsoft.com/office/officeart/2005/8/layout/vList2"/>
    <dgm:cxn modelId="{4EEAE879-4000-49D2-8680-47D28BDE0E65}" type="presParOf" srcId="{F9EB2F10-2B83-439B-8299-10923EE9C12E}" destId="{36C12A09-0F80-4580-982D-7DA8D3733D9B}" srcOrd="3" destOrd="0" presId="urn:microsoft.com/office/officeart/2005/8/layout/vList2"/>
    <dgm:cxn modelId="{CC419D0E-2F3B-4DF1-BF8D-A08FA6EAE1B1}" type="presParOf" srcId="{F9EB2F10-2B83-439B-8299-10923EE9C12E}" destId="{E5D95D2D-B80D-4786-86D5-959690035CC1}" srcOrd="4" destOrd="0" presId="urn:microsoft.com/office/officeart/2005/8/layout/vList2"/>
    <dgm:cxn modelId="{1AE436E1-8F25-4602-B827-033832EB542A}" type="presParOf" srcId="{F9EB2F10-2B83-439B-8299-10923EE9C12E}" destId="{1F0B43D1-D8D7-4E07-860B-FE984E48A1C5}" srcOrd="5" destOrd="0" presId="urn:microsoft.com/office/officeart/2005/8/layout/vList2"/>
    <dgm:cxn modelId="{551C96B5-91D1-4E4D-A7D6-A8C6F6404065}" type="presParOf" srcId="{F9EB2F10-2B83-439B-8299-10923EE9C12E}" destId="{4C56CCB1-1121-47D3-8E4C-DD4085CDEE51}" srcOrd="6" destOrd="0" presId="urn:microsoft.com/office/officeart/2005/8/layout/vList2"/>
    <dgm:cxn modelId="{CA6B5E67-2261-4C56-9B78-BCD00A13154E}" type="presParOf" srcId="{F9EB2F10-2B83-439B-8299-10923EE9C12E}" destId="{A9D66C4E-CA48-4A06-B656-1C414082517F}" srcOrd="7" destOrd="0" presId="urn:microsoft.com/office/officeart/2005/8/layout/vList2"/>
    <dgm:cxn modelId="{80829CE1-B189-4DC6-9CEA-2502A0D70C88}" type="presParOf" srcId="{F9EB2F10-2B83-439B-8299-10923EE9C12E}" destId="{F7EF3A86-38BF-4ADF-AE0A-6B2FCF0FB49E}" srcOrd="8" destOrd="0" presId="urn:microsoft.com/office/officeart/2005/8/layout/vList2"/>
    <dgm:cxn modelId="{6440708F-8709-4169-897D-CC0AEC1DAC7F}" type="presParOf" srcId="{F9EB2F10-2B83-439B-8299-10923EE9C12E}" destId="{8F43FB17-E0E9-44C8-9B15-F7A20B6D7177}" srcOrd="9" destOrd="0" presId="urn:microsoft.com/office/officeart/2005/8/layout/vList2"/>
    <dgm:cxn modelId="{8A621A90-71D5-4794-994D-88741FF52BF0}" type="presParOf" srcId="{F9EB2F10-2B83-439B-8299-10923EE9C12E}" destId="{BDB4E28F-206B-4C93-923B-0CC5D148FF0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BFFB5-CC6A-4F3F-B501-DA3644A3949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CC80910E-C6C3-4485-9597-F943D6F137C6}">
      <dgm:prSet/>
      <dgm:spPr/>
      <dgm:t>
        <a:bodyPr/>
        <a:lstStyle/>
        <a:p>
          <a:r>
            <a:rPr lang="en-US" dirty="0" smtClean="0"/>
            <a:t>Scientists collaborate with other agencies—the preservation of species involves international cooperation through intergovernmental and non-governmental organizations. (4.3)</a:t>
          </a:r>
          <a:endParaRPr lang="en-GB" dirty="0"/>
        </a:p>
      </dgm:t>
    </dgm:pt>
    <dgm:pt modelId="{DED930FE-ECBE-4B54-AE27-3FE4567628DE}" type="parTrans" cxnId="{C0EFE555-EBC4-448C-9BAE-8367184B7F98}">
      <dgm:prSet/>
      <dgm:spPr/>
      <dgm:t>
        <a:bodyPr/>
        <a:lstStyle/>
        <a:p>
          <a:endParaRPr lang="en-GB"/>
        </a:p>
      </dgm:t>
    </dgm:pt>
    <dgm:pt modelId="{DF027398-4FBB-4BDC-8691-3E4FC1708099}" type="sibTrans" cxnId="{C0EFE555-EBC4-448C-9BAE-8367184B7F98}">
      <dgm:prSet/>
      <dgm:spPr/>
      <dgm:t>
        <a:bodyPr/>
        <a:lstStyle/>
        <a:p>
          <a:endParaRPr lang="en-GB"/>
        </a:p>
      </dgm:t>
    </dgm:pt>
    <dgm:pt modelId="{F0689D10-A944-4645-9C78-13600155B516}" type="pres">
      <dgm:prSet presAssocID="{FEABFFB5-CC6A-4F3F-B501-DA3644A3949D}" presName="linear" presStyleCnt="0">
        <dgm:presLayoutVars>
          <dgm:animLvl val="lvl"/>
          <dgm:resizeHandles val="exact"/>
        </dgm:presLayoutVars>
      </dgm:prSet>
      <dgm:spPr/>
      <dgm:t>
        <a:bodyPr/>
        <a:lstStyle/>
        <a:p>
          <a:endParaRPr lang="es-ES"/>
        </a:p>
      </dgm:t>
    </dgm:pt>
    <dgm:pt modelId="{042ECC4E-82DB-47EC-84F7-8BC219DC0C9B}" type="pres">
      <dgm:prSet presAssocID="{CC80910E-C6C3-4485-9597-F943D6F137C6}" presName="parentText" presStyleLbl="node1" presStyleIdx="0" presStyleCnt="1">
        <dgm:presLayoutVars>
          <dgm:chMax val="0"/>
          <dgm:bulletEnabled val="1"/>
        </dgm:presLayoutVars>
      </dgm:prSet>
      <dgm:spPr/>
      <dgm:t>
        <a:bodyPr/>
        <a:lstStyle/>
        <a:p>
          <a:endParaRPr lang="en-GB"/>
        </a:p>
      </dgm:t>
    </dgm:pt>
  </dgm:ptLst>
  <dgm:cxnLst>
    <dgm:cxn modelId="{B7639C53-A4EF-4020-92A7-46340A6B67E4}" type="presOf" srcId="{FEABFFB5-CC6A-4F3F-B501-DA3644A3949D}" destId="{F0689D10-A944-4645-9C78-13600155B516}" srcOrd="0" destOrd="0" presId="urn:microsoft.com/office/officeart/2005/8/layout/vList2"/>
    <dgm:cxn modelId="{C0EFE555-EBC4-448C-9BAE-8367184B7F98}" srcId="{FEABFFB5-CC6A-4F3F-B501-DA3644A3949D}" destId="{CC80910E-C6C3-4485-9597-F943D6F137C6}" srcOrd="0" destOrd="0" parTransId="{DED930FE-ECBE-4B54-AE27-3FE4567628DE}" sibTransId="{DF027398-4FBB-4BDC-8691-3E4FC1708099}"/>
    <dgm:cxn modelId="{BE48FE62-B05E-4E4A-B43E-D69DF47D5056}" type="presOf" srcId="{CC80910E-C6C3-4485-9597-F943D6F137C6}" destId="{042ECC4E-82DB-47EC-84F7-8BC219DC0C9B}" srcOrd="0" destOrd="0" presId="urn:microsoft.com/office/officeart/2005/8/layout/vList2"/>
    <dgm:cxn modelId="{A6DD0C89-3EAB-40AE-A60C-55B2B2625A3C}" type="presParOf" srcId="{F0689D10-A944-4645-9C78-13600155B516}" destId="{042ECC4E-82DB-47EC-84F7-8BC219DC0C9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79D586CE-01D9-4213-9A65-956DB3C8DEB4}">
      <dgm:prSet/>
      <dgm:spPr/>
      <dgm:t>
        <a:bodyPr/>
        <a:lstStyle/>
        <a:p>
          <a:r>
            <a:rPr lang="en-US" dirty="0"/>
            <a:t>Application: Case study of the captive breeding and reintroduction of </a:t>
          </a:r>
          <a:r>
            <a:rPr lang="en-US" dirty="0" smtClean="0"/>
            <a:t>an </a:t>
          </a:r>
          <a:r>
            <a:rPr lang="en-GB" dirty="0" smtClean="0"/>
            <a:t>endangered animal species.</a:t>
          </a:r>
          <a:endParaRPr lang="en-GB" dirty="0"/>
        </a:p>
      </dgm:t>
    </dgm:pt>
    <dgm:pt modelId="{D80B68CB-B670-447E-BD8B-9C57D1C215F1}" type="parTrans" cxnId="{CBB6CF05-BCBD-4F7B-97A1-DB39BC0037F4}">
      <dgm:prSet/>
      <dgm:spPr/>
      <dgm:t>
        <a:bodyPr/>
        <a:lstStyle/>
        <a:p>
          <a:endParaRPr lang="en-GB"/>
        </a:p>
      </dgm:t>
    </dgm:pt>
    <dgm:pt modelId="{45FCC106-E582-4EED-9E25-7D414B1C7620}" type="sibTrans" cxnId="{CBB6CF05-BCBD-4F7B-97A1-DB39BC0037F4}">
      <dgm:prSet/>
      <dgm:spPr/>
      <dgm:t>
        <a:bodyPr/>
        <a:lstStyle/>
        <a:p>
          <a:endParaRPr lang="en-GB"/>
        </a:p>
      </dgm:t>
    </dgm:pt>
    <dgm:pt modelId="{8FCF24E3-CD1F-4BAE-B554-E24DB2547EA4}">
      <dgm:prSet/>
      <dgm:spPr/>
      <dgm:t>
        <a:bodyPr/>
        <a:lstStyle/>
        <a:p>
          <a:r>
            <a:rPr lang="en-US" dirty="0" smtClean="0"/>
            <a:t>Application</a:t>
          </a:r>
          <a:r>
            <a:rPr lang="en-US" dirty="0"/>
            <a:t>: Analysis of the impact of biogeographic factors on </a:t>
          </a:r>
          <a:r>
            <a:rPr lang="en-US" dirty="0" smtClean="0"/>
            <a:t>diversity limited to island size and edge effects.</a:t>
          </a:r>
          <a:endParaRPr lang="en-GB" dirty="0"/>
        </a:p>
      </dgm:t>
    </dgm:pt>
    <dgm:pt modelId="{E7C23411-B33D-4F18-943F-9DF2459B8F12}" type="parTrans" cxnId="{CDADADB2-3D48-4811-A336-BE341A4B188E}">
      <dgm:prSet/>
      <dgm:spPr/>
      <dgm:t>
        <a:bodyPr/>
        <a:lstStyle/>
        <a:p>
          <a:endParaRPr lang="en-GB"/>
        </a:p>
      </dgm:t>
    </dgm:pt>
    <dgm:pt modelId="{6C5DC6D9-C278-4FC4-996F-4EC36351223D}" type="sibTrans" cxnId="{CDADADB2-3D48-4811-A336-BE341A4B188E}">
      <dgm:prSet/>
      <dgm:spPr/>
      <dgm:t>
        <a:bodyPr/>
        <a:lstStyle/>
        <a:p>
          <a:endParaRPr lang="en-GB"/>
        </a:p>
      </dgm:t>
    </dgm:pt>
    <dgm:pt modelId="{285C5AFF-CBB3-4D30-B5CB-B7CEFF1C136A}">
      <dgm:prSet/>
      <dgm:spPr/>
      <dgm:t>
        <a:bodyPr/>
        <a:lstStyle/>
        <a:p>
          <a:r>
            <a:rPr lang="en-US" dirty="0" smtClean="0"/>
            <a:t>Skill</a:t>
          </a:r>
          <a:r>
            <a:rPr lang="en-US" dirty="0"/>
            <a:t>: Analysis of the biodiversity of two local communities using </a:t>
          </a:r>
          <a:r>
            <a:rPr lang="en-US" dirty="0" smtClean="0"/>
            <a:t>Simpson’s </a:t>
          </a:r>
          <a:r>
            <a:rPr lang="en-GB" dirty="0" smtClean="0"/>
            <a:t>reciprocal index of diversity.</a:t>
          </a:r>
          <a:endParaRPr lang="en-GB" dirty="0"/>
        </a:p>
      </dgm:t>
    </dgm:pt>
    <dgm:pt modelId="{258A9DA2-80EF-46D2-91F9-018214FCDB26}" type="parTrans" cxnId="{CCEBC9A4-7695-49D5-BDAB-B5E42028F8EA}">
      <dgm:prSet/>
      <dgm:spPr/>
      <dgm:t>
        <a:bodyPr/>
        <a:lstStyle/>
        <a:p>
          <a:endParaRPr lang="en-GB"/>
        </a:p>
      </dgm:t>
    </dgm:pt>
    <dgm:pt modelId="{70645703-B293-4190-912C-5B7A4ACFC8CC}" type="sibTrans" cxnId="{CCEBC9A4-7695-49D5-BDAB-B5E42028F8EA}">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7B84AE6E-09E0-46B6-B51A-CA2B1C7F8C9D}" type="pres">
      <dgm:prSet presAssocID="{79D586CE-01D9-4213-9A65-956DB3C8DEB4}" presName="parentText" presStyleLbl="node1" presStyleIdx="0" presStyleCnt="3">
        <dgm:presLayoutVars>
          <dgm:chMax val="0"/>
          <dgm:bulletEnabled val="1"/>
        </dgm:presLayoutVars>
      </dgm:prSet>
      <dgm:spPr/>
      <dgm:t>
        <a:bodyPr/>
        <a:lstStyle/>
        <a:p>
          <a:endParaRPr lang="en-GB"/>
        </a:p>
      </dgm:t>
    </dgm:pt>
    <dgm:pt modelId="{FC737CFF-E430-41C9-B314-EEFDCBA6CA84}" type="pres">
      <dgm:prSet presAssocID="{45FCC106-E582-4EED-9E25-7D414B1C7620}" presName="spacer" presStyleCnt="0"/>
      <dgm:spPr/>
    </dgm:pt>
    <dgm:pt modelId="{EA50C8CD-6D57-4133-9CAC-1D1891D30FDD}" type="pres">
      <dgm:prSet presAssocID="{8FCF24E3-CD1F-4BAE-B554-E24DB2547EA4}" presName="parentText" presStyleLbl="node1" presStyleIdx="1" presStyleCnt="3">
        <dgm:presLayoutVars>
          <dgm:chMax val="0"/>
          <dgm:bulletEnabled val="1"/>
        </dgm:presLayoutVars>
      </dgm:prSet>
      <dgm:spPr/>
      <dgm:t>
        <a:bodyPr/>
        <a:lstStyle/>
        <a:p>
          <a:endParaRPr lang="en-GB"/>
        </a:p>
      </dgm:t>
    </dgm:pt>
    <dgm:pt modelId="{FA2BBA5C-505D-48B2-9937-E1E897D46447}" type="pres">
      <dgm:prSet presAssocID="{6C5DC6D9-C278-4FC4-996F-4EC36351223D}" presName="spacer" presStyleCnt="0"/>
      <dgm:spPr/>
    </dgm:pt>
    <dgm:pt modelId="{FADEAE0C-1F1E-4B1B-8256-48A2DE96A677}" type="pres">
      <dgm:prSet presAssocID="{285C5AFF-CBB3-4D30-B5CB-B7CEFF1C136A}" presName="parentText" presStyleLbl="node1" presStyleIdx="2" presStyleCnt="3">
        <dgm:presLayoutVars>
          <dgm:chMax val="0"/>
          <dgm:bulletEnabled val="1"/>
        </dgm:presLayoutVars>
      </dgm:prSet>
      <dgm:spPr/>
      <dgm:t>
        <a:bodyPr/>
        <a:lstStyle/>
        <a:p>
          <a:endParaRPr lang="en-GB"/>
        </a:p>
      </dgm:t>
    </dgm:pt>
  </dgm:ptLst>
  <dgm:cxnLst>
    <dgm:cxn modelId="{CFB96BF2-BD66-4D3D-9C56-41C8C8926F75}" type="presOf" srcId="{8FCF24E3-CD1F-4BAE-B554-E24DB2547EA4}" destId="{EA50C8CD-6D57-4133-9CAC-1D1891D30FDD}" srcOrd="0" destOrd="0" presId="urn:microsoft.com/office/officeart/2005/8/layout/vList2"/>
    <dgm:cxn modelId="{0C4ADC20-F64E-4501-B271-54F430599DE8}" type="presOf" srcId="{285C5AFF-CBB3-4D30-B5CB-B7CEFF1C136A}" destId="{FADEAE0C-1F1E-4B1B-8256-48A2DE96A677}" srcOrd="0" destOrd="0" presId="urn:microsoft.com/office/officeart/2005/8/layout/vList2"/>
    <dgm:cxn modelId="{CCEBC9A4-7695-49D5-BDAB-B5E42028F8EA}" srcId="{FBAE8630-DC10-4B52-AFE9-52D0B66F20CA}" destId="{285C5AFF-CBB3-4D30-B5CB-B7CEFF1C136A}" srcOrd="2" destOrd="0" parTransId="{258A9DA2-80EF-46D2-91F9-018214FCDB26}" sibTransId="{70645703-B293-4190-912C-5B7A4ACFC8CC}"/>
    <dgm:cxn modelId="{D8D2B5BD-0383-48BB-914B-DE2D2D560FF6}" type="presOf" srcId="{79D586CE-01D9-4213-9A65-956DB3C8DEB4}" destId="{7B84AE6E-09E0-46B6-B51A-CA2B1C7F8C9D}" srcOrd="0" destOrd="0" presId="urn:microsoft.com/office/officeart/2005/8/layout/vList2"/>
    <dgm:cxn modelId="{CBB6CF05-BCBD-4F7B-97A1-DB39BC0037F4}" srcId="{FBAE8630-DC10-4B52-AFE9-52D0B66F20CA}" destId="{79D586CE-01D9-4213-9A65-956DB3C8DEB4}" srcOrd="0" destOrd="0" parTransId="{D80B68CB-B670-447E-BD8B-9C57D1C215F1}" sibTransId="{45FCC106-E582-4EED-9E25-7D414B1C7620}"/>
    <dgm:cxn modelId="{CDADADB2-3D48-4811-A336-BE341A4B188E}" srcId="{FBAE8630-DC10-4B52-AFE9-52D0B66F20CA}" destId="{8FCF24E3-CD1F-4BAE-B554-E24DB2547EA4}" srcOrd="1" destOrd="0" parTransId="{E7C23411-B33D-4F18-943F-9DF2459B8F12}" sibTransId="{6C5DC6D9-C278-4FC4-996F-4EC36351223D}"/>
    <dgm:cxn modelId="{720BD40B-F660-46C8-B916-6EDAE0B5959E}" type="presOf" srcId="{FBAE8630-DC10-4B52-AFE9-52D0B66F20CA}" destId="{F9EB2F10-2B83-439B-8299-10923EE9C12E}" srcOrd="0" destOrd="0" presId="urn:microsoft.com/office/officeart/2005/8/layout/vList2"/>
    <dgm:cxn modelId="{32160A2C-F2B3-4A51-A1CE-6FBE2DAA5BBD}" type="presParOf" srcId="{F9EB2F10-2B83-439B-8299-10923EE9C12E}" destId="{7B84AE6E-09E0-46B6-B51A-CA2B1C7F8C9D}" srcOrd="0" destOrd="0" presId="urn:microsoft.com/office/officeart/2005/8/layout/vList2"/>
    <dgm:cxn modelId="{D7469EF2-928E-4EC8-A6D4-AFBC3322D8BC}" type="presParOf" srcId="{F9EB2F10-2B83-439B-8299-10923EE9C12E}" destId="{FC737CFF-E430-41C9-B314-EEFDCBA6CA84}" srcOrd="1" destOrd="0" presId="urn:microsoft.com/office/officeart/2005/8/layout/vList2"/>
    <dgm:cxn modelId="{DB066B94-BBEB-4F4F-BE3D-35FDFEE49EC1}" type="presParOf" srcId="{F9EB2F10-2B83-439B-8299-10923EE9C12E}" destId="{EA50C8CD-6D57-4133-9CAC-1D1891D30FDD}" srcOrd="2" destOrd="0" presId="urn:microsoft.com/office/officeart/2005/8/layout/vList2"/>
    <dgm:cxn modelId="{1603679F-A6D6-444B-B07D-3F90565C7074}" type="presParOf" srcId="{F9EB2F10-2B83-439B-8299-10923EE9C12E}" destId="{FA2BBA5C-505D-48B2-9937-E1E897D46447}" srcOrd="3" destOrd="0" presId="urn:microsoft.com/office/officeart/2005/8/layout/vList2"/>
    <dgm:cxn modelId="{BD5FA646-DC4D-4637-BF9B-B622D3B23CFB}" type="presParOf" srcId="{F9EB2F10-2B83-439B-8299-10923EE9C12E}" destId="{FADEAE0C-1F1E-4B1B-8256-48A2DE96A67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99ABC-2B52-4EE2-91EE-5768BDAAE9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9894D33F-DB2E-4419-9D5C-11A2C56919F1}">
      <dgm:prSet phldrT="[Texto]" custT="1"/>
      <dgm:spPr/>
      <dgm:t>
        <a:bodyPr/>
        <a:lstStyle/>
        <a:p>
          <a:r>
            <a:rPr lang="en-US" sz="1800" dirty="0" smtClean="0"/>
            <a:t>None</a:t>
          </a:r>
          <a:endParaRPr lang="en-GB" sz="1800" b="1" dirty="0"/>
        </a:p>
      </dgm:t>
    </dgm:pt>
    <dgm:pt modelId="{0F5448C9-0552-4810-ABD8-51C7555B8F5F}" type="parTrans" cxnId="{DCE3F067-98BE-438F-9ED8-641E71E735E2}">
      <dgm:prSet/>
      <dgm:spPr/>
      <dgm:t>
        <a:bodyPr/>
        <a:lstStyle/>
        <a:p>
          <a:endParaRPr lang="en-GB" sz="1200"/>
        </a:p>
      </dgm:t>
    </dgm:pt>
    <dgm:pt modelId="{52652FC3-6523-449E-B207-28E69B7FCAB7}" type="sibTrans" cxnId="{DCE3F067-98BE-438F-9ED8-641E71E735E2}">
      <dgm:prSet/>
      <dgm:spPr/>
      <dgm:t>
        <a:bodyPr/>
        <a:lstStyle/>
        <a:p>
          <a:endParaRPr lang="en-GB" sz="1200"/>
        </a:p>
      </dgm:t>
    </dgm:pt>
    <dgm:pt modelId="{DBD93534-37E2-4FEB-B4FF-70A6DF8FFBF4}" type="pres">
      <dgm:prSet presAssocID="{27199ABC-2B52-4EE2-91EE-5768BDAAE9F2}" presName="linear" presStyleCnt="0">
        <dgm:presLayoutVars>
          <dgm:animLvl val="lvl"/>
          <dgm:resizeHandles val="exact"/>
        </dgm:presLayoutVars>
      </dgm:prSet>
      <dgm:spPr/>
      <dgm:t>
        <a:bodyPr/>
        <a:lstStyle/>
        <a:p>
          <a:endParaRPr lang="en-GB"/>
        </a:p>
      </dgm:t>
    </dgm:pt>
    <dgm:pt modelId="{5452018A-424A-4A43-BEAE-C6715D57FA04}" type="pres">
      <dgm:prSet presAssocID="{9894D33F-DB2E-4419-9D5C-11A2C56919F1}" presName="parentText" presStyleLbl="node1" presStyleIdx="0" presStyleCnt="1" custScaleY="86304" custLinFactNeighborX="-2313" custLinFactNeighborY="11">
        <dgm:presLayoutVars>
          <dgm:chMax val="0"/>
          <dgm:bulletEnabled val="1"/>
        </dgm:presLayoutVars>
      </dgm:prSet>
      <dgm:spPr/>
      <dgm:t>
        <a:bodyPr/>
        <a:lstStyle/>
        <a:p>
          <a:endParaRPr lang="en-GB"/>
        </a:p>
      </dgm:t>
    </dgm:pt>
  </dgm:ptLst>
  <dgm:cxnLst>
    <dgm:cxn modelId="{DCE3F067-98BE-438F-9ED8-641E71E735E2}" srcId="{27199ABC-2B52-4EE2-91EE-5768BDAAE9F2}" destId="{9894D33F-DB2E-4419-9D5C-11A2C56919F1}" srcOrd="0" destOrd="0" parTransId="{0F5448C9-0552-4810-ABD8-51C7555B8F5F}" sibTransId="{52652FC3-6523-449E-B207-28E69B7FCAB7}"/>
    <dgm:cxn modelId="{242EAB56-AB19-489D-A21A-8F8068B64B77}" type="presOf" srcId="{27199ABC-2B52-4EE2-91EE-5768BDAAE9F2}" destId="{DBD93534-37E2-4FEB-B4FF-70A6DF8FFBF4}" srcOrd="0" destOrd="0" presId="urn:microsoft.com/office/officeart/2005/8/layout/vList2"/>
    <dgm:cxn modelId="{3C534029-3EBC-4D33-BDC3-CAB90180A905}" type="presOf" srcId="{9894D33F-DB2E-4419-9D5C-11A2C56919F1}" destId="{5452018A-424A-4A43-BEAE-C6715D57FA04}" srcOrd="0" destOrd="0" presId="urn:microsoft.com/office/officeart/2005/8/layout/vList2"/>
    <dgm:cxn modelId="{7B9A5D9C-1AA1-474E-A5E4-B3BD0A83C9EF}" type="presParOf" srcId="{DBD93534-37E2-4FEB-B4FF-70A6DF8FFBF4}" destId="{5452018A-424A-4A43-BEAE-C6715D57FA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0C07C-E603-449F-BD50-C55574096E1C}">
      <dsp:nvSpPr>
        <dsp:cNvPr id="0" name=""/>
        <dsp:cNvSpPr/>
      </dsp:nvSpPr>
      <dsp:spPr>
        <a:xfrm>
          <a:off x="0" y="1622"/>
          <a:ext cx="8208912" cy="56431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An </a:t>
          </a:r>
          <a:r>
            <a:rPr lang="en-US" sz="1600" b="1" kern="1200" dirty="0"/>
            <a:t>indicator species </a:t>
          </a:r>
          <a:r>
            <a:rPr lang="en-US" sz="1600" kern="1200" dirty="0"/>
            <a:t>is an organism used to assess a specific </a:t>
          </a:r>
          <a:r>
            <a:rPr lang="en-US" sz="1600" kern="1200" dirty="0" smtClean="0"/>
            <a:t>environmental </a:t>
          </a:r>
          <a:r>
            <a:rPr lang="en-GB" sz="1600" kern="1200" dirty="0" smtClean="0"/>
            <a:t>condition.</a:t>
          </a:r>
          <a:endParaRPr lang="en-GB" sz="1600" kern="1200" dirty="0"/>
        </a:p>
      </dsp:txBody>
      <dsp:txXfrm>
        <a:off x="27548" y="29170"/>
        <a:ext cx="8153816" cy="509223"/>
      </dsp:txXfrm>
    </dsp:sp>
    <dsp:sp modelId="{1D2737FE-D69B-48AD-B447-FF20DF6294A2}">
      <dsp:nvSpPr>
        <dsp:cNvPr id="0" name=""/>
        <dsp:cNvSpPr/>
      </dsp:nvSpPr>
      <dsp:spPr>
        <a:xfrm>
          <a:off x="0" y="578570"/>
          <a:ext cx="8208912" cy="56431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Relative </a:t>
          </a:r>
          <a:r>
            <a:rPr lang="en-US" sz="1600" kern="1200" dirty="0"/>
            <a:t>numbers of indicator species can be used to calculate the value of </a:t>
          </a:r>
          <a:r>
            <a:rPr lang="en-US" sz="1600" kern="1200" dirty="0" smtClean="0"/>
            <a:t>a </a:t>
          </a:r>
          <a:r>
            <a:rPr lang="en-GB" sz="1600" b="1" kern="1200" dirty="0" smtClean="0"/>
            <a:t>biotic index</a:t>
          </a:r>
          <a:r>
            <a:rPr lang="en-GB" sz="1600" kern="1200" dirty="0" smtClean="0"/>
            <a:t>.</a:t>
          </a:r>
          <a:endParaRPr lang="en-GB" sz="1600" kern="1200" dirty="0"/>
        </a:p>
      </dsp:txBody>
      <dsp:txXfrm>
        <a:off x="27548" y="606118"/>
        <a:ext cx="8153816" cy="509223"/>
      </dsp:txXfrm>
    </dsp:sp>
    <dsp:sp modelId="{E5D95D2D-B80D-4786-86D5-959690035CC1}">
      <dsp:nvSpPr>
        <dsp:cNvPr id="0" name=""/>
        <dsp:cNvSpPr/>
      </dsp:nvSpPr>
      <dsp:spPr>
        <a:xfrm>
          <a:off x="0" y="1155517"/>
          <a:ext cx="8208912" cy="56431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In </a:t>
          </a:r>
          <a:r>
            <a:rPr lang="en-US" sz="1600" b="1" kern="1200" dirty="0"/>
            <a:t>situ conservation </a:t>
          </a:r>
          <a:r>
            <a:rPr lang="en-US" sz="1600" kern="1200" dirty="0"/>
            <a:t>may require active management of nature reserves </a:t>
          </a:r>
          <a:r>
            <a:rPr lang="en-US" sz="1600" kern="1200" dirty="0" smtClean="0"/>
            <a:t>or </a:t>
          </a:r>
          <a:r>
            <a:rPr lang="en-GB" sz="1600" kern="1200" dirty="0" smtClean="0"/>
            <a:t>national parks.</a:t>
          </a:r>
          <a:endParaRPr lang="en-GB" sz="1600" kern="1200" dirty="0"/>
        </a:p>
      </dsp:txBody>
      <dsp:txXfrm>
        <a:off x="27548" y="1183065"/>
        <a:ext cx="8153816" cy="509223"/>
      </dsp:txXfrm>
    </dsp:sp>
    <dsp:sp modelId="{4C56CCB1-1121-47D3-8E4C-DD4085CDEE51}">
      <dsp:nvSpPr>
        <dsp:cNvPr id="0" name=""/>
        <dsp:cNvSpPr/>
      </dsp:nvSpPr>
      <dsp:spPr>
        <a:xfrm>
          <a:off x="0" y="1732465"/>
          <a:ext cx="8208912" cy="56431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Ex </a:t>
          </a:r>
          <a:r>
            <a:rPr lang="en-US" sz="1600" b="1" kern="1200" dirty="0"/>
            <a:t>situ conservation </a:t>
          </a:r>
          <a:r>
            <a:rPr lang="en-US" sz="1600" kern="1200" dirty="0"/>
            <a:t>is the preservation of species outside their natural habitats.</a:t>
          </a:r>
          <a:endParaRPr lang="en-GB" sz="1600" kern="1200" dirty="0"/>
        </a:p>
      </dsp:txBody>
      <dsp:txXfrm>
        <a:off x="27548" y="1760013"/>
        <a:ext cx="8153816" cy="509223"/>
      </dsp:txXfrm>
    </dsp:sp>
    <dsp:sp modelId="{F7EF3A86-38BF-4ADF-AE0A-6B2FCF0FB49E}">
      <dsp:nvSpPr>
        <dsp:cNvPr id="0" name=""/>
        <dsp:cNvSpPr/>
      </dsp:nvSpPr>
      <dsp:spPr>
        <a:xfrm>
          <a:off x="0" y="2309412"/>
          <a:ext cx="8208912" cy="56431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Biogeographic </a:t>
          </a:r>
          <a:r>
            <a:rPr lang="en-US" sz="1600" b="1" kern="1200" dirty="0"/>
            <a:t>factors </a:t>
          </a:r>
          <a:r>
            <a:rPr lang="en-US" sz="1600" kern="1200" dirty="0"/>
            <a:t>affect species diversity.</a:t>
          </a:r>
          <a:endParaRPr lang="en-GB" sz="1600" kern="1200" dirty="0"/>
        </a:p>
      </dsp:txBody>
      <dsp:txXfrm>
        <a:off x="27548" y="2336960"/>
        <a:ext cx="8153816" cy="509223"/>
      </dsp:txXfrm>
    </dsp:sp>
    <dsp:sp modelId="{BDB4E28F-206B-4C93-923B-0CC5D148FF0B}">
      <dsp:nvSpPr>
        <dsp:cNvPr id="0" name=""/>
        <dsp:cNvSpPr/>
      </dsp:nvSpPr>
      <dsp:spPr>
        <a:xfrm>
          <a:off x="0" y="2886359"/>
          <a:ext cx="8208912" cy="56431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Richness </a:t>
          </a:r>
          <a:r>
            <a:rPr lang="en-US" sz="1600" kern="1200" dirty="0"/>
            <a:t>and evenness are </a:t>
          </a:r>
          <a:r>
            <a:rPr lang="en-US" sz="1600" b="1" kern="1200" dirty="0"/>
            <a:t>components of biodiversity.</a:t>
          </a:r>
          <a:endParaRPr lang="en-GB" sz="1600" b="1" kern="1200" dirty="0"/>
        </a:p>
      </dsp:txBody>
      <dsp:txXfrm>
        <a:off x="27548" y="2913907"/>
        <a:ext cx="8153816" cy="509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ECC4E-82DB-47EC-84F7-8BC219DC0C9B}">
      <dsp:nvSpPr>
        <dsp:cNvPr id="0" name=""/>
        <dsp:cNvSpPr/>
      </dsp:nvSpPr>
      <dsp:spPr>
        <a:xfrm>
          <a:off x="0" y="177063"/>
          <a:ext cx="8201891" cy="11232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Scientists collaborate with other agencies—the preservation of species involves international cooperation through intergovernmental and non-governmental organizations. (4.3)</a:t>
          </a:r>
          <a:endParaRPr lang="en-GB" sz="2000" kern="1200" dirty="0"/>
        </a:p>
      </dsp:txBody>
      <dsp:txXfrm>
        <a:off x="54830" y="231893"/>
        <a:ext cx="8092231" cy="1013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4AE6E-09E0-46B6-B51A-CA2B1C7F8C9D}">
      <dsp:nvSpPr>
        <dsp:cNvPr id="0" name=""/>
        <dsp:cNvSpPr/>
      </dsp:nvSpPr>
      <dsp:spPr>
        <a:xfrm>
          <a:off x="0" y="391046"/>
          <a:ext cx="8172122" cy="8751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Application: Case study of the captive breeding and reintroduction of </a:t>
          </a:r>
          <a:r>
            <a:rPr lang="en-US" sz="2200" kern="1200" dirty="0" smtClean="0"/>
            <a:t>an </a:t>
          </a:r>
          <a:r>
            <a:rPr lang="en-GB" sz="2200" kern="1200" dirty="0" smtClean="0"/>
            <a:t>endangered animal species.</a:t>
          </a:r>
          <a:endParaRPr lang="en-GB" sz="2200" kern="1200" dirty="0"/>
        </a:p>
      </dsp:txBody>
      <dsp:txXfrm>
        <a:off x="42722" y="433768"/>
        <a:ext cx="8086678" cy="789716"/>
      </dsp:txXfrm>
    </dsp:sp>
    <dsp:sp modelId="{EA50C8CD-6D57-4133-9CAC-1D1891D30FDD}">
      <dsp:nvSpPr>
        <dsp:cNvPr id="0" name=""/>
        <dsp:cNvSpPr/>
      </dsp:nvSpPr>
      <dsp:spPr>
        <a:xfrm>
          <a:off x="0" y="1329567"/>
          <a:ext cx="8172122" cy="8751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Application</a:t>
          </a:r>
          <a:r>
            <a:rPr lang="en-US" sz="2200" kern="1200" dirty="0"/>
            <a:t>: Analysis of the impact of biogeographic factors on </a:t>
          </a:r>
          <a:r>
            <a:rPr lang="en-US" sz="2200" kern="1200" dirty="0" smtClean="0"/>
            <a:t>diversity limited to island size and edge effects.</a:t>
          </a:r>
          <a:endParaRPr lang="en-GB" sz="2200" kern="1200" dirty="0"/>
        </a:p>
      </dsp:txBody>
      <dsp:txXfrm>
        <a:off x="42722" y="1372289"/>
        <a:ext cx="8086678" cy="789716"/>
      </dsp:txXfrm>
    </dsp:sp>
    <dsp:sp modelId="{FADEAE0C-1F1E-4B1B-8256-48A2DE96A677}">
      <dsp:nvSpPr>
        <dsp:cNvPr id="0" name=""/>
        <dsp:cNvSpPr/>
      </dsp:nvSpPr>
      <dsp:spPr>
        <a:xfrm>
          <a:off x="0" y="2268087"/>
          <a:ext cx="8172122" cy="8751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Skill</a:t>
          </a:r>
          <a:r>
            <a:rPr lang="en-US" sz="2200" kern="1200" dirty="0"/>
            <a:t>: Analysis of the biodiversity of two local communities using </a:t>
          </a:r>
          <a:r>
            <a:rPr lang="en-US" sz="2200" kern="1200" dirty="0" smtClean="0"/>
            <a:t>Simpson’s </a:t>
          </a:r>
          <a:r>
            <a:rPr lang="en-GB" sz="2200" kern="1200" dirty="0" smtClean="0"/>
            <a:t>reciprocal index of diversity.</a:t>
          </a:r>
          <a:endParaRPr lang="en-GB" sz="2200" kern="1200" dirty="0"/>
        </a:p>
      </dsp:txBody>
      <dsp:txXfrm>
        <a:off x="42722" y="2310809"/>
        <a:ext cx="8086678" cy="789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018A-424A-4A43-BEAE-C6715D57FA04}">
      <dsp:nvSpPr>
        <dsp:cNvPr id="0" name=""/>
        <dsp:cNvSpPr/>
      </dsp:nvSpPr>
      <dsp:spPr>
        <a:xfrm>
          <a:off x="0" y="308"/>
          <a:ext cx="8208912" cy="575593"/>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None</a:t>
          </a:r>
          <a:endParaRPr lang="en-GB" sz="1800" b="1" kern="1200" dirty="0"/>
        </a:p>
      </dsp:txBody>
      <dsp:txXfrm>
        <a:off x="28098" y="28406"/>
        <a:ext cx="8152716" cy="5193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24/02/2016</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12</a:t>
            </a:fld>
            <a:endParaRPr lang="en-GB"/>
          </a:p>
        </p:txBody>
      </p:sp>
    </p:spTree>
    <p:extLst>
      <p:ext uri="{BB962C8B-B14F-4D97-AF65-F5344CB8AC3E}">
        <p14:creationId xmlns:p14="http://schemas.microsoft.com/office/powerpoint/2010/main" val="69773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13</a:t>
            </a:fld>
            <a:endParaRPr lang="en-GB"/>
          </a:p>
        </p:txBody>
      </p:sp>
    </p:spTree>
    <p:extLst>
      <p:ext uri="{BB962C8B-B14F-4D97-AF65-F5344CB8AC3E}">
        <p14:creationId xmlns:p14="http://schemas.microsoft.com/office/powerpoint/2010/main" val="83126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2/24/2016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3078-27ED-4AFB-A077-8DA64E9CD858}" type="datetime1">
              <a:rPr lang="en-US" smtClean="0"/>
              <a:t>2/24/2016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147D-D2C2-46C2-8C06-ED1BF42AFE3B}" type="datetime1">
              <a:rPr lang="en-US" smtClean="0"/>
              <a:t>2/24/2016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2/24/2016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071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2/24/2016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821752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2/24/2016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5428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2/24/2016</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828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2/24/2016</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990784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2/24/2016</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670720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2/24/2016</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076800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2/24/2016</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702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2/24/2016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2/24/2016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25326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2/24/2016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667203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2/24/2016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41073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2/24/2016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7E7DAC-EC36-4F41-83DE-810A83B77FD7}" type="datetime1">
              <a:rPr lang="en-US" smtClean="0"/>
              <a:t>2/24/2016</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2/24/2016</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CB4BD-ADB9-4B2C-B39B-318F0B9DE57F}" type="datetime1">
              <a:rPr lang="en-US" smtClean="0"/>
              <a:t>2/24/2016</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2/24/2016</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2/24/2016</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2/24/2016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2/24/2016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2/24/2016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534871996"/>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www.iucnredlist.org/"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7G2rQARCC8" TargetMode="External"/><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488278" cy="1702160"/>
          </a:xfrm>
        </p:spPr>
        <p:txBody>
          <a:bodyPr>
            <a:normAutofit fontScale="90000"/>
          </a:bodyPr>
          <a:lstStyle/>
          <a:p>
            <a:r>
              <a:rPr lang="en-GB" dirty="0" smtClean="0"/>
              <a:t>Option C</a:t>
            </a:r>
            <a:r>
              <a:rPr lang="en-GB" dirty="0">
                <a:solidFill>
                  <a:schemeClr val="tx1">
                    <a:lumMod val="65000"/>
                    <a:lumOff val="35000"/>
                  </a:schemeClr>
                </a:solidFill>
              </a:rPr>
              <a:t/>
            </a:r>
            <a:br>
              <a:rPr lang="en-GB" dirty="0">
                <a:solidFill>
                  <a:schemeClr val="tx1">
                    <a:lumMod val="65000"/>
                    <a:lumOff val="35000"/>
                  </a:schemeClr>
                </a:solidFill>
              </a:rPr>
            </a:br>
            <a:r>
              <a:rPr lang="en-GB" dirty="0">
                <a:solidFill>
                  <a:schemeClr val="tx1">
                    <a:lumMod val="65000"/>
                    <a:lumOff val="35000"/>
                  </a:schemeClr>
                </a:solidFill>
              </a:rPr>
              <a:t>E</a:t>
            </a:r>
            <a:r>
              <a:rPr lang="en-GB" dirty="0" smtClean="0">
                <a:solidFill>
                  <a:schemeClr val="tx1">
                    <a:lumMod val="65000"/>
                    <a:lumOff val="35000"/>
                  </a:schemeClr>
                </a:solidFill>
              </a:rPr>
              <a:t>cology and Conservation</a:t>
            </a:r>
            <a:endParaRPr lang="en-GB" dirty="0">
              <a:solidFill>
                <a:schemeClr val="tx1">
                  <a:lumMod val="65000"/>
                  <a:lumOff val="35000"/>
                </a:schemeClr>
              </a:solidFill>
            </a:endParaRPr>
          </a:p>
        </p:txBody>
      </p:sp>
      <p:sp>
        <p:nvSpPr>
          <p:cNvPr id="3" name="Subtitle 2"/>
          <p:cNvSpPr>
            <a:spLocks noGrp="1"/>
          </p:cNvSpPr>
          <p:nvPr>
            <p:ph type="subTitle" idx="1"/>
          </p:nvPr>
        </p:nvSpPr>
        <p:spPr>
          <a:xfrm>
            <a:off x="4647027" y="4581128"/>
            <a:ext cx="3597381" cy="1260629"/>
          </a:xfrm>
        </p:spPr>
        <p:txBody>
          <a:bodyPr>
            <a:noAutofit/>
          </a:bodyPr>
          <a:lstStyle/>
          <a:p>
            <a:r>
              <a:rPr lang="en-GB" sz="2800" dirty="0" smtClean="0">
                <a:solidFill>
                  <a:schemeClr val="accent1">
                    <a:lumMod val="50000"/>
                  </a:schemeClr>
                </a:solidFill>
              </a:rPr>
              <a:t>C4 Conservation of biodiversity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amazon defore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464" y="-33877"/>
            <a:ext cx="3557985" cy="281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07504" y="2000548"/>
            <a:ext cx="9036496" cy="4524315"/>
          </a:xfrm>
          <a:prstGeom prst="rect">
            <a:avLst/>
          </a:prstGeom>
        </p:spPr>
        <p:txBody>
          <a:bodyPr wrap="square">
            <a:spAutoFit/>
          </a:bodyPr>
          <a:lstStyle/>
          <a:p>
            <a:r>
              <a:rPr lang="en-GB" dirty="0" smtClean="0">
                <a:solidFill>
                  <a:prstClr val="black"/>
                </a:solidFill>
              </a:rPr>
              <a:t>Scientific research can inform best practice but needs the support of agencies that can effect proposals for conservation. National governments can do a lot when setting aside land for national reserves. </a:t>
            </a:r>
          </a:p>
          <a:p>
            <a:endParaRPr lang="en-GB" dirty="0">
              <a:solidFill>
                <a:prstClr val="black"/>
              </a:solidFill>
            </a:endParaRPr>
          </a:p>
          <a:p>
            <a:r>
              <a:rPr lang="en-GB" dirty="0" smtClean="0">
                <a:solidFill>
                  <a:prstClr val="black"/>
                </a:solidFill>
              </a:rPr>
              <a:t>Clearly threats to biodiversity spreads beyond borders, conservation involves international cooperation.</a:t>
            </a:r>
          </a:p>
          <a:p>
            <a:endParaRPr lang="en-GB" dirty="0">
              <a:solidFill>
                <a:prstClr val="black"/>
              </a:solidFill>
            </a:endParaRPr>
          </a:p>
          <a:p>
            <a:r>
              <a:rPr lang="en-GB" dirty="0" smtClean="0">
                <a:solidFill>
                  <a:prstClr val="black"/>
                </a:solidFill>
              </a:rPr>
              <a:t>Intergovernmental organisations like the International Union for the Conservation of Nature (IUCN) can facilitate agreements between nations. </a:t>
            </a:r>
          </a:p>
          <a:p>
            <a:endParaRPr lang="en-GB" dirty="0">
              <a:solidFill>
                <a:prstClr val="black"/>
              </a:solidFill>
            </a:endParaRPr>
          </a:p>
          <a:p>
            <a:r>
              <a:rPr lang="en-GB" dirty="0" smtClean="0">
                <a:solidFill>
                  <a:prstClr val="black"/>
                </a:solidFill>
              </a:rPr>
              <a:t>One thing the IUCN publishes is the </a:t>
            </a:r>
            <a:r>
              <a:rPr lang="en-GB" dirty="0" smtClean="0">
                <a:solidFill>
                  <a:prstClr val="black"/>
                </a:solidFill>
                <a:hlinkClick r:id="rId2"/>
              </a:rPr>
              <a:t>Red List of endangered species</a:t>
            </a:r>
            <a:r>
              <a:rPr lang="en-GB" dirty="0" smtClean="0">
                <a:solidFill>
                  <a:prstClr val="black"/>
                </a:solidFill>
              </a:rPr>
              <a:t> which states the status of the conservation of species. </a:t>
            </a:r>
          </a:p>
          <a:p>
            <a:endParaRPr lang="en-GB" dirty="0">
              <a:solidFill>
                <a:prstClr val="black"/>
              </a:solidFill>
            </a:endParaRPr>
          </a:p>
          <a:p>
            <a:r>
              <a:rPr lang="en-GB" dirty="0" smtClean="0">
                <a:solidFill>
                  <a:prstClr val="black"/>
                </a:solidFill>
              </a:rPr>
              <a:t>Also CITES (Convention on International Trade in Endangered  Species) was created by this organisation.  An example of a non-governmental NGO’s is the WWF.</a:t>
            </a:r>
          </a:p>
        </p:txBody>
      </p:sp>
      <p:sp>
        <p:nvSpPr>
          <p:cNvPr id="12" name="11 Rectángulo"/>
          <p:cNvSpPr/>
          <p:nvPr/>
        </p:nvSpPr>
        <p:spPr>
          <a:xfrm>
            <a:off x="-23398" y="0"/>
            <a:ext cx="9013122" cy="2000548"/>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Different</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groups</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work</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together</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conserve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biodiversity</a:t>
            </a:r>
            <a:endPar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Scientists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colaborate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other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agencies :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preservation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involves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coorperation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through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intergovernmental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non-</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governmental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organisations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144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1000"/>
                                        <p:tgtEl>
                                          <p:spTgt spid="2">
                                            <p:txEl>
                                              <p:pRg st="8" end="8"/>
                                            </p:txEl>
                                          </p:spTgt>
                                        </p:tgtEl>
                                      </p:cBhvr>
                                    </p:animEffect>
                                    <p:anim calcmode="lin" valueType="num">
                                      <p:cBhvr>
                                        <p:cTn id="4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07504" y="1199792"/>
            <a:ext cx="8496944" cy="1754326"/>
          </a:xfrm>
          <a:prstGeom prst="rect">
            <a:avLst/>
          </a:prstGeom>
        </p:spPr>
        <p:txBody>
          <a:bodyPr wrap="square">
            <a:spAutoFit/>
          </a:bodyPr>
          <a:lstStyle/>
          <a:p>
            <a:r>
              <a:rPr lang="en-GB" dirty="0" smtClean="0">
                <a:solidFill>
                  <a:prstClr val="black"/>
                </a:solidFill>
              </a:rPr>
              <a:t>Biological diversity, or biodiversity, has two components. Richness refers to the number of different species present. Evenness refers to how close in numbers each species is. If two individuals were to be taken from the sample randomly, evenness would be an indicator of the likelihood that the two individuals would be from different species.</a:t>
            </a:r>
          </a:p>
          <a:p>
            <a:endParaRPr lang="en-GB" dirty="0">
              <a:solidFill>
                <a:prstClr val="black"/>
              </a:solidFill>
            </a:endParaRPr>
          </a:p>
        </p:txBody>
      </p:sp>
      <p:sp>
        <p:nvSpPr>
          <p:cNvPr id="12" name="11 Rectángulo"/>
          <p:cNvSpPr/>
          <p:nvPr/>
        </p:nvSpPr>
        <p:spPr>
          <a:xfrm>
            <a:off x="0" y="278859"/>
            <a:ext cx="9013122" cy="892552"/>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Components</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biodiversity</a:t>
            </a:r>
            <a:endPar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Richness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evenness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components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biodiversity</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537002"/>
            <a:ext cx="271462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07504" y="2630952"/>
            <a:ext cx="2592288" cy="923330"/>
          </a:xfrm>
          <a:prstGeom prst="rect">
            <a:avLst/>
          </a:prstGeom>
        </p:spPr>
        <p:txBody>
          <a:bodyPr wrap="square">
            <a:spAutoFit/>
          </a:bodyPr>
          <a:lstStyle/>
          <a:p>
            <a:r>
              <a:rPr lang="en-GB" i="1" dirty="0">
                <a:solidFill>
                  <a:prstClr val="black"/>
                </a:solidFill>
              </a:rPr>
              <a:t>Sample A has more richness but sample B is more even.</a:t>
            </a:r>
          </a:p>
        </p:txBody>
      </p:sp>
      <p:sp>
        <p:nvSpPr>
          <p:cNvPr id="4" name="3 CuadroTexto"/>
          <p:cNvSpPr txBox="1"/>
          <p:nvPr/>
        </p:nvSpPr>
        <p:spPr>
          <a:xfrm>
            <a:off x="5892009" y="2769452"/>
            <a:ext cx="894797" cy="369332"/>
          </a:xfrm>
          <a:prstGeom prst="rect">
            <a:avLst/>
          </a:prstGeom>
          <a:noFill/>
        </p:spPr>
        <p:txBody>
          <a:bodyPr wrap="none" rtlCol="0">
            <a:spAutoFit/>
          </a:bodyPr>
          <a:lstStyle/>
          <a:p>
            <a:r>
              <a:rPr lang="en-GB" dirty="0" smtClean="0">
                <a:hlinkClick r:id="rId3"/>
              </a:rPr>
              <a:t>VIDEO</a:t>
            </a:r>
            <a:endParaRPr lang="en-GB" dirty="0"/>
          </a:p>
        </p:txBody>
      </p:sp>
      <p:pic>
        <p:nvPicPr>
          <p:cNvPr id="8194" name="Picture 2" descr="http://www.thebluedotpost.com/wp-content/uploads/2015/01/divers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09766">
            <a:off x="5119663" y="3341265"/>
            <a:ext cx="3656710" cy="274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80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500"/>
                                        <p:tgtEl>
                                          <p:spTgt spid="81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fade">
                                      <p:cBhvr>
                                        <p:cTn id="27" dur="1000"/>
                                        <p:tgtEl>
                                          <p:spTgt spid="7170"/>
                                        </p:tgtEl>
                                      </p:cBhvr>
                                    </p:animEffect>
                                    <p:anim calcmode="lin" valueType="num">
                                      <p:cBhvr>
                                        <p:cTn id="28" dur="1000" fill="hold"/>
                                        <p:tgtEl>
                                          <p:spTgt spid="7170"/>
                                        </p:tgtEl>
                                        <p:attrNameLst>
                                          <p:attrName>ppt_x</p:attrName>
                                        </p:attrNameLst>
                                      </p:cBhvr>
                                      <p:tavLst>
                                        <p:tav tm="0">
                                          <p:val>
                                            <p:strVal val="#ppt_x"/>
                                          </p:val>
                                        </p:tav>
                                        <p:tav tm="100000">
                                          <p:val>
                                            <p:strVal val="#ppt_x"/>
                                          </p:val>
                                        </p:tav>
                                      </p:tavLst>
                                    </p:anim>
                                    <p:anim calcmode="lin" valueType="num">
                                      <p:cBhvr>
                                        <p:cTn id="2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pic>
        <p:nvPicPr>
          <p:cNvPr id="9218" name="Picture 2" descr="http://www.sazaniassociates.org.uk/wp-content/uploads/2015/01/BiodiversityA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7" y="0"/>
            <a:ext cx="9191469" cy="649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01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143"/>
            <a:ext cx="6622188" cy="446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 b="1955"/>
          <a:stretch/>
        </p:blipFill>
        <p:spPr bwMode="auto">
          <a:xfrm>
            <a:off x="6600790" y="-5740"/>
            <a:ext cx="2571750" cy="480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0" y="5013176"/>
            <a:ext cx="6372200" cy="369332"/>
          </a:xfrm>
          <a:prstGeom prst="rect">
            <a:avLst/>
          </a:prstGeom>
        </p:spPr>
        <p:txBody>
          <a:bodyPr wrap="square">
            <a:spAutoFit/>
          </a:bodyPr>
          <a:lstStyle/>
          <a:p>
            <a:r>
              <a:rPr lang="en-GB" dirty="0"/>
              <a:t>https://www.youtube.com/watch?v=zxzwvWDeTT8</a:t>
            </a:r>
          </a:p>
        </p:txBody>
      </p:sp>
    </p:spTree>
    <p:extLst>
      <p:ext uri="{BB962C8B-B14F-4D97-AF65-F5344CB8AC3E}">
        <p14:creationId xmlns:p14="http://schemas.microsoft.com/office/powerpoint/2010/main" val="2249734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07504" y="1199792"/>
            <a:ext cx="8496944" cy="2585323"/>
          </a:xfrm>
          <a:prstGeom prst="rect">
            <a:avLst/>
          </a:prstGeom>
        </p:spPr>
        <p:txBody>
          <a:bodyPr wrap="square">
            <a:spAutoFit/>
          </a:bodyPr>
          <a:lstStyle/>
          <a:p>
            <a:r>
              <a:rPr lang="en-GB" dirty="0" smtClean="0">
                <a:solidFill>
                  <a:prstClr val="black"/>
                </a:solidFill>
              </a:rPr>
              <a:t>The effectiveness of nature reserves at conserving biodiversity depends on it biogeographical features.  </a:t>
            </a:r>
          </a:p>
          <a:p>
            <a:endParaRPr lang="en-GB" dirty="0">
              <a:solidFill>
                <a:prstClr val="black"/>
              </a:solidFill>
            </a:endParaRPr>
          </a:p>
          <a:p>
            <a:r>
              <a:rPr lang="en-GB" dirty="0" smtClean="0">
                <a:solidFill>
                  <a:prstClr val="black"/>
                </a:solidFill>
              </a:rPr>
              <a:t>Large nature reserves are more effective at maintaining biodiversity than small ones. This is consistent with the island biogeographical model, if nature reserves are like islands. The larger the island is the greater the biodiversity found there. The larger the area the higher the population of a certain species can be supported and the less likely that small populations will be extirpated by rando</a:t>
            </a:r>
            <a:r>
              <a:rPr lang="en-GB" dirty="0" smtClean="0">
                <a:solidFill>
                  <a:prstClr val="black"/>
                </a:solidFill>
              </a:rPr>
              <a:t>m events. </a:t>
            </a:r>
          </a:p>
        </p:txBody>
      </p:sp>
      <p:sp>
        <p:nvSpPr>
          <p:cNvPr id="12" name="11 Rectángulo"/>
          <p:cNvSpPr/>
          <p:nvPr/>
        </p:nvSpPr>
        <p:spPr>
          <a:xfrm>
            <a:off x="0" y="278859"/>
            <a:ext cx="9013122" cy="892552"/>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Biogeography</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influence</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diversity</a:t>
            </a:r>
            <a:endPar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Biogeographic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factors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affect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diversity</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descr="http://1.bp.blogspot.com/_yPQKLK7HRJc/Sj0618QOEbI/AAAAAAAABhw/GQjJq3qTQ9Y/s400/corredor+y+sierra+more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561650"/>
            <a:ext cx="3600400" cy="300929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36602" y="3809171"/>
            <a:ext cx="4572000" cy="1754326"/>
          </a:xfrm>
          <a:prstGeom prst="rect">
            <a:avLst/>
          </a:prstGeom>
        </p:spPr>
        <p:txBody>
          <a:bodyPr>
            <a:spAutoFit/>
          </a:bodyPr>
          <a:lstStyle/>
          <a:p>
            <a:r>
              <a:rPr lang="en-GB" dirty="0" smtClean="0">
                <a:solidFill>
                  <a:prstClr val="black"/>
                </a:solidFill>
              </a:rPr>
              <a:t>Connected </a:t>
            </a:r>
            <a:r>
              <a:rPr lang="en-GB" dirty="0">
                <a:solidFill>
                  <a:prstClr val="black"/>
                </a:solidFill>
              </a:rPr>
              <a:t>nature reserves are more effective than isolated ones. Corridors can increase effectiveness of nature reserves.  Even narrow corridors, just to cross roads, are enough sometimes</a:t>
            </a:r>
          </a:p>
          <a:p>
            <a:endParaRPr lang="en-GB" dirty="0">
              <a:solidFill>
                <a:prstClr val="black"/>
              </a:solidFill>
            </a:endParaRPr>
          </a:p>
        </p:txBody>
      </p:sp>
    </p:spTree>
    <p:extLst>
      <p:ext uri="{BB962C8B-B14F-4D97-AF65-F5344CB8AC3E}">
        <p14:creationId xmlns:p14="http://schemas.microsoft.com/office/powerpoint/2010/main" val="249141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1000"/>
                                        <p:tgtEl>
                                          <p:spTgt spid="2050"/>
                                        </p:tgtEl>
                                      </p:cBhvr>
                                    </p:animEffect>
                                    <p:anim calcmode="lin" valueType="num">
                                      <p:cBhvr>
                                        <p:cTn id="31" dur="1000" fill="hold"/>
                                        <p:tgtEl>
                                          <p:spTgt spid="2050"/>
                                        </p:tgtEl>
                                        <p:attrNameLst>
                                          <p:attrName>ppt_x</p:attrName>
                                        </p:attrNameLst>
                                      </p:cBhvr>
                                      <p:tavLst>
                                        <p:tav tm="0">
                                          <p:val>
                                            <p:strVal val="#ppt_x"/>
                                          </p:val>
                                        </p:tav>
                                        <p:tav tm="100000">
                                          <p:val>
                                            <p:strVal val="#ppt_x"/>
                                          </p:val>
                                        </p:tav>
                                      </p:tavLst>
                                    </p:anim>
                                    <p:anim calcmode="lin" valueType="num">
                                      <p:cBhvr>
                                        <p:cTn id="3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pic>
        <p:nvPicPr>
          <p:cNvPr id="1026" name="Picture 2" descr="http://www.otromundoesposible.net/wp-content/uploads/2011/01/copia_de_mapa_de_dragado_del_guadalquivir-1024x6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 y="188640"/>
            <a:ext cx="9144000" cy="6197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140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pic>
        <p:nvPicPr>
          <p:cNvPr id="3076" name="Picture 4" descr="http://www.wegenennatuur.be/sites/wegenennatuur/files/Vilda%20aangekocht_76062_Ecoduct_Kikbeek_Yves_Adams_A5_321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8370547" cy="557339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0" y="0"/>
            <a:ext cx="9013122" cy="1077218"/>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Ecoduct</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National</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park</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Hoge</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Veluwe</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Netherlands</a:t>
            </a:r>
            <a:endPar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4155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07504" y="1199792"/>
            <a:ext cx="8496944" cy="923330"/>
          </a:xfrm>
          <a:prstGeom prst="rect">
            <a:avLst/>
          </a:prstGeom>
        </p:spPr>
        <p:txBody>
          <a:bodyPr wrap="square">
            <a:spAutoFit/>
          </a:bodyPr>
          <a:lstStyle/>
          <a:p>
            <a:r>
              <a:rPr lang="en-GB" dirty="0" smtClean="0">
                <a:solidFill>
                  <a:prstClr val="black"/>
                </a:solidFill>
              </a:rPr>
              <a:t>The ecology in the edges of ecosystems is very different from the interior ecology so the shape of a reserve is important. A circular reserve is more effective at maintaining biodiversity than a long strip of land.</a:t>
            </a:r>
          </a:p>
        </p:txBody>
      </p:sp>
      <p:sp>
        <p:nvSpPr>
          <p:cNvPr id="12" name="11 Rectángulo"/>
          <p:cNvSpPr/>
          <p:nvPr/>
        </p:nvSpPr>
        <p:spPr>
          <a:xfrm>
            <a:off x="0" y="278859"/>
            <a:ext cx="9013122" cy="892552"/>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Biogeography</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influence</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diversity</a:t>
            </a:r>
            <a:endPar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Biogeographic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factors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affect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diversity</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98" name="Picture 2" descr="https://upload.wikimedia.org/wikipedia/commons/thumb/0/0e/Ski_trail_rating_symbol-green_circle.svg/600px-Ski_trail_rating_symbol-green_circ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6" y="2348880"/>
            <a:ext cx="3756502" cy="37565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upload.wikimedia.org/wikipedia/commons/thumb/0/0e/Ski_trail_rating_symbol-green_circle.svg/600px-Ski_trail_rating_symbol-green_circle.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5067" t="36581" r="16152" b="26837"/>
          <a:stretch/>
        </p:blipFill>
        <p:spPr bwMode="auto">
          <a:xfrm>
            <a:off x="3638395" y="3788657"/>
            <a:ext cx="5367133" cy="87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73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anim calcmode="lin" valueType="num">
                                      <p:cBhvr>
                                        <p:cTn id="20" dur="1000" fill="hold"/>
                                        <p:tgtEl>
                                          <p:spTgt spid="4098"/>
                                        </p:tgtEl>
                                        <p:attrNameLst>
                                          <p:attrName>ppt_x</p:attrName>
                                        </p:attrNameLst>
                                      </p:cBhvr>
                                      <p:tavLst>
                                        <p:tav tm="0">
                                          <p:val>
                                            <p:strVal val="#ppt_x"/>
                                          </p:val>
                                        </p:tav>
                                        <p:tav tm="100000">
                                          <p:val>
                                            <p:strVal val="#ppt_x"/>
                                          </p:val>
                                        </p:tav>
                                      </p:tavLst>
                                    </p:anim>
                                    <p:anim calcmode="lin" valueType="num">
                                      <p:cBhvr>
                                        <p:cTn id="21" dur="1000" fill="hold"/>
                                        <p:tgtEl>
                                          <p:spTgt spid="409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8637"/>
            <a:ext cx="6624736" cy="628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453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488278" cy="1702160"/>
          </a:xfrm>
        </p:spPr>
        <p:txBody>
          <a:bodyPr>
            <a:normAutofit fontScale="90000"/>
          </a:bodyPr>
          <a:lstStyle/>
          <a:p>
            <a:r>
              <a:rPr lang="en-GB" dirty="0" smtClean="0"/>
              <a:t>Option C</a:t>
            </a:r>
            <a:r>
              <a:rPr lang="en-GB" dirty="0">
                <a:solidFill>
                  <a:schemeClr val="tx1">
                    <a:lumMod val="65000"/>
                    <a:lumOff val="35000"/>
                  </a:schemeClr>
                </a:solidFill>
              </a:rPr>
              <a:t/>
            </a:r>
            <a:br>
              <a:rPr lang="en-GB" dirty="0">
                <a:solidFill>
                  <a:schemeClr val="tx1">
                    <a:lumMod val="65000"/>
                    <a:lumOff val="35000"/>
                  </a:schemeClr>
                </a:solidFill>
              </a:rPr>
            </a:br>
            <a:r>
              <a:rPr lang="en-GB" dirty="0">
                <a:solidFill>
                  <a:schemeClr val="tx1">
                    <a:lumMod val="65000"/>
                    <a:lumOff val="35000"/>
                  </a:schemeClr>
                </a:solidFill>
              </a:rPr>
              <a:t>E</a:t>
            </a:r>
            <a:r>
              <a:rPr lang="en-GB" dirty="0" smtClean="0">
                <a:solidFill>
                  <a:schemeClr val="tx1">
                    <a:lumMod val="65000"/>
                    <a:lumOff val="35000"/>
                  </a:schemeClr>
                </a:solidFill>
              </a:rPr>
              <a:t>cology and Conservation</a:t>
            </a:r>
            <a:endParaRPr lang="en-GB" dirty="0">
              <a:solidFill>
                <a:schemeClr val="tx1">
                  <a:lumMod val="65000"/>
                  <a:lumOff val="35000"/>
                </a:schemeClr>
              </a:solidFill>
            </a:endParaRPr>
          </a:p>
        </p:txBody>
      </p:sp>
      <p:sp>
        <p:nvSpPr>
          <p:cNvPr id="3" name="Subtitle 2"/>
          <p:cNvSpPr>
            <a:spLocks noGrp="1"/>
          </p:cNvSpPr>
          <p:nvPr>
            <p:ph type="subTitle" idx="1"/>
          </p:nvPr>
        </p:nvSpPr>
        <p:spPr>
          <a:xfrm>
            <a:off x="4647027" y="4581128"/>
            <a:ext cx="3597381" cy="1260629"/>
          </a:xfrm>
        </p:spPr>
        <p:txBody>
          <a:bodyPr>
            <a:noAutofit/>
          </a:bodyPr>
          <a:lstStyle/>
          <a:p>
            <a:r>
              <a:rPr lang="en-GB" sz="2800" dirty="0" smtClean="0">
                <a:solidFill>
                  <a:schemeClr val="accent1">
                    <a:lumMod val="50000"/>
                  </a:schemeClr>
                </a:solidFill>
              </a:rPr>
              <a:t>C4 Conservation of biodiversity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amazon defore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464" y="-33877"/>
            <a:ext cx="3557985" cy="281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34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1651327844"/>
              </p:ext>
            </p:extLst>
          </p:nvPr>
        </p:nvGraphicFramePr>
        <p:xfrm>
          <a:off x="539552" y="3073042"/>
          <a:ext cx="8208912" cy="3452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2294268417"/>
              </p:ext>
            </p:extLst>
          </p:nvPr>
        </p:nvGraphicFramePr>
        <p:xfrm>
          <a:off x="546573" y="838183"/>
          <a:ext cx="8201891"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CuadroTexto"/>
          <p:cNvSpPr txBox="1"/>
          <p:nvPr/>
        </p:nvSpPr>
        <p:spPr>
          <a:xfrm>
            <a:off x="539552" y="2549822"/>
            <a:ext cx="2927404" cy="523220"/>
          </a:xfrm>
          <a:prstGeom prst="rect">
            <a:avLst/>
          </a:prstGeom>
          <a:noFill/>
        </p:spPr>
        <p:txBody>
          <a:bodyPr wrap="non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Understandings</a:t>
            </a:r>
            <a:r>
              <a:rPr lang="es-ES_tradnl" b="1" dirty="0" smtClean="0"/>
              <a:t>:</a:t>
            </a:r>
            <a:endParaRPr lang="es-ES" b="1" dirty="0"/>
          </a:p>
        </p:txBody>
      </p:sp>
      <p:sp>
        <p:nvSpPr>
          <p:cNvPr id="11" name="10 Rectángulo"/>
          <p:cNvSpPr/>
          <p:nvPr/>
        </p:nvSpPr>
        <p:spPr>
          <a:xfrm>
            <a:off x="533318" y="260647"/>
            <a:ext cx="3666388" cy="584775"/>
          </a:xfrm>
          <a:prstGeom prst="rect">
            <a:avLst/>
          </a:prstGeom>
        </p:spPr>
        <p:txBody>
          <a:bodyPr wrap="none">
            <a:spAutoFit/>
          </a:bodyPr>
          <a:lstStyle/>
          <a:p>
            <a:pPr lvl="0"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n-US" sz="2000" b="1" dirty="0"/>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science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042ECC4E-82DB-47EC-84F7-8BC219DC0C9B}"/>
                                            </p:graphicEl>
                                          </p:spTgt>
                                        </p:tgtEl>
                                        <p:attrNameLst>
                                          <p:attrName>style.visibility</p:attrName>
                                        </p:attrNameLst>
                                      </p:cBhvr>
                                      <p:to>
                                        <p:strVal val="visible"/>
                                      </p:to>
                                    </p:set>
                                    <p:animEffect transition="in" filter="fade">
                                      <p:cBhvr>
                                        <p:cTn id="12" dur="500"/>
                                        <p:tgtEl>
                                          <p:spTgt spid="7">
                                            <p:graphicEl>
                                              <a:dgm id="{042ECC4E-82DB-47EC-84F7-8BC219DC0C9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2180C07C-E603-449F-BD50-C55574096E1C}"/>
                                            </p:graphicEl>
                                          </p:spTgt>
                                        </p:tgtEl>
                                        <p:attrNameLst>
                                          <p:attrName>style.visibility</p:attrName>
                                        </p:attrNameLst>
                                      </p:cBhvr>
                                      <p:to>
                                        <p:strVal val="visible"/>
                                      </p:to>
                                    </p:set>
                                    <p:animEffect transition="in" filter="fade">
                                      <p:cBhvr>
                                        <p:cTn id="22" dur="500"/>
                                        <p:tgtEl>
                                          <p:spTgt spid="8">
                                            <p:graphicEl>
                                              <a:dgm id="{2180C07C-E603-449F-BD50-C55574096E1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1D2737FE-D69B-48AD-B447-FF20DF6294A2}"/>
                                            </p:graphicEl>
                                          </p:spTgt>
                                        </p:tgtEl>
                                        <p:attrNameLst>
                                          <p:attrName>style.visibility</p:attrName>
                                        </p:attrNameLst>
                                      </p:cBhvr>
                                      <p:to>
                                        <p:strVal val="visible"/>
                                      </p:to>
                                    </p:set>
                                    <p:animEffect transition="in" filter="fade">
                                      <p:cBhvr>
                                        <p:cTn id="27" dur="500"/>
                                        <p:tgtEl>
                                          <p:spTgt spid="8">
                                            <p:graphicEl>
                                              <a:dgm id="{1D2737FE-D69B-48AD-B447-FF20DF6294A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E5D95D2D-B80D-4786-86D5-959690035CC1}"/>
                                            </p:graphicEl>
                                          </p:spTgt>
                                        </p:tgtEl>
                                        <p:attrNameLst>
                                          <p:attrName>style.visibility</p:attrName>
                                        </p:attrNameLst>
                                      </p:cBhvr>
                                      <p:to>
                                        <p:strVal val="visible"/>
                                      </p:to>
                                    </p:set>
                                    <p:animEffect transition="in" filter="fade">
                                      <p:cBhvr>
                                        <p:cTn id="32" dur="500"/>
                                        <p:tgtEl>
                                          <p:spTgt spid="8">
                                            <p:graphicEl>
                                              <a:dgm id="{E5D95D2D-B80D-4786-86D5-959690035CC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4C56CCB1-1121-47D3-8E4C-DD4085CDEE51}"/>
                                            </p:graphicEl>
                                          </p:spTgt>
                                        </p:tgtEl>
                                        <p:attrNameLst>
                                          <p:attrName>style.visibility</p:attrName>
                                        </p:attrNameLst>
                                      </p:cBhvr>
                                      <p:to>
                                        <p:strVal val="visible"/>
                                      </p:to>
                                    </p:set>
                                    <p:animEffect transition="in" filter="fade">
                                      <p:cBhvr>
                                        <p:cTn id="37" dur="500"/>
                                        <p:tgtEl>
                                          <p:spTgt spid="8">
                                            <p:graphicEl>
                                              <a:dgm id="{4C56CCB1-1121-47D3-8E4C-DD4085CDEE5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F7EF3A86-38BF-4ADF-AE0A-6B2FCF0FB49E}"/>
                                            </p:graphicEl>
                                          </p:spTgt>
                                        </p:tgtEl>
                                        <p:attrNameLst>
                                          <p:attrName>style.visibility</p:attrName>
                                        </p:attrNameLst>
                                      </p:cBhvr>
                                      <p:to>
                                        <p:strVal val="visible"/>
                                      </p:to>
                                    </p:set>
                                    <p:animEffect transition="in" filter="fade">
                                      <p:cBhvr>
                                        <p:cTn id="42" dur="500"/>
                                        <p:tgtEl>
                                          <p:spTgt spid="8">
                                            <p:graphicEl>
                                              <a:dgm id="{F7EF3A86-38BF-4ADF-AE0A-6B2FCF0FB49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BDB4E28F-206B-4C93-923B-0CC5D148FF0B}"/>
                                            </p:graphicEl>
                                          </p:spTgt>
                                        </p:tgtEl>
                                        <p:attrNameLst>
                                          <p:attrName>style.visibility</p:attrName>
                                        </p:attrNameLst>
                                      </p:cBhvr>
                                      <p:to>
                                        <p:strVal val="visible"/>
                                      </p:to>
                                    </p:set>
                                    <p:animEffect transition="in" filter="fade">
                                      <p:cBhvr>
                                        <p:cTn id="47" dur="500"/>
                                        <p:tgtEl>
                                          <p:spTgt spid="8">
                                            <p:graphicEl>
                                              <a:dgm id="{BDB4E28F-206B-4C93-923B-0CC5D148FF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7" grpId="0">
        <p:bldSub>
          <a:bldDgm bld="lvlOne"/>
        </p:bldSub>
      </p:bldGraphic>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4254594917"/>
              </p:ext>
            </p:extLst>
          </p:nvPr>
        </p:nvGraphicFramePr>
        <p:xfrm>
          <a:off x="432326" y="758802"/>
          <a:ext cx="8172122" cy="3534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a:t>
            </a: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466383" y="5517232"/>
            <a:ext cx="8258823" cy="769441"/>
          </a:xfrm>
          <a:prstGeom prst="rect">
            <a:avLst/>
          </a:prstGeom>
        </p:spPr>
        <p:txBody>
          <a:bodyPr wrap="square">
            <a:spAutoFit/>
          </a:bodyPr>
          <a:lstStyle/>
          <a:p>
            <a:r>
              <a:rPr lang="en-US" sz="2400" b="1" dirty="0">
                <a:ln w="12700">
                  <a:solidFill>
                    <a:schemeClr val="tx2">
                      <a:satMod val="155000"/>
                    </a:schemeClr>
                  </a:solidFill>
                  <a:prstDash val="solid"/>
                </a:ln>
                <a:effectLst>
                  <a:outerShdw blurRad="41275" dist="20320" dir="1800000" algn="tl" rotWithShape="0">
                    <a:srgbClr val="000000">
                      <a:alpha val="40000"/>
                    </a:srgbClr>
                  </a:outerShdw>
                </a:effectLst>
              </a:rPr>
              <a:t>Essential idea:</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Entire communities need to be conserved in order to preserve biodiversity.</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480554" y="4293096"/>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ToK</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2" name="1 Diagrama"/>
          <p:cNvGraphicFramePr/>
          <p:nvPr>
            <p:extLst>
              <p:ext uri="{D42A27DB-BD31-4B8C-83A1-F6EECF244321}">
                <p14:modId xmlns:p14="http://schemas.microsoft.com/office/powerpoint/2010/main" val="1397340158"/>
              </p:ext>
            </p:extLst>
          </p:nvPr>
        </p:nvGraphicFramePr>
        <p:xfrm>
          <a:off x="441428" y="4725144"/>
          <a:ext cx="8208912" cy="5760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0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7B84AE6E-09E0-46B6-B51A-CA2B1C7F8C9D}"/>
                                            </p:graphicEl>
                                          </p:spTgt>
                                        </p:tgtEl>
                                        <p:attrNameLst>
                                          <p:attrName>style.visibility</p:attrName>
                                        </p:attrNameLst>
                                      </p:cBhvr>
                                      <p:to>
                                        <p:strVal val="visible"/>
                                      </p:to>
                                    </p:set>
                                    <p:animEffect transition="in" filter="fade">
                                      <p:cBhvr>
                                        <p:cTn id="12" dur="500"/>
                                        <p:tgtEl>
                                          <p:spTgt spid="8">
                                            <p:graphicEl>
                                              <a:dgm id="{7B84AE6E-09E0-46B6-B51A-CA2B1C7F8C9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EA50C8CD-6D57-4133-9CAC-1D1891D30FDD}"/>
                                            </p:graphicEl>
                                          </p:spTgt>
                                        </p:tgtEl>
                                        <p:attrNameLst>
                                          <p:attrName>style.visibility</p:attrName>
                                        </p:attrNameLst>
                                      </p:cBhvr>
                                      <p:to>
                                        <p:strVal val="visible"/>
                                      </p:to>
                                    </p:set>
                                    <p:animEffect transition="in" filter="fade">
                                      <p:cBhvr>
                                        <p:cTn id="17" dur="500"/>
                                        <p:tgtEl>
                                          <p:spTgt spid="8">
                                            <p:graphicEl>
                                              <a:dgm id="{EA50C8CD-6D57-4133-9CAC-1D1891D30FD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FADEAE0C-1F1E-4B1B-8256-48A2DE96A677}"/>
                                            </p:graphicEl>
                                          </p:spTgt>
                                        </p:tgtEl>
                                        <p:attrNameLst>
                                          <p:attrName>style.visibility</p:attrName>
                                        </p:attrNameLst>
                                      </p:cBhvr>
                                      <p:to>
                                        <p:strVal val="visible"/>
                                      </p:to>
                                    </p:set>
                                    <p:animEffect transition="in" filter="fade">
                                      <p:cBhvr>
                                        <p:cTn id="22" dur="500"/>
                                        <p:tgtEl>
                                          <p:spTgt spid="8">
                                            <p:graphicEl>
                                              <a:dgm id="{FADEAE0C-1F1E-4B1B-8256-48A2DE96A67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4" grpId="0"/>
      <p:bldP spid="7"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Guidance</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Rectángulo"/>
          <p:cNvSpPr/>
          <p:nvPr/>
        </p:nvSpPr>
        <p:spPr>
          <a:xfrm>
            <a:off x="15804" y="1052736"/>
            <a:ext cx="8876675" cy="3139321"/>
          </a:xfrm>
          <a:prstGeom prst="rect">
            <a:avLst/>
          </a:prstGeom>
        </p:spPr>
        <p:txBody>
          <a:bodyPr wrap="square">
            <a:spAutoFit/>
          </a:bodyPr>
          <a:lstStyle/>
          <a:p>
            <a:r>
              <a:rPr lang="en-US" dirty="0"/>
              <a:t>The formula for Simpson’s reciprocal index of diversity is</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i="1" dirty="0"/>
              <a:t>D </a:t>
            </a:r>
            <a:r>
              <a:rPr lang="en-US" dirty="0"/>
              <a:t>= diversity index, </a:t>
            </a:r>
            <a:r>
              <a:rPr lang="en-US" i="1" dirty="0"/>
              <a:t>N </a:t>
            </a:r>
            <a:r>
              <a:rPr lang="en-US" dirty="0"/>
              <a:t>= total number of organisms of all species found and </a:t>
            </a:r>
            <a:r>
              <a:rPr lang="en-US" i="1" dirty="0"/>
              <a:t>n </a:t>
            </a:r>
            <a:r>
              <a:rPr lang="en-US" dirty="0"/>
              <a:t>=</a:t>
            </a:r>
          </a:p>
          <a:p>
            <a:r>
              <a:rPr lang="en-US" dirty="0"/>
              <a:t>number of individuals of a particular species.</a:t>
            </a:r>
            <a:endParaRPr lang="en-GB" dirty="0"/>
          </a:p>
        </p:txBody>
      </p:sp>
      <p:pic>
        <p:nvPicPr>
          <p:cNvPr id="1026" name="Picture 2" descr="http://sciencebitz.com/wp-content/uploads/2012/02/codecogseq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4078137"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7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07504" y="1844824"/>
            <a:ext cx="8496944" cy="369332"/>
          </a:xfrm>
          <a:prstGeom prst="rect">
            <a:avLst/>
          </a:prstGeom>
        </p:spPr>
        <p:txBody>
          <a:bodyPr wrap="square">
            <a:spAutoFit/>
          </a:bodyPr>
          <a:lstStyle/>
          <a:p>
            <a:pPr algn="ctr"/>
            <a:r>
              <a:rPr lang="en-GB" dirty="0" smtClean="0">
                <a:solidFill>
                  <a:prstClr val="black"/>
                </a:solidFill>
              </a:rPr>
              <a:t>PREPARED BY MANUEL!!!</a:t>
            </a:r>
            <a:endParaRPr lang="en-GB" dirty="0">
              <a:solidFill>
                <a:prstClr val="black"/>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Indicator</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indicator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organisms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assess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specific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environmental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condition</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descr="https://media.giphy.com/media/5xtDarBu4l5n6keRznG/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69769" y="2420888"/>
            <a:ext cx="4896544" cy="367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ipe(down)">
                                      <p:cBhvr>
                                        <p:cTn id="18" dur="580">
                                          <p:stCondLst>
                                            <p:cond delay="0"/>
                                          </p:stCondLst>
                                        </p:cTn>
                                        <p:tgtEl>
                                          <p:spTgt spid="2050"/>
                                        </p:tgtEl>
                                      </p:cBhvr>
                                    </p:animEffect>
                                    <p:anim calcmode="lin" valueType="num">
                                      <p:cBhvr>
                                        <p:cTn id="19"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4" dur="26">
                                          <p:stCondLst>
                                            <p:cond delay="650"/>
                                          </p:stCondLst>
                                        </p:cTn>
                                        <p:tgtEl>
                                          <p:spTgt spid="2050"/>
                                        </p:tgtEl>
                                      </p:cBhvr>
                                      <p:to x="100000" y="60000"/>
                                    </p:animScale>
                                    <p:animScale>
                                      <p:cBhvr>
                                        <p:cTn id="25" dur="166" decel="50000">
                                          <p:stCondLst>
                                            <p:cond delay="676"/>
                                          </p:stCondLst>
                                        </p:cTn>
                                        <p:tgtEl>
                                          <p:spTgt spid="2050"/>
                                        </p:tgtEl>
                                      </p:cBhvr>
                                      <p:to x="100000" y="100000"/>
                                    </p:animScale>
                                    <p:animScale>
                                      <p:cBhvr>
                                        <p:cTn id="26" dur="26">
                                          <p:stCondLst>
                                            <p:cond delay="1312"/>
                                          </p:stCondLst>
                                        </p:cTn>
                                        <p:tgtEl>
                                          <p:spTgt spid="2050"/>
                                        </p:tgtEl>
                                      </p:cBhvr>
                                      <p:to x="100000" y="80000"/>
                                    </p:animScale>
                                    <p:animScale>
                                      <p:cBhvr>
                                        <p:cTn id="27" dur="166" decel="50000">
                                          <p:stCondLst>
                                            <p:cond delay="1338"/>
                                          </p:stCondLst>
                                        </p:cTn>
                                        <p:tgtEl>
                                          <p:spTgt spid="2050"/>
                                        </p:tgtEl>
                                      </p:cBhvr>
                                      <p:to x="100000" y="100000"/>
                                    </p:animScale>
                                    <p:animScale>
                                      <p:cBhvr>
                                        <p:cTn id="28" dur="26">
                                          <p:stCondLst>
                                            <p:cond delay="1642"/>
                                          </p:stCondLst>
                                        </p:cTn>
                                        <p:tgtEl>
                                          <p:spTgt spid="2050"/>
                                        </p:tgtEl>
                                      </p:cBhvr>
                                      <p:to x="100000" y="90000"/>
                                    </p:animScale>
                                    <p:animScale>
                                      <p:cBhvr>
                                        <p:cTn id="29" dur="166" decel="50000">
                                          <p:stCondLst>
                                            <p:cond delay="1668"/>
                                          </p:stCondLst>
                                        </p:cTn>
                                        <p:tgtEl>
                                          <p:spTgt spid="2050"/>
                                        </p:tgtEl>
                                      </p:cBhvr>
                                      <p:to x="100000" y="100000"/>
                                    </p:animScale>
                                    <p:animScale>
                                      <p:cBhvr>
                                        <p:cTn id="30" dur="26">
                                          <p:stCondLst>
                                            <p:cond delay="1808"/>
                                          </p:stCondLst>
                                        </p:cTn>
                                        <p:tgtEl>
                                          <p:spTgt spid="2050"/>
                                        </p:tgtEl>
                                      </p:cBhvr>
                                      <p:to x="100000" y="95000"/>
                                    </p:animScale>
                                    <p:animScale>
                                      <p:cBhvr>
                                        <p:cTn id="31"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07504" y="1844824"/>
            <a:ext cx="8496944" cy="369332"/>
          </a:xfrm>
          <a:prstGeom prst="rect">
            <a:avLst/>
          </a:prstGeom>
        </p:spPr>
        <p:txBody>
          <a:bodyPr wrap="square">
            <a:spAutoFit/>
          </a:bodyPr>
          <a:lstStyle/>
          <a:p>
            <a:pPr algn="ctr"/>
            <a:r>
              <a:rPr lang="en-GB" dirty="0" smtClean="0">
                <a:solidFill>
                  <a:prstClr val="black"/>
                </a:solidFill>
              </a:rPr>
              <a:t>PREPARED BY MANUEL!!!</a:t>
            </a:r>
            <a:endParaRPr lang="en-GB" dirty="0">
              <a:solidFill>
                <a:prstClr val="black"/>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Calculation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biotic</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index</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Relative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numbers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indicator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calculate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value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biotic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index</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descr="http://one_org_international.s3.amazonaws.com/international/media/international/2015/07/21110046/zdopaminegif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56294" y="2636912"/>
            <a:ext cx="6336704" cy="3512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17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ipe(down)">
                                      <p:cBhvr>
                                        <p:cTn id="18" dur="580">
                                          <p:stCondLst>
                                            <p:cond delay="0"/>
                                          </p:stCondLst>
                                        </p:cTn>
                                        <p:tgtEl>
                                          <p:spTgt spid="3074"/>
                                        </p:tgtEl>
                                      </p:cBhvr>
                                    </p:animEffect>
                                    <p:anim calcmode="lin" valueType="num">
                                      <p:cBhvr>
                                        <p:cTn id="19"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4" dur="26">
                                          <p:stCondLst>
                                            <p:cond delay="650"/>
                                          </p:stCondLst>
                                        </p:cTn>
                                        <p:tgtEl>
                                          <p:spTgt spid="3074"/>
                                        </p:tgtEl>
                                      </p:cBhvr>
                                      <p:to x="100000" y="60000"/>
                                    </p:animScale>
                                    <p:animScale>
                                      <p:cBhvr>
                                        <p:cTn id="25" dur="166" decel="50000">
                                          <p:stCondLst>
                                            <p:cond delay="676"/>
                                          </p:stCondLst>
                                        </p:cTn>
                                        <p:tgtEl>
                                          <p:spTgt spid="3074"/>
                                        </p:tgtEl>
                                      </p:cBhvr>
                                      <p:to x="100000" y="100000"/>
                                    </p:animScale>
                                    <p:animScale>
                                      <p:cBhvr>
                                        <p:cTn id="26" dur="26">
                                          <p:stCondLst>
                                            <p:cond delay="1312"/>
                                          </p:stCondLst>
                                        </p:cTn>
                                        <p:tgtEl>
                                          <p:spTgt spid="3074"/>
                                        </p:tgtEl>
                                      </p:cBhvr>
                                      <p:to x="100000" y="80000"/>
                                    </p:animScale>
                                    <p:animScale>
                                      <p:cBhvr>
                                        <p:cTn id="27" dur="166" decel="50000">
                                          <p:stCondLst>
                                            <p:cond delay="1338"/>
                                          </p:stCondLst>
                                        </p:cTn>
                                        <p:tgtEl>
                                          <p:spTgt spid="3074"/>
                                        </p:tgtEl>
                                      </p:cBhvr>
                                      <p:to x="100000" y="100000"/>
                                    </p:animScale>
                                    <p:animScale>
                                      <p:cBhvr>
                                        <p:cTn id="28" dur="26">
                                          <p:stCondLst>
                                            <p:cond delay="1642"/>
                                          </p:stCondLst>
                                        </p:cTn>
                                        <p:tgtEl>
                                          <p:spTgt spid="3074"/>
                                        </p:tgtEl>
                                      </p:cBhvr>
                                      <p:to x="100000" y="90000"/>
                                    </p:animScale>
                                    <p:animScale>
                                      <p:cBhvr>
                                        <p:cTn id="29" dur="166" decel="50000">
                                          <p:stCondLst>
                                            <p:cond delay="1668"/>
                                          </p:stCondLst>
                                        </p:cTn>
                                        <p:tgtEl>
                                          <p:spTgt spid="3074"/>
                                        </p:tgtEl>
                                      </p:cBhvr>
                                      <p:to x="100000" y="100000"/>
                                    </p:animScale>
                                    <p:animScale>
                                      <p:cBhvr>
                                        <p:cTn id="30" dur="26">
                                          <p:stCondLst>
                                            <p:cond delay="1808"/>
                                          </p:stCondLst>
                                        </p:cTn>
                                        <p:tgtEl>
                                          <p:spTgt spid="3074"/>
                                        </p:tgtEl>
                                      </p:cBhvr>
                                      <p:to x="100000" y="95000"/>
                                    </p:animScale>
                                    <p:animScale>
                                      <p:cBhvr>
                                        <p:cTn id="31"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07504" y="1844824"/>
            <a:ext cx="8496944" cy="369332"/>
          </a:xfrm>
          <a:prstGeom prst="rect">
            <a:avLst/>
          </a:prstGeom>
        </p:spPr>
        <p:txBody>
          <a:bodyPr wrap="square">
            <a:spAutoFit/>
          </a:bodyPr>
          <a:lstStyle/>
          <a:p>
            <a:pPr algn="ctr"/>
            <a:r>
              <a:rPr lang="en-GB" dirty="0" smtClean="0">
                <a:solidFill>
                  <a:prstClr val="black"/>
                </a:solidFill>
              </a:rPr>
              <a:t>PREPARED BY THOMAS!!!</a:t>
            </a:r>
            <a:endParaRPr lang="en-GB" dirty="0">
              <a:solidFill>
                <a:prstClr val="black"/>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In-situ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conservation</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situ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conservation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might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require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management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reserves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national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parks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98" name="Picture 2" descr="https://media.giphy.com/media/uHI7pc1dsOoEw/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99725" y="2513065"/>
            <a:ext cx="4512501"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55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wipe(down)">
                                      <p:cBhvr>
                                        <p:cTn id="18" dur="580">
                                          <p:stCondLst>
                                            <p:cond delay="0"/>
                                          </p:stCondLst>
                                        </p:cTn>
                                        <p:tgtEl>
                                          <p:spTgt spid="4098"/>
                                        </p:tgtEl>
                                      </p:cBhvr>
                                    </p:animEffect>
                                    <p:anim calcmode="lin" valueType="num">
                                      <p:cBhvr>
                                        <p:cTn id="19"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4" dur="26">
                                          <p:stCondLst>
                                            <p:cond delay="650"/>
                                          </p:stCondLst>
                                        </p:cTn>
                                        <p:tgtEl>
                                          <p:spTgt spid="4098"/>
                                        </p:tgtEl>
                                      </p:cBhvr>
                                      <p:to x="100000" y="60000"/>
                                    </p:animScale>
                                    <p:animScale>
                                      <p:cBhvr>
                                        <p:cTn id="25" dur="166" decel="50000">
                                          <p:stCondLst>
                                            <p:cond delay="676"/>
                                          </p:stCondLst>
                                        </p:cTn>
                                        <p:tgtEl>
                                          <p:spTgt spid="4098"/>
                                        </p:tgtEl>
                                      </p:cBhvr>
                                      <p:to x="100000" y="100000"/>
                                    </p:animScale>
                                    <p:animScale>
                                      <p:cBhvr>
                                        <p:cTn id="26" dur="26">
                                          <p:stCondLst>
                                            <p:cond delay="1312"/>
                                          </p:stCondLst>
                                        </p:cTn>
                                        <p:tgtEl>
                                          <p:spTgt spid="4098"/>
                                        </p:tgtEl>
                                      </p:cBhvr>
                                      <p:to x="100000" y="80000"/>
                                    </p:animScale>
                                    <p:animScale>
                                      <p:cBhvr>
                                        <p:cTn id="27" dur="166" decel="50000">
                                          <p:stCondLst>
                                            <p:cond delay="1338"/>
                                          </p:stCondLst>
                                        </p:cTn>
                                        <p:tgtEl>
                                          <p:spTgt spid="4098"/>
                                        </p:tgtEl>
                                      </p:cBhvr>
                                      <p:to x="100000" y="100000"/>
                                    </p:animScale>
                                    <p:animScale>
                                      <p:cBhvr>
                                        <p:cTn id="28" dur="26">
                                          <p:stCondLst>
                                            <p:cond delay="1642"/>
                                          </p:stCondLst>
                                        </p:cTn>
                                        <p:tgtEl>
                                          <p:spTgt spid="4098"/>
                                        </p:tgtEl>
                                      </p:cBhvr>
                                      <p:to x="100000" y="90000"/>
                                    </p:animScale>
                                    <p:animScale>
                                      <p:cBhvr>
                                        <p:cTn id="29" dur="166" decel="50000">
                                          <p:stCondLst>
                                            <p:cond delay="1668"/>
                                          </p:stCondLst>
                                        </p:cTn>
                                        <p:tgtEl>
                                          <p:spTgt spid="4098"/>
                                        </p:tgtEl>
                                      </p:cBhvr>
                                      <p:to x="100000" y="100000"/>
                                    </p:animScale>
                                    <p:animScale>
                                      <p:cBhvr>
                                        <p:cTn id="30" dur="26">
                                          <p:stCondLst>
                                            <p:cond delay="1808"/>
                                          </p:stCondLst>
                                        </p:cTn>
                                        <p:tgtEl>
                                          <p:spTgt spid="4098"/>
                                        </p:tgtEl>
                                      </p:cBhvr>
                                      <p:to x="100000" y="95000"/>
                                    </p:animScale>
                                    <p:animScale>
                                      <p:cBhvr>
                                        <p:cTn id="31"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07504" y="1844824"/>
            <a:ext cx="8496944" cy="369332"/>
          </a:xfrm>
          <a:prstGeom prst="rect">
            <a:avLst/>
          </a:prstGeom>
        </p:spPr>
        <p:txBody>
          <a:bodyPr wrap="square">
            <a:spAutoFit/>
          </a:bodyPr>
          <a:lstStyle/>
          <a:p>
            <a:pPr algn="ctr"/>
            <a:r>
              <a:rPr lang="en-GB" dirty="0" smtClean="0">
                <a:solidFill>
                  <a:prstClr val="black"/>
                </a:solidFill>
              </a:rPr>
              <a:t>PREPARED BY THOMAS!!!</a:t>
            </a:r>
            <a:endParaRPr lang="en-GB" dirty="0">
              <a:solidFill>
                <a:prstClr val="black"/>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-situ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conservation</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 situ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conservation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preservation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outside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their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natural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habitat</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2" name="Picture 2" descr="http://i2.cdn.turner.com/money/dam/assets/150529160227-facebook-gif-14-custom-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9943" y="3140968"/>
            <a:ext cx="5053236" cy="265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4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wipe(down)">
                                      <p:cBhvr>
                                        <p:cTn id="18" dur="580">
                                          <p:stCondLst>
                                            <p:cond delay="0"/>
                                          </p:stCondLst>
                                        </p:cTn>
                                        <p:tgtEl>
                                          <p:spTgt spid="5122"/>
                                        </p:tgtEl>
                                      </p:cBhvr>
                                    </p:animEffect>
                                    <p:anim calcmode="lin" valueType="num">
                                      <p:cBhvr>
                                        <p:cTn id="19"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24" dur="26">
                                          <p:stCondLst>
                                            <p:cond delay="650"/>
                                          </p:stCondLst>
                                        </p:cTn>
                                        <p:tgtEl>
                                          <p:spTgt spid="5122"/>
                                        </p:tgtEl>
                                      </p:cBhvr>
                                      <p:to x="100000" y="60000"/>
                                    </p:animScale>
                                    <p:animScale>
                                      <p:cBhvr>
                                        <p:cTn id="25" dur="166" decel="50000">
                                          <p:stCondLst>
                                            <p:cond delay="676"/>
                                          </p:stCondLst>
                                        </p:cTn>
                                        <p:tgtEl>
                                          <p:spTgt spid="5122"/>
                                        </p:tgtEl>
                                      </p:cBhvr>
                                      <p:to x="100000" y="100000"/>
                                    </p:animScale>
                                    <p:animScale>
                                      <p:cBhvr>
                                        <p:cTn id="26" dur="26">
                                          <p:stCondLst>
                                            <p:cond delay="1312"/>
                                          </p:stCondLst>
                                        </p:cTn>
                                        <p:tgtEl>
                                          <p:spTgt spid="5122"/>
                                        </p:tgtEl>
                                      </p:cBhvr>
                                      <p:to x="100000" y="80000"/>
                                    </p:animScale>
                                    <p:animScale>
                                      <p:cBhvr>
                                        <p:cTn id="27" dur="166" decel="50000">
                                          <p:stCondLst>
                                            <p:cond delay="1338"/>
                                          </p:stCondLst>
                                        </p:cTn>
                                        <p:tgtEl>
                                          <p:spTgt spid="5122"/>
                                        </p:tgtEl>
                                      </p:cBhvr>
                                      <p:to x="100000" y="100000"/>
                                    </p:animScale>
                                    <p:animScale>
                                      <p:cBhvr>
                                        <p:cTn id="28" dur="26">
                                          <p:stCondLst>
                                            <p:cond delay="1642"/>
                                          </p:stCondLst>
                                        </p:cTn>
                                        <p:tgtEl>
                                          <p:spTgt spid="5122"/>
                                        </p:tgtEl>
                                      </p:cBhvr>
                                      <p:to x="100000" y="90000"/>
                                    </p:animScale>
                                    <p:animScale>
                                      <p:cBhvr>
                                        <p:cTn id="29" dur="166" decel="50000">
                                          <p:stCondLst>
                                            <p:cond delay="1668"/>
                                          </p:stCondLst>
                                        </p:cTn>
                                        <p:tgtEl>
                                          <p:spTgt spid="5122"/>
                                        </p:tgtEl>
                                      </p:cBhvr>
                                      <p:to x="100000" y="100000"/>
                                    </p:animScale>
                                    <p:animScale>
                                      <p:cBhvr>
                                        <p:cTn id="30" dur="26">
                                          <p:stCondLst>
                                            <p:cond delay="1808"/>
                                          </p:stCondLst>
                                        </p:cTn>
                                        <p:tgtEl>
                                          <p:spTgt spid="5122"/>
                                        </p:tgtEl>
                                      </p:cBhvr>
                                      <p:to x="100000" y="95000"/>
                                    </p:animScale>
                                    <p:animScale>
                                      <p:cBhvr>
                                        <p:cTn id="31"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07504" y="1844824"/>
            <a:ext cx="8496944" cy="646331"/>
          </a:xfrm>
          <a:prstGeom prst="rect">
            <a:avLst/>
          </a:prstGeom>
        </p:spPr>
        <p:txBody>
          <a:bodyPr wrap="square">
            <a:spAutoFit/>
          </a:bodyPr>
          <a:lstStyle/>
          <a:p>
            <a:r>
              <a:rPr lang="en-GB" dirty="0" smtClean="0">
                <a:solidFill>
                  <a:prstClr val="black"/>
                </a:solidFill>
              </a:rPr>
              <a:t>The peregrine falcon became endangered in North America because DDT made the shells of their eggs very thin resulting in less eggs hatching. </a:t>
            </a:r>
          </a:p>
        </p:txBody>
      </p:sp>
      <p:sp>
        <p:nvSpPr>
          <p:cNvPr id="12" name="11 Rectángulo"/>
          <p:cNvSpPr/>
          <p:nvPr/>
        </p:nvSpPr>
        <p:spPr>
          <a:xfrm>
            <a:off x="-18694" y="39283"/>
            <a:ext cx="9013122" cy="1692771"/>
          </a:xfrm>
          <a:prstGeom prst="rect">
            <a:avLst/>
          </a:prstGeom>
          <a:noFill/>
        </p:spPr>
        <p:txBody>
          <a:bodyPr wrap="square" lIns="91440" tIns="45720" rIns="91440" bIns="45720" anchor="ctr">
            <a:spAutoFit/>
          </a:bodyPr>
          <a:lstStyle/>
          <a:p>
            <a:pPr algn="ct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Captive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breeding</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restore</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populations</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endangered</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endPar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Case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study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captive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breeding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reintroduction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ndangered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animal</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922" y="2550565"/>
            <a:ext cx="426720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94869" y="2550565"/>
            <a:ext cx="4572000" cy="2862322"/>
          </a:xfrm>
          <a:prstGeom prst="rect">
            <a:avLst/>
          </a:prstGeom>
        </p:spPr>
        <p:txBody>
          <a:bodyPr>
            <a:spAutoFit/>
          </a:bodyPr>
          <a:lstStyle/>
          <a:p>
            <a:endParaRPr lang="en-GB" dirty="0">
              <a:solidFill>
                <a:prstClr val="black"/>
              </a:solidFill>
            </a:endParaRPr>
          </a:p>
          <a:p>
            <a:r>
              <a:rPr lang="en-GB" dirty="0">
                <a:solidFill>
                  <a:prstClr val="black"/>
                </a:solidFill>
              </a:rPr>
              <a:t>In a captive breeding programme, researchers took the eggs from the nests of the birds and preplaced them with dummy eggs. The eggs they incubated in the lab under controlled conditions. After they hatched they were reintroduced to the nests to be taken care of by the mother bird again. The success is evident</a:t>
            </a:r>
          </a:p>
        </p:txBody>
      </p:sp>
    </p:spTree>
    <p:extLst>
      <p:ext uri="{BB962C8B-B14F-4D97-AF65-F5344CB8AC3E}">
        <p14:creationId xmlns:p14="http://schemas.microsoft.com/office/powerpoint/2010/main" val="150012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fade">
                                      <p:cBhvr>
                                        <p:cTn id="23" dur="1000"/>
                                        <p:tgtEl>
                                          <p:spTgt spid="6146"/>
                                        </p:tgtEl>
                                      </p:cBhvr>
                                    </p:animEffect>
                                    <p:anim calcmode="lin" valueType="num">
                                      <p:cBhvr>
                                        <p:cTn id="24" dur="1000" fill="hold"/>
                                        <p:tgtEl>
                                          <p:spTgt spid="6146"/>
                                        </p:tgtEl>
                                        <p:attrNameLst>
                                          <p:attrName>ppt_x</p:attrName>
                                        </p:attrNameLst>
                                      </p:cBhvr>
                                      <p:tavLst>
                                        <p:tav tm="0">
                                          <p:val>
                                            <p:strVal val="#ppt_x"/>
                                          </p:val>
                                        </p:tav>
                                        <p:tav tm="100000">
                                          <p:val>
                                            <p:strVal val="#ppt_x"/>
                                          </p:val>
                                        </p:tav>
                                      </p:tavLst>
                                    </p:anim>
                                    <p:anim calcmode="lin" valueType="num">
                                      <p:cBhvr>
                                        <p:cTn id="25"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109921</TotalTime>
  <Words>928</Words>
  <Application>Microsoft Office PowerPoint</Application>
  <PresentationFormat>Presentación en pantalla (4:3)</PresentationFormat>
  <Paragraphs>114</Paragraphs>
  <Slides>19</Slides>
  <Notes>2</Notes>
  <HiddenSlides>0</HiddenSlides>
  <MMClips>0</MMClips>
  <ScaleCrop>false</ScaleCrop>
  <HeadingPairs>
    <vt:vector size="4" baseType="variant">
      <vt:variant>
        <vt:lpstr>Tema</vt:lpstr>
      </vt:variant>
      <vt:variant>
        <vt:i4>2</vt:i4>
      </vt:variant>
      <vt:variant>
        <vt:lpstr>Títulos de diapositiva</vt:lpstr>
      </vt:variant>
      <vt:variant>
        <vt:i4>19</vt:i4>
      </vt:variant>
    </vt:vector>
  </HeadingPairs>
  <TitlesOfParts>
    <vt:vector size="21" baseType="lpstr">
      <vt:lpstr>Template MP</vt:lpstr>
      <vt:lpstr>2_Template MP</vt:lpstr>
      <vt:lpstr>Option C Ecology and Conservation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Option C Ecology and Conservation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sfpaula.default</cp:lastModifiedBy>
  <cp:revision>534</cp:revision>
  <dcterms:created xsi:type="dcterms:W3CDTF">2013-08-21T17:54:09Z</dcterms:created>
  <dcterms:modified xsi:type="dcterms:W3CDTF">2016-02-28T12:47:52Z</dcterms:modified>
</cp:coreProperties>
</file>