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 id="2147484070" r:id="rId2"/>
  </p:sldMasterIdLst>
  <p:notesMasterIdLst>
    <p:notesMasterId r:id="rId20"/>
  </p:notesMasterIdLst>
  <p:sldIdLst>
    <p:sldId id="256" r:id="rId3"/>
    <p:sldId id="257" r:id="rId4"/>
    <p:sldId id="284" r:id="rId5"/>
    <p:sldId id="390" r:id="rId6"/>
    <p:sldId id="391" r:id="rId7"/>
    <p:sldId id="392" r:id="rId8"/>
    <p:sldId id="393" r:id="rId9"/>
    <p:sldId id="394" r:id="rId10"/>
    <p:sldId id="395" r:id="rId11"/>
    <p:sldId id="396" r:id="rId12"/>
    <p:sldId id="398" r:id="rId13"/>
    <p:sldId id="399" r:id="rId14"/>
    <p:sldId id="400" r:id="rId15"/>
    <p:sldId id="401" r:id="rId16"/>
    <p:sldId id="402" r:id="rId17"/>
    <p:sldId id="403" r:id="rId18"/>
    <p:sldId id="404"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3BD"/>
    <a:srgbClr val="94C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98579" autoAdjust="0"/>
  </p:normalViewPr>
  <p:slideViewPr>
    <p:cSldViewPr>
      <p:cViewPr>
        <p:scale>
          <a:sx n="77" d="100"/>
          <a:sy n="77" d="100"/>
        </p:scale>
        <p:origin x="-1080" y="72"/>
      </p:cViewPr>
      <p:guideLst>
        <p:guide orient="horz" pos="2160"/>
        <p:guide pos="2880"/>
      </p:guideLst>
    </p:cSldViewPr>
  </p:slideViewPr>
  <p:outlineViewPr>
    <p:cViewPr>
      <p:scale>
        <a:sx n="33" d="100"/>
        <a:sy n="33" d="100"/>
      </p:scale>
      <p:origin x="0" y="63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5292B614-FDDE-4E58-8733-C33314D42F70}">
      <dgm:prSet custT="1"/>
      <dgm:spPr/>
      <dgm:t>
        <a:bodyPr/>
        <a:lstStyle/>
        <a:p>
          <a:r>
            <a:rPr lang="en-US" sz="1800" dirty="0"/>
            <a:t>Introduced alien species can escape into local ecosystems and </a:t>
          </a:r>
          <a:r>
            <a:rPr lang="en-US" sz="1800" dirty="0" smtClean="0"/>
            <a:t>become </a:t>
          </a:r>
          <a:r>
            <a:rPr lang="en-GB" sz="1800" dirty="0" smtClean="0"/>
            <a:t>invasive.</a:t>
          </a:r>
          <a:endParaRPr lang="en-GB" sz="1800" dirty="0"/>
        </a:p>
      </dgm:t>
    </dgm:pt>
    <dgm:pt modelId="{5C884513-07C9-4FA7-ABE1-AB35BA8B36AC}" type="parTrans" cxnId="{AC11B572-2523-427D-8C35-4C6B4D200F3C}">
      <dgm:prSet/>
      <dgm:spPr/>
      <dgm:t>
        <a:bodyPr/>
        <a:lstStyle/>
        <a:p>
          <a:endParaRPr lang="en-GB" sz="2000"/>
        </a:p>
      </dgm:t>
    </dgm:pt>
    <dgm:pt modelId="{7B0930B5-8B3D-487E-AC24-AAD87A939676}" type="sibTrans" cxnId="{AC11B572-2523-427D-8C35-4C6B4D200F3C}">
      <dgm:prSet/>
      <dgm:spPr/>
      <dgm:t>
        <a:bodyPr/>
        <a:lstStyle/>
        <a:p>
          <a:endParaRPr lang="en-GB" sz="2000"/>
        </a:p>
      </dgm:t>
    </dgm:pt>
    <dgm:pt modelId="{496AFCDE-B425-4C72-BF15-546A60362F8E}">
      <dgm:prSet custT="1"/>
      <dgm:spPr/>
      <dgm:t>
        <a:bodyPr/>
        <a:lstStyle/>
        <a:p>
          <a:r>
            <a:rPr lang="en-US" sz="1800" dirty="0" smtClean="0"/>
            <a:t>Competitive </a:t>
          </a:r>
          <a:r>
            <a:rPr lang="en-US" sz="1800" dirty="0"/>
            <a:t>exclusion and the absence of predators can lead to reduction </a:t>
          </a:r>
          <a:r>
            <a:rPr lang="en-US" sz="1800" dirty="0" smtClean="0"/>
            <a:t>in the numbers of endemic species when alien species become invasive.</a:t>
          </a:r>
          <a:endParaRPr lang="en-GB" sz="1800" dirty="0"/>
        </a:p>
      </dgm:t>
    </dgm:pt>
    <dgm:pt modelId="{B952E4F6-9CA1-45C5-A9C3-926D056F15A1}" type="parTrans" cxnId="{C9086C3B-83AA-4878-83E5-F574AEBBEE3F}">
      <dgm:prSet/>
      <dgm:spPr/>
      <dgm:t>
        <a:bodyPr/>
        <a:lstStyle/>
        <a:p>
          <a:endParaRPr lang="en-GB" sz="2000"/>
        </a:p>
      </dgm:t>
    </dgm:pt>
    <dgm:pt modelId="{B43BECCE-F078-4DDD-8E25-DE563BDA90E7}" type="sibTrans" cxnId="{C9086C3B-83AA-4878-83E5-F574AEBBEE3F}">
      <dgm:prSet/>
      <dgm:spPr/>
      <dgm:t>
        <a:bodyPr/>
        <a:lstStyle/>
        <a:p>
          <a:endParaRPr lang="en-GB" sz="2000"/>
        </a:p>
      </dgm:t>
    </dgm:pt>
    <dgm:pt modelId="{D90A0780-EEFE-4273-9457-E083237EAF1C}">
      <dgm:prSet custT="1"/>
      <dgm:spPr/>
      <dgm:t>
        <a:bodyPr/>
        <a:lstStyle/>
        <a:p>
          <a:r>
            <a:rPr lang="en-US" sz="1800" dirty="0" smtClean="0"/>
            <a:t>Pollutants </a:t>
          </a:r>
          <a:r>
            <a:rPr lang="en-US" sz="1800" dirty="0"/>
            <a:t>become concentrated in the tissues of organisms at higher </a:t>
          </a:r>
          <a:r>
            <a:rPr lang="en-US" sz="1800" dirty="0" smtClean="0"/>
            <a:t>trophic </a:t>
          </a:r>
          <a:r>
            <a:rPr lang="en-GB" sz="1800" dirty="0" smtClean="0"/>
            <a:t>levels by </a:t>
          </a:r>
          <a:r>
            <a:rPr lang="en-GB" sz="1800" dirty="0" err="1" smtClean="0"/>
            <a:t>biomagnification</a:t>
          </a:r>
          <a:r>
            <a:rPr lang="en-GB" sz="1800" dirty="0" smtClean="0"/>
            <a:t>.</a:t>
          </a:r>
          <a:endParaRPr lang="en-GB" sz="1800" dirty="0"/>
        </a:p>
      </dgm:t>
    </dgm:pt>
    <dgm:pt modelId="{27A7EA09-3A23-471C-B9FF-5AC8954CADC2}" type="parTrans" cxnId="{B95AEA71-A1CB-4C85-982A-97CF27F02B6E}">
      <dgm:prSet/>
      <dgm:spPr/>
      <dgm:t>
        <a:bodyPr/>
        <a:lstStyle/>
        <a:p>
          <a:endParaRPr lang="en-GB" sz="2000"/>
        </a:p>
      </dgm:t>
    </dgm:pt>
    <dgm:pt modelId="{CBDD247E-1F53-4080-AB80-CDCCA58F14F4}" type="sibTrans" cxnId="{B95AEA71-A1CB-4C85-982A-97CF27F02B6E}">
      <dgm:prSet/>
      <dgm:spPr/>
      <dgm:t>
        <a:bodyPr/>
        <a:lstStyle/>
        <a:p>
          <a:endParaRPr lang="en-GB" sz="2000"/>
        </a:p>
      </dgm:t>
    </dgm:pt>
    <dgm:pt modelId="{307DC7FF-BC0B-4E2E-9C90-348AE734060A}">
      <dgm:prSet custT="1"/>
      <dgm:spPr/>
      <dgm:t>
        <a:bodyPr/>
        <a:lstStyle/>
        <a:p>
          <a:r>
            <a:rPr lang="en-US" sz="1800" dirty="0" err="1" smtClean="0"/>
            <a:t>Macroplastic</a:t>
          </a:r>
          <a:r>
            <a:rPr lang="en-US" sz="1800" dirty="0" smtClean="0"/>
            <a:t> </a:t>
          </a:r>
          <a:r>
            <a:rPr lang="en-US" sz="1800" dirty="0"/>
            <a:t>and </a:t>
          </a:r>
          <a:r>
            <a:rPr lang="en-US" sz="1800" dirty="0" err="1"/>
            <a:t>microplastic</a:t>
          </a:r>
          <a:r>
            <a:rPr lang="en-US" sz="1800" dirty="0"/>
            <a:t> debris has accumulated in </a:t>
          </a:r>
          <a:r>
            <a:rPr lang="en-US" sz="1800" dirty="0" smtClean="0"/>
            <a:t>marine </a:t>
          </a:r>
          <a:r>
            <a:rPr lang="en-GB" sz="1800" dirty="0" smtClean="0"/>
            <a:t>environments.</a:t>
          </a:r>
          <a:endParaRPr lang="en-GB" sz="1800" dirty="0"/>
        </a:p>
      </dgm:t>
    </dgm:pt>
    <dgm:pt modelId="{8842CEFF-3AE4-4263-8BAD-AF7E866615A3}" type="parTrans" cxnId="{CF6EBA86-21CE-4812-8AB5-54FA9176FC58}">
      <dgm:prSet/>
      <dgm:spPr/>
      <dgm:t>
        <a:bodyPr/>
        <a:lstStyle/>
        <a:p>
          <a:endParaRPr lang="en-GB" sz="2000"/>
        </a:p>
      </dgm:t>
    </dgm:pt>
    <dgm:pt modelId="{7CA42466-B152-421E-93F2-90F9E28634D3}" type="sibTrans" cxnId="{CF6EBA86-21CE-4812-8AB5-54FA9176FC58}">
      <dgm:prSet/>
      <dgm:spPr/>
      <dgm:t>
        <a:bodyPr/>
        <a:lstStyle/>
        <a:p>
          <a:endParaRPr lang="en-GB" sz="2000"/>
        </a:p>
      </dgm:t>
    </dgm:pt>
    <dgm:pt modelId="{F9EB2F10-2B83-439B-8299-10923EE9C12E}" type="pres">
      <dgm:prSet presAssocID="{FBAE8630-DC10-4B52-AFE9-52D0B66F20CA}" presName="linear" presStyleCnt="0">
        <dgm:presLayoutVars>
          <dgm:animLvl val="lvl"/>
          <dgm:resizeHandles val="exact"/>
        </dgm:presLayoutVars>
      </dgm:prSet>
      <dgm:spPr/>
      <dgm:t>
        <a:bodyPr/>
        <a:lstStyle/>
        <a:p>
          <a:endParaRPr lang="es-ES"/>
        </a:p>
      </dgm:t>
    </dgm:pt>
    <dgm:pt modelId="{F71BB5C6-A388-4F8F-9C47-B90E0BDCD3F3}" type="pres">
      <dgm:prSet presAssocID="{5292B614-FDDE-4E58-8733-C33314D42F70}" presName="parentText" presStyleLbl="node1" presStyleIdx="0" presStyleCnt="4">
        <dgm:presLayoutVars>
          <dgm:chMax val="0"/>
          <dgm:bulletEnabled val="1"/>
        </dgm:presLayoutVars>
      </dgm:prSet>
      <dgm:spPr/>
    </dgm:pt>
    <dgm:pt modelId="{12EA3D27-40D8-4E89-AB94-2489E7BF4684}" type="pres">
      <dgm:prSet presAssocID="{7B0930B5-8B3D-487E-AC24-AAD87A939676}" presName="spacer" presStyleCnt="0"/>
      <dgm:spPr/>
    </dgm:pt>
    <dgm:pt modelId="{254CF78B-EAC9-492E-A67F-976A27B4F96F}" type="pres">
      <dgm:prSet presAssocID="{496AFCDE-B425-4C72-BF15-546A60362F8E}" presName="parentText" presStyleLbl="node1" presStyleIdx="1" presStyleCnt="4">
        <dgm:presLayoutVars>
          <dgm:chMax val="0"/>
          <dgm:bulletEnabled val="1"/>
        </dgm:presLayoutVars>
      </dgm:prSet>
      <dgm:spPr/>
      <dgm:t>
        <a:bodyPr/>
        <a:lstStyle/>
        <a:p>
          <a:endParaRPr lang="en-GB"/>
        </a:p>
      </dgm:t>
    </dgm:pt>
    <dgm:pt modelId="{33524BD4-AC6B-4DBF-8823-4B1809BA632D}" type="pres">
      <dgm:prSet presAssocID="{B43BECCE-F078-4DDD-8E25-DE563BDA90E7}" presName="spacer" presStyleCnt="0"/>
      <dgm:spPr/>
    </dgm:pt>
    <dgm:pt modelId="{3C256682-510C-40E6-872C-5C94FE8BE954}" type="pres">
      <dgm:prSet presAssocID="{D90A0780-EEFE-4273-9457-E083237EAF1C}" presName="parentText" presStyleLbl="node1" presStyleIdx="2" presStyleCnt="4">
        <dgm:presLayoutVars>
          <dgm:chMax val="0"/>
          <dgm:bulletEnabled val="1"/>
        </dgm:presLayoutVars>
      </dgm:prSet>
      <dgm:spPr/>
      <dgm:t>
        <a:bodyPr/>
        <a:lstStyle/>
        <a:p>
          <a:endParaRPr lang="en-GB"/>
        </a:p>
      </dgm:t>
    </dgm:pt>
    <dgm:pt modelId="{8B600FFB-D47E-42E3-A401-BEFE08AEE213}" type="pres">
      <dgm:prSet presAssocID="{CBDD247E-1F53-4080-AB80-CDCCA58F14F4}" presName="spacer" presStyleCnt="0"/>
      <dgm:spPr/>
    </dgm:pt>
    <dgm:pt modelId="{E95734F9-E543-4921-BD1A-2D80C1FFC702}" type="pres">
      <dgm:prSet presAssocID="{307DC7FF-BC0B-4E2E-9C90-348AE734060A}" presName="parentText" presStyleLbl="node1" presStyleIdx="3" presStyleCnt="4">
        <dgm:presLayoutVars>
          <dgm:chMax val="0"/>
          <dgm:bulletEnabled val="1"/>
        </dgm:presLayoutVars>
      </dgm:prSet>
      <dgm:spPr/>
      <dgm:t>
        <a:bodyPr/>
        <a:lstStyle/>
        <a:p>
          <a:endParaRPr lang="en-GB"/>
        </a:p>
      </dgm:t>
    </dgm:pt>
  </dgm:ptLst>
  <dgm:cxnLst>
    <dgm:cxn modelId="{AC11B572-2523-427D-8C35-4C6B4D200F3C}" srcId="{FBAE8630-DC10-4B52-AFE9-52D0B66F20CA}" destId="{5292B614-FDDE-4E58-8733-C33314D42F70}" srcOrd="0" destOrd="0" parTransId="{5C884513-07C9-4FA7-ABE1-AB35BA8B36AC}" sibTransId="{7B0930B5-8B3D-487E-AC24-AAD87A939676}"/>
    <dgm:cxn modelId="{CF6EBA86-21CE-4812-8AB5-54FA9176FC58}" srcId="{FBAE8630-DC10-4B52-AFE9-52D0B66F20CA}" destId="{307DC7FF-BC0B-4E2E-9C90-348AE734060A}" srcOrd="3" destOrd="0" parTransId="{8842CEFF-3AE4-4263-8BAD-AF7E866615A3}" sibTransId="{7CA42466-B152-421E-93F2-90F9E28634D3}"/>
    <dgm:cxn modelId="{350442DB-0996-43B8-A455-814B67904F54}" type="presOf" srcId="{FBAE8630-DC10-4B52-AFE9-52D0B66F20CA}" destId="{F9EB2F10-2B83-439B-8299-10923EE9C12E}" srcOrd="0" destOrd="0" presId="urn:microsoft.com/office/officeart/2005/8/layout/vList2"/>
    <dgm:cxn modelId="{F36EB680-650F-4A63-A79C-95BFAA24AEE3}" type="presOf" srcId="{5292B614-FDDE-4E58-8733-C33314D42F70}" destId="{F71BB5C6-A388-4F8F-9C47-B90E0BDCD3F3}" srcOrd="0" destOrd="0" presId="urn:microsoft.com/office/officeart/2005/8/layout/vList2"/>
    <dgm:cxn modelId="{F6D9A680-B9B0-456B-B25E-D6EE1953AEC1}" type="presOf" srcId="{307DC7FF-BC0B-4E2E-9C90-348AE734060A}" destId="{E95734F9-E543-4921-BD1A-2D80C1FFC702}" srcOrd="0" destOrd="0" presId="urn:microsoft.com/office/officeart/2005/8/layout/vList2"/>
    <dgm:cxn modelId="{DC80A161-972A-4076-96D8-75E33FB432AE}" type="presOf" srcId="{D90A0780-EEFE-4273-9457-E083237EAF1C}" destId="{3C256682-510C-40E6-872C-5C94FE8BE954}" srcOrd="0" destOrd="0" presId="urn:microsoft.com/office/officeart/2005/8/layout/vList2"/>
    <dgm:cxn modelId="{B95AEA71-A1CB-4C85-982A-97CF27F02B6E}" srcId="{FBAE8630-DC10-4B52-AFE9-52D0B66F20CA}" destId="{D90A0780-EEFE-4273-9457-E083237EAF1C}" srcOrd="2" destOrd="0" parTransId="{27A7EA09-3A23-471C-B9FF-5AC8954CADC2}" sibTransId="{CBDD247E-1F53-4080-AB80-CDCCA58F14F4}"/>
    <dgm:cxn modelId="{AA0BBCD7-A095-42A3-AB98-8F4F98DE98C8}" type="presOf" srcId="{496AFCDE-B425-4C72-BF15-546A60362F8E}" destId="{254CF78B-EAC9-492E-A67F-976A27B4F96F}" srcOrd="0" destOrd="0" presId="urn:microsoft.com/office/officeart/2005/8/layout/vList2"/>
    <dgm:cxn modelId="{C9086C3B-83AA-4878-83E5-F574AEBBEE3F}" srcId="{FBAE8630-DC10-4B52-AFE9-52D0B66F20CA}" destId="{496AFCDE-B425-4C72-BF15-546A60362F8E}" srcOrd="1" destOrd="0" parTransId="{B952E4F6-9CA1-45C5-A9C3-926D056F15A1}" sibTransId="{B43BECCE-F078-4DDD-8E25-DE563BDA90E7}"/>
    <dgm:cxn modelId="{D76A5C99-735D-4970-939C-5B285302CBDA}" type="presParOf" srcId="{F9EB2F10-2B83-439B-8299-10923EE9C12E}" destId="{F71BB5C6-A388-4F8F-9C47-B90E0BDCD3F3}" srcOrd="0" destOrd="0" presId="urn:microsoft.com/office/officeart/2005/8/layout/vList2"/>
    <dgm:cxn modelId="{DBE3AE6A-B0C3-4081-9544-60971C464DEB}" type="presParOf" srcId="{F9EB2F10-2B83-439B-8299-10923EE9C12E}" destId="{12EA3D27-40D8-4E89-AB94-2489E7BF4684}" srcOrd="1" destOrd="0" presId="urn:microsoft.com/office/officeart/2005/8/layout/vList2"/>
    <dgm:cxn modelId="{058D5388-55BC-47ED-8C12-ECD2B77ED7ED}" type="presParOf" srcId="{F9EB2F10-2B83-439B-8299-10923EE9C12E}" destId="{254CF78B-EAC9-492E-A67F-976A27B4F96F}" srcOrd="2" destOrd="0" presId="urn:microsoft.com/office/officeart/2005/8/layout/vList2"/>
    <dgm:cxn modelId="{7DA62511-A933-40FC-B357-7FC7545C4BBC}" type="presParOf" srcId="{F9EB2F10-2B83-439B-8299-10923EE9C12E}" destId="{33524BD4-AC6B-4DBF-8823-4B1809BA632D}" srcOrd="3" destOrd="0" presId="urn:microsoft.com/office/officeart/2005/8/layout/vList2"/>
    <dgm:cxn modelId="{9A7A67F3-BA59-40BD-964B-7E77140C73E8}" type="presParOf" srcId="{F9EB2F10-2B83-439B-8299-10923EE9C12E}" destId="{3C256682-510C-40E6-872C-5C94FE8BE954}" srcOrd="4" destOrd="0" presId="urn:microsoft.com/office/officeart/2005/8/layout/vList2"/>
    <dgm:cxn modelId="{4EA0B694-5056-41B3-8862-987842CCFD0E}" type="presParOf" srcId="{F9EB2F10-2B83-439B-8299-10923EE9C12E}" destId="{8B600FFB-D47E-42E3-A401-BEFE08AEE213}" srcOrd="5" destOrd="0" presId="urn:microsoft.com/office/officeart/2005/8/layout/vList2"/>
    <dgm:cxn modelId="{8D8A0E35-58C3-4B9C-BFC9-2D7844617D82}" type="presParOf" srcId="{F9EB2F10-2B83-439B-8299-10923EE9C12E}" destId="{E95734F9-E543-4921-BD1A-2D80C1FFC70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ABFFB5-CC6A-4F3F-B501-DA3644A3949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CC80910E-C6C3-4485-9597-F943D6F137C6}">
      <dgm:prSet/>
      <dgm:spPr/>
      <dgm:t>
        <a:bodyPr/>
        <a:lstStyle/>
        <a:p>
          <a:r>
            <a:rPr lang="en-US" dirty="0" smtClean="0"/>
            <a:t>Assessing risks and benefits associated with scientific research—the use of biological control has associated risk and requires verification by tightly controlled experiments before it is approved. (4.8)</a:t>
          </a:r>
          <a:endParaRPr lang="en-GB" dirty="0"/>
        </a:p>
      </dgm:t>
    </dgm:pt>
    <dgm:pt modelId="{DED930FE-ECBE-4B54-AE27-3FE4567628DE}" type="parTrans" cxnId="{C0EFE555-EBC4-448C-9BAE-8367184B7F98}">
      <dgm:prSet/>
      <dgm:spPr/>
      <dgm:t>
        <a:bodyPr/>
        <a:lstStyle/>
        <a:p>
          <a:endParaRPr lang="en-GB"/>
        </a:p>
      </dgm:t>
    </dgm:pt>
    <dgm:pt modelId="{DF027398-4FBB-4BDC-8691-3E4FC1708099}" type="sibTrans" cxnId="{C0EFE555-EBC4-448C-9BAE-8367184B7F98}">
      <dgm:prSet/>
      <dgm:spPr/>
      <dgm:t>
        <a:bodyPr/>
        <a:lstStyle/>
        <a:p>
          <a:endParaRPr lang="en-GB"/>
        </a:p>
      </dgm:t>
    </dgm:pt>
    <dgm:pt modelId="{F0689D10-A944-4645-9C78-13600155B516}" type="pres">
      <dgm:prSet presAssocID="{FEABFFB5-CC6A-4F3F-B501-DA3644A3949D}" presName="linear" presStyleCnt="0">
        <dgm:presLayoutVars>
          <dgm:animLvl val="lvl"/>
          <dgm:resizeHandles val="exact"/>
        </dgm:presLayoutVars>
      </dgm:prSet>
      <dgm:spPr/>
      <dgm:t>
        <a:bodyPr/>
        <a:lstStyle/>
        <a:p>
          <a:endParaRPr lang="es-ES"/>
        </a:p>
      </dgm:t>
    </dgm:pt>
    <dgm:pt modelId="{042ECC4E-82DB-47EC-84F7-8BC219DC0C9B}" type="pres">
      <dgm:prSet presAssocID="{CC80910E-C6C3-4485-9597-F943D6F137C6}" presName="parentText" presStyleLbl="node1" presStyleIdx="0" presStyleCnt="1">
        <dgm:presLayoutVars>
          <dgm:chMax val="0"/>
          <dgm:bulletEnabled val="1"/>
        </dgm:presLayoutVars>
      </dgm:prSet>
      <dgm:spPr/>
      <dgm:t>
        <a:bodyPr/>
        <a:lstStyle/>
        <a:p>
          <a:endParaRPr lang="en-GB"/>
        </a:p>
      </dgm:t>
    </dgm:pt>
  </dgm:ptLst>
  <dgm:cxnLst>
    <dgm:cxn modelId="{B7639C53-A4EF-4020-92A7-46340A6B67E4}" type="presOf" srcId="{FEABFFB5-CC6A-4F3F-B501-DA3644A3949D}" destId="{F0689D10-A944-4645-9C78-13600155B516}" srcOrd="0" destOrd="0" presId="urn:microsoft.com/office/officeart/2005/8/layout/vList2"/>
    <dgm:cxn modelId="{C0EFE555-EBC4-448C-9BAE-8367184B7F98}" srcId="{FEABFFB5-CC6A-4F3F-B501-DA3644A3949D}" destId="{CC80910E-C6C3-4485-9597-F943D6F137C6}" srcOrd="0" destOrd="0" parTransId="{DED930FE-ECBE-4B54-AE27-3FE4567628DE}" sibTransId="{DF027398-4FBB-4BDC-8691-3E4FC1708099}"/>
    <dgm:cxn modelId="{BE48FE62-B05E-4E4A-B43E-D69DF47D5056}" type="presOf" srcId="{CC80910E-C6C3-4485-9597-F943D6F137C6}" destId="{042ECC4E-82DB-47EC-84F7-8BC219DC0C9B}" srcOrd="0" destOrd="0" presId="urn:microsoft.com/office/officeart/2005/8/layout/vList2"/>
    <dgm:cxn modelId="{A6DD0C89-3EAB-40AE-A60C-55B2B2625A3C}" type="presParOf" srcId="{F0689D10-A944-4645-9C78-13600155B516}" destId="{042ECC4E-82DB-47EC-84F7-8BC219DC0C9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C3781868-7B7B-4A6E-97AE-FCC1CABFB504}">
      <dgm:prSet/>
      <dgm:spPr/>
      <dgm:t>
        <a:bodyPr/>
        <a:lstStyle/>
        <a:p>
          <a:r>
            <a:rPr lang="en-US" dirty="0"/>
            <a:t>Application: Study of the introduction of cane toads in Australia and </a:t>
          </a:r>
          <a:r>
            <a:rPr lang="en-US" dirty="0" smtClean="0"/>
            <a:t>one other local example of the introduction of an alien species.</a:t>
          </a:r>
          <a:endParaRPr lang="en-GB" dirty="0"/>
        </a:p>
      </dgm:t>
    </dgm:pt>
    <dgm:pt modelId="{4B41991E-2E1E-4D83-8C83-DFBF6132E7A2}" type="parTrans" cxnId="{C669B8BB-6DAB-42B8-A8A7-2F971C3CD8A1}">
      <dgm:prSet/>
      <dgm:spPr/>
      <dgm:t>
        <a:bodyPr/>
        <a:lstStyle/>
        <a:p>
          <a:endParaRPr lang="en-GB"/>
        </a:p>
      </dgm:t>
    </dgm:pt>
    <dgm:pt modelId="{B0720553-6F1D-4AB9-8B74-D314A44DCE2A}" type="sibTrans" cxnId="{C669B8BB-6DAB-42B8-A8A7-2F971C3CD8A1}">
      <dgm:prSet/>
      <dgm:spPr/>
      <dgm:t>
        <a:bodyPr/>
        <a:lstStyle/>
        <a:p>
          <a:endParaRPr lang="en-GB"/>
        </a:p>
      </dgm:t>
    </dgm:pt>
    <dgm:pt modelId="{20A54938-C50E-41B2-8732-BDF3E5221CB9}">
      <dgm:prSet/>
      <dgm:spPr/>
      <dgm:t>
        <a:bodyPr/>
        <a:lstStyle/>
        <a:p>
          <a:r>
            <a:rPr lang="en-US" dirty="0" smtClean="0"/>
            <a:t>Application</a:t>
          </a:r>
          <a:r>
            <a:rPr lang="en-US" dirty="0"/>
            <a:t>: Discussion of the trade-off between control of the </a:t>
          </a:r>
          <a:r>
            <a:rPr lang="en-US" dirty="0" smtClean="0"/>
            <a:t>malarial </a:t>
          </a:r>
          <a:r>
            <a:rPr lang="en-GB" dirty="0" smtClean="0"/>
            <a:t>parasite and DDT pollution.</a:t>
          </a:r>
          <a:endParaRPr lang="en-GB" dirty="0"/>
        </a:p>
      </dgm:t>
    </dgm:pt>
    <dgm:pt modelId="{F910D527-9964-44B6-A5D3-A5967BCAE98E}" type="parTrans" cxnId="{F08AD54E-DB88-4DDF-B1E9-561D54CD2F9C}">
      <dgm:prSet/>
      <dgm:spPr/>
      <dgm:t>
        <a:bodyPr/>
        <a:lstStyle/>
        <a:p>
          <a:endParaRPr lang="en-GB"/>
        </a:p>
      </dgm:t>
    </dgm:pt>
    <dgm:pt modelId="{78D2A957-02BE-4210-8918-423AA5F9DC63}" type="sibTrans" cxnId="{F08AD54E-DB88-4DDF-B1E9-561D54CD2F9C}">
      <dgm:prSet/>
      <dgm:spPr/>
      <dgm:t>
        <a:bodyPr/>
        <a:lstStyle/>
        <a:p>
          <a:endParaRPr lang="en-GB"/>
        </a:p>
      </dgm:t>
    </dgm:pt>
    <dgm:pt modelId="{669155B6-43D4-4D8D-B28D-67EBCAA4E9D0}">
      <dgm:prSet/>
      <dgm:spPr/>
      <dgm:t>
        <a:bodyPr/>
        <a:lstStyle/>
        <a:p>
          <a:r>
            <a:rPr lang="en-US" dirty="0" smtClean="0"/>
            <a:t>Application</a:t>
          </a:r>
          <a:r>
            <a:rPr lang="en-US" dirty="0"/>
            <a:t>: Case study of the impact of marine plastic debris on </a:t>
          </a:r>
          <a:r>
            <a:rPr lang="en-US" dirty="0" smtClean="0"/>
            <a:t>Laysan albatrosses and one other named species.</a:t>
          </a:r>
          <a:endParaRPr lang="en-GB" dirty="0"/>
        </a:p>
      </dgm:t>
    </dgm:pt>
    <dgm:pt modelId="{523602B9-38B1-4657-899C-204007D9697E}" type="parTrans" cxnId="{4197C417-31D8-42DC-826D-8F36E5001DF9}">
      <dgm:prSet/>
      <dgm:spPr/>
      <dgm:t>
        <a:bodyPr/>
        <a:lstStyle/>
        <a:p>
          <a:endParaRPr lang="en-GB"/>
        </a:p>
      </dgm:t>
    </dgm:pt>
    <dgm:pt modelId="{C5D8A3DA-16A9-400D-919B-D6C79DAFB65D}" type="sibTrans" cxnId="{4197C417-31D8-42DC-826D-8F36E5001DF9}">
      <dgm:prSet/>
      <dgm:spPr/>
      <dgm:t>
        <a:bodyPr/>
        <a:lstStyle/>
        <a:p>
          <a:endParaRPr lang="en-GB"/>
        </a:p>
      </dgm:t>
    </dgm:pt>
    <dgm:pt modelId="{FA5BDA47-8908-4577-981E-0ADE6620A44F}">
      <dgm:prSet/>
      <dgm:spPr/>
      <dgm:t>
        <a:bodyPr/>
        <a:lstStyle/>
        <a:p>
          <a:r>
            <a:rPr lang="en-US" dirty="0" smtClean="0"/>
            <a:t>Skill</a:t>
          </a:r>
          <a:r>
            <a:rPr lang="en-US" dirty="0"/>
            <a:t>: Analysis of data illustrating the causes and consequences </a:t>
          </a:r>
          <a:r>
            <a:rPr lang="en-US" dirty="0" smtClean="0"/>
            <a:t>of </a:t>
          </a:r>
          <a:r>
            <a:rPr lang="en-GB" dirty="0" err="1" smtClean="0"/>
            <a:t>biomagnification</a:t>
          </a:r>
          <a:r>
            <a:rPr lang="en-GB" dirty="0" smtClean="0"/>
            <a:t>.</a:t>
          </a:r>
          <a:endParaRPr lang="en-GB" dirty="0"/>
        </a:p>
      </dgm:t>
    </dgm:pt>
    <dgm:pt modelId="{F06BD376-B564-4DAD-B502-E4CC1645A7FC}" type="parTrans" cxnId="{7CE3C9E5-FE8A-4BA6-925A-D4B235A26982}">
      <dgm:prSet/>
      <dgm:spPr/>
      <dgm:t>
        <a:bodyPr/>
        <a:lstStyle/>
        <a:p>
          <a:endParaRPr lang="en-GB"/>
        </a:p>
      </dgm:t>
    </dgm:pt>
    <dgm:pt modelId="{3520240C-4CD0-49B7-A104-442395701B8E}" type="sibTrans" cxnId="{7CE3C9E5-FE8A-4BA6-925A-D4B235A26982}">
      <dgm:prSet/>
      <dgm:spPr/>
      <dgm:t>
        <a:bodyPr/>
        <a:lstStyle/>
        <a:p>
          <a:endParaRPr lang="en-GB"/>
        </a:p>
      </dgm:t>
    </dgm:pt>
    <dgm:pt modelId="{1B72425C-2324-4952-AB37-D789BE5C7522}">
      <dgm:prSet/>
      <dgm:spPr/>
      <dgm:t>
        <a:bodyPr/>
        <a:lstStyle/>
        <a:p>
          <a:r>
            <a:rPr lang="en-US" dirty="0" smtClean="0"/>
            <a:t>Skill</a:t>
          </a:r>
          <a:r>
            <a:rPr lang="en-US" dirty="0"/>
            <a:t>: Evaluation of eradication </a:t>
          </a:r>
          <a:r>
            <a:rPr lang="en-US" dirty="0" err="1"/>
            <a:t>programmes</a:t>
          </a:r>
          <a:r>
            <a:rPr lang="en-US" dirty="0"/>
            <a:t> and biological control </a:t>
          </a:r>
          <a:r>
            <a:rPr lang="en-US" dirty="0" smtClean="0"/>
            <a:t>as measures to reduce the impact of alien species.</a:t>
          </a:r>
          <a:endParaRPr lang="en-GB" dirty="0"/>
        </a:p>
      </dgm:t>
    </dgm:pt>
    <dgm:pt modelId="{2FD88E63-B04E-4370-B0E6-F7C14D84CD6C}" type="parTrans" cxnId="{58DFD2EF-88C1-4A9E-B9E8-86D8829AE4CD}">
      <dgm:prSet/>
      <dgm:spPr/>
      <dgm:t>
        <a:bodyPr/>
        <a:lstStyle/>
        <a:p>
          <a:endParaRPr lang="en-GB"/>
        </a:p>
      </dgm:t>
    </dgm:pt>
    <dgm:pt modelId="{05A82B43-C799-433F-A37B-5C0FEF35D692}" type="sibTrans" cxnId="{58DFD2EF-88C1-4A9E-B9E8-86D8829AE4CD}">
      <dgm:prSet/>
      <dgm:spPr/>
      <dgm:t>
        <a:bodyPr/>
        <a:lstStyle/>
        <a:p>
          <a:endParaRPr lang="en-GB"/>
        </a:p>
      </dgm:t>
    </dgm:pt>
    <dgm:pt modelId="{F9EB2F10-2B83-439B-8299-10923EE9C12E}" type="pres">
      <dgm:prSet presAssocID="{FBAE8630-DC10-4B52-AFE9-52D0B66F20CA}" presName="linear" presStyleCnt="0">
        <dgm:presLayoutVars>
          <dgm:animLvl val="lvl"/>
          <dgm:resizeHandles val="exact"/>
        </dgm:presLayoutVars>
      </dgm:prSet>
      <dgm:spPr/>
      <dgm:t>
        <a:bodyPr/>
        <a:lstStyle/>
        <a:p>
          <a:endParaRPr lang="es-ES"/>
        </a:p>
      </dgm:t>
    </dgm:pt>
    <dgm:pt modelId="{81916370-7F1A-4A33-8C66-BFD1166AB5C1}" type="pres">
      <dgm:prSet presAssocID="{C3781868-7B7B-4A6E-97AE-FCC1CABFB504}" presName="parentText" presStyleLbl="node1" presStyleIdx="0" presStyleCnt="5">
        <dgm:presLayoutVars>
          <dgm:chMax val="0"/>
          <dgm:bulletEnabled val="1"/>
        </dgm:presLayoutVars>
      </dgm:prSet>
      <dgm:spPr/>
    </dgm:pt>
    <dgm:pt modelId="{34528DC7-7003-4006-9DBC-4F45A2A0151E}" type="pres">
      <dgm:prSet presAssocID="{B0720553-6F1D-4AB9-8B74-D314A44DCE2A}" presName="spacer" presStyleCnt="0"/>
      <dgm:spPr/>
    </dgm:pt>
    <dgm:pt modelId="{CC413D02-487F-4D59-B4DC-B34774538310}" type="pres">
      <dgm:prSet presAssocID="{20A54938-C50E-41B2-8732-BDF3E5221CB9}" presName="parentText" presStyleLbl="node1" presStyleIdx="1" presStyleCnt="5">
        <dgm:presLayoutVars>
          <dgm:chMax val="0"/>
          <dgm:bulletEnabled val="1"/>
        </dgm:presLayoutVars>
      </dgm:prSet>
      <dgm:spPr/>
      <dgm:t>
        <a:bodyPr/>
        <a:lstStyle/>
        <a:p>
          <a:endParaRPr lang="en-GB"/>
        </a:p>
      </dgm:t>
    </dgm:pt>
    <dgm:pt modelId="{B61B08BF-5C8D-4FEF-BB90-8CABBD837BEA}" type="pres">
      <dgm:prSet presAssocID="{78D2A957-02BE-4210-8918-423AA5F9DC63}" presName="spacer" presStyleCnt="0"/>
      <dgm:spPr/>
    </dgm:pt>
    <dgm:pt modelId="{423F6E7A-EE34-49FA-A594-B5085A7FCC6A}" type="pres">
      <dgm:prSet presAssocID="{669155B6-43D4-4D8D-B28D-67EBCAA4E9D0}" presName="parentText" presStyleLbl="node1" presStyleIdx="2" presStyleCnt="5">
        <dgm:presLayoutVars>
          <dgm:chMax val="0"/>
          <dgm:bulletEnabled val="1"/>
        </dgm:presLayoutVars>
      </dgm:prSet>
      <dgm:spPr/>
      <dgm:t>
        <a:bodyPr/>
        <a:lstStyle/>
        <a:p>
          <a:endParaRPr lang="en-GB"/>
        </a:p>
      </dgm:t>
    </dgm:pt>
    <dgm:pt modelId="{5E1DA19D-775D-4C76-B937-D7136CF9536F}" type="pres">
      <dgm:prSet presAssocID="{C5D8A3DA-16A9-400D-919B-D6C79DAFB65D}" presName="spacer" presStyleCnt="0"/>
      <dgm:spPr/>
    </dgm:pt>
    <dgm:pt modelId="{9F2569A7-0B56-4635-A8D1-B0F820A3BC36}" type="pres">
      <dgm:prSet presAssocID="{FA5BDA47-8908-4577-981E-0ADE6620A44F}" presName="parentText" presStyleLbl="node1" presStyleIdx="3" presStyleCnt="5">
        <dgm:presLayoutVars>
          <dgm:chMax val="0"/>
          <dgm:bulletEnabled val="1"/>
        </dgm:presLayoutVars>
      </dgm:prSet>
      <dgm:spPr/>
      <dgm:t>
        <a:bodyPr/>
        <a:lstStyle/>
        <a:p>
          <a:endParaRPr lang="en-GB"/>
        </a:p>
      </dgm:t>
    </dgm:pt>
    <dgm:pt modelId="{6FC8C0B5-5B8F-4EC7-8372-7D1DAB18C7C1}" type="pres">
      <dgm:prSet presAssocID="{3520240C-4CD0-49B7-A104-442395701B8E}" presName="spacer" presStyleCnt="0"/>
      <dgm:spPr/>
    </dgm:pt>
    <dgm:pt modelId="{560ACFCC-5D2C-4A94-B9E7-400D0C00C82F}" type="pres">
      <dgm:prSet presAssocID="{1B72425C-2324-4952-AB37-D789BE5C7522}" presName="parentText" presStyleLbl="node1" presStyleIdx="4" presStyleCnt="5">
        <dgm:presLayoutVars>
          <dgm:chMax val="0"/>
          <dgm:bulletEnabled val="1"/>
        </dgm:presLayoutVars>
      </dgm:prSet>
      <dgm:spPr/>
      <dgm:t>
        <a:bodyPr/>
        <a:lstStyle/>
        <a:p>
          <a:endParaRPr lang="en-GB"/>
        </a:p>
      </dgm:t>
    </dgm:pt>
  </dgm:ptLst>
  <dgm:cxnLst>
    <dgm:cxn modelId="{9662D55A-F66E-4564-AA94-BF73F2244A68}" type="presOf" srcId="{1B72425C-2324-4952-AB37-D789BE5C7522}" destId="{560ACFCC-5D2C-4A94-B9E7-400D0C00C82F}" srcOrd="0" destOrd="0" presId="urn:microsoft.com/office/officeart/2005/8/layout/vList2"/>
    <dgm:cxn modelId="{0951FB1C-90F3-41F8-950B-7EB1635C1E15}" type="presOf" srcId="{669155B6-43D4-4D8D-B28D-67EBCAA4E9D0}" destId="{423F6E7A-EE34-49FA-A594-B5085A7FCC6A}" srcOrd="0" destOrd="0" presId="urn:microsoft.com/office/officeart/2005/8/layout/vList2"/>
    <dgm:cxn modelId="{7808CBF8-BAC5-427D-981F-6565CB5D120F}" type="presOf" srcId="{20A54938-C50E-41B2-8732-BDF3E5221CB9}" destId="{CC413D02-487F-4D59-B4DC-B34774538310}" srcOrd="0" destOrd="0" presId="urn:microsoft.com/office/officeart/2005/8/layout/vList2"/>
    <dgm:cxn modelId="{720BD40B-F660-46C8-B916-6EDAE0B5959E}" type="presOf" srcId="{FBAE8630-DC10-4B52-AFE9-52D0B66F20CA}" destId="{F9EB2F10-2B83-439B-8299-10923EE9C12E}" srcOrd="0" destOrd="0" presId="urn:microsoft.com/office/officeart/2005/8/layout/vList2"/>
    <dgm:cxn modelId="{58DFD2EF-88C1-4A9E-B9E8-86D8829AE4CD}" srcId="{FBAE8630-DC10-4B52-AFE9-52D0B66F20CA}" destId="{1B72425C-2324-4952-AB37-D789BE5C7522}" srcOrd="4" destOrd="0" parTransId="{2FD88E63-B04E-4370-B0E6-F7C14D84CD6C}" sibTransId="{05A82B43-C799-433F-A37B-5C0FEF35D692}"/>
    <dgm:cxn modelId="{7CE3C9E5-FE8A-4BA6-925A-D4B235A26982}" srcId="{FBAE8630-DC10-4B52-AFE9-52D0B66F20CA}" destId="{FA5BDA47-8908-4577-981E-0ADE6620A44F}" srcOrd="3" destOrd="0" parTransId="{F06BD376-B564-4DAD-B502-E4CC1645A7FC}" sibTransId="{3520240C-4CD0-49B7-A104-442395701B8E}"/>
    <dgm:cxn modelId="{C669B8BB-6DAB-42B8-A8A7-2F971C3CD8A1}" srcId="{FBAE8630-DC10-4B52-AFE9-52D0B66F20CA}" destId="{C3781868-7B7B-4A6E-97AE-FCC1CABFB504}" srcOrd="0" destOrd="0" parTransId="{4B41991E-2E1E-4D83-8C83-DFBF6132E7A2}" sibTransId="{B0720553-6F1D-4AB9-8B74-D314A44DCE2A}"/>
    <dgm:cxn modelId="{F340C009-F957-4CB2-B906-6EAA6CFE2EC1}" type="presOf" srcId="{FA5BDA47-8908-4577-981E-0ADE6620A44F}" destId="{9F2569A7-0B56-4635-A8D1-B0F820A3BC36}" srcOrd="0" destOrd="0" presId="urn:microsoft.com/office/officeart/2005/8/layout/vList2"/>
    <dgm:cxn modelId="{29FBDA19-BCD0-4285-B761-1860AD9019DA}" type="presOf" srcId="{C3781868-7B7B-4A6E-97AE-FCC1CABFB504}" destId="{81916370-7F1A-4A33-8C66-BFD1166AB5C1}" srcOrd="0" destOrd="0" presId="urn:microsoft.com/office/officeart/2005/8/layout/vList2"/>
    <dgm:cxn modelId="{F08AD54E-DB88-4DDF-B1E9-561D54CD2F9C}" srcId="{FBAE8630-DC10-4B52-AFE9-52D0B66F20CA}" destId="{20A54938-C50E-41B2-8732-BDF3E5221CB9}" srcOrd="1" destOrd="0" parTransId="{F910D527-9964-44B6-A5D3-A5967BCAE98E}" sibTransId="{78D2A957-02BE-4210-8918-423AA5F9DC63}"/>
    <dgm:cxn modelId="{4197C417-31D8-42DC-826D-8F36E5001DF9}" srcId="{FBAE8630-DC10-4B52-AFE9-52D0B66F20CA}" destId="{669155B6-43D4-4D8D-B28D-67EBCAA4E9D0}" srcOrd="2" destOrd="0" parTransId="{523602B9-38B1-4657-899C-204007D9697E}" sibTransId="{C5D8A3DA-16A9-400D-919B-D6C79DAFB65D}"/>
    <dgm:cxn modelId="{7A5C5940-B96D-40F1-A49A-E2AD181BA6ED}" type="presParOf" srcId="{F9EB2F10-2B83-439B-8299-10923EE9C12E}" destId="{81916370-7F1A-4A33-8C66-BFD1166AB5C1}" srcOrd="0" destOrd="0" presId="urn:microsoft.com/office/officeart/2005/8/layout/vList2"/>
    <dgm:cxn modelId="{C0460902-26FC-4342-8BB3-0752A971DCA9}" type="presParOf" srcId="{F9EB2F10-2B83-439B-8299-10923EE9C12E}" destId="{34528DC7-7003-4006-9DBC-4F45A2A0151E}" srcOrd="1" destOrd="0" presId="urn:microsoft.com/office/officeart/2005/8/layout/vList2"/>
    <dgm:cxn modelId="{3EAD5A5F-93E2-4113-943D-29A9C54D56CA}" type="presParOf" srcId="{F9EB2F10-2B83-439B-8299-10923EE9C12E}" destId="{CC413D02-487F-4D59-B4DC-B34774538310}" srcOrd="2" destOrd="0" presId="urn:microsoft.com/office/officeart/2005/8/layout/vList2"/>
    <dgm:cxn modelId="{37CCAD09-1A7B-4F70-9834-18F051AF7BD1}" type="presParOf" srcId="{F9EB2F10-2B83-439B-8299-10923EE9C12E}" destId="{B61B08BF-5C8D-4FEF-BB90-8CABBD837BEA}" srcOrd="3" destOrd="0" presId="urn:microsoft.com/office/officeart/2005/8/layout/vList2"/>
    <dgm:cxn modelId="{50355AED-9CB5-4003-98D8-F1174703EE9F}" type="presParOf" srcId="{F9EB2F10-2B83-439B-8299-10923EE9C12E}" destId="{423F6E7A-EE34-49FA-A594-B5085A7FCC6A}" srcOrd="4" destOrd="0" presId="urn:microsoft.com/office/officeart/2005/8/layout/vList2"/>
    <dgm:cxn modelId="{085D7DFD-B6FB-4E94-BCB4-151CEE6BE2B6}" type="presParOf" srcId="{F9EB2F10-2B83-439B-8299-10923EE9C12E}" destId="{5E1DA19D-775D-4C76-B937-D7136CF9536F}" srcOrd="5" destOrd="0" presId="urn:microsoft.com/office/officeart/2005/8/layout/vList2"/>
    <dgm:cxn modelId="{6E083A88-9396-49AF-821F-5E0A9827F3D7}" type="presParOf" srcId="{F9EB2F10-2B83-439B-8299-10923EE9C12E}" destId="{9F2569A7-0B56-4635-A8D1-B0F820A3BC36}" srcOrd="6" destOrd="0" presId="urn:microsoft.com/office/officeart/2005/8/layout/vList2"/>
    <dgm:cxn modelId="{D1D4A637-37BE-436E-9CA6-8A6C2C6F29B5}" type="presParOf" srcId="{F9EB2F10-2B83-439B-8299-10923EE9C12E}" destId="{6FC8C0B5-5B8F-4EC7-8372-7D1DAB18C7C1}" srcOrd="7" destOrd="0" presId="urn:microsoft.com/office/officeart/2005/8/layout/vList2"/>
    <dgm:cxn modelId="{37FC8CD5-3366-4FAB-B9AA-1A7D47215F1F}" type="presParOf" srcId="{F9EB2F10-2B83-439B-8299-10923EE9C12E}" destId="{560ACFCC-5D2C-4A94-B9E7-400D0C00C82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199ABC-2B52-4EE2-91EE-5768BDAAE9F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9894D33F-DB2E-4419-9D5C-11A2C56919F1}">
      <dgm:prSet phldrT="[Texto]" custT="1"/>
      <dgm:spPr/>
      <dgm:t>
        <a:bodyPr/>
        <a:lstStyle/>
        <a:p>
          <a:r>
            <a:rPr lang="en-US" sz="1800" dirty="0" smtClean="0"/>
            <a:t>None</a:t>
          </a:r>
          <a:endParaRPr lang="en-GB" sz="1800" b="1" dirty="0"/>
        </a:p>
      </dgm:t>
    </dgm:pt>
    <dgm:pt modelId="{0F5448C9-0552-4810-ABD8-51C7555B8F5F}" type="parTrans" cxnId="{DCE3F067-98BE-438F-9ED8-641E71E735E2}">
      <dgm:prSet/>
      <dgm:spPr/>
      <dgm:t>
        <a:bodyPr/>
        <a:lstStyle/>
        <a:p>
          <a:endParaRPr lang="en-GB" sz="1200"/>
        </a:p>
      </dgm:t>
    </dgm:pt>
    <dgm:pt modelId="{52652FC3-6523-449E-B207-28E69B7FCAB7}" type="sibTrans" cxnId="{DCE3F067-98BE-438F-9ED8-641E71E735E2}">
      <dgm:prSet/>
      <dgm:spPr/>
      <dgm:t>
        <a:bodyPr/>
        <a:lstStyle/>
        <a:p>
          <a:endParaRPr lang="en-GB" sz="1200"/>
        </a:p>
      </dgm:t>
    </dgm:pt>
    <dgm:pt modelId="{DBD93534-37E2-4FEB-B4FF-70A6DF8FFBF4}" type="pres">
      <dgm:prSet presAssocID="{27199ABC-2B52-4EE2-91EE-5768BDAAE9F2}" presName="linear" presStyleCnt="0">
        <dgm:presLayoutVars>
          <dgm:animLvl val="lvl"/>
          <dgm:resizeHandles val="exact"/>
        </dgm:presLayoutVars>
      </dgm:prSet>
      <dgm:spPr/>
      <dgm:t>
        <a:bodyPr/>
        <a:lstStyle/>
        <a:p>
          <a:endParaRPr lang="en-GB"/>
        </a:p>
      </dgm:t>
    </dgm:pt>
    <dgm:pt modelId="{5452018A-424A-4A43-BEAE-C6715D57FA04}" type="pres">
      <dgm:prSet presAssocID="{9894D33F-DB2E-4419-9D5C-11A2C56919F1}" presName="parentText" presStyleLbl="node1" presStyleIdx="0" presStyleCnt="1" custScaleY="86304" custLinFactNeighborX="-2313" custLinFactNeighborY="11">
        <dgm:presLayoutVars>
          <dgm:chMax val="0"/>
          <dgm:bulletEnabled val="1"/>
        </dgm:presLayoutVars>
      </dgm:prSet>
      <dgm:spPr/>
      <dgm:t>
        <a:bodyPr/>
        <a:lstStyle/>
        <a:p>
          <a:endParaRPr lang="en-GB"/>
        </a:p>
      </dgm:t>
    </dgm:pt>
  </dgm:ptLst>
  <dgm:cxnLst>
    <dgm:cxn modelId="{DCE3F067-98BE-438F-9ED8-641E71E735E2}" srcId="{27199ABC-2B52-4EE2-91EE-5768BDAAE9F2}" destId="{9894D33F-DB2E-4419-9D5C-11A2C56919F1}" srcOrd="0" destOrd="0" parTransId="{0F5448C9-0552-4810-ABD8-51C7555B8F5F}" sibTransId="{52652FC3-6523-449E-B207-28E69B7FCAB7}"/>
    <dgm:cxn modelId="{242EAB56-AB19-489D-A21A-8F8068B64B77}" type="presOf" srcId="{27199ABC-2B52-4EE2-91EE-5768BDAAE9F2}" destId="{DBD93534-37E2-4FEB-B4FF-70A6DF8FFBF4}" srcOrd="0" destOrd="0" presId="urn:microsoft.com/office/officeart/2005/8/layout/vList2"/>
    <dgm:cxn modelId="{3C534029-3EBC-4D33-BDC3-CAB90180A905}" type="presOf" srcId="{9894D33F-DB2E-4419-9D5C-11A2C56919F1}" destId="{5452018A-424A-4A43-BEAE-C6715D57FA04}" srcOrd="0" destOrd="0" presId="urn:microsoft.com/office/officeart/2005/8/layout/vList2"/>
    <dgm:cxn modelId="{7B9A5D9C-1AA1-474E-A5E4-B3BD0A83C9EF}" type="presParOf" srcId="{DBD93534-37E2-4FEB-B4FF-70A6DF8FFBF4}" destId="{5452018A-424A-4A43-BEAE-C6715D57FA0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BB5C6-A388-4F8F-9C47-B90E0BDCD3F3}">
      <dsp:nvSpPr>
        <dsp:cNvPr id="0" name=""/>
        <dsp:cNvSpPr/>
      </dsp:nvSpPr>
      <dsp:spPr>
        <a:xfrm>
          <a:off x="0" y="413"/>
          <a:ext cx="8208912" cy="853682"/>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Introduced alien species can escape into local ecosystems and </a:t>
          </a:r>
          <a:r>
            <a:rPr lang="en-US" sz="1800" kern="1200" dirty="0" smtClean="0"/>
            <a:t>become </a:t>
          </a:r>
          <a:r>
            <a:rPr lang="en-GB" sz="1800" kern="1200" dirty="0" smtClean="0"/>
            <a:t>invasive.</a:t>
          </a:r>
          <a:endParaRPr lang="en-GB" sz="1800" kern="1200" dirty="0"/>
        </a:p>
      </dsp:txBody>
      <dsp:txXfrm>
        <a:off x="41673" y="42086"/>
        <a:ext cx="8125566" cy="770336"/>
      </dsp:txXfrm>
    </dsp:sp>
    <dsp:sp modelId="{254CF78B-EAC9-492E-A67F-976A27B4F96F}">
      <dsp:nvSpPr>
        <dsp:cNvPr id="0" name=""/>
        <dsp:cNvSpPr/>
      </dsp:nvSpPr>
      <dsp:spPr>
        <a:xfrm>
          <a:off x="0" y="866344"/>
          <a:ext cx="8208912" cy="853682"/>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Competitive </a:t>
          </a:r>
          <a:r>
            <a:rPr lang="en-US" sz="1800" kern="1200" dirty="0"/>
            <a:t>exclusion and the absence of predators can lead to reduction </a:t>
          </a:r>
          <a:r>
            <a:rPr lang="en-US" sz="1800" kern="1200" dirty="0" smtClean="0"/>
            <a:t>in the numbers of endemic species when alien species become invasive.</a:t>
          </a:r>
          <a:endParaRPr lang="en-GB" sz="1800" kern="1200" dirty="0"/>
        </a:p>
      </dsp:txBody>
      <dsp:txXfrm>
        <a:off x="41673" y="908017"/>
        <a:ext cx="8125566" cy="770336"/>
      </dsp:txXfrm>
    </dsp:sp>
    <dsp:sp modelId="{3C256682-510C-40E6-872C-5C94FE8BE954}">
      <dsp:nvSpPr>
        <dsp:cNvPr id="0" name=""/>
        <dsp:cNvSpPr/>
      </dsp:nvSpPr>
      <dsp:spPr>
        <a:xfrm>
          <a:off x="0" y="1732275"/>
          <a:ext cx="8208912" cy="853682"/>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Pollutants </a:t>
          </a:r>
          <a:r>
            <a:rPr lang="en-US" sz="1800" kern="1200" dirty="0"/>
            <a:t>become concentrated in the tissues of organisms at higher </a:t>
          </a:r>
          <a:r>
            <a:rPr lang="en-US" sz="1800" kern="1200" dirty="0" smtClean="0"/>
            <a:t>trophic </a:t>
          </a:r>
          <a:r>
            <a:rPr lang="en-GB" sz="1800" kern="1200" dirty="0" smtClean="0"/>
            <a:t>levels by </a:t>
          </a:r>
          <a:r>
            <a:rPr lang="en-GB" sz="1800" kern="1200" dirty="0" err="1" smtClean="0"/>
            <a:t>biomagnification</a:t>
          </a:r>
          <a:r>
            <a:rPr lang="en-GB" sz="1800" kern="1200" dirty="0" smtClean="0"/>
            <a:t>.</a:t>
          </a:r>
          <a:endParaRPr lang="en-GB" sz="1800" kern="1200" dirty="0"/>
        </a:p>
      </dsp:txBody>
      <dsp:txXfrm>
        <a:off x="41673" y="1773948"/>
        <a:ext cx="8125566" cy="770336"/>
      </dsp:txXfrm>
    </dsp:sp>
    <dsp:sp modelId="{E95734F9-E543-4921-BD1A-2D80C1FFC702}">
      <dsp:nvSpPr>
        <dsp:cNvPr id="0" name=""/>
        <dsp:cNvSpPr/>
      </dsp:nvSpPr>
      <dsp:spPr>
        <a:xfrm>
          <a:off x="0" y="2598206"/>
          <a:ext cx="8208912" cy="853682"/>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err="1" smtClean="0"/>
            <a:t>Macroplastic</a:t>
          </a:r>
          <a:r>
            <a:rPr lang="en-US" sz="1800" kern="1200" dirty="0" smtClean="0"/>
            <a:t> </a:t>
          </a:r>
          <a:r>
            <a:rPr lang="en-US" sz="1800" kern="1200" dirty="0"/>
            <a:t>and </a:t>
          </a:r>
          <a:r>
            <a:rPr lang="en-US" sz="1800" kern="1200" dirty="0" err="1"/>
            <a:t>microplastic</a:t>
          </a:r>
          <a:r>
            <a:rPr lang="en-US" sz="1800" kern="1200" dirty="0"/>
            <a:t> debris has accumulated in </a:t>
          </a:r>
          <a:r>
            <a:rPr lang="en-US" sz="1800" kern="1200" dirty="0" smtClean="0"/>
            <a:t>marine </a:t>
          </a:r>
          <a:r>
            <a:rPr lang="en-GB" sz="1800" kern="1200" dirty="0" smtClean="0"/>
            <a:t>environments.</a:t>
          </a:r>
          <a:endParaRPr lang="en-GB" sz="1800" kern="1200" dirty="0"/>
        </a:p>
      </dsp:txBody>
      <dsp:txXfrm>
        <a:off x="41673" y="2639879"/>
        <a:ext cx="8125566" cy="770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ECC4E-82DB-47EC-84F7-8BC219DC0C9B}">
      <dsp:nvSpPr>
        <dsp:cNvPr id="0" name=""/>
        <dsp:cNvSpPr/>
      </dsp:nvSpPr>
      <dsp:spPr>
        <a:xfrm>
          <a:off x="0" y="24963"/>
          <a:ext cx="8201891" cy="142740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Assessing risks and benefits associated with scientific research—the use of biological control has associated risk and requires verification by tightly controlled experiments before it is approved. (4.8)</a:t>
          </a:r>
          <a:endParaRPr lang="en-GB" sz="2000" kern="1200" dirty="0"/>
        </a:p>
      </dsp:txBody>
      <dsp:txXfrm>
        <a:off x="69680" y="94643"/>
        <a:ext cx="8062531" cy="1288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16370-7F1A-4A33-8C66-BFD1166AB5C1}">
      <dsp:nvSpPr>
        <dsp:cNvPr id="0" name=""/>
        <dsp:cNvSpPr/>
      </dsp:nvSpPr>
      <dsp:spPr>
        <a:xfrm>
          <a:off x="0" y="83786"/>
          <a:ext cx="8172122" cy="63648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Application: Study of the introduction of cane toads in Australia and </a:t>
          </a:r>
          <a:r>
            <a:rPr lang="en-US" sz="1600" kern="1200" dirty="0" smtClean="0"/>
            <a:t>one other local example of the introduction of an alien species.</a:t>
          </a:r>
          <a:endParaRPr lang="en-GB" sz="1600" kern="1200" dirty="0"/>
        </a:p>
      </dsp:txBody>
      <dsp:txXfrm>
        <a:off x="31070" y="114856"/>
        <a:ext cx="8109982" cy="574340"/>
      </dsp:txXfrm>
    </dsp:sp>
    <dsp:sp modelId="{CC413D02-487F-4D59-B4DC-B34774538310}">
      <dsp:nvSpPr>
        <dsp:cNvPr id="0" name=""/>
        <dsp:cNvSpPr/>
      </dsp:nvSpPr>
      <dsp:spPr>
        <a:xfrm>
          <a:off x="0" y="766346"/>
          <a:ext cx="8172122" cy="63648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Application</a:t>
          </a:r>
          <a:r>
            <a:rPr lang="en-US" sz="1600" kern="1200" dirty="0"/>
            <a:t>: Discussion of the trade-off between control of the </a:t>
          </a:r>
          <a:r>
            <a:rPr lang="en-US" sz="1600" kern="1200" dirty="0" smtClean="0"/>
            <a:t>malarial </a:t>
          </a:r>
          <a:r>
            <a:rPr lang="en-GB" sz="1600" kern="1200" dirty="0" smtClean="0"/>
            <a:t>parasite and DDT pollution.</a:t>
          </a:r>
          <a:endParaRPr lang="en-GB" sz="1600" kern="1200" dirty="0"/>
        </a:p>
      </dsp:txBody>
      <dsp:txXfrm>
        <a:off x="31070" y="797416"/>
        <a:ext cx="8109982" cy="574340"/>
      </dsp:txXfrm>
    </dsp:sp>
    <dsp:sp modelId="{423F6E7A-EE34-49FA-A594-B5085A7FCC6A}">
      <dsp:nvSpPr>
        <dsp:cNvPr id="0" name=""/>
        <dsp:cNvSpPr/>
      </dsp:nvSpPr>
      <dsp:spPr>
        <a:xfrm>
          <a:off x="0" y="1448907"/>
          <a:ext cx="8172122" cy="63648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Application</a:t>
          </a:r>
          <a:r>
            <a:rPr lang="en-US" sz="1600" kern="1200" dirty="0"/>
            <a:t>: Case study of the impact of marine plastic debris on </a:t>
          </a:r>
          <a:r>
            <a:rPr lang="en-US" sz="1600" kern="1200" dirty="0" smtClean="0"/>
            <a:t>Laysan albatrosses and one other named species.</a:t>
          </a:r>
          <a:endParaRPr lang="en-GB" sz="1600" kern="1200" dirty="0"/>
        </a:p>
      </dsp:txBody>
      <dsp:txXfrm>
        <a:off x="31070" y="1479977"/>
        <a:ext cx="8109982" cy="574340"/>
      </dsp:txXfrm>
    </dsp:sp>
    <dsp:sp modelId="{9F2569A7-0B56-4635-A8D1-B0F820A3BC36}">
      <dsp:nvSpPr>
        <dsp:cNvPr id="0" name=""/>
        <dsp:cNvSpPr/>
      </dsp:nvSpPr>
      <dsp:spPr>
        <a:xfrm>
          <a:off x="0" y="2131467"/>
          <a:ext cx="8172122" cy="63648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Skill</a:t>
          </a:r>
          <a:r>
            <a:rPr lang="en-US" sz="1600" kern="1200" dirty="0"/>
            <a:t>: Analysis of data illustrating the causes and consequences </a:t>
          </a:r>
          <a:r>
            <a:rPr lang="en-US" sz="1600" kern="1200" dirty="0" smtClean="0"/>
            <a:t>of </a:t>
          </a:r>
          <a:r>
            <a:rPr lang="en-GB" sz="1600" kern="1200" dirty="0" err="1" smtClean="0"/>
            <a:t>biomagnification</a:t>
          </a:r>
          <a:r>
            <a:rPr lang="en-GB" sz="1600" kern="1200" dirty="0" smtClean="0"/>
            <a:t>.</a:t>
          </a:r>
          <a:endParaRPr lang="en-GB" sz="1600" kern="1200" dirty="0"/>
        </a:p>
      </dsp:txBody>
      <dsp:txXfrm>
        <a:off x="31070" y="2162537"/>
        <a:ext cx="8109982" cy="574340"/>
      </dsp:txXfrm>
    </dsp:sp>
    <dsp:sp modelId="{560ACFCC-5D2C-4A94-B9E7-400D0C00C82F}">
      <dsp:nvSpPr>
        <dsp:cNvPr id="0" name=""/>
        <dsp:cNvSpPr/>
      </dsp:nvSpPr>
      <dsp:spPr>
        <a:xfrm>
          <a:off x="0" y="2814027"/>
          <a:ext cx="8172122" cy="63648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Skill</a:t>
          </a:r>
          <a:r>
            <a:rPr lang="en-US" sz="1600" kern="1200" dirty="0"/>
            <a:t>: Evaluation of eradication </a:t>
          </a:r>
          <a:r>
            <a:rPr lang="en-US" sz="1600" kern="1200" dirty="0" err="1"/>
            <a:t>programmes</a:t>
          </a:r>
          <a:r>
            <a:rPr lang="en-US" sz="1600" kern="1200" dirty="0"/>
            <a:t> and biological control </a:t>
          </a:r>
          <a:r>
            <a:rPr lang="en-US" sz="1600" kern="1200" dirty="0" smtClean="0"/>
            <a:t>as measures to reduce the impact of alien species.</a:t>
          </a:r>
          <a:endParaRPr lang="en-GB" sz="1600" kern="1200" dirty="0"/>
        </a:p>
      </dsp:txBody>
      <dsp:txXfrm>
        <a:off x="31070" y="2845097"/>
        <a:ext cx="8109982" cy="5743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2018A-424A-4A43-BEAE-C6715D57FA04}">
      <dsp:nvSpPr>
        <dsp:cNvPr id="0" name=""/>
        <dsp:cNvSpPr/>
      </dsp:nvSpPr>
      <dsp:spPr>
        <a:xfrm>
          <a:off x="0" y="308"/>
          <a:ext cx="8208912" cy="575593"/>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None</a:t>
          </a:r>
          <a:endParaRPr lang="en-GB" sz="1800" b="1" kern="1200" dirty="0"/>
        </a:p>
      </dsp:txBody>
      <dsp:txXfrm>
        <a:off x="28098" y="28406"/>
        <a:ext cx="8152716" cy="5193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622C23B-F302-4442-9272-4C062030D448}" type="datetimeFigureOut">
              <a:rPr lang="en-GB" smtClean="0"/>
              <a:t>15/02/2016</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2A20071-030F-43EC-B77C-337FD2E8140A}" type="slidenum">
              <a:rPr lang="en-GB" smtClean="0"/>
              <a:t>‹Nº›</a:t>
            </a:fld>
            <a:endParaRPr lang="en-GB"/>
          </a:p>
        </p:txBody>
      </p:sp>
    </p:spTree>
    <p:extLst>
      <p:ext uri="{BB962C8B-B14F-4D97-AF65-F5344CB8AC3E}">
        <p14:creationId xmlns:p14="http://schemas.microsoft.com/office/powerpoint/2010/main" val="12590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13A7AB5-DDBA-4BF5-88E2-40D5E323085C}" type="datetime1">
              <a:rPr lang="en-US" smtClean="0"/>
              <a:t>2/15/2016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t>IB Biology SFP - Mark Polko</a:t>
            </a: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pPr/>
              <a:t>‹Nº›</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53078-27ED-4AFB-A077-8DA64E9CD858}" type="datetime1">
              <a:rPr lang="en-US" smtClean="0"/>
              <a:t>2/15/2016</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7147D-D2C2-46C2-8C06-ED1BF42AFE3B}" type="datetime1">
              <a:rPr lang="en-US" smtClean="0"/>
              <a:t>2/15/2016</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FDE1410-EB66-40D9-9BAA-CF3C790CE997}" type="datetime1">
              <a:rPr lang="en-US" smtClean="0"/>
              <a:pPr/>
              <a:t>2/15/2016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solidFill>
                  <a:srgbClr val="94C600"/>
                </a:solidFill>
              </a:rPr>
              <a:pPr/>
              <a:t>‹Nº›</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4071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BC85D5-EF2D-4108-BEBF-17C55537D511}" type="datetime1">
              <a:rPr lang="en-US" smtClean="0"/>
              <a:pPr/>
              <a:t>2/15/2016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821752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3260A-077E-4CF2-BEC2-B50EF5400F7B}" type="datetime1">
              <a:rPr lang="en-US" smtClean="0"/>
              <a:pPr/>
              <a:t>2/15/2016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542839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FC70443-CBB4-433B-A352-FA71B37D87B9}" type="datetime1">
              <a:rPr lang="en-US" smtClean="0"/>
              <a:pPr/>
              <a:t>2/15/2016</a:t>
            </a:fld>
            <a:endParaRPr lang="en-US"/>
          </a:p>
        </p:txBody>
      </p:sp>
      <p:sp>
        <p:nvSpPr>
          <p:cNvPr id="6" name="Footer Placeholder 5"/>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8828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06B31-7DA7-4FCB-AE4F-1CF433CBDF7C}" type="datetime1">
              <a:rPr lang="en-US" smtClean="0"/>
              <a:pPr/>
              <a:t>2/15/2016</a:t>
            </a:fld>
            <a:endParaRPr lang="en-US"/>
          </a:p>
        </p:txBody>
      </p:sp>
      <p:sp>
        <p:nvSpPr>
          <p:cNvPr id="8" name="Footer Placeholder 7"/>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990784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25BAD-35E8-4AC1-906A-9CA51BABE166}" type="datetime1">
              <a:rPr lang="en-US" smtClean="0"/>
              <a:pPr/>
              <a:t>2/15/2016</a:t>
            </a:fld>
            <a:endParaRPr lang="en-US"/>
          </a:p>
        </p:txBody>
      </p:sp>
      <p:sp>
        <p:nvSpPr>
          <p:cNvPr id="4" name="Footer Placeholder 3"/>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670720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1C944-0708-44C6-839C-79B31600A10E}" type="datetime1">
              <a:rPr lang="en-US" smtClean="0"/>
              <a:pPr/>
              <a:t>2/15/2016</a:t>
            </a:fld>
            <a:endParaRPr lang="en-US"/>
          </a:p>
        </p:txBody>
      </p:sp>
      <p:sp>
        <p:nvSpPr>
          <p:cNvPr id="3" name="Footer Placeholder 2"/>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076800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DDDBCD69-00CA-4272-B4A6-EE93FAF1A8E1}" type="datetime1">
              <a:rPr lang="en-US" smtClean="0"/>
              <a:pPr/>
              <a:t>2/15/2016</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7022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30BE38-4B4D-410D-A744-773C45947DD4}" type="datetime1">
              <a:rPr lang="en-US" smtClean="0"/>
              <a:t>2/15/2016</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EE7F6-FEB7-45E7-94F4-75C4FD9638B4}" type="datetime1">
              <a:rPr lang="en-US" smtClean="0"/>
              <a:pPr/>
              <a:t>2/15/2016</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dirty="0">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25326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8376A-6F0E-4BC5-8BC1-14B5429D2E18}" type="datetime1">
              <a:rPr lang="en-US" smtClean="0"/>
              <a:pPr/>
              <a:t>2/15/2016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667203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0A37E-362F-4A7E-AAB4-F98E6B0E0B41}" type="datetime1">
              <a:rPr lang="en-US" smtClean="0"/>
              <a:pPr/>
              <a:t>2/15/2016</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41073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19B47-4C01-4B26-8E89-E91EED4813E5}" type="datetime1">
              <a:rPr lang="en-US" smtClean="0"/>
              <a:t>2/15/2016</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F7E7DAC-EC36-4F41-83DE-810A83B77FD7}" type="datetime1">
              <a:rPr lang="en-US" smtClean="0"/>
              <a:t>2/15/2016</a:t>
            </a:fld>
            <a:endParaRPr lang="en-US"/>
          </a:p>
        </p:txBody>
      </p:sp>
      <p:sp>
        <p:nvSpPr>
          <p:cNvPr id="6" name="Footer Placeholder 5"/>
          <p:cNvSpPr>
            <a:spLocks noGrp="1"/>
          </p:cNvSpPr>
          <p:nvPr>
            <p:ph type="ftr" sz="quarter" idx="11"/>
          </p:nvPr>
        </p:nvSpPr>
        <p:spPr/>
        <p:txBody>
          <a:bodyPr/>
          <a:lstStyle/>
          <a:p>
            <a:r>
              <a:rPr lang="en-US" smtClean="0"/>
              <a:t>IB Biology SFP - Mark Polko</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9F924C-99C7-4F2D-A9A0-B578BF661AAE}" type="datetime1">
              <a:rPr lang="en-US" smtClean="0"/>
              <a:t>2/15/2016</a:t>
            </a:fld>
            <a:endParaRPr lang="en-US"/>
          </a:p>
        </p:txBody>
      </p:sp>
      <p:sp>
        <p:nvSpPr>
          <p:cNvPr id="8" name="Footer Placeholder 7"/>
          <p:cNvSpPr>
            <a:spLocks noGrp="1"/>
          </p:cNvSpPr>
          <p:nvPr>
            <p:ph type="ftr" sz="quarter" idx="11"/>
          </p:nvPr>
        </p:nvSpPr>
        <p:spPr/>
        <p:txBody>
          <a:bodyPr/>
          <a:lstStyle/>
          <a:p>
            <a:r>
              <a:rPr lang="en-US" smtClean="0"/>
              <a:t>IB Biology SFP - Mark Polko</a:t>
            </a:r>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ACB4BD-ADB9-4B2C-B39B-318F0B9DE57F}" type="datetime1">
              <a:rPr lang="en-US" smtClean="0"/>
              <a:t>2/15/2016</a:t>
            </a:fld>
            <a:endParaRPr lang="en-US"/>
          </a:p>
        </p:txBody>
      </p:sp>
      <p:sp>
        <p:nvSpPr>
          <p:cNvPr id="4" name="Footer Placeholder 3"/>
          <p:cNvSpPr>
            <a:spLocks noGrp="1"/>
          </p:cNvSpPr>
          <p:nvPr>
            <p:ph type="ftr" sz="quarter" idx="11"/>
          </p:nvPr>
        </p:nvSpPr>
        <p:spPr/>
        <p:txBody>
          <a:bodyPr/>
          <a:lstStyle/>
          <a:p>
            <a:r>
              <a:rPr lang="en-US" smtClean="0"/>
              <a:t>IB Biology SFP - Mark Polko</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D795C-9EEA-4606-8B14-A0104688D030}" type="datetime1">
              <a:rPr lang="en-US" smtClean="0"/>
              <a:t>2/15/2016</a:t>
            </a:fld>
            <a:endParaRPr lang="en-US"/>
          </a:p>
        </p:txBody>
      </p:sp>
      <p:sp>
        <p:nvSpPr>
          <p:cNvPr id="3" name="Footer Placeholder 2"/>
          <p:cNvSpPr>
            <a:spLocks noGrp="1"/>
          </p:cNvSpPr>
          <p:nvPr>
            <p:ph type="ftr" sz="quarter" idx="11"/>
          </p:nvPr>
        </p:nvSpPr>
        <p:spPr/>
        <p:txBody>
          <a:bodyPr/>
          <a:lstStyle/>
          <a:p>
            <a:r>
              <a:rPr lang="en-US" smtClean="0"/>
              <a:t>IB Biology SFP - Mark Polko</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8497DE7-CFDF-41B4-996A-28302FD30780}" type="datetime1">
              <a:rPr lang="en-US" smtClean="0"/>
              <a:t>2/15/2016</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4201BC-6212-4943-9008-577AAB9359F8}" type="datetime1">
              <a:rPr lang="en-US" smtClean="0"/>
              <a:t>2/15/2016</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6CA59AD-16D5-483D-B90A-33452FA1B5AB}" type="datetime1">
              <a:rPr lang="en-US" smtClean="0"/>
              <a:t>2/15/2016</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t>IB Biology SFP - Mark Polko</a:t>
            </a:r>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47904C7-27A4-4C04-BE2B-1694AE4406B9}" type="datetime1">
              <a:rPr lang="en-US" smtClean="0"/>
              <a:pPr/>
              <a:t>2/15/2016</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534871996"/>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bbc.com/news/science-environment-2125959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cbsnews.com/news/the-threat-of-invasive-species/" TargetMode="External"/><Relationship Id="rId1" Type="http://schemas.openxmlformats.org/officeDocument/2006/relationships/slideLayout" Target="../slideLayouts/slideLayout13.xml"/><Relationship Id="rId4" Type="http://schemas.openxmlformats.org/officeDocument/2006/relationships/hyperlink" Target="https://www.youtube.com/watch?v=5_uzpXyE6oY"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juntadeandalucia.es/medioambiente/site/portalweb/menuitem.220de8226575045b25f09a105510e1ca/?vgnextoid=1f894e20ee248410VgnVCM2000000624e50aRCRD&amp;vgnextchannel=7b5cb2c42f207310VgnVCM2000000624e50aRCRD" TargetMode="Externa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PMG9CzArGBE" TargetMode="External"/><Relationship Id="rId2" Type="http://schemas.openxmlformats.org/officeDocument/2006/relationships/hyperlink" Target="https://www.youtube.com/watch?v=b-K0482MQGQ"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Vd4rgN6MYtg" TargetMode="External"/><Relationship Id="rId1" Type="http://schemas.openxmlformats.org/officeDocument/2006/relationships/slideLayout" Target="../slideLayouts/slideLayout13.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708476"/>
            <a:ext cx="3488278" cy="1702160"/>
          </a:xfrm>
        </p:spPr>
        <p:txBody>
          <a:bodyPr>
            <a:normAutofit fontScale="90000"/>
          </a:bodyPr>
          <a:lstStyle/>
          <a:p>
            <a:r>
              <a:rPr lang="en-GB" dirty="0" smtClean="0"/>
              <a:t>Option C</a:t>
            </a:r>
            <a:r>
              <a:rPr lang="en-GB" dirty="0">
                <a:solidFill>
                  <a:schemeClr val="tx1">
                    <a:lumMod val="65000"/>
                    <a:lumOff val="35000"/>
                  </a:schemeClr>
                </a:solidFill>
              </a:rPr>
              <a:t/>
            </a:r>
            <a:br>
              <a:rPr lang="en-GB" dirty="0">
                <a:solidFill>
                  <a:schemeClr val="tx1">
                    <a:lumMod val="65000"/>
                    <a:lumOff val="35000"/>
                  </a:schemeClr>
                </a:solidFill>
              </a:rPr>
            </a:br>
            <a:r>
              <a:rPr lang="en-GB" dirty="0">
                <a:solidFill>
                  <a:schemeClr val="tx1">
                    <a:lumMod val="65000"/>
                    <a:lumOff val="35000"/>
                  </a:schemeClr>
                </a:solidFill>
              </a:rPr>
              <a:t>E</a:t>
            </a:r>
            <a:r>
              <a:rPr lang="en-GB" dirty="0" smtClean="0">
                <a:solidFill>
                  <a:schemeClr val="tx1">
                    <a:lumMod val="65000"/>
                    <a:lumOff val="35000"/>
                  </a:schemeClr>
                </a:solidFill>
              </a:rPr>
              <a:t>cology and Conservation</a:t>
            </a:r>
            <a:endParaRPr lang="en-GB" dirty="0">
              <a:solidFill>
                <a:schemeClr val="tx1">
                  <a:lumMod val="65000"/>
                  <a:lumOff val="35000"/>
                </a:schemeClr>
              </a:solidFill>
            </a:endParaRPr>
          </a:p>
        </p:txBody>
      </p:sp>
      <p:sp>
        <p:nvSpPr>
          <p:cNvPr id="3" name="Subtitle 2"/>
          <p:cNvSpPr>
            <a:spLocks noGrp="1"/>
          </p:cNvSpPr>
          <p:nvPr>
            <p:ph type="subTitle" idx="1"/>
          </p:nvPr>
        </p:nvSpPr>
        <p:spPr>
          <a:xfrm>
            <a:off x="4647027" y="4581128"/>
            <a:ext cx="3597381" cy="1260629"/>
          </a:xfrm>
        </p:spPr>
        <p:txBody>
          <a:bodyPr>
            <a:noAutofit/>
          </a:bodyPr>
          <a:lstStyle/>
          <a:p>
            <a:r>
              <a:rPr lang="en-GB" sz="2400" dirty="0" smtClean="0">
                <a:solidFill>
                  <a:schemeClr val="accent1">
                    <a:lumMod val="50000"/>
                  </a:schemeClr>
                </a:solidFill>
              </a:rPr>
              <a:t>C3 Impacts of humans on ecosystems</a:t>
            </a:r>
            <a:endParaRPr lang="en-GB" sz="2400" dirty="0" smtClean="0">
              <a:solidFill>
                <a:schemeClr val="accent1">
                  <a:lumMod val="5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dirty="0" smtClean="0"/>
              <a:t>IB Biology SFP - Mark </a:t>
            </a:r>
            <a:r>
              <a:rPr lang="en-US" dirty="0" err="1" smtClean="0"/>
              <a:t>Polko</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06" y="2400246"/>
            <a:ext cx="3655902" cy="38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506" y="2493130"/>
            <a:ext cx="3655902" cy="39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amazon deforest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7464" y="-33877"/>
            <a:ext cx="3557985" cy="2818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4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10</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6338"/>
            <a:ext cx="7632848" cy="1105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273341"/>
            <a:ext cx="7632848" cy="4998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0108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314" name="Picture 2" descr="http://www.nobuggy.com/images/pest-wiki/rat-58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311" y="4077072"/>
            <a:ext cx="5524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11</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8089" y="1479187"/>
            <a:ext cx="8496944" cy="3693319"/>
          </a:xfrm>
          <a:prstGeom prst="rect">
            <a:avLst/>
          </a:prstGeom>
        </p:spPr>
        <p:txBody>
          <a:bodyPr wrap="square">
            <a:spAutoFit/>
          </a:bodyPr>
          <a:lstStyle/>
          <a:p>
            <a:r>
              <a:rPr lang="en-GB" dirty="0" smtClean="0">
                <a:solidFill>
                  <a:prstClr val="black"/>
                </a:solidFill>
              </a:rPr>
              <a:t>Biological control is not the only method by which invasive species can be controlled. Eradication programmes involve application of herbicides  and selective harvesting of invasive plants as well as trapping and culling of animals. </a:t>
            </a:r>
          </a:p>
          <a:p>
            <a:endParaRPr lang="en-GB" dirty="0">
              <a:solidFill>
                <a:prstClr val="black"/>
              </a:solidFill>
            </a:endParaRPr>
          </a:p>
          <a:p>
            <a:r>
              <a:rPr lang="en-GB" dirty="0" smtClean="0">
                <a:solidFill>
                  <a:prstClr val="black"/>
                </a:solidFill>
              </a:rPr>
              <a:t>This worked very well in New Zealand with the Norway rats, a highly invasive rat which has been eradicated in many islands. </a:t>
            </a:r>
          </a:p>
          <a:p>
            <a:endParaRPr lang="en-GB" dirty="0">
              <a:solidFill>
                <a:prstClr val="black"/>
              </a:solidFill>
            </a:endParaRPr>
          </a:p>
          <a:p>
            <a:r>
              <a:rPr lang="en-GB" dirty="0" smtClean="0">
                <a:solidFill>
                  <a:prstClr val="black"/>
                </a:solidFill>
              </a:rPr>
              <a:t>Care is needed as the ecosystem might have already adapted itself to the invader and prey populations for example can suddenly rise fast.</a:t>
            </a:r>
          </a:p>
          <a:p>
            <a:endParaRPr lang="en-GB" dirty="0" smtClean="0">
              <a:solidFill>
                <a:prstClr val="black"/>
              </a:solidFill>
            </a:endParaRPr>
          </a:p>
          <a:p>
            <a:endParaRPr lang="en-GB" dirty="0">
              <a:solidFill>
                <a:prstClr val="black"/>
              </a:solidFill>
            </a:endParaRPr>
          </a:p>
          <a:p>
            <a:endParaRPr lang="en-GB" dirty="0">
              <a:solidFill>
                <a:prstClr val="black"/>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56393"/>
            <a:ext cx="7632848" cy="1105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482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3314"/>
                                        </p:tgtEl>
                                        <p:attrNameLst>
                                          <p:attrName>style.visibility</p:attrName>
                                        </p:attrNameLst>
                                      </p:cBhvr>
                                      <p:to>
                                        <p:strVal val="visible"/>
                                      </p:to>
                                    </p:set>
                                    <p:anim calcmode="lin" valueType="num">
                                      <p:cBhvr additive="base">
                                        <p:cTn id="28" dur="500" fill="hold"/>
                                        <p:tgtEl>
                                          <p:spTgt spid="13314"/>
                                        </p:tgtEl>
                                        <p:attrNameLst>
                                          <p:attrName>ppt_x</p:attrName>
                                        </p:attrNameLst>
                                      </p:cBhvr>
                                      <p:tavLst>
                                        <p:tav tm="0">
                                          <p:val>
                                            <p:strVal val="0-#ppt_w/2"/>
                                          </p:val>
                                        </p:tav>
                                        <p:tav tm="100000">
                                          <p:val>
                                            <p:strVal val="#ppt_x"/>
                                          </p:val>
                                        </p:tav>
                                      </p:tavLst>
                                    </p:anim>
                                    <p:anim calcmode="lin" valueType="num">
                                      <p:cBhvr additive="base">
                                        <p:cTn id="29" dur="500" fill="hold"/>
                                        <p:tgtEl>
                                          <p:spTgt spid="133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12</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pic>
        <p:nvPicPr>
          <p:cNvPr id="12290" name="Picture 2" descr="Brown rat distribu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30773"/>
            <a:ext cx="8874499" cy="4104456"/>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0" y="432747"/>
            <a:ext cx="9013122" cy="584775"/>
          </a:xfrm>
          <a:prstGeom prst="rect">
            <a:avLst/>
          </a:prstGeom>
          <a:noFill/>
        </p:spPr>
        <p:txBody>
          <a:bodyPr wrap="square" lIns="91440" tIns="45720" rIns="91440" bIns="45720" anchor="ctr">
            <a:spAutoFit/>
          </a:bodyPr>
          <a:lstStyle/>
          <a:p>
            <a:pPr algn="ctr"/>
            <a:r>
              <a:rPr lang="es-ES" sz="32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Brown </a:t>
            </a:r>
            <a:r>
              <a:rPr lang="es-ES" sz="32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rat</a:t>
            </a:r>
            <a:r>
              <a:rPr lang="es-ES" sz="32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a:t>
            </a:r>
            <a:r>
              <a:rPr lang="es-ES" sz="32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distribution</a:t>
            </a:r>
            <a:endPar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297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4340" name="Picture 4" descr="http://earthjournalism.net/resources/covering-the-seas/bioaccumulation_graph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4313" y="3717031"/>
            <a:ext cx="4464496" cy="297633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13</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8089" y="1479187"/>
            <a:ext cx="8496944" cy="3139321"/>
          </a:xfrm>
          <a:prstGeom prst="rect">
            <a:avLst/>
          </a:prstGeom>
        </p:spPr>
        <p:txBody>
          <a:bodyPr wrap="square">
            <a:spAutoFit/>
          </a:bodyPr>
          <a:lstStyle/>
          <a:p>
            <a:r>
              <a:rPr lang="en-GB" dirty="0" smtClean="0">
                <a:solidFill>
                  <a:prstClr val="black"/>
                </a:solidFill>
              </a:rPr>
              <a:t>Some toxins build up in the body of organisms, especially when they are fat-soluble and not easily excreted. This is known as bioaccumulation. </a:t>
            </a:r>
          </a:p>
          <a:p>
            <a:endParaRPr lang="en-GB" dirty="0">
              <a:solidFill>
                <a:prstClr val="black"/>
              </a:solidFill>
            </a:endParaRPr>
          </a:p>
          <a:p>
            <a:r>
              <a:rPr lang="en-GB" dirty="0" err="1" smtClean="0">
                <a:solidFill>
                  <a:prstClr val="black"/>
                </a:solidFill>
              </a:rPr>
              <a:t>Biomagnification</a:t>
            </a:r>
            <a:r>
              <a:rPr lang="en-GB" dirty="0" smtClean="0">
                <a:solidFill>
                  <a:prstClr val="black"/>
                </a:solidFill>
              </a:rPr>
              <a:t> is the process by which chemical substances become more concentrated at each trophic level. At each stage of the food chain the predator will accumulate a higher concentration than its prey.  This is because the predator consumes large quantities of prey during its lifetime and </a:t>
            </a:r>
            <a:r>
              <a:rPr lang="en-GB" dirty="0" err="1" smtClean="0">
                <a:solidFill>
                  <a:prstClr val="black"/>
                </a:solidFill>
              </a:rPr>
              <a:t>bioaccumulates</a:t>
            </a:r>
            <a:r>
              <a:rPr lang="en-GB" dirty="0" smtClean="0">
                <a:solidFill>
                  <a:prstClr val="black"/>
                </a:solidFill>
              </a:rPr>
              <a:t> the toxins they contain.</a:t>
            </a:r>
          </a:p>
          <a:p>
            <a:endParaRPr lang="en-GB" dirty="0">
              <a:solidFill>
                <a:prstClr val="black"/>
              </a:solidFill>
            </a:endParaRPr>
          </a:p>
          <a:p>
            <a:r>
              <a:rPr lang="en-GB" dirty="0" smtClean="0">
                <a:solidFill>
                  <a:prstClr val="black"/>
                </a:solidFill>
              </a:rPr>
              <a:t> </a:t>
            </a:r>
            <a:endParaRPr lang="en-GB" dirty="0">
              <a:solidFill>
                <a:prstClr val="black"/>
              </a:solidFill>
            </a:endParaRPr>
          </a:p>
          <a:p>
            <a:endParaRPr lang="en-GB" dirty="0">
              <a:solidFill>
                <a:prstClr val="black"/>
              </a:solidFill>
            </a:endParaRPr>
          </a:p>
        </p:txBody>
      </p:sp>
      <p:sp>
        <p:nvSpPr>
          <p:cNvPr id="12" name="11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Biomagnification</a:t>
            </a:r>
            <a:endParaRPr lang="es-ES" sz="32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endParaRPr>
          </a:p>
          <a:p>
            <a:pPr algn="ct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Pollutants</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a:t>
            </a: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become</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a:t>
            </a: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concentrated</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in </a:t>
            </a: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the</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a:t>
            </a: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tissues</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of </a:t>
            </a: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organisms</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at </a:t>
            </a: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higher</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a:t>
            </a: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trophic</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a:t>
            </a: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levels</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a:t>
            </a: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by</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a:t>
            </a: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biomagnification</a:t>
            </a:r>
            <a:endPar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80256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340"/>
                                        </p:tgtEl>
                                        <p:attrNameLst>
                                          <p:attrName>style.visibility</p:attrName>
                                        </p:attrNameLst>
                                      </p:cBhvr>
                                      <p:to>
                                        <p:strVal val="visible"/>
                                      </p:to>
                                    </p:set>
                                    <p:animEffect transition="in" filter="fade">
                                      <p:cBhvr>
                                        <p:cTn id="33" dur="1000"/>
                                        <p:tgtEl>
                                          <p:spTgt spid="14340"/>
                                        </p:tgtEl>
                                      </p:cBhvr>
                                    </p:animEffect>
                                    <p:anim calcmode="lin" valueType="num">
                                      <p:cBhvr>
                                        <p:cTn id="34" dur="1000" fill="hold"/>
                                        <p:tgtEl>
                                          <p:spTgt spid="14340"/>
                                        </p:tgtEl>
                                        <p:attrNameLst>
                                          <p:attrName>ppt_x</p:attrName>
                                        </p:attrNameLst>
                                      </p:cBhvr>
                                      <p:tavLst>
                                        <p:tav tm="0">
                                          <p:val>
                                            <p:strVal val="#ppt_x"/>
                                          </p:val>
                                        </p:tav>
                                        <p:tav tm="100000">
                                          <p:val>
                                            <p:strVal val="#ppt_x"/>
                                          </p:val>
                                        </p:tav>
                                      </p:tavLst>
                                    </p:anim>
                                    <p:anim calcmode="lin" valueType="num">
                                      <p:cBhvr>
                                        <p:cTn id="35"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2" descr="http://biology-forums.com/gallery/33_02_08_11_9_38_49_143721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0804" y="584966"/>
            <a:ext cx="5463196" cy="627303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14</a:t>
            </a:fld>
            <a:endParaRPr lang="en-US">
              <a:solidFill>
                <a:prstClr val="black"/>
              </a:solidFill>
            </a:endParaRPr>
          </a:p>
        </p:txBody>
      </p:sp>
      <p:sp>
        <p:nvSpPr>
          <p:cNvPr id="12" name="11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Biomagnification</a:t>
            </a:r>
            <a:endParaRPr lang="es-ES" sz="32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endParaRPr>
          </a:p>
          <a:p>
            <a:pPr algn="ct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Pollutants</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a:t>
            </a: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become</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a:t>
            </a: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concentrated</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in </a:t>
            </a: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the</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a:t>
            </a: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tissues</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of </a:t>
            </a: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organisms</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at </a:t>
            </a: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higher</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a:t>
            </a: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trophic</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a:t>
            </a: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levels</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a:t>
            </a: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by</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a:t>
            </a: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biomagnification</a:t>
            </a:r>
            <a:endPar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endParaRPr>
          </a:p>
        </p:txBody>
      </p:sp>
      <p:pic>
        <p:nvPicPr>
          <p:cNvPr id="15362" name="Picture 2" descr="http://bio1152.nicerweb.com/Locked/media/ch55/55_20BioMagnificationPCB-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581894"/>
            <a:ext cx="3573300" cy="4599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07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fade">
                                      <p:cBhvr>
                                        <p:cTn id="12" dur="500"/>
                                        <p:tgtEl>
                                          <p:spTgt spid="1536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15</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8089" y="1479187"/>
            <a:ext cx="8496944" cy="2677656"/>
          </a:xfrm>
          <a:prstGeom prst="rect">
            <a:avLst/>
          </a:prstGeom>
        </p:spPr>
        <p:txBody>
          <a:bodyPr wrap="square">
            <a:spAutoFit/>
          </a:bodyPr>
          <a:lstStyle/>
          <a:p>
            <a:pPr algn="ctr"/>
            <a:r>
              <a:rPr lang="en-GB" sz="2800" dirty="0" smtClean="0">
                <a:solidFill>
                  <a:prstClr val="black"/>
                </a:solidFill>
              </a:rPr>
              <a:t>Read page 632 and 633 of your book on the topic. </a:t>
            </a:r>
          </a:p>
          <a:p>
            <a:pPr algn="ctr"/>
            <a:endParaRPr lang="en-GB" sz="2800" b="1" dirty="0">
              <a:solidFill>
                <a:prstClr val="black"/>
              </a:solidFill>
            </a:endParaRPr>
          </a:p>
          <a:p>
            <a:pPr algn="ctr"/>
            <a:r>
              <a:rPr lang="en-GB" sz="2800" b="1" dirty="0" smtClean="0">
                <a:solidFill>
                  <a:prstClr val="black"/>
                </a:solidFill>
              </a:rPr>
              <a:t>When are the benefits more convincing than the limitations?</a:t>
            </a:r>
            <a:r>
              <a:rPr lang="en-GB" sz="2800" dirty="0" smtClean="0">
                <a:solidFill>
                  <a:prstClr val="black"/>
                </a:solidFill>
              </a:rPr>
              <a:t> </a:t>
            </a:r>
            <a:endParaRPr lang="en-GB" sz="2800" dirty="0">
              <a:solidFill>
                <a:prstClr val="black"/>
              </a:solidFill>
            </a:endParaRPr>
          </a:p>
          <a:p>
            <a:pPr algn="ctr"/>
            <a:endParaRPr lang="en-GB" sz="2800" dirty="0">
              <a:solidFill>
                <a:prstClr val="black"/>
              </a:solidFill>
            </a:endParaRPr>
          </a:p>
        </p:txBody>
      </p:sp>
      <p:sp>
        <p:nvSpPr>
          <p:cNvPr id="12" name="11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The</a:t>
            </a:r>
            <a:r>
              <a:rPr lang="es-ES" sz="32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a:t>
            </a:r>
            <a:r>
              <a:rPr lang="es-ES" sz="32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benefits</a:t>
            </a:r>
            <a:r>
              <a:rPr lang="es-ES" sz="32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and </a:t>
            </a:r>
            <a:r>
              <a:rPr lang="es-ES" sz="32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risks</a:t>
            </a:r>
            <a:r>
              <a:rPr lang="es-ES" sz="32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of DDT use</a:t>
            </a:r>
            <a:endParaRPr lang="es-ES" sz="32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endParaRPr>
          </a:p>
          <a:p>
            <a:pPr algn="ct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Discussion</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a:t>
            </a: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if</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a:t>
            </a: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the</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a:t>
            </a: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trade</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off </a:t>
            </a: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between</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control of </a:t>
            </a: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the</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a:t>
            </a: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malarial</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parasite and DDT </a:t>
            </a: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pollution</a:t>
            </a:r>
            <a:endPar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64863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16</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8089" y="2849240"/>
            <a:ext cx="8496944" cy="1384995"/>
          </a:xfrm>
          <a:prstGeom prst="rect">
            <a:avLst/>
          </a:prstGeom>
        </p:spPr>
        <p:txBody>
          <a:bodyPr wrap="square">
            <a:spAutoFit/>
          </a:bodyPr>
          <a:lstStyle/>
          <a:p>
            <a:pPr algn="ctr"/>
            <a:r>
              <a:rPr lang="en-GB" sz="2800" dirty="0" smtClean="0">
                <a:solidFill>
                  <a:prstClr val="black"/>
                </a:solidFill>
                <a:hlinkClick r:id="rId2"/>
              </a:rPr>
              <a:t>10 minute documentary </a:t>
            </a:r>
            <a:r>
              <a:rPr lang="en-GB" sz="2800" dirty="0" smtClean="0">
                <a:solidFill>
                  <a:prstClr val="black"/>
                </a:solidFill>
              </a:rPr>
              <a:t>and posterior discussion</a:t>
            </a:r>
            <a:endParaRPr lang="en-GB" sz="2800" dirty="0">
              <a:solidFill>
                <a:prstClr val="black"/>
              </a:solidFill>
            </a:endParaRPr>
          </a:p>
          <a:p>
            <a:pPr algn="ctr"/>
            <a:endParaRPr lang="en-GB" sz="2800" dirty="0">
              <a:solidFill>
                <a:prstClr val="black"/>
              </a:solidFill>
            </a:endParaRPr>
          </a:p>
        </p:txBody>
      </p:sp>
      <p:sp>
        <p:nvSpPr>
          <p:cNvPr id="12" name="11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Plastics</a:t>
            </a:r>
            <a:r>
              <a:rPr lang="es-ES" sz="32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in </a:t>
            </a:r>
            <a:r>
              <a:rPr lang="es-ES" sz="32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the</a:t>
            </a:r>
            <a:r>
              <a:rPr lang="es-ES" sz="32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a:t>
            </a:r>
            <a:r>
              <a:rPr lang="es-ES" sz="32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ocean</a:t>
            </a:r>
            <a:endParaRPr lang="es-ES" sz="32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endParaRPr>
          </a:p>
          <a:p>
            <a:pPr algn="ct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Macroplastic</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and </a:t>
            </a: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microplastic</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a:t>
            </a: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debris</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has </a:t>
            </a: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accumulated</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 in marine </a:t>
            </a:r>
            <a:r>
              <a:rPr lang="es-ES" sz="2000" b="1" dirty="0" err="1"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environments</a:t>
            </a:r>
            <a:r>
              <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rPr>
              <a:t>.</a:t>
            </a:r>
            <a:endParaRPr lang="es-ES" sz="2000" b="1" dirty="0" smtClean="0">
              <a:ln w="12700">
                <a:solidFill>
                  <a:srgbClr val="3E3D2D">
                    <a:satMod val="155000"/>
                  </a:srgbClr>
                </a:solidFill>
                <a:prstDash val="solid"/>
              </a:ln>
              <a:solidFill>
                <a:srgbClr val="CAF278">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5670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708476"/>
            <a:ext cx="3488278" cy="1702160"/>
          </a:xfrm>
        </p:spPr>
        <p:txBody>
          <a:bodyPr>
            <a:normAutofit fontScale="90000"/>
          </a:bodyPr>
          <a:lstStyle/>
          <a:p>
            <a:r>
              <a:rPr lang="en-GB" dirty="0" smtClean="0"/>
              <a:t>Option C</a:t>
            </a:r>
            <a:r>
              <a:rPr lang="en-GB" dirty="0">
                <a:solidFill>
                  <a:schemeClr val="tx1">
                    <a:lumMod val="65000"/>
                    <a:lumOff val="35000"/>
                  </a:schemeClr>
                </a:solidFill>
              </a:rPr>
              <a:t/>
            </a:r>
            <a:br>
              <a:rPr lang="en-GB" dirty="0">
                <a:solidFill>
                  <a:schemeClr val="tx1">
                    <a:lumMod val="65000"/>
                    <a:lumOff val="35000"/>
                  </a:schemeClr>
                </a:solidFill>
              </a:rPr>
            </a:br>
            <a:r>
              <a:rPr lang="en-GB" dirty="0">
                <a:solidFill>
                  <a:schemeClr val="tx1">
                    <a:lumMod val="65000"/>
                    <a:lumOff val="35000"/>
                  </a:schemeClr>
                </a:solidFill>
              </a:rPr>
              <a:t>E</a:t>
            </a:r>
            <a:r>
              <a:rPr lang="en-GB" dirty="0" smtClean="0">
                <a:solidFill>
                  <a:schemeClr val="tx1">
                    <a:lumMod val="65000"/>
                    <a:lumOff val="35000"/>
                  </a:schemeClr>
                </a:solidFill>
              </a:rPr>
              <a:t>cology and Conservation</a:t>
            </a:r>
            <a:endParaRPr lang="en-GB" dirty="0">
              <a:solidFill>
                <a:schemeClr val="tx1">
                  <a:lumMod val="65000"/>
                  <a:lumOff val="35000"/>
                </a:schemeClr>
              </a:solidFill>
            </a:endParaRPr>
          </a:p>
        </p:txBody>
      </p:sp>
      <p:sp>
        <p:nvSpPr>
          <p:cNvPr id="3" name="Subtitle 2"/>
          <p:cNvSpPr>
            <a:spLocks noGrp="1"/>
          </p:cNvSpPr>
          <p:nvPr>
            <p:ph type="subTitle" idx="1"/>
          </p:nvPr>
        </p:nvSpPr>
        <p:spPr>
          <a:xfrm>
            <a:off x="4647027" y="4581128"/>
            <a:ext cx="3597381" cy="1260629"/>
          </a:xfrm>
        </p:spPr>
        <p:txBody>
          <a:bodyPr>
            <a:noAutofit/>
          </a:bodyPr>
          <a:lstStyle/>
          <a:p>
            <a:r>
              <a:rPr lang="en-GB" sz="2400" dirty="0" smtClean="0">
                <a:solidFill>
                  <a:schemeClr val="accent1">
                    <a:lumMod val="50000"/>
                  </a:schemeClr>
                </a:solidFill>
              </a:rPr>
              <a:t>C3 Impacts of humans on ecosystems</a:t>
            </a:r>
            <a:endParaRPr lang="en-GB" sz="2400" dirty="0" smtClean="0">
              <a:solidFill>
                <a:schemeClr val="accent1">
                  <a:lumMod val="5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dirty="0" smtClean="0"/>
              <a:t>IB Biology SFP - Mark </a:t>
            </a:r>
            <a:r>
              <a:rPr lang="en-US" dirty="0" err="1" smtClean="0"/>
              <a:t>Polko</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06" y="2400246"/>
            <a:ext cx="3655902" cy="38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506" y="2493130"/>
            <a:ext cx="3655902" cy="39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amazon deforest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7464" y="-33877"/>
            <a:ext cx="3557985" cy="2818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26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aphicFrame>
        <p:nvGraphicFramePr>
          <p:cNvPr id="8" name="7 Diagrama"/>
          <p:cNvGraphicFramePr/>
          <p:nvPr>
            <p:extLst>
              <p:ext uri="{D42A27DB-BD31-4B8C-83A1-F6EECF244321}">
                <p14:modId xmlns:p14="http://schemas.microsoft.com/office/powerpoint/2010/main" val="1263539229"/>
              </p:ext>
            </p:extLst>
          </p:nvPr>
        </p:nvGraphicFramePr>
        <p:xfrm>
          <a:off x="539552" y="3073042"/>
          <a:ext cx="8208912" cy="3452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ext uri="{D42A27DB-BD31-4B8C-83A1-F6EECF244321}">
                <p14:modId xmlns:p14="http://schemas.microsoft.com/office/powerpoint/2010/main" val="464512457"/>
              </p:ext>
            </p:extLst>
          </p:nvPr>
        </p:nvGraphicFramePr>
        <p:xfrm>
          <a:off x="546573" y="838183"/>
          <a:ext cx="8201891" cy="14773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8 CuadroTexto"/>
          <p:cNvSpPr txBox="1"/>
          <p:nvPr/>
        </p:nvSpPr>
        <p:spPr>
          <a:xfrm>
            <a:off x="539552" y="2549822"/>
            <a:ext cx="2927404" cy="523220"/>
          </a:xfrm>
          <a:prstGeom prst="rect">
            <a:avLst/>
          </a:prstGeom>
          <a:noFill/>
        </p:spPr>
        <p:txBody>
          <a:bodyPr wrap="none" rtlCol="0">
            <a:spAutoFit/>
          </a:bodyPr>
          <a:lstStyle/>
          <a:p>
            <a:r>
              <a:rPr lang="es-ES_tradnl"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Understandings</a:t>
            </a:r>
            <a:r>
              <a:rPr lang="es-ES_tradnl" b="1" dirty="0" smtClean="0"/>
              <a:t>:</a:t>
            </a:r>
            <a:endParaRPr lang="es-ES" b="1" dirty="0"/>
          </a:p>
        </p:txBody>
      </p:sp>
      <p:sp>
        <p:nvSpPr>
          <p:cNvPr id="11" name="10 Rectángulo"/>
          <p:cNvSpPr/>
          <p:nvPr/>
        </p:nvSpPr>
        <p:spPr>
          <a:xfrm>
            <a:off x="533318" y="260647"/>
            <a:ext cx="3666388" cy="584775"/>
          </a:xfrm>
          <a:prstGeom prst="rect">
            <a:avLst/>
          </a:prstGeom>
        </p:spPr>
        <p:txBody>
          <a:bodyPr wrap="none">
            <a:spAutoFit/>
          </a:bodyPr>
          <a:lstStyle/>
          <a:p>
            <a:pPr lvl="0"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Nature</a:t>
            </a:r>
            <a:r>
              <a:rPr lang="en-US" sz="2000" b="1" dirty="0"/>
              <a:t>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of science</a:t>
            </a:r>
            <a:endPar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551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042ECC4E-82DB-47EC-84F7-8BC219DC0C9B}"/>
                                            </p:graphicEl>
                                          </p:spTgt>
                                        </p:tgtEl>
                                        <p:attrNameLst>
                                          <p:attrName>style.visibility</p:attrName>
                                        </p:attrNameLst>
                                      </p:cBhvr>
                                      <p:to>
                                        <p:strVal val="visible"/>
                                      </p:to>
                                    </p:set>
                                    <p:animEffect transition="in" filter="fade">
                                      <p:cBhvr>
                                        <p:cTn id="12" dur="500"/>
                                        <p:tgtEl>
                                          <p:spTgt spid="7">
                                            <p:graphicEl>
                                              <a:dgm id="{042ECC4E-82DB-47EC-84F7-8BC219DC0C9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F71BB5C6-A388-4F8F-9C47-B90E0BDCD3F3}"/>
                                            </p:graphicEl>
                                          </p:spTgt>
                                        </p:tgtEl>
                                        <p:attrNameLst>
                                          <p:attrName>style.visibility</p:attrName>
                                        </p:attrNameLst>
                                      </p:cBhvr>
                                      <p:to>
                                        <p:strVal val="visible"/>
                                      </p:to>
                                    </p:set>
                                    <p:animEffect transition="in" filter="fade">
                                      <p:cBhvr>
                                        <p:cTn id="22" dur="500"/>
                                        <p:tgtEl>
                                          <p:spTgt spid="8">
                                            <p:graphicEl>
                                              <a:dgm id="{F71BB5C6-A388-4F8F-9C47-B90E0BDCD3F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254CF78B-EAC9-492E-A67F-976A27B4F96F}"/>
                                            </p:graphicEl>
                                          </p:spTgt>
                                        </p:tgtEl>
                                        <p:attrNameLst>
                                          <p:attrName>style.visibility</p:attrName>
                                        </p:attrNameLst>
                                      </p:cBhvr>
                                      <p:to>
                                        <p:strVal val="visible"/>
                                      </p:to>
                                    </p:set>
                                    <p:animEffect transition="in" filter="fade">
                                      <p:cBhvr>
                                        <p:cTn id="27" dur="500"/>
                                        <p:tgtEl>
                                          <p:spTgt spid="8">
                                            <p:graphicEl>
                                              <a:dgm id="{254CF78B-EAC9-492E-A67F-976A27B4F96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3C256682-510C-40E6-872C-5C94FE8BE954}"/>
                                            </p:graphicEl>
                                          </p:spTgt>
                                        </p:tgtEl>
                                        <p:attrNameLst>
                                          <p:attrName>style.visibility</p:attrName>
                                        </p:attrNameLst>
                                      </p:cBhvr>
                                      <p:to>
                                        <p:strVal val="visible"/>
                                      </p:to>
                                    </p:set>
                                    <p:animEffect transition="in" filter="fade">
                                      <p:cBhvr>
                                        <p:cTn id="32" dur="500"/>
                                        <p:tgtEl>
                                          <p:spTgt spid="8">
                                            <p:graphicEl>
                                              <a:dgm id="{3C256682-510C-40E6-872C-5C94FE8BE954}"/>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graphicEl>
                                              <a:dgm id="{E95734F9-E543-4921-BD1A-2D80C1FFC702}"/>
                                            </p:graphicEl>
                                          </p:spTgt>
                                        </p:tgtEl>
                                        <p:attrNameLst>
                                          <p:attrName>style.visibility</p:attrName>
                                        </p:attrNameLst>
                                      </p:cBhvr>
                                      <p:to>
                                        <p:strVal val="visible"/>
                                      </p:to>
                                    </p:set>
                                    <p:animEffect transition="in" filter="fade">
                                      <p:cBhvr>
                                        <p:cTn id="37" dur="500"/>
                                        <p:tgtEl>
                                          <p:spTgt spid="8">
                                            <p:graphicEl>
                                              <a:dgm id="{E95734F9-E543-4921-BD1A-2D80C1FFC70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7" grpId="0">
        <p:bldSub>
          <a:bldDgm bld="lvlOne"/>
        </p:bldSub>
      </p:bldGraphic>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3</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aphicFrame>
        <p:nvGraphicFramePr>
          <p:cNvPr id="8" name="7 Diagrama"/>
          <p:cNvGraphicFramePr/>
          <p:nvPr>
            <p:extLst>
              <p:ext uri="{D42A27DB-BD31-4B8C-83A1-F6EECF244321}">
                <p14:modId xmlns:p14="http://schemas.microsoft.com/office/powerpoint/2010/main" val="4282474034"/>
              </p:ext>
            </p:extLst>
          </p:nvPr>
        </p:nvGraphicFramePr>
        <p:xfrm>
          <a:off x="432326" y="758802"/>
          <a:ext cx="8172122" cy="3534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CuadroTexto"/>
          <p:cNvSpPr txBox="1"/>
          <p:nvPr/>
        </p:nvSpPr>
        <p:spPr>
          <a:xfrm>
            <a:off x="466383" y="235583"/>
            <a:ext cx="4392488" cy="523220"/>
          </a:xfrm>
          <a:prstGeom prst="rect">
            <a:avLst/>
          </a:prstGeom>
          <a:noFill/>
        </p:spPr>
        <p:txBody>
          <a:bodyPr wrap="square" rtlCol="0">
            <a:spAutoFit/>
          </a:bodyPr>
          <a:lstStyle/>
          <a:p>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Applications</a:t>
            </a:r>
            <a:r>
              <a:rPr lang="es-ES_tradn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skills</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Rectángulo"/>
          <p:cNvSpPr/>
          <p:nvPr/>
        </p:nvSpPr>
        <p:spPr>
          <a:xfrm>
            <a:off x="466383" y="5517232"/>
            <a:ext cx="8258823" cy="769441"/>
          </a:xfrm>
          <a:prstGeom prst="rect">
            <a:avLst/>
          </a:prstGeom>
        </p:spPr>
        <p:txBody>
          <a:bodyPr wrap="square">
            <a:spAutoFit/>
          </a:bodyPr>
          <a:lstStyle/>
          <a:p>
            <a:r>
              <a:rPr lang="en-US" sz="2400" b="1" dirty="0">
                <a:ln w="12700">
                  <a:solidFill>
                    <a:schemeClr val="tx2">
                      <a:satMod val="155000"/>
                    </a:schemeClr>
                  </a:solidFill>
                  <a:prstDash val="solid"/>
                </a:ln>
                <a:effectLst>
                  <a:outerShdw blurRad="41275" dist="20320" dir="1800000" algn="tl" rotWithShape="0">
                    <a:srgbClr val="000000">
                      <a:alpha val="40000"/>
                    </a:srgbClr>
                  </a:outerShdw>
                </a:effectLst>
              </a:rPr>
              <a:t>Essential idea:</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Essential idea: Human activities impact on ecosystem function.</a:t>
            </a:r>
            <a:endPar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6 CuadroTexto"/>
          <p:cNvSpPr txBox="1"/>
          <p:nvPr/>
        </p:nvSpPr>
        <p:spPr>
          <a:xfrm>
            <a:off x="480554" y="4293096"/>
            <a:ext cx="4392488" cy="523220"/>
          </a:xfrm>
          <a:prstGeom prst="rect">
            <a:avLst/>
          </a:prstGeom>
          <a:noFill/>
        </p:spPr>
        <p:txBody>
          <a:bodyPr wrap="square" rtlCol="0">
            <a:spAutoFit/>
          </a:bodyPr>
          <a:lstStyle/>
          <a:p>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ToK</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2" name="1 Diagrama"/>
          <p:cNvGraphicFramePr/>
          <p:nvPr>
            <p:extLst>
              <p:ext uri="{D42A27DB-BD31-4B8C-83A1-F6EECF244321}">
                <p14:modId xmlns:p14="http://schemas.microsoft.com/office/powerpoint/2010/main" val="1397340158"/>
              </p:ext>
            </p:extLst>
          </p:nvPr>
        </p:nvGraphicFramePr>
        <p:xfrm>
          <a:off x="441428" y="4725144"/>
          <a:ext cx="8208912" cy="5760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8025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81916370-7F1A-4A33-8C66-BFD1166AB5C1}"/>
                                            </p:graphicEl>
                                          </p:spTgt>
                                        </p:tgtEl>
                                        <p:attrNameLst>
                                          <p:attrName>style.visibility</p:attrName>
                                        </p:attrNameLst>
                                      </p:cBhvr>
                                      <p:to>
                                        <p:strVal val="visible"/>
                                      </p:to>
                                    </p:set>
                                    <p:animEffect transition="in" filter="fade">
                                      <p:cBhvr>
                                        <p:cTn id="12" dur="500"/>
                                        <p:tgtEl>
                                          <p:spTgt spid="8">
                                            <p:graphicEl>
                                              <a:dgm id="{81916370-7F1A-4A33-8C66-BFD1166AB5C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CC413D02-487F-4D59-B4DC-B34774538310}"/>
                                            </p:graphicEl>
                                          </p:spTgt>
                                        </p:tgtEl>
                                        <p:attrNameLst>
                                          <p:attrName>style.visibility</p:attrName>
                                        </p:attrNameLst>
                                      </p:cBhvr>
                                      <p:to>
                                        <p:strVal val="visible"/>
                                      </p:to>
                                    </p:set>
                                    <p:animEffect transition="in" filter="fade">
                                      <p:cBhvr>
                                        <p:cTn id="17" dur="500"/>
                                        <p:tgtEl>
                                          <p:spTgt spid="8">
                                            <p:graphicEl>
                                              <a:dgm id="{CC413D02-487F-4D59-B4DC-B3477453831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423F6E7A-EE34-49FA-A594-B5085A7FCC6A}"/>
                                            </p:graphicEl>
                                          </p:spTgt>
                                        </p:tgtEl>
                                        <p:attrNameLst>
                                          <p:attrName>style.visibility</p:attrName>
                                        </p:attrNameLst>
                                      </p:cBhvr>
                                      <p:to>
                                        <p:strVal val="visible"/>
                                      </p:to>
                                    </p:set>
                                    <p:animEffect transition="in" filter="fade">
                                      <p:cBhvr>
                                        <p:cTn id="22" dur="500"/>
                                        <p:tgtEl>
                                          <p:spTgt spid="8">
                                            <p:graphicEl>
                                              <a:dgm id="{423F6E7A-EE34-49FA-A594-B5085A7FCC6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9F2569A7-0B56-4635-A8D1-B0F820A3BC36}"/>
                                            </p:graphicEl>
                                          </p:spTgt>
                                        </p:tgtEl>
                                        <p:attrNameLst>
                                          <p:attrName>style.visibility</p:attrName>
                                        </p:attrNameLst>
                                      </p:cBhvr>
                                      <p:to>
                                        <p:strVal val="visible"/>
                                      </p:to>
                                    </p:set>
                                    <p:animEffect transition="in" filter="fade">
                                      <p:cBhvr>
                                        <p:cTn id="27" dur="500"/>
                                        <p:tgtEl>
                                          <p:spTgt spid="8">
                                            <p:graphicEl>
                                              <a:dgm id="{9F2569A7-0B56-4635-A8D1-B0F820A3BC36}"/>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560ACFCC-5D2C-4A94-B9E7-400D0C00C82F}"/>
                                            </p:graphicEl>
                                          </p:spTgt>
                                        </p:tgtEl>
                                        <p:attrNameLst>
                                          <p:attrName>style.visibility</p:attrName>
                                        </p:attrNameLst>
                                      </p:cBhvr>
                                      <p:to>
                                        <p:strVal val="visible"/>
                                      </p:to>
                                    </p:set>
                                    <p:animEffect transition="in" filter="fade">
                                      <p:cBhvr>
                                        <p:cTn id="32" dur="500"/>
                                        <p:tgtEl>
                                          <p:spTgt spid="8">
                                            <p:graphicEl>
                                              <a:dgm id="{560ACFCC-5D2C-4A94-B9E7-400D0C00C82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80">
                                          <p:stCondLst>
                                            <p:cond delay="0"/>
                                          </p:stCondLst>
                                        </p:cTn>
                                        <p:tgtEl>
                                          <p:spTgt spid="4"/>
                                        </p:tgtEl>
                                      </p:cBhvr>
                                    </p:animEffect>
                                    <p:anim calcmode="lin" valueType="num">
                                      <p:cBhvr>
                                        <p:cTn id="4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3" dur="26">
                                          <p:stCondLst>
                                            <p:cond delay="650"/>
                                          </p:stCondLst>
                                        </p:cTn>
                                        <p:tgtEl>
                                          <p:spTgt spid="4"/>
                                        </p:tgtEl>
                                      </p:cBhvr>
                                      <p:to x="100000" y="60000"/>
                                    </p:animScale>
                                    <p:animScale>
                                      <p:cBhvr>
                                        <p:cTn id="54" dur="166" decel="50000">
                                          <p:stCondLst>
                                            <p:cond delay="676"/>
                                          </p:stCondLst>
                                        </p:cTn>
                                        <p:tgtEl>
                                          <p:spTgt spid="4"/>
                                        </p:tgtEl>
                                      </p:cBhvr>
                                      <p:to x="100000" y="100000"/>
                                    </p:animScale>
                                    <p:animScale>
                                      <p:cBhvr>
                                        <p:cTn id="55" dur="26">
                                          <p:stCondLst>
                                            <p:cond delay="1312"/>
                                          </p:stCondLst>
                                        </p:cTn>
                                        <p:tgtEl>
                                          <p:spTgt spid="4"/>
                                        </p:tgtEl>
                                      </p:cBhvr>
                                      <p:to x="100000" y="80000"/>
                                    </p:animScale>
                                    <p:animScale>
                                      <p:cBhvr>
                                        <p:cTn id="56" dur="166" decel="50000">
                                          <p:stCondLst>
                                            <p:cond delay="1338"/>
                                          </p:stCondLst>
                                        </p:cTn>
                                        <p:tgtEl>
                                          <p:spTgt spid="4"/>
                                        </p:tgtEl>
                                      </p:cBhvr>
                                      <p:to x="100000" y="100000"/>
                                    </p:animScale>
                                    <p:animScale>
                                      <p:cBhvr>
                                        <p:cTn id="57" dur="26">
                                          <p:stCondLst>
                                            <p:cond delay="1642"/>
                                          </p:stCondLst>
                                        </p:cTn>
                                        <p:tgtEl>
                                          <p:spTgt spid="4"/>
                                        </p:tgtEl>
                                      </p:cBhvr>
                                      <p:to x="100000" y="90000"/>
                                    </p:animScale>
                                    <p:animScale>
                                      <p:cBhvr>
                                        <p:cTn id="58" dur="166" decel="50000">
                                          <p:stCondLst>
                                            <p:cond delay="1668"/>
                                          </p:stCondLst>
                                        </p:cTn>
                                        <p:tgtEl>
                                          <p:spTgt spid="4"/>
                                        </p:tgtEl>
                                      </p:cBhvr>
                                      <p:to x="100000" y="100000"/>
                                    </p:animScale>
                                    <p:animScale>
                                      <p:cBhvr>
                                        <p:cTn id="59" dur="26">
                                          <p:stCondLst>
                                            <p:cond delay="1808"/>
                                          </p:stCondLst>
                                        </p:cTn>
                                        <p:tgtEl>
                                          <p:spTgt spid="4"/>
                                        </p:tgtEl>
                                      </p:cBhvr>
                                      <p:to x="100000" y="95000"/>
                                    </p:animScale>
                                    <p:animScale>
                                      <p:cBhvr>
                                        <p:cTn id="6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9" grpId="0"/>
      <p:bldP spid="4" grpId="0"/>
      <p:bldP spid="7" grpId="0"/>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4</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8089" y="1325298"/>
            <a:ext cx="8496944" cy="2585323"/>
          </a:xfrm>
          <a:prstGeom prst="rect">
            <a:avLst/>
          </a:prstGeom>
        </p:spPr>
        <p:txBody>
          <a:bodyPr wrap="square">
            <a:spAutoFit/>
          </a:bodyPr>
          <a:lstStyle/>
          <a:p>
            <a:r>
              <a:rPr lang="en-GB" dirty="0" smtClean="0">
                <a:solidFill>
                  <a:prstClr val="black"/>
                </a:solidFill>
              </a:rPr>
              <a:t>An organisms trophic level is its position in a food chain. Because feeding relations in an ecosystem are often web-like, an organism can occupy various positions. </a:t>
            </a:r>
            <a:endParaRPr lang="en-GB" dirty="0" smtClean="0">
              <a:solidFill>
                <a:prstClr val="black"/>
              </a:solidFill>
            </a:endParaRPr>
          </a:p>
          <a:p>
            <a:pPr algn="ctr"/>
            <a:r>
              <a:rPr lang="en-GB" dirty="0" smtClean="0">
                <a:solidFill>
                  <a:prstClr val="black"/>
                </a:solidFill>
                <a:hlinkClick r:id="rId2"/>
              </a:rPr>
              <a:t>Introduction video</a:t>
            </a:r>
            <a:endParaRPr lang="en-GB" dirty="0" smtClean="0">
              <a:solidFill>
                <a:prstClr val="black"/>
              </a:solidFill>
            </a:endParaRPr>
          </a:p>
          <a:p>
            <a:endParaRPr lang="en-GB" dirty="0">
              <a:solidFill>
                <a:prstClr val="black"/>
              </a:solidFill>
            </a:endParaRPr>
          </a:p>
          <a:p>
            <a:r>
              <a:rPr lang="en-GB" dirty="0" smtClean="0">
                <a:solidFill>
                  <a:prstClr val="black"/>
                </a:solidFill>
              </a:rPr>
              <a:t>Species which are native to an area are endemic to that area. They are part of the already established ecosystem and its population size is balanced by the biotic and abiotic components of the ecosystem.</a:t>
            </a:r>
          </a:p>
          <a:p>
            <a:endParaRPr lang="en-GB" dirty="0">
              <a:solidFill>
                <a:prstClr val="black"/>
              </a:solidFill>
            </a:endParaRPr>
          </a:p>
        </p:txBody>
      </p:sp>
      <p:sp>
        <p:nvSpPr>
          <p:cNvPr id="12" name="11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Alien</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invasive</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species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Introduced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alien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can be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introduced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into</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local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ecosystems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become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invasive</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9372" y="3910622"/>
            <a:ext cx="333375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251520" y="3891794"/>
            <a:ext cx="4572000" cy="1477328"/>
          </a:xfrm>
          <a:prstGeom prst="rect">
            <a:avLst/>
          </a:prstGeom>
        </p:spPr>
        <p:txBody>
          <a:bodyPr>
            <a:spAutoFit/>
          </a:bodyPr>
          <a:lstStyle/>
          <a:p>
            <a:r>
              <a:rPr lang="en-GB" dirty="0">
                <a:solidFill>
                  <a:prstClr val="black"/>
                </a:solidFill>
              </a:rPr>
              <a:t>If species from other ecosystems are introduced to </a:t>
            </a:r>
            <a:r>
              <a:rPr lang="en-GB" dirty="0" smtClean="0">
                <a:solidFill>
                  <a:prstClr val="black"/>
                </a:solidFill>
              </a:rPr>
              <a:t>a new area, </a:t>
            </a:r>
            <a:r>
              <a:rPr lang="en-GB" dirty="0">
                <a:solidFill>
                  <a:prstClr val="black"/>
                </a:solidFill>
              </a:rPr>
              <a:t>and if they find an ecological niche with few limiting </a:t>
            </a:r>
            <a:r>
              <a:rPr lang="en-GB" dirty="0" smtClean="0">
                <a:solidFill>
                  <a:prstClr val="black"/>
                </a:solidFill>
              </a:rPr>
              <a:t>factors, </a:t>
            </a:r>
            <a:r>
              <a:rPr lang="en-GB" dirty="0">
                <a:solidFill>
                  <a:prstClr val="black"/>
                </a:solidFill>
              </a:rPr>
              <a:t>they can become invasive. </a:t>
            </a:r>
            <a:endParaRPr lang="en-GB" dirty="0">
              <a:solidFill>
                <a:prstClr val="black"/>
              </a:solidFill>
            </a:endParaRPr>
          </a:p>
        </p:txBody>
      </p:sp>
      <p:sp>
        <p:nvSpPr>
          <p:cNvPr id="4" name="3 CuadroTexto"/>
          <p:cNvSpPr txBox="1"/>
          <p:nvPr/>
        </p:nvSpPr>
        <p:spPr>
          <a:xfrm>
            <a:off x="1331640" y="5877272"/>
            <a:ext cx="1903085" cy="369332"/>
          </a:xfrm>
          <a:prstGeom prst="rect">
            <a:avLst/>
          </a:prstGeom>
          <a:noFill/>
        </p:spPr>
        <p:txBody>
          <a:bodyPr wrap="none" rtlCol="0">
            <a:spAutoFit/>
          </a:bodyPr>
          <a:lstStyle/>
          <a:p>
            <a:r>
              <a:rPr lang="en-GB" dirty="0" smtClean="0">
                <a:hlinkClick r:id="rId4"/>
              </a:rPr>
              <a:t>Water hyacinth</a:t>
            </a:r>
            <a:endParaRPr lang="en-GB" dirty="0"/>
          </a:p>
        </p:txBody>
      </p:sp>
    </p:spTree>
    <p:extLst>
      <p:ext uri="{BB962C8B-B14F-4D97-AF65-F5344CB8AC3E}">
        <p14:creationId xmlns:p14="http://schemas.microsoft.com/office/powerpoint/2010/main" val="15496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par>
                          <p:cTn id="34" fill="hold">
                            <p:stCondLst>
                              <p:cond delay="500"/>
                            </p:stCondLst>
                            <p:childTnLst>
                              <p:par>
                                <p:cTn id="35" presetID="42" presetClass="entr" presetSubtype="0" fill="hold" nodeType="afterEffect">
                                  <p:stCondLst>
                                    <p:cond delay="0"/>
                                  </p:stCondLst>
                                  <p:childTnLst>
                                    <p:set>
                                      <p:cBhvr>
                                        <p:cTn id="36" dur="1" fill="hold">
                                          <p:stCondLst>
                                            <p:cond delay="0"/>
                                          </p:stCondLst>
                                        </p:cTn>
                                        <p:tgtEl>
                                          <p:spTgt spid="5122"/>
                                        </p:tgtEl>
                                        <p:attrNameLst>
                                          <p:attrName>style.visibility</p:attrName>
                                        </p:attrNameLst>
                                      </p:cBhvr>
                                      <p:to>
                                        <p:strVal val="visible"/>
                                      </p:to>
                                    </p:set>
                                    <p:animEffect transition="in" filter="fade">
                                      <p:cBhvr>
                                        <p:cTn id="37" dur="1000"/>
                                        <p:tgtEl>
                                          <p:spTgt spid="5122"/>
                                        </p:tgtEl>
                                      </p:cBhvr>
                                    </p:animEffect>
                                    <p:anim calcmode="lin" valueType="num">
                                      <p:cBhvr>
                                        <p:cTn id="38" dur="1000" fill="hold"/>
                                        <p:tgtEl>
                                          <p:spTgt spid="5122"/>
                                        </p:tgtEl>
                                        <p:attrNameLst>
                                          <p:attrName>ppt_x</p:attrName>
                                        </p:attrNameLst>
                                      </p:cBhvr>
                                      <p:tavLst>
                                        <p:tav tm="0">
                                          <p:val>
                                            <p:strVal val="#ppt_x"/>
                                          </p:val>
                                        </p:tav>
                                        <p:tav tm="100000">
                                          <p:val>
                                            <p:strVal val="#ppt_x"/>
                                          </p:val>
                                        </p:tav>
                                      </p:tavLst>
                                    </p:anim>
                                    <p:anim calcmode="lin" valueType="num">
                                      <p:cBhvr>
                                        <p:cTn id="3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5</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pic>
        <p:nvPicPr>
          <p:cNvPr id="7170" name="Picture 2" descr="http://na.unep.net/geas/articleimages/Apr-13-fig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208" y="1628800"/>
            <a:ext cx="8964488" cy="4469089"/>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0" y="432747"/>
            <a:ext cx="9013122" cy="584775"/>
          </a:xfrm>
          <a:prstGeom prst="rect">
            <a:avLst/>
          </a:prstGeom>
          <a:noFill/>
        </p:spPr>
        <p:txBody>
          <a:bodyPr wrap="square" lIns="91440" tIns="45720" rIns="91440" bIns="45720" anchor="ctr">
            <a:spAutoFit/>
          </a:bodyPr>
          <a:lstStyle/>
          <a:p>
            <a:pPr algn="ct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a:t>
            </a: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hyacinth</a:t>
            </a:r>
            <a:r>
              <a:rPr lang="es-E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invasion</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1686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6</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8089" y="1325298"/>
            <a:ext cx="8496944" cy="3416320"/>
          </a:xfrm>
          <a:prstGeom prst="rect">
            <a:avLst/>
          </a:prstGeom>
        </p:spPr>
        <p:txBody>
          <a:bodyPr wrap="square">
            <a:spAutoFit/>
          </a:bodyPr>
          <a:lstStyle/>
          <a:p>
            <a:r>
              <a:rPr lang="en-GB" dirty="0" smtClean="0">
                <a:solidFill>
                  <a:prstClr val="black"/>
                </a:solidFill>
              </a:rPr>
              <a:t>An alien species can become some successful and aggressive in a new ecosystem that it outcompetes native inhabitants and becomes a serious treat for the ecosystem. </a:t>
            </a:r>
          </a:p>
          <a:p>
            <a:endParaRPr lang="en-GB" dirty="0">
              <a:solidFill>
                <a:prstClr val="black"/>
              </a:solidFill>
            </a:endParaRPr>
          </a:p>
          <a:p>
            <a:r>
              <a:rPr lang="en-GB" dirty="0" smtClean="0">
                <a:solidFill>
                  <a:prstClr val="black"/>
                </a:solidFill>
              </a:rPr>
              <a:t>When the niche of the </a:t>
            </a:r>
            <a:r>
              <a:rPr lang="en-GB" dirty="0">
                <a:solidFill>
                  <a:prstClr val="black"/>
                </a:solidFill>
              </a:rPr>
              <a:t>i</a:t>
            </a:r>
            <a:r>
              <a:rPr lang="en-GB" dirty="0" smtClean="0">
                <a:solidFill>
                  <a:prstClr val="black"/>
                </a:solidFill>
              </a:rPr>
              <a:t>nvasive species overlaps with the native species competitive exclusion might be the result. </a:t>
            </a:r>
          </a:p>
          <a:p>
            <a:endParaRPr lang="en-GB" dirty="0">
              <a:solidFill>
                <a:prstClr val="black"/>
              </a:solidFill>
            </a:endParaRPr>
          </a:p>
          <a:p>
            <a:r>
              <a:rPr lang="en-GB" dirty="0" smtClean="0">
                <a:solidFill>
                  <a:prstClr val="black"/>
                </a:solidFill>
                <a:hlinkClick r:id="rId2"/>
              </a:rPr>
              <a:t>EXAMPLES IN ANDALUCIA</a:t>
            </a:r>
            <a:endParaRPr lang="en-GB" dirty="0" smtClean="0">
              <a:solidFill>
                <a:prstClr val="black"/>
              </a:solidFill>
            </a:endParaRPr>
          </a:p>
          <a:p>
            <a:endParaRPr lang="en-GB" dirty="0" smtClean="0">
              <a:solidFill>
                <a:prstClr val="black"/>
              </a:solidFill>
            </a:endParaRPr>
          </a:p>
          <a:p>
            <a:r>
              <a:rPr lang="en-GB" dirty="0" smtClean="0">
                <a:solidFill>
                  <a:prstClr val="black"/>
                </a:solidFill>
              </a:rPr>
              <a:t>But the competition of native species can also prevent an alien species from becoming invasive.</a:t>
            </a:r>
            <a:endParaRPr lang="en-GB" dirty="0">
              <a:solidFill>
                <a:prstClr val="black"/>
              </a:solidFill>
            </a:endParaRPr>
          </a:p>
          <a:p>
            <a:endParaRPr lang="en-GB" dirty="0">
              <a:solidFill>
                <a:prstClr val="black"/>
              </a:solidFill>
            </a:endParaRPr>
          </a:p>
        </p:txBody>
      </p:sp>
      <p:sp>
        <p:nvSpPr>
          <p:cNvPr id="12" name="11 Rectángulo"/>
          <p:cNvSpPr/>
          <p:nvPr/>
        </p:nvSpPr>
        <p:spPr>
          <a:xfrm>
            <a:off x="0" y="-28918"/>
            <a:ext cx="9013122" cy="1508105"/>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Alien</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species</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compete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with</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native</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species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Competitive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exclusion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absence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predators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can lead to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reduction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number</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endemic</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when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alien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species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become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inivasive</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146" name="Picture 2" descr="http://www.conselldeivissa.es/portal/RecursosWeb/IMAGENES/1/0_6902_1_bi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09120"/>
            <a:ext cx="2596703" cy="194752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ctsandalucia.com/images/stories/picudo/picudo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8108" y="4472519"/>
            <a:ext cx="2638028" cy="198697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verdeden.com/wp-content/uploads/2011/11/picudo_rojo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3493" y="4471423"/>
            <a:ext cx="2977835" cy="198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57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1000"/>
                                        <p:tgtEl>
                                          <p:spTgt spid="2">
                                            <p:txEl>
                                              <p:pRg st="6" end="6"/>
                                            </p:txEl>
                                          </p:spTgt>
                                        </p:tgtEl>
                                      </p:cBhvr>
                                    </p:animEffect>
                                    <p:anim calcmode="lin" valueType="num">
                                      <p:cBhvr>
                                        <p:cTn id="3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146"/>
                                        </p:tgtEl>
                                        <p:attrNameLst>
                                          <p:attrName>style.visibility</p:attrName>
                                        </p:attrNameLst>
                                      </p:cBhvr>
                                      <p:to>
                                        <p:strVal val="visible"/>
                                      </p:to>
                                    </p:set>
                                    <p:animEffect transition="in" filter="fade">
                                      <p:cBhvr>
                                        <p:cTn id="40" dur="1000"/>
                                        <p:tgtEl>
                                          <p:spTgt spid="6146"/>
                                        </p:tgtEl>
                                      </p:cBhvr>
                                    </p:animEffect>
                                    <p:anim calcmode="lin" valueType="num">
                                      <p:cBhvr>
                                        <p:cTn id="41" dur="1000" fill="hold"/>
                                        <p:tgtEl>
                                          <p:spTgt spid="6146"/>
                                        </p:tgtEl>
                                        <p:attrNameLst>
                                          <p:attrName>ppt_x</p:attrName>
                                        </p:attrNameLst>
                                      </p:cBhvr>
                                      <p:tavLst>
                                        <p:tav tm="0">
                                          <p:val>
                                            <p:strVal val="#ppt_x"/>
                                          </p:val>
                                        </p:tav>
                                        <p:tav tm="100000">
                                          <p:val>
                                            <p:strVal val="#ppt_x"/>
                                          </p:val>
                                        </p:tav>
                                      </p:tavLst>
                                    </p:anim>
                                    <p:anim calcmode="lin" valueType="num">
                                      <p:cBhvr>
                                        <p:cTn id="42"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148"/>
                                        </p:tgtEl>
                                        <p:attrNameLst>
                                          <p:attrName>style.visibility</p:attrName>
                                        </p:attrNameLst>
                                      </p:cBhvr>
                                      <p:to>
                                        <p:strVal val="visible"/>
                                      </p:to>
                                    </p:set>
                                    <p:animEffect transition="in" filter="fade">
                                      <p:cBhvr>
                                        <p:cTn id="47" dur="1000"/>
                                        <p:tgtEl>
                                          <p:spTgt spid="6148"/>
                                        </p:tgtEl>
                                      </p:cBhvr>
                                    </p:animEffect>
                                    <p:anim calcmode="lin" valueType="num">
                                      <p:cBhvr>
                                        <p:cTn id="48" dur="1000" fill="hold"/>
                                        <p:tgtEl>
                                          <p:spTgt spid="6148"/>
                                        </p:tgtEl>
                                        <p:attrNameLst>
                                          <p:attrName>ppt_x</p:attrName>
                                        </p:attrNameLst>
                                      </p:cBhvr>
                                      <p:tavLst>
                                        <p:tav tm="0">
                                          <p:val>
                                            <p:strVal val="#ppt_x"/>
                                          </p:val>
                                        </p:tav>
                                        <p:tav tm="100000">
                                          <p:val>
                                            <p:strVal val="#ppt_x"/>
                                          </p:val>
                                        </p:tav>
                                      </p:tavLst>
                                    </p:anim>
                                    <p:anim calcmode="lin" valueType="num">
                                      <p:cBhvr>
                                        <p:cTn id="49"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150"/>
                                        </p:tgtEl>
                                        <p:attrNameLst>
                                          <p:attrName>style.visibility</p:attrName>
                                        </p:attrNameLst>
                                      </p:cBhvr>
                                      <p:to>
                                        <p:strVal val="visible"/>
                                      </p:to>
                                    </p:set>
                                    <p:animEffect transition="in" filter="fade">
                                      <p:cBhvr>
                                        <p:cTn id="54" dur="1000"/>
                                        <p:tgtEl>
                                          <p:spTgt spid="6150"/>
                                        </p:tgtEl>
                                      </p:cBhvr>
                                    </p:animEffect>
                                    <p:anim calcmode="lin" valueType="num">
                                      <p:cBhvr>
                                        <p:cTn id="55" dur="1000" fill="hold"/>
                                        <p:tgtEl>
                                          <p:spTgt spid="6150"/>
                                        </p:tgtEl>
                                        <p:attrNameLst>
                                          <p:attrName>ppt_x</p:attrName>
                                        </p:attrNameLst>
                                      </p:cBhvr>
                                      <p:tavLst>
                                        <p:tav tm="0">
                                          <p:val>
                                            <p:strVal val="#ppt_x"/>
                                          </p:val>
                                        </p:tav>
                                        <p:tav tm="100000">
                                          <p:val>
                                            <p:strVal val="#ppt_x"/>
                                          </p:val>
                                        </p:tav>
                                      </p:tavLst>
                                    </p:anim>
                                    <p:anim calcmode="lin" valueType="num">
                                      <p:cBhvr>
                                        <p:cTn id="56"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7</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8089" y="1479187"/>
            <a:ext cx="8496944" cy="2308324"/>
          </a:xfrm>
          <a:prstGeom prst="rect">
            <a:avLst/>
          </a:prstGeom>
        </p:spPr>
        <p:txBody>
          <a:bodyPr wrap="square">
            <a:spAutoFit/>
          </a:bodyPr>
          <a:lstStyle/>
          <a:p>
            <a:r>
              <a:rPr lang="en-GB" dirty="0" smtClean="0">
                <a:solidFill>
                  <a:prstClr val="black"/>
                </a:solidFill>
              </a:rPr>
              <a:t>In some cases biological control can be used to control invasive species. Usually natural predators of the invasive species are introduced to control it from spreading.</a:t>
            </a:r>
          </a:p>
          <a:p>
            <a:endParaRPr lang="en-GB" dirty="0">
              <a:solidFill>
                <a:prstClr val="black"/>
              </a:solidFill>
            </a:endParaRPr>
          </a:p>
          <a:p>
            <a:r>
              <a:rPr lang="en-GB" dirty="0" smtClean="0">
                <a:solidFill>
                  <a:prstClr val="black"/>
                </a:solidFill>
              </a:rPr>
              <a:t>Usually the natural enemy will be kept with the invasive species in an enclosed environment to assess the effects and to make sure the ecosystem itself is not disturbed.</a:t>
            </a:r>
            <a:endParaRPr lang="en-GB" dirty="0">
              <a:solidFill>
                <a:prstClr val="black"/>
              </a:solidFill>
            </a:endParaRPr>
          </a:p>
          <a:p>
            <a:endParaRPr lang="en-GB" dirty="0">
              <a:solidFill>
                <a:prstClr val="black"/>
              </a:solidFill>
            </a:endParaRPr>
          </a:p>
        </p:txBody>
      </p:sp>
      <p:sp>
        <p:nvSpPr>
          <p:cNvPr id="12" name="11 Rectángulo"/>
          <p:cNvSpPr/>
          <p:nvPr/>
        </p:nvSpPr>
        <p:spPr>
          <a:xfrm>
            <a:off x="0" y="-28918"/>
            <a:ext cx="9013122" cy="1508105"/>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risk</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biological</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control</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Assessing</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risks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benefits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accosiated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with</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scientific</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research</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use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biological</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control has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risks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requires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verifiction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tightly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controlled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experiments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before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approved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683568" y="4725144"/>
            <a:ext cx="1645002" cy="369332"/>
          </a:xfrm>
          <a:prstGeom prst="rect">
            <a:avLst/>
          </a:prstGeom>
          <a:noFill/>
        </p:spPr>
        <p:txBody>
          <a:bodyPr wrap="none" rtlCol="0">
            <a:spAutoFit/>
          </a:bodyPr>
          <a:lstStyle/>
          <a:p>
            <a:r>
              <a:rPr lang="en-GB" dirty="0" smtClean="0">
                <a:hlinkClick r:id="rId2"/>
              </a:rPr>
              <a:t>Success story</a:t>
            </a:r>
            <a:endParaRPr lang="en-GB" dirty="0"/>
          </a:p>
        </p:txBody>
      </p:sp>
      <p:sp>
        <p:nvSpPr>
          <p:cNvPr id="4" name="3 CuadroTexto"/>
          <p:cNvSpPr txBox="1"/>
          <p:nvPr/>
        </p:nvSpPr>
        <p:spPr>
          <a:xfrm>
            <a:off x="563680" y="3892406"/>
            <a:ext cx="2400016" cy="369332"/>
          </a:xfrm>
          <a:prstGeom prst="rect">
            <a:avLst/>
          </a:prstGeom>
          <a:noFill/>
        </p:spPr>
        <p:txBody>
          <a:bodyPr wrap="none" rtlCol="0">
            <a:spAutoFit/>
          </a:bodyPr>
          <a:lstStyle/>
          <a:p>
            <a:r>
              <a:rPr lang="en-GB" dirty="0" smtClean="0">
                <a:hlinkClick r:id="rId3"/>
              </a:rPr>
              <a:t>Disasters in Australia</a:t>
            </a:r>
            <a:endParaRPr lang="en-GB" dirty="0"/>
          </a:p>
        </p:txBody>
      </p:sp>
    </p:spTree>
    <p:extLst>
      <p:ext uri="{BB962C8B-B14F-4D97-AF65-F5344CB8AC3E}">
        <p14:creationId xmlns:p14="http://schemas.microsoft.com/office/powerpoint/2010/main" val="157045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8</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8089" y="1772816"/>
            <a:ext cx="8496944" cy="1200329"/>
          </a:xfrm>
          <a:prstGeom prst="rect">
            <a:avLst/>
          </a:prstGeom>
        </p:spPr>
        <p:txBody>
          <a:bodyPr wrap="square">
            <a:spAutoFit/>
          </a:bodyPr>
          <a:lstStyle/>
          <a:p>
            <a:r>
              <a:rPr lang="en-GB" dirty="0" smtClean="0">
                <a:solidFill>
                  <a:prstClr val="black"/>
                </a:solidFill>
              </a:rPr>
              <a:t>Read this part on page 627. What is your opinion about these methods.</a:t>
            </a:r>
          </a:p>
          <a:p>
            <a:endParaRPr lang="en-GB" dirty="0">
              <a:solidFill>
                <a:prstClr val="black"/>
              </a:solidFill>
            </a:endParaRPr>
          </a:p>
          <a:p>
            <a:r>
              <a:rPr lang="en-GB" dirty="0" smtClean="0">
                <a:solidFill>
                  <a:prstClr val="black"/>
                </a:solidFill>
                <a:hlinkClick r:id="rId2"/>
              </a:rPr>
              <a:t>ANOTHER EXAMPLE</a:t>
            </a:r>
            <a:endParaRPr lang="en-GB" dirty="0">
              <a:solidFill>
                <a:prstClr val="black"/>
              </a:solidFill>
            </a:endParaRPr>
          </a:p>
          <a:p>
            <a:endParaRPr lang="en-GB" dirty="0">
              <a:solidFill>
                <a:prstClr val="black"/>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089" y="260648"/>
            <a:ext cx="8308615"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https://upload.wikimedia.org/wikipedia/commons/8/84/Bufoinvasion.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2708920"/>
            <a:ext cx="4006263" cy="3672408"/>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4860032" y="2564904"/>
            <a:ext cx="2792752" cy="369332"/>
          </a:xfrm>
          <a:prstGeom prst="rect">
            <a:avLst/>
          </a:prstGeom>
          <a:noFill/>
        </p:spPr>
        <p:txBody>
          <a:bodyPr wrap="none" rtlCol="0">
            <a:spAutoFit/>
          </a:bodyPr>
          <a:lstStyle/>
          <a:p>
            <a:r>
              <a:rPr lang="en-GB" dirty="0" smtClean="0"/>
              <a:t>Cane toads in Australia</a:t>
            </a:r>
            <a:endParaRPr lang="en-GB" dirty="0"/>
          </a:p>
        </p:txBody>
      </p:sp>
    </p:spTree>
    <p:extLst>
      <p:ext uri="{BB962C8B-B14F-4D97-AF65-F5344CB8AC3E}">
        <p14:creationId xmlns:p14="http://schemas.microsoft.com/office/powerpoint/2010/main" val="403151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9</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8089" y="1772816"/>
            <a:ext cx="8496944" cy="646331"/>
          </a:xfrm>
          <a:prstGeom prst="rect">
            <a:avLst/>
          </a:prstGeom>
        </p:spPr>
        <p:txBody>
          <a:bodyPr wrap="square">
            <a:spAutoFit/>
          </a:bodyPr>
          <a:lstStyle/>
          <a:p>
            <a:r>
              <a:rPr lang="en-GB" dirty="0" smtClean="0">
                <a:solidFill>
                  <a:prstClr val="black"/>
                </a:solidFill>
              </a:rPr>
              <a:t>Homework for Monday: the databased questions on page 628 and 629</a:t>
            </a:r>
            <a:endParaRPr lang="en-GB" dirty="0">
              <a:solidFill>
                <a:prstClr val="black"/>
              </a:solidFill>
            </a:endParaRPr>
          </a:p>
          <a:p>
            <a:endParaRPr lang="en-GB" dirty="0">
              <a:solidFill>
                <a:prstClr val="black"/>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6338"/>
            <a:ext cx="7632848" cy="1105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88" y="2084281"/>
            <a:ext cx="7578546" cy="4497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787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2_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101485</TotalTime>
  <Words>921</Words>
  <Application>Microsoft Office PowerPoint</Application>
  <PresentationFormat>Presentación en pantalla (4:3)</PresentationFormat>
  <Paragraphs>105</Paragraphs>
  <Slides>17</Slides>
  <Notes>0</Notes>
  <HiddenSlides>0</HiddenSlides>
  <MMClips>0</MMClips>
  <ScaleCrop>false</ScaleCrop>
  <HeadingPairs>
    <vt:vector size="4" baseType="variant">
      <vt:variant>
        <vt:lpstr>Tema</vt:lpstr>
      </vt:variant>
      <vt:variant>
        <vt:i4>2</vt:i4>
      </vt:variant>
      <vt:variant>
        <vt:lpstr>Títulos de diapositiva</vt:lpstr>
      </vt:variant>
      <vt:variant>
        <vt:i4>17</vt:i4>
      </vt:variant>
    </vt:vector>
  </HeadingPairs>
  <TitlesOfParts>
    <vt:vector size="19" baseType="lpstr">
      <vt:lpstr>Template MP</vt:lpstr>
      <vt:lpstr>2_Template MP</vt:lpstr>
      <vt:lpstr>Option C Ecology and Conservation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Option C Ecology and Conservation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Mark Polko</dc:creator>
  <cp:lastModifiedBy>sfpaula.default</cp:lastModifiedBy>
  <cp:revision>515</cp:revision>
  <dcterms:created xsi:type="dcterms:W3CDTF">2013-08-21T17:54:09Z</dcterms:created>
  <dcterms:modified xsi:type="dcterms:W3CDTF">2016-02-21T18:48:01Z</dcterms:modified>
</cp:coreProperties>
</file>