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70" r:id="rId2"/>
  </p:sldMasterIdLst>
  <p:notesMasterIdLst>
    <p:notesMasterId r:id="rId30"/>
  </p:notesMasterIdLst>
  <p:sldIdLst>
    <p:sldId id="256" r:id="rId3"/>
    <p:sldId id="257" r:id="rId4"/>
    <p:sldId id="284" r:id="rId5"/>
    <p:sldId id="381" r:id="rId6"/>
    <p:sldId id="390" r:id="rId7"/>
    <p:sldId id="391" r:id="rId8"/>
    <p:sldId id="392" r:id="rId9"/>
    <p:sldId id="393" r:id="rId10"/>
    <p:sldId id="394" r:id="rId11"/>
    <p:sldId id="395" r:id="rId12"/>
    <p:sldId id="396" r:id="rId13"/>
    <p:sldId id="397" r:id="rId14"/>
    <p:sldId id="398" r:id="rId15"/>
    <p:sldId id="399" r:id="rId16"/>
    <p:sldId id="401" r:id="rId17"/>
    <p:sldId id="400" r:id="rId18"/>
    <p:sldId id="402" r:id="rId19"/>
    <p:sldId id="403" r:id="rId20"/>
    <p:sldId id="404" r:id="rId21"/>
    <p:sldId id="405" r:id="rId22"/>
    <p:sldId id="406" r:id="rId23"/>
    <p:sldId id="407" r:id="rId24"/>
    <p:sldId id="408" r:id="rId25"/>
    <p:sldId id="409" r:id="rId26"/>
    <p:sldId id="410" r:id="rId27"/>
    <p:sldId id="411" r:id="rId28"/>
    <p:sldId id="41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8579" autoAdjust="0"/>
  </p:normalViewPr>
  <p:slideViewPr>
    <p:cSldViewPr>
      <p:cViewPr>
        <p:scale>
          <a:sx n="77" d="100"/>
          <a:sy n="77" d="100"/>
        </p:scale>
        <p:origin x="-1080" y="72"/>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770ADFC-4957-40D2-BF0E-D3DBA878B963}">
      <dgm:prSet custT="1"/>
      <dgm:spPr/>
      <dgm:t>
        <a:bodyPr/>
        <a:lstStyle/>
        <a:p>
          <a:r>
            <a:rPr lang="en-US" sz="1600" smtClean="0"/>
            <a:t>Most species occupy different trophic levels in multiple food chains.</a:t>
          </a:r>
          <a:endParaRPr lang="en-GB" sz="1600" dirty="0"/>
        </a:p>
      </dgm:t>
    </dgm:pt>
    <dgm:pt modelId="{359D9E98-F0BB-4F9C-AD38-1C226E56EC2A}" type="parTrans" cxnId="{291B0750-1A20-4716-ADCD-DECB348D097D}">
      <dgm:prSet/>
      <dgm:spPr/>
      <dgm:t>
        <a:bodyPr/>
        <a:lstStyle/>
        <a:p>
          <a:endParaRPr lang="en-GB" sz="2400"/>
        </a:p>
      </dgm:t>
    </dgm:pt>
    <dgm:pt modelId="{DFDF8B0C-0C3A-43A9-88BC-C08FD54C8AFC}" type="sibTrans" cxnId="{291B0750-1A20-4716-ADCD-DECB348D097D}">
      <dgm:prSet/>
      <dgm:spPr/>
      <dgm:t>
        <a:bodyPr/>
        <a:lstStyle/>
        <a:p>
          <a:endParaRPr lang="en-GB" sz="2400"/>
        </a:p>
      </dgm:t>
    </dgm:pt>
    <dgm:pt modelId="{BFF2D6EF-E616-429C-ADFD-03909D1260F2}">
      <dgm:prSet custT="1"/>
      <dgm:spPr/>
      <dgm:t>
        <a:bodyPr/>
        <a:lstStyle/>
        <a:p>
          <a:r>
            <a:rPr lang="en-US" sz="1600" dirty="0" smtClean="0"/>
            <a:t>A food web shows all the possible food chains in a community.</a:t>
          </a:r>
          <a:endParaRPr lang="en-GB" sz="1600" dirty="0" smtClean="0"/>
        </a:p>
      </dgm:t>
    </dgm:pt>
    <dgm:pt modelId="{E80F8640-AA77-4C73-9C27-48FD7D6452FE}" type="parTrans" cxnId="{370EF187-A913-44BD-AF98-590AFC386041}">
      <dgm:prSet/>
      <dgm:spPr/>
      <dgm:t>
        <a:bodyPr/>
        <a:lstStyle/>
        <a:p>
          <a:endParaRPr lang="en-GB"/>
        </a:p>
      </dgm:t>
    </dgm:pt>
    <dgm:pt modelId="{7CFF4248-4829-4BF1-917A-5788D85439E8}" type="sibTrans" cxnId="{370EF187-A913-44BD-AF98-590AFC386041}">
      <dgm:prSet/>
      <dgm:spPr/>
      <dgm:t>
        <a:bodyPr/>
        <a:lstStyle/>
        <a:p>
          <a:endParaRPr lang="en-GB"/>
        </a:p>
      </dgm:t>
    </dgm:pt>
    <dgm:pt modelId="{6A6C4CB9-D8A7-408C-8DBD-3A9405BA470C}">
      <dgm:prSet custT="1"/>
      <dgm:spPr/>
      <dgm:t>
        <a:bodyPr/>
        <a:lstStyle/>
        <a:p>
          <a:r>
            <a:rPr lang="en-US" sz="1600" dirty="0" smtClean="0"/>
            <a:t>The percentage of ingested energy converted to biomass is dependent on </a:t>
          </a:r>
          <a:r>
            <a:rPr lang="en-GB" sz="1600" dirty="0" smtClean="0"/>
            <a:t>the respiration rate.</a:t>
          </a:r>
        </a:p>
      </dgm:t>
    </dgm:pt>
    <dgm:pt modelId="{6C958F98-356E-4D8B-A14E-61F3063DA512}" type="parTrans" cxnId="{7CEDBED8-D324-435F-B76A-9B303EC52E4B}">
      <dgm:prSet/>
      <dgm:spPr/>
      <dgm:t>
        <a:bodyPr/>
        <a:lstStyle/>
        <a:p>
          <a:endParaRPr lang="en-GB"/>
        </a:p>
      </dgm:t>
    </dgm:pt>
    <dgm:pt modelId="{FA628F53-DE8E-4609-A728-836A24B0B318}" type="sibTrans" cxnId="{7CEDBED8-D324-435F-B76A-9B303EC52E4B}">
      <dgm:prSet/>
      <dgm:spPr/>
      <dgm:t>
        <a:bodyPr/>
        <a:lstStyle/>
        <a:p>
          <a:endParaRPr lang="en-GB"/>
        </a:p>
      </dgm:t>
    </dgm:pt>
    <dgm:pt modelId="{F3B7653F-E860-4BA8-99C4-BA280A6D9D34}">
      <dgm:prSet custT="1"/>
      <dgm:spPr/>
      <dgm:t>
        <a:bodyPr/>
        <a:lstStyle/>
        <a:p>
          <a:r>
            <a:rPr lang="en-US" sz="1600" dirty="0" smtClean="0"/>
            <a:t>The type of stable ecosystem that will emerge in an area is predictable base </a:t>
          </a:r>
          <a:r>
            <a:rPr lang="en-GB" sz="1600" dirty="0" smtClean="0"/>
            <a:t>on climate.</a:t>
          </a:r>
        </a:p>
      </dgm:t>
    </dgm:pt>
    <dgm:pt modelId="{5C16657C-21C2-4E88-8C15-72C68ACF3492}" type="parTrans" cxnId="{7857765D-7600-468C-8663-50597EEBE881}">
      <dgm:prSet/>
      <dgm:spPr/>
      <dgm:t>
        <a:bodyPr/>
        <a:lstStyle/>
        <a:p>
          <a:endParaRPr lang="en-GB"/>
        </a:p>
      </dgm:t>
    </dgm:pt>
    <dgm:pt modelId="{4ED8BD62-70FB-4D0D-AA1E-E5944BF2B0E4}" type="sibTrans" cxnId="{7857765D-7600-468C-8663-50597EEBE881}">
      <dgm:prSet/>
      <dgm:spPr/>
      <dgm:t>
        <a:bodyPr/>
        <a:lstStyle/>
        <a:p>
          <a:endParaRPr lang="en-GB"/>
        </a:p>
      </dgm:t>
    </dgm:pt>
    <dgm:pt modelId="{A98EE259-8DCA-418D-A67A-F2A439B21F94}">
      <dgm:prSet custT="1"/>
      <dgm:spPr/>
      <dgm:t>
        <a:bodyPr/>
        <a:lstStyle/>
        <a:p>
          <a:r>
            <a:rPr lang="en-US" sz="1600" dirty="0" smtClean="0"/>
            <a:t>In closed ecosystems energy but not matter is exchanged with the </a:t>
          </a:r>
          <a:r>
            <a:rPr lang="en-GB" sz="1600" dirty="0" smtClean="0"/>
            <a:t>surroundings.</a:t>
          </a:r>
        </a:p>
      </dgm:t>
    </dgm:pt>
    <dgm:pt modelId="{DE0E8118-C21F-4BA6-96FE-518D6A17EFC3}" type="parTrans" cxnId="{7A863E26-980E-43F9-BC26-C67BA8B44CC3}">
      <dgm:prSet/>
      <dgm:spPr/>
      <dgm:t>
        <a:bodyPr/>
        <a:lstStyle/>
        <a:p>
          <a:endParaRPr lang="en-GB"/>
        </a:p>
      </dgm:t>
    </dgm:pt>
    <dgm:pt modelId="{44A9A8EB-ACBA-497A-B4F4-BF4C184C3A7C}" type="sibTrans" cxnId="{7A863E26-980E-43F9-BC26-C67BA8B44CC3}">
      <dgm:prSet/>
      <dgm:spPr/>
      <dgm:t>
        <a:bodyPr/>
        <a:lstStyle/>
        <a:p>
          <a:endParaRPr lang="en-GB"/>
        </a:p>
      </dgm:t>
    </dgm:pt>
    <dgm:pt modelId="{66EE15F1-226A-48D3-BAB7-9BCE6BA39964}">
      <dgm:prSet custT="1"/>
      <dgm:spPr/>
      <dgm:t>
        <a:bodyPr/>
        <a:lstStyle/>
        <a:p>
          <a:r>
            <a:rPr lang="en-US" sz="1600" dirty="0" smtClean="0"/>
            <a:t>Disturbance influences the structure and rate of change within ecosystems.</a:t>
          </a:r>
          <a:endParaRPr lang="en-GB" sz="1600" dirty="0" smtClean="0"/>
        </a:p>
      </dgm:t>
    </dgm:pt>
    <dgm:pt modelId="{7C1A8B20-1BA5-417C-A7DD-094B2189830D}" type="parTrans" cxnId="{EB838E32-D02B-4E8D-A4A1-CA3E1D322BF1}">
      <dgm:prSet/>
      <dgm:spPr/>
      <dgm:t>
        <a:bodyPr/>
        <a:lstStyle/>
        <a:p>
          <a:endParaRPr lang="en-GB"/>
        </a:p>
      </dgm:t>
    </dgm:pt>
    <dgm:pt modelId="{77A1E3C1-04E2-4DC7-9013-721C5F957560}" type="sibTrans" cxnId="{EB838E32-D02B-4E8D-A4A1-CA3E1D322BF1}">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8F25DFA2-D344-47B3-B4FC-EE4794E09D1E}" type="pres">
      <dgm:prSet presAssocID="{5770ADFC-4957-40D2-BF0E-D3DBA878B963}" presName="parentText" presStyleLbl="node1" presStyleIdx="0" presStyleCnt="6">
        <dgm:presLayoutVars>
          <dgm:chMax val="0"/>
          <dgm:bulletEnabled val="1"/>
        </dgm:presLayoutVars>
      </dgm:prSet>
      <dgm:spPr/>
      <dgm:t>
        <a:bodyPr/>
        <a:lstStyle/>
        <a:p>
          <a:endParaRPr lang="en-GB"/>
        </a:p>
      </dgm:t>
    </dgm:pt>
    <dgm:pt modelId="{4A00038C-7C1D-497B-9715-87033D417EE4}" type="pres">
      <dgm:prSet presAssocID="{DFDF8B0C-0C3A-43A9-88BC-C08FD54C8AFC}" presName="spacer" presStyleCnt="0"/>
      <dgm:spPr/>
    </dgm:pt>
    <dgm:pt modelId="{C5BBA07A-C097-4CA8-94D2-436C272FCAEB}" type="pres">
      <dgm:prSet presAssocID="{BFF2D6EF-E616-429C-ADFD-03909D1260F2}" presName="parentText" presStyleLbl="node1" presStyleIdx="1" presStyleCnt="6">
        <dgm:presLayoutVars>
          <dgm:chMax val="0"/>
          <dgm:bulletEnabled val="1"/>
        </dgm:presLayoutVars>
      </dgm:prSet>
      <dgm:spPr/>
      <dgm:t>
        <a:bodyPr/>
        <a:lstStyle/>
        <a:p>
          <a:endParaRPr lang="en-GB"/>
        </a:p>
      </dgm:t>
    </dgm:pt>
    <dgm:pt modelId="{DCA0908C-137B-42FB-A021-5938893D9982}" type="pres">
      <dgm:prSet presAssocID="{7CFF4248-4829-4BF1-917A-5788D85439E8}" presName="spacer" presStyleCnt="0"/>
      <dgm:spPr/>
    </dgm:pt>
    <dgm:pt modelId="{E0C5B961-4444-4D2A-BC20-6DC6870DD240}" type="pres">
      <dgm:prSet presAssocID="{6A6C4CB9-D8A7-408C-8DBD-3A9405BA470C}" presName="parentText" presStyleLbl="node1" presStyleIdx="2" presStyleCnt="6">
        <dgm:presLayoutVars>
          <dgm:chMax val="0"/>
          <dgm:bulletEnabled val="1"/>
        </dgm:presLayoutVars>
      </dgm:prSet>
      <dgm:spPr/>
      <dgm:t>
        <a:bodyPr/>
        <a:lstStyle/>
        <a:p>
          <a:endParaRPr lang="en-GB"/>
        </a:p>
      </dgm:t>
    </dgm:pt>
    <dgm:pt modelId="{A49058AF-F3FA-4915-ABB9-5AA1381014EA}" type="pres">
      <dgm:prSet presAssocID="{FA628F53-DE8E-4609-A728-836A24B0B318}" presName="spacer" presStyleCnt="0"/>
      <dgm:spPr/>
    </dgm:pt>
    <dgm:pt modelId="{F5C566EF-2808-4735-8076-9D9CBB479CA3}" type="pres">
      <dgm:prSet presAssocID="{F3B7653F-E860-4BA8-99C4-BA280A6D9D34}" presName="parentText" presStyleLbl="node1" presStyleIdx="3" presStyleCnt="6">
        <dgm:presLayoutVars>
          <dgm:chMax val="0"/>
          <dgm:bulletEnabled val="1"/>
        </dgm:presLayoutVars>
      </dgm:prSet>
      <dgm:spPr/>
      <dgm:t>
        <a:bodyPr/>
        <a:lstStyle/>
        <a:p>
          <a:endParaRPr lang="en-GB"/>
        </a:p>
      </dgm:t>
    </dgm:pt>
    <dgm:pt modelId="{1149CCE0-904D-460D-A78B-84B10E0CBF12}" type="pres">
      <dgm:prSet presAssocID="{4ED8BD62-70FB-4D0D-AA1E-E5944BF2B0E4}" presName="spacer" presStyleCnt="0"/>
      <dgm:spPr/>
    </dgm:pt>
    <dgm:pt modelId="{A291323E-2125-413D-9024-A293F3105D77}" type="pres">
      <dgm:prSet presAssocID="{A98EE259-8DCA-418D-A67A-F2A439B21F94}" presName="parentText" presStyleLbl="node1" presStyleIdx="4" presStyleCnt="6">
        <dgm:presLayoutVars>
          <dgm:chMax val="0"/>
          <dgm:bulletEnabled val="1"/>
        </dgm:presLayoutVars>
      </dgm:prSet>
      <dgm:spPr/>
      <dgm:t>
        <a:bodyPr/>
        <a:lstStyle/>
        <a:p>
          <a:endParaRPr lang="en-GB"/>
        </a:p>
      </dgm:t>
    </dgm:pt>
    <dgm:pt modelId="{35E97B14-05BF-4D11-BCAA-34DF3922767C}" type="pres">
      <dgm:prSet presAssocID="{44A9A8EB-ACBA-497A-B4F4-BF4C184C3A7C}" presName="spacer" presStyleCnt="0"/>
      <dgm:spPr/>
    </dgm:pt>
    <dgm:pt modelId="{BA653A13-BC5E-480F-B294-0B3E6A938D95}" type="pres">
      <dgm:prSet presAssocID="{66EE15F1-226A-48D3-BAB7-9BCE6BA39964}" presName="parentText" presStyleLbl="node1" presStyleIdx="5" presStyleCnt="6">
        <dgm:presLayoutVars>
          <dgm:chMax val="0"/>
          <dgm:bulletEnabled val="1"/>
        </dgm:presLayoutVars>
      </dgm:prSet>
      <dgm:spPr/>
      <dgm:t>
        <a:bodyPr/>
        <a:lstStyle/>
        <a:p>
          <a:endParaRPr lang="en-GB"/>
        </a:p>
      </dgm:t>
    </dgm:pt>
  </dgm:ptLst>
  <dgm:cxnLst>
    <dgm:cxn modelId="{350442DB-0996-43B8-A455-814B67904F54}" type="presOf" srcId="{FBAE8630-DC10-4B52-AFE9-52D0B66F20CA}" destId="{F9EB2F10-2B83-439B-8299-10923EE9C12E}" srcOrd="0" destOrd="0" presId="urn:microsoft.com/office/officeart/2005/8/layout/vList2"/>
    <dgm:cxn modelId="{7857765D-7600-468C-8663-50597EEBE881}" srcId="{FBAE8630-DC10-4B52-AFE9-52D0B66F20CA}" destId="{F3B7653F-E860-4BA8-99C4-BA280A6D9D34}" srcOrd="3" destOrd="0" parTransId="{5C16657C-21C2-4E88-8C15-72C68ACF3492}" sibTransId="{4ED8BD62-70FB-4D0D-AA1E-E5944BF2B0E4}"/>
    <dgm:cxn modelId="{7CEDBED8-D324-435F-B76A-9B303EC52E4B}" srcId="{FBAE8630-DC10-4B52-AFE9-52D0B66F20CA}" destId="{6A6C4CB9-D8A7-408C-8DBD-3A9405BA470C}" srcOrd="2" destOrd="0" parTransId="{6C958F98-356E-4D8B-A14E-61F3063DA512}" sibTransId="{FA628F53-DE8E-4609-A728-836A24B0B318}"/>
    <dgm:cxn modelId="{370EF187-A913-44BD-AF98-590AFC386041}" srcId="{FBAE8630-DC10-4B52-AFE9-52D0B66F20CA}" destId="{BFF2D6EF-E616-429C-ADFD-03909D1260F2}" srcOrd="1" destOrd="0" parTransId="{E80F8640-AA77-4C73-9C27-48FD7D6452FE}" sibTransId="{7CFF4248-4829-4BF1-917A-5788D85439E8}"/>
    <dgm:cxn modelId="{291B0750-1A20-4716-ADCD-DECB348D097D}" srcId="{FBAE8630-DC10-4B52-AFE9-52D0B66F20CA}" destId="{5770ADFC-4957-40D2-BF0E-D3DBA878B963}" srcOrd="0" destOrd="0" parTransId="{359D9E98-F0BB-4F9C-AD38-1C226E56EC2A}" sibTransId="{DFDF8B0C-0C3A-43A9-88BC-C08FD54C8AFC}"/>
    <dgm:cxn modelId="{EB838E32-D02B-4E8D-A4A1-CA3E1D322BF1}" srcId="{FBAE8630-DC10-4B52-AFE9-52D0B66F20CA}" destId="{66EE15F1-226A-48D3-BAB7-9BCE6BA39964}" srcOrd="5" destOrd="0" parTransId="{7C1A8B20-1BA5-417C-A7DD-094B2189830D}" sibTransId="{77A1E3C1-04E2-4DC7-9013-721C5F957560}"/>
    <dgm:cxn modelId="{9B4FE2B2-2327-4142-808B-6A5A7893ECEA}" type="presOf" srcId="{66EE15F1-226A-48D3-BAB7-9BCE6BA39964}" destId="{BA653A13-BC5E-480F-B294-0B3E6A938D95}" srcOrd="0" destOrd="0" presId="urn:microsoft.com/office/officeart/2005/8/layout/vList2"/>
    <dgm:cxn modelId="{9B5AB9F4-5951-4162-8470-1CD05EC4B3CB}" type="presOf" srcId="{6A6C4CB9-D8A7-408C-8DBD-3A9405BA470C}" destId="{E0C5B961-4444-4D2A-BC20-6DC6870DD240}" srcOrd="0" destOrd="0" presId="urn:microsoft.com/office/officeart/2005/8/layout/vList2"/>
    <dgm:cxn modelId="{6F3C9014-074D-4E6C-82E2-D5FC4C64DF12}" type="presOf" srcId="{BFF2D6EF-E616-429C-ADFD-03909D1260F2}" destId="{C5BBA07A-C097-4CA8-94D2-436C272FCAEB}" srcOrd="0" destOrd="0" presId="urn:microsoft.com/office/officeart/2005/8/layout/vList2"/>
    <dgm:cxn modelId="{3A70D2DB-D644-4188-8E06-66F230E674BA}" type="presOf" srcId="{A98EE259-8DCA-418D-A67A-F2A439B21F94}" destId="{A291323E-2125-413D-9024-A293F3105D77}" srcOrd="0" destOrd="0" presId="urn:microsoft.com/office/officeart/2005/8/layout/vList2"/>
    <dgm:cxn modelId="{44EB7A93-6F86-4DBE-BA42-0957924186A7}" type="presOf" srcId="{F3B7653F-E860-4BA8-99C4-BA280A6D9D34}" destId="{F5C566EF-2808-4735-8076-9D9CBB479CA3}" srcOrd="0" destOrd="0" presId="urn:microsoft.com/office/officeart/2005/8/layout/vList2"/>
    <dgm:cxn modelId="{7A863E26-980E-43F9-BC26-C67BA8B44CC3}" srcId="{FBAE8630-DC10-4B52-AFE9-52D0B66F20CA}" destId="{A98EE259-8DCA-418D-A67A-F2A439B21F94}" srcOrd="4" destOrd="0" parTransId="{DE0E8118-C21F-4BA6-96FE-518D6A17EFC3}" sibTransId="{44A9A8EB-ACBA-497A-B4F4-BF4C184C3A7C}"/>
    <dgm:cxn modelId="{64B40EF8-11BD-429C-91CD-21131EA9D97D}" type="presOf" srcId="{5770ADFC-4957-40D2-BF0E-D3DBA878B963}" destId="{8F25DFA2-D344-47B3-B4FC-EE4794E09D1E}" srcOrd="0" destOrd="0" presId="urn:microsoft.com/office/officeart/2005/8/layout/vList2"/>
    <dgm:cxn modelId="{4723F86E-C9E3-414A-B873-DF9884E74929}" type="presParOf" srcId="{F9EB2F10-2B83-439B-8299-10923EE9C12E}" destId="{8F25DFA2-D344-47B3-B4FC-EE4794E09D1E}" srcOrd="0" destOrd="0" presId="urn:microsoft.com/office/officeart/2005/8/layout/vList2"/>
    <dgm:cxn modelId="{52FC4793-410D-4581-9A45-BAE4DC08102A}" type="presParOf" srcId="{F9EB2F10-2B83-439B-8299-10923EE9C12E}" destId="{4A00038C-7C1D-497B-9715-87033D417EE4}" srcOrd="1" destOrd="0" presId="urn:microsoft.com/office/officeart/2005/8/layout/vList2"/>
    <dgm:cxn modelId="{9C0E3F7A-450E-40DA-B927-C100C34F7EF9}" type="presParOf" srcId="{F9EB2F10-2B83-439B-8299-10923EE9C12E}" destId="{C5BBA07A-C097-4CA8-94D2-436C272FCAEB}" srcOrd="2" destOrd="0" presId="urn:microsoft.com/office/officeart/2005/8/layout/vList2"/>
    <dgm:cxn modelId="{54C90164-E27E-492F-AE98-9FB7D1721818}" type="presParOf" srcId="{F9EB2F10-2B83-439B-8299-10923EE9C12E}" destId="{DCA0908C-137B-42FB-A021-5938893D9982}" srcOrd="3" destOrd="0" presId="urn:microsoft.com/office/officeart/2005/8/layout/vList2"/>
    <dgm:cxn modelId="{43A5D774-F7D0-4F83-904D-8AF3E60CE2C5}" type="presParOf" srcId="{F9EB2F10-2B83-439B-8299-10923EE9C12E}" destId="{E0C5B961-4444-4D2A-BC20-6DC6870DD240}" srcOrd="4" destOrd="0" presId="urn:microsoft.com/office/officeart/2005/8/layout/vList2"/>
    <dgm:cxn modelId="{8E01A5DB-2C03-4A62-AE17-D7573E87EAA0}" type="presParOf" srcId="{F9EB2F10-2B83-439B-8299-10923EE9C12E}" destId="{A49058AF-F3FA-4915-ABB9-5AA1381014EA}" srcOrd="5" destOrd="0" presId="urn:microsoft.com/office/officeart/2005/8/layout/vList2"/>
    <dgm:cxn modelId="{38423CA0-46AE-44C4-92F2-230BF57C1B2D}" type="presParOf" srcId="{F9EB2F10-2B83-439B-8299-10923EE9C12E}" destId="{F5C566EF-2808-4735-8076-9D9CBB479CA3}" srcOrd="6" destOrd="0" presId="urn:microsoft.com/office/officeart/2005/8/layout/vList2"/>
    <dgm:cxn modelId="{4C5A94FC-E91F-463A-8DBA-FEA75E2AE628}" type="presParOf" srcId="{F9EB2F10-2B83-439B-8299-10923EE9C12E}" destId="{1149CCE0-904D-460D-A78B-84B10E0CBF12}" srcOrd="7" destOrd="0" presId="urn:microsoft.com/office/officeart/2005/8/layout/vList2"/>
    <dgm:cxn modelId="{F45BA85F-6B34-4041-A072-D8656A2FA377}" type="presParOf" srcId="{F9EB2F10-2B83-439B-8299-10923EE9C12E}" destId="{A291323E-2125-413D-9024-A293F3105D77}" srcOrd="8" destOrd="0" presId="urn:microsoft.com/office/officeart/2005/8/layout/vList2"/>
    <dgm:cxn modelId="{4122E6FB-C06B-4DA9-AC0E-D951E6D1EA2A}" type="presParOf" srcId="{F9EB2F10-2B83-439B-8299-10923EE9C12E}" destId="{35E97B14-05BF-4D11-BCAA-34DF3922767C}" srcOrd="9" destOrd="0" presId="urn:microsoft.com/office/officeart/2005/8/layout/vList2"/>
    <dgm:cxn modelId="{CE48FFCA-034B-4E10-9B70-AD7201DC5464}" type="presParOf" srcId="{F9EB2F10-2B83-439B-8299-10923EE9C12E}" destId="{BA653A13-BC5E-480F-B294-0B3E6A938D9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Use models as representations of the real world—pyramids of energy model the energy flow through ecosystems. (1.10)</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7AE82806-2FD9-4477-9546-ADCA17AB98B1}">
      <dgm:prSet/>
      <dgm:spPr/>
      <dgm:t>
        <a:bodyPr/>
        <a:lstStyle/>
        <a:p>
          <a:r>
            <a:rPr lang="en-GB"/>
            <a:t>Application: Conversion ratio in sustainable food production practices.</a:t>
          </a:r>
        </a:p>
      </dgm:t>
    </dgm:pt>
    <dgm:pt modelId="{E3639B93-DFB3-45CA-A413-887C78120EBD}" type="parTrans" cxnId="{B5A36B48-F886-43B2-BACB-A9363FA78350}">
      <dgm:prSet/>
      <dgm:spPr/>
      <dgm:t>
        <a:bodyPr/>
        <a:lstStyle/>
        <a:p>
          <a:endParaRPr lang="en-GB"/>
        </a:p>
      </dgm:t>
    </dgm:pt>
    <dgm:pt modelId="{D2783723-2942-4792-84CF-068995107CAC}" type="sibTrans" cxnId="{B5A36B48-F886-43B2-BACB-A9363FA78350}">
      <dgm:prSet/>
      <dgm:spPr/>
      <dgm:t>
        <a:bodyPr/>
        <a:lstStyle/>
        <a:p>
          <a:endParaRPr lang="en-GB"/>
        </a:p>
      </dgm:t>
    </dgm:pt>
    <dgm:pt modelId="{E39FC1FF-7E26-4F0E-BA9C-9F5338A94091}">
      <dgm:prSet/>
      <dgm:spPr/>
      <dgm:t>
        <a:bodyPr/>
        <a:lstStyle/>
        <a:p>
          <a:r>
            <a:rPr lang="en-US" dirty="0" smtClean="0"/>
            <a:t>Application</a:t>
          </a:r>
          <a:r>
            <a:rPr lang="en-US" dirty="0"/>
            <a:t>: Consideration of one example of how humans interfere </a:t>
          </a:r>
          <a:r>
            <a:rPr lang="en-US" dirty="0" smtClean="0"/>
            <a:t>with </a:t>
          </a:r>
          <a:r>
            <a:rPr lang="en-GB" dirty="0" smtClean="0"/>
            <a:t>nutrient cycling.</a:t>
          </a:r>
          <a:endParaRPr lang="en-GB" dirty="0"/>
        </a:p>
      </dgm:t>
    </dgm:pt>
    <dgm:pt modelId="{D9B2A613-0CFA-4314-B687-0EACDBE3D6E4}" type="parTrans" cxnId="{4D15E17F-ABEF-4C81-8008-25CDAA7FE96A}">
      <dgm:prSet/>
      <dgm:spPr/>
      <dgm:t>
        <a:bodyPr/>
        <a:lstStyle/>
        <a:p>
          <a:endParaRPr lang="en-GB"/>
        </a:p>
      </dgm:t>
    </dgm:pt>
    <dgm:pt modelId="{99FD06EC-4E96-461F-87AA-E6E91FC786B6}" type="sibTrans" cxnId="{4D15E17F-ABEF-4C81-8008-25CDAA7FE96A}">
      <dgm:prSet/>
      <dgm:spPr/>
      <dgm:t>
        <a:bodyPr/>
        <a:lstStyle/>
        <a:p>
          <a:endParaRPr lang="en-GB"/>
        </a:p>
      </dgm:t>
    </dgm:pt>
    <dgm:pt modelId="{D15DF382-9748-45B4-B002-3318C869AE5D}">
      <dgm:prSet/>
      <dgm:spPr/>
      <dgm:t>
        <a:bodyPr/>
        <a:lstStyle/>
        <a:p>
          <a:r>
            <a:rPr lang="en-US" dirty="0" smtClean="0"/>
            <a:t>Skill</a:t>
          </a:r>
          <a:r>
            <a:rPr lang="en-US" dirty="0"/>
            <a:t>: Comparison of pyramids of energy from different ecosystems.</a:t>
          </a:r>
          <a:endParaRPr lang="en-GB" dirty="0"/>
        </a:p>
      </dgm:t>
    </dgm:pt>
    <dgm:pt modelId="{C0739663-D71C-4014-8DB8-C56FD16BA171}" type="parTrans" cxnId="{95834D26-1DFE-4DAB-8FFF-E0AC5073F833}">
      <dgm:prSet/>
      <dgm:spPr/>
      <dgm:t>
        <a:bodyPr/>
        <a:lstStyle/>
        <a:p>
          <a:endParaRPr lang="en-GB"/>
        </a:p>
      </dgm:t>
    </dgm:pt>
    <dgm:pt modelId="{FADB4965-A4F8-4F50-B35B-DAEEDDB858F6}" type="sibTrans" cxnId="{95834D26-1DFE-4DAB-8FFF-E0AC5073F833}">
      <dgm:prSet/>
      <dgm:spPr/>
      <dgm:t>
        <a:bodyPr/>
        <a:lstStyle/>
        <a:p>
          <a:endParaRPr lang="en-GB"/>
        </a:p>
      </dgm:t>
    </dgm:pt>
    <dgm:pt modelId="{767ADCA3-B5D4-4174-A630-8F187C6BA197}">
      <dgm:prSet/>
      <dgm:spPr/>
      <dgm:t>
        <a:bodyPr/>
        <a:lstStyle/>
        <a:p>
          <a:r>
            <a:rPr lang="en-US" dirty="0" smtClean="0"/>
            <a:t>Skill</a:t>
          </a:r>
          <a:r>
            <a:rPr lang="en-US" dirty="0"/>
            <a:t>: Analysis of a </a:t>
          </a:r>
          <a:r>
            <a:rPr lang="en-US" dirty="0" err="1"/>
            <a:t>climograph</a:t>
          </a:r>
          <a:r>
            <a:rPr lang="en-US" dirty="0"/>
            <a:t> showing the relationship </a:t>
          </a:r>
          <a:r>
            <a:rPr lang="en-US" dirty="0" smtClean="0"/>
            <a:t>between temperature, rainfall and the type of ecosystem.</a:t>
          </a:r>
          <a:endParaRPr lang="en-GB" dirty="0"/>
        </a:p>
      </dgm:t>
    </dgm:pt>
    <dgm:pt modelId="{CA10CDF1-6A2B-42F7-BF70-5AB663948ABD}" type="parTrans" cxnId="{C2950E49-C17F-4374-A7A8-781198129DB4}">
      <dgm:prSet/>
      <dgm:spPr/>
      <dgm:t>
        <a:bodyPr/>
        <a:lstStyle/>
        <a:p>
          <a:endParaRPr lang="en-GB"/>
        </a:p>
      </dgm:t>
    </dgm:pt>
    <dgm:pt modelId="{717F2D26-FB30-4413-B184-BC75340F1CAD}" type="sibTrans" cxnId="{C2950E49-C17F-4374-A7A8-781198129DB4}">
      <dgm:prSet/>
      <dgm:spPr/>
      <dgm:t>
        <a:bodyPr/>
        <a:lstStyle/>
        <a:p>
          <a:endParaRPr lang="en-GB"/>
        </a:p>
      </dgm:t>
    </dgm:pt>
    <dgm:pt modelId="{3C4AA27D-7635-4A36-88BB-4FBD46DBCB8B}">
      <dgm:prSet/>
      <dgm:spPr/>
      <dgm:t>
        <a:bodyPr/>
        <a:lstStyle/>
        <a:p>
          <a:r>
            <a:rPr lang="en-US" dirty="0" smtClean="0"/>
            <a:t>Skill</a:t>
          </a:r>
          <a:r>
            <a:rPr lang="en-US" dirty="0"/>
            <a:t>: Construction of </a:t>
          </a:r>
          <a:r>
            <a:rPr lang="en-US" dirty="0" err="1"/>
            <a:t>Gersmehl</a:t>
          </a:r>
          <a:r>
            <a:rPr lang="en-US" dirty="0"/>
            <a:t> diagrams to show the </a:t>
          </a:r>
          <a:r>
            <a:rPr lang="en-US" dirty="0" smtClean="0"/>
            <a:t>inter-relationships between nutrient stores and flows between taiga, desert and tropical </a:t>
          </a:r>
          <a:r>
            <a:rPr lang="en-GB" dirty="0" smtClean="0"/>
            <a:t>rainforest.</a:t>
          </a:r>
          <a:endParaRPr lang="en-GB" dirty="0"/>
        </a:p>
      </dgm:t>
    </dgm:pt>
    <dgm:pt modelId="{82CB6EF6-A792-4E52-86FF-1FA65E3E3401}" type="parTrans" cxnId="{1B3A6A18-0CCC-4465-A45D-D68437151392}">
      <dgm:prSet/>
      <dgm:spPr/>
      <dgm:t>
        <a:bodyPr/>
        <a:lstStyle/>
        <a:p>
          <a:endParaRPr lang="en-GB"/>
        </a:p>
      </dgm:t>
    </dgm:pt>
    <dgm:pt modelId="{F8DF41EE-B9DB-4455-BAE7-B3F57BE7B47A}" type="sibTrans" cxnId="{1B3A6A18-0CCC-4465-A45D-D68437151392}">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6228E2A1-864A-4044-AA4C-7E535950EF73}" type="pres">
      <dgm:prSet presAssocID="{7AE82806-2FD9-4477-9546-ADCA17AB98B1}" presName="parentText" presStyleLbl="node1" presStyleIdx="0" presStyleCnt="5">
        <dgm:presLayoutVars>
          <dgm:chMax val="0"/>
          <dgm:bulletEnabled val="1"/>
        </dgm:presLayoutVars>
      </dgm:prSet>
      <dgm:spPr/>
      <dgm:t>
        <a:bodyPr/>
        <a:lstStyle/>
        <a:p>
          <a:endParaRPr lang="en-GB"/>
        </a:p>
      </dgm:t>
    </dgm:pt>
    <dgm:pt modelId="{7211B88B-63D5-4E9D-99AE-C327808DD437}" type="pres">
      <dgm:prSet presAssocID="{D2783723-2942-4792-84CF-068995107CAC}" presName="spacer" presStyleCnt="0"/>
      <dgm:spPr/>
    </dgm:pt>
    <dgm:pt modelId="{DED5AF30-55DF-4E54-BF86-F9C09EF4F79F}" type="pres">
      <dgm:prSet presAssocID="{E39FC1FF-7E26-4F0E-BA9C-9F5338A94091}" presName="parentText" presStyleLbl="node1" presStyleIdx="1" presStyleCnt="5">
        <dgm:presLayoutVars>
          <dgm:chMax val="0"/>
          <dgm:bulletEnabled val="1"/>
        </dgm:presLayoutVars>
      </dgm:prSet>
      <dgm:spPr/>
      <dgm:t>
        <a:bodyPr/>
        <a:lstStyle/>
        <a:p>
          <a:endParaRPr lang="en-GB"/>
        </a:p>
      </dgm:t>
    </dgm:pt>
    <dgm:pt modelId="{915D9888-2388-493D-9D9D-970464393B43}" type="pres">
      <dgm:prSet presAssocID="{99FD06EC-4E96-461F-87AA-E6E91FC786B6}" presName="spacer" presStyleCnt="0"/>
      <dgm:spPr/>
    </dgm:pt>
    <dgm:pt modelId="{B417E199-8247-422A-A91B-162DA310186D}" type="pres">
      <dgm:prSet presAssocID="{D15DF382-9748-45B4-B002-3318C869AE5D}" presName="parentText" presStyleLbl="node1" presStyleIdx="2" presStyleCnt="5">
        <dgm:presLayoutVars>
          <dgm:chMax val="0"/>
          <dgm:bulletEnabled val="1"/>
        </dgm:presLayoutVars>
      </dgm:prSet>
      <dgm:spPr/>
      <dgm:t>
        <a:bodyPr/>
        <a:lstStyle/>
        <a:p>
          <a:endParaRPr lang="en-GB"/>
        </a:p>
      </dgm:t>
    </dgm:pt>
    <dgm:pt modelId="{35F385BB-641C-4092-85C6-780C352960B1}" type="pres">
      <dgm:prSet presAssocID="{FADB4965-A4F8-4F50-B35B-DAEEDDB858F6}" presName="spacer" presStyleCnt="0"/>
      <dgm:spPr/>
    </dgm:pt>
    <dgm:pt modelId="{E2EC35C3-7D52-45CB-8A7B-8F3ABFEB593C}" type="pres">
      <dgm:prSet presAssocID="{767ADCA3-B5D4-4174-A630-8F187C6BA197}" presName="parentText" presStyleLbl="node1" presStyleIdx="3" presStyleCnt="5">
        <dgm:presLayoutVars>
          <dgm:chMax val="0"/>
          <dgm:bulletEnabled val="1"/>
        </dgm:presLayoutVars>
      </dgm:prSet>
      <dgm:spPr/>
      <dgm:t>
        <a:bodyPr/>
        <a:lstStyle/>
        <a:p>
          <a:endParaRPr lang="en-GB"/>
        </a:p>
      </dgm:t>
    </dgm:pt>
    <dgm:pt modelId="{52092085-5823-4EFE-B37D-27CFB845FB74}" type="pres">
      <dgm:prSet presAssocID="{717F2D26-FB30-4413-B184-BC75340F1CAD}" presName="spacer" presStyleCnt="0"/>
      <dgm:spPr/>
    </dgm:pt>
    <dgm:pt modelId="{EF318161-845C-4DA5-9F39-96B451A7C82C}" type="pres">
      <dgm:prSet presAssocID="{3C4AA27D-7635-4A36-88BB-4FBD46DBCB8B}" presName="parentText" presStyleLbl="node1" presStyleIdx="4" presStyleCnt="5">
        <dgm:presLayoutVars>
          <dgm:chMax val="0"/>
          <dgm:bulletEnabled val="1"/>
        </dgm:presLayoutVars>
      </dgm:prSet>
      <dgm:spPr/>
      <dgm:t>
        <a:bodyPr/>
        <a:lstStyle/>
        <a:p>
          <a:endParaRPr lang="en-GB"/>
        </a:p>
      </dgm:t>
    </dgm:pt>
  </dgm:ptLst>
  <dgm:cxnLst>
    <dgm:cxn modelId="{1B3A6A18-0CCC-4465-A45D-D68437151392}" srcId="{FBAE8630-DC10-4B52-AFE9-52D0B66F20CA}" destId="{3C4AA27D-7635-4A36-88BB-4FBD46DBCB8B}" srcOrd="4" destOrd="0" parTransId="{82CB6EF6-A792-4E52-86FF-1FA65E3E3401}" sibTransId="{F8DF41EE-B9DB-4455-BAE7-B3F57BE7B47A}"/>
    <dgm:cxn modelId="{6E3D2EFF-212E-4A29-A869-4568E1C4F5B2}" type="presOf" srcId="{E39FC1FF-7E26-4F0E-BA9C-9F5338A94091}" destId="{DED5AF30-55DF-4E54-BF86-F9C09EF4F79F}" srcOrd="0" destOrd="0" presId="urn:microsoft.com/office/officeart/2005/8/layout/vList2"/>
    <dgm:cxn modelId="{4D15E17F-ABEF-4C81-8008-25CDAA7FE96A}" srcId="{FBAE8630-DC10-4B52-AFE9-52D0B66F20CA}" destId="{E39FC1FF-7E26-4F0E-BA9C-9F5338A94091}" srcOrd="1" destOrd="0" parTransId="{D9B2A613-0CFA-4314-B687-0EACDBE3D6E4}" sibTransId="{99FD06EC-4E96-461F-87AA-E6E91FC786B6}"/>
    <dgm:cxn modelId="{B5A36B48-F886-43B2-BACB-A9363FA78350}" srcId="{FBAE8630-DC10-4B52-AFE9-52D0B66F20CA}" destId="{7AE82806-2FD9-4477-9546-ADCA17AB98B1}" srcOrd="0" destOrd="0" parTransId="{E3639B93-DFB3-45CA-A413-887C78120EBD}" sibTransId="{D2783723-2942-4792-84CF-068995107CAC}"/>
    <dgm:cxn modelId="{720BD40B-F660-46C8-B916-6EDAE0B5959E}" type="presOf" srcId="{FBAE8630-DC10-4B52-AFE9-52D0B66F20CA}" destId="{F9EB2F10-2B83-439B-8299-10923EE9C12E}" srcOrd="0" destOrd="0" presId="urn:microsoft.com/office/officeart/2005/8/layout/vList2"/>
    <dgm:cxn modelId="{92FB8CC8-B824-4868-89C8-FD02BCD79050}" type="presOf" srcId="{3C4AA27D-7635-4A36-88BB-4FBD46DBCB8B}" destId="{EF318161-845C-4DA5-9F39-96B451A7C82C}" srcOrd="0" destOrd="0" presId="urn:microsoft.com/office/officeart/2005/8/layout/vList2"/>
    <dgm:cxn modelId="{B9789578-DC5E-485C-963E-22388138E34F}" type="presOf" srcId="{D15DF382-9748-45B4-B002-3318C869AE5D}" destId="{B417E199-8247-422A-A91B-162DA310186D}" srcOrd="0" destOrd="0" presId="urn:microsoft.com/office/officeart/2005/8/layout/vList2"/>
    <dgm:cxn modelId="{95834D26-1DFE-4DAB-8FFF-E0AC5073F833}" srcId="{FBAE8630-DC10-4B52-AFE9-52D0B66F20CA}" destId="{D15DF382-9748-45B4-B002-3318C869AE5D}" srcOrd="2" destOrd="0" parTransId="{C0739663-D71C-4014-8DB8-C56FD16BA171}" sibTransId="{FADB4965-A4F8-4F50-B35B-DAEEDDB858F6}"/>
    <dgm:cxn modelId="{C2950E49-C17F-4374-A7A8-781198129DB4}" srcId="{FBAE8630-DC10-4B52-AFE9-52D0B66F20CA}" destId="{767ADCA3-B5D4-4174-A630-8F187C6BA197}" srcOrd="3" destOrd="0" parTransId="{CA10CDF1-6A2B-42F7-BF70-5AB663948ABD}" sibTransId="{717F2D26-FB30-4413-B184-BC75340F1CAD}"/>
    <dgm:cxn modelId="{293899BB-980A-40D7-8694-2BF1193A59A9}" type="presOf" srcId="{767ADCA3-B5D4-4174-A630-8F187C6BA197}" destId="{E2EC35C3-7D52-45CB-8A7B-8F3ABFEB593C}" srcOrd="0" destOrd="0" presId="urn:microsoft.com/office/officeart/2005/8/layout/vList2"/>
    <dgm:cxn modelId="{26CE5D5A-148E-4B24-9980-22DC0DCE7C74}" type="presOf" srcId="{7AE82806-2FD9-4477-9546-ADCA17AB98B1}" destId="{6228E2A1-864A-4044-AA4C-7E535950EF73}" srcOrd="0" destOrd="0" presId="urn:microsoft.com/office/officeart/2005/8/layout/vList2"/>
    <dgm:cxn modelId="{DB0AE01D-1CAB-4A39-96D4-1603AE0DDEEC}" type="presParOf" srcId="{F9EB2F10-2B83-439B-8299-10923EE9C12E}" destId="{6228E2A1-864A-4044-AA4C-7E535950EF73}" srcOrd="0" destOrd="0" presId="urn:microsoft.com/office/officeart/2005/8/layout/vList2"/>
    <dgm:cxn modelId="{FE5CA744-CB73-4B2B-B015-E058D129AB76}" type="presParOf" srcId="{F9EB2F10-2B83-439B-8299-10923EE9C12E}" destId="{7211B88B-63D5-4E9D-99AE-C327808DD437}" srcOrd="1" destOrd="0" presId="urn:microsoft.com/office/officeart/2005/8/layout/vList2"/>
    <dgm:cxn modelId="{732721A1-913A-459E-99CA-E569956990D4}" type="presParOf" srcId="{F9EB2F10-2B83-439B-8299-10923EE9C12E}" destId="{DED5AF30-55DF-4E54-BF86-F9C09EF4F79F}" srcOrd="2" destOrd="0" presId="urn:microsoft.com/office/officeart/2005/8/layout/vList2"/>
    <dgm:cxn modelId="{4F54915B-CFAD-4765-9342-7E4B56B1A381}" type="presParOf" srcId="{F9EB2F10-2B83-439B-8299-10923EE9C12E}" destId="{915D9888-2388-493D-9D9D-970464393B43}" srcOrd="3" destOrd="0" presId="urn:microsoft.com/office/officeart/2005/8/layout/vList2"/>
    <dgm:cxn modelId="{F54AA4EC-8747-4577-B92B-E8935A27D054}" type="presParOf" srcId="{F9EB2F10-2B83-439B-8299-10923EE9C12E}" destId="{B417E199-8247-422A-A91B-162DA310186D}" srcOrd="4" destOrd="0" presId="urn:microsoft.com/office/officeart/2005/8/layout/vList2"/>
    <dgm:cxn modelId="{8E54B6AE-82D9-41AB-BABC-8CBC69DDFFCC}" type="presParOf" srcId="{F9EB2F10-2B83-439B-8299-10923EE9C12E}" destId="{35F385BB-641C-4092-85C6-780C352960B1}" srcOrd="5" destOrd="0" presId="urn:microsoft.com/office/officeart/2005/8/layout/vList2"/>
    <dgm:cxn modelId="{44333BCF-6E7B-4F33-8EC5-01BB9BC24E34}" type="presParOf" srcId="{F9EB2F10-2B83-439B-8299-10923EE9C12E}" destId="{E2EC35C3-7D52-45CB-8A7B-8F3ABFEB593C}" srcOrd="6" destOrd="0" presId="urn:microsoft.com/office/officeart/2005/8/layout/vList2"/>
    <dgm:cxn modelId="{D5DA8D21-7993-41EB-873C-32564FCD07D2}" type="presParOf" srcId="{F9EB2F10-2B83-439B-8299-10923EE9C12E}" destId="{52092085-5823-4EFE-B37D-27CFB845FB74}" srcOrd="7" destOrd="0" presId="urn:microsoft.com/office/officeart/2005/8/layout/vList2"/>
    <dgm:cxn modelId="{A51172EE-5BC7-40BB-A08A-14196F7A927C}" type="presParOf" srcId="{F9EB2F10-2B83-439B-8299-10923EE9C12E}" destId="{EF318161-845C-4DA5-9F39-96B451A7C82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n-US" sz="1800" dirty="0" smtClean="0"/>
            <a:t>Do the entities in scientists’ models, for example trophic levels or </a:t>
          </a:r>
          <a:r>
            <a:rPr lang="en-US" sz="1800" dirty="0" err="1" smtClean="0"/>
            <a:t>Gersmehl</a:t>
          </a:r>
          <a:r>
            <a:rPr lang="en-US" sz="1800" dirty="0" smtClean="0"/>
            <a:t> diagrams, actually exist, or are they primarily useful inventions for predicting and explaining the natural world?</a:t>
          </a:r>
          <a:endParaRPr lang="en-GB" sz="18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86304">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DFA2-D344-47B3-B4FC-EE4794E09D1E}">
      <dsp:nvSpPr>
        <dsp:cNvPr id="0" name=""/>
        <dsp:cNvSpPr/>
      </dsp:nvSpPr>
      <dsp:spPr>
        <a:xfrm>
          <a:off x="0" y="751"/>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Most species occupy different trophic levels in multiple food chains.</a:t>
          </a:r>
          <a:endParaRPr lang="en-GB" sz="1600" kern="1200" dirty="0"/>
        </a:p>
      </dsp:txBody>
      <dsp:txXfrm>
        <a:off x="27559" y="28310"/>
        <a:ext cx="8153794" cy="509421"/>
      </dsp:txXfrm>
    </dsp:sp>
    <dsp:sp modelId="{C5BBA07A-C097-4CA8-94D2-436C272FCAEB}">
      <dsp:nvSpPr>
        <dsp:cNvPr id="0" name=""/>
        <dsp:cNvSpPr/>
      </dsp:nvSpPr>
      <dsp:spPr>
        <a:xfrm>
          <a:off x="0" y="578003"/>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 food web shows all the possible food chains in a community.</a:t>
          </a:r>
          <a:endParaRPr lang="en-GB" sz="1600" kern="1200" dirty="0" smtClean="0"/>
        </a:p>
      </dsp:txBody>
      <dsp:txXfrm>
        <a:off x="27559" y="605562"/>
        <a:ext cx="8153794" cy="509421"/>
      </dsp:txXfrm>
    </dsp:sp>
    <dsp:sp modelId="{E0C5B961-4444-4D2A-BC20-6DC6870DD240}">
      <dsp:nvSpPr>
        <dsp:cNvPr id="0" name=""/>
        <dsp:cNvSpPr/>
      </dsp:nvSpPr>
      <dsp:spPr>
        <a:xfrm>
          <a:off x="0" y="1155255"/>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percentage of ingested energy converted to biomass is dependent on </a:t>
          </a:r>
          <a:r>
            <a:rPr lang="en-GB" sz="1600" kern="1200" dirty="0" smtClean="0"/>
            <a:t>the respiration rate.</a:t>
          </a:r>
        </a:p>
      </dsp:txBody>
      <dsp:txXfrm>
        <a:off x="27559" y="1182814"/>
        <a:ext cx="8153794" cy="509421"/>
      </dsp:txXfrm>
    </dsp:sp>
    <dsp:sp modelId="{F5C566EF-2808-4735-8076-9D9CBB479CA3}">
      <dsp:nvSpPr>
        <dsp:cNvPr id="0" name=""/>
        <dsp:cNvSpPr/>
      </dsp:nvSpPr>
      <dsp:spPr>
        <a:xfrm>
          <a:off x="0" y="1732507"/>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type of stable ecosystem that will emerge in an area is predictable base </a:t>
          </a:r>
          <a:r>
            <a:rPr lang="en-GB" sz="1600" kern="1200" dirty="0" smtClean="0"/>
            <a:t>on climate.</a:t>
          </a:r>
        </a:p>
      </dsp:txBody>
      <dsp:txXfrm>
        <a:off x="27559" y="1760066"/>
        <a:ext cx="8153794" cy="509421"/>
      </dsp:txXfrm>
    </dsp:sp>
    <dsp:sp modelId="{A291323E-2125-413D-9024-A293F3105D77}">
      <dsp:nvSpPr>
        <dsp:cNvPr id="0" name=""/>
        <dsp:cNvSpPr/>
      </dsp:nvSpPr>
      <dsp:spPr>
        <a:xfrm>
          <a:off x="0" y="2309759"/>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In closed ecosystems energy but not matter is exchanged with the </a:t>
          </a:r>
          <a:r>
            <a:rPr lang="en-GB" sz="1600" kern="1200" dirty="0" smtClean="0"/>
            <a:t>surroundings.</a:t>
          </a:r>
        </a:p>
      </dsp:txBody>
      <dsp:txXfrm>
        <a:off x="27559" y="2337318"/>
        <a:ext cx="8153794" cy="509421"/>
      </dsp:txXfrm>
    </dsp:sp>
    <dsp:sp modelId="{BA653A13-BC5E-480F-B294-0B3E6A938D95}">
      <dsp:nvSpPr>
        <dsp:cNvPr id="0" name=""/>
        <dsp:cNvSpPr/>
      </dsp:nvSpPr>
      <dsp:spPr>
        <a:xfrm>
          <a:off x="0" y="2887010"/>
          <a:ext cx="8208912" cy="56453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Disturbance influences the structure and rate of change within ecosystems.</a:t>
          </a:r>
          <a:endParaRPr lang="en-GB" sz="1600" kern="1200" dirty="0" smtClean="0"/>
        </a:p>
      </dsp:txBody>
      <dsp:txXfrm>
        <a:off x="27559" y="2914569"/>
        <a:ext cx="8153794" cy="509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Use models as representations of the real world—pyramids of energy model the energy flow through ecosystems. (1.10)</a:t>
          </a:r>
          <a:endParaRPr lang="en-GB" sz="2600" kern="1200" dirty="0"/>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8E2A1-864A-4044-AA4C-7E535950EF73}">
      <dsp:nvSpPr>
        <dsp:cNvPr id="0" name=""/>
        <dsp:cNvSpPr/>
      </dsp:nvSpPr>
      <dsp:spPr>
        <a:xfrm>
          <a:off x="0" y="85980"/>
          <a:ext cx="817212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a:t>Application: Conversion ratio in sustainable food production practices.</a:t>
          </a:r>
        </a:p>
      </dsp:txBody>
      <dsp:txXfrm>
        <a:off x="31028" y="117008"/>
        <a:ext cx="8110066" cy="573546"/>
      </dsp:txXfrm>
    </dsp:sp>
    <dsp:sp modelId="{DED5AF30-55DF-4E54-BF86-F9C09EF4F79F}">
      <dsp:nvSpPr>
        <dsp:cNvPr id="0" name=""/>
        <dsp:cNvSpPr/>
      </dsp:nvSpPr>
      <dsp:spPr>
        <a:xfrm>
          <a:off x="0" y="767663"/>
          <a:ext cx="817212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a:t>
          </a:r>
          <a:r>
            <a:rPr lang="en-US" sz="1600" kern="1200" dirty="0"/>
            <a:t>: Consideration of one example of how humans interfere </a:t>
          </a:r>
          <a:r>
            <a:rPr lang="en-US" sz="1600" kern="1200" dirty="0" smtClean="0"/>
            <a:t>with </a:t>
          </a:r>
          <a:r>
            <a:rPr lang="en-GB" sz="1600" kern="1200" dirty="0" smtClean="0"/>
            <a:t>nutrient cycling.</a:t>
          </a:r>
          <a:endParaRPr lang="en-GB" sz="1600" kern="1200" dirty="0"/>
        </a:p>
      </dsp:txBody>
      <dsp:txXfrm>
        <a:off x="31028" y="798691"/>
        <a:ext cx="8110066" cy="573546"/>
      </dsp:txXfrm>
    </dsp:sp>
    <dsp:sp modelId="{B417E199-8247-422A-A91B-162DA310186D}">
      <dsp:nvSpPr>
        <dsp:cNvPr id="0" name=""/>
        <dsp:cNvSpPr/>
      </dsp:nvSpPr>
      <dsp:spPr>
        <a:xfrm>
          <a:off x="0" y="1449345"/>
          <a:ext cx="817212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Comparison of pyramids of energy from different ecosystems.</a:t>
          </a:r>
          <a:endParaRPr lang="en-GB" sz="1600" kern="1200" dirty="0"/>
        </a:p>
      </dsp:txBody>
      <dsp:txXfrm>
        <a:off x="31028" y="1480373"/>
        <a:ext cx="8110066" cy="573546"/>
      </dsp:txXfrm>
    </dsp:sp>
    <dsp:sp modelId="{E2EC35C3-7D52-45CB-8A7B-8F3ABFEB593C}">
      <dsp:nvSpPr>
        <dsp:cNvPr id="0" name=""/>
        <dsp:cNvSpPr/>
      </dsp:nvSpPr>
      <dsp:spPr>
        <a:xfrm>
          <a:off x="0" y="2131028"/>
          <a:ext cx="817212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Analysis of a </a:t>
          </a:r>
          <a:r>
            <a:rPr lang="en-US" sz="1600" kern="1200" dirty="0" err="1"/>
            <a:t>climograph</a:t>
          </a:r>
          <a:r>
            <a:rPr lang="en-US" sz="1600" kern="1200" dirty="0"/>
            <a:t> showing the relationship </a:t>
          </a:r>
          <a:r>
            <a:rPr lang="en-US" sz="1600" kern="1200" dirty="0" smtClean="0"/>
            <a:t>between temperature, rainfall and the type of ecosystem.</a:t>
          </a:r>
          <a:endParaRPr lang="en-GB" sz="1600" kern="1200" dirty="0"/>
        </a:p>
      </dsp:txBody>
      <dsp:txXfrm>
        <a:off x="31028" y="2162056"/>
        <a:ext cx="8110066" cy="573546"/>
      </dsp:txXfrm>
    </dsp:sp>
    <dsp:sp modelId="{EF318161-845C-4DA5-9F39-96B451A7C82C}">
      <dsp:nvSpPr>
        <dsp:cNvPr id="0" name=""/>
        <dsp:cNvSpPr/>
      </dsp:nvSpPr>
      <dsp:spPr>
        <a:xfrm>
          <a:off x="0" y="2812710"/>
          <a:ext cx="817212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Construction of </a:t>
          </a:r>
          <a:r>
            <a:rPr lang="en-US" sz="1600" kern="1200" dirty="0" err="1"/>
            <a:t>Gersmehl</a:t>
          </a:r>
          <a:r>
            <a:rPr lang="en-US" sz="1600" kern="1200" dirty="0"/>
            <a:t> diagrams to show the </a:t>
          </a:r>
          <a:r>
            <a:rPr lang="en-US" sz="1600" kern="1200" dirty="0" smtClean="0"/>
            <a:t>inter-relationships between nutrient stores and flows between taiga, desert and tropical </a:t>
          </a:r>
          <a:r>
            <a:rPr lang="en-GB" sz="1600" kern="1200" dirty="0" smtClean="0"/>
            <a:t>rainforest.</a:t>
          </a:r>
          <a:endParaRPr lang="en-GB" sz="1600" kern="1200" dirty="0"/>
        </a:p>
      </dsp:txBody>
      <dsp:txXfrm>
        <a:off x="31028" y="2843738"/>
        <a:ext cx="8110066"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24"/>
          <a:ext cx="8208912" cy="103373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Do the entities in scientists’ models, for example trophic levels or </a:t>
          </a:r>
          <a:r>
            <a:rPr lang="en-US" sz="1800" kern="1200" dirty="0" err="1" smtClean="0"/>
            <a:t>Gersmehl</a:t>
          </a:r>
          <a:r>
            <a:rPr lang="en-US" sz="1800" kern="1200" dirty="0" smtClean="0"/>
            <a:t> diagrams, actually exist, or are they primarily useful inventions for predicting and explaining the natural world?</a:t>
          </a:r>
          <a:endParaRPr lang="en-GB" sz="1800" b="1" kern="1200" dirty="0"/>
        </a:p>
      </dsp:txBody>
      <dsp:txXfrm>
        <a:off x="50463" y="50587"/>
        <a:ext cx="8107986" cy="93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15/02/2016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2/15/2016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2/15/2016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217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428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2/15/2016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82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2/15/2016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9078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2/15/2016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7072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2/15/2016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7680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2/15/2016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0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2/15/2016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532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720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107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2/15/2016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2/15/2016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2/15/2016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2/15/2016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2/15/2016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2/15/2016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2/15/2016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2/15/2016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53487199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atic1.squarespace.com/static/53109b11e4b05040160f0a8f/t/55ed7d54e4b033b11c0837bf/1441627490926/ecosystem+map.jpg?format=2500w"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fHztd6k5ZXY?t=1m36s" TargetMode="Externa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9kkWxUgMHfA"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SoQA6gGEyL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K_vRtHJZu4" TargetMode="External"/><Relationship Id="rId2" Type="http://schemas.openxmlformats.org/officeDocument/2006/relationships/slideLayout" Target="../slideLayouts/slideLayout13.xml"/><Relationship Id="rId1" Type="http://schemas.openxmlformats.org/officeDocument/2006/relationships/video" Target="https://www.youtube.com/embed/t3I9gDocYdk"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DqXwUS402I"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C2 Communities and ecosystems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49.media.tumblr.com/e6e1229aeae7f9efca329f5b8a16eeb9/tumblr_nn46u7TKcy1sjwwzso1_50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7027" y="1"/>
            <a:ext cx="3538860" cy="240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impact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climate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type</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type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emerge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area</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predictable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area</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39482" y="1602298"/>
            <a:ext cx="8652998" cy="3970318"/>
          </a:xfrm>
          <a:prstGeom prst="rect">
            <a:avLst/>
          </a:prstGeom>
          <a:noFill/>
        </p:spPr>
        <p:txBody>
          <a:bodyPr wrap="square" rtlCol="0">
            <a:spAutoFit/>
          </a:bodyPr>
          <a:lstStyle/>
          <a:p>
            <a:r>
              <a:rPr lang="en-GB" dirty="0" smtClean="0"/>
              <a:t>Climate is a property which emerges from the interaction of various variables, like temperature and precipitation. </a:t>
            </a:r>
          </a:p>
          <a:p>
            <a:endParaRPr lang="en-GB" dirty="0"/>
          </a:p>
          <a:p>
            <a:r>
              <a:rPr lang="en-GB" dirty="0" smtClean="0"/>
              <a:t>Temperature influences the distribution of species. Temperature influences the rate of photosynthesis, cell respiration, decomposition, transpiration and ultimately has an influence on productivity. </a:t>
            </a:r>
          </a:p>
          <a:p>
            <a:endParaRPr lang="en-GB" dirty="0"/>
          </a:p>
          <a:p>
            <a:r>
              <a:rPr lang="en-GB" dirty="0" smtClean="0"/>
              <a:t>Precipitation also influences productivity by having an impact on photosynthesis and rate of decomposition.  Information about the relative combinations of these variables in an area can allow for predictions about what type of stable ecosystem will exist in that area. </a:t>
            </a:r>
          </a:p>
          <a:p>
            <a:r>
              <a:rPr lang="en-GB" dirty="0" smtClean="0">
                <a:hlinkClick r:id="rId2"/>
              </a:rPr>
              <a:t>LINK</a:t>
            </a:r>
            <a:endParaRPr lang="en-GB" dirty="0" smtClean="0"/>
          </a:p>
          <a:p>
            <a:endParaRPr lang="en-GB" dirty="0"/>
          </a:p>
          <a:p>
            <a:endParaRPr lang="en-GB" dirty="0"/>
          </a:p>
        </p:txBody>
      </p:sp>
      <p:pic>
        <p:nvPicPr>
          <p:cNvPr id="11266" name="Picture 2" descr="http://www.star.nesdis.noaa.gov/smcd/emb/vci/images/Static/IGBP_Land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713" y="4618435"/>
            <a:ext cx="5041696" cy="19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1000"/>
                                        <p:tgtEl>
                                          <p:spTgt spid="11266"/>
                                        </p:tgtEl>
                                      </p:cBhvr>
                                    </p:animEffect>
                                    <p:anim calcmode="lin" valueType="num">
                                      <p:cBhvr>
                                        <p:cTn id="18" dur="1000" fill="hold"/>
                                        <p:tgtEl>
                                          <p:spTgt spid="11266"/>
                                        </p:tgtEl>
                                        <p:attrNameLst>
                                          <p:attrName>ppt_x</p:attrName>
                                        </p:attrNameLst>
                                      </p:cBhvr>
                                      <p:tavLst>
                                        <p:tav tm="0">
                                          <p:val>
                                            <p:strVal val="#ppt_x"/>
                                          </p:val>
                                        </p:tav>
                                        <p:tav tm="100000">
                                          <p:val>
                                            <p:strVal val="#ppt_x"/>
                                          </p:val>
                                        </p:tav>
                                      </p:tavLst>
                                    </p:anim>
                                    <p:anim calcmode="lin" valueType="num">
                                      <p:cBhvr>
                                        <p:cTn id="1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2" name="Picture 4" descr="http://paulinamaurovichbiology.weebly.com/uploads/3/8/9/9/38998797/2915961_orig.png"/>
          <p:cNvPicPr>
            <a:picLocks noChangeAspect="1" noChangeArrowheads="1"/>
          </p:cNvPicPr>
          <p:nvPr/>
        </p:nvPicPr>
        <p:blipFill rotWithShape="1">
          <a:blip r:embed="rId2">
            <a:extLst>
              <a:ext uri="{28A0092B-C50C-407E-A947-70E740481C1C}">
                <a14:useLocalDpi xmlns:a14="http://schemas.microsoft.com/office/drawing/2010/main" val="0"/>
              </a:ext>
            </a:extLst>
          </a:blip>
          <a:srcRect l="2570" r="13405"/>
          <a:stretch/>
        </p:blipFill>
        <p:spPr bwMode="auto">
          <a:xfrm>
            <a:off x="-5521" y="1929178"/>
            <a:ext cx="5071588" cy="48944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Interpreting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Whitaker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climograph</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climograph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relationship</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rainfall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type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059832" y="1364342"/>
            <a:ext cx="5688632" cy="2031325"/>
          </a:xfrm>
          <a:prstGeom prst="rect">
            <a:avLst/>
          </a:prstGeom>
          <a:noFill/>
        </p:spPr>
        <p:txBody>
          <a:bodyPr wrap="square" rtlCol="0">
            <a:spAutoFit/>
          </a:bodyPr>
          <a:lstStyle/>
          <a:p>
            <a:r>
              <a:rPr lang="en-GB" dirty="0" smtClean="0"/>
              <a:t>A </a:t>
            </a:r>
            <a:r>
              <a:rPr lang="en-GB" dirty="0" err="1" smtClean="0"/>
              <a:t>climograph</a:t>
            </a:r>
            <a:r>
              <a:rPr lang="en-GB" dirty="0" smtClean="0"/>
              <a:t> is a diagram which shows the relative combination of temperature and precipitation in an area. It shows the most likely ecosystem which will emerge in an area under certain climatic condition.  </a:t>
            </a:r>
          </a:p>
          <a:p>
            <a:endParaRPr lang="en-GB" dirty="0"/>
          </a:p>
          <a:p>
            <a:r>
              <a:rPr lang="en-GB" dirty="0" smtClean="0"/>
              <a:t>Lets answer question a, b and c from page 617</a:t>
            </a:r>
            <a:endParaRPr lang="en-GB" dirty="0"/>
          </a:p>
        </p:txBody>
      </p:sp>
      <p:pic>
        <p:nvPicPr>
          <p:cNvPr id="12293" name="Picture 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92204" y="3573016"/>
            <a:ext cx="3888432" cy="281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2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1000"/>
                                        <p:tgtEl>
                                          <p:spTgt spid="12292"/>
                                        </p:tgtEl>
                                      </p:cBhvr>
                                    </p:animEffect>
                                    <p:anim calcmode="lin" valueType="num">
                                      <p:cBhvr>
                                        <p:cTn id="18" dur="1000" fill="hold"/>
                                        <p:tgtEl>
                                          <p:spTgt spid="12292"/>
                                        </p:tgtEl>
                                        <p:attrNameLst>
                                          <p:attrName>ppt_x</p:attrName>
                                        </p:attrNameLst>
                                      </p:cBhvr>
                                      <p:tavLst>
                                        <p:tav tm="0">
                                          <p:val>
                                            <p:strVal val="#ppt_x"/>
                                          </p:val>
                                        </p:tav>
                                        <p:tav tm="100000">
                                          <p:val>
                                            <p:strVal val="#ppt_x"/>
                                          </p:val>
                                        </p:tav>
                                      </p:tavLst>
                                    </p:anim>
                                    <p:anim calcmode="lin" valueType="num">
                                      <p:cBhvr>
                                        <p:cTn id="1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293"/>
                                        </p:tgtEl>
                                        <p:attrNameLst>
                                          <p:attrName>style.visibility</p:attrName>
                                        </p:attrNameLst>
                                      </p:cBhvr>
                                      <p:to>
                                        <p:strVal val="visible"/>
                                      </p:to>
                                    </p:set>
                                    <p:animEffect transition="in" filter="fade">
                                      <p:cBhvr>
                                        <p:cTn id="29" dur="1000"/>
                                        <p:tgtEl>
                                          <p:spTgt spid="12293"/>
                                        </p:tgtEl>
                                      </p:cBhvr>
                                    </p:animEffect>
                                    <p:anim calcmode="lin" valueType="num">
                                      <p:cBhvr>
                                        <p:cTn id="30" dur="1000" fill="hold"/>
                                        <p:tgtEl>
                                          <p:spTgt spid="12293"/>
                                        </p:tgtEl>
                                        <p:attrNameLst>
                                          <p:attrName>ppt_x</p:attrName>
                                        </p:attrNameLst>
                                      </p:cBhvr>
                                      <p:tavLst>
                                        <p:tav tm="0">
                                          <p:val>
                                            <p:strVal val="#ppt_x"/>
                                          </p:val>
                                        </p:tav>
                                        <p:tav tm="100000">
                                          <p:val>
                                            <p:strVal val="#ppt_x"/>
                                          </p:val>
                                        </p:tav>
                                      </p:tavLst>
                                    </p:anim>
                                    <p:anim calcmode="lin" valueType="num">
                                      <p:cBhvr>
                                        <p:cTn id="31"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descr="http://legacy.hopkinsville.kctcs.edu/instructors/jason-arnold/VLI/Old%20VLI/M4BCommunitiesandecosystems/f31-29_primary_producti_c.jpg"/>
          <p:cNvPicPr>
            <a:picLocks noChangeAspect="1" noChangeArrowheads="1"/>
          </p:cNvPicPr>
          <p:nvPr/>
        </p:nvPicPr>
        <p:blipFill rotWithShape="1">
          <a:blip r:embed="rId2">
            <a:extLst>
              <a:ext uri="{28A0092B-C50C-407E-A947-70E740481C1C}">
                <a14:useLocalDpi xmlns:a14="http://schemas.microsoft.com/office/drawing/2010/main" val="0"/>
              </a:ext>
            </a:extLst>
          </a:blip>
          <a:srcRect t="2416"/>
          <a:stretch/>
        </p:blipFill>
        <p:spPr bwMode="auto">
          <a:xfrm>
            <a:off x="0" y="2650305"/>
            <a:ext cx="6278634" cy="3982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86525"/>
            <a:ext cx="9013122" cy="1077218"/>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Comparison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pyramids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7668344" y="1140633"/>
            <a:ext cx="666508" cy="646331"/>
          </a:xfrm>
          <a:prstGeom prst="rect">
            <a:avLst/>
          </a:prstGeom>
          <a:noFill/>
        </p:spPr>
        <p:txBody>
          <a:bodyPr wrap="square" rtlCol="0">
            <a:spAutoFit/>
          </a:bodyPr>
          <a:lstStyle/>
          <a:p>
            <a:r>
              <a:rPr lang="en-GB" dirty="0" smtClean="0">
                <a:hlinkClick r:id="rId3"/>
              </a:rPr>
              <a:t>LINK</a:t>
            </a:r>
            <a:endParaRPr lang="en-GB" dirty="0" smtClean="0"/>
          </a:p>
          <a:p>
            <a:endParaRPr lang="en-GB" dirty="0"/>
          </a:p>
        </p:txBody>
      </p:sp>
      <p:sp>
        <p:nvSpPr>
          <p:cNvPr id="4" name="3 CuadroTexto"/>
          <p:cNvSpPr txBox="1"/>
          <p:nvPr/>
        </p:nvSpPr>
        <p:spPr>
          <a:xfrm>
            <a:off x="240100" y="1626711"/>
            <a:ext cx="8859278" cy="923330"/>
          </a:xfrm>
          <a:prstGeom prst="rect">
            <a:avLst/>
          </a:prstGeom>
          <a:noFill/>
        </p:spPr>
        <p:txBody>
          <a:bodyPr wrap="square" rtlCol="0">
            <a:spAutoFit/>
          </a:bodyPr>
          <a:lstStyle/>
          <a:p>
            <a:r>
              <a:rPr lang="en-GB" dirty="0" smtClean="0"/>
              <a:t>The lengths of food chains is determined by net level of primary energy production. The higher the productivity the longer the food chain and the broader the tropic level at each of the stages of the pyramid. </a:t>
            </a:r>
            <a:endParaRPr lang="en-GB" dirty="0"/>
          </a:p>
        </p:txBody>
      </p:sp>
    </p:spTree>
    <p:extLst>
      <p:ext uri="{BB962C8B-B14F-4D97-AF65-F5344CB8AC3E}">
        <p14:creationId xmlns:p14="http://schemas.microsoft.com/office/powerpoint/2010/main" val="40838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Gersmehl</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diagrams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Gersmehl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diagrams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show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inter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relationships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stores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Taiga,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desert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tropical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rainforest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248450" y="1463798"/>
            <a:ext cx="8572021" cy="923330"/>
          </a:xfrm>
          <a:prstGeom prst="rect">
            <a:avLst/>
          </a:prstGeom>
          <a:noFill/>
        </p:spPr>
        <p:txBody>
          <a:bodyPr wrap="square" rtlCol="0">
            <a:spAutoFit/>
          </a:bodyPr>
          <a:lstStyle/>
          <a:p>
            <a:r>
              <a:rPr lang="en-GB" dirty="0" smtClean="0"/>
              <a:t>A </a:t>
            </a:r>
            <a:r>
              <a:rPr lang="en-GB" dirty="0" err="1" smtClean="0"/>
              <a:t>Gersmehl</a:t>
            </a:r>
            <a:r>
              <a:rPr lang="en-GB" dirty="0" smtClean="0"/>
              <a:t> diagram is a model of nutrient storage and flow for </a:t>
            </a:r>
            <a:r>
              <a:rPr lang="en-GB" dirty="0" err="1" smtClean="0"/>
              <a:t>terrestial</a:t>
            </a:r>
            <a:r>
              <a:rPr lang="en-GB" dirty="0" smtClean="0"/>
              <a:t> ecosystems. Here below are three diagrams for taiga, desert and tropical rainforest. </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21500"/>
            <a:ext cx="64579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94000" y="5013176"/>
            <a:ext cx="8280920" cy="1538883"/>
          </a:xfrm>
          <a:prstGeom prst="rect">
            <a:avLst/>
          </a:prstGeom>
          <a:noFill/>
        </p:spPr>
        <p:txBody>
          <a:bodyPr wrap="square" rtlCol="0">
            <a:spAutoFit/>
          </a:bodyPr>
          <a:lstStyle/>
          <a:p>
            <a:r>
              <a:rPr lang="en-GB" dirty="0" smtClean="0"/>
              <a:t>The model presumes three storage compartments; </a:t>
            </a:r>
            <a:r>
              <a:rPr lang="en-GB" sz="2000" b="1" dirty="0" smtClean="0">
                <a:solidFill>
                  <a:srgbClr val="C00000"/>
                </a:solidFill>
              </a:rPr>
              <a:t>b</a:t>
            </a:r>
            <a:r>
              <a:rPr lang="en-GB" dirty="0" smtClean="0"/>
              <a:t>iomass, </a:t>
            </a:r>
            <a:r>
              <a:rPr lang="en-GB" sz="2000" b="1" dirty="0" smtClean="0">
                <a:solidFill>
                  <a:srgbClr val="C00000"/>
                </a:solidFill>
              </a:rPr>
              <a:t>l</a:t>
            </a:r>
            <a:r>
              <a:rPr lang="en-GB" dirty="0" smtClean="0"/>
              <a:t>itter and </a:t>
            </a:r>
            <a:r>
              <a:rPr lang="en-GB" sz="2000" b="1" dirty="0" smtClean="0">
                <a:solidFill>
                  <a:srgbClr val="C00000"/>
                </a:solidFill>
              </a:rPr>
              <a:t>s</a:t>
            </a:r>
            <a:r>
              <a:rPr lang="en-GB" dirty="0" smtClean="0"/>
              <a:t>oil. Storage compartments, or pools are represented by circles, or ovals. Arrows represent nutrient flows, or fluxes. The thickness of the arrows represent rates of flow of nutrients. Each arrow represents more than one process. </a:t>
            </a:r>
            <a:endParaRPr lang="en-GB" dirty="0"/>
          </a:p>
        </p:txBody>
      </p:sp>
    </p:spTree>
    <p:extLst>
      <p:ext uri="{BB962C8B-B14F-4D97-AF65-F5344CB8AC3E}">
        <p14:creationId xmlns:p14="http://schemas.microsoft.com/office/powerpoint/2010/main" val="421610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1000"/>
                                        <p:tgtEl>
                                          <p:spTgt spid="14338"/>
                                        </p:tgtEl>
                                      </p:cBhvr>
                                    </p:animEffect>
                                    <p:anim calcmode="lin" valueType="num">
                                      <p:cBhvr>
                                        <p:cTn id="20" dur="1000" fill="hold"/>
                                        <p:tgtEl>
                                          <p:spTgt spid="14338"/>
                                        </p:tgtEl>
                                        <p:attrNameLst>
                                          <p:attrName>ppt_x</p:attrName>
                                        </p:attrNameLst>
                                      </p:cBhvr>
                                      <p:tavLst>
                                        <p:tav tm="0">
                                          <p:val>
                                            <p:strVal val="#ppt_x"/>
                                          </p:val>
                                        </p:tav>
                                        <p:tav tm="100000">
                                          <p:val>
                                            <p:strVal val="#ppt_x"/>
                                          </p:val>
                                        </p:tav>
                                      </p:tavLst>
                                    </p:anim>
                                    <p:anim calcmode="lin" valueType="num">
                                      <p:cBhvr>
                                        <p:cTn id="21"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Gersmehl</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diagrams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Gersmehl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diagrams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show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inter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relationships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stores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Taiga,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desert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tropical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rainforest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362" name="Picture 2" descr="http://aworldofbiology.weebly.com/uploads/3/2/1/4/32143827/840617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73" y="1325297"/>
            <a:ext cx="6984776" cy="524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data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6228184" y="1171410"/>
            <a:ext cx="2241319" cy="369332"/>
          </a:xfrm>
          <a:prstGeom prst="rect">
            <a:avLst/>
          </a:prstGeom>
          <a:noFill/>
        </p:spPr>
        <p:txBody>
          <a:bodyPr wrap="none" rtlCol="0">
            <a:spAutoFit/>
          </a:bodyPr>
          <a:lstStyle/>
          <a:p>
            <a:r>
              <a:rPr lang="en-GB" dirty="0" smtClean="0">
                <a:hlinkClick r:id="rId2"/>
              </a:rPr>
              <a:t>Introduction video</a:t>
            </a:r>
            <a:endParaRPr lang="en-GB" dirty="0"/>
          </a:p>
        </p:txBody>
      </p:sp>
      <p:sp>
        <p:nvSpPr>
          <p:cNvPr id="4" name="3 CuadroTexto"/>
          <p:cNvSpPr txBox="1"/>
          <p:nvPr/>
        </p:nvSpPr>
        <p:spPr>
          <a:xfrm>
            <a:off x="395536" y="1560690"/>
            <a:ext cx="8352928" cy="2031325"/>
          </a:xfrm>
          <a:prstGeom prst="rect">
            <a:avLst/>
          </a:prstGeom>
          <a:noFill/>
        </p:spPr>
        <p:txBody>
          <a:bodyPr wrap="square" rtlCol="0">
            <a:spAutoFit/>
          </a:bodyPr>
          <a:lstStyle/>
          <a:p>
            <a:r>
              <a:rPr lang="en-GB" dirty="0" smtClean="0"/>
              <a:t>Ecological successions are the changes in an ecosystem over time. These changes involve both the species living in the ecosystem and their abiotic environment. </a:t>
            </a:r>
          </a:p>
          <a:p>
            <a:endParaRPr lang="en-GB" dirty="0"/>
          </a:p>
          <a:p>
            <a:r>
              <a:rPr lang="en-GB" dirty="0" smtClean="0"/>
              <a:t>As you have learned, in an ecosystem the abiotic factors set limits to the distribution of living organisms, and those organisms in their turn have an effect on the abiotic factors. </a:t>
            </a:r>
          </a:p>
        </p:txBody>
      </p:sp>
      <p:pic>
        <p:nvPicPr>
          <p:cNvPr id="1026" name="Picture 2" descr="http://i71.photobucket.com/albums/i153/OMAROS/DSCF4408_zps188dd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170" y="3351433"/>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95536" y="3574516"/>
            <a:ext cx="4333618" cy="3416320"/>
          </a:xfrm>
          <a:prstGeom prst="rect">
            <a:avLst/>
          </a:prstGeom>
        </p:spPr>
        <p:txBody>
          <a:bodyPr wrap="square">
            <a:spAutoFit/>
          </a:bodyPr>
          <a:lstStyle/>
          <a:p>
            <a:r>
              <a:rPr lang="en-GB" dirty="0" smtClean="0"/>
              <a:t>Consider </a:t>
            </a:r>
            <a:r>
              <a:rPr lang="en-GB" dirty="0"/>
              <a:t>a forest next to grassland, the forest is cooler humid because of the shade below the leaves. Also it will have less light intensity, there will be more water infiltration in the soil and more nutrients etc. </a:t>
            </a:r>
            <a:endParaRPr lang="en-GB" dirty="0" smtClean="0"/>
          </a:p>
          <a:p>
            <a:endParaRPr lang="en-GB" dirty="0"/>
          </a:p>
          <a:p>
            <a:r>
              <a:rPr lang="en-GB" dirty="0" smtClean="0"/>
              <a:t>So in succession the abiotic factors give rise to biotic factors, which in turn </a:t>
            </a:r>
            <a:r>
              <a:rPr lang="en-GB" dirty="0" err="1" smtClean="0"/>
              <a:t>hange</a:t>
            </a:r>
            <a:r>
              <a:rPr lang="en-GB" dirty="0" smtClean="0"/>
              <a:t> the abiotic factors again.</a:t>
            </a:r>
            <a:endParaRPr lang="en-GB" dirty="0"/>
          </a:p>
          <a:p>
            <a:endParaRPr lang="en-GB" dirty="0"/>
          </a:p>
          <a:p>
            <a:endParaRPr lang="en-GB" dirty="0"/>
          </a:p>
        </p:txBody>
      </p:sp>
    </p:spTree>
    <p:extLst>
      <p:ext uri="{BB962C8B-B14F-4D97-AF65-F5344CB8AC3E}">
        <p14:creationId xmlns:p14="http://schemas.microsoft.com/office/powerpoint/2010/main" val="11945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42"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http://www.zo.utexas.edu/faculty/sjasper/images/plant_succession.jpg"/>
          <p:cNvPicPr>
            <a:picLocks noChangeAspect="1" noChangeArrowheads="1"/>
          </p:cNvPicPr>
          <p:nvPr/>
        </p:nvPicPr>
        <p:blipFill rotWithShape="1">
          <a:blip r:embed="rId2">
            <a:extLst>
              <a:ext uri="{28A0092B-C50C-407E-A947-70E740481C1C}">
                <a14:useLocalDpi xmlns:a14="http://schemas.microsoft.com/office/drawing/2010/main" val="0"/>
              </a:ext>
            </a:extLst>
          </a:blip>
          <a:srcRect t="6535" b="7533"/>
          <a:stretch/>
        </p:blipFill>
        <p:spPr bwMode="auto">
          <a:xfrm>
            <a:off x="24548" y="2283347"/>
            <a:ext cx="9084076" cy="43031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data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6310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77830"/>
            <a:ext cx="4715475" cy="469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data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31"/>
          <a:stretch/>
        </p:blipFill>
        <p:spPr bwMode="auto">
          <a:xfrm>
            <a:off x="4570833" y="1341263"/>
            <a:ext cx="4442289"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833" y="4293096"/>
            <a:ext cx="45529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8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data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62" y="1187373"/>
            <a:ext cx="4619625" cy="410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62" y="5229200"/>
            <a:ext cx="46196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6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552"/>
          <a:stretch/>
        </p:blipFill>
        <p:spPr bwMode="auto">
          <a:xfrm>
            <a:off x="185738" y="1128714"/>
            <a:ext cx="8772525" cy="218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data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showing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primary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511" r="67164" b="41"/>
          <a:stretch/>
        </p:blipFill>
        <p:spPr bwMode="auto">
          <a:xfrm>
            <a:off x="107332" y="3299415"/>
            <a:ext cx="2880492" cy="218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14" t="48269" r="32050" b="4283"/>
          <a:stretch/>
        </p:blipFill>
        <p:spPr bwMode="auto">
          <a:xfrm>
            <a:off x="6254479" y="3140968"/>
            <a:ext cx="2880492" cy="218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013175"/>
            <a:ext cx="3744416" cy="145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fade">
                                      <p:cBhvr>
                                        <p:cTn id="2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407496319"/>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727280565"/>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8F25DFA2-D344-47B3-B4FC-EE4794E09D1E}"/>
                                            </p:graphicEl>
                                          </p:spTgt>
                                        </p:tgtEl>
                                        <p:attrNameLst>
                                          <p:attrName>style.visibility</p:attrName>
                                        </p:attrNameLst>
                                      </p:cBhvr>
                                      <p:to>
                                        <p:strVal val="visible"/>
                                      </p:to>
                                    </p:set>
                                    <p:animEffect transition="in" filter="fade">
                                      <p:cBhvr>
                                        <p:cTn id="22" dur="500"/>
                                        <p:tgtEl>
                                          <p:spTgt spid="8">
                                            <p:graphicEl>
                                              <a:dgm id="{8F25DFA2-D344-47B3-B4FC-EE4794E09D1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5BBA07A-C097-4CA8-94D2-436C272FCAEB}"/>
                                            </p:graphicEl>
                                          </p:spTgt>
                                        </p:tgtEl>
                                        <p:attrNameLst>
                                          <p:attrName>style.visibility</p:attrName>
                                        </p:attrNameLst>
                                      </p:cBhvr>
                                      <p:to>
                                        <p:strVal val="visible"/>
                                      </p:to>
                                    </p:set>
                                    <p:animEffect transition="in" filter="fade">
                                      <p:cBhvr>
                                        <p:cTn id="27" dur="500"/>
                                        <p:tgtEl>
                                          <p:spTgt spid="8">
                                            <p:graphicEl>
                                              <a:dgm id="{C5BBA07A-C097-4CA8-94D2-436C272FCAE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E0C5B961-4444-4D2A-BC20-6DC6870DD240}"/>
                                            </p:graphicEl>
                                          </p:spTgt>
                                        </p:tgtEl>
                                        <p:attrNameLst>
                                          <p:attrName>style.visibility</p:attrName>
                                        </p:attrNameLst>
                                      </p:cBhvr>
                                      <p:to>
                                        <p:strVal val="visible"/>
                                      </p:to>
                                    </p:set>
                                    <p:animEffect transition="in" filter="fade">
                                      <p:cBhvr>
                                        <p:cTn id="32" dur="500"/>
                                        <p:tgtEl>
                                          <p:spTgt spid="8">
                                            <p:graphicEl>
                                              <a:dgm id="{E0C5B961-4444-4D2A-BC20-6DC6870DD24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F5C566EF-2808-4735-8076-9D9CBB479CA3}"/>
                                            </p:graphicEl>
                                          </p:spTgt>
                                        </p:tgtEl>
                                        <p:attrNameLst>
                                          <p:attrName>style.visibility</p:attrName>
                                        </p:attrNameLst>
                                      </p:cBhvr>
                                      <p:to>
                                        <p:strVal val="visible"/>
                                      </p:to>
                                    </p:set>
                                    <p:animEffect transition="in" filter="fade">
                                      <p:cBhvr>
                                        <p:cTn id="37" dur="500"/>
                                        <p:tgtEl>
                                          <p:spTgt spid="8">
                                            <p:graphicEl>
                                              <a:dgm id="{F5C566EF-2808-4735-8076-9D9CBB479CA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A291323E-2125-413D-9024-A293F3105D77}"/>
                                            </p:graphicEl>
                                          </p:spTgt>
                                        </p:tgtEl>
                                        <p:attrNameLst>
                                          <p:attrName>style.visibility</p:attrName>
                                        </p:attrNameLst>
                                      </p:cBhvr>
                                      <p:to>
                                        <p:strVal val="visible"/>
                                      </p:to>
                                    </p:set>
                                    <p:animEffect transition="in" filter="fade">
                                      <p:cBhvr>
                                        <p:cTn id="42" dur="500"/>
                                        <p:tgtEl>
                                          <p:spTgt spid="8">
                                            <p:graphicEl>
                                              <a:dgm id="{A291323E-2125-413D-9024-A293F3105D7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BA653A13-BC5E-480F-B294-0B3E6A938D95}"/>
                                            </p:graphicEl>
                                          </p:spTgt>
                                        </p:tgtEl>
                                        <p:attrNameLst>
                                          <p:attrName>style.visibility</p:attrName>
                                        </p:attrNameLst>
                                      </p:cBhvr>
                                      <p:to>
                                        <p:strVal val="visible"/>
                                      </p:to>
                                    </p:set>
                                    <p:animEffect transition="in" filter="fade">
                                      <p:cBhvr>
                                        <p:cTn id="47" dur="500"/>
                                        <p:tgtEl>
                                          <p:spTgt spid="8">
                                            <p:graphicEl>
                                              <a:dgm id="{BA653A13-BC5E-480F-B294-0B3E6A938D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biomass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accumulation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percentage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ingested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converted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biomass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dependent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30097" y="1421641"/>
            <a:ext cx="8352928" cy="4524315"/>
          </a:xfrm>
          <a:prstGeom prst="rect">
            <a:avLst/>
          </a:prstGeom>
          <a:noFill/>
        </p:spPr>
        <p:txBody>
          <a:bodyPr wrap="square" rtlCol="0">
            <a:spAutoFit/>
          </a:bodyPr>
          <a:lstStyle/>
          <a:p>
            <a:r>
              <a:rPr lang="en-GB" dirty="0" smtClean="0"/>
              <a:t>Production in plants happens when organic matter in synthesised in photosynthesis. In animals it occurs when food is absorbed after ingestion. To measure this production the unit kilojoules (kJ) is often used. The amount is usually measured per area (m</a:t>
            </a:r>
            <a:r>
              <a:rPr lang="en-GB" baseline="30000" dirty="0" smtClean="0"/>
              <a:t>2</a:t>
            </a:r>
            <a:r>
              <a:rPr lang="en-GB" dirty="0" smtClean="0"/>
              <a:t>) and time (year). </a:t>
            </a:r>
          </a:p>
          <a:p>
            <a:endParaRPr lang="en-GB" dirty="0"/>
          </a:p>
          <a:p>
            <a:r>
              <a:rPr lang="en-GB" b="1" dirty="0" smtClean="0"/>
              <a:t>Gross</a:t>
            </a:r>
            <a:r>
              <a:rPr lang="en-GB" dirty="0" smtClean="0"/>
              <a:t> and </a:t>
            </a:r>
            <a:r>
              <a:rPr lang="en-GB" b="1" dirty="0" smtClean="0"/>
              <a:t>net</a:t>
            </a:r>
            <a:r>
              <a:rPr lang="en-GB" dirty="0" smtClean="0"/>
              <a:t> production can be calculated with the following formula:</a:t>
            </a:r>
          </a:p>
          <a:p>
            <a:endParaRPr lang="en-GB" dirty="0"/>
          </a:p>
          <a:p>
            <a:pPr algn="ctr"/>
            <a:r>
              <a:rPr lang="en-GB" dirty="0"/>
              <a:t>n</a:t>
            </a:r>
            <a:r>
              <a:rPr lang="en-GB" dirty="0" smtClean="0"/>
              <a:t>et production= gross production – respiration</a:t>
            </a:r>
          </a:p>
          <a:p>
            <a:pPr algn="ctr"/>
            <a:endParaRPr lang="en-GB" dirty="0"/>
          </a:p>
          <a:p>
            <a:r>
              <a:rPr lang="en-GB" b="1" dirty="0" smtClean="0"/>
              <a:t>Gross production </a:t>
            </a:r>
            <a:r>
              <a:rPr lang="en-GB" dirty="0" smtClean="0"/>
              <a:t>is the total amount of organic matter produced per unit area per time in a certain trophic level of an ecosystem.</a:t>
            </a:r>
          </a:p>
          <a:p>
            <a:endParaRPr lang="en-GB" b="1" dirty="0"/>
          </a:p>
          <a:p>
            <a:r>
              <a:rPr lang="en-GB" b="1" dirty="0" smtClean="0"/>
              <a:t>Net production </a:t>
            </a:r>
            <a:r>
              <a:rPr lang="en-GB" dirty="0" smtClean="0"/>
              <a:t>is the amount of organic matter remaining after subtracting the amount used for respiration. </a:t>
            </a:r>
          </a:p>
          <a:p>
            <a:endParaRPr lang="en-GB" b="1" dirty="0" smtClean="0"/>
          </a:p>
          <a:p>
            <a:endParaRPr lang="en-GB" b="1" dirty="0" smtClean="0"/>
          </a:p>
        </p:txBody>
      </p:sp>
    </p:spTree>
    <p:extLst>
      <p:ext uri="{BB962C8B-B14F-4D97-AF65-F5344CB8AC3E}">
        <p14:creationId xmlns:p14="http://schemas.microsoft.com/office/powerpoint/2010/main" val="8268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previews.123rf.com/images/smit/smit1005/smit100500036/6979519-small-plant-in-cracked-growth-Stock-Photo-hope-land-recov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0698" y="3573016"/>
            <a:ext cx="4021684" cy="26697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biomass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accumulation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percentage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ingested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converted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biomass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dependent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respiration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30097" y="1421641"/>
            <a:ext cx="8352928" cy="2308324"/>
          </a:xfrm>
          <a:prstGeom prst="rect">
            <a:avLst/>
          </a:prstGeom>
          <a:noFill/>
        </p:spPr>
        <p:txBody>
          <a:bodyPr wrap="square" rtlCol="0">
            <a:spAutoFit/>
          </a:bodyPr>
          <a:lstStyle/>
          <a:p>
            <a:r>
              <a:rPr lang="en-GB" dirty="0" smtClean="0"/>
              <a:t>In the early stages of primary succession, the high availability of sunlight means that gross production is high, and there is little total biomass in the community. As a result the total respiration to support the small biomass is low.</a:t>
            </a:r>
          </a:p>
          <a:p>
            <a:r>
              <a:rPr lang="en-GB" dirty="0"/>
              <a:t> </a:t>
            </a:r>
            <a:r>
              <a:rPr lang="en-GB" dirty="0" smtClean="0"/>
              <a:t>As succession proceeds the standing biomass increases and the total respiration too. Furthermore the amount of gross biomass production begin to decline when all available spaces are taken.</a:t>
            </a:r>
          </a:p>
          <a:p>
            <a:endParaRPr lang="en-GB" dirty="0"/>
          </a:p>
        </p:txBody>
      </p:sp>
      <p:sp>
        <p:nvSpPr>
          <p:cNvPr id="2" name="1 Rectángulo"/>
          <p:cNvSpPr/>
          <p:nvPr/>
        </p:nvSpPr>
        <p:spPr>
          <a:xfrm>
            <a:off x="395536" y="4211141"/>
            <a:ext cx="4295162" cy="923330"/>
          </a:xfrm>
          <a:prstGeom prst="rect">
            <a:avLst/>
          </a:prstGeom>
        </p:spPr>
        <p:txBody>
          <a:bodyPr wrap="square">
            <a:spAutoFit/>
          </a:bodyPr>
          <a:lstStyle/>
          <a:p>
            <a:r>
              <a:rPr lang="en-GB" dirty="0"/>
              <a:t>An equilibrium is reached when the total community production to the total community respiration equals 1.</a:t>
            </a:r>
          </a:p>
        </p:txBody>
      </p:sp>
    </p:spTree>
    <p:extLst>
      <p:ext uri="{BB962C8B-B14F-4D97-AF65-F5344CB8AC3E}">
        <p14:creationId xmlns:p14="http://schemas.microsoft.com/office/powerpoint/2010/main" val="39678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Disturbances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influences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39504" y="1421641"/>
            <a:ext cx="8352928" cy="3970318"/>
          </a:xfrm>
          <a:prstGeom prst="rect">
            <a:avLst/>
          </a:prstGeom>
          <a:noFill/>
        </p:spPr>
        <p:txBody>
          <a:bodyPr wrap="square" rtlCol="0">
            <a:spAutoFit/>
          </a:bodyPr>
          <a:lstStyle/>
          <a:p>
            <a:r>
              <a:rPr lang="en-GB" dirty="0" smtClean="0"/>
              <a:t>Secondary succession takes place in places where there is already or has recently been an ecosystem. The succession is initiated by a change in conditions. Old road might become disused and plants grow cover them, old oil fields, parking lots or agricultural areas, when left untouched, can turn into completely new ecosystems.</a:t>
            </a:r>
          </a:p>
          <a:p>
            <a:r>
              <a:rPr lang="en-GB" dirty="0" smtClean="0">
                <a:hlinkClick r:id="rId2"/>
              </a:rPr>
              <a:t>VIDEO </a:t>
            </a:r>
            <a:endParaRPr lang="en-GB" dirty="0" smtClean="0"/>
          </a:p>
          <a:p>
            <a:endParaRPr lang="en-GB" dirty="0" smtClean="0"/>
          </a:p>
          <a:p>
            <a:endParaRPr lang="en-GB" dirty="0"/>
          </a:p>
          <a:p>
            <a:r>
              <a:rPr lang="en-GB" dirty="0" smtClean="0"/>
              <a:t>The pace of succession slows down as succession proceeds</a:t>
            </a:r>
            <a:r>
              <a:rPr lang="en-GB" smtClean="0"/>
              <a:t>, </a:t>
            </a:r>
            <a:r>
              <a:rPr lang="en-GB" smtClean="0"/>
              <a:t>cl</a:t>
            </a:r>
            <a:r>
              <a:rPr lang="en-GB" smtClean="0"/>
              <a:t>ose </a:t>
            </a:r>
            <a:r>
              <a:rPr lang="en-GB" dirty="0" smtClean="0"/>
              <a:t>to the time of disturbance, rates of system respiration and productivity increase rapidly and there is an accumulation of biomass. Species diversity increase quickly close to the time of the disturbance. This slows down until a climax is reached and a more stable ecosystems settles.</a:t>
            </a:r>
          </a:p>
          <a:p>
            <a:r>
              <a:rPr lang="en-GB" dirty="0" smtClean="0"/>
              <a:t> </a:t>
            </a:r>
            <a:endParaRPr lang="en-GB" dirty="0"/>
          </a:p>
        </p:txBody>
      </p:sp>
    </p:spTree>
    <p:extLst>
      <p:ext uri="{BB962C8B-B14F-4D97-AF65-F5344CB8AC3E}">
        <p14:creationId xmlns:p14="http://schemas.microsoft.com/office/powerpoint/2010/main" val="38381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Studying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secondary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succession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into</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environmental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disturbance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39504" y="1421641"/>
            <a:ext cx="8352928" cy="4524315"/>
          </a:xfrm>
          <a:prstGeom prst="rect">
            <a:avLst/>
          </a:prstGeom>
          <a:noFill/>
        </p:spPr>
        <p:txBody>
          <a:bodyPr wrap="square" rtlCol="0">
            <a:spAutoFit/>
          </a:bodyPr>
          <a:lstStyle/>
          <a:p>
            <a:r>
              <a:rPr lang="en-GB" dirty="0" smtClean="0"/>
              <a:t>Which indicators could you think of?</a:t>
            </a:r>
          </a:p>
          <a:p>
            <a:endParaRPr lang="en-GB" dirty="0" smtClean="0"/>
          </a:p>
          <a:p>
            <a:r>
              <a:rPr lang="en-GB" dirty="0" smtClean="0"/>
              <a:t>A number of possible factors to investigate are:</a:t>
            </a:r>
          </a:p>
          <a:p>
            <a:endParaRPr lang="en-GB" dirty="0"/>
          </a:p>
          <a:p>
            <a:pPr marL="285750" indent="-285750">
              <a:buFontTx/>
              <a:buChar char="-"/>
            </a:pPr>
            <a:r>
              <a:rPr lang="en-GB" dirty="0" smtClean="0"/>
              <a:t>Species diversity</a:t>
            </a:r>
          </a:p>
          <a:p>
            <a:pPr marL="285750" indent="-285750">
              <a:buFontTx/>
              <a:buChar char="-"/>
            </a:pPr>
            <a:r>
              <a:rPr lang="en-GB" dirty="0" smtClean="0"/>
              <a:t>Stem density</a:t>
            </a:r>
          </a:p>
          <a:p>
            <a:pPr marL="285750" indent="-285750">
              <a:buFontTx/>
              <a:buChar char="-"/>
            </a:pPr>
            <a:r>
              <a:rPr lang="en-GB" dirty="0" smtClean="0"/>
              <a:t>Above ground biomass</a:t>
            </a:r>
          </a:p>
          <a:p>
            <a:pPr marL="285750" indent="-285750">
              <a:buFontTx/>
              <a:buChar char="-"/>
            </a:pPr>
            <a:r>
              <a:rPr lang="en-GB" dirty="0" smtClean="0"/>
              <a:t>Leaf area index</a:t>
            </a:r>
          </a:p>
          <a:p>
            <a:pPr marL="285750" indent="-285750">
              <a:buFontTx/>
              <a:buChar char="-"/>
            </a:pPr>
            <a:r>
              <a:rPr lang="en-GB" dirty="0" smtClean="0"/>
              <a:t>Volume of leaf litter</a:t>
            </a:r>
          </a:p>
          <a:p>
            <a:pPr marL="285750" indent="-285750">
              <a:buFontTx/>
              <a:buChar char="-"/>
            </a:pPr>
            <a:r>
              <a:rPr lang="en-GB" dirty="0" smtClean="0"/>
              <a:t>Water cycle variables: water infiltration and run off data</a:t>
            </a:r>
          </a:p>
          <a:p>
            <a:pPr marL="285750" indent="-285750">
              <a:buFontTx/>
              <a:buChar char="-"/>
            </a:pPr>
            <a:r>
              <a:rPr lang="en-GB" dirty="0" smtClean="0"/>
              <a:t>Soil variables: Moisture, pH, nutrients, compaction levels.</a:t>
            </a:r>
          </a:p>
          <a:p>
            <a:pPr marL="285750" indent="-285750">
              <a:buFontTx/>
              <a:buChar char="-"/>
            </a:pPr>
            <a:r>
              <a:rPr lang="en-GB" dirty="0" smtClean="0"/>
              <a:t>Light levels</a:t>
            </a:r>
          </a:p>
          <a:p>
            <a:pPr marL="285750" indent="-285750">
              <a:buFontTx/>
              <a:buChar char="-"/>
            </a:pPr>
            <a:r>
              <a:rPr lang="en-GB" dirty="0" smtClean="0"/>
              <a:t>bulk soil densities</a:t>
            </a:r>
          </a:p>
          <a:p>
            <a:pPr marL="285750" indent="-285750">
              <a:buFontTx/>
              <a:buChar char="-"/>
            </a:pPr>
            <a:r>
              <a:rPr lang="en-GB" dirty="0" err="1" smtClean="0"/>
              <a:t>etc</a:t>
            </a:r>
            <a:endParaRPr lang="en-GB" dirty="0" smtClean="0"/>
          </a:p>
          <a:p>
            <a:pPr marL="285750" indent="-285750">
              <a:buFontTx/>
              <a:buChar char="-"/>
            </a:pPr>
            <a:endParaRPr lang="en-GB" dirty="0" smtClean="0"/>
          </a:p>
          <a:p>
            <a:r>
              <a:rPr lang="en-GB" dirty="0" smtClean="0"/>
              <a:t> </a:t>
            </a:r>
            <a:endParaRPr lang="en-GB" dirty="0"/>
          </a:p>
        </p:txBody>
      </p:sp>
    </p:spTree>
    <p:extLst>
      <p:ext uri="{BB962C8B-B14F-4D97-AF65-F5344CB8AC3E}">
        <p14:creationId xmlns:p14="http://schemas.microsoft.com/office/powerpoint/2010/main" val="20876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Closed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shared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surroundings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39504" y="1421641"/>
            <a:ext cx="8352928" cy="2585323"/>
          </a:xfrm>
          <a:prstGeom prst="rect">
            <a:avLst/>
          </a:prstGeom>
          <a:noFill/>
        </p:spPr>
        <p:txBody>
          <a:bodyPr wrap="square" rtlCol="0">
            <a:spAutoFit/>
          </a:bodyPr>
          <a:lstStyle/>
          <a:p>
            <a:r>
              <a:rPr lang="en-GB" dirty="0" smtClean="0"/>
              <a:t>There are three systems that can be modelled:</a:t>
            </a:r>
            <a:br>
              <a:rPr lang="en-GB" dirty="0" smtClean="0"/>
            </a:br>
            <a:endParaRPr lang="en-GB" dirty="0" smtClean="0"/>
          </a:p>
          <a:p>
            <a:r>
              <a:rPr lang="en-GB" b="1" dirty="0" smtClean="0"/>
              <a:t>Open systems</a:t>
            </a:r>
          </a:p>
          <a:p>
            <a:r>
              <a:rPr lang="en-GB" dirty="0" smtClean="0"/>
              <a:t>Matter and energy is exchanged with the environment.</a:t>
            </a:r>
          </a:p>
          <a:p>
            <a:endParaRPr lang="en-GB" dirty="0"/>
          </a:p>
          <a:p>
            <a:r>
              <a:rPr lang="en-GB" b="1" dirty="0" smtClean="0"/>
              <a:t>Closed system</a:t>
            </a:r>
          </a:p>
          <a:p>
            <a:r>
              <a:rPr lang="en-GB" dirty="0" smtClean="0"/>
              <a:t>A closed system exchanges energy but not matter with the surroundings. Like the biosphere 2</a:t>
            </a:r>
          </a:p>
          <a:p>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52" y="3734252"/>
            <a:ext cx="720921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4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81697"/>
            <a:ext cx="9013122" cy="58477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Biosphere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naturedocumentaries.org/wp-content/uploads/2014/03/BIo2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07" y="766472"/>
            <a:ext cx="8751846" cy="577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61555"/>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Disruptions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Considerations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interfere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nutrient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353"/>
            <a:ext cx="9095196" cy="288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868" y="4067727"/>
            <a:ext cx="5241385" cy="278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7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C2 Communities and ecosystems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49.media.tumblr.com/e6e1229aeae7f9efca329f5b8a16eeb9/tumblr_nn46u7TKcy1sjwwzso1_50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7027" y="1"/>
            <a:ext cx="3538860" cy="240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703449586"/>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Changes in community structure affect and are affected by organisms.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3078130063"/>
              </p:ext>
            </p:extLst>
          </p:nvPr>
        </p:nvGraphicFramePr>
        <p:xfrm>
          <a:off x="441428" y="4725144"/>
          <a:ext cx="8208912" cy="10339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6228E2A1-864A-4044-AA4C-7E535950EF73}"/>
                                            </p:graphicEl>
                                          </p:spTgt>
                                        </p:tgtEl>
                                        <p:attrNameLst>
                                          <p:attrName>style.visibility</p:attrName>
                                        </p:attrNameLst>
                                      </p:cBhvr>
                                      <p:to>
                                        <p:strVal val="visible"/>
                                      </p:to>
                                    </p:set>
                                    <p:animEffect transition="in" filter="fade">
                                      <p:cBhvr>
                                        <p:cTn id="12" dur="500"/>
                                        <p:tgtEl>
                                          <p:spTgt spid="8">
                                            <p:graphicEl>
                                              <a:dgm id="{6228E2A1-864A-4044-AA4C-7E535950EF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ED5AF30-55DF-4E54-BF86-F9C09EF4F79F}"/>
                                            </p:graphicEl>
                                          </p:spTgt>
                                        </p:tgtEl>
                                        <p:attrNameLst>
                                          <p:attrName>style.visibility</p:attrName>
                                        </p:attrNameLst>
                                      </p:cBhvr>
                                      <p:to>
                                        <p:strVal val="visible"/>
                                      </p:to>
                                    </p:set>
                                    <p:animEffect transition="in" filter="fade">
                                      <p:cBhvr>
                                        <p:cTn id="17" dur="500"/>
                                        <p:tgtEl>
                                          <p:spTgt spid="8">
                                            <p:graphicEl>
                                              <a:dgm id="{DED5AF30-55DF-4E54-BF86-F9C09EF4F79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B417E199-8247-422A-A91B-162DA310186D}"/>
                                            </p:graphicEl>
                                          </p:spTgt>
                                        </p:tgtEl>
                                        <p:attrNameLst>
                                          <p:attrName>style.visibility</p:attrName>
                                        </p:attrNameLst>
                                      </p:cBhvr>
                                      <p:to>
                                        <p:strVal val="visible"/>
                                      </p:to>
                                    </p:set>
                                    <p:animEffect transition="in" filter="fade">
                                      <p:cBhvr>
                                        <p:cTn id="22" dur="500"/>
                                        <p:tgtEl>
                                          <p:spTgt spid="8">
                                            <p:graphicEl>
                                              <a:dgm id="{B417E199-8247-422A-A91B-162DA310186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E2EC35C3-7D52-45CB-8A7B-8F3ABFEB593C}"/>
                                            </p:graphicEl>
                                          </p:spTgt>
                                        </p:tgtEl>
                                        <p:attrNameLst>
                                          <p:attrName>style.visibility</p:attrName>
                                        </p:attrNameLst>
                                      </p:cBhvr>
                                      <p:to>
                                        <p:strVal val="visible"/>
                                      </p:to>
                                    </p:set>
                                    <p:animEffect transition="in" filter="fade">
                                      <p:cBhvr>
                                        <p:cTn id="27" dur="500"/>
                                        <p:tgtEl>
                                          <p:spTgt spid="8">
                                            <p:graphicEl>
                                              <a:dgm id="{E2EC35C3-7D52-45CB-8A7B-8F3ABFEB59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EF318161-845C-4DA5-9F39-96B451A7C82C}"/>
                                            </p:graphicEl>
                                          </p:spTgt>
                                        </p:tgtEl>
                                        <p:attrNameLst>
                                          <p:attrName>style.visibility</p:attrName>
                                        </p:attrNameLst>
                                      </p:cBhvr>
                                      <p:to>
                                        <p:strVal val="visible"/>
                                      </p:to>
                                    </p:set>
                                    <p:animEffect transition="in" filter="fade">
                                      <p:cBhvr>
                                        <p:cTn id="32" dur="500"/>
                                        <p:tgtEl>
                                          <p:spTgt spid="8">
                                            <p:graphicEl>
                                              <a:dgm id="{EF318161-845C-4DA5-9F39-96B451A7C8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71138"/>
            <a:ext cx="9013122" cy="1107996"/>
          </a:xfrm>
          <a:prstGeom prst="rect">
            <a:avLst/>
          </a:prstGeom>
          <a:noFill/>
        </p:spPr>
        <p:txBody>
          <a:bodyPr wrap="square" lIns="91440" tIns="45720" rIns="91440" bIns="45720" anchor="ctr">
            <a:spAutoFit/>
          </a:bodyPr>
          <a:lstStyle/>
          <a:p>
            <a:pPr algn="ctr"/>
            <a:r>
              <a:rPr lang="es-ES" sz="6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endParaRPr lang="es-E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12 CuadroTexto"/>
          <p:cNvSpPr txBox="1"/>
          <p:nvPr/>
        </p:nvSpPr>
        <p:spPr>
          <a:xfrm>
            <a:off x="3706345" y="6183417"/>
            <a:ext cx="1587294" cy="369332"/>
          </a:xfrm>
          <a:prstGeom prst="rect">
            <a:avLst/>
          </a:prstGeom>
          <a:noFill/>
        </p:spPr>
        <p:txBody>
          <a:bodyPr wrap="none" rtlCol="0">
            <a:spAutoFit/>
          </a:bodyPr>
          <a:lstStyle/>
          <a:p>
            <a:r>
              <a:rPr lang="en-GB" dirty="0" smtClean="0">
                <a:hlinkClick r:id="rId3"/>
              </a:rPr>
              <a:t>Link to video</a:t>
            </a:r>
            <a:endParaRPr lang="en-GB" dirty="0"/>
          </a:p>
        </p:txBody>
      </p:sp>
      <p:pic>
        <p:nvPicPr>
          <p:cNvPr id="2" name="t3I9gDocYdk"/>
          <p:cNvPicPr>
            <a:picLocks noRot="1" noChangeAspect="1"/>
          </p:cNvPicPr>
          <p:nvPr>
            <a:videoFile r:link="rId1"/>
          </p:nvPr>
        </p:nvPicPr>
        <p:blipFill>
          <a:blip r:embed="rId4"/>
          <a:stretch>
            <a:fillRect/>
          </a:stretch>
        </p:blipFill>
        <p:spPr>
          <a:xfrm>
            <a:off x="539552" y="1412776"/>
            <a:ext cx="8064896" cy="4536504"/>
          </a:xfrm>
          <a:prstGeom prst="rect">
            <a:avLst/>
          </a:prstGeom>
        </p:spPr>
      </p:pic>
    </p:spTree>
    <p:extLst>
      <p:ext uri="{BB962C8B-B14F-4D97-AF65-F5344CB8AC3E}">
        <p14:creationId xmlns:p14="http://schemas.microsoft.com/office/powerpoint/2010/main" val="37310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r>
              <a:rPr lang="en-GB" dirty="0" smtClean="0">
                <a:solidFill>
                  <a:prstClr val="black"/>
                </a:solidFill>
              </a:rPr>
              <a:t>An organisms trophic level is its position in a food chain. Because feeding relations in an ecosystem are often web-like, an organism can occupy various positions. </a:t>
            </a:r>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Trophic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levels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occupy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trophic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levels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https://proopnarine.files.wordpress.com/2012/10/food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787562"/>
            <a:ext cx="5620508" cy="480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ipe(down)">
                                      <p:cBhvr>
                                        <p:cTn id="19" dur="580">
                                          <p:stCondLst>
                                            <p:cond delay="0"/>
                                          </p:stCondLst>
                                        </p:cTn>
                                        <p:tgtEl>
                                          <p:spTgt spid="6146"/>
                                        </p:tgtEl>
                                      </p:cBhvr>
                                    </p:animEffect>
                                    <p:anim calcmode="lin" valueType="num">
                                      <p:cBhvr>
                                        <p:cTn id="20"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5" dur="26">
                                          <p:stCondLst>
                                            <p:cond delay="650"/>
                                          </p:stCondLst>
                                        </p:cTn>
                                        <p:tgtEl>
                                          <p:spTgt spid="6146"/>
                                        </p:tgtEl>
                                      </p:cBhvr>
                                      <p:to x="100000" y="60000"/>
                                    </p:animScale>
                                    <p:animScale>
                                      <p:cBhvr>
                                        <p:cTn id="26" dur="166" decel="50000">
                                          <p:stCondLst>
                                            <p:cond delay="676"/>
                                          </p:stCondLst>
                                        </p:cTn>
                                        <p:tgtEl>
                                          <p:spTgt spid="6146"/>
                                        </p:tgtEl>
                                      </p:cBhvr>
                                      <p:to x="100000" y="100000"/>
                                    </p:animScale>
                                    <p:animScale>
                                      <p:cBhvr>
                                        <p:cTn id="27" dur="26">
                                          <p:stCondLst>
                                            <p:cond delay="1312"/>
                                          </p:stCondLst>
                                        </p:cTn>
                                        <p:tgtEl>
                                          <p:spTgt spid="6146"/>
                                        </p:tgtEl>
                                      </p:cBhvr>
                                      <p:to x="100000" y="80000"/>
                                    </p:animScale>
                                    <p:animScale>
                                      <p:cBhvr>
                                        <p:cTn id="28" dur="166" decel="50000">
                                          <p:stCondLst>
                                            <p:cond delay="1338"/>
                                          </p:stCondLst>
                                        </p:cTn>
                                        <p:tgtEl>
                                          <p:spTgt spid="6146"/>
                                        </p:tgtEl>
                                      </p:cBhvr>
                                      <p:to x="100000" y="100000"/>
                                    </p:animScale>
                                    <p:animScale>
                                      <p:cBhvr>
                                        <p:cTn id="29" dur="26">
                                          <p:stCondLst>
                                            <p:cond delay="1642"/>
                                          </p:stCondLst>
                                        </p:cTn>
                                        <p:tgtEl>
                                          <p:spTgt spid="6146"/>
                                        </p:tgtEl>
                                      </p:cBhvr>
                                      <p:to x="100000" y="90000"/>
                                    </p:animScale>
                                    <p:animScale>
                                      <p:cBhvr>
                                        <p:cTn id="30" dur="166" decel="50000">
                                          <p:stCondLst>
                                            <p:cond delay="1668"/>
                                          </p:stCondLst>
                                        </p:cTn>
                                        <p:tgtEl>
                                          <p:spTgt spid="6146"/>
                                        </p:tgtEl>
                                      </p:cBhvr>
                                      <p:to x="100000" y="100000"/>
                                    </p:animScale>
                                    <p:animScale>
                                      <p:cBhvr>
                                        <p:cTn id="31" dur="26">
                                          <p:stCondLst>
                                            <p:cond delay="1808"/>
                                          </p:stCondLst>
                                        </p:cTn>
                                        <p:tgtEl>
                                          <p:spTgt spid="6146"/>
                                        </p:tgtEl>
                                      </p:cBhvr>
                                      <p:to x="100000" y="95000"/>
                                    </p:animScale>
                                    <p:animScale>
                                      <p:cBhvr>
                                        <p:cTn id="32"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descr="http://www.owlpages.com/pictures/articles-Owl+Physiology-Digestio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754" y="1916832"/>
            <a:ext cx="5973246"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r>
              <a:rPr lang="en-GB" dirty="0" smtClean="0">
                <a:solidFill>
                  <a:prstClr val="black"/>
                </a:solidFill>
              </a:rPr>
              <a:t>An owl pellet is a mass of undigested remains of the owl’s prey. Analysing this you can get a clear idea of what the owl has been eating and about the structure of an ecosystem. </a:t>
            </a:r>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Trophic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levels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occupy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trophic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levels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95537" y="2248629"/>
            <a:ext cx="2880320" cy="3693319"/>
          </a:xfrm>
          <a:prstGeom prst="rect">
            <a:avLst/>
          </a:prstGeom>
          <a:noFill/>
        </p:spPr>
        <p:txBody>
          <a:bodyPr wrap="square" rtlCol="0">
            <a:spAutoFit/>
          </a:bodyPr>
          <a:lstStyle/>
          <a:p>
            <a:r>
              <a:rPr lang="en-GB" dirty="0" smtClean="0"/>
              <a:t>If a species is found in the pellet its trophic level can be deduced. The contents show the owl has been feeding on more than one trophic level. The different mice skulls show that some were primary consumers and other were secondary consumers, just by analysing their teeth.</a:t>
            </a:r>
            <a:endParaRPr lang="en-GB" dirty="0"/>
          </a:p>
        </p:txBody>
      </p:sp>
    </p:spTree>
    <p:extLst>
      <p:ext uri="{BB962C8B-B14F-4D97-AF65-F5344CB8AC3E}">
        <p14:creationId xmlns:p14="http://schemas.microsoft.com/office/powerpoint/2010/main" val="25071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8" name="Picture 6" descr="http://www.ma.utexas.edu/users/davis/375/LECTURES/L24/tro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486" y="1052736"/>
            <a:ext cx="4223952" cy="56300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5040560" cy="5632311"/>
          </a:xfrm>
          <a:prstGeom prst="rect">
            <a:avLst/>
          </a:prstGeom>
        </p:spPr>
        <p:txBody>
          <a:bodyPr wrap="square">
            <a:spAutoFit/>
          </a:bodyPr>
          <a:lstStyle/>
          <a:p>
            <a:r>
              <a:rPr lang="en-GB" dirty="0" smtClean="0">
                <a:solidFill>
                  <a:prstClr val="black"/>
                </a:solidFill>
              </a:rPr>
              <a:t>Food webs can be very simply illustrated:</a:t>
            </a:r>
          </a:p>
          <a:p>
            <a:endParaRPr lang="en-GB" dirty="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r>
              <a:rPr lang="en-GB" dirty="0" smtClean="0">
                <a:solidFill>
                  <a:prstClr val="black"/>
                </a:solidFill>
              </a:rPr>
              <a:t>But are usually very complex: </a:t>
            </a:r>
          </a:p>
          <a:p>
            <a:endParaRPr lang="en-GB" dirty="0">
              <a:solidFill>
                <a:prstClr val="black"/>
              </a:solidFill>
            </a:endParaRPr>
          </a:p>
          <a:p>
            <a:r>
              <a:rPr lang="en-GB" dirty="0">
                <a:solidFill>
                  <a:prstClr val="black"/>
                </a:solidFill>
              </a:rPr>
              <a:t>Trophic relationships in an ecosystem tend to be web like as most organisms feed on various layers in the food chain. In a food web consumers at the same trophic level are usually shown at the same height in the chain.  </a:t>
            </a: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webs</a:t>
            </a: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web shows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chains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194" name="Picture 2" descr="https://www.bigelow.org/edhab/images/food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90" y="1879899"/>
            <a:ext cx="2414786" cy="230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1000"/>
                                        <p:tgtEl>
                                          <p:spTgt spid="8194"/>
                                        </p:tgtEl>
                                      </p:cBhvr>
                                    </p:animEffect>
                                    <p:anim calcmode="lin" valueType="num">
                                      <p:cBhvr>
                                        <p:cTn id="19" dur="1000" fill="hold"/>
                                        <p:tgtEl>
                                          <p:spTgt spid="8194"/>
                                        </p:tgtEl>
                                        <p:attrNameLst>
                                          <p:attrName>ppt_x</p:attrName>
                                        </p:attrNameLst>
                                      </p:cBhvr>
                                      <p:tavLst>
                                        <p:tav tm="0">
                                          <p:val>
                                            <p:strVal val="#ppt_x"/>
                                          </p:val>
                                        </p:tav>
                                        <p:tav tm="100000">
                                          <p:val>
                                            <p:strVal val="#ppt_x"/>
                                          </p:val>
                                        </p:tav>
                                      </p:tavLst>
                                    </p:anim>
                                    <p:anim calcmode="lin" valueType="num">
                                      <p:cBhvr>
                                        <p:cTn id="2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1000"/>
                                        <p:tgtEl>
                                          <p:spTgt spid="2">
                                            <p:txEl>
                                              <p:pRg st="11" end="11"/>
                                            </p:txEl>
                                          </p:spTgt>
                                        </p:tgtEl>
                                      </p:cBhvr>
                                    </p:animEffect>
                                    <p:anim calcmode="lin" valueType="num">
                                      <p:cBhvr>
                                        <p:cTn id="2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wipe(down)">
                                      <p:cBhvr>
                                        <p:cTn id="31" dur="580">
                                          <p:stCondLst>
                                            <p:cond delay="0"/>
                                          </p:stCondLst>
                                        </p:cTn>
                                        <p:tgtEl>
                                          <p:spTgt spid="8198"/>
                                        </p:tgtEl>
                                      </p:cBhvr>
                                    </p:animEffect>
                                    <p:anim calcmode="lin" valueType="num">
                                      <p:cBhvr>
                                        <p:cTn id="32"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37" dur="26">
                                          <p:stCondLst>
                                            <p:cond delay="650"/>
                                          </p:stCondLst>
                                        </p:cTn>
                                        <p:tgtEl>
                                          <p:spTgt spid="8198"/>
                                        </p:tgtEl>
                                      </p:cBhvr>
                                      <p:to x="100000" y="60000"/>
                                    </p:animScale>
                                    <p:animScale>
                                      <p:cBhvr>
                                        <p:cTn id="38" dur="166" decel="50000">
                                          <p:stCondLst>
                                            <p:cond delay="676"/>
                                          </p:stCondLst>
                                        </p:cTn>
                                        <p:tgtEl>
                                          <p:spTgt spid="8198"/>
                                        </p:tgtEl>
                                      </p:cBhvr>
                                      <p:to x="100000" y="100000"/>
                                    </p:animScale>
                                    <p:animScale>
                                      <p:cBhvr>
                                        <p:cTn id="39" dur="26">
                                          <p:stCondLst>
                                            <p:cond delay="1312"/>
                                          </p:stCondLst>
                                        </p:cTn>
                                        <p:tgtEl>
                                          <p:spTgt spid="8198"/>
                                        </p:tgtEl>
                                      </p:cBhvr>
                                      <p:to x="100000" y="80000"/>
                                    </p:animScale>
                                    <p:animScale>
                                      <p:cBhvr>
                                        <p:cTn id="40" dur="166" decel="50000">
                                          <p:stCondLst>
                                            <p:cond delay="1338"/>
                                          </p:stCondLst>
                                        </p:cTn>
                                        <p:tgtEl>
                                          <p:spTgt spid="8198"/>
                                        </p:tgtEl>
                                      </p:cBhvr>
                                      <p:to x="100000" y="100000"/>
                                    </p:animScale>
                                    <p:animScale>
                                      <p:cBhvr>
                                        <p:cTn id="41" dur="26">
                                          <p:stCondLst>
                                            <p:cond delay="1642"/>
                                          </p:stCondLst>
                                        </p:cTn>
                                        <p:tgtEl>
                                          <p:spTgt spid="8198"/>
                                        </p:tgtEl>
                                      </p:cBhvr>
                                      <p:to x="100000" y="90000"/>
                                    </p:animScale>
                                    <p:animScale>
                                      <p:cBhvr>
                                        <p:cTn id="42" dur="166" decel="50000">
                                          <p:stCondLst>
                                            <p:cond delay="1668"/>
                                          </p:stCondLst>
                                        </p:cTn>
                                        <p:tgtEl>
                                          <p:spTgt spid="8198"/>
                                        </p:tgtEl>
                                      </p:cBhvr>
                                      <p:to x="100000" y="100000"/>
                                    </p:animScale>
                                    <p:animScale>
                                      <p:cBhvr>
                                        <p:cTn id="43" dur="26">
                                          <p:stCondLst>
                                            <p:cond delay="1808"/>
                                          </p:stCondLst>
                                        </p:cTn>
                                        <p:tgtEl>
                                          <p:spTgt spid="8198"/>
                                        </p:tgtEl>
                                      </p:cBhvr>
                                      <p:to x="100000" y="95000"/>
                                    </p:animScale>
                                    <p:animScale>
                                      <p:cBhvr>
                                        <p:cTn id="44" dur="166" decel="50000">
                                          <p:stCondLst>
                                            <p:cond delay="1834"/>
                                          </p:stCondLst>
                                        </p:cTn>
                                        <p:tgtEl>
                                          <p:spTgt spid="819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1000"/>
                                        <p:tgtEl>
                                          <p:spTgt spid="2">
                                            <p:txEl>
                                              <p:pRg st="13" end="13"/>
                                            </p:txEl>
                                          </p:spTgt>
                                        </p:tgtEl>
                                      </p:cBhvr>
                                    </p:animEffect>
                                    <p:anim calcmode="lin" valueType="num">
                                      <p:cBhvr>
                                        <p:cTn id="5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2852936"/>
            <a:ext cx="53435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Pyramids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representations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world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Pyramids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through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39482" y="1602298"/>
            <a:ext cx="8652998" cy="1477328"/>
          </a:xfrm>
          <a:prstGeom prst="rect">
            <a:avLst/>
          </a:prstGeom>
          <a:noFill/>
        </p:spPr>
        <p:txBody>
          <a:bodyPr wrap="square" rtlCol="0">
            <a:spAutoFit/>
          </a:bodyPr>
          <a:lstStyle/>
          <a:p>
            <a:r>
              <a:rPr lang="en-GB" dirty="0" smtClean="0"/>
              <a:t>A pyramid of energy is a type of bar chart that is used to show the relative amount of energy flowing through each level. The lowest bar represents the producers, and is the largest. Then above you find the primary consumers, secondary consumers, tertiary consumers etc. </a:t>
            </a:r>
          </a:p>
          <a:p>
            <a:endParaRPr lang="en-GB" dirty="0"/>
          </a:p>
        </p:txBody>
      </p:sp>
      <p:sp>
        <p:nvSpPr>
          <p:cNvPr id="4" name="3 Rectángulo"/>
          <p:cNvSpPr/>
          <p:nvPr/>
        </p:nvSpPr>
        <p:spPr>
          <a:xfrm>
            <a:off x="256602" y="2924944"/>
            <a:ext cx="3983021" cy="3323987"/>
          </a:xfrm>
          <a:prstGeom prst="rect">
            <a:avLst/>
          </a:prstGeom>
        </p:spPr>
        <p:txBody>
          <a:bodyPr wrap="square">
            <a:spAutoFit/>
          </a:bodyPr>
          <a:lstStyle/>
          <a:p>
            <a:r>
              <a:rPr lang="en-GB" dirty="0"/>
              <a:t>When constructing a pyramid of energy each level should be labelled and the unit should be indicated, usually </a:t>
            </a:r>
            <a:r>
              <a:rPr lang="en-GB" b="1" dirty="0"/>
              <a:t>kJ m</a:t>
            </a:r>
            <a:r>
              <a:rPr lang="en-GB" b="1" baseline="30000" dirty="0"/>
              <a:t>-2 </a:t>
            </a:r>
            <a:r>
              <a:rPr lang="en-GB" b="1" dirty="0"/>
              <a:t>year </a:t>
            </a:r>
            <a:r>
              <a:rPr lang="en-GB" b="1" baseline="30000" dirty="0"/>
              <a:t>-1</a:t>
            </a:r>
            <a:r>
              <a:rPr lang="en-GB" dirty="0"/>
              <a:t>. Ideally the same scale bar should be used for each bar but in most text books this is not done to make it fit on the page. </a:t>
            </a:r>
            <a:r>
              <a:rPr lang="en-GB" dirty="0" smtClean="0"/>
              <a:t/>
            </a:r>
            <a:br>
              <a:rPr lang="en-GB" dirty="0" smtClean="0"/>
            </a:br>
            <a:endParaRPr lang="en-GB" baseline="30000" dirty="0" smtClean="0"/>
          </a:p>
          <a:p>
            <a:r>
              <a:rPr lang="en-GB" dirty="0" smtClean="0"/>
              <a:t>The main </a:t>
            </a:r>
            <a:r>
              <a:rPr lang="en-GB" b="1" dirty="0" smtClean="0"/>
              <a:t>limitation</a:t>
            </a:r>
            <a:r>
              <a:rPr lang="en-GB" dirty="0" smtClean="0"/>
              <a:t> is that diets differ in each season and therefor these pyramids are very dynamic.</a:t>
            </a:r>
          </a:p>
        </p:txBody>
      </p:sp>
    </p:spTree>
    <p:extLst>
      <p:ext uri="{BB962C8B-B14F-4D97-AF65-F5344CB8AC3E}">
        <p14:creationId xmlns:p14="http://schemas.microsoft.com/office/powerpoint/2010/main" val="13025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1000"/>
                                        <p:tgtEl>
                                          <p:spTgt spid="9221"/>
                                        </p:tgtEl>
                                      </p:cBhvr>
                                    </p:animEffect>
                                    <p:anim calcmode="lin" valueType="num">
                                      <p:cBhvr>
                                        <p:cTn id="23" dur="1000" fill="hold"/>
                                        <p:tgtEl>
                                          <p:spTgt spid="9221"/>
                                        </p:tgtEl>
                                        <p:attrNameLst>
                                          <p:attrName>ppt_x</p:attrName>
                                        </p:attrNameLst>
                                      </p:cBhvr>
                                      <p:tavLst>
                                        <p:tav tm="0">
                                          <p:val>
                                            <p:strVal val="#ppt_x"/>
                                          </p:val>
                                        </p:tav>
                                        <p:tav tm="100000">
                                          <p:val>
                                            <p:strVal val="#ppt_x"/>
                                          </p:val>
                                        </p:tav>
                                      </p:tavLst>
                                    </p:anim>
                                    <p:anim calcmode="lin" valueType="num">
                                      <p:cBhvr>
                                        <p:cTn id="24"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923330"/>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conversion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ratios</a:t>
            </a: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Conversion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ratio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sustainable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food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practices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39482" y="1602298"/>
            <a:ext cx="8652998" cy="1477328"/>
          </a:xfrm>
          <a:prstGeom prst="rect">
            <a:avLst/>
          </a:prstGeom>
          <a:noFill/>
        </p:spPr>
        <p:txBody>
          <a:bodyPr wrap="square" rtlCol="0">
            <a:spAutoFit/>
          </a:bodyPr>
          <a:lstStyle/>
          <a:p>
            <a:r>
              <a:rPr lang="en-GB" dirty="0" smtClean="0"/>
              <a:t>The production of meat for consumption require the animals to be fed. Food conversion ratios refer to the quantity of dietary input of grams required t produce a certain quantity of biomass in livestock or fish.</a:t>
            </a:r>
          </a:p>
          <a:p>
            <a:endParaRPr lang="en-GB" dirty="0"/>
          </a:p>
          <a:p>
            <a:endParaRPr lang="en-GB" dirty="0"/>
          </a:p>
        </p:txBody>
      </p:sp>
      <p:pic>
        <p:nvPicPr>
          <p:cNvPr id="10242" name="Picture 2" descr="http://gaalliance.org/wp-content/uploads/2015/02/FeedConversionRatio-DLC-0303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617" y="2419061"/>
            <a:ext cx="5858383" cy="425639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26228" y="5475122"/>
            <a:ext cx="4572000" cy="1200329"/>
          </a:xfrm>
          <a:prstGeom prst="rect">
            <a:avLst/>
          </a:prstGeom>
        </p:spPr>
        <p:txBody>
          <a:bodyPr>
            <a:spAutoFit/>
          </a:bodyPr>
          <a:lstStyle/>
          <a:p>
            <a:endParaRPr lang="en-GB" dirty="0"/>
          </a:p>
          <a:p>
            <a:r>
              <a:rPr lang="en-GB" dirty="0"/>
              <a:t>For example, a feed conversion of 1.2 means that 120g of fed is required to produce 100g of biomass. </a:t>
            </a:r>
          </a:p>
        </p:txBody>
      </p:sp>
      <p:sp>
        <p:nvSpPr>
          <p:cNvPr id="7" name="6 CuadroTexto"/>
          <p:cNvSpPr txBox="1"/>
          <p:nvPr/>
        </p:nvSpPr>
        <p:spPr>
          <a:xfrm>
            <a:off x="1043608" y="3212976"/>
            <a:ext cx="652743" cy="369332"/>
          </a:xfrm>
          <a:prstGeom prst="rect">
            <a:avLst/>
          </a:prstGeom>
          <a:noFill/>
        </p:spPr>
        <p:txBody>
          <a:bodyPr wrap="none" rtlCol="0">
            <a:spAutoFit/>
          </a:bodyPr>
          <a:lstStyle/>
          <a:p>
            <a:r>
              <a:rPr lang="en-GB" dirty="0" smtClean="0">
                <a:hlinkClick r:id="rId3"/>
              </a:rPr>
              <a:t>LINK</a:t>
            </a:r>
            <a:endParaRPr lang="en-GB" dirty="0"/>
          </a:p>
        </p:txBody>
      </p:sp>
      <p:sp>
        <p:nvSpPr>
          <p:cNvPr id="8" name="7 Rectángulo"/>
          <p:cNvSpPr/>
          <p:nvPr/>
        </p:nvSpPr>
        <p:spPr>
          <a:xfrm>
            <a:off x="159970" y="4177924"/>
            <a:ext cx="4175527" cy="1477328"/>
          </a:xfrm>
          <a:prstGeom prst="rect">
            <a:avLst/>
          </a:prstGeom>
        </p:spPr>
        <p:txBody>
          <a:bodyPr wrap="square">
            <a:spAutoFit/>
          </a:bodyPr>
          <a:lstStyle/>
          <a:p>
            <a:endParaRPr lang="en-GB" dirty="0"/>
          </a:p>
          <a:p>
            <a:r>
              <a:rPr lang="en-GB" dirty="0"/>
              <a:t>For example, a feed conversion of 1.2 means that 120g of fed is required to produce 100g of biomass. </a:t>
            </a:r>
          </a:p>
        </p:txBody>
      </p:sp>
    </p:spTree>
    <p:extLst>
      <p:ext uri="{BB962C8B-B14F-4D97-AF65-F5344CB8AC3E}">
        <p14:creationId xmlns:p14="http://schemas.microsoft.com/office/powerpoint/2010/main" val="29681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92586</TotalTime>
  <Words>1871</Words>
  <Application>Microsoft Office PowerPoint</Application>
  <PresentationFormat>Presentación en pantalla (4:3)</PresentationFormat>
  <Paragraphs>216</Paragraphs>
  <Slides>27</Slides>
  <Notes>0</Notes>
  <HiddenSlides>0</HiddenSlides>
  <MMClips>1</MMClips>
  <ScaleCrop>false</ScaleCrop>
  <HeadingPairs>
    <vt:vector size="4" baseType="variant">
      <vt:variant>
        <vt:lpstr>Tema</vt:lpstr>
      </vt:variant>
      <vt:variant>
        <vt:i4>2</vt:i4>
      </vt:variant>
      <vt:variant>
        <vt:lpstr>Títulos de diapositiva</vt:lpstr>
      </vt:variant>
      <vt:variant>
        <vt:i4>27</vt:i4>
      </vt:variant>
    </vt:vector>
  </HeadingPairs>
  <TitlesOfParts>
    <vt:vector size="29" baseType="lpstr">
      <vt:lpstr>Template MP</vt:lpstr>
      <vt:lpstr>2_Template MP</vt:lpstr>
      <vt:lpstr>Option C Ecology and Conservation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Option C Ecology and Conservation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499</cp:revision>
  <dcterms:created xsi:type="dcterms:W3CDTF">2013-08-21T17:54:09Z</dcterms:created>
  <dcterms:modified xsi:type="dcterms:W3CDTF">2016-02-15T14:28:53Z</dcterms:modified>
</cp:coreProperties>
</file>