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8" r:id="rId1"/>
  </p:sldMasterIdLst>
  <p:notesMasterIdLst>
    <p:notesMasterId r:id="rId15"/>
  </p:notesMasterIdLst>
  <p:sldIdLst>
    <p:sldId id="256" r:id="rId2"/>
    <p:sldId id="257" r:id="rId3"/>
    <p:sldId id="269" r:id="rId4"/>
    <p:sldId id="297" r:id="rId5"/>
    <p:sldId id="298" r:id="rId6"/>
    <p:sldId id="299" r:id="rId7"/>
    <p:sldId id="296" r:id="rId8"/>
    <p:sldId id="295" r:id="rId9"/>
    <p:sldId id="300" r:id="rId10"/>
    <p:sldId id="301" r:id="rId11"/>
    <p:sldId id="302" r:id="rId12"/>
    <p:sldId id="304" r:id="rId13"/>
    <p:sldId id="305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38" autoAdjust="0"/>
    <p:restoredTop sz="94671" autoAdjust="0"/>
  </p:normalViewPr>
  <p:slideViewPr>
    <p:cSldViewPr>
      <p:cViewPr>
        <p:scale>
          <a:sx n="70" d="100"/>
          <a:sy n="70" d="100"/>
        </p:scale>
        <p:origin x="-6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EC9B15-0722-441F-AA7B-495F76E19332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C60923DA-F451-4B97-B4F4-E888C4341C0D}">
      <dgm:prSet/>
      <dgm:spPr/>
      <dgm:t>
        <a:bodyPr/>
        <a:lstStyle/>
        <a:p>
          <a:pPr rtl="0"/>
          <a:r>
            <a:rPr lang="en-GB" smtClean="0"/>
            <a:t>6.4.1 Distinguish between </a:t>
          </a:r>
          <a:r>
            <a:rPr lang="en-GB" i="1" smtClean="0"/>
            <a:t>ventilation</a:t>
          </a:r>
          <a:r>
            <a:rPr lang="en-GB" smtClean="0"/>
            <a:t>, </a:t>
          </a:r>
          <a:r>
            <a:rPr lang="en-GB" i="1" smtClean="0"/>
            <a:t>gas exchange </a:t>
          </a:r>
          <a:r>
            <a:rPr lang="en-GB" smtClean="0"/>
            <a:t>and </a:t>
          </a:r>
          <a:r>
            <a:rPr lang="en-GB" i="1" smtClean="0"/>
            <a:t>cell respiration</a:t>
          </a:r>
          <a:r>
            <a:rPr lang="en-GB" smtClean="0"/>
            <a:t>.</a:t>
          </a:r>
          <a:endParaRPr lang="en-GB"/>
        </a:p>
      </dgm:t>
    </dgm:pt>
    <dgm:pt modelId="{9CDA9078-E6E3-4C9E-A940-63B0875F6440}" type="parTrans" cxnId="{9C055C73-6753-4FBB-A91D-7C0F47168C5F}">
      <dgm:prSet/>
      <dgm:spPr/>
      <dgm:t>
        <a:bodyPr/>
        <a:lstStyle/>
        <a:p>
          <a:endParaRPr lang="en-GB"/>
        </a:p>
      </dgm:t>
    </dgm:pt>
    <dgm:pt modelId="{CD2BBA7F-C8F2-40C7-B644-801C38BF4EA7}" type="sibTrans" cxnId="{9C055C73-6753-4FBB-A91D-7C0F47168C5F}">
      <dgm:prSet/>
      <dgm:spPr/>
      <dgm:t>
        <a:bodyPr/>
        <a:lstStyle/>
        <a:p>
          <a:endParaRPr lang="en-GB"/>
        </a:p>
      </dgm:t>
    </dgm:pt>
    <dgm:pt modelId="{FA615392-53D1-4E79-9EC5-1C3F9CC61224}">
      <dgm:prSet/>
      <dgm:spPr/>
      <dgm:t>
        <a:bodyPr/>
        <a:lstStyle/>
        <a:p>
          <a:pPr rtl="0"/>
          <a:r>
            <a:rPr lang="en-GB" smtClean="0"/>
            <a:t>6.4.2 Explain the need for a ventilation system.</a:t>
          </a:r>
          <a:endParaRPr lang="en-GB"/>
        </a:p>
      </dgm:t>
    </dgm:pt>
    <dgm:pt modelId="{6A98EC63-959B-4AB8-9630-6BB528455B1B}" type="parTrans" cxnId="{1DDB5F47-8CAB-4E53-BA7D-00D5C5ADC1AB}">
      <dgm:prSet/>
      <dgm:spPr/>
      <dgm:t>
        <a:bodyPr/>
        <a:lstStyle/>
        <a:p>
          <a:endParaRPr lang="en-GB"/>
        </a:p>
      </dgm:t>
    </dgm:pt>
    <dgm:pt modelId="{53B7CD77-2496-4C89-BDEC-41788B99BE89}" type="sibTrans" cxnId="{1DDB5F47-8CAB-4E53-BA7D-00D5C5ADC1AB}">
      <dgm:prSet/>
      <dgm:spPr/>
      <dgm:t>
        <a:bodyPr/>
        <a:lstStyle/>
        <a:p>
          <a:endParaRPr lang="en-GB"/>
        </a:p>
      </dgm:t>
    </dgm:pt>
    <dgm:pt modelId="{FC299C5A-B23B-4B2A-A1F4-7BF25305E8E9}">
      <dgm:prSet/>
      <dgm:spPr/>
      <dgm:t>
        <a:bodyPr/>
        <a:lstStyle/>
        <a:p>
          <a:pPr rtl="0"/>
          <a:r>
            <a:rPr lang="en-GB" smtClean="0"/>
            <a:t>6.4.3 Describe the features of alveoli that adapt them to gas exchange.</a:t>
          </a:r>
          <a:endParaRPr lang="en-GB"/>
        </a:p>
      </dgm:t>
    </dgm:pt>
    <dgm:pt modelId="{8C23AD38-0FC8-450D-A743-F19A333BFA7A}" type="parTrans" cxnId="{7A8D15DB-C2D2-44CC-A7C3-800ED7DBB916}">
      <dgm:prSet/>
      <dgm:spPr/>
      <dgm:t>
        <a:bodyPr/>
        <a:lstStyle/>
        <a:p>
          <a:endParaRPr lang="en-GB"/>
        </a:p>
      </dgm:t>
    </dgm:pt>
    <dgm:pt modelId="{CF7B0B3F-8ECF-47ED-BC7E-4C2E3EA95729}" type="sibTrans" cxnId="{7A8D15DB-C2D2-44CC-A7C3-800ED7DBB916}">
      <dgm:prSet/>
      <dgm:spPr/>
      <dgm:t>
        <a:bodyPr/>
        <a:lstStyle/>
        <a:p>
          <a:endParaRPr lang="en-GB"/>
        </a:p>
      </dgm:t>
    </dgm:pt>
    <dgm:pt modelId="{C10B42C6-C4C5-4C88-AD10-683AC1438B2F}">
      <dgm:prSet/>
      <dgm:spPr/>
      <dgm:t>
        <a:bodyPr/>
        <a:lstStyle/>
        <a:p>
          <a:pPr rtl="0"/>
          <a:r>
            <a:rPr lang="en-GB" dirty="0" smtClean="0"/>
            <a:t>6.4.4 Draw and label a diagram of the ventilation system, including trachea, lungs, bronchi, bronchioles and alveoli.</a:t>
          </a:r>
          <a:endParaRPr lang="en-GB" dirty="0"/>
        </a:p>
      </dgm:t>
    </dgm:pt>
    <dgm:pt modelId="{9A093F92-1924-46F8-9888-E8BC1ABEF1F8}" type="parTrans" cxnId="{4E7ECE83-DCBC-44E0-9667-E6C10DA1A197}">
      <dgm:prSet/>
      <dgm:spPr/>
      <dgm:t>
        <a:bodyPr/>
        <a:lstStyle/>
        <a:p>
          <a:endParaRPr lang="en-GB"/>
        </a:p>
      </dgm:t>
    </dgm:pt>
    <dgm:pt modelId="{BCE79E1C-8C2D-4ED6-B3D1-163001A040E0}" type="sibTrans" cxnId="{4E7ECE83-DCBC-44E0-9667-E6C10DA1A197}">
      <dgm:prSet/>
      <dgm:spPr/>
      <dgm:t>
        <a:bodyPr/>
        <a:lstStyle/>
        <a:p>
          <a:endParaRPr lang="en-GB"/>
        </a:p>
      </dgm:t>
    </dgm:pt>
    <dgm:pt modelId="{1C4EE8B9-0586-4809-8579-1499FF914051}">
      <dgm:prSet/>
      <dgm:spPr/>
      <dgm:t>
        <a:bodyPr/>
        <a:lstStyle/>
        <a:p>
          <a:pPr rtl="0"/>
          <a:r>
            <a:rPr lang="en-GB" dirty="0" smtClean="0"/>
            <a:t>6.4.5 Explain the mechanism of ventilation of the lungs in terms of volume and pressure changes caused by the internal and external intercostal muscles, the diaphragm and abdominal muscles</a:t>
          </a:r>
          <a:endParaRPr lang="en-GB" dirty="0"/>
        </a:p>
      </dgm:t>
    </dgm:pt>
    <dgm:pt modelId="{5AFEBA0F-3B37-493A-A84D-FCDA3E661331}" type="parTrans" cxnId="{46621FB8-6C99-45AF-945D-084B6901851E}">
      <dgm:prSet/>
      <dgm:spPr/>
      <dgm:t>
        <a:bodyPr/>
        <a:lstStyle/>
        <a:p>
          <a:endParaRPr lang="en-GB"/>
        </a:p>
      </dgm:t>
    </dgm:pt>
    <dgm:pt modelId="{391223B2-DEC1-4BF2-B25A-9C915104ED4C}" type="sibTrans" cxnId="{46621FB8-6C99-45AF-945D-084B6901851E}">
      <dgm:prSet/>
      <dgm:spPr/>
      <dgm:t>
        <a:bodyPr/>
        <a:lstStyle/>
        <a:p>
          <a:endParaRPr lang="en-GB"/>
        </a:p>
      </dgm:t>
    </dgm:pt>
    <dgm:pt modelId="{B86C281A-A443-4954-B255-F124C25B19DA}" type="pres">
      <dgm:prSet presAssocID="{EDEC9B15-0722-441F-AA7B-495F76E19332}" presName="linear" presStyleCnt="0">
        <dgm:presLayoutVars>
          <dgm:animLvl val="lvl"/>
          <dgm:resizeHandles val="exact"/>
        </dgm:presLayoutVars>
      </dgm:prSet>
      <dgm:spPr/>
    </dgm:pt>
    <dgm:pt modelId="{41824B79-3A77-4D09-AA26-6B367E0945D0}" type="pres">
      <dgm:prSet presAssocID="{C60923DA-F451-4B97-B4F4-E888C4341C0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C458300-90B0-4C93-BDAD-2117F7171577}" type="pres">
      <dgm:prSet presAssocID="{CD2BBA7F-C8F2-40C7-B644-801C38BF4EA7}" presName="spacer" presStyleCnt="0"/>
      <dgm:spPr/>
    </dgm:pt>
    <dgm:pt modelId="{63B1079A-FAD6-4E18-B3BA-26F7D02EC7BA}" type="pres">
      <dgm:prSet presAssocID="{FA615392-53D1-4E79-9EC5-1C3F9CC6122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CF1CF4F-A3CD-42BC-8D31-54A23589E8D2}" type="pres">
      <dgm:prSet presAssocID="{53B7CD77-2496-4C89-BDEC-41788B99BE89}" presName="spacer" presStyleCnt="0"/>
      <dgm:spPr/>
    </dgm:pt>
    <dgm:pt modelId="{97FFECBD-0177-4D4D-A54F-C39A6F92B7B2}" type="pres">
      <dgm:prSet presAssocID="{FC299C5A-B23B-4B2A-A1F4-7BF25305E8E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207A2A0-378C-424C-AB62-A8A4E70B4C79}" type="pres">
      <dgm:prSet presAssocID="{CF7B0B3F-8ECF-47ED-BC7E-4C2E3EA95729}" presName="spacer" presStyleCnt="0"/>
      <dgm:spPr/>
    </dgm:pt>
    <dgm:pt modelId="{6CFA7848-A7B0-4943-A7BF-354FC4C16FD0}" type="pres">
      <dgm:prSet presAssocID="{C10B42C6-C4C5-4C88-AD10-683AC1438B2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2397320-9B73-4493-BD99-82C6AD7CD328}" type="pres">
      <dgm:prSet presAssocID="{BCE79E1C-8C2D-4ED6-B3D1-163001A040E0}" presName="spacer" presStyleCnt="0"/>
      <dgm:spPr/>
    </dgm:pt>
    <dgm:pt modelId="{14F325C4-94FE-4EE3-A92E-4EF0FB867FEF}" type="pres">
      <dgm:prSet presAssocID="{1C4EE8B9-0586-4809-8579-1499FF914051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C7AB3167-5ADF-4FC5-B6B0-2F072B37D2F3}" type="presOf" srcId="{EDEC9B15-0722-441F-AA7B-495F76E19332}" destId="{B86C281A-A443-4954-B255-F124C25B19DA}" srcOrd="0" destOrd="0" presId="urn:microsoft.com/office/officeart/2005/8/layout/vList2"/>
    <dgm:cxn modelId="{2A6F4D60-B253-478A-8755-26FF9180148A}" type="presOf" srcId="{1C4EE8B9-0586-4809-8579-1499FF914051}" destId="{14F325C4-94FE-4EE3-A92E-4EF0FB867FEF}" srcOrd="0" destOrd="0" presId="urn:microsoft.com/office/officeart/2005/8/layout/vList2"/>
    <dgm:cxn modelId="{1DDB5F47-8CAB-4E53-BA7D-00D5C5ADC1AB}" srcId="{EDEC9B15-0722-441F-AA7B-495F76E19332}" destId="{FA615392-53D1-4E79-9EC5-1C3F9CC61224}" srcOrd="1" destOrd="0" parTransId="{6A98EC63-959B-4AB8-9630-6BB528455B1B}" sibTransId="{53B7CD77-2496-4C89-BDEC-41788B99BE89}"/>
    <dgm:cxn modelId="{B2EBF177-9460-4D0A-A41B-DE1E90F31100}" type="presOf" srcId="{FA615392-53D1-4E79-9EC5-1C3F9CC61224}" destId="{63B1079A-FAD6-4E18-B3BA-26F7D02EC7BA}" srcOrd="0" destOrd="0" presId="urn:microsoft.com/office/officeart/2005/8/layout/vList2"/>
    <dgm:cxn modelId="{F2F97DDD-8F25-4CD0-9EF1-B4A4AA03E1C9}" type="presOf" srcId="{FC299C5A-B23B-4B2A-A1F4-7BF25305E8E9}" destId="{97FFECBD-0177-4D4D-A54F-C39A6F92B7B2}" srcOrd="0" destOrd="0" presId="urn:microsoft.com/office/officeart/2005/8/layout/vList2"/>
    <dgm:cxn modelId="{15896713-E4E5-433A-A8A4-90DBCEC083D1}" type="presOf" srcId="{C10B42C6-C4C5-4C88-AD10-683AC1438B2F}" destId="{6CFA7848-A7B0-4943-A7BF-354FC4C16FD0}" srcOrd="0" destOrd="0" presId="urn:microsoft.com/office/officeart/2005/8/layout/vList2"/>
    <dgm:cxn modelId="{191D5FA7-7BF8-4C1E-B1FB-F08E3BCCC238}" type="presOf" srcId="{C60923DA-F451-4B97-B4F4-E888C4341C0D}" destId="{41824B79-3A77-4D09-AA26-6B367E0945D0}" srcOrd="0" destOrd="0" presId="urn:microsoft.com/office/officeart/2005/8/layout/vList2"/>
    <dgm:cxn modelId="{7A8D15DB-C2D2-44CC-A7C3-800ED7DBB916}" srcId="{EDEC9B15-0722-441F-AA7B-495F76E19332}" destId="{FC299C5A-B23B-4B2A-A1F4-7BF25305E8E9}" srcOrd="2" destOrd="0" parTransId="{8C23AD38-0FC8-450D-A743-F19A333BFA7A}" sibTransId="{CF7B0B3F-8ECF-47ED-BC7E-4C2E3EA95729}"/>
    <dgm:cxn modelId="{4E7ECE83-DCBC-44E0-9667-E6C10DA1A197}" srcId="{EDEC9B15-0722-441F-AA7B-495F76E19332}" destId="{C10B42C6-C4C5-4C88-AD10-683AC1438B2F}" srcOrd="3" destOrd="0" parTransId="{9A093F92-1924-46F8-9888-E8BC1ABEF1F8}" sibTransId="{BCE79E1C-8C2D-4ED6-B3D1-163001A040E0}"/>
    <dgm:cxn modelId="{9C055C73-6753-4FBB-A91D-7C0F47168C5F}" srcId="{EDEC9B15-0722-441F-AA7B-495F76E19332}" destId="{C60923DA-F451-4B97-B4F4-E888C4341C0D}" srcOrd="0" destOrd="0" parTransId="{9CDA9078-E6E3-4C9E-A940-63B0875F6440}" sibTransId="{CD2BBA7F-C8F2-40C7-B644-801C38BF4EA7}"/>
    <dgm:cxn modelId="{46621FB8-6C99-45AF-945D-084B6901851E}" srcId="{EDEC9B15-0722-441F-AA7B-495F76E19332}" destId="{1C4EE8B9-0586-4809-8579-1499FF914051}" srcOrd="4" destOrd="0" parTransId="{5AFEBA0F-3B37-493A-A84D-FCDA3E661331}" sibTransId="{391223B2-DEC1-4BF2-B25A-9C915104ED4C}"/>
    <dgm:cxn modelId="{8D4AD260-E119-4152-A026-131229480FBB}" type="presParOf" srcId="{B86C281A-A443-4954-B255-F124C25B19DA}" destId="{41824B79-3A77-4D09-AA26-6B367E0945D0}" srcOrd="0" destOrd="0" presId="urn:microsoft.com/office/officeart/2005/8/layout/vList2"/>
    <dgm:cxn modelId="{A0C59B3E-8B72-4DDF-8B29-38D6BF2C82D0}" type="presParOf" srcId="{B86C281A-A443-4954-B255-F124C25B19DA}" destId="{6C458300-90B0-4C93-BDAD-2117F7171577}" srcOrd="1" destOrd="0" presId="urn:microsoft.com/office/officeart/2005/8/layout/vList2"/>
    <dgm:cxn modelId="{D8D9F7E2-DD20-4310-B02D-5B5742E5419D}" type="presParOf" srcId="{B86C281A-A443-4954-B255-F124C25B19DA}" destId="{63B1079A-FAD6-4E18-B3BA-26F7D02EC7BA}" srcOrd="2" destOrd="0" presId="urn:microsoft.com/office/officeart/2005/8/layout/vList2"/>
    <dgm:cxn modelId="{A6E5FA11-44E2-415C-A88A-867827840D01}" type="presParOf" srcId="{B86C281A-A443-4954-B255-F124C25B19DA}" destId="{1CF1CF4F-A3CD-42BC-8D31-54A23589E8D2}" srcOrd="3" destOrd="0" presId="urn:microsoft.com/office/officeart/2005/8/layout/vList2"/>
    <dgm:cxn modelId="{A6268993-B5A4-47F6-8711-19620045AFE8}" type="presParOf" srcId="{B86C281A-A443-4954-B255-F124C25B19DA}" destId="{97FFECBD-0177-4D4D-A54F-C39A6F92B7B2}" srcOrd="4" destOrd="0" presId="urn:microsoft.com/office/officeart/2005/8/layout/vList2"/>
    <dgm:cxn modelId="{082A3377-4452-4656-B27F-751CCC86A287}" type="presParOf" srcId="{B86C281A-A443-4954-B255-F124C25B19DA}" destId="{8207A2A0-378C-424C-AB62-A8A4E70B4C79}" srcOrd="5" destOrd="0" presId="urn:microsoft.com/office/officeart/2005/8/layout/vList2"/>
    <dgm:cxn modelId="{F04DD45F-E396-44F4-A257-1BE6E268887B}" type="presParOf" srcId="{B86C281A-A443-4954-B255-F124C25B19DA}" destId="{6CFA7848-A7B0-4943-A7BF-354FC4C16FD0}" srcOrd="6" destOrd="0" presId="urn:microsoft.com/office/officeart/2005/8/layout/vList2"/>
    <dgm:cxn modelId="{20E8FB65-CF98-4893-A3F7-CEB3FB189EA1}" type="presParOf" srcId="{B86C281A-A443-4954-B255-F124C25B19DA}" destId="{92397320-9B73-4493-BD99-82C6AD7CD328}" srcOrd="7" destOrd="0" presId="urn:microsoft.com/office/officeart/2005/8/layout/vList2"/>
    <dgm:cxn modelId="{C94F0BAA-64B7-4E93-885F-4CB5895CA0FE}" type="presParOf" srcId="{B86C281A-A443-4954-B255-F124C25B19DA}" destId="{14F325C4-94FE-4EE3-A92E-4EF0FB867FE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824B79-3A77-4D09-AA26-6B367E0945D0}">
      <dsp:nvSpPr>
        <dsp:cNvPr id="0" name=""/>
        <dsp:cNvSpPr/>
      </dsp:nvSpPr>
      <dsp:spPr>
        <a:xfrm>
          <a:off x="0" y="40096"/>
          <a:ext cx="8496945" cy="11188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smtClean="0"/>
            <a:t>6.4.1 Distinguish between </a:t>
          </a:r>
          <a:r>
            <a:rPr lang="en-GB" sz="2000" i="1" kern="1200" smtClean="0"/>
            <a:t>ventilation</a:t>
          </a:r>
          <a:r>
            <a:rPr lang="en-GB" sz="2000" kern="1200" smtClean="0"/>
            <a:t>, </a:t>
          </a:r>
          <a:r>
            <a:rPr lang="en-GB" sz="2000" i="1" kern="1200" smtClean="0"/>
            <a:t>gas exchange </a:t>
          </a:r>
          <a:r>
            <a:rPr lang="en-GB" sz="2000" kern="1200" smtClean="0"/>
            <a:t>and </a:t>
          </a:r>
          <a:r>
            <a:rPr lang="en-GB" sz="2000" i="1" kern="1200" smtClean="0"/>
            <a:t>cell respiration</a:t>
          </a:r>
          <a:r>
            <a:rPr lang="en-GB" sz="2000" kern="1200" smtClean="0"/>
            <a:t>.</a:t>
          </a:r>
          <a:endParaRPr lang="en-GB" sz="2000" kern="1200"/>
        </a:p>
      </dsp:txBody>
      <dsp:txXfrm>
        <a:off x="54616" y="94712"/>
        <a:ext cx="8387713" cy="1009580"/>
      </dsp:txXfrm>
    </dsp:sp>
    <dsp:sp modelId="{63B1079A-FAD6-4E18-B3BA-26F7D02EC7BA}">
      <dsp:nvSpPr>
        <dsp:cNvPr id="0" name=""/>
        <dsp:cNvSpPr/>
      </dsp:nvSpPr>
      <dsp:spPr>
        <a:xfrm>
          <a:off x="0" y="1216509"/>
          <a:ext cx="8496945" cy="11188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smtClean="0"/>
            <a:t>6.4.2 Explain the need for a ventilation system.</a:t>
          </a:r>
          <a:endParaRPr lang="en-GB" sz="2000" kern="1200"/>
        </a:p>
      </dsp:txBody>
      <dsp:txXfrm>
        <a:off x="54616" y="1271125"/>
        <a:ext cx="8387713" cy="1009580"/>
      </dsp:txXfrm>
    </dsp:sp>
    <dsp:sp modelId="{97FFECBD-0177-4D4D-A54F-C39A6F92B7B2}">
      <dsp:nvSpPr>
        <dsp:cNvPr id="0" name=""/>
        <dsp:cNvSpPr/>
      </dsp:nvSpPr>
      <dsp:spPr>
        <a:xfrm>
          <a:off x="0" y="2392921"/>
          <a:ext cx="8496945" cy="11188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smtClean="0"/>
            <a:t>6.4.3 Describe the features of alveoli that adapt them to gas exchange.</a:t>
          </a:r>
          <a:endParaRPr lang="en-GB" sz="2000" kern="1200"/>
        </a:p>
      </dsp:txBody>
      <dsp:txXfrm>
        <a:off x="54616" y="2447537"/>
        <a:ext cx="8387713" cy="1009580"/>
      </dsp:txXfrm>
    </dsp:sp>
    <dsp:sp modelId="{6CFA7848-A7B0-4943-A7BF-354FC4C16FD0}">
      <dsp:nvSpPr>
        <dsp:cNvPr id="0" name=""/>
        <dsp:cNvSpPr/>
      </dsp:nvSpPr>
      <dsp:spPr>
        <a:xfrm>
          <a:off x="0" y="3569334"/>
          <a:ext cx="8496945" cy="11188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6.4.4 Draw and label a diagram of the ventilation system, including trachea, lungs, bronchi, bronchioles and alveoli.</a:t>
          </a:r>
          <a:endParaRPr lang="en-GB" sz="2000" kern="1200" dirty="0"/>
        </a:p>
      </dsp:txBody>
      <dsp:txXfrm>
        <a:off x="54616" y="3623950"/>
        <a:ext cx="8387713" cy="1009580"/>
      </dsp:txXfrm>
    </dsp:sp>
    <dsp:sp modelId="{14F325C4-94FE-4EE3-A92E-4EF0FB867FEF}">
      <dsp:nvSpPr>
        <dsp:cNvPr id="0" name=""/>
        <dsp:cNvSpPr/>
      </dsp:nvSpPr>
      <dsp:spPr>
        <a:xfrm>
          <a:off x="0" y="4745746"/>
          <a:ext cx="8496945" cy="11188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6.4.5 Explain the mechanism of ventilation of the lungs in terms of volume and pressure changes caused by the internal and external intercostal muscles, the diaphragm and abdominal muscles</a:t>
          </a:r>
          <a:endParaRPr lang="en-GB" sz="2000" kern="1200" dirty="0"/>
        </a:p>
      </dsp:txBody>
      <dsp:txXfrm>
        <a:off x="54616" y="4800362"/>
        <a:ext cx="8387713" cy="10095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2C23B-F302-4442-9272-4C062030D448}" type="datetimeFigureOut">
              <a:rPr lang="en-GB" smtClean="0"/>
              <a:t>01/04/2014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20071-030F-43EC-B77C-337FD2E81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014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FDE1410-EB66-40D9-9BAA-CF3C790CE997}" type="datetime1">
              <a:rPr lang="en-US" smtClean="0"/>
              <a:t>4/1/2014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376A-6F0E-4BC5-8BC1-14B5429D2E18}" type="datetime1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A37E-362F-4A7E-AAB4-F98E6B0E0B41}" type="datetime1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C85D5-EF2D-4108-BEBF-17C55537D511}" type="datetime1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260A-077E-4CF2-BEC2-B50EF5400F7B}" type="datetime1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70443-CBB4-433B-A352-FA71B37D87B9}" type="datetime1">
              <a:rPr lang="en-US" smtClean="0"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6B31-7DA7-4FCB-AE4F-1CF433CBDF7C}" type="datetime1">
              <a:rPr lang="en-US" smtClean="0"/>
              <a:t>4/1/2014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5BAD-35E8-4AC1-906A-9CA51BABE166}" type="datetime1">
              <a:rPr lang="en-US" smtClean="0"/>
              <a:t>4/1/2014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C944-0708-44C6-839C-79B31600A10E}" type="datetime1">
              <a:rPr lang="en-US" smtClean="0"/>
              <a:t>4/1/2014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BCD69-00CA-4272-B4A6-EE93FAF1A8E1}" type="datetime1">
              <a:rPr lang="en-US" smtClean="0"/>
              <a:t>4/1/2014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EE7F6-FEB7-45E7-94F4-75C4FD9638B4}" type="datetime1">
              <a:rPr lang="en-US" smtClean="0"/>
              <a:t>4/1/2014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n-US" smtClean="0"/>
              <a:t>IB Biology SFP - Mark Polko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47904C7-27A4-4C04-BE2B-1694AE4406B9}" type="datetime1">
              <a:rPr lang="en-US" smtClean="0"/>
              <a:t>4/1/2014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IB Biology SFP - Mark Polko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teachhealthk-12.uthscsa.edu/studentresources/AnatomyofBreathing3.sw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sciencesfp.weebly.com/64-gas-exchange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esminfo.prenhall.com/science/BiologyArchive/lectureanimations/closerlook/swf/surface_area_vol_calc.sw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53301" y="4365104"/>
            <a:ext cx="3419098" cy="936104"/>
          </a:xfrm>
        </p:spPr>
        <p:txBody>
          <a:bodyPr>
            <a:noAutofit/>
          </a:bodyPr>
          <a:lstStyle/>
          <a:p>
            <a:endParaRPr lang="en-GB" sz="2000" dirty="0" smtClean="0">
              <a:solidFill>
                <a:srgbClr val="C00000"/>
              </a:solidFill>
            </a:endParaRPr>
          </a:p>
          <a:p>
            <a:r>
              <a:rPr lang="en-GB" sz="2000" dirty="0" smtClean="0">
                <a:solidFill>
                  <a:srgbClr val="C00000"/>
                </a:solidFill>
              </a:rPr>
              <a:t>6.4 Gas exchange</a:t>
            </a:r>
            <a:endParaRPr lang="en-GB" sz="2000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76550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IB Biology SFP - Mark Polko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644008" y="0"/>
            <a:ext cx="3528392" cy="22768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178" y="-1"/>
            <a:ext cx="3674230" cy="239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178" y="304823"/>
            <a:ext cx="1088504" cy="239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896" y="180594"/>
            <a:ext cx="1160512" cy="239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Topic 6: 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Human Health and Physiology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482" y="57149"/>
            <a:ext cx="3502918" cy="2563111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303" y="2394721"/>
            <a:ext cx="3576096" cy="44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543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504364"/>
            <a:ext cx="5328592" cy="397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79512" y="1268760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Four features of alveoli </a:t>
            </a:r>
            <a:r>
              <a:rPr lang="en-GB" dirty="0" smtClean="0"/>
              <a:t>allow efficient gas </a:t>
            </a:r>
            <a:r>
              <a:rPr lang="en-GB" dirty="0"/>
              <a:t>exchange: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large surface </a:t>
            </a:r>
            <a:r>
              <a:rPr lang="en-GB" dirty="0" smtClean="0"/>
              <a:t>area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thin </a:t>
            </a:r>
            <a:r>
              <a:rPr lang="en-GB" dirty="0"/>
              <a:t>(short diffusion distance)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moist (gases need to dissolve before passing </a:t>
            </a:r>
            <a:r>
              <a:rPr lang="en-GB" dirty="0" smtClean="0"/>
              <a:t>through membranes</a:t>
            </a:r>
            <a:r>
              <a:rPr lang="en-GB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good blood supply (maintains the </a:t>
            </a:r>
            <a:r>
              <a:rPr lang="en-GB" dirty="0" smtClean="0"/>
              <a:t>concentration gradient</a:t>
            </a:r>
            <a:r>
              <a:rPr lang="en-GB" dirty="0"/>
              <a:t>)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258390" y="188640"/>
            <a:ext cx="8496945" cy="836712"/>
            <a:chOff x="0" y="2392921"/>
            <a:chExt cx="8496945" cy="1118812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2392921"/>
              <a:ext cx="8496945" cy="111881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54616" y="2447537"/>
              <a:ext cx="8387713" cy="10095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smtClean="0"/>
                <a:t>6.4.3 Describe the features of alveoli that adapt them to gas exchange.</a:t>
              </a:r>
              <a:endParaRPr lang="en-GB" sz="2000" kern="1200"/>
            </a:p>
          </p:txBody>
        </p:sp>
      </p:grpSp>
      <p:sp>
        <p:nvSpPr>
          <p:cNvPr id="3" name="AutoShape 2" descr="http://upload.wikimedia.org/wikipedia/commons/4/46/Alveolus_diagram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4" descr="http://upload.wikimedia.org/wikipedia/commons/4/46/Alveolus_diagram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http://upload.wikimedia.org/wikipedia/commons/4/46/Alveolus_diagram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63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02191" y="188640"/>
            <a:ext cx="8496945" cy="1118812"/>
            <a:chOff x="0" y="3569334"/>
            <a:chExt cx="8496945" cy="1118812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3569334"/>
              <a:ext cx="8496945" cy="111881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54616" y="3623950"/>
              <a:ext cx="8387713" cy="10095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smtClean="0"/>
                <a:t>6.4.4 Draw and label a diagram of the ventilation system, including trachea, lungs, bronchi, bronchioles and alveoli.</a:t>
              </a:r>
              <a:endParaRPr lang="en-GB" sz="2000" kern="120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38309" y="1772816"/>
            <a:ext cx="6824707" cy="4765282"/>
            <a:chOff x="1138309" y="1772816"/>
            <a:chExt cx="6824707" cy="4765282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8309" y="1772816"/>
              <a:ext cx="6824707" cy="4320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4283968" y="6076433"/>
              <a:ext cx="10294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 smtClean="0"/>
                <a:t>Lungs</a:t>
              </a:r>
              <a:endParaRPr lang="en-GB" sz="2400" b="1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4283968" y="5877272"/>
              <a:ext cx="360040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4829432" y="5877272"/>
              <a:ext cx="360040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2070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51520" y="1412776"/>
            <a:ext cx="8496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Ventilation of the lungs</a:t>
            </a:r>
          </a:p>
          <a:p>
            <a:r>
              <a:rPr lang="en-GB" dirty="0"/>
              <a:t>The air in the lungs constantly needs to be </a:t>
            </a:r>
            <a:r>
              <a:rPr lang="en-GB" b="1" dirty="0"/>
              <a:t>refreshed</a:t>
            </a:r>
            <a:r>
              <a:rPr lang="en-GB" dirty="0"/>
              <a:t>. Since the lungs only have one connection with the atmosphere, the ‘old’ air needs to be exhaled before fresh air can be taken in.</a:t>
            </a:r>
          </a:p>
          <a:p>
            <a:endParaRPr lang="en-GB" b="1" dirty="0" smtClean="0"/>
          </a:p>
          <a:p>
            <a:r>
              <a:rPr lang="en-GB" b="1" dirty="0" smtClean="0"/>
              <a:t>Inspiration</a:t>
            </a:r>
            <a:endParaRPr lang="en-GB" b="1" dirty="0"/>
          </a:p>
          <a:p>
            <a:r>
              <a:rPr lang="en-GB" dirty="0"/>
              <a:t>The </a:t>
            </a:r>
            <a:r>
              <a:rPr lang="en-GB" b="1" dirty="0"/>
              <a:t>external intercostal muscles contract </a:t>
            </a:r>
            <a:r>
              <a:rPr lang="en-GB" dirty="0"/>
              <a:t>and move the rib cage up and outward. </a:t>
            </a:r>
            <a:r>
              <a:rPr lang="en-GB" b="1" dirty="0"/>
              <a:t>The diaphragm contracts</a:t>
            </a:r>
            <a:r>
              <a:rPr lang="en-GB" dirty="0"/>
              <a:t>, flattening it downward. Both actions have the effect of </a:t>
            </a:r>
            <a:r>
              <a:rPr lang="en-GB" b="1" dirty="0"/>
              <a:t>increasing the volume of the chest cavity</a:t>
            </a:r>
            <a:r>
              <a:rPr lang="en-GB" dirty="0"/>
              <a:t>. If the volume increases, the </a:t>
            </a:r>
            <a:r>
              <a:rPr lang="en-GB" b="1" dirty="0"/>
              <a:t>pressure decreases </a:t>
            </a:r>
            <a:r>
              <a:rPr lang="en-GB" dirty="0"/>
              <a:t>and the air will flow into the lungs.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410512" y="48031"/>
            <a:ext cx="8496945" cy="1118812"/>
            <a:chOff x="0" y="4745746"/>
            <a:chExt cx="8496945" cy="1118812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4745746"/>
              <a:ext cx="8496945" cy="111881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54616" y="4800362"/>
              <a:ext cx="8387713" cy="10095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dirty="0" smtClean="0"/>
                <a:t>6.4.5 Explain the mechanism of ventilation of the lungs in terms of volume and pressure changes caused by the internal and external intercostal muscles, the diaphragm and abdominal muscles</a:t>
              </a:r>
              <a:endParaRPr lang="en-GB" sz="2000" kern="120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943618" y="2353176"/>
            <a:ext cx="909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hlinkClick r:id="rId2"/>
              </a:rPr>
              <a:t>LINK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841" y="4262129"/>
            <a:ext cx="3048000" cy="2286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12744" y="4527966"/>
            <a:ext cx="55920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Expiration</a:t>
            </a:r>
            <a:endParaRPr lang="en-GB" b="1" dirty="0"/>
          </a:p>
          <a:p>
            <a:r>
              <a:rPr lang="en-GB" dirty="0"/>
              <a:t>The </a:t>
            </a:r>
            <a:r>
              <a:rPr lang="en-GB" b="1" dirty="0"/>
              <a:t>relaxation of the intercostal muscles and the </a:t>
            </a:r>
            <a:r>
              <a:rPr lang="en-GB" b="1" dirty="0" smtClean="0"/>
              <a:t>diaphragm will </a:t>
            </a:r>
            <a:r>
              <a:rPr lang="en-GB" b="1" dirty="0"/>
              <a:t>bring them back into their original position </a:t>
            </a:r>
            <a:r>
              <a:rPr lang="en-GB" dirty="0" smtClean="0"/>
              <a:t>. </a:t>
            </a:r>
            <a:r>
              <a:rPr lang="en-GB" dirty="0"/>
              <a:t>The </a:t>
            </a:r>
            <a:r>
              <a:rPr lang="en-GB" b="1" dirty="0"/>
              <a:t>volume decreases </a:t>
            </a:r>
            <a:r>
              <a:rPr lang="en-GB" dirty="0"/>
              <a:t>and the </a:t>
            </a:r>
            <a:r>
              <a:rPr lang="en-GB" dirty="0" smtClean="0"/>
              <a:t>resultant </a:t>
            </a:r>
            <a:r>
              <a:rPr lang="en-GB" b="1" dirty="0" smtClean="0"/>
              <a:t>increase </a:t>
            </a:r>
            <a:r>
              <a:rPr lang="en-GB" b="1" dirty="0"/>
              <a:t>in pressure </a:t>
            </a:r>
            <a:r>
              <a:rPr lang="en-GB" dirty="0"/>
              <a:t>will make the </a:t>
            </a:r>
            <a:r>
              <a:rPr lang="en-GB" b="1" dirty="0"/>
              <a:t>air leave the lungs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321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53301" y="4365104"/>
            <a:ext cx="3419098" cy="936104"/>
          </a:xfrm>
        </p:spPr>
        <p:txBody>
          <a:bodyPr>
            <a:noAutofit/>
          </a:bodyPr>
          <a:lstStyle/>
          <a:p>
            <a:endParaRPr lang="en-GB" sz="2000" dirty="0" smtClean="0">
              <a:solidFill>
                <a:srgbClr val="C00000"/>
              </a:solidFill>
            </a:endParaRPr>
          </a:p>
          <a:p>
            <a:r>
              <a:rPr lang="en-GB" sz="2000" dirty="0" smtClean="0">
                <a:solidFill>
                  <a:srgbClr val="C00000"/>
                </a:solidFill>
              </a:rPr>
              <a:t>6.4 Gas exchange</a:t>
            </a:r>
            <a:endParaRPr lang="en-GB" sz="2000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76550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IB Biology SFP - Mark Polko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644008" y="0"/>
            <a:ext cx="3528392" cy="22768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178" y="-1"/>
            <a:ext cx="3674230" cy="239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178" y="304823"/>
            <a:ext cx="1088504" cy="239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896" y="180594"/>
            <a:ext cx="1160512" cy="239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Topic 6: 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Human Health and Physiology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482" y="57149"/>
            <a:ext cx="3502918" cy="2563111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303" y="2394721"/>
            <a:ext cx="3576096" cy="44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538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dirty="0" smtClean="0"/>
              <a:t>IB Biology SFP - Mark Polko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519" y="129621"/>
            <a:ext cx="29354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ASSESSMENT STATEMENTS</a:t>
            </a:r>
          </a:p>
          <a:p>
            <a:endParaRPr lang="en-GB" dirty="0">
              <a:solidFill>
                <a:srgbClr val="0070C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47416186"/>
              </p:ext>
            </p:extLst>
          </p:nvPr>
        </p:nvGraphicFramePr>
        <p:xfrm>
          <a:off x="251519" y="620688"/>
          <a:ext cx="8496945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51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824B79-3A77-4D09-AA26-6B367E094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graphicEl>
                                              <a:dgm id="{41824B79-3A77-4D09-AA26-6B367E0945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graphicEl>
                                              <a:dgm id="{41824B79-3A77-4D09-AA26-6B367E094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41824B79-3A77-4D09-AA26-6B367E094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B1079A-FAD6-4E18-B3BA-26F7D02EC7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graphicEl>
                                              <a:dgm id="{63B1079A-FAD6-4E18-B3BA-26F7D02EC7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63B1079A-FAD6-4E18-B3BA-26F7D02EC7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63B1079A-FAD6-4E18-B3BA-26F7D02EC7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FFECBD-0177-4D4D-A54F-C39A6F92B7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graphicEl>
                                              <a:dgm id="{97FFECBD-0177-4D4D-A54F-C39A6F92B7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graphicEl>
                                              <a:dgm id="{97FFECBD-0177-4D4D-A54F-C39A6F92B7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graphicEl>
                                              <a:dgm id="{97FFECBD-0177-4D4D-A54F-C39A6F92B7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CFA7848-A7B0-4943-A7BF-354FC4C16F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graphicEl>
                                              <a:dgm id="{6CFA7848-A7B0-4943-A7BF-354FC4C16F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graphicEl>
                                              <a:dgm id="{6CFA7848-A7B0-4943-A7BF-354FC4C16F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graphicEl>
                                              <a:dgm id="{6CFA7848-A7B0-4943-A7BF-354FC4C16F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4F325C4-94FE-4EE3-A92E-4EF0FB867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graphicEl>
                                              <a:dgm id="{14F325C4-94FE-4EE3-A92E-4EF0FB867F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graphicEl>
                                              <a:dgm id="{14F325C4-94FE-4EE3-A92E-4EF0FB867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graphicEl>
                                              <a:dgm id="{14F325C4-94FE-4EE3-A92E-4EF0FB867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3" grpId="0">
        <p:bldSub>
          <a:bldDgm bld="lvl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78143" y="0"/>
            <a:ext cx="8496945" cy="1118812"/>
            <a:chOff x="0" y="40096"/>
            <a:chExt cx="8496945" cy="1118812"/>
          </a:xfrm>
          <a:scene3d>
            <a:camera prst="orthographicFront"/>
            <a:lightRig rig="flat" dir="t"/>
          </a:scene3d>
        </p:grpSpPr>
        <p:sp>
          <p:nvSpPr>
            <p:cNvPr id="14" name="Rounded Rectangle 13"/>
            <p:cNvSpPr/>
            <p:nvPr/>
          </p:nvSpPr>
          <p:spPr>
            <a:xfrm>
              <a:off x="0" y="40096"/>
              <a:ext cx="8496945" cy="111881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54616" y="94712"/>
              <a:ext cx="8387713" cy="10095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smtClean="0"/>
                <a:t>6.4.1 Distinguish between </a:t>
              </a:r>
              <a:r>
                <a:rPr lang="en-GB" sz="2000" i="1" kern="1200" smtClean="0"/>
                <a:t>ventilation</a:t>
              </a:r>
              <a:r>
                <a:rPr lang="en-GB" sz="2000" kern="1200" smtClean="0"/>
                <a:t>, </a:t>
              </a:r>
              <a:r>
                <a:rPr lang="en-GB" sz="2000" i="1" kern="1200" smtClean="0"/>
                <a:t>gas exchange </a:t>
              </a:r>
              <a:r>
                <a:rPr lang="en-GB" sz="2000" kern="1200" smtClean="0"/>
                <a:t>and </a:t>
              </a:r>
              <a:r>
                <a:rPr lang="en-GB" sz="2000" i="1" kern="1200" smtClean="0"/>
                <a:t>cell respiration</a:t>
              </a:r>
              <a:r>
                <a:rPr lang="en-GB" sz="2000" kern="1200" smtClean="0"/>
                <a:t>.</a:t>
              </a:r>
              <a:endParaRPr lang="en-GB" sz="2000" kern="1200"/>
            </a:p>
          </p:txBody>
        </p:sp>
      </p:grpSp>
      <p:sp>
        <p:nvSpPr>
          <p:cNvPr id="3" name="Rectangle 2"/>
          <p:cNvSpPr/>
          <p:nvPr/>
        </p:nvSpPr>
        <p:spPr>
          <a:xfrm>
            <a:off x="254503" y="1340767"/>
            <a:ext cx="862356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Breathing</a:t>
            </a:r>
            <a:r>
              <a:rPr lang="en-GB" dirty="0"/>
              <a:t> is the act of inhaling and exhaling which </a:t>
            </a:r>
            <a:r>
              <a:rPr lang="en-GB" dirty="0" smtClean="0"/>
              <a:t>allows ventilation </a:t>
            </a:r>
            <a:r>
              <a:rPr lang="en-GB" dirty="0"/>
              <a:t>of the </a:t>
            </a:r>
            <a:r>
              <a:rPr lang="en-GB" dirty="0" smtClean="0"/>
              <a:t>lungs. </a:t>
            </a:r>
          </a:p>
          <a:p>
            <a:endParaRPr lang="en-GB" b="1" dirty="0" smtClean="0"/>
          </a:p>
          <a:p>
            <a:r>
              <a:rPr lang="en-GB" b="1" dirty="0" smtClean="0"/>
              <a:t>Gas </a:t>
            </a:r>
            <a:r>
              <a:rPr lang="en-GB" b="1" dirty="0"/>
              <a:t>exchange </a:t>
            </a:r>
            <a:r>
              <a:rPr lang="en-GB" dirty="0"/>
              <a:t>is the intake of oxygen and excretion </a:t>
            </a:r>
            <a:r>
              <a:rPr lang="en-GB" dirty="0" smtClean="0"/>
              <a:t>of carbon </a:t>
            </a:r>
            <a:r>
              <a:rPr lang="en-GB" dirty="0"/>
              <a:t>dioxide which takes place at the (</a:t>
            </a:r>
            <a:r>
              <a:rPr lang="en-GB" dirty="0" smtClean="0"/>
              <a:t>specialised respiratory</a:t>
            </a:r>
            <a:r>
              <a:rPr lang="en-GB" dirty="0"/>
              <a:t>) surface of an </a:t>
            </a:r>
            <a:r>
              <a:rPr lang="en-GB" dirty="0" smtClean="0"/>
              <a:t>organism. </a:t>
            </a:r>
            <a:endParaRPr lang="en-GB" dirty="0"/>
          </a:p>
          <a:p>
            <a:endParaRPr lang="en-GB" b="1" dirty="0" smtClean="0"/>
          </a:p>
          <a:p>
            <a:r>
              <a:rPr lang="en-GB" b="1" dirty="0" smtClean="0"/>
              <a:t>Cell </a:t>
            </a:r>
            <a:r>
              <a:rPr lang="en-GB" b="1" dirty="0"/>
              <a:t>respiration </a:t>
            </a:r>
            <a:r>
              <a:rPr lang="en-GB" dirty="0"/>
              <a:t>is the process of </a:t>
            </a:r>
            <a:r>
              <a:rPr lang="en-GB" b="1" dirty="0"/>
              <a:t>releasing energy </a:t>
            </a:r>
            <a:r>
              <a:rPr lang="en-GB" b="1" dirty="0" smtClean="0"/>
              <a:t>from food </a:t>
            </a:r>
            <a:r>
              <a:rPr lang="en-GB" dirty="0"/>
              <a:t>(large organic molecules), often </a:t>
            </a:r>
            <a:r>
              <a:rPr lang="en-GB" b="1" dirty="0"/>
              <a:t>using </a:t>
            </a:r>
            <a:r>
              <a:rPr lang="en-GB" b="1" dirty="0" smtClean="0"/>
              <a:t>oxygen</a:t>
            </a:r>
            <a:r>
              <a:rPr lang="en-GB" dirty="0" smtClean="0"/>
              <a:t>.</a:t>
            </a:r>
            <a:endParaRPr lang="en-GB" dirty="0"/>
          </a:p>
          <a:p>
            <a:endParaRPr lang="en-GB" b="1" dirty="0" smtClean="0"/>
          </a:p>
          <a:p>
            <a:r>
              <a:rPr lang="en-GB" b="1" dirty="0" smtClean="0"/>
              <a:t>Ventilation</a:t>
            </a:r>
            <a:r>
              <a:rPr lang="en-GB" dirty="0" smtClean="0"/>
              <a:t> </a:t>
            </a:r>
            <a:r>
              <a:rPr lang="en-GB" dirty="0"/>
              <a:t>is the process of moving air into and out </a:t>
            </a:r>
            <a:r>
              <a:rPr lang="en-GB" dirty="0" smtClean="0"/>
              <a:t>of lungs</a:t>
            </a:r>
            <a:r>
              <a:rPr lang="en-GB" dirty="0"/>
              <a:t>. It involves muscular movement and as such </a:t>
            </a:r>
            <a:r>
              <a:rPr lang="en-GB" dirty="0" smtClean="0"/>
              <a:t>requires energy </a:t>
            </a:r>
            <a:r>
              <a:rPr lang="en-GB" dirty="0"/>
              <a:t>(released by cell respiration). Ventilation is </a:t>
            </a:r>
            <a:r>
              <a:rPr lang="en-GB" dirty="0" smtClean="0"/>
              <a:t>required to </a:t>
            </a:r>
            <a:r>
              <a:rPr lang="en-GB" dirty="0"/>
              <a:t>maintain a concentration gradient so that </a:t>
            </a:r>
            <a:r>
              <a:rPr lang="en-GB" dirty="0" smtClean="0"/>
              <a:t>gaseous exchange </a:t>
            </a:r>
            <a:r>
              <a:rPr lang="en-GB" dirty="0"/>
              <a:t>can occur. Oxygen will </a:t>
            </a:r>
            <a:r>
              <a:rPr lang="en-GB" b="1" dirty="0">
                <a:solidFill>
                  <a:srgbClr val="FF0000"/>
                </a:solidFill>
              </a:rPr>
              <a:t>diffuse</a:t>
            </a:r>
            <a:r>
              <a:rPr lang="en-GB" dirty="0"/>
              <a:t> from the air in the</a:t>
            </a:r>
          </a:p>
          <a:p>
            <a:r>
              <a:rPr lang="en-GB" dirty="0"/>
              <a:t>lungs into the blood only if the concentration of oxygen </a:t>
            </a:r>
            <a:r>
              <a:rPr lang="en-GB" dirty="0" smtClean="0"/>
              <a:t>in the </a:t>
            </a:r>
            <a:r>
              <a:rPr lang="en-GB" dirty="0"/>
              <a:t>air in the lungs is higher than that in the blood. </a:t>
            </a:r>
            <a:r>
              <a:rPr lang="en-GB" dirty="0" smtClean="0"/>
              <a:t>As the </a:t>
            </a:r>
            <a:r>
              <a:rPr lang="en-GB" dirty="0"/>
              <a:t>oxygen diffuses into the blood, the concentration </a:t>
            </a:r>
            <a:r>
              <a:rPr lang="en-GB" dirty="0" smtClean="0"/>
              <a:t>of oxygen </a:t>
            </a:r>
            <a:r>
              <a:rPr lang="en-GB" dirty="0"/>
              <a:t>in the air of the lungs decreases. By refreshing </a:t>
            </a:r>
            <a:r>
              <a:rPr lang="en-GB" dirty="0" smtClean="0"/>
              <a:t>the air </a:t>
            </a:r>
            <a:r>
              <a:rPr lang="en-GB" dirty="0"/>
              <a:t>in the lungs, the </a:t>
            </a:r>
            <a:r>
              <a:rPr lang="en-GB" b="1" dirty="0">
                <a:solidFill>
                  <a:srgbClr val="FF0000"/>
                </a:solidFill>
              </a:rPr>
              <a:t>concentration gradient </a:t>
            </a:r>
            <a:r>
              <a:rPr lang="en-GB" dirty="0"/>
              <a:t>is maintained.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53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51520" y="1124744"/>
            <a:ext cx="84249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Gas exchange </a:t>
            </a:r>
            <a:r>
              <a:rPr lang="en-GB" dirty="0"/>
              <a:t>is the movement of oxygen from the </a:t>
            </a:r>
            <a:r>
              <a:rPr lang="en-GB" dirty="0" smtClean="0"/>
              <a:t>air in </a:t>
            </a:r>
            <a:r>
              <a:rPr lang="en-GB" dirty="0"/>
              <a:t>the lungs into the blood and carbon dioxide in </a:t>
            </a:r>
            <a:r>
              <a:rPr lang="en-GB" dirty="0" smtClean="0"/>
              <a:t>the opposite </a:t>
            </a:r>
            <a:r>
              <a:rPr lang="en-GB" dirty="0"/>
              <a:t>direction. First, </a:t>
            </a:r>
            <a:r>
              <a:rPr lang="en-GB" b="1" dirty="0"/>
              <a:t>the oxygen dissolves </a:t>
            </a:r>
            <a:r>
              <a:rPr lang="en-GB" dirty="0"/>
              <a:t>in </a:t>
            </a:r>
            <a:r>
              <a:rPr lang="en-GB" dirty="0" smtClean="0"/>
              <a:t>the film </a:t>
            </a:r>
            <a:r>
              <a:rPr lang="en-GB" dirty="0"/>
              <a:t>of water around the cells that make the walls of </a:t>
            </a:r>
            <a:r>
              <a:rPr lang="en-GB" dirty="0" smtClean="0"/>
              <a:t>the alveoli</a:t>
            </a:r>
            <a:r>
              <a:rPr lang="en-GB" dirty="0"/>
              <a:t>. The </a:t>
            </a:r>
            <a:r>
              <a:rPr lang="en-GB" b="1" dirty="0"/>
              <a:t>dissolved oxygen then diffuses </a:t>
            </a:r>
            <a:r>
              <a:rPr lang="en-GB" dirty="0"/>
              <a:t>through </a:t>
            </a:r>
            <a:r>
              <a:rPr lang="en-GB" dirty="0" smtClean="0"/>
              <a:t>the alveoli </a:t>
            </a:r>
            <a:r>
              <a:rPr lang="en-GB" dirty="0"/>
              <a:t>cells and through the walls of the capillaries </a:t>
            </a:r>
            <a:r>
              <a:rPr lang="en-GB" b="1" dirty="0" smtClean="0"/>
              <a:t>into the </a:t>
            </a:r>
            <a:r>
              <a:rPr lang="en-GB" b="1" dirty="0"/>
              <a:t>erythrocytes </a:t>
            </a:r>
            <a:r>
              <a:rPr lang="en-GB" dirty="0"/>
              <a:t>in the blood. The circulation of the </a:t>
            </a:r>
            <a:r>
              <a:rPr lang="en-GB" dirty="0" smtClean="0"/>
              <a:t>blood will </a:t>
            </a:r>
            <a:r>
              <a:rPr lang="en-GB" dirty="0"/>
              <a:t>take the oxygen away from the area of gas </a:t>
            </a:r>
            <a:r>
              <a:rPr lang="en-GB" dirty="0" smtClean="0"/>
              <a:t>exchange, which </a:t>
            </a:r>
            <a:r>
              <a:rPr lang="en-GB" dirty="0"/>
              <a:t>also serves to </a:t>
            </a:r>
            <a:r>
              <a:rPr lang="en-GB" b="1" dirty="0"/>
              <a:t>maintain the concentration gradient</a:t>
            </a:r>
            <a:r>
              <a:rPr lang="en-GB" b="1" dirty="0" smtClean="0"/>
              <a:t>. </a:t>
            </a:r>
          </a:p>
          <a:p>
            <a:endParaRPr lang="en-GB" dirty="0"/>
          </a:p>
          <a:p>
            <a:r>
              <a:rPr lang="en-GB" dirty="0"/>
              <a:t>The </a:t>
            </a:r>
            <a:r>
              <a:rPr lang="en-GB" b="1" dirty="0"/>
              <a:t>movement of carbon dioxide</a:t>
            </a:r>
            <a:r>
              <a:rPr lang="en-GB" dirty="0"/>
              <a:t>, produced in the </a:t>
            </a:r>
            <a:r>
              <a:rPr lang="en-GB" dirty="0" smtClean="0"/>
              <a:t>tissues, takes </a:t>
            </a:r>
            <a:r>
              <a:rPr lang="en-GB" dirty="0"/>
              <a:t>place in the </a:t>
            </a:r>
            <a:r>
              <a:rPr lang="en-GB" b="1" dirty="0"/>
              <a:t>opposite direction. </a:t>
            </a:r>
            <a:r>
              <a:rPr lang="en-GB" dirty="0"/>
              <a:t>The blood </a:t>
            </a:r>
            <a:r>
              <a:rPr lang="en-GB" dirty="0" smtClean="0"/>
              <a:t>carries carbon </a:t>
            </a:r>
            <a:r>
              <a:rPr lang="en-GB" dirty="0"/>
              <a:t>dioxide to the lungs. Here, it </a:t>
            </a:r>
            <a:r>
              <a:rPr lang="en-GB" b="1" dirty="0"/>
              <a:t>diffuses from </a:t>
            </a:r>
            <a:r>
              <a:rPr lang="en-GB" b="1" dirty="0" smtClean="0"/>
              <a:t>the blood</a:t>
            </a:r>
            <a:r>
              <a:rPr lang="en-GB" dirty="0"/>
              <a:t>, across the walls of the capillaries and the walls </a:t>
            </a:r>
            <a:r>
              <a:rPr lang="en-GB" dirty="0" smtClean="0"/>
              <a:t>of the </a:t>
            </a:r>
            <a:r>
              <a:rPr lang="en-GB" dirty="0"/>
              <a:t>alveoli into the air in the lungs. The circulatory </a:t>
            </a:r>
            <a:r>
              <a:rPr lang="en-GB" dirty="0" smtClean="0"/>
              <a:t>system will </a:t>
            </a:r>
            <a:r>
              <a:rPr lang="en-GB" dirty="0"/>
              <a:t>continue to bring blood carrying carbon dioxide </a:t>
            </a:r>
            <a:r>
              <a:rPr lang="en-GB" dirty="0" smtClean="0"/>
              <a:t>to the </a:t>
            </a:r>
            <a:r>
              <a:rPr lang="en-GB" dirty="0"/>
              <a:t>lungs and ventilation of the lungs will refresh the air </a:t>
            </a:r>
            <a:r>
              <a:rPr lang="en-GB" dirty="0" smtClean="0"/>
              <a:t>so that </a:t>
            </a:r>
            <a:r>
              <a:rPr lang="en-GB" dirty="0"/>
              <a:t>the </a:t>
            </a:r>
            <a:r>
              <a:rPr lang="en-GB" b="1" dirty="0"/>
              <a:t>concentration gradient is maintained</a:t>
            </a:r>
            <a:r>
              <a:rPr lang="en-GB" dirty="0"/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81031" y="0"/>
            <a:ext cx="8496945" cy="1118812"/>
            <a:chOff x="0" y="40096"/>
            <a:chExt cx="8496945" cy="1118812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40096"/>
              <a:ext cx="8496945" cy="111881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54616" y="94712"/>
              <a:ext cx="8387713" cy="10095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smtClean="0"/>
                <a:t>6.4.1 Distinguish between </a:t>
              </a:r>
              <a:r>
                <a:rPr lang="en-GB" sz="2000" i="1" kern="1200" smtClean="0"/>
                <a:t>ventilation</a:t>
              </a:r>
              <a:r>
                <a:rPr lang="en-GB" sz="2000" kern="1200" smtClean="0"/>
                <a:t>, </a:t>
              </a:r>
              <a:r>
                <a:rPr lang="en-GB" sz="2000" i="1" kern="1200" smtClean="0"/>
                <a:t>gas exchange </a:t>
              </a:r>
              <a:r>
                <a:rPr lang="en-GB" sz="2000" kern="1200" smtClean="0"/>
                <a:t>and </a:t>
              </a:r>
              <a:r>
                <a:rPr lang="en-GB" sz="2000" i="1" kern="1200" smtClean="0"/>
                <a:t>cell respiration</a:t>
              </a:r>
              <a:r>
                <a:rPr lang="en-GB" sz="2000" kern="1200" smtClean="0"/>
                <a:t>.</a:t>
              </a:r>
              <a:endParaRPr lang="en-GB" sz="2000" kern="120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660232" y="5271591"/>
            <a:ext cx="805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hlinkClick r:id="rId2"/>
              </a:rPr>
              <a:t>LINK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357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pic>
        <p:nvPicPr>
          <p:cNvPr id="1026" name="Picture 2" descr="http://ibbio.pbworks.com/f/1305621458/alveol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7" y="620688"/>
            <a:ext cx="9142916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89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51520" y="1070341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Cell respiration</a:t>
            </a:r>
            <a:r>
              <a:rPr lang="en-GB" dirty="0"/>
              <a:t>, </a:t>
            </a:r>
            <a:r>
              <a:rPr lang="en-GB" dirty="0" smtClean="0"/>
              <a:t>is </a:t>
            </a:r>
            <a:r>
              <a:rPr lang="en-GB" dirty="0"/>
              <a:t>the </a:t>
            </a:r>
            <a:r>
              <a:rPr lang="en-GB" dirty="0" smtClean="0"/>
              <a:t>release of </a:t>
            </a:r>
            <a:r>
              <a:rPr lang="en-GB" dirty="0"/>
              <a:t>energy from large organic molecules. Every </a:t>
            </a:r>
            <a:r>
              <a:rPr lang="en-GB" dirty="0" smtClean="0"/>
              <a:t>living cell </a:t>
            </a:r>
            <a:r>
              <a:rPr lang="en-GB" dirty="0"/>
              <a:t>requires energy for its metabolic processes, </a:t>
            </a:r>
            <a:r>
              <a:rPr lang="en-GB" dirty="0" smtClean="0"/>
              <a:t>which means </a:t>
            </a:r>
            <a:r>
              <a:rPr lang="en-GB" dirty="0"/>
              <a:t>that cell respiration takes place in all living </a:t>
            </a:r>
            <a:r>
              <a:rPr lang="en-GB" dirty="0" smtClean="0"/>
              <a:t>cells. Cell </a:t>
            </a:r>
            <a:r>
              <a:rPr lang="en-GB" dirty="0"/>
              <a:t>respiration can use oxygen as its ultimate </a:t>
            </a:r>
            <a:r>
              <a:rPr lang="en-GB" dirty="0" smtClean="0"/>
              <a:t>electron acceptor</a:t>
            </a:r>
            <a:r>
              <a:rPr lang="en-GB" dirty="0"/>
              <a:t>. This is called aerobic respiration and this </a:t>
            </a:r>
            <a:r>
              <a:rPr lang="en-GB" dirty="0" smtClean="0"/>
              <a:t>process releases </a:t>
            </a:r>
            <a:r>
              <a:rPr lang="en-GB" dirty="0"/>
              <a:t>more energy per molecule glucose than </a:t>
            </a:r>
            <a:r>
              <a:rPr lang="en-GB" dirty="0" smtClean="0"/>
              <a:t>anaerobic respiration.</a:t>
            </a:r>
          </a:p>
          <a:p>
            <a:endParaRPr lang="en-GB" dirty="0"/>
          </a:p>
          <a:p>
            <a:r>
              <a:rPr lang="en-GB" dirty="0" smtClean="0"/>
              <a:t>Ventilation</a:t>
            </a:r>
            <a:r>
              <a:rPr lang="en-GB" dirty="0"/>
              <a:t>, gas exchange and cell respiration </a:t>
            </a:r>
            <a:r>
              <a:rPr lang="en-GB" b="1" dirty="0"/>
              <a:t>are </a:t>
            </a:r>
            <a:r>
              <a:rPr lang="en-GB" b="1" dirty="0" smtClean="0"/>
              <a:t>all dependent </a:t>
            </a:r>
            <a:r>
              <a:rPr lang="en-GB" b="1" dirty="0"/>
              <a:t>on each </a:t>
            </a:r>
            <a:r>
              <a:rPr lang="en-GB" b="1" dirty="0" smtClean="0"/>
              <a:t>other</a:t>
            </a:r>
            <a:r>
              <a:rPr lang="en-GB" dirty="0"/>
              <a:t>:</a:t>
            </a:r>
            <a:r>
              <a:rPr lang="en-GB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Ventilation </a:t>
            </a:r>
            <a:r>
              <a:rPr lang="en-GB" dirty="0"/>
              <a:t>requires </a:t>
            </a:r>
            <a:r>
              <a:rPr lang="en-GB" dirty="0" smtClean="0"/>
              <a:t>energy provided </a:t>
            </a:r>
            <a:r>
              <a:rPr lang="en-GB" dirty="0"/>
              <a:t>by cell respiration. 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Gas </a:t>
            </a:r>
            <a:r>
              <a:rPr lang="en-GB" dirty="0"/>
              <a:t>exchange depends </a:t>
            </a:r>
            <a:r>
              <a:rPr lang="en-GB" dirty="0" smtClean="0"/>
              <a:t>on a </a:t>
            </a:r>
            <a:r>
              <a:rPr lang="en-GB" dirty="0"/>
              <a:t>concentration gradient of respiratory gases, which </a:t>
            </a:r>
            <a:r>
              <a:rPr lang="en-GB" dirty="0" smtClean="0"/>
              <a:t>is maintained </a:t>
            </a:r>
            <a:r>
              <a:rPr lang="en-GB" dirty="0"/>
              <a:t>by ventilation. 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Cell </a:t>
            </a:r>
            <a:r>
              <a:rPr lang="en-GB" dirty="0"/>
              <a:t>respiration is more </a:t>
            </a:r>
            <a:r>
              <a:rPr lang="en-GB" dirty="0" smtClean="0"/>
              <a:t>efficient when </a:t>
            </a:r>
            <a:r>
              <a:rPr lang="en-GB" dirty="0"/>
              <a:t>using </a:t>
            </a:r>
            <a:r>
              <a:rPr lang="en-GB" dirty="0" smtClean="0"/>
              <a:t>oxygen. The oxygen needed </a:t>
            </a:r>
            <a:r>
              <a:rPr lang="en-GB" dirty="0"/>
              <a:t>and the carbon dioxide produced are </a:t>
            </a:r>
            <a:r>
              <a:rPr lang="en-GB" dirty="0" smtClean="0"/>
              <a:t>exchanged with </a:t>
            </a:r>
            <a:r>
              <a:rPr lang="en-GB" dirty="0"/>
              <a:t>the environment via gas exchange in the </a:t>
            </a:r>
            <a:r>
              <a:rPr lang="en-GB" dirty="0" smtClean="0"/>
              <a:t>lungs.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Ventilation </a:t>
            </a:r>
            <a:r>
              <a:rPr lang="en-GB" dirty="0"/>
              <a:t>moves air into and out of lungs. 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Gas exchange removes </a:t>
            </a:r>
            <a:r>
              <a:rPr lang="en-GB" dirty="0"/>
              <a:t>carbon dioxide from the blood and takes </a:t>
            </a:r>
            <a:r>
              <a:rPr lang="en-GB" dirty="0" smtClean="0"/>
              <a:t>oxygen into </a:t>
            </a:r>
            <a:r>
              <a:rPr lang="en-GB" dirty="0"/>
              <a:t>the blood. 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Cellular </a:t>
            </a:r>
            <a:r>
              <a:rPr lang="en-GB" dirty="0"/>
              <a:t>respiration uses oxygen to </a:t>
            </a:r>
            <a:r>
              <a:rPr lang="en-GB" dirty="0" smtClean="0"/>
              <a:t>release energy </a:t>
            </a:r>
            <a:r>
              <a:rPr lang="en-GB" dirty="0"/>
              <a:t>from food and produces carbon dioxide.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292115" y="47875"/>
            <a:ext cx="8496945" cy="980728"/>
            <a:chOff x="0" y="40096"/>
            <a:chExt cx="8496945" cy="1118812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40096"/>
              <a:ext cx="8496945" cy="111881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54616" y="94712"/>
              <a:ext cx="8387713" cy="10095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dirty="0" smtClean="0"/>
                <a:t>6.4.1 Distinguish between </a:t>
              </a:r>
              <a:r>
                <a:rPr lang="en-GB" sz="2000" i="1" kern="1200" dirty="0" smtClean="0"/>
                <a:t>ventilation</a:t>
              </a:r>
              <a:r>
                <a:rPr lang="en-GB" sz="2000" kern="1200" dirty="0" smtClean="0"/>
                <a:t>, </a:t>
              </a:r>
              <a:r>
                <a:rPr lang="en-GB" sz="2000" i="1" kern="1200" dirty="0" smtClean="0"/>
                <a:t>gas exchange </a:t>
              </a:r>
              <a:r>
                <a:rPr lang="en-GB" sz="2000" kern="1200" dirty="0" smtClean="0"/>
                <a:t>and </a:t>
              </a:r>
              <a:r>
                <a:rPr lang="en-GB" sz="2000" i="1" kern="1200" dirty="0" smtClean="0"/>
                <a:t>cell respiration</a:t>
              </a:r>
              <a:r>
                <a:rPr lang="en-GB" sz="2000" kern="1200" dirty="0" smtClean="0"/>
                <a:t>.</a:t>
              </a:r>
              <a:endParaRPr lang="en-GB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973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78143" y="0"/>
            <a:ext cx="8496945" cy="1118812"/>
            <a:chOff x="0" y="40096"/>
            <a:chExt cx="8496945" cy="1118812"/>
          </a:xfrm>
          <a:scene3d>
            <a:camera prst="orthographicFront"/>
            <a:lightRig rig="flat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0" y="40096"/>
              <a:ext cx="8496945" cy="111881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54616" y="94712"/>
              <a:ext cx="8387713" cy="10095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dirty="0" smtClean="0"/>
                <a:t>6.4.1 Distinguish between </a:t>
              </a:r>
              <a:r>
                <a:rPr lang="en-GB" sz="2000" i="1" kern="1200" dirty="0" smtClean="0"/>
                <a:t>ventilation</a:t>
              </a:r>
              <a:r>
                <a:rPr lang="en-GB" sz="2000" kern="1200" dirty="0" smtClean="0"/>
                <a:t>, </a:t>
              </a:r>
              <a:r>
                <a:rPr lang="en-GB" sz="2000" i="1" kern="1200" dirty="0" smtClean="0"/>
                <a:t>gas exchange </a:t>
              </a:r>
              <a:r>
                <a:rPr lang="en-GB" sz="2000" kern="1200" dirty="0" smtClean="0"/>
                <a:t>and </a:t>
              </a:r>
              <a:r>
                <a:rPr lang="en-GB" sz="2000" i="1" kern="1200" dirty="0" smtClean="0"/>
                <a:t>cell respiration</a:t>
              </a:r>
              <a:r>
                <a:rPr lang="en-GB" sz="2000" kern="1200" dirty="0" smtClean="0"/>
                <a:t>.</a:t>
              </a:r>
              <a:endParaRPr lang="en-GB" sz="2000" kern="1200" dirty="0"/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016037"/>
              </p:ext>
            </p:extLst>
          </p:nvPr>
        </p:nvGraphicFramePr>
        <p:xfrm>
          <a:off x="107504" y="1556792"/>
          <a:ext cx="8767584" cy="4654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1791504"/>
                <a:gridCol w="2191896"/>
                <a:gridCol w="2191896"/>
              </a:tblGrid>
              <a:tr h="120821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Ventilation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Gas exchange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Cellular respiration</a:t>
                      </a:r>
                      <a:endParaRPr lang="en-GB" dirty="0"/>
                    </a:p>
                  </a:txBody>
                  <a:tcPr/>
                </a:tc>
              </a:tr>
              <a:tr h="952025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Place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involves muscles to move ribs and move air into and</a:t>
                      </a:r>
                    </a:p>
                    <a:p>
                      <a:r>
                        <a:rPr lang="en-GB" sz="1400" dirty="0" smtClean="0"/>
                        <a:t>out of lungs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 the exchange surface where alveoli are next to blood capillaries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cytoplasm(glycolysis) and mitochondria (Krebs cycle and</a:t>
                      </a:r>
                    </a:p>
                    <a:p>
                      <a:r>
                        <a:rPr lang="en-GB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Oxidative phosphorylation)</a:t>
                      </a:r>
                      <a:endParaRPr lang="en-GB" sz="1400" dirty="0"/>
                    </a:p>
                  </a:txBody>
                  <a:tcPr/>
                </a:tc>
              </a:tr>
              <a:tr h="108012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Energy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Muscle movements require energy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diffusion is a passive process, no energy needed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converts energy into a useable form</a:t>
                      </a:r>
                      <a:endParaRPr lang="en-GB" sz="1400" dirty="0"/>
                    </a:p>
                  </a:txBody>
                  <a:tcPr/>
                </a:tc>
              </a:tr>
              <a:tr h="1208215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Physical or chemical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physical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hpysical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chemical</a:t>
                      </a:r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626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95536" y="116632"/>
            <a:ext cx="8496945" cy="792088"/>
            <a:chOff x="0" y="1216509"/>
            <a:chExt cx="8496945" cy="1118812"/>
          </a:xfrm>
          <a:scene3d>
            <a:camera prst="orthographicFront"/>
            <a:lightRig rig="flat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0" y="1216509"/>
              <a:ext cx="8496945" cy="111881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54616" y="1271125"/>
              <a:ext cx="8387713" cy="10095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smtClean="0"/>
                <a:t>6.4.2 Explain the need for a ventilation system.</a:t>
              </a:r>
              <a:endParaRPr lang="en-GB" sz="2000" kern="1200"/>
            </a:p>
          </p:txBody>
        </p:sp>
      </p:grpSp>
      <p:sp>
        <p:nvSpPr>
          <p:cNvPr id="3" name="Rectangle 2"/>
          <p:cNvSpPr/>
          <p:nvPr/>
        </p:nvSpPr>
        <p:spPr>
          <a:xfrm>
            <a:off x="287523" y="1196752"/>
            <a:ext cx="871296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One of the characteristics of life is respiration. </a:t>
            </a:r>
            <a:r>
              <a:rPr lang="en-GB" dirty="0" smtClean="0"/>
              <a:t>Respiration in </a:t>
            </a:r>
            <a:r>
              <a:rPr lang="en-GB" dirty="0"/>
              <a:t>this case has the </a:t>
            </a:r>
            <a:r>
              <a:rPr lang="en-GB" b="1" dirty="0"/>
              <a:t>biological meaning of the release </a:t>
            </a:r>
            <a:r>
              <a:rPr lang="en-GB" b="1" dirty="0" smtClean="0"/>
              <a:t>of energy</a:t>
            </a:r>
            <a:r>
              <a:rPr lang="en-GB" dirty="0"/>
              <a:t>. This means that cellular respiration </a:t>
            </a:r>
            <a:r>
              <a:rPr lang="en-GB" b="1" dirty="0"/>
              <a:t>goes on in </a:t>
            </a:r>
            <a:r>
              <a:rPr lang="en-GB" b="1" dirty="0" smtClean="0"/>
              <a:t>every living </a:t>
            </a:r>
            <a:r>
              <a:rPr lang="en-GB" b="1" dirty="0"/>
              <a:t>cell</a:t>
            </a:r>
            <a:r>
              <a:rPr lang="en-GB" dirty="0"/>
              <a:t>. Since anaerobic respiration releases about </a:t>
            </a:r>
            <a:r>
              <a:rPr lang="en-GB" dirty="0" smtClean="0"/>
              <a:t>5-7% of </a:t>
            </a:r>
            <a:r>
              <a:rPr lang="en-GB" dirty="0"/>
              <a:t>the energy that aerobic respiration </a:t>
            </a:r>
            <a:r>
              <a:rPr lang="en-GB" dirty="0" smtClean="0"/>
              <a:t>releases, most </a:t>
            </a:r>
            <a:r>
              <a:rPr lang="en-GB" b="1" dirty="0"/>
              <a:t>cells require a constant supply of oxygen</a:t>
            </a:r>
            <a:r>
              <a:rPr lang="en-GB" dirty="0"/>
              <a:t> to </a:t>
            </a:r>
            <a:r>
              <a:rPr lang="en-GB" dirty="0" smtClean="0"/>
              <a:t>function properly</a:t>
            </a:r>
            <a:r>
              <a:rPr lang="en-GB" dirty="0"/>
              <a:t>. A few species of bacteria, living in the mud at </a:t>
            </a:r>
            <a:r>
              <a:rPr lang="en-GB" dirty="0" smtClean="0"/>
              <a:t>the bottom </a:t>
            </a:r>
            <a:r>
              <a:rPr lang="en-GB" dirty="0"/>
              <a:t>of ponds and lakes, cannot tolerate oxygen; </a:t>
            </a:r>
            <a:r>
              <a:rPr lang="en-GB" dirty="0" smtClean="0"/>
              <a:t>they employ </a:t>
            </a:r>
            <a:r>
              <a:rPr lang="en-GB" dirty="0"/>
              <a:t>alternative pathways to release energy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/>
              <a:t>Unicellular organisms and small multicellular </a:t>
            </a:r>
            <a:r>
              <a:rPr lang="en-GB" dirty="0" smtClean="0"/>
              <a:t>organisms </a:t>
            </a:r>
            <a:r>
              <a:rPr lang="en-GB" b="1" dirty="0" smtClean="0"/>
              <a:t>have </a:t>
            </a:r>
            <a:r>
              <a:rPr lang="en-GB" b="1" dirty="0"/>
              <a:t>few problems in gaseous exchange</a:t>
            </a:r>
            <a:r>
              <a:rPr lang="en-GB" dirty="0"/>
              <a:t>. The </a:t>
            </a:r>
            <a:r>
              <a:rPr lang="en-GB" dirty="0" smtClean="0"/>
              <a:t>required gases </a:t>
            </a:r>
            <a:r>
              <a:rPr lang="en-GB" dirty="0"/>
              <a:t>will </a:t>
            </a:r>
            <a:r>
              <a:rPr lang="en-GB" b="1" dirty="0"/>
              <a:t>easily diffuse </a:t>
            </a:r>
            <a:r>
              <a:rPr lang="en-GB" dirty="0"/>
              <a:t>into and out of their system. </a:t>
            </a:r>
            <a:r>
              <a:rPr lang="en-GB" dirty="0" smtClean="0"/>
              <a:t>For larger </a:t>
            </a:r>
            <a:r>
              <a:rPr lang="en-GB" dirty="0"/>
              <a:t>organisms this is not possible due to their </a:t>
            </a:r>
            <a:r>
              <a:rPr lang="en-GB" dirty="0" smtClean="0"/>
              <a:t>smaller surface </a:t>
            </a:r>
            <a:r>
              <a:rPr lang="en-GB" dirty="0"/>
              <a:t>area over volume ratio. The decrease of the </a:t>
            </a:r>
            <a:r>
              <a:rPr lang="en-GB" dirty="0" smtClean="0"/>
              <a:t>surface area </a:t>
            </a:r>
            <a:r>
              <a:rPr lang="en-GB" dirty="0"/>
              <a:t>over volume ratio is quite rapid as the size of </a:t>
            </a:r>
            <a:r>
              <a:rPr lang="en-GB" dirty="0" smtClean="0"/>
              <a:t>an organism </a:t>
            </a:r>
            <a:r>
              <a:rPr lang="en-GB" dirty="0"/>
              <a:t>increases</a:t>
            </a:r>
            <a:r>
              <a:rPr lang="en-GB" dirty="0" smtClean="0"/>
              <a:t>. (</a:t>
            </a:r>
            <a:r>
              <a:rPr lang="en-GB" i="1" dirty="0" smtClean="0"/>
              <a:t>Please remember from topic 2, Cells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067944" y="551723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hlinkClick r:id="rId2"/>
              </a:rPr>
              <a:t>LINK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957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79512" y="1052736"/>
            <a:ext cx="89289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So, when organisms become larger, there is simply </a:t>
            </a:r>
            <a:r>
              <a:rPr lang="en-GB" b="1" dirty="0" smtClean="0"/>
              <a:t>not enough </a:t>
            </a:r>
            <a:r>
              <a:rPr lang="en-GB" b="1" dirty="0"/>
              <a:t>surface for gaseous exchange</a:t>
            </a:r>
            <a:r>
              <a:rPr lang="en-GB" dirty="0"/>
              <a:t>. An added </a:t>
            </a:r>
            <a:r>
              <a:rPr lang="en-GB" dirty="0" smtClean="0"/>
              <a:t>problem is </a:t>
            </a:r>
            <a:r>
              <a:rPr lang="en-GB" dirty="0"/>
              <a:t>that the oxygen, once inside the organism, </a:t>
            </a:r>
            <a:r>
              <a:rPr lang="en-GB" b="1" dirty="0"/>
              <a:t>has to </a:t>
            </a:r>
            <a:r>
              <a:rPr lang="en-GB" b="1" dirty="0" smtClean="0"/>
              <a:t>travel a </a:t>
            </a:r>
            <a:r>
              <a:rPr lang="en-GB" b="1" dirty="0"/>
              <a:t>long way to reach some cells</a:t>
            </a:r>
            <a:r>
              <a:rPr lang="en-GB" dirty="0"/>
              <a:t>. Since diffusion in liquids</a:t>
            </a:r>
          </a:p>
          <a:p>
            <a:r>
              <a:rPr lang="en-GB" dirty="0"/>
              <a:t>is a fairly slow process, this is unsatisfactory. The </a:t>
            </a:r>
            <a:r>
              <a:rPr lang="en-GB" dirty="0" smtClean="0"/>
              <a:t>same principle </a:t>
            </a:r>
            <a:r>
              <a:rPr lang="en-GB" dirty="0"/>
              <a:t>applies to other organs that exchange </a:t>
            </a:r>
            <a:r>
              <a:rPr lang="en-GB" dirty="0" smtClean="0"/>
              <a:t>material with </a:t>
            </a:r>
            <a:r>
              <a:rPr lang="en-GB" dirty="0"/>
              <a:t>the internal or external environments e.g. </a:t>
            </a:r>
            <a:r>
              <a:rPr lang="en-GB" dirty="0" smtClean="0"/>
              <a:t>intestine and </a:t>
            </a:r>
            <a:r>
              <a:rPr lang="en-GB" dirty="0"/>
              <a:t>kidney</a:t>
            </a:r>
            <a:r>
              <a:rPr lang="en-GB" dirty="0" smtClean="0"/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95536" y="116632"/>
            <a:ext cx="8496945" cy="792088"/>
            <a:chOff x="0" y="1216509"/>
            <a:chExt cx="8496945" cy="1118812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1216509"/>
              <a:ext cx="8496945" cy="111881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54616" y="1271125"/>
              <a:ext cx="8387713" cy="10095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smtClean="0"/>
                <a:t>6.4.2 Explain the need for a ventilation system.</a:t>
              </a:r>
              <a:endParaRPr lang="en-GB" sz="2000" kern="1200"/>
            </a:p>
          </p:txBody>
        </p:sp>
      </p:grpSp>
      <p:pic>
        <p:nvPicPr>
          <p:cNvPr id="2050" name="Picture 2" descr="http://www.scuba-equipment-usa.com/marine/JUL05/images/Pseudoceros_s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963" y="2717881"/>
            <a:ext cx="2496277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3029" y="2638323"/>
            <a:ext cx="611657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r>
              <a:rPr lang="en-GB" dirty="0"/>
              <a:t>When the size of the organism is limited, the problems can be solved by </a:t>
            </a:r>
            <a:r>
              <a:rPr lang="en-GB" b="1" dirty="0"/>
              <a:t>flattening the body </a:t>
            </a:r>
            <a:r>
              <a:rPr lang="en-GB" dirty="0"/>
              <a:t>(e.g. flatworms). This increases the surface area and decreases the diffusion distance. However,</a:t>
            </a:r>
          </a:p>
          <a:p>
            <a:r>
              <a:rPr lang="en-GB" dirty="0"/>
              <a:t>in larger organisms, even this measure is insufficient and a need for a respiratory surface exists. 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86677" y="4869160"/>
            <a:ext cx="84969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Insects have a system of </a:t>
            </a:r>
            <a:r>
              <a:rPr lang="en-GB" b="1" dirty="0"/>
              <a:t>tracheal tubes</a:t>
            </a:r>
            <a:r>
              <a:rPr lang="en-GB" dirty="0"/>
              <a:t>. These many tubes run from the exoskeleton throughout the insect’s body. They are partially air-filled, which ensures much faster diffusion. Larval amphibians often have </a:t>
            </a:r>
            <a:r>
              <a:rPr lang="en-GB" b="1" dirty="0"/>
              <a:t>external gills</a:t>
            </a:r>
            <a:r>
              <a:rPr lang="en-GB" dirty="0"/>
              <a:t>. These are thin structures with a large surface area especially suited for gaseous exchange. Due to their position, however, they are easily damaged.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469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plate MP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MP</Template>
  <TotalTime>34147</TotalTime>
  <Words>1446</Words>
  <Application>Microsoft Office PowerPoint</Application>
  <PresentationFormat>On-screen Show (4:3)</PresentationFormat>
  <Paragraphs>109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Template MP</vt:lpstr>
      <vt:lpstr>Topic 6: Human Health and Physiology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Topic 6: Human Health and Physiology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</dc:title>
  <dc:creator>Mark Polko</dc:creator>
  <cp:lastModifiedBy>Mark Polko</cp:lastModifiedBy>
  <cp:revision>398</cp:revision>
  <dcterms:created xsi:type="dcterms:W3CDTF">2013-08-21T17:54:09Z</dcterms:created>
  <dcterms:modified xsi:type="dcterms:W3CDTF">2014-04-01T17:27:11Z</dcterms:modified>
</cp:coreProperties>
</file>