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19"/>
  </p:notes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9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38" autoAdjust="0"/>
    <p:restoredTop sz="94671" autoAdjust="0"/>
  </p:normalViewPr>
  <p:slideViewPr>
    <p:cSldViewPr>
      <p:cViewPr>
        <p:scale>
          <a:sx n="70" d="100"/>
          <a:sy n="70" d="100"/>
        </p:scale>
        <p:origin x="-6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EE1596-081B-4BB5-A184-49D3866B780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494A94A-BED2-4B82-89B8-459C1A2AD28F}">
      <dgm:prSet custT="1"/>
      <dgm:spPr/>
      <dgm:t>
        <a:bodyPr/>
        <a:lstStyle/>
        <a:p>
          <a:pPr rtl="0"/>
          <a:r>
            <a:rPr lang="en-GB" sz="1400" smtClean="0"/>
            <a:t>6.1.1 Explain why digestion of large food molecules is essential.</a:t>
          </a:r>
          <a:endParaRPr lang="en-GB" sz="1400"/>
        </a:p>
      </dgm:t>
    </dgm:pt>
    <dgm:pt modelId="{490B62FE-4448-48FA-BA91-E13F9964E478}" type="parTrans" cxnId="{02C236D8-4D06-446B-821F-A2FB91610FF4}">
      <dgm:prSet/>
      <dgm:spPr/>
      <dgm:t>
        <a:bodyPr/>
        <a:lstStyle/>
        <a:p>
          <a:endParaRPr lang="en-GB" sz="2000"/>
        </a:p>
      </dgm:t>
    </dgm:pt>
    <dgm:pt modelId="{EDE63BA6-BCA3-434D-8913-35DDD79DD33E}" type="sibTrans" cxnId="{02C236D8-4D06-446B-821F-A2FB91610FF4}">
      <dgm:prSet/>
      <dgm:spPr/>
      <dgm:t>
        <a:bodyPr/>
        <a:lstStyle/>
        <a:p>
          <a:endParaRPr lang="en-GB" sz="2000"/>
        </a:p>
      </dgm:t>
    </dgm:pt>
    <dgm:pt modelId="{ED719BBE-666D-4977-B1E9-2E3EC90785D2}">
      <dgm:prSet custT="1"/>
      <dgm:spPr/>
      <dgm:t>
        <a:bodyPr/>
        <a:lstStyle/>
        <a:p>
          <a:pPr rtl="0"/>
          <a:r>
            <a:rPr lang="en-GB" sz="1400" smtClean="0"/>
            <a:t>6.1.2 Explain the need for enzymes in digestion.</a:t>
          </a:r>
          <a:endParaRPr lang="en-GB" sz="1400"/>
        </a:p>
      </dgm:t>
    </dgm:pt>
    <dgm:pt modelId="{108ED7F9-4968-43D2-9A09-9F5B45F362D7}" type="parTrans" cxnId="{67F6E8AF-7572-4315-A509-B99340C2D14F}">
      <dgm:prSet/>
      <dgm:spPr/>
      <dgm:t>
        <a:bodyPr/>
        <a:lstStyle/>
        <a:p>
          <a:endParaRPr lang="en-GB" sz="2000"/>
        </a:p>
      </dgm:t>
    </dgm:pt>
    <dgm:pt modelId="{381CDBA6-5B11-43F6-8213-B3046BDFFBDA}" type="sibTrans" cxnId="{67F6E8AF-7572-4315-A509-B99340C2D14F}">
      <dgm:prSet/>
      <dgm:spPr/>
      <dgm:t>
        <a:bodyPr/>
        <a:lstStyle/>
        <a:p>
          <a:endParaRPr lang="en-GB" sz="2000"/>
        </a:p>
      </dgm:t>
    </dgm:pt>
    <dgm:pt modelId="{603CA08C-F20F-406B-81DD-A201131DAB5B}">
      <dgm:prSet custT="1"/>
      <dgm:spPr/>
      <dgm:t>
        <a:bodyPr/>
        <a:lstStyle/>
        <a:p>
          <a:pPr rtl="0"/>
          <a:r>
            <a:rPr lang="en-GB" sz="1400" smtClean="0"/>
            <a:t>6.1.3 State the source, substrate, products and optimum pH conditions for one amylase, one protease and one lipase.</a:t>
          </a:r>
          <a:endParaRPr lang="en-GB" sz="1400"/>
        </a:p>
      </dgm:t>
    </dgm:pt>
    <dgm:pt modelId="{B7E918E2-5671-450B-AC28-323A31858D51}" type="parTrans" cxnId="{C934FF8B-B29A-4DE1-964B-ABF6BAE32587}">
      <dgm:prSet/>
      <dgm:spPr/>
      <dgm:t>
        <a:bodyPr/>
        <a:lstStyle/>
        <a:p>
          <a:endParaRPr lang="en-GB" sz="2000"/>
        </a:p>
      </dgm:t>
    </dgm:pt>
    <dgm:pt modelId="{CDB72272-BFBB-4E88-ABCE-57EE025E0BD6}" type="sibTrans" cxnId="{C934FF8B-B29A-4DE1-964B-ABF6BAE32587}">
      <dgm:prSet/>
      <dgm:spPr/>
      <dgm:t>
        <a:bodyPr/>
        <a:lstStyle/>
        <a:p>
          <a:endParaRPr lang="en-GB" sz="2000"/>
        </a:p>
      </dgm:t>
    </dgm:pt>
    <dgm:pt modelId="{72A401CB-B036-477D-BADA-872FAB7853CD}">
      <dgm:prSet custT="1"/>
      <dgm:spPr/>
      <dgm:t>
        <a:bodyPr/>
        <a:lstStyle/>
        <a:p>
          <a:pPr rtl="0"/>
          <a:r>
            <a:rPr lang="en-GB" sz="1400" dirty="0" smtClean="0"/>
            <a:t>6.1.4 Draw and label a diagram of the digestive system.                             </a:t>
          </a:r>
        </a:p>
        <a:p>
          <a:pPr rtl="0"/>
          <a:r>
            <a:rPr lang="en-GB" sz="1200" i="1" dirty="0" smtClean="0"/>
            <a:t>The diagram should show the mouth, oesophagus, stomach, small intestine, large intestine, anus, liver, pancreas and gall bladder. The diagram should clearly show the interconnections between these structures</a:t>
          </a:r>
          <a:r>
            <a:rPr lang="en-GB" sz="1400" dirty="0" smtClean="0"/>
            <a:t>.</a:t>
          </a:r>
          <a:endParaRPr lang="en-GB" sz="1400" dirty="0"/>
        </a:p>
      </dgm:t>
    </dgm:pt>
    <dgm:pt modelId="{E5BAB229-A3AF-4A3F-87E9-D58D14C56130}" type="parTrans" cxnId="{A2328396-797B-4DA4-BDA4-0437223D1543}">
      <dgm:prSet/>
      <dgm:spPr/>
      <dgm:t>
        <a:bodyPr/>
        <a:lstStyle/>
        <a:p>
          <a:endParaRPr lang="en-GB" sz="2000"/>
        </a:p>
      </dgm:t>
    </dgm:pt>
    <dgm:pt modelId="{5CF4683B-A671-4DB3-8400-B4F6F8C5B52D}" type="sibTrans" cxnId="{A2328396-797B-4DA4-BDA4-0437223D1543}">
      <dgm:prSet/>
      <dgm:spPr/>
      <dgm:t>
        <a:bodyPr/>
        <a:lstStyle/>
        <a:p>
          <a:endParaRPr lang="en-GB" sz="2000"/>
        </a:p>
      </dgm:t>
    </dgm:pt>
    <dgm:pt modelId="{94BA8BF2-D4EE-4B63-84AA-36D041617216}">
      <dgm:prSet custT="1"/>
      <dgm:spPr/>
      <dgm:t>
        <a:bodyPr/>
        <a:lstStyle/>
        <a:p>
          <a:pPr rtl="0"/>
          <a:r>
            <a:rPr lang="en-GB" sz="1400" smtClean="0"/>
            <a:t>6.1.5 Outline the function of the stomach, small intestine and large intestine.</a:t>
          </a:r>
          <a:endParaRPr lang="en-GB" sz="1400"/>
        </a:p>
      </dgm:t>
    </dgm:pt>
    <dgm:pt modelId="{54001D10-A320-49EF-997B-DC16D3875B4E}" type="parTrans" cxnId="{7484B14C-3984-4493-9653-E9BAC4218840}">
      <dgm:prSet/>
      <dgm:spPr/>
      <dgm:t>
        <a:bodyPr/>
        <a:lstStyle/>
        <a:p>
          <a:endParaRPr lang="en-GB" sz="2000"/>
        </a:p>
      </dgm:t>
    </dgm:pt>
    <dgm:pt modelId="{BDFE7080-067C-4C2F-A36D-9899391AA0BB}" type="sibTrans" cxnId="{7484B14C-3984-4493-9653-E9BAC4218840}">
      <dgm:prSet/>
      <dgm:spPr/>
      <dgm:t>
        <a:bodyPr/>
        <a:lstStyle/>
        <a:p>
          <a:endParaRPr lang="en-GB" sz="2000"/>
        </a:p>
      </dgm:t>
    </dgm:pt>
    <dgm:pt modelId="{48EC7A71-A70C-4C53-9F19-CA9439F11215}">
      <dgm:prSet custT="1"/>
      <dgm:spPr/>
      <dgm:t>
        <a:bodyPr/>
        <a:lstStyle/>
        <a:p>
          <a:pPr rtl="0"/>
          <a:r>
            <a:rPr lang="en-GB" sz="1400" dirty="0" smtClean="0"/>
            <a:t>6.1.6 Distinguish between </a:t>
          </a:r>
          <a:r>
            <a:rPr lang="en-GB" sz="1400" i="1" dirty="0" smtClean="0"/>
            <a:t>absorption </a:t>
          </a:r>
          <a:r>
            <a:rPr lang="en-GB" sz="1400" dirty="0" smtClean="0"/>
            <a:t>and </a:t>
          </a:r>
          <a:r>
            <a:rPr lang="en-GB" sz="1400" i="1" dirty="0" smtClean="0"/>
            <a:t>assimilation</a:t>
          </a:r>
          <a:r>
            <a:rPr lang="en-GB" sz="1400" dirty="0" smtClean="0"/>
            <a:t>.</a:t>
          </a:r>
          <a:endParaRPr lang="en-GB" sz="1400" dirty="0"/>
        </a:p>
      </dgm:t>
    </dgm:pt>
    <dgm:pt modelId="{49528980-80C2-4404-ADD1-86B9DE3DC449}" type="parTrans" cxnId="{BFAD7275-BC2A-4549-805E-9130CE36B674}">
      <dgm:prSet/>
      <dgm:spPr/>
      <dgm:t>
        <a:bodyPr/>
        <a:lstStyle/>
        <a:p>
          <a:endParaRPr lang="en-GB" sz="2000"/>
        </a:p>
      </dgm:t>
    </dgm:pt>
    <dgm:pt modelId="{C3E34832-BB22-4EEE-986F-23B9812EA345}" type="sibTrans" cxnId="{BFAD7275-BC2A-4549-805E-9130CE36B674}">
      <dgm:prSet/>
      <dgm:spPr/>
      <dgm:t>
        <a:bodyPr/>
        <a:lstStyle/>
        <a:p>
          <a:endParaRPr lang="en-GB" sz="2000"/>
        </a:p>
      </dgm:t>
    </dgm:pt>
    <dgm:pt modelId="{37A67841-50E6-40FD-B0AB-A16274B4F132}">
      <dgm:prSet custT="1"/>
      <dgm:spPr/>
      <dgm:t>
        <a:bodyPr/>
        <a:lstStyle/>
        <a:p>
          <a:pPr rtl="0"/>
          <a:r>
            <a:rPr lang="en-GB" sz="1400" smtClean="0"/>
            <a:t>6.1.7 Explain how the structure of the villus is related to its role in absorption and transport of the products of digestion.</a:t>
          </a:r>
          <a:endParaRPr lang="en-GB" sz="1400"/>
        </a:p>
      </dgm:t>
    </dgm:pt>
    <dgm:pt modelId="{BE9DA864-62C4-430A-A25A-D78ED560B676}" type="parTrans" cxnId="{D74DC90F-5F74-4310-BC27-315200444D03}">
      <dgm:prSet/>
      <dgm:spPr/>
      <dgm:t>
        <a:bodyPr/>
        <a:lstStyle/>
        <a:p>
          <a:endParaRPr lang="en-GB" sz="2000"/>
        </a:p>
      </dgm:t>
    </dgm:pt>
    <dgm:pt modelId="{A093CD9A-9F9A-4E20-BBB1-C5FBBF70DCAE}" type="sibTrans" cxnId="{D74DC90F-5F74-4310-BC27-315200444D03}">
      <dgm:prSet/>
      <dgm:spPr/>
      <dgm:t>
        <a:bodyPr/>
        <a:lstStyle/>
        <a:p>
          <a:endParaRPr lang="en-GB" sz="2000"/>
        </a:p>
      </dgm:t>
    </dgm:pt>
    <dgm:pt modelId="{4E23976C-B549-4282-BDAD-B95B1CCA83F3}" type="pres">
      <dgm:prSet presAssocID="{03EE1596-081B-4BB5-A184-49D3866B78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AD274EB-5EE5-41D2-BE51-71286ADF8AC4}" type="pres">
      <dgm:prSet presAssocID="{2494A94A-BED2-4B82-89B8-459C1A2AD28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851D7A-56E4-464B-A9C8-6EAA3F033808}" type="pres">
      <dgm:prSet presAssocID="{EDE63BA6-BCA3-434D-8913-35DDD79DD33E}" presName="spacer" presStyleCnt="0"/>
      <dgm:spPr/>
    </dgm:pt>
    <dgm:pt modelId="{A38F1640-8791-4D4B-87E0-3EBFB1C7AC6B}" type="pres">
      <dgm:prSet presAssocID="{ED719BBE-666D-4977-B1E9-2E3EC90785D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10D5F5-7FA7-4484-86F4-74EB4419DC71}" type="pres">
      <dgm:prSet presAssocID="{381CDBA6-5B11-43F6-8213-B3046BDFFBDA}" presName="spacer" presStyleCnt="0"/>
      <dgm:spPr/>
    </dgm:pt>
    <dgm:pt modelId="{E223672B-B679-401E-9BA3-6E7130E9723D}" type="pres">
      <dgm:prSet presAssocID="{603CA08C-F20F-406B-81DD-A201131DAB5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0F7A1B-81C0-4CA9-8CCC-BCBA3510D912}" type="pres">
      <dgm:prSet presAssocID="{CDB72272-BFBB-4E88-ABCE-57EE025E0BD6}" presName="spacer" presStyleCnt="0"/>
      <dgm:spPr/>
    </dgm:pt>
    <dgm:pt modelId="{445E8D24-9AC5-4EA3-A2BF-7C918297A409}" type="pres">
      <dgm:prSet presAssocID="{72A401CB-B036-477D-BADA-872FAB7853C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C39534-7DBF-4AC3-B335-6E3996413578}" type="pres">
      <dgm:prSet presAssocID="{5CF4683B-A671-4DB3-8400-B4F6F8C5B52D}" presName="spacer" presStyleCnt="0"/>
      <dgm:spPr/>
    </dgm:pt>
    <dgm:pt modelId="{DA53970E-3F43-4202-8B0E-12E340257DD2}" type="pres">
      <dgm:prSet presAssocID="{94BA8BF2-D4EE-4B63-84AA-36D04161721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B2A525-533F-4DC3-A84A-DFFF17A85207}" type="pres">
      <dgm:prSet presAssocID="{BDFE7080-067C-4C2F-A36D-9899391AA0BB}" presName="spacer" presStyleCnt="0"/>
      <dgm:spPr/>
    </dgm:pt>
    <dgm:pt modelId="{9F217B7E-A7F2-4F6D-878A-FFABC99DB21B}" type="pres">
      <dgm:prSet presAssocID="{48EC7A71-A70C-4C53-9F19-CA9439F1121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4B734D-3B8C-4419-B1A7-11816151CF48}" type="pres">
      <dgm:prSet presAssocID="{C3E34832-BB22-4EEE-986F-23B9812EA345}" presName="spacer" presStyleCnt="0"/>
      <dgm:spPr/>
    </dgm:pt>
    <dgm:pt modelId="{875C8B6B-14EC-4E9A-B685-E3D7E3654093}" type="pres">
      <dgm:prSet presAssocID="{37A67841-50E6-40FD-B0AB-A16274B4F13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F6E8AF-7572-4315-A509-B99340C2D14F}" srcId="{03EE1596-081B-4BB5-A184-49D3866B780B}" destId="{ED719BBE-666D-4977-B1E9-2E3EC90785D2}" srcOrd="1" destOrd="0" parTransId="{108ED7F9-4968-43D2-9A09-9F5B45F362D7}" sibTransId="{381CDBA6-5B11-43F6-8213-B3046BDFFBDA}"/>
    <dgm:cxn modelId="{1BBAAACA-A45D-4214-96D0-6D4E659AFDAF}" type="presOf" srcId="{48EC7A71-A70C-4C53-9F19-CA9439F11215}" destId="{9F217B7E-A7F2-4F6D-878A-FFABC99DB21B}" srcOrd="0" destOrd="0" presId="urn:microsoft.com/office/officeart/2005/8/layout/vList2"/>
    <dgm:cxn modelId="{FC0EC3F6-1005-4E93-B392-06504E120066}" type="presOf" srcId="{03EE1596-081B-4BB5-A184-49D3866B780B}" destId="{4E23976C-B549-4282-BDAD-B95B1CCA83F3}" srcOrd="0" destOrd="0" presId="urn:microsoft.com/office/officeart/2005/8/layout/vList2"/>
    <dgm:cxn modelId="{D74DC90F-5F74-4310-BC27-315200444D03}" srcId="{03EE1596-081B-4BB5-A184-49D3866B780B}" destId="{37A67841-50E6-40FD-B0AB-A16274B4F132}" srcOrd="6" destOrd="0" parTransId="{BE9DA864-62C4-430A-A25A-D78ED560B676}" sibTransId="{A093CD9A-9F9A-4E20-BBB1-C5FBBF70DCAE}"/>
    <dgm:cxn modelId="{02C236D8-4D06-446B-821F-A2FB91610FF4}" srcId="{03EE1596-081B-4BB5-A184-49D3866B780B}" destId="{2494A94A-BED2-4B82-89B8-459C1A2AD28F}" srcOrd="0" destOrd="0" parTransId="{490B62FE-4448-48FA-BA91-E13F9964E478}" sibTransId="{EDE63BA6-BCA3-434D-8913-35DDD79DD33E}"/>
    <dgm:cxn modelId="{7484B14C-3984-4493-9653-E9BAC4218840}" srcId="{03EE1596-081B-4BB5-A184-49D3866B780B}" destId="{94BA8BF2-D4EE-4B63-84AA-36D041617216}" srcOrd="4" destOrd="0" parTransId="{54001D10-A320-49EF-997B-DC16D3875B4E}" sibTransId="{BDFE7080-067C-4C2F-A36D-9899391AA0BB}"/>
    <dgm:cxn modelId="{C38E094B-0EE0-42ED-A55C-118492499D0E}" type="presOf" srcId="{2494A94A-BED2-4B82-89B8-459C1A2AD28F}" destId="{9AD274EB-5EE5-41D2-BE51-71286ADF8AC4}" srcOrd="0" destOrd="0" presId="urn:microsoft.com/office/officeart/2005/8/layout/vList2"/>
    <dgm:cxn modelId="{66042876-A2EB-481C-B8AD-AE33A2769210}" type="presOf" srcId="{72A401CB-B036-477D-BADA-872FAB7853CD}" destId="{445E8D24-9AC5-4EA3-A2BF-7C918297A409}" srcOrd="0" destOrd="0" presId="urn:microsoft.com/office/officeart/2005/8/layout/vList2"/>
    <dgm:cxn modelId="{7E36C180-2B82-43F8-9659-33E7CA4B9029}" type="presOf" srcId="{603CA08C-F20F-406B-81DD-A201131DAB5B}" destId="{E223672B-B679-401E-9BA3-6E7130E9723D}" srcOrd="0" destOrd="0" presId="urn:microsoft.com/office/officeart/2005/8/layout/vList2"/>
    <dgm:cxn modelId="{5784A405-6F89-45F7-8749-8973CC42C724}" type="presOf" srcId="{94BA8BF2-D4EE-4B63-84AA-36D041617216}" destId="{DA53970E-3F43-4202-8B0E-12E340257DD2}" srcOrd="0" destOrd="0" presId="urn:microsoft.com/office/officeart/2005/8/layout/vList2"/>
    <dgm:cxn modelId="{2323E3C2-3B70-4289-9DBB-9F2D1C32F963}" type="presOf" srcId="{ED719BBE-666D-4977-B1E9-2E3EC90785D2}" destId="{A38F1640-8791-4D4B-87E0-3EBFB1C7AC6B}" srcOrd="0" destOrd="0" presId="urn:microsoft.com/office/officeart/2005/8/layout/vList2"/>
    <dgm:cxn modelId="{C934FF8B-B29A-4DE1-964B-ABF6BAE32587}" srcId="{03EE1596-081B-4BB5-A184-49D3866B780B}" destId="{603CA08C-F20F-406B-81DD-A201131DAB5B}" srcOrd="2" destOrd="0" parTransId="{B7E918E2-5671-450B-AC28-323A31858D51}" sibTransId="{CDB72272-BFBB-4E88-ABCE-57EE025E0BD6}"/>
    <dgm:cxn modelId="{A2328396-797B-4DA4-BDA4-0437223D1543}" srcId="{03EE1596-081B-4BB5-A184-49D3866B780B}" destId="{72A401CB-B036-477D-BADA-872FAB7853CD}" srcOrd="3" destOrd="0" parTransId="{E5BAB229-A3AF-4A3F-87E9-D58D14C56130}" sibTransId="{5CF4683B-A671-4DB3-8400-B4F6F8C5B52D}"/>
    <dgm:cxn modelId="{16EAB117-D493-4086-A8F6-935EF7F0EF86}" type="presOf" srcId="{37A67841-50E6-40FD-B0AB-A16274B4F132}" destId="{875C8B6B-14EC-4E9A-B685-E3D7E3654093}" srcOrd="0" destOrd="0" presId="urn:microsoft.com/office/officeart/2005/8/layout/vList2"/>
    <dgm:cxn modelId="{BFAD7275-BC2A-4549-805E-9130CE36B674}" srcId="{03EE1596-081B-4BB5-A184-49D3866B780B}" destId="{48EC7A71-A70C-4C53-9F19-CA9439F11215}" srcOrd="5" destOrd="0" parTransId="{49528980-80C2-4404-ADD1-86B9DE3DC449}" sibTransId="{C3E34832-BB22-4EEE-986F-23B9812EA345}"/>
    <dgm:cxn modelId="{7EFBC446-3DE1-423F-8B2F-C84BA12C5F07}" type="presParOf" srcId="{4E23976C-B549-4282-BDAD-B95B1CCA83F3}" destId="{9AD274EB-5EE5-41D2-BE51-71286ADF8AC4}" srcOrd="0" destOrd="0" presId="urn:microsoft.com/office/officeart/2005/8/layout/vList2"/>
    <dgm:cxn modelId="{11BE1EA3-30BE-4209-8863-A5A4060C9AE4}" type="presParOf" srcId="{4E23976C-B549-4282-BDAD-B95B1CCA83F3}" destId="{61851D7A-56E4-464B-A9C8-6EAA3F033808}" srcOrd="1" destOrd="0" presId="urn:microsoft.com/office/officeart/2005/8/layout/vList2"/>
    <dgm:cxn modelId="{037E3CE2-C837-4C15-A61B-EA4DAE338CA6}" type="presParOf" srcId="{4E23976C-B549-4282-BDAD-B95B1CCA83F3}" destId="{A38F1640-8791-4D4B-87E0-3EBFB1C7AC6B}" srcOrd="2" destOrd="0" presId="urn:microsoft.com/office/officeart/2005/8/layout/vList2"/>
    <dgm:cxn modelId="{66BC73B3-6836-456C-9027-A714C41AC59A}" type="presParOf" srcId="{4E23976C-B549-4282-BDAD-B95B1CCA83F3}" destId="{1610D5F5-7FA7-4484-86F4-74EB4419DC71}" srcOrd="3" destOrd="0" presId="urn:microsoft.com/office/officeart/2005/8/layout/vList2"/>
    <dgm:cxn modelId="{0958ED0F-B400-48D1-A0DD-4407E5C13B7E}" type="presParOf" srcId="{4E23976C-B549-4282-BDAD-B95B1CCA83F3}" destId="{E223672B-B679-401E-9BA3-6E7130E9723D}" srcOrd="4" destOrd="0" presId="urn:microsoft.com/office/officeart/2005/8/layout/vList2"/>
    <dgm:cxn modelId="{44650A3F-BC67-47C5-877C-B9C15B412CC3}" type="presParOf" srcId="{4E23976C-B549-4282-BDAD-B95B1CCA83F3}" destId="{050F7A1B-81C0-4CA9-8CCC-BCBA3510D912}" srcOrd="5" destOrd="0" presId="urn:microsoft.com/office/officeart/2005/8/layout/vList2"/>
    <dgm:cxn modelId="{8AF7FE03-AA15-474E-B520-3B49C59FE41B}" type="presParOf" srcId="{4E23976C-B549-4282-BDAD-B95B1CCA83F3}" destId="{445E8D24-9AC5-4EA3-A2BF-7C918297A409}" srcOrd="6" destOrd="0" presId="urn:microsoft.com/office/officeart/2005/8/layout/vList2"/>
    <dgm:cxn modelId="{4B55C9E4-0BF8-4471-B7F5-06A0C55F0CA7}" type="presParOf" srcId="{4E23976C-B549-4282-BDAD-B95B1CCA83F3}" destId="{9CC39534-7DBF-4AC3-B335-6E3996413578}" srcOrd="7" destOrd="0" presId="urn:microsoft.com/office/officeart/2005/8/layout/vList2"/>
    <dgm:cxn modelId="{7FF1427A-BB64-4699-826D-D3AA027F3D9A}" type="presParOf" srcId="{4E23976C-B549-4282-BDAD-B95B1CCA83F3}" destId="{DA53970E-3F43-4202-8B0E-12E340257DD2}" srcOrd="8" destOrd="0" presId="urn:microsoft.com/office/officeart/2005/8/layout/vList2"/>
    <dgm:cxn modelId="{806A28D8-8F64-41C5-879E-53F5EF984ED0}" type="presParOf" srcId="{4E23976C-B549-4282-BDAD-B95B1CCA83F3}" destId="{76B2A525-533F-4DC3-A84A-DFFF17A85207}" srcOrd="9" destOrd="0" presId="urn:microsoft.com/office/officeart/2005/8/layout/vList2"/>
    <dgm:cxn modelId="{8C00F91B-A0A5-4B28-AD5B-9313B0BF5F14}" type="presParOf" srcId="{4E23976C-B549-4282-BDAD-B95B1CCA83F3}" destId="{9F217B7E-A7F2-4F6D-878A-FFABC99DB21B}" srcOrd="10" destOrd="0" presId="urn:microsoft.com/office/officeart/2005/8/layout/vList2"/>
    <dgm:cxn modelId="{842903EC-B0EC-4EA7-B693-326D69B58215}" type="presParOf" srcId="{4E23976C-B549-4282-BDAD-B95B1CCA83F3}" destId="{A14B734D-3B8C-4419-B1A7-11816151CF48}" srcOrd="11" destOrd="0" presId="urn:microsoft.com/office/officeart/2005/8/layout/vList2"/>
    <dgm:cxn modelId="{9CD2554D-FA44-45B7-B8B8-26FCC6EB4E99}" type="presParOf" srcId="{4E23976C-B549-4282-BDAD-B95B1CCA83F3}" destId="{875C8B6B-14EC-4E9A-B685-E3D7E365409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274EB-5EE5-41D2-BE51-71286ADF8AC4}">
      <dsp:nvSpPr>
        <dsp:cNvPr id="0" name=""/>
        <dsp:cNvSpPr/>
      </dsp:nvSpPr>
      <dsp:spPr>
        <a:xfrm>
          <a:off x="0" y="1182"/>
          <a:ext cx="8532440" cy="8371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6.1.1 Explain why digestion of large food molecules is essential.</a:t>
          </a:r>
          <a:endParaRPr lang="en-GB" sz="1400" kern="1200"/>
        </a:p>
      </dsp:txBody>
      <dsp:txXfrm>
        <a:off x="40866" y="42048"/>
        <a:ext cx="8450708" cy="755402"/>
      </dsp:txXfrm>
    </dsp:sp>
    <dsp:sp modelId="{A38F1640-8791-4D4B-87E0-3EBFB1C7AC6B}">
      <dsp:nvSpPr>
        <dsp:cNvPr id="0" name=""/>
        <dsp:cNvSpPr/>
      </dsp:nvSpPr>
      <dsp:spPr>
        <a:xfrm>
          <a:off x="0" y="861357"/>
          <a:ext cx="8532440" cy="8371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6.1.2 Explain the need for enzymes in digestion.</a:t>
          </a:r>
          <a:endParaRPr lang="en-GB" sz="1400" kern="1200"/>
        </a:p>
      </dsp:txBody>
      <dsp:txXfrm>
        <a:off x="40866" y="902223"/>
        <a:ext cx="8450708" cy="755402"/>
      </dsp:txXfrm>
    </dsp:sp>
    <dsp:sp modelId="{E223672B-B679-401E-9BA3-6E7130E9723D}">
      <dsp:nvSpPr>
        <dsp:cNvPr id="0" name=""/>
        <dsp:cNvSpPr/>
      </dsp:nvSpPr>
      <dsp:spPr>
        <a:xfrm>
          <a:off x="0" y="1721532"/>
          <a:ext cx="8532440" cy="8371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6.1.3 State the source, substrate, products and optimum pH conditions for one amylase, one protease and one lipase.</a:t>
          </a:r>
          <a:endParaRPr lang="en-GB" sz="1400" kern="1200"/>
        </a:p>
      </dsp:txBody>
      <dsp:txXfrm>
        <a:off x="40866" y="1762398"/>
        <a:ext cx="8450708" cy="755402"/>
      </dsp:txXfrm>
    </dsp:sp>
    <dsp:sp modelId="{445E8D24-9AC5-4EA3-A2BF-7C918297A409}">
      <dsp:nvSpPr>
        <dsp:cNvPr id="0" name=""/>
        <dsp:cNvSpPr/>
      </dsp:nvSpPr>
      <dsp:spPr>
        <a:xfrm>
          <a:off x="0" y="2581707"/>
          <a:ext cx="8532440" cy="8371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6.1.4 Draw and label a diagram of the digestive system.                            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i="1" kern="1200" dirty="0" smtClean="0"/>
            <a:t>The diagram should show the mouth, oesophagus, stomach, small intestine, large intestine, anus, liver, pancreas and gall bladder. The diagram should clearly show the interconnections between these structures</a:t>
          </a:r>
          <a:r>
            <a:rPr lang="en-GB" sz="1400" kern="1200" dirty="0" smtClean="0"/>
            <a:t>.</a:t>
          </a:r>
          <a:endParaRPr lang="en-GB" sz="1400" kern="1200" dirty="0"/>
        </a:p>
      </dsp:txBody>
      <dsp:txXfrm>
        <a:off x="40866" y="2622573"/>
        <a:ext cx="8450708" cy="755402"/>
      </dsp:txXfrm>
    </dsp:sp>
    <dsp:sp modelId="{DA53970E-3F43-4202-8B0E-12E340257DD2}">
      <dsp:nvSpPr>
        <dsp:cNvPr id="0" name=""/>
        <dsp:cNvSpPr/>
      </dsp:nvSpPr>
      <dsp:spPr>
        <a:xfrm>
          <a:off x="0" y="3441882"/>
          <a:ext cx="8532440" cy="8371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6.1.5 Outline the function of the stomach, small intestine and large intestine.</a:t>
          </a:r>
          <a:endParaRPr lang="en-GB" sz="1400" kern="1200"/>
        </a:p>
      </dsp:txBody>
      <dsp:txXfrm>
        <a:off x="40866" y="3482748"/>
        <a:ext cx="8450708" cy="755402"/>
      </dsp:txXfrm>
    </dsp:sp>
    <dsp:sp modelId="{9F217B7E-A7F2-4F6D-878A-FFABC99DB21B}">
      <dsp:nvSpPr>
        <dsp:cNvPr id="0" name=""/>
        <dsp:cNvSpPr/>
      </dsp:nvSpPr>
      <dsp:spPr>
        <a:xfrm>
          <a:off x="0" y="4302057"/>
          <a:ext cx="8532440" cy="8371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6.1.6 Distinguish between </a:t>
          </a:r>
          <a:r>
            <a:rPr lang="en-GB" sz="1400" i="1" kern="1200" dirty="0" smtClean="0"/>
            <a:t>absorption </a:t>
          </a:r>
          <a:r>
            <a:rPr lang="en-GB" sz="1400" kern="1200" dirty="0" smtClean="0"/>
            <a:t>and </a:t>
          </a:r>
          <a:r>
            <a:rPr lang="en-GB" sz="1400" i="1" kern="1200" dirty="0" smtClean="0"/>
            <a:t>assimilation</a:t>
          </a:r>
          <a:r>
            <a:rPr lang="en-GB" sz="1400" kern="1200" dirty="0" smtClean="0"/>
            <a:t>.</a:t>
          </a:r>
          <a:endParaRPr lang="en-GB" sz="1400" kern="1200" dirty="0"/>
        </a:p>
      </dsp:txBody>
      <dsp:txXfrm>
        <a:off x="40866" y="4342923"/>
        <a:ext cx="8450708" cy="755402"/>
      </dsp:txXfrm>
    </dsp:sp>
    <dsp:sp modelId="{875C8B6B-14EC-4E9A-B685-E3D7E3654093}">
      <dsp:nvSpPr>
        <dsp:cNvPr id="0" name=""/>
        <dsp:cNvSpPr/>
      </dsp:nvSpPr>
      <dsp:spPr>
        <a:xfrm>
          <a:off x="0" y="5162232"/>
          <a:ext cx="8532440" cy="8371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6.1.7 Explain how the structure of the villus is related to its role in absorption and transport of the products of digestion.</a:t>
          </a:r>
          <a:endParaRPr lang="en-GB" sz="1400" kern="1200"/>
        </a:p>
      </dsp:txBody>
      <dsp:txXfrm>
        <a:off x="40866" y="5203098"/>
        <a:ext cx="8450708" cy="755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2C23B-F302-4442-9272-4C062030D448}" type="datetimeFigureOut">
              <a:rPr lang="en-GB" smtClean="0"/>
              <a:t>25/03/2014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20071-030F-43EC-B77C-337FD2E81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1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FDE1410-EB66-40D9-9BAA-CF3C790CE997}" type="datetime1">
              <a:rPr lang="en-US" smtClean="0"/>
              <a:t>3/25/2014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376A-6F0E-4BC5-8BC1-14B5429D2E18}" type="datetime1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37E-362F-4A7E-AAB4-F98E6B0E0B41}" type="datetime1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85D5-EF2D-4108-BEBF-17C55537D511}" type="datetime1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260A-077E-4CF2-BEC2-B50EF5400F7B}" type="datetime1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0443-CBB4-433B-A352-FA71B37D87B9}" type="datetime1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B31-7DA7-4FCB-AE4F-1CF433CBDF7C}" type="datetime1">
              <a:rPr lang="en-US" smtClean="0"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5BAD-35E8-4AC1-906A-9CA51BABE166}" type="datetime1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C944-0708-44C6-839C-79B31600A10E}" type="datetime1">
              <a:rPr lang="en-US" smtClean="0"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CD69-00CA-4272-B4A6-EE93FAF1A8E1}" type="datetime1">
              <a:rPr lang="en-US" smtClean="0"/>
              <a:t>3/25/2014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E7F6-FEB7-45E7-94F4-75C4FD9638B4}" type="datetime1">
              <a:rPr lang="en-US" smtClean="0"/>
              <a:t>3/25/2014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47904C7-27A4-4C04-BE2B-1694AE4406B9}" type="datetime1">
              <a:rPr lang="en-US" smtClean="0"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open.ac.uk/openlearn/everwonderedfood/interactives/digestive_system.sw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TMzl1cblZc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NMsNHqxsz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youtube.com/watch?v=Uzl6M1YlU3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Topic 6: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Human Health and Physiology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302" y="4581128"/>
            <a:ext cx="3419098" cy="936104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6.1 Digestive system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44008" y="0"/>
            <a:ext cx="3528392" cy="2276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78" y="-1"/>
            <a:ext cx="3674230" cy="239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78" y="304823"/>
            <a:ext cx="1088504" cy="239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896" y="180594"/>
            <a:ext cx="1160512" cy="239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03" y="0"/>
            <a:ext cx="3576096" cy="268207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03" y="2394721"/>
            <a:ext cx="3576096" cy="44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4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520" y="1196752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Pepsinogen is the inactive </a:t>
            </a:r>
            <a:r>
              <a:rPr lang="en-GB" dirty="0" smtClean="0"/>
              <a:t>precursor of </a:t>
            </a:r>
            <a:r>
              <a:rPr lang="en-GB" dirty="0"/>
              <a:t>pepsin. It is produced by chief cells in the wall of </a:t>
            </a:r>
            <a:r>
              <a:rPr lang="en-GB" dirty="0" smtClean="0"/>
              <a:t>the stomach </a:t>
            </a:r>
            <a:r>
              <a:rPr lang="en-GB" dirty="0"/>
              <a:t>and activated by the presence of </a:t>
            </a:r>
            <a:r>
              <a:rPr lang="en-GB" b="1" dirty="0" smtClean="0"/>
              <a:t>hydrochloric acid </a:t>
            </a:r>
            <a:r>
              <a:rPr lang="en-GB" b="1" dirty="0"/>
              <a:t>(</a:t>
            </a:r>
            <a:r>
              <a:rPr lang="en-GB" b="1" dirty="0" err="1"/>
              <a:t>HCl</a:t>
            </a:r>
            <a:r>
              <a:rPr lang="en-GB" b="1" dirty="0"/>
              <a:t>). </a:t>
            </a:r>
            <a:r>
              <a:rPr lang="en-GB" dirty="0"/>
              <a:t>The hydrochloric acid necessary to </a:t>
            </a:r>
            <a:r>
              <a:rPr lang="en-GB" dirty="0" smtClean="0"/>
              <a:t>activate pepsinogen </a:t>
            </a:r>
            <a:r>
              <a:rPr lang="en-GB" dirty="0"/>
              <a:t>is produced by the parietal cells in the </a:t>
            </a:r>
            <a:r>
              <a:rPr lang="en-GB" dirty="0" smtClean="0"/>
              <a:t>wall of </a:t>
            </a:r>
            <a:r>
              <a:rPr lang="en-GB" dirty="0"/>
              <a:t>the stomach. Due to the hydrochloric acid, the </a:t>
            </a:r>
            <a:r>
              <a:rPr lang="en-GB" b="1" dirty="0"/>
              <a:t>pH </a:t>
            </a:r>
            <a:r>
              <a:rPr lang="en-GB" b="1" dirty="0" smtClean="0"/>
              <a:t>in the </a:t>
            </a:r>
            <a:r>
              <a:rPr lang="en-GB" b="1" dirty="0"/>
              <a:t>stomach is very low (pH 2)</a:t>
            </a:r>
            <a:r>
              <a:rPr lang="en-GB" dirty="0"/>
              <a:t>. The very acidic </a:t>
            </a:r>
            <a:r>
              <a:rPr lang="en-GB" dirty="0" smtClean="0"/>
              <a:t>condition protects </a:t>
            </a:r>
            <a:r>
              <a:rPr lang="en-GB" dirty="0"/>
              <a:t>us from disease </a:t>
            </a:r>
            <a:r>
              <a:rPr lang="en-GB" b="1" dirty="0"/>
              <a:t>as it will kill most pathogens</a:t>
            </a:r>
            <a:r>
              <a:rPr lang="en-GB" dirty="0"/>
              <a:t>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05780" y="188640"/>
            <a:ext cx="8532440" cy="837134"/>
            <a:chOff x="0" y="3441882"/>
            <a:chExt cx="8532440" cy="837134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3441882"/>
              <a:ext cx="8532440" cy="83713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0866" y="3482748"/>
              <a:ext cx="8450708" cy="7554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smtClean="0"/>
                <a:t>6.1.5 Outline the function of the stomach, small intestine and large intestine.</a:t>
              </a:r>
              <a:endParaRPr lang="en-GB" sz="1600" kern="120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3068959"/>
            <a:ext cx="4680520" cy="342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3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3508" y="1196752"/>
            <a:ext cx="88569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Functions of the </a:t>
            </a:r>
            <a:r>
              <a:rPr lang="en-GB" b="1" dirty="0"/>
              <a:t>small intestine </a:t>
            </a:r>
            <a:r>
              <a:rPr lang="en-GB" dirty="0"/>
              <a:t>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digestion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absorption of products of </a:t>
            </a:r>
            <a:r>
              <a:rPr lang="en-GB" dirty="0" smtClean="0"/>
              <a:t>digestion</a:t>
            </a:r>
          </a:p>
          <a:p>
            <a:endParaRPr lang="en-GB" dirty="0"/>
          </a:p>
          <a:p>
            <a:r>
              <a:rPr lang="en-GB" dirty="0"/>
              <a:t>Enzymes are secreted into the small intestine from </a:t>
            </a:r>
            <a:r>
              <a:rPr lang="en-GB" dirty="0" smtClean="0"/>
              <a:t>two sources</a:t>
            </a:r>
            <a:r>
              <a:rPr lang="en-GB" dirty="0"/>
              <a:t>: the wall of the small intestine and the </a:t>
            </a:r>
            <a:r>
              <a:rPr lang="en-GB" dirty="0" smtClean="0"/>
              <a:t>exocrine part </a:t>
            </a:r>
            <a:r>
              <a:rPr lang="en-GB" dirty="0"/>
              <a:t>of the pancreas (via the pancreatic duct). </a:t>
            </a:r>
            <a:r>
              <a:rPr lang="en-GB" dirty="0" smtClean="0"/>
              <a:t>These enzymes </a:t>
            </a:r>
            <a:r>
              <a:rPr lang="en-GB" dirty="0"/>
              <a:t>are responsible for a large part of the </a:t>
            </a:r>
            <a:r>
              <a:rPr lang="en-GB" dirty="0" smtClean="0"/>
              <a:t>digestion of </a:t>
            </a:r>
            <a:r>
              <a:rPr lang="en-GB" dirty="0"/>
              <a:t>food. A third fluid is secreted into the small </a:t>
            </a:r>
            <a:r>
              <a:rPr lang="en-GB" dirty="0" smtClean="0"/>
              <a:t>intestine: </a:t>
            </a:r>
            <a:r>
              <a:rPr lang="en-GB" b="1" dirty="0" smtClean="0"/>
              <a:t>bile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Bile </a:t>
            </a:r>
            <a:r>
              <a:rPr lang="en-GB" dirty="0"/>
              <a:t>is NOT an enzyme. </a:t>
            </a:r>
            <a:r>
              <a:rPr lang="en-GB" b="1" dirty="0"/>
              <a:t>Bile contains bile salts </a:t>
            </a:r>
            <a:r>
              <a:rPr lang="en-GB" b="1" dirty="0" smtClean="0"/>
              <a:t>which break </a:t>
            </a:r>
            <a:r>
              <a:rPr lang="en-GB" b="1" dirty="0"/>
              <a:t>drops of fat into smaller droplets (emulsification</a:t>
            </a:r>
            <a:r>
              <a:rPr lang="en-GB" dirty="0"/>
              <a:t>) </a:t>
            </a:r>
            <a:r>
              <a:rPr lang="en-GB" dirty="0" smtClean="0"/>
              <a:t>so that </a:t>
            </a:r>
            <a:r>
              <a:rPr lang="en-GB" dirty="0"/>
              <a:t>the enzyme (pancreatic lipase) has more surface </a:t>
            </a:r>
            <a:r>
              <a:rPr lang="en-GB" dirty="0" smtClean="0"/>
              <a:t>area to </a:t>
            </a:r>
            <a:r>
              <a:rPr lang="en-GB" dirty="0"/>
              <a:t>work on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Absorption of digested food takes place in the </a:t>
            </a:r>
            <a:r>
              <a:rPr lang="en-GB" dirty="0" smtClean="0"/>
              <a:t>small intestine</a:t>
            </a:r>
            <a:r>
              <a:rPr lang="en-GB" dirty="0"/>
              <a:t>. To ensure enough surface area for </a:t>
            </a:r>
            <a:r>
              <a:rPr lang="en-GB" dirty="0" smtClean="0"/>
              <a:t>absorption, the </a:t>
            </a:r>
            <a:r>
              <a:rPr lang="en-GB" dirty="0"/>
              <a:t>small intestine is long (6 metres in humans) and </a:t>
            </a:r>
            <a:r>
              <a:rPr lang="en-GB" dirty="0" smtClean="0"/>
              <a:t>has folds </a:t>
            </a:r>
            <a:r>
              <a:rPr lang="en-GB" dirty="0"/>
              <a:t>on its inner surface. The surface also has </a:t>
            </a:r>
            <a:r>
              <a:rPr lang="en-GB" b="1" dirty="0"/>
              <a:t>villi</a:t>
            </a:r>
            <a:r>
              <a:rPr lang="en-GB" dirty="0"/>
              <a:t> (</a:t>
            </a:r>
            <a:r>
              <a:rPr lang="en-GB" dirty="0" err="1" smtClean="0"/>
              <a:t>fingerlike</a:t>
            </a:r>
            <a:r>
              <a:rPr lang="en-GB" dirty="0"/>
              <a:t> </a:t>
            </a:r>
            <a:r>
              <a:rPr lang="en-GB" dirty="0" smtClean="0"/>
              <a:t>projections </a:t>
            </a:r>
            <a:r>
              <a:rPr lang="en-GB" dirty="0"/>
              <a:t>into the hollow centre) and </a:t>
            </a:r>
            <a:r>
              <a:rPr lang="en-GB" b="1" dirty="0"/>
              <a:t>microvill</a:t>
            </a:r>
            <a:r>
              <a:rPr lang="en-GB" dirty="0"/>
              <a:t>i </a:t>
            </a:r>
            <a:r>
              <a:rPr lang="en-GB" dirty="0" smtClean="0"/>
              <a:t>on these </a:t>
            </a:r>
            <a:r>
              <a:rPr lang="en-GB" dirty="0"/>
              <a:t>villi to further increase surface area.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05780" y="188640"/>
            <a:ext cx="8532440" cy="837134"/>
            <a:chOff x="0" y="3441882"/>
            <a:chExt cx="8532440" cy="837134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3441882"/>
              <a:ext cx="8532440" cy="83713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0866" y="3482748"/>
              <a:ext cx="8450708" cy="7554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smtClean="0"/>
                <a:t>6.1.5 Outline the function of the stomach, small intestine and large intestine.</a:t>
              </a:r>
              <a:endParaRPr lang="en-GB" sz="1600" kern="12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236296" y="4555422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hlinkClick r:id="rId2"/>
              </a:rPr>
              <a:t>LINK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3722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lm.nih.gov/medlineplus/ency/images/ency/fullsize/19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72" y="3052289"/>
            <a:ext cx="4532256" cy="362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1025774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Functions of the </a:t>
            </a:r>
            <a:r>
              <a:rPr lang="en-GB" b="1" dirty="0"/>
              <a:t>large intestine: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absorption of liquids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absorption of </a:t>
            </a:r>
            <a:r>
              <a:rPr lang="en-GB" dirty="0" smtClean="0"/>
              <a:t>minerals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In the process of digestion, a lot of fluid is added to </a:t>
            </a:r>
            <a:r>
              <a:rPr lang="en-GB" dirty="0" smtClean="0"/>
              <a:t>the "food</a:t>
            </a:r>
            <a:r>
              <a:rPr lang="en-GB" dirty="0"/>
              <a:t>" as it moves through the alimentary canal. </a:t>
            </a:r>
            <a:r>
              <a:rPr lang="en-GB" dirty="0" smtClean="0"/>
              <a:t>Glucose is </a:t>
            </a:r>
            <a:r>
              <a:rPr lang="en-GB" dirty="0"/>
              <a:t>actively absorbed in the small intestine and minerals </a:t>
            </a:r>
            <a:r>
              <a:rPr lang="en-GB" dirty="0" smtClean="0"/>
              <a:t>are actively </a:t>
            </a:r>
            <a:r>
              <a:rPr lang="en-GB" dirty="0"/>
              <a:t>absorbed in the large intestine and water </a:t>
            </a:r>
            <a:r>
              <a:rPr lang="en-GB" dirty="0" smtClean="0"/>
              <a:t>follows by </a:t>
            </a:r>
            <a:r>
              <a:rPr lang="en-GB" dirty="0"/>
              <a:t>osmosis.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05780" y="188640"/>
            <a:ext cx="8532440" cy="837134"/>
            <a:chOff x="0" y="3441882"/>
            <a:chExt cx="8532440" cy="837134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3441882"/>
              <a:ext cx="8532440" cy="83713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0866" y="3482748"/>
              <a:ext cx="8450708" cy="7554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smtClean="0"/>
                <a:t>6.1.5 Outline the function of the stomach, small intestine and large intestine.</a:t>
              </a:r>
              <a:endParaRPr lang="en-GB" sz="1600" kern="12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80312" y="5445224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hlinkClick r:id="rId3"/>
              </a:rPr>
              <a:t>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08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1196752"/>
            <a:ext cx="8617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Absorption</a:t>
            </a:r>
          </a:p>
          <a:p>
            <a:r>
              <a:rPr lang="en-GB" dirty="0"/>
              <a:t>Absorption means </a:t>
            </a:r>
            <a:r>
              <a:rPr lang="en-GB" b="1" dirty="0"/>
              <a:t>taking in substances through </a:t>
            </a:r>
            <a:r>
              <a:rPr lang="en-GB" b="1" dirty="0" smtClean="0"/>
              <a:t>cell membranes </a:t>
            </a:r>
            <a:r>
              <a:rPr lang="en-GB" b="1" dirty="0"/>
              <a:t>or layers of cells</a:t>
            </a:r>
            <a:r>
              <a:rPr lang="en-GB" dirty="0"/>
              <a:t>, in particular from the </a:t>
            </a:r>
            <a:r>
              <a:rPr lang="en-GB" dirty="0" smtClean="0"/>
              <a:t>lumen of </a:t>
            </a:r>
            <a:r>
              <a:rPr lang="en-GB" dirty="0"/>
              <a:t>the gut into the blood or lymph capillaries</a:t>
            </a:r>
            <a:r>
              <a:rPr lang="en-GB" dirty="0" smtClean="0"/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4914" y="76164"/>
            <a:ext cx="8532440" cy="837134"/>
            <a:chOff x="0" y="4302057"/>
            <a:chExt cx="8532440" cy="837134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4302057"/>
              <a:ext cx="8532440" cy="83713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0866" y="4342923"/>
              <a:ext cx="8450708" cy="7554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smtClean="0"/>
                <a:t>6.1.6 Distinguish between </a:t>
              </a:r>
              <a:r>
                <a:rPr lang="en-GB" sz="2400" i="1" kern="1200" smtClean="0"/>
                <a:t>absorption </a:t>
              </a:r>
              <a:r>
                <a:rPr lang="en-GB" sz="2400" kern="1200" smtClean="0"/>
                <a:t>and </a:t>
              </a:r>
              <a:r>
                <a:rPr lang="en-GB" sz="2400" i="1" kern="1200" smtClean="0"/>
                <a:t>assimilation</a:t>
              </a:r>
              <a:r>
                <a:rPr lang="en-GB" sz="2400" kern="1200" smtClean="0"/>
                <a:t>.</a:t>
              </a:r>
              <a:endParaRPr lang="en-GB" sz="2400" kern="1200"/>
            </a:p>
          </p:txBody>
        </p:sp>
      </p:grpSp>
      <p:pic>
        <p:nvPicPr>
          <p:cNvPr id="5122" name="Picture 2" descr="http://ib-biology2010-12.wikispaces.com/file/view/villi_in_sm._intestine/173325835/villi_in_sm._intest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8"/>
          <a:stretch/>
        </p:blipFill>
        <p:spPr bwMode="auto">
          <a:xfrm>
            <a:off x="2699792" y="2204864"/>
            <a:ext cx="6110299" cy="432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631" y="2936000"/>
            <a:ext cx="26301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b="1" dirty="0"/>
              <a:t>Assimilation</a:t>
            </a:r>
          </a:p>
          <a:p>
            <a:r>
              <a:rPr lang="en-GB" dirty="0"/>
              <a:t>Assimilation involves </a:t>
            </a:r>
            <a:r>
              <a:rPr lang="en-GB" b="1" dirty="0"/>
              <a:t>the conversion of nutrients into fluid or solid parts of the organism</a:t>
            </a:r>
            <a:r>
              <a:rPr lang="en-GB" dirty="0"/>
              <a:t>. Assimilation can only occur after absorption has taken place.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95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b-biology2010-12.wikispaces.com/file/view/villi_in_sm._intestine/173325835/villi_in_sm._intest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8"/>
          <a:stretch/>
        </p:blipFill>
        <p:spPr bwMode="auto">
          <a:xfrm>
            <a:off x="3536406" y="2842601"/>
            <a:ext cx="5678251" cy="401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052736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small intestine is a very important place for </a:t>
            </a:r>
            <a:r>
              <a:rPr lang="en-GB" b="1" dirty="0" smtClean="0"/>
              <a:t>chemical digestion </a:t>
            </a:r>
            <a:r>
              <a:rPr lang="en-GB" b="1" dirty="0"/>
              <a:t>but it is also the major site of absorption</a:t>
            </a:r>
            <a:r>
              <a:rPr lang="en-GB" dirty="0"/>
              <a:t>. For </a:t>
            </a:r>
            <a:r>
              <a:rPr lang="en-GB" dirty="0" smtClean="0"/>
              <a:t>this reason </a:t>
            </a:r>
            <a:r>
              <a:rPr lang="en-GB" dirty="0"/>
              <a:t>the wall of the small intestine is not just simply </a:t>
            </a:r>
            <a:r>
              <a:rPr lang="en-GB" dirty="0" smtClean="0"/>
              <a:t>a smooth </a:t>
            </a:r>
            <a:r>
              <a:rPr lang="en-GB" dirty="0"/>
              <a:t>inner surface of a tube, as you may have </a:t>
            </a:r>
            <a:r>
              <a:rPr lang="en-GB" dirty="0" smtClean="0"/>
              <a:t>imagined from </a:t>
            </a:r>
            <a:r>
              <a:rPr lang="en-GB" dirty="0"/>
              <a:t>the schematic and simplified diagrams, but </a:t>
            </a:r>
            <a:r>
              <a:rPr lang="en-GB" b="1" dirty="0" smtClean="0"/>
              <a:t>covered with </a:t>
            </a:r>
            <a:r>
              <a:rPr lang="en-GB" b="1" dirty="0"/>
              <a:t>villi </a:t>
            </a:r>
            <a:r>
              <a:rPr lang="en-GB" dirty="0"/>
              <a:t>(singular: villus), which are small </a:t>
            </a:r>
            <a:r>
              <a:rPr lang="en-GB" dirty="0" smtClean="0"/>
              <a:t>finger-like projections </a:t>
            </a:r>
            <a:r>
              <a:rPr lang="en-GB" dirty="0"/>
              <a:t>made of many cells. The cells of the villus often</a:t>
            </a:r>
          </a:p>
          <a:p>
            <a:r>
              <a:rPr lang="en-GB" dirty="0"/>
              <a:t>also have projections into the lumen of the gut: </a:t>
            </a:r>
            <a:r>
              <a:rPr lang="en-GB" b="1" dirty="0" smtClean="0"/>
              <a:t>microvilli</a:t>
            </a:r>
            <a:r>
              <a:rPr lang="en-GB" dirty="0" smtClean="0"/>
              <a:t> (similar </a:t>
            </a:r>
            <a:r>
              <a:rPr lang="en-GB" dirty="0"/>
              <a:t>in function to plant root </a:t>
            </a:r>
            <a:r>
              <a:rPr lang="en-GB" dirty="0" smtClean="0"/>
              <a:t>hairs).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4914" y="39919"/>
            <a:ext cx="8532440" cy="837134"/>
            <a:chOff x="0" y="5162232"/>
            <a:chExt cx="8532440" cy="837134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5162232"/>
              <a:ext cx="8532440" cy="83713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0866" y="5203098"/>
              <a:ext cx="8450708" cy="7554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smtClean="0"/>
                <a:t>6.1.7 Explain how the structure of the villus is related to its role in absorption and transport of the products of digestion.</a:t>
              </a:r>
              <a:endParaRPr lang="en-GB" sz="2000" kern="12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9254" y="4020357"/>
            <a:ext cx="3328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purpose of villi and microvilli is to</a:t>
            </a:r>
            <a:r>
              <a:rPr lang="en-GB" b="1" dirty="0"/>
              <a:t> increase the surface area </a:t>
            </a:r>
            <a:r>
              <a:rPr lang="en-GB" dirty="0"/>
              <a:t>of the small intestine.</a:t>
            </a:r>
          </a:p>
        </p:txBody>
      </p:sp>
    </p:spTree>
    <p:extLst>
      <p:ext uri="{BB962C8B-B14F-4D97-AF65-F5344CB8AC3E}">
        <p14:creationId xmlns:p14="http://schemas.microsoft.com/office/powerpoint/2010/main" val="19936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5780" y="889844"/>
            <a:ext cx="46982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As the function of the small intestine is </a:t>
            </a:r>
            <a:r>
              <a:rPr lang="en-GB" b="1" dirty="0"/>
              <a:t>absorption</a:t>
            </a:r>
            <a:r>
              <a:rPr lang="en-GB" dirty="0"/>
              <a:t>, the relationship of its role to its structure is the increased surface area of the villi. </a:t>
            </a:r>
            <a:r>
              <a:rPr lang="en-GB" b="1" dirty="0"/>
              <a:t>More products of digestion </a:t>
            </a:r>
            <a:r>
              <a:rPr lang="en-GB" b="1" dirty="0" smtClean="0"/>
              <a:t>can be </a:t>
            </a:r>
            <a:r>
              <a:rPr lang="en-GB" b="1" dirty="0"/>
              <a:t>absorbed at the same time due to the larger surface area</a:t>
            </a:r>
            <a:r>
              <a:rPr lang="en-GB" dirty="0"/>
              <a:t>. </a:t>
            </a:r>
            <a:r>
              <a:rPr lang="en-GB" dirty="0" smtClean="0"/>
              <a:t>Inside </a:t>
            </a:r>
            <a:r>
              <a:rPr lang="en-GB" dirty="0"/>
              <a:t>the villi, a capillary bed can be seen.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Small </a:t>
            </a:r>
            <a:r>
              <a:rPr lang="en-GB" dirty="0"/>
              <a:t>carbohydrates (such as glucose) and amino acids are absorbed into the blood and transported to the liver. Lipids are absorbed in the lacteals, which are part of the lymphatic system</a:t>
            </a:r>
            <a:r>
              <a:rPr lang="en-GB" dirty="0" smtClean="0"/>
              <a:t>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64914" y="84329"/>
            <a:ext cx="8532440" cy="837134"/>
            <a:chOff x="0" y="5162232"/>
            <a:chExt cx="8532440" cy="837134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5162232"/>
              <a:ext cx="8532440" cy="83713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0866" y="5203098"/>
              <a:ext cx="8450708" cy="7554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smtClean="0"/>
                <a:t>6.1.7 Explain how the structure of the villus is related to its role in absorption and transport of the products of digestion.</a:t>
              </a:r>
              <a:endParaRPr lang="en-GB" sz="2000" kern="1200"/>
            </a:p>
          </p:txBody>
        </p:sp>
      </p:grpSp>
      <p:pic>
        <p:nvPicPr>
          <p:cNvPr id="6146" name="Picture 2" descr="http://ib-biology2010-12.wikispaces.com/file/view/villi_in_sm._intestine/173325835/villi_in_sm._intest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0" t="22774" r="29901" b="5584"/>
          <a:stretch/>
        </p:blipFill>
        <p:spPr bwMode="auto">
          <a:xfrm>
            <a:off x="5220072" y="946186"/>
            <a:ext cx="3691192" cy="564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516216" y="1412776"/>
            <a:ext cx="936104" cy="427838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31640" y="3140968"/>
            <a:ext cx="518457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76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3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2.bp.blogspot.com/-tGFfzGMRKyc/Tb47IWyvbGI/AAAAAAAAAIk/fEJ2ykNwuYs/s1600/lacteal.jp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2"/>
          <a:stretch/>
        </p:blipFill>
        <p:spPr bwMode="auto">
          <a:xfrm>
            <a:off x="1979712" y="2636912"/>
            <a:ext cx="5688632" cy="373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7887" y="1028342"/>
            <a:ext cx="84835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 the relationship of structure and function of the </a:t>
            </a:r>
            <a:r>
              <a:rPr lang="en-GB" dirty="0" smtClean="0"/>
              <a:t>villi, with </a:t>
            </a:r>
            <a:r>
              <a:rPr lang="en-GB" dirty="0"/>
              <a:t>regards to transport, is found in </a:t>
            </a:r>
            <a:r>
              <a:rPr lang="en-GB" b="1" dirty="0"/>
              <a:t>the presence </a:t>
            </a:r>
            <a:r>
              <a:rPr lang="en-GB" b="1" dirty="0" smtClean="0"/>
              <a:t>of blood </a:t>
            </a:r>
            <a:r>
              <a:rPr lang="en-GB" b="1" dirty="0"/>
              <a:t>capillaries to remove water, small </a:t>
            </a:r>
            <a:r>
              <a:rPr lang="en-GB" b="1" dirty="0" smtClean="0"/>
              <a:t>carbohydrates and </a:t>
            </a:r>
            <a:r>
              <a:rPr lang="en-GB" b="1" dirty="0"/>
              <a:t>amino acids from the small intestine</a:t>
            </a:r>
            <a:r>
              <a:rPr lang="en-GB" dirty="0"/>
              <a:t>. The </a:t>
            </a:r>
            <a:r>
              <a:rPr lang="en-GB" dirty="0" smtClean="0"/>
              <a:t>lacteals remove </a:t>
            </a:r>
            <a:r>
              <a:rPr lang="en-GB" dirty="0"/>
              <a:t>fats from the small intestine. Absorbed </a:t>
            </a:r>
            <a:r>
              <a:rPr lang="en-GB" dirty="0" smtClean="0"/>
              <a:t>products of </a:t>
            </a:r>
            <a:r>
              <a:rPr lang="en-GB" dirty="0"/>
              <a:t>digestion need to be moved away from the area </a:t>
            </a:r>
            <a:r>
              <a:rPr lang="en-GB" dirty="0" smtClean="0"/>
              <a:t>where they </a:t>
            </a:r>
            <a:r>
              <a:rPr lang="en-GB" dirty="0"/>
              <a:t>are absorbed as soon as possible in order to </a:t>
            </a:r>
            <a:r>
              <a:rPr lang="en-GB" dirty="0" smtClean="0"/>
              <a:t>maintain the </a:t>
            </a:r>
            <a:r>
              <a:rPr lang="en-GB" dirty="0"/>
              <a:t>concentration gradient which helps the </a:t>
            </a:r>
            <a:r>
              <a:rPr lang="en-GB" dirty="0" smtClean="0"/>
              <a:t>absorption process</a:t>
            </a:r>
            <a:r>
              <a:rPr lang="en-GB" dirty="0"/>
              <a:t>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64914" y="84329"/>
            <a:ext cx="8532440" cy="837134"/>
            <a:chOff x="0" y="5162232"/>
            <a:chExt cx="8532440" cy="837134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5162232"/>
              <a:ext cx="8532440" cy="83713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0866" y="5203098"/>
              <a:ext cx="8450708" cy="7554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smtClean="0"/>
                <a:t>6.1.7 Explain how the structure of the villus is related to its role in absorption and transport of the products of digestion.</a:t>
              </a:r>
              <a:endParaRPr lang="en-GB" sz="2000" kern="1200"/>
            </a:p>
          </p:txBody>
        </p:sp>
      </p:grpSp>
      <p:cxnSp>
        <p:nvCxnSpPr>
          <p:cNvPr id="11" name="Elbow Connector 10"/>
          <p:cNvCxnSpPr/>
          <p:nvPr/>
        </p:nvCxnSpPr>
        <p:spPr>
          <a:xfrm>
            <a:off x="305780" y="3212976"/>
            <a:ext cx="1961964" cy="100811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89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Topic 6: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Human Health and Physiology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302" y="4581128"/>
            <a:ext cx="3419098" cy="936104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6.1 Digestive system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44008" y="0"/>
            <a:ext cx="3528392" cy="2276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78" y="-1"/>
            <a:ext cx="3674230" cy="239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78" y="304823"/>
            <a:ext cx="1088504" cy="239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896" y="180594"/>
            <a:ext cx="1160512" cy="239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03" y="0"/>
            <a:ext cx="3576096" cy="268207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03" y="2394721"/>
            <a:ext cx="3576096" cy="44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9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19" y="129621"/>
            <a:ext cx="2935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ASSESSMENT STATEMENTS</a:t>
            </a:r>
          </a:p>
          <a:p>
            <a:endParaRPr lang="en-GB" dirty="0">
              <a:solidFill>
                <a:srgbClr val="0070C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35192282"/>
              </p:ext>
            </p:extLst>
          </p:nvPr>
        </p:nvGraphicFramePr>
        <p:xfrm>
          <a:off x="235013" y="452786"/>
          <a:ext cx="8532440" cy="6000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5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D274EB-5EE5-41D2-BE51-71286ADF8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9AD274EB-5EE5-41D2-BE51-71286ADF8A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9AD274EB-5EE5-41D2-BE51-71286ADF8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9AD274EB-5EE5-41D2-BE51-71286ADF8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8F1640-8791-4D4B-87E0-3EBFB1C7A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A38F1640-8791-4D4B-87E0-3EBFB1C7A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A38F1640-8791-4D4B-87E0-3EBFB1C7A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A38F1640-8791-4D4B-87E0-3EBFB1C7A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23672B-B679-401E-9BA3-6E7130E97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E223672B-B679-401E-9BA3-6E7130E972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E223672B-B679-401E-9BA3-6E7130E97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E223672B-B679-401E-9BA3-6E7130E97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5E8D24-9AC5-4EA3-A2BF-7C918297A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445E8D24-9AC5-4EA3-A2BF-7C918297A4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445E8D24-9AC5-4EA3-A2BF-7C918297A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445E8D24-9AC5-4EA3-A2BF-7C918297A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53970E-3F43-4202-8B0E-12E340257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graphicEl>
                                              <a:dgm id="{DA53970E-3F43-4202-8B0E-12E340257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DA53970E-3F43-4202-8B0E-12E340257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DA53970E-3F43-4202-8B0E-12E340257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217B7E-A7F2-4F6D-878A-FFABC99DB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9F217B7E-A7F2-4F6D-878A-FFABC99DB2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9F217B7E-A7F2-4F6D-878A-FFABC99DB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9F217B7E-A7F2-4F6D-878A-FFABC99DB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5C8B6B-14EC-4E9A-B685-E3D7E3654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875C8B6B-14EC-4E9A-B685-E3D7E36540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875C8B6B-14EC-4E9A-B685-E3D7E3654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875C8B6B-14EC-4E9A-B685-E3D7E3654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79512" y="89812"/>
            <a:ext cx="8532440" cy="837134"/>
            <a:chOff x="0" y="1182"/>
            <a:chExt cx="8532440" cy="837134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1182"/>
              <a:ext cx="8532440" cy="83713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40866" y="42048"/>
              <a:ext cx="8450708" cy="7554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smtClean="0"/>
                <a:t>6.1.1 Explain why digestion of large food molecules is essential.</a:t>
              </a:r>
              <a:endParaRPr lang="en-GB" sz="2000" kern="12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99662" y="1052736"/>
            <a:ext cx="86721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Food contains starch, proteins and lipids. </a:t>
            </a:r>
            <a:r>
              <a:rPr lang="en-GB" dirty="0" smtClean="0"/>
              <a:t>These molecules </a:t>
            </a:r>
            <a:r>
              <a:rPr lang="en-GB" dirty="0"/>
              <a:t>are very </a:t>
            </a:r>
            <a:r>
              <a:rPr lang="en-GB" dirty="0" smtClean="0"/>
              <a:t>large. </a:t>
            </a:r>
            <a:r>
              <a:rPr lang="en-GB" b="1" dirty="0" smtClean="0"/>
              <a:t>Large </a:t>
            </a:r>
            <a:r>
              <a:rPr lang="en-GB" b="1" dirty="0"/>
              <a:t>food molecules need to be digested before </a:t>
            </a:r>
            <a:r>
              <a:rPr lang="en-GB" b="1" dirty="0" smtClean="0"/>
              <a:t>being absorbed</a:t>
            </a:r>
            <a:r>
              <a:rPr lang="en-GB" dirty="0"/>
              <a:t>. The process of absorption of food </a:t>
            </a:r>
            <a:r>
              <a:rPr lang="en-GB" dirty="0" smtClean="0"/>
              <a:t>molecules </a:t>
            </a:r>
            <a:r>
              <a:rPr lang="en-GB" b="1" dirty="0" smtClean="0"/>
              <a:t>requires </a:t>
            </a:r>
            <a:r>
              <a:rPr lang="en-GB" b="1" dirty="0"/>
              <a:t>them to pass into a cell</a:t>
            </a:r>
            <a:r>
              <a:rPr lang="en-GB" dirty="0"/>
              <a:t> lining the gut. To </a:t>
            </a:r>
            <a:r>
              <a:rPr lang="en-GB" dirty="0" smtClean="0"/>
              <a:t>do so</a:t>
            </a:r>
            <a:r>
              <a:rPr lang="en-GB" dirty="0"/>
              <a:t>, </a:t>
            </a:r>
            <a:r>
              <a:rPr lang="en-GB" b="1" dirty="0"/>
              <a:t>molecules must be small and soluble</a:t>
            </a:r>
            <a:r>
              <a:rPr lang="en-GB" dirty="0"/>
              <a:t>. Therefore </a:t>
            </a:r>
            <a:r>
              <a:rPr lang="en-GB" dirty="0" smtClean="0"/>
              <a:t>large molecules </a:t>
            </a:r>
            <a:r>
              <a:rPr lang="en-GB" dirty="0"/>
              <a:t>like polysaccharides, proteins and lipids </a:t>
            </a:r>
            <a:r>
              <a:rPr lang="en-GB" dirty="0" smtClean="0"/>
              <a:t>need to </a:t>
            </a:r>
            <a:r>
              <a:rPr lang="en-GB" dirty="0"/>
              <a:t>be </a:t>
            </a:r>
            <a:r>
              <a:rPr lang="en-GB" b="1" dirty="0"/>
              <a:t>broken down into their building blocks </a:t>
            </a:r>
            <a:r>
              <a:rPr lang="en-GB" dirty="0"/>
              <a:t>before </a:t>
            </a:r>
            <a:r>
              <a:rPr lang="en-GB" dirty="0" smtClean="0"/>
              <a:t>they can </a:t>
            </a:r>
            <a:r>
              <a:rPr lang="en-GB" dirty="0"/>
              <a:t>be </a:t>
            </a:r>
            <a:r>
              <a:rPr lang="en-GB" dirty="0" smtClean="0"/>
              <a:t>absorbed. </a:t>
            </a:r>
          </a:p>
          <a:p>
            <a:endParaRPr lang="en-GB" dirty="0"/>
          </a:p>
          <a:p>
            <a:r>
              <a:rPr lang="en-GB" dirty="0" smtClean="0"/>
              <a:t>Even </a:t>
            </a:r>
            <a:r>
              <a:rPr lang="en-GB" dirty="0"/>
              <a:t>if we could absorb the food as large molecules, </a:t>
            </a:r>
            <a:r>
              <a:rPr lang="en-GB" dirty="0" smtClean="0"/>
              <a:t>many of </a:t>
            </a:r>
            <a:r>
              <a:rPr lang="en-GB" dirty="0"/>
              <a:t>these molecules would not be useful to us as such. </a:t>
            </a:r>
            <a:r>
              <a:rPr lang="en-GB" dirty="0" smtClean="0"/>
              <a:t>Plants may </a:t>
            </a:r>
            <a:r>
              <a:rPr lang="en-GB" dirty="0"/>
              <a:t>contain a lot of starch which is useful for </a:t>
            </a:r>
            <a:r>
              <a:rPr lang="en-GB" dirty="0" smtClean="0"/>
              <a:t>releasing energy</a:t>
            </a:r>
            <a:r>
              <a:rPr lang="en-GB" dirty="0"/>
              <a:t>, but only after it has been digested down to </a:t>
            </a:r>
            <a:r>
              <a:rPr lang="en-GB" dirty="0" smtClean="0"/>
              <a:t>glucose. Steak </a:t>
            </a:r>
            <a:r>
              <a:rPr lang="en-GB" dirty="0"/>
              <a:t>contains proteins but probably not the exact </a:t>
            </a:r>
            <a:r>
              <a:rPr lang="en-GB" dirty="0" smtClean="0"/>
              <a:t>same ones </a:t>
            </a:r>
            <a:r>
              <a:rPr lang="en-GB" dirty="0"/>
              <a:t>we need. </a:t>
            </a:r>
            <a:r>
              <a:rPr lang="en-GB" b="1" dirty="0"/>
              <a:t>If we break the proteins down into </a:t>
            </a:r>
            <a:r>
              <a:rPr lang="en-GB" b="1" dirty="0" smtClean="0"/>
              <a:t>amino acids</a:t>
            </a:r>
            <a:r>
              <a:rPr lang="en-GB" b="1" dirty="0"/>
              <a:t>, we can use them as monomers or ‘building </a:t>
            </a:r>
            <a:r>
              <a:rPr lang="en-GB" b="1" dirty="0" smtClean="0"/>
              <a:t>blocks’ and </a:t>
            </a:r>
            <a:r>
              <a:rPr lang="en-GB" b="1" dirty="0"/>
              <a:t>then used to produce exactly the right proteins.</a:t>
            </a:r>
          </a:p>
        </p:txBody>
      </p:sp>
    </p:spTree>
    <p:extLst>
      <p:ext uri="{BB962C8B-B14F-4D97-AF65-F5344CB8AC3E}">
        <p14:creationId xmlns:p14="http://schemas.microsoft.com/office/powerpoint/2010/main" val="20453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2126" y="1340768"/>
            <a:ext cx="8491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Like many other biological reactions, the </a:t>
            </a:r>
            <a:r>
              <a:rPr lang="en-GB" dirty="0" smtClean="0"/>
              <a:t>breakdown of </a:t>
            </a:r>
            <a:r>
              <a:rPr lang="en-GB" dirty="0"/>
              <a:t>starch, proteins and lipids is a slow process at </a:t>
            </a:r>
            <a:r>
              <a:rPr lang="en-GB" dirty="0" smtClean="0"/>
              <a:t>body temperature</a:t>
            </a:r>
            <a:r>
              <a:rPr lang="en-GB" dirty="0"/>
              <a:t>. Enzymes lower the required </a:t>
            </a:r>
            <a:r>
              <a:rPr lang="en-GB" dirty="0" smtClean="0"/>
              <a:t>activation energy </a:t>
            </a:r>
            <a:r>
              <a:rPr lang="en-GB" dirty="0"/>
              <a:t>and make this process sufficiently fast.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31260" y="260648"/>
            <a:ext cx="8532440" cy="837134"/>
            <a:chOff x="0" y="861357"/>
            <a:chExt cx="8532440" cy="837134"/>
          </a:xfrm>
          <a:scene3d>
            <a:camera prst="orthographicFront"/>
            <a:lightRig rig="flat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0" y="861357"/>
              <a:ext cx="8532440" cy="83713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40866" y="902223"/>
              <a:ext cx="8450708" cy="7554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smtClean="0"/>
                <a:t>6.1.2 Explain the need for enzymes in digestion.</a:t>
              </a:r>
              <a:endParaRPr lang="en-GB" sz="2800" kern="1200"/>
            </a:p>
          </p:txBody>
        </p:sp>
      </p:grpSp>
      <p:pic>
        <p:nvPicPr>
          <p:cNvPr id="1026" name="Picture 2" descr="http://www.abpischools.org.uk/cnt/txt/179/1/dige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4824536" cy="414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87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42" y="3137700"/>
            <a:ext cx="6408712" cy="37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6646" y="188640"/>
            <a:ext cx="8532440" cy="837134"/>
            <a:chOff x="0" y="1721532"/>
            <a:chExt cx="8532440" cy="837134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1721532"/>
              <a:ext cx="8532440" cy="83713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0866" y="1762398"/>
              <a:ext cx="8450708" cy="7554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smtClean="0"/>
                <a:t>6.1.3 State the source, substrate, products and optimum pH conditions for one amylase, one protease and one lipase.</a:t>
              </a:r>
              <a:endParaRPr lang="en-GB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46646" y="1196752"/>
            <a:ext cx="86898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three kinds of macronutrients are </a:t>
            </a:r>
            <a:r>
              <a:rPr lang="en-GB" b="1" dirty="0"/>
              <a:t>carbohydrates, </a:t>
            </a:r>
            <a:r>
              <a:rPr lang="en-GB" b="1" dirty="0" smtClean="0"/>
              <a:t>lipids and </a:t>
            </a:r>
            <a:r>
              <a:rPr lang="en-GB" b="1" dirty="0"/>
              <a:t>proteins</a:t>
            </a:r>
            <a:r>
              <a:rPr lang="en-GB" dirty="0"/>
              <a:t>. Since enzymes are highly specific, </a:t>
            </a:r>
            <a:r>
              <a:rPr lang="en-GB" dirty="0" smtClean="0"/>
              <a:t>each molecule </a:t>
            </a:r>
            <a:r>
              <a:rPr lang="en-GB" dirty="0"/>
              <a:t>has at least one enzyme to break it down </a:t>
            </a:r>
            <a:r>
              <a:rPr lang="en-GB" dirty="0" smtClean="0"/>
              <a:t>into its </a:t>
            </a:r>
            <a:r>
              <a:rPr lang="en-GB" dirty="0"/>
              <a:t>building blocks. But as we can recognise three kinds </a:t>
            </a:r>
            <a:r>
              <a:rPr lang="en-GB" dirty="0" smtClean="0"/>
              <a:t>of macronutrients</a:t>
            </a:r>
            <a:r>
              <a:rPr lang="en-GB" dirty="0"/>
              <a:t>, we can recognise three groups of enzymes: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b="1" dirty="0"/>
              <a:t>amylases</a:t>
            </a:r>
            <a:r>
              <a:rPr lang="en-GB" dirty="0"/>
              <a:t> digest most </a:t>
            </a:r>
            <a:r>
              <a:rPr lang="en-GB" b="1" dirty="0"/>
              <a:t>carbohydrates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b="1" dirty="0"/>
              <a:t>proteases</a:t>
            </a:r>
            <a:r>
              <a:rPr lang="en-GB" dirty="0"/>
              <a:t> digest </a:t>
            </a:r>
            <a:r>
              <a:rPr lang="en-GB" b="1" dirty="0"/>
              <a:t>proteins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l</a:t>
            </a:r>
            <a:r>
              <a:rPr lang="en-GB" b="1" dirty="0"/>
              <a:t>ipases </a:t>
            </a:r>
            <a:r>
              <a:rPr lang="en-GB" dirty="0"/>
              <a:t>digest </a:t>
            </a:r>
            <a:r>
              <a:rPr lang="en-GB" b="1" dirty="0"/>
              <a:t>lipids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2320" y="2420888"/>
            <a:ext cx="909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hlinkClick r:id="rId3"/>
              </a:rPr>
              <a:t>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0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60732"/>
            <a:ext cx="9036496" cy="318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59532" y="190909"/>
            <a:ext cx="8532440" cy="837134"/>
            <a:chOff x="0" y="1721532"/>
            <a:chExt cx="8532440" cy="837134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1721532"/>
              <a:ext cx="8532440" cy="83713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0866" y="1762398"/>
              <a:ext cx="8450708" cy="7554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6.1.3 State the source, substrate, products and optimum pH conditions for one amylase, one protease and one lipase.</a:t>
              </a:r>
              <a:endParaRPr lang="en-GB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07504" y="2628621"/>
            <a:ext cx="1296144" cy="2312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403648" y="2594855"/>
            <a:ext cx="1521666" cy="2312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925314" y="2594858"/>
            <a:ext cx="1296144" cy="2312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211960" y="2594856"/>
            <a:ext cx="1728192" cy="2312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940152" y="2594858"/>
            <a:ext cx="2016224" cy="2312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956377" y="2594857"/>
            <a:ext cx="1156434" cy="2312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84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2163"/>
          <a:stretch/>
        </p:blipFill>
        <p:spPr bwMode="auto">
          <a:xfrm>
            <a:off x="1835696" y="1268758"/>
            <a:ext cx="5544616" cy="530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25760" y="116632"/>
            <a:ext cx="8532440" cy="837134"/>
            <a:chOff x="0" y="2581707"/>
            <a:chExt cx="8532440" cy="837134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2581707"/>
              <a:ext cx="8532440" cy="83713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0866" y="2622573"/>
              <a:ext cx="8450708" cy="7554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6.1.4 Draw and label a diagram of the digestive system.                             </a:t>
              </a:r>
            </a:p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i="1" kern="1200" dirty="0" smtClean="0"/>
                <a:t>The diagram should show the mouth, oesophagus, stomach, small intestine, large intestine, anus, liver, pancreas and gall bladder. The diagram should clearly show the interconnections between these structures</a:t>
              </a:r>
              <a:r>
                <a:rPr lang="en-GB" sz="1400" kern="1200" dirty="0" smtClean="0"/>
                <a:t>.</a:t>
              </a:r>
              <a:endParaRPr lang="en-GB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07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53475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83351" y="440838"/>
            <a:ext cx="3647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Example of drawing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075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5780" y="188640"/>
            <a:ext cx="8532440" cy="837134"/>
            <a:chOff x="0" y="3441882"/>
            <a:chExt cx="8532440" cy="837134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3441882"/>
              <a:ext cx="8532440" cy="83713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0866" y="3482748"/>
              <a:ext cx="8450708" cy="7554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smtClean="0"/>
                <a:t>6.1.5 Outline the function of the stomach, small intestine and large intestine.</a:t>
              </a:r>
              <a:endParaRPr lang="en-GB" sz="1600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73411" y="1196752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Functions of the stomach</a:t>
            </a:r>
            <a:r>
              <a:rPr lang="en-GB" b="1" dirty="0" smtClean="0"/>
              <a:t>: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emporarily store food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chemically </a:t>
            </a:r>
            <a:r>
              <a:rPr lang="en-GB" dirty="0"/>
              <a:t>digest </a:t>
            </a:r>
            <a:r>
              <a:rPr lang="en-GB" dirty="0" smtClean="0"/>
              <a:t>proteins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kill pathogens. 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stomach receives the food from the mouth via </a:t>
            </a:r>
            <a:r>
              <a:rPr lang="en-GB" dirty="0" smtClean="0"/>
              <a:t>the oesophagus </a:t>
            </a:r>
            <a:r>
              <a:rPr lang="en-GB" dirty="0"/>
              <a:t>and will pass it on to the small intestine. </a:t>
            </a:r>
            <a:r>
              <a:rPr lang="en-GB" dirty="0" smtClean="0"/>
              <a:t>Food is </a:t>
            </a:r>
            <a:r>
              <a:rPr lang="en-GB" dirty="0"/>
              <a:t>eaten in less time than it can be digested by the </a:t>
            </a:r>
            <a:r>
              <a:rPr lang="en-GB" dirty="0" smtClean="0"/>
              <a:t>small intestine </a:t>
            </a:r>
            <a:r>
              <a:rPr lang="en-GB" dirty="0"/>
              <a:t>so </a:t>
            </a:r>
            <a:r>
              <a:rPr lang="en-GB" b="1" dirty="0"/>
              <a:t>it is stored in the stomach for a while</a:t>
            </a:r>
            <a:r>
              <a:rPr lang="en-GB" dirty="0"/>
              <a:t>. It </a:t>
            </a:r>
            <a:r>
              <a:rPr lang="en-GB" dirty="0" smtClean="0"/>
              <a:t>is then </a:t>
            </a:r>
            <a:r>
              <a:rPr lang="en-GB" dirty="0"/>
              <a:t>moved along by waves of muscular contraction of </a:t>
            </a:r>
            <a:r>
              <a:rPr lang="en-GB" dirty="0" smtClean="0"/>
              <a:t>the intestinal </a:t>
            </a:r>
            <a:r>
              <a:rPr lang="en-GB" dirty="0"/>
              <a:t>wall called </a:t>
            </a:r>
            <a:r>
              <a:rPr lang="en-GB" b="1" dirty="0"/>
              <a:t>peristalsis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Pepsin</a:t>
            </a:r>
            <a:r>
              <a:rPr lang="en-GB" dirty="0"/>
              <a:t> is the best known enzyme in the stomach. </a:t>
            </a:r>
            <a:r>
              <a:rPr lang="en-GB" dirty="0" smtClean="0"/>
              <a:t>Pepsin chemically </a:t>
            </a:r>
            <a:r>
              <a:rPr lang="en-GB" dirty="0"/>
              <a:t>digests proteins and breaks them down </a:t>
            </a:r>
            <a:r>
              <a:rPr lang="en-GB" dirty="0" smtClean="0"/>
              <a:t>into </a:t>
            </a:r>
            <a:r>
              <a:rPr lang="en-GB" dirty="0"/>
              <a:t>shorter polypeptides.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735943" y="5555859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hlinkClick r:id="rId2"/>
              </a:rPr>
              <a:t>LINK</a:t>
            </a:r>
            <a:endParaRPr lang="en-GB" dirty="0"/>
          </a:p>
        </p:txBody>
      </p:sp>
      <p:pic>
        <p:nvPicPr>
          <p:cNvPr id="1026" name="Picture 2" descr="http://img.webmd.com/dtmcms/live/webmd/consumer_assets/site_images/articles/image_article_collections/anatomy_pages/stomach_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39664"/>
            <a:ext cx="2952328" cy="200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14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MP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MP</Template>
  <TotalTime>33658</TotalTime>
  <Words>1552</Words>
  <Application>Microsoft Office PowerPoint</Application>
  <PresentationFormat>On-screen Show (4:3)</PresentationFormat>
  <Paragraphs>113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Template MP</vt:lpstr>
      <vt:lpstr>Topic 6: Human Health and Physiology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 6: Human Health and Physiology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Mark Polko</dc:creator>
  <cp:lastModifiedBy>Mark Polko</cp:lastModifiedBy>
  <cp:revision>364</cp:revision>
  <dcterms:created xsi:type="dcterms:W3CDTF">2013-08-21T17:54:09Z</dcterms:created>
  <dcterms:modified xsi:type="dcterms:W3CDTF">2014-03-25T13:16:30Z</dcterms:modified>
</cp:coreProperties>
</file>