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22"/>
  </p:notesMasterIdLst>
  <p:sldIdLst>
    <p:sldId id="256" r:id="rId2"/>
    <p:sldId id="257" r:id="rId3"/>
    <p:sldId id="272" r:id="rId4"/>
    <p:sldId id="285" r:id="rId5"/>
    <p:sldId id="284" r:id="rId6"/>
    <p:sldId id="283" r:id="rId7"/>
    <p:sldId id="282" r:id="rId8"/>
    <p:sldId id="281" r:id="rId9"/>
    <p:sldId id="280" r:id="rId10"/>
    <p:sldId id="279" r:id="rId11"/>
    <p:sldId id="278" r:id="rId12"/>
    <p:sldId id="277" r:id="rId13"/>
    <p:sldId id="291" r:id="rId14"/>
    <p:sldId id="296" r:id="rId15"/>
    <p:sldId id="297" r:id="rId16"/>
    <p:sldId id="298" r:id="rId17"/>
    <p:sldId id="295" r:id="rId18"/>
    <p:sldId id="294" r:id="rId19"/>
    <p:sldId id="293" r:id="rId20"/>
    <p:sldId id="299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97052-B1C7-43F4-8939-8F6A946D6CA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BDADE2A0-E51A-4DB3-B6AB-741A59B14653}">
      <dgm:prSet/>
      <dgm:spPr/>
      <dgm:t>
        <a:bodyPr/>
        <a:lstStyle/>
        <a:p>
          <a:pPr rtl="0"/>
          <a:r>
            <a:rPr lang="en-GB" dirty="0" smtClean="0"/>
            <a:t>5.4.1 Define </a:t>
          </a:r>
          <a:r>
            <a:rPr lang="en-GB" i="1" dirty="0" smtClean="0"/>
            <a:t>evolution</a:t>
          </a:r>
          <a:r>
            <a:rPr lang="en-GB" dirty="0" smtClean="0"/>
            <a:t>. </a:t>
          </a:r>
          <a:endParaRPr lang="en-GB" dirty="0"/>
        </a:p>
      </dgm:t>
    </dgm:pt>
    <dgm:pt modelId="{EA6466F8-0F31-48F7-92F3-C5C5EEE6A6C9}" type="parTrans" cxnId="{A1484D60-5222-47D0-B00B-FF78868AC732}">
      <dgm:prSet/>
      <dgm:spPr/>
      <dgm:t>
        <a:bodyPr/>
        <a:lstStyle/>
        <a:p>
          <a:endParaRPr lang="en-GB"/>
        </a:p>
      </dgm:t>
    </dgm:pt>
    <dgm:pt modelId="{578DF351-BB1C-4161-B249-38E9AF4AC0C2}" type="sibTrans" cxnId="{A1484D60-5222-47D0-B00B-FF78868AC732}">
      <dgm:prSet/>
      <dgm:spPr/>
      <dgm:t>
        <a:bodyPr/>
        <a:lstStyle/>
        <a:p>
          <a:endParaRPr lang="en-GB"/>
        </a:p>
      </dgm:t>
    </dgm:pt>
    <dgm:pt modelId="{7BAE2551-DC63-4DED-9B8E-28E3A6C1E870}">
      <dgm:prSet/>
      <dgm:spPr/>
      <dgm:t>
        <a:bodyPr/>
        <a:lstStyle/>
        <a:p>
          <a:pPr rtl="0"/>
          <a:r>
            <a:rPr lang="en-GB" dirty="0" smtClean="0"/>
            <a:t>5.4.2 Outline the evidence for evolution provided by the fossil record, selective breeding of domesticated animals and homologous structures.</a:t>
          </a:r>
          <a:endParaRPr lang="en-GB" dirty="0"/>
        </a:p>
      </dgm:t>
    </dgm:pt>
    <dgm:pt modelId="{E653FE5B-3628-46B9-9CBF-A04F0426649B}" type="parTrans" cxnId="{DD382F76-C5CE-4F75-A16D-4091780FF4B7}">
      <dgm:prSet/>
      <dgm:spPr/>
      <dgm:t>
        <a:bodyPr/>
        <a:lstStyle/>
        <a:p>
          <a:endParaRPr lang="en-GB"/>
        </a:p>
      </dgm:t>
    </dgm:pt>
    <dgm:pt modelId="{07876D28-C92D-406E-A11C-F4F316A40935}" type="sibTrans" cxnId="{DD382F76-C5CE-4F75-A16D-4091780FF4B7}">
      <dgm:prSet/>
      <dgm:spPr/>
      <dgm:t>
        <a:bodyPr/>
        <a:lstStyle/>
        <a:p>
          <a:endParaRPr lang="en-GB"/>
        </a:p>
      </dgm:t>
    </dgm:pt>
    <dgm:pt modelId="{C9E50E15-A0BB-4DA2-B4CE-5D81E752A37F}">
      <dgm:prSet/>
      <dgm:spPr/>
      <dgm:t>
        <a:bodyPr/>
        <a:lstStyle/>
        <a:p>
          <a:pPr rtl="0"/>
          <a:r>
            <a:rPr lang="en-GB" smtClean="0"/>
            <a:t>5.4.3 State that populations tend to produce more offspring than the environment can support.</a:t>
          </a:r>
          <a:endParaRPr lang="en-GB"/>
        </a:p>
      </dgm:t>
    </dgm:pt>
    <dgm:pt modelId="{46D5F553-6A77-4A94-AEB7-2B9BCFD26A9B}" type="parTrans" cxnId="{98624CF3-34D5-42BD-B588-A618C412E833}">
      <dgm:prSet/>
      <dgm:spPr/>
      <dgm:t>
        <a:bodyPr/>
        <a:lstStyle/>
        <a:p>
          <a:endParaRPr lang="en-GB"/>
        </a:p>
      </dgm:t>
    </dgm:pt>
    <dgm:pt modelId="{5436D3A5-9CCD-4916-8A80-1290FCAA2C97}" type="sibTrans" cxnId="{98624CF3-34D5-42BD-B588-A618C412E833}">
      <dgm:prSet/>
      <dgm:spPr/>
      <dgm:t>
        <a:bodyPr/>
        <a:lstStyle/>
        <a:p>
          <a:endParaRPr lang="en-GB"/>
        </a:p>
      </dgm:t>
    </dgm:pt>
    <dgm:pt modelId="{24BBE42D-89B5-4DD6-8E9B-BDD80C75E036}">
      <dgm:prSet/>
      <dgm:spPr/>
      <dgm:t>
        <a:bodyPr/>
        <a:lstStyle/>
        <a:p>
          <a:pPr rtl="0"/>
          <a:r>
            <a:rPr lang="en-GB" smtClean="0"/>
            <a:t>5.4.4 Explain that the consequence of the potential overproduction of offspring is a struggle for survival.</a:t>
          </a:r>
          <a:endParaRPr lang="en-GB"/>
        </a:p>
      </dgm:t>
    </dgm:pt>
    <dgm:pt modelId="{F708F6F1-25A5-41C2-B3AD-FC463E1CF0E6}" type="parTrans" cxnId="{79729DEB-A28F-491F-90AC-D3C7DAB24C02}">
      <dgm:prSet/>
      <dgm:spPr/>
      <dgm:t>
        <a:bodyPr/>
        <a:lstStyle/>
        <a:p>
          <a:endParaRPr lang="en-GB"/>
        </a:p>
      </dgm:t>
    </dgm:pt>
    <dgm:pt modelId="{EC9FB85D-1FDC-4AB4-9106-38B7EB4B2D90}" type="sibTrans" cxnId="{79729DEB-A28F-491F-90AC-D3C7DAB24C02}">
      <dgm:prSet/>
      <dgm:spPr/>
      <dgm:t>
        <a:bodyPr/>
        <a:lstStyle/>
        <a:p>
          <a:endParaRPr lang="en-GB"/>
        </a:p>
      </dgm:t>
    </dgm:pt>
    <dgm:pt modelId="{123E8748-8BAA-4D8E-806A-32AE4B400978}">
      <dgm:prSet/>
      <dgm:spPr/>
      <dgm:t>
        <a:bodyPr/>
        <a:lstStyle/>
        <a:p>
          <a:pPr rtl="0"/>
          <a:r>
            <a:rPr lang="en-GB" dirty="0" smtClean="0"/>
            <a:t>5.4.5 State that the members of a species show variation.</a:t>
          </a:r>
          <a:endParaRPr lang="en-GB" dirty="0"/>
        </a:p>
      </dgm:t>
    </dgm:pt>
    <dgm:pt modelId="{C40A37E6-F337-4525-BECC-B8D79B822AB3}" type="parTrans" cxnId="{CA9E559F-60A4-4C2B-874E-A1196E87BAED}">
      <dgm:prSet/>
      <dgm:spPr/>
      <dgm:t>
        <a:bodyPr/>
        <a:lstStyle/>
        <a:p>
          <a:endParaRPr lang="en-GB"/>
        </a:p>
      </dgm:t>
    </dgm:pt>
    <dgm:pt modelId="{05D79940-F0B9-4BE0-BBF8-1392D7948FBE}" type="sibTrans" cxnId="{CA9E559F-60A4-4C2B-874E-A1196E87BAED}">
      <dgm:prSet/>
      <dgm:spPr/>
      <dgm:t>
        <a:bodyPr/>
        <a:lstStyle/>
        <a:p>
          <a:endParaRPr lang="en-GB"/>
        </a:p>
      </dgm:t>
    </dgm:pt>
    <dgm:pt modelId="{9233109E-87BB-4313-874D-3B436BC80BB8}">
      <dgm:prSet/>
      <dgm:spPr/>
      <dgm:t>
        <a:bodyPr/>
        <a:lstStyle/>
        <a:p>
          <a:pPr rtl="0"/>
          <a:r>
            <a:rPr lang="en-GB" dirty="0" smtClean="0"/>
            <a:t>5.4.6 Explain how sexual reproduction promotes variation in a species.</a:t>
          </a:r>
          <a:endParaRPr lang="en-GB" dirty="0"/>
        </a:p>
      </dgm:t>
    </dgm:pt>
    <dgm:pt modelId="{5C04A295-150F-47A2-AA17-C8843287D7FB}" type="parTrans" cxnId="{FF849595-F4A8-4D19-9244-C3C92CF4DB81}">
      <dgm:prSet/>
      <dgm:spPr/>
      <dgm:t>
        <a:bodyPr/>
        <a:lstStyle/>
        <a:p>
          <a:endParaRPr lang="en-GB"/>
        </a:p>
      </dgm:t>
    </dgm:pt>
    <dgm:pt modelId="{4145DB50-1D30-409D-BEDD-68D5BEBE6AD9}" type="sibTrans" cxnId="{FF849595-F4A8-4D19-9244-C3C92CF4DB81}">
      <dgm:prSet/>
      <dgm:spPr/>
      <dgm:t>
        <a:bodyPr/>
        <a:lstStyle/>
        <a:p>
          <a:endParaRPr lang="en-GB"/>
        </a:p>
      </dgm:t>
    </dgm:pt>
    <dgm:pt modelId="{F38DB912-7903-4B2E-B0FC-E1A03967436B}">
      <dgm:prSet/>
      <dgm:spPr/>
      <dgm:t>
        <a:bodyPr/>
        <a:lstStyle/>
        <a:p>
          <a:pPr rtl="0"/>
          <a:r>
            <a:rPr lang="en-GB" smtClean="0"/>
            <a:t>5.4.7 Explain how natural selection leads to evolution.</a:t>
          </a:r>
          <a:endParaRPr lang="en-GB"/>
        </a:p>
      </dgm:t>
    </dgm:pt>
    <dgm:pt modelId="{433F4DA3-041F-4C43-B3B4-552F7B9F4C86}" type="parTrans" cxnId="{764C653B-DD03-439F-8259-61E895561CD8}">
      <dgm:prSet/>
      <dgm:spPr/>
      <dgm:t>
        <a:bodyPr/>
        <a:lstStyle/>
        <a:p>
          <a:endParaRPr lang="en-GB"/>
        </a:p>
      </dgm:t>
    </dgm:pt>
    <dgm:pt modelId="{B9302A40-9074-47B4-98E9-5CA5AD703EDF}" type="sibTrans" cxnId="{764C653B-DD03-439F-8259-61E895561CD8}">
      <dgm:prSet/>
      <dgm:spPr/>
      <dgm:t>
        <a:bodyPr/>
        <a:lstStyle/>
        <a:p>
          <a:endParaRPr lang="en-GB"/>
        </a:p>
      </dgm:t>
    </dgm:pt>
    <dgm:pt modelId="{B4C361F1-28FA-4B15-9145-535000F7DBD4}">
      <dgm:prSet/>
      <dgm:spPr/>
      <dgm:t>
        <a:bodyPr/>
        <a:lstStyle/>
        <a:p>
          <a:pPr rtl="0"/>
          <a:r>
            <a:rPr lang="en-GB" dirty="0" smtClean="0"/>
            <a:t>5.4.8 Explain two examples of evolution in response to environmental change; one must be antibiotic resistance in bacteria.</a:t>
          </a:r>
          <a:endParaRPr lang="en-GB" dirty="0"/>
        </a:p>
      </dgm:t>
    </dgm:pt>
    <dgm:pt modelId="{2A2B4322-B93C-4C20-A143-DBB7B7DEE824}" type="parTrans" cxnId="{926128AE-79C9-4182-835C-3CB33491FE16}">
      <dgm:prSet/>
      <dgm:spPr/>
      <dgm:t>
        <a:bodyPr/>
        <a:lstStyle/>
        <a:p>
          <a:endParaRPr lang="en-GB"/>
        </a:p>
      </dgm:t>
    </dgm:pt>
    <dgm:pt modelId="{21ECF0C2-BD0C-4EEB-8F6A-A492C63EE4D4}" type="sibTrans" cxnId="{926128AE-79C9-4182-835C-3CB33491FE16}">
      <dgm:prSet/>
      <dgm:spPr/>
      <dgm:t>
        <a:bodyPr/>
        <a:lstStyle/>
        <a:p>
          <a:endParaRPr lang="en-GB"/>
        </a:p>
      </dgm:t>
    </dgm:pt>
    <dgm:pt modelId="{48F34C72-A53A-4780-A164-B091E40E89CA}" type="pres">
      <dgm:prSet presAssocID="{7DE97052-B1C7-43F4-8939-8F6A946D6C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F45B14E-475C-4634-87F0-C08C1DFE776B}" type="pres">
      <dgm:prSet presAssocID="{BDADE2A0-E51A-4DB3-B6AB-741A59B1465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B9AEA0-AE38-407E-8241-6798D81F55EF}" type="pres">
      <dgm:prSet presAssocID="{578DF351-BB1C-4161-B249-38E9AF4AC0C2}" presName="spacer" presStyleCnt="0"/>
      <dgm:spPr/>
    </dgm:pt>
    <dgm:pt modelId="{1DE0AC62-9D23-4AB2-9FAF-F8D2E0465037}" type="pres">
      <dgm:prSet presAssocID="{7BAE2551-DC63-4DED-9B8E-28E3A6C1E870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8DAFF8-F28B-4A79-B65A-835303B4AB8D}" type="pres">
      <dgm:prSet presAssocID="{07876D28-C92D-406E-A11C-F4F316A40935}" presName="spacer" presStyleCnt="0"/>
      <dgm:spPr/>
    </dgm:pt>
    <dgm:pt modelId="{3BF13625-8986-4C0E-8472-7CE8F431FED8}" type="pres">
      <dgm:prSet presAssocID="{C9E50E15-A0BB-4DA2-B4CE-5D81E752A37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57D172-990B-4983-85AE-A00190D03CBC}" type="pres">
      <dgm:prSet presAssocID="{5436D3A5-9CCD-4916-8A80-1290FCAA2C97}" presName="spacer" presStyleCnt="0"/>
      <dgm:spPr/>
    </dgm:pt>
    <dgm:pt modelId="{3AB4E7E7-7320-4298-8AA4-FA223D4A8614}" type="pres">
      <dgm:prSet presAssocID="{24BBE42D-89B5-4DD6-8E9B-BDD80C75E036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F957EC-50D7-49C2-86C7-73F51731835F}" type="pres">
      <dgm:prSet presAssocID="{EC9FB85D-1FDC-4AB4-9106-38B7EB4B2D90}" presName="spacer" presStyleCnt="0"/>
      <dgm:spPr/>
    </dgm:pt>
    <dgm:pt modelId="{25E19C27-5AC9-4C70-B8C0-1EBD9AAD5887}" type="pres">
      <dgm:prSet presAssocID="{123E8748-8BAA-4D8E-806A-32AE4B40097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EF7274-FB71-419E-8402-859128468C37}" type="pres">
      <dgm:prSet presAssocID="{05D79940-F0B9-4BE0-BBF8-1392D7948FBE}" presName="spacer" presStyleCnt="0"/>
      <dgm:spPr/>
    </dgm:pt>
    <dgm:pt modelId="{9C5EA92D-C338-48C1-8EC1-40881AB2E366}" type="pres">
      <dgm:prSet presAssocID="{9233109E-87BB-4313-874D-3B436BC80BB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A40037-9A79-46E1-90C5-DEEAA4F34279}" type="pres">
      <dgm:prSet presAssocID="{4145DB50-1D30-409D-BEDD-68D5BEBE6AD9}" presName="spacer" presStyleCnt="0"/>
      <dgm:spPr/>
    </dgm:pt>
    <dgm:pt modelId="{240800F2-6BE6-457C-96AA-48EA92683362}" type="pres">
      <dgm:prSet presAssocID="{F38DB912-7903-4B2E-B0FC-E1A03967436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658B9D-14B9-409E-AC78-7FF92FF21261}" type="pres">
      <dgm:prSet presAssocID="{B9302A40-9074-47B4-98E9-5CA5AD703EDF}" presName="spacer" presStyleCnt="0"/>
      <dgm:spPr/>
    </dgm:pt>
    <dgm:pt modelId="{FD2280FA-308A-4AD9-9927-9F1444AE3C0A}" type="pres">
      <dgm:prSet presAssocID="{B4C361F1-28FA-4B15-9145-535000F7DBD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26128AE-79C9-4182-835C-3CB33491FE16}" srcId="{7DE97052-B1C7-43F4-8939-8F6A946D6CA5}" destId="{B4C361F1-28FA-4B15-9145-535000F7DBD4}" srcOrd="7" destOrd="0" parTransId="{2A2B4322-B93C-4C20-A143-DBB7B7DEE824}" sibTransId="{21ECF0C2-BD0C-4EEB-8F6A-A492C63EE4D4}"/>
    <dgm:cxn modelId="{27D9F79B-64CF-44A6-9F07-0AD6C14EA146}" type="presOf" srcId="{B4C361F1-28FA-4B15-9145-535000F7DBD4}" destId="{FD2280FA-308A-4AD9-9927-9F1444AE3C0A}" srcOrd="0" destOrd="0" presId="urn:microsoft.com/office/officeart/2005/8/layout/vList2"/>
    <dgm:cxn modelId="{F38A5A1C-CBDC-4DBE-A5B6-F8FD68DAEA0A}" type="presOf" srcId="{7BAE2551-DC63-4DED-9B8E-28E3A6C1E870}" destId="{1DE0AC62-9D23-4AB2-9FAF-F8D2E0465037}" srcOrd="0" destOrd="0" presId="urn:microsoft.com/office/officeart/2005/8/layout/vList2"/>
    <dgm:cxn modelId="{2B7D3B90-5A51-4A22-928B-9A54D0D435BB}" type="presOf" srcId="{9233109E-87BB-4313-874D-3B436BC80BB8}" destId="{9C5EA92D-C338-48C1-8EC1-40881AB2E366}" srcOrd="0" destOrd="0" presId="urn:microsoft.com/office/officeart/2005/8/layout/vList2"/>
    <dgm:cxn modelId="{79729DEB-A28F-491F-90AC-D3C7DAB24C02}" srcId="{7DE97052-B1C7-43F4-8939-8F6A946D6CA5}" destId="{24BBE42D-89B5-4DD6-8E9B-BDD80C75E036}" srcOrd="3" destOrd="0" parTransId="{F708F6F1-25A5-41C2-B3AD-FC463E1CF0E6}" sibTransId="{EC9FB85D-1FDC-4AB4-9106-38B7EB4B2D90}"/>
    <dgm:cxn modelId="{0CB32547-C10F-4BBF-87D1-5235EC0EE356}" type="presOf" srcId="{24BBE42D-89B5-4DD6-8E9B-BDD80C75E036}" destId="{3AB4E7E7-7320-4298-8AA4-FA223D4A8614}" srcOrd="0" destOrd="0" presId="urn:microsoft.com/office/officeart/2005/8/layout/vList2"/>
    <dgm:cxn modelId="{BF44F020-647E-4C8F-836D-3025D2456235}" type="presOf" srcId="{123E8748-8BAA-4D8E-806A-32AE4B400978}" destId="{25E19C27-5AC9-4C70-B8C0-1EBD9AAD5887}" srcOrd="0" destOrd="0" presId="urn:microsoft.com/office/officeart/2005/8/layout/vList2"/>
    <dgm:cxn modelId="{FF849595-F4A8-4D19-9244-C3C92CF4DB81}" srcId="{7DE97052-B1C7-43F4-8939-8F6A946D6CA5}" destId="{9233109E-87BB-4313-874D-3B436BC80BB8}" srcOrd="5" destOrd="0" parTransId="{5C04A295-150F-47A2-AA17-C8843287D7FB}" sibTransId="{4145DB50-1D30-409D-BEDD-68D5BEBE6AD9}"/>
    <dgm:cxn modelId="{A1484D60-5222-47D0-B00B-FF78868AC732}" srcId="{7DE97052-B1C7-43F4-8939-8F6A946D6CA5}" destId="{BDADE2A0-E51A-4DB3-B6AB-741A59B14653}" srcOrd="0" destOrd="0" parTransId="{EA6466F8-0F31-48F7-92F3-C5C5EEE6A6C9}" sibTransId="{578DF351-BB1C-4161-B249-38E9AF4AC0C2}"/>
    <dgm:cxn modelId="{DD382F76-C5CE-4F75-A16D-4091780FF4B7}" srcId="{7DE97052-B1C7-43F4-8939-8F6A946D6CA5}" destId="{7BAE2551-DC63-4DED-9B8E-28E3A6C1E870}" srcOrd="1" destOrd="0" parTransId="{E653FE5B-3628-46B9-9CBF-A04F0426649B}" sibTransId="{07876D28-C92D-406E-A11C-F4F316A40935}"/>
    <dgm:cxn modelId="{556DBFB7-9E4E-4995-969E-3E605313DB52}" type="presOf" srcId="{BDADE2A0-E51A-4DB3-B6AB-741A59B14653}" destId="{6F45B14E-475C-4634-87F0-C08C1DFE776B}" srcOrd="0" destOrd="0" presId="urn:microsoft.com/office/officeart/2005/8/layout/vList2"/>
    <dgm:cxn modelId="{764C653B-DD03-439F-8259-61E895561CD8}" srcId="{7DE97052-B1C7-43F4-8939-8F6A946D6CA5}" destId="{F38DB912-7903-4B2E-B0FC-E1A03967436B}" srcOrd="6" destOrd="0" parTransId="{433F4DA3-041F-4C43-B3B4-552F7B9F4C86}" sibTransId="{B9302A40-9074-47B4-98E9-5CA5AD703EDF}"/>
    <dgm:cxn modelId="{2438173B-5F60-47FA-AC73-CFEFA6EAF70E}" type="presOf" srcId="{F38DB912-7903-4B2E-B0FC-E1A03967436B}" destId="{240800F2-6BE6-457C-96AA-48EA92683362}" srcOrd="0" destOrd="0" presId="urn:microsoft.com/office/officeart/2005/8/layout/vList2"/>
    <dgm:cxn modelId="{CA9E559F-60A4-4C2B-874E-A1196E87BAED}" srcId="{7DE97052-B1C7-43F4-8939-8F6A946D6CA5}" destId="{123E8748-8BAA-4D8E-806A-32AE4B400978}" srcOrd="4" destOrd="0" parTransId="{C40A37E6-F337-4525-BECC-B8D79B822AB3}" sibTransId="{05D79940-F0B9-4BE0-BBF8-1392D7948FBE}"/>
    <dgm:cxn modelId="{A21EEDE4-3789-45A0-88C0-4DE3C78D391F}" type="presOf" srcId="{C9E50E15-A0BB-4DA2-B4CE-5D81E752A37F}" destId="{3BF13625-8986-4C0E-8472-7CE8F431FED8}" srcOrd="0" destOrd="0" presId="urn:microsoft.com/office/officeart/2005/8/layout/vList2"/>
    <dgm:cxn modelId="{98624CF3-34D5-42BD-B588-A618C412E833}" srcId="{7DE97052-B1C7-43F4-8939-8F6A946D6CA5}" destId="{C9E50E15-A0BB-4DA2-B4CE-5D81E752A37F}" srcOrd="2" destOrd="0" parTransId="{46D5F553-6A77-4A94-AEB7-2B9BCFD26A9B}" sibTransId="{5436D3A5-9CCD-4916-8A80-1290FCAA2C97}"/>
    <dgm:cxn modelId="{92BA8A8C-E2B1-440D-B964-F8B9F22CEAA8}" type="presOf" srcId="{7DE97052-B1C7-43F4-8939-8F6A946D6CA5}" destId="{48F34C72-A53A-4780-A164-B091E40E89CA}" srcOrd="0" destOrd="0" presId="urn:microsoft.com/office/officeart/2005/8/layout/vList2"/>
    <dgm:cxn modelId="{8CE65C73-8DFE-4826-847A-EFE183CBE737}" type="presParOf" srcId="{48F34C72-A53A-4780-A164-B091E40E89CA}" destId="{6F45B14E-475C-4634-87F0-C08C1DFE776B}" srcOrd="0" destOrd="0" presId="urn:microsoft.com/office/officeart/2005/8/layout/vList2"/>
    <dgm:cxn modelId="{BE2A78A4-2961-4B58-969B-DB522B58ADBE}" type="presParOf" srcId="{48F34C72-A53A-4780-A164-B091E40E89CA}" destId="{51B9AEA0-AE38-407E-8241-6798D81F55EF}" srcOrd="1" destOrd="0" presId="urn:microsoft.com/office/officeart/2005/8/layout/vList2"/>
    <dgm:cxn modelId="{4C91286C-D7F7-43E0-B77C-7BA4CE006761}" type="presParOf" srcId="{48F34C72-A53A-4780-A164-B091E40E89CA}" destId="{1DE0AC62-9D23-4AB2-9FAF-F8D2E0465037}" srcOrd="2" destOrd="0" presId="urn:microsoft.com/office/officeart/2005/8/layout/vList2"/>
    <dgm:cxn modelId="{8213C74F-6211-4A75-88D8-3808E937CBE3}" type="presParOf" srcId="{48F34C72-A53A-4780-A164-B091E40E89CA}" destId="{428DAFF8-F28B-4A79-B65A-835303B4AB8D}" srcOrd="3" destOrd="0" presId="urn:microsoft.com/office/officeart/2005/8/layout/vList2"/>
    <dgm:cxn modelId="{3AE9212F-3A5C-4E00-B9EE-AB4886E92F35}" type="presParOf" srcId="{48F34C72-A53A-4780-A164-B091E40E89CA}" destId="{3BF13625-8986-4C0E-8472-7CE8F431FED8}" srcOrd="4" destOrd="0" presId="urn:microsoft.com/office/officeart/2005/8/layout/vList2"/>
    <dgm:cxn modelId="{FED5ABF4-D635-4877-8D12-94300541F298}" type="presParOf" srcId="{48F34C72-A53A-4780-A164-B091E40E89CA}" destId="{0057D172-990B-4983-85AE-A00190D03CBC}" srcOrd="5" destOrd="0" presId="urn:microsoft.com/office/officeart/2005/8/layout/vList2"/>
    <dgm:cxn modelId="{AF164066-9F0C-484A-B043-731D7E43E4DE}" type="presParOf" srcId="{48F34C72-A53A-4780-A164-B091E40E89CA}" destId="{3AB4E7E7-7320-4298-8AA4-FA223D4A8614}" srcOrd="6" destOrd="0" presId="urn:microsoft.com/office/officeart/2005/8/layout/vList2"/>
    <dgm:cxn modelId="{76D0DB37-E725-42F0-8F94-3A06DE979B42}" type="presParOf" srcId="{48F34C72-A53A-4780-A164-B091E40E89CA}" destId="{CAF957EC-50D7-49C2-86C7-73F51731835F}" srcOrd="7" destOrd="0" presId="urn:microsoft.com/office/officeart/2005/8/layout/vList2"/>
    <dgm:cxn modelId="{D3F85889-707D-49F6-98A8-4AE971598F00}" type="presParOf" srcId="{48F34C72-A53A-4780-A164-B091E40E89CA}" destId="{25E19C27-5AC9-4C70-B8C0-1EBD9AAD5887}" srcOrd="8" destOrd="0" presId="urn:microsoft.com/office/officeart/2005/8/layout/vList2"/>
    <dgm:cxn modelId="{453FF475-B60B-4A89-AB92-F817947A3E9E}" type="presParOf" srcId="{48F34C72-A53A-4780-A164-B091E40E89CA}" destId="{1FEF7274-FB71-419E-8402-859128468C37}" srcOrd="9" destOrd="0" presId="urn:microsoft.com/office/officeart/2005/8/layout/vList2"/>
    <dgm:cxn modelId="{AF4E94D3-1763-4CFC-B283-684935F58230}" type="presParOf" srcId="{48F34C72-A53A-4780-A164-B091E40E89CA}" destId="{9C5EA92D-C338-48C1-8EC1-40881AB2E366}" srcOrd="10" destOrd="0" presId="urn:microsoft.com/office/officeart/2005/8/layout/vList2"/>
    <dgm:cxn modelId="{2D855CD2-F933-41E0-8BB2-0244DD32DFC4}" type="presParOf" srcId="{48F34C72-A53A-4780-A164-B091E40E89CA}" destId="{F2A40037-9A79-46E1-90C5-DEEAA4F34279}" srcOrd="11" destOrd="0" presId="urn:microsoft.com/office/officeart/2005/8/layout/vList2"/>
    <dgm:cxn modelId="{90CDCC94-22CC-44B2-8B66-5B98FF3FAB59}" type="presParOf" srcId="{48F34C72-A53A-4780-A164-B091E40E89CA}" destId="{240800F2-6BE6-457C-96AA-48EA92683362}" srcOrd="12" destOrd="0" presId="urn:microsoft.com/office/officeart/2005/8/layout/vList2"/>
    <dgm:cxn modelId="{EEBB3519-C4D7-4099-8925-30433C3334C0}" type="presParOf" srcId="{48F34C72-A53A-4780-A164-B091E40E89CA}" destId="{1C658B9D-14B9-409E-AC78-7FF92FF21261}" srcOrd="13" destOrd="0" presId="urn:microsoft.com/office/officeart/2005/8/layout/vList2"/>
    <dgm:cxn modelId="{2EED1DDB-3D88-454C-A061-DD6E2B5A0C41}" type="presParOf" srcId="{48F34C72-A53A-4780-A164-B091E40E89CA}" destId="{FD2280FA-308A-4AD9-9927-9F1444AE3C0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5B14E-475C-4634-87F0-C08C1DFE776B}">
      <dsp:nvSpPr>
        <dsp:cNvPr id="0" name=""/>
        <dsp:cNvSpPr/>
      </dsp:nvSpPr>
      <dsp:spPr>
        <a:xfrm>
          <a:off x="0" y="104621"/>
          <a:ext cx="8568952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5.4.1 Define </a:t>
          </a:r>
          <a:r>
            <a:rPr lang="en-GB" sz="1600" i="1" kern="1200" dirty="0" smtClean="0"/>
            <a:t>evolution</a:t>
          </a:r>
          <a:r>
            <a:rPr lang="en-GB" sz="1600" kern="1200" dirty="0" smtClean="0"/>
            <a:t>. </a:t>
          </a:r>
          <a:endParaRPr lang="en-GB" sz="1600" kern="1200" dirty="0"/>
        </a:p>
      </dsp:txBody>
      <dsp:txXfrm>
        <a:off x="31028" y="135649"/>
        <a:ext cx="8506896" cy="573546"/>
      </dsp:txXfrm>
    </dsp:sp>
    <dsp:sp modelId="{1DE0AC62-9D23-4AB2-9FAF-F8D2E0465037}">
      <dsp:nvSpPr>
        <dsp:cNvPr id="0" name=""/>
        <dsp:cNvSpPr/>
      </dsp:nvSpPr>
      <dsp:spPr>
        <a:xfrm>
          <a:off x="0" y="786304"/>
          <a:ext cx="8568952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5.4.2 Outline the evidence for evolution provided by the fossil record, selective breeding of domesticated animals and homologous structures.</a:t>
          </a:r>
          <a:endParaRPr lang="en-GB" sz="1600" kern="1200" dirty="0"/>
        </a:p>
      </dsp:txBody>
      <dsp:txXfrm>
        <a:off x="31028" y="817332"/>
        <a:ext cx="8506896" cy="573546"/>
      </dsp:txXfrm>
    </dsp:sp>
    <dsp:sp modelId="{3BF13625-8986-4C0E-8472-7CE8F431FED8}">
      <dsp:nvSpPr>
        <dsp:cNvPr id="0" name=""/>
        <dsp:cNvSpPr/>
      </dsp:nvSpPr>
      <dsp:spPr>
        <a:xfrm>
          <a:off x="0" y="1467986"/>
          <a:ext cx="8568952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5.4.3 State that populations tend to produce more offspring than the environment can support.</a:t>
          </a:r>
          <a:endParaRPr lang="en-GB" sz="1600" kern="1200"/>
        </a:p>
      </dsp:txBody>
      <dsp:txXfrm>
        <a:off x="31028" y="1499014"/>
        <a:ext cx="8506896" cy="573546"/>
      </dsp:txXfrm>
    </dsp:sp>
    <dsp:sp modelId="{3AB4E7E7-7320-4298-8AA4-FA223D4A8614}">
      <dsp:nvSpPr>
        <dsp:cNvPr id="0" name=""/>
        <dsp:cNvSpPr/>
      </dsp:nvSpPr>
      <dsp:spPr>
        <a:xfrm>
          <a:off x="0" y="2149669"/>
          <a:ext cx="8568952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5.4.4 Explain that the consequence of the potential overproduction of offspring is a struggle for survival.</a:t>
          </a:r>
          <a:endParaRPr lang="en-GB" sz="1600" kern="1200"/>
        </a:p>
      </dsp:txBody>
      <dsp:txXfrm>
        <a:off x="31028" y="2180697"/>
        <a:ext cx="8506896" cy="573546"/>
      </dsp:txXfrm>
    </dsp:sp>
    <dsp:sp modelId="{25E19C27-5AC9-4C70-B8C0-1EBD9AAD5887}">
      <dsp:nvSpPr>
        <dsp:cNvPr id="0" name=""/>
        <dsp:cNvSpPr/>
      </dsp:nvSpPr>
      <dsp:spPr>
        <a:xfrm>
          <a:off x="0" y="2831352"/>
          <a:ext cx="8568952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5.4.5 State that the members of a species show variation.</a:t>
          </a:r>
          <a:endParaRPr lang="en-GB" sz="1600" kern="1200" dirty="0"/>
        </a:p>
      </dsp:txBody>
      <dsp:txXfrm>
        <a:off x="31028" y="2862380"/>
        <a:ext cx="8506896" cy="573546"/>
      </dsp:txXfrm>
    </dsp:sp>
    <dsp:sp modelId="{9C5EA92D-C338-48C1-8EC1-40881AB2E366}">
      <dsp:nvSpPr>
        <dsp:cNvPr id="0" name=""/>
        <dsp:cNvSpPr/>
      </dsp:nvSpPr>
      <dsp:spPr>
        <a:xfrm>
          <a:off x="0" y="3513034"/>
          <a:ext cx="8568952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5.4.6 Explain how sexual reproduction promotes variation in a species.</a:t>
          </a:r>
          <a:endParaRPr lang="en-GB" sz="1600" kern="1200" dirty="0"/>
        </a:p>
      </dsp:txBody>
      <dsp:txXfrm>
        <a:off x="31028" y="3544062"/>
        <a:ext cx="8506896" cy="573546"/>
      </dsp:txXfrm>
    </dsp:sp>
    <dsp:sp modelId="{240800F2-6BE6-457C-96AA-48EA92683362}">
      <dsp:nvSpPr>
        <dsp:cNvPr id="0" name=""/>
        <dsp:cNvSpPr/>
      </dsp:nvSpPr>
      <dsp:spPr>
        <a:xfrm>
          <a:off x="0" y="4194717"/>
          <a:ext cx="8568952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5.4.7 Explain how natural selection leads to evolution.</a:t>
          </a:r>
          <a:endParaRPr lang="en-GB" sz="1600" kern="1200"/>
        </a:p>
      </dsp:txBody>
      <dsp:txXfrm>
        <a:off x="31028" y="4225745"/>
        <a:ext cx="8506896" cy="573546"/>
      </dsp:txXfrm>
    </dsp:sp>
    <dsp:sp modelId="{FD2280FA-308A-4AD9-9927-9F1444AE3C0A}">
      <dsp:nvSpPr>
        <dsp:cNvPr id="0" name=""/>
        <dsp:cNvSpPr/>
      </dsp:nvSpPr>
      <dsp:spPr>
        <a:xfrm>
          <a:off x="0" y="4876399"/>
          <a:ext cx="8568952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5.4.8 Explain two examples of evolution in response to environmental change; one must be antibiotic resistance in bacteria.</a:t>
          </a:r>
          <a:endParaRPr lang="en-GB" sz="1600" kern="1200" dirty="0"/>
        </a:p>
      </dsp:txBody>
      <dsp:txXfrm>
        <a:off x="31028" y="4907427"/>
        <a:ext cx="8506896" cy="57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09/01/2014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1/9/2014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1/9/2014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yY8yb9S--s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sfp.weebly.com/54-evolution.html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sfp.weebly.com/54-evolution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iE-JbtxB6w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ciencesfp.weebly.com/54-evolu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9iQwKYi6yt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Topic 5: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Ecology and 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5.4 Evolution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074" name="Picture 2" descr="http://undercdn.under30media.netdna-cdn.com/wp-content/blogs.dir/21/files/2012/12/Evolution-of-Resu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-1"/>
            <a:ext cx="3528392" cy="23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12318" y="116632"/>
            <a:ext cx="8568952" cy="635602"/>
            <a:chOff x="0" y="2149669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149669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1028" y="2180697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5.4.4 Explain that the consequence of the potential overproduction of offspring is a struggle for survival.</a:t>
              </a:r>
              <a:endParaRPr lang="en-GB" sz="20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24625" y="756218"/>
            <a:ext cx="82626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competition </a:t>
            </a:r>
            <a:r>
              <a:rPr lang="en-GB" dirty="0" smtClean="0"/>
              <a:t>between individuals </a:t>
            </a:r>
            <a:r>
              <a:rPr lang="en-GB" dirty="0"/>
              <a:t>in a population will allow </a:t>
            </a:r>
            <a:r>
              <a:rPr lang="en-GB" b="1" dirty="0"/>
              <a:t>the </a:t>
            </a:r>
            <a:r>
              <a:rPr lang="en-GB" b="1" dirty="0" smtClean="0"/>
              <a:t>more successful individuals </a:t>
            </a:r>
            <a:r>
              <a:rPr lang="en-GB" b="1" dirty="0"/>
              <a:t>to grow faster </a:t>
            </a:r>
            <a:r>
              <a:rPr lang="en-GB" dirty="0"/>
              <a:t>and they will be able to </a:t>
            </a:r>
            <a:r>
              <a:rPr lang="en-GB" b="1" dirty="0"/>
              <a:t>produce</a:t>
            </a:r>
          </a:p>
          <a:p>
            <a:r>
              <a:rPr lang="en-GB" b="1" dirty="0"/>
              <a:t>more offspring</a:t>
            </a:r>
            <a:r>
              <a:rPr lang="en-GB" dirty="0"/>
              <a:t> (or seeds</a:t>
            </a:r>
            <a:r>
              <a:rPr lang="en-GB" dirty="0" smtClean="0"/>
              <a:t>). 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offspring will carry some of the </a:t>
            </a:r>
            <a:r>
              <a:rPr lang="en-GB" dirty="0" smtClean="0"/>
              <a:t>genes that </a:t>
            </a:r>
            <a:r>
              <a:rPr lang="en-GB" dirty="0"/>
              <a:t>made the parents better adapted so the offspring </a:t>
            </a:r>
            <a:r>
              <a:rPr lang="en-GB" dirty="0" smtClean="0"/>
              <a:t>may also </a:t>
            </a:r>
            <a:r>
              <a:rPr lang="en-GB" dirty="0"/>
              <a:t>be more successful and pass on their genes </a:t>
            </a:r>
            <a:r>
              <a:rPr lang="en-GB" dirty="0" smtClean="0"/>
              <a:t>more successfully</a:t>
            </a:r>
            <a:r>
              <a:rPr lang="en-GB" dirty="0"/>
              <a:t>. This </a:t>
            </a:r>
            <a:r>
              <a:rPr lang="en-GB" b="1" dirty="0"/>
              <a:t>struggle for survival </a:t>
            </a:r>
            <a:r>
              <a:rPr lang="en-GB" dirty="0"/>
              <a:t>between individuals</a:t>
            </a:r>
          </a:p>
          <a:p>
            <a:r>
              <a:rPr lang="en-GB" dirty="0"/>
              <a:t>of the same species (or even between species sharing </a:t>
            </a:r>
            <a:r>
              <a:rPr lang="en-GB" dirty="0" smtClean="0"/>
              <a:t>the same </a:t>
            </a:r>
            <a:r>
              <a:rPr lang="en-GB" dirty="0"/>
              <a:t>habitat) </a:t>
            </a:r>
            <a:r>
              <a:rPr lang="en-GB" b="1" dirty="0"/>
              <a:t>is called natural selection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sciencedaily.com/2010/03/10030120193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7" y="1772816"/>
            <a:ext cx="7530589" cy="489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7544" y="83671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Due to </a:t>
            </a:r>
            <a:r>
              <a:rPr lang="en-GB" b="1" dirty="0"/>
              <a:t>independent assortment </a:t>
            </a:r>
            <a:r>
              <a:rPr lang="en-GB" dirty="0"/>
              <a:t>and </a:t>
            </a:r>
            <a:r>
              <a:rPr lang="en-GB" b="1" dirty="0"/>
              <a:t>crossing over </a:t>
            </a:r>
            <a:r>
              <a:rPr lang="en-GB" b="1" dirty="0" smtClean="0"/>
              <a:t>in meiosis</a:t>
            </a:r>
            <a:r>
              <a:rPr lang="en-GB" dirty="0"/>
              <a:t>, the gametes produced by one individual are </a:t>
            </a:r>
            <a:r>
              <a:rPr lang="en-GB" dirty="0" smtClean="0"/>
              <a:t>not identical</a:t>
            </a:r>
            <a:r>
              <a:rPr lang="en-GB" dirty="0"/>
              <a:t>. In sexual reproduction, two gametes need </a:t>
            </a:r>
            <a:r>
              <a:rPr lang="en-GB" dirty="0" smtClean="0"/>
              <a:t>to fuse </a:t>
            </a:r>
            <a:r>
              <a:rPr lang="en-GB" dirty="0"/>
              <a:t>to produce a new individual. As a results, </a:t>
            </a:r>
            <a:r>
              <a:rPr lang="en-GB" dirty="0" smtClean="0"/>
              <a:t>individuals are </a:t>
            </a:r>
            <a:r>
              <a:rPr lang="en-GB" dirty="0"/>
              <a:t>different from each other. This is called </a:t>
            </a:r>
            <a:r>
              <a:rPr lang="en-GB" b="1" dirty="0"/>
              <a:t>variation</a:t>
            </a:r>
            <a:r>
              <a:rPr lang="en-GB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5516" y="116632"/>
            <a:ext cx="8568952" cy="635602"/>
            <a:chOff x="0" y="2831352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831352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028" y="2862380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5.4.5 State that the members of a species show variation.</a:t>
              </a:r>
              <a:endParaRPr lang="en-GB" sz="2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6922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io.miami.edu/dana/pix/independent_assort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63587"/>
            <a:ext cx="4427984" cy="385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78281" y="1052736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hlinkClick r:id="rId3"/>
              </a:rPr>
              <a:t>LINK</a:t>
            </a:r>
            <a:endParaRPr lang="en-GB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318552" y="85469"/>
            <a:ext cx="8568952" cy="635602"/>
            <a:chOff x="0" y="3513034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513034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028" y="3544062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5.4.6 Explain how sexual reproduction promotes variation in a species.</a:t>
              </a:r>
              <a:endParaRPr lang="en-GB" kern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73500" y="741502"/>
            <a:ext cx="8172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There </a:t>
            </a:r>
            <a:r>
              <a:rPr lang="en-GB" dirty="0"/>
              <a:t>are </a:t>
            </a:r>
            <a:r>
              <a:rPr lang="en-GB" dirty="0" smtClean="0"/>
              <a:t>two processes </a:t>
            </a:r>
            <a:r>
              <a:rPr lang="en-GB" dirty="0"/>
              <a:t>in meiosis that can cause variation: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independent assortment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crossing </a:t>
            </a:r>
            <a:r>
              <a:rPr lang="en-GB" dirty="0" smtClean="0"/>
              <a:t>over</a:t>
            </a:r>
          </a:p>
          <a:p>
            <a:endParaRPr lang="en-GB" dirty="0"/>
          </a:p>
          <a:p>
            <a:r>
              <a:rPr lang="en-GB" b="1" dirty="0"/>
              <a:t>INDEPENDENT ASSORTMENT</a:t>
            </a:r>
          </a:p>
          <a:p>
            <a:r>
              <a:rPr lang="en-GB" dirty="0"/>
              <a:t>Independent assortment occurs during Metaphase </a:t>
            </a:r>
            <a:r>
              <a:rPr lang="en-GB" dirty="0" smtClean="0"/>
              <a:t>I when </a:t>
            </a:r>
            <a:r>
              <a:rPr lang="en-GB" dirty="0"/>
              <a:t>the homologous pairs of chromosomes (also </a:t>
            </a:r>
            <a:r>
              <a:rPr lang="en-GB" dirty="0" smtClean="0"/>
              <a:t>known as </a:t>
            </a:r>
            <a:r>
              <a:rPr lang="en-GB" dirty="0"/>
              <a:t>bivalents or tetrads) move to the equator of the </a:t>
            </a:r>
            <a:r>
              <a:rPr lang="en-GB" dirty="0" smtClean="0"/>
              <a:t>cell and </a:t>
            </a:r>
            <a:r>
              <a:rPr lang="en-GB" dirty="0"/>
              <a:t>line up.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453" y="3140968"/>
            <a:ext cx="44715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There are </a:t>
            </a:r>
            <a:r>
              <a:rPr lang="en-GB" b="1" dirty="0" smtClean="0"/>
              <a:t>two possibilities </a:t>
            </a:r>
            <a:r>
              <a:rPr lang="en-GB" dirty="0"/>
              <a:t>for the </a:t>
            </a:r>
            <a:r>
              <a:rPr lang="en-GB" dirty="0" smtClean="0"/>
              <a:t>homologous pairs </a:t>
            </a:r>
            <a:r>
              <a:rPr lang="en-GB" dirty="0"/>
              <a:t>to arrange themselves on </a:t>
            </a:r>
            <a:r>
              <a:rPr lang="en-GB" dirty="0" smtClean="0"/>
              <a:t>the equator </a:t>
            </a:r>
            <a:r>
              <a:rPr lang="en-GB" dirty="0"/>
              <a:t>and each will result in the</a:t>
            </a:r>
          </a:p>
          <a:p>
            <a:r>
              <a:rPr lang="en-GB" dirty="0"/>
              <a:t>formation of </a:t>
            </a:r>
            <a:r>
              <a:rPr lang="en-GB" b="1" dirty="0"/>
              <a:t>different </a:t>
            </a:r>
            <a:r>
              <a:rPr lang="en-GB" b="1" dirty="0" smtClean="0"/>
              <a:t>gametes</a:t>
            </a:r>
            <a:r>
              <a:rPr lang="en-GB" dirty="0" smtClean="0"/>
              <a:t>. One </a:t>
            </a:r>
            <a:r>
              <a:rPr lang="en-GB" dirty="0"/>
              <a:t>cell undergoing meiosis</a:t>
            </a:r>
          </a:p>
          <a:p>
            <a:r>
              <a:rPr lang="en-GB" dirty="0"/>
              <a:t>might go through the process </a:t>
            </a:r>
            <a:r>
              <a:rPr lang="en-GB" dirty="0" smtClean="0"/>
              <a:t>as drawn </a:t>
            </a:r>
            <a:r>
              <a:rPr lang="en-GB" dirty="0"/>
              <a:t>under Possibility 1 whereas</a:t>
            </a:r>
          </a:p>
          <a:p>
            <a:r>
              <a:rPr lang="en-GB" dirty="0"/>
              <a:t>the next cell might go </a:t>
            </a:r>
            <a:r>
              <a:rPr lang="en-GB" dirty="0" smtClean="0"/>
              <a:t>through Possibility </a:t>
            </a:r>
            <a:r>
              <a:rPr lang="en-GB" dirty="0"/>
              <a:t>2. So an individual</a:t>
            </a:r>
          </a:p>
          <a:p>
            <a:r>
              <a:rPr lang="en-GB" dirty="0"/>
              <a:t>could produce all four kinds </a:t>
            </a:r>
            <a:r>
              <a:rPr lang="en-GB" dirty="0" smtClean="0"/>
              <a:t>of gametes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1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hschool.com/science/biology_place/labbench/lab3/images/crossov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44216"/>
            <a:ext cx="3173023" cy="42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8389" y="908720"/>
            <a:ext cx="80498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CROSSING OVER</a:t>
            </a:r>
          </a:p>
          <a:p>
            <a:r>
              <a:rPr lang="en-GB" dirty="0"/>
              <a:t>Crossing over occurs </a:t>
            </a:r>
            <a:r>
              <a:rPr lang="en-GB" dirty="0" smtClean="0"/>
              <a:t>during Prophase </a:t>
            </a:r>
            <a:r>
              <a:rPr lang="en-GB" dirty="0"/>
              <a:t>I when the </a:t>
            </a:r>
            <a:r>
              <a:rPr lang="en-GB" dirty="0" smtClean="0"/>
              <a:t>homologous chromosomes </a:t>
            </a:r>
            <a:r>
              <a:rPr lang="en-GB" dirty="0"/>
              <a:t>pair up (</a:t>
            </a:r>
            <a:r>
              <a:rPr lang="en-GB" dirty="0" smtClean="0"/>
              <a:t>and form </a:t>
            </a:r>
            <a:r>
              <a:rPr lang="en-GB" dirty="0"/>
              <a:t>bivalents or tetrads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/>
              <a:t>Each chromosome consists </a:t>
            </a:r>
            <a:r>
              <a:rPr lang="en-GB" dirty="0" smtClean="0"/>
              <a:t>of</a:t>
            </a:r>
            <a:r>
              <a:rPr lang="en-GB" dirty="0"/>
              <a:t> two identical sister chromatids. When the </a:t>
            </a:r>
            <a:r>
              <a:rPr lang="en-GB" dirty="0" smtClean="0"/>
              <a:t>non-sister chromatids </a:t>
            </a:r>
            <a:r>
              <a:rPr lang="en-GB" dirty="0"/>
              <a:t>overlap, </a:t>
            </a:r>
            <a:r>
              <a:rPr lang="en-GB" b="1" dirty="0"/>
              <a:t>they may break and re-attach to </a:t>
            </a:r>
            <a:r>
              <a:rPr lang="en-GB" b="1" dirty="0" smtClean="0"/>
              <a:t>the other </a:t>
            </a:r>
            <a:r>
              <a:rPr lang="en-GB" b="1" dirty="0"/>
              <a:t>chromosome</a:t>
            </a:r>
            <a:r>
              <a:rPr lang="en-GB" dirty="0"/>
              <a:t>, exchanging genetic </a:t>
            </a:r>
            <a:r>
              <a:rPr lang="en-GB" dirty="0" smtClean="0"/>
              <a:t>material.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18552" y="85469"/>
            <a:ext cx="8568952" cy="635602"/>
            <a:chOff x="0" y="3513034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513034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028" y="3544062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5.4.6 Explain how sexual reproduction promotes variation in a species.</a:t>
              </a:r>
              <a:endParaRPr lang="en-GB" kern="12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75656" y="5301208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hlinkClick r:id="rId3"/>
              </a:rPr>
              <a:t>LINK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8388" y="3140968"/>
            <a:ext cx="5767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Both of these processes will cause the </a:t>
            </a:r>
            <a:r>
              <a:rPr lang="en-GB" b="1" dirty="0"/>
              <a:t>gametes </a:t>
            </a:r>
            <a:r>
              <a:rPr lang="en-GB" b="1" dirty="0" smtClean="0"/>
              <a:t>to differ</a:t>
            </a:r>
            <a:r>
              <a:rPr lang="en-GB" dirty="0" smtClean="0"/>
              <a:t> from each </a:t>
            </a:r>
            <a:r>
              <a:rPr lang="en-GB" dirty="0"/>
              <a:t>other resulting in </a:t>
            </a:r>
            <a:r>
              <a:rPr lang="en-GB" dirty="0" smtClean="0"/>
              <a:t>variation between </a:t>
            </a:r>
            <a:r>
              <a:rPr lang="en-GB" dirty="0"/>
              <a:t>the offspring </a:t>
            </a:r>
            <a:r>
              <a:rPr lang="en-GB" dirty="0" smtClean="0"/>
              <a:t>of one </a:t>
            </a:r>
            <a:r>
              <a:rPr lang="en-GB" dirty="0"/>
              <a:t>set of parents.</a:t>
            </a:r>
          </a:p>
        </p:txBody>
      </p:sp>
    </p:spTree>
    <p:extLst>
      <p:ext uri="{BB962C8B-B14F-4D97-AF65-F5344CB8AC3E}">
        <p14:creationId xmlns:p14="http://schemas.microsoft.com/office/powerpoint/2010/main" val="156805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delaidereview.com.au/images/uploads/blog/adl/arts/2012/Sep/1211_engagingst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5600" y="3429000"/>
            <a:ext cx="5143922" cy="34312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4000"/>
              </a:srgbClr>
            </a:outerShdw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7504" y="260648"/>
            <a:ext cx="8568952" cy="635602"/>
            <a:chOff x="0" y="4194717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4194717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1028" y="4225745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smtClean="0"/>
                <a:t>5.4.7 Explain how natural selection leads to evolution.</a:t>
              </a:r>
              <a:endParaRPr lang="en-GB" sz="24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07504" y="105273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When a population produces </a:t>
            </a:r>
            <a:r>
              <a:rPr lang="en-GB" b="1" dirty="0"/>
              <a:t>more offspring than </a:t>
            </a:r>
            <a:r>
              <a:rPr lang="en-GB" b="1" dirty="0" smtClean="0"/>
              <a:t>the environment </a:t>
            </a:r>
            <a:r>
              <a:rPr lang="en-GB" b="1" dirty="0"/>
              <a:t>can support,</a:t>
            </a:r>
            <a:r>
              <a:rPr lang="en-GB" dirty="0"/>
              <a:t> the individuals of the </a:t>
            </a:r>
            <a:r>
              <a:rPr lang="en-GB" dirty="0" smtClean="0"/>
              <a:t>population </a:t>
            </a:r>
            <a:r>
              <a:rPr lang="en-GB" b="1" dirty="0" smtClean="0"/>
              <a:t>will </a:t>
            </a:r>
            <a:r>
              <a:rPr lang="en-GB" b="1" dirty="0"/>
              <a:t>compete </a:t>
            </a:r>
            <a:r>
              <a:rPr lang="en-GB" dirty="0"/>
              <a:t>with each other for resources such as food </a:t>
            </a:r>
            <a:r>
              <a:rPr lang="en-GB" dirty="0" smtClean="0"/>
              <a:t>and shelter</a:t>
            </a:r>
            <a:r>
              <a:rPr lang="en-GB" dirty="0"/>
              <a:t>. The variation between the individuals (</a:t>
            </a:r>
            <a:r>
              <a:rPr lang="en-GB" dirty="0" smtClean="0"/>
              <a:t>resulting from </a:t>
            </a:r>
            <a:r>
              <a:rPr lang="en-GB" dirty="0"/>
              <a:t>independent assortment and crossing over </a:t>
            </a:r>
            <a:r>
              <a:rPr lang="en-GB" dirty="0" smtClean="0"/>
              <a:t>during gametogenesis </a:t>
            </a:r>
            <a:r>
              <a:rPr lang="en-GB" dirty="0"/>
              <a:t>before the process of sexual </a:t>
            </a:r>
            <a:r>
              <a:rPr lang="en-GB" dirty="0" smtClean="0"/>
              <a:t>reproduction) will </a:t>
            </a:r>
            <a:r>
              <a:rPr lang="en-GB" dirty="0"/>
              <a:t>make some more </a:t>
            </a:r>
            <a:r>
              <a:rPr lang="en-GB" b="1" dirty="0"/>
              <a:t>successful in this struggle for </a:t>
            </a:r>
            <a:r>
              <a:rPr lang="en-GB" b="1" dirty="0" smtClean="0"/>
              <a:t>survival </a:t>
            </a:r>
            <a:r>
              <a:rPr lang="en-GB" dirty="0" smtClean="0"/>
              <a:t>than </a:t>
            </a:r>
            <a:r>
              <a:rPr lang="en-GB" dirty="0"/>
              <a:t>others. The more successful ones are likely to </a:t>
            </a:r>
            <a:r>
              <a:rPr lang="en-GB" dirty="0" smtClean="0"/>
              <a:t>also be </a:t>
            </a:r>
            <a:r>
              <a:rPr lang="en-GB" dirty="0"/>
              <a:t>more successful in reproduction, </a:t>
            </a:r>
            <a:r>
              <a:rPr lang="en-GB" b="1" dirty="0"/>
              <a:t>passing on the </a:t>
            </a:r>
            <a:r>
              <a:rPr lang="en-GB" b="1" dirty="0" smtClean="0"/>
              <a:t>genes that </a:t>
            </a:r>
            <a:r>
              <a:rPr lang="en-GB" b="1" dirty="0"/>
              <a:t>made them successful</a:t>
            </a:r>
            <a:r>
              <a:rPr lang="en-GB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637" y="342900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situation will repeat itself and </a:t>
            </a:r>
            <a:r>
              <a:rPr lang="en-GB" dirty="0" smtClean="0"/>
              <a:t>after many </a:t>
            </a:r>
            <a:r>
              <a:rPr lang="en-GB" dirty="0"/>
              <a:t>generations, the advantageous genetic traits will </a:t>
            </a:r>
            <a:r>
              <a:rPr lang="en-GB" dirty="0" smtClean="0"/>
              <a:t>be very common.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43337" y="4221087"/>
            <a:ext cx="37805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process describes “the </a:t>
            </a:r>
            <a:r>
              <a:rPr lang="en-GB" dirty="0" smtClean="0"/>
              <a:t>cumulative change </a:t>
            </a:r>
            <a:r>
              <a:rPr lang="en-GB" dirty="0"/>
              <a:t>in the heritable characteristics of a population”, </a:t>
            </a:r>
            <a:r>
              <a:rPr lang="en-GB" dirty="0" smtClean="0"/>
              <a:t>so we call </a:t>
            </a:r>
            <a:r>
              <a:rPr lang="en-GB" dirty="0"/>
              <a:t>it </a:t>
            </a:r>
            <a:r>
              <a:rPr lang="en-GB" b="1" dirty="0" smtClean="0"/>
              <a:t>evolution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6093296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hlinkClick r:id="rId3"/>
              </a:rPr>
              <a:t>LINK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031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aylor.org/site/wp-content/uploads/2013/05/antibiotic_re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64" y="4005064"/>
            <a:ext cx="4191836" cy="27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18552" y="116006"/>
            <a:ext cx="8568952" cy="635602"/>
            <a:chOff x="0" y="4876399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4876399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1028" y="4907427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5.4.8 Explain two examples of evolution in response to environmental change; one must be antibiotic resistance in bacteria.</a:t>
              </a:r>
              <a:endParaRPr lang="en-GB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15139" y="843676"/>
            <a:ext cx="8459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If a </a:t>
            </a:r>
            <a:r>
              <a:rPr lang="en-GB" dirty="0"/>
              <a:t>species cannot </a:t>
            </a:r>
            <a:r>
              <a:rPr lang="en-GB" b="1" dirty="0"/>
              <a:t>adapt</a:t>
            </a:r>
            <a:r>
              <a:rPr lang="en-GB" dirty="0"/>
              <a:t> to the changing </a:t>
            </a:r>
            <a:r>
              <a:rPr lang="en-GB" dirty="0" smtClean="0"/>
              <a:t>environment, then </a:t>
            </a:r>
            <a:r>
              <a:rPr lang="en-GB" dirty="0"/>
              <a:t>the species will die out. As the dinosaurs did not </a:t>
            </a:r>
            <a:r>
              <a:rPr lang="en-GB" dirty="0" smtClean="0"/>
              <a:t>find a </a:t>
            </a:r>
            <a:r>
              <a:rPr lang="en-GB" dirty="0"/>
              <a:t>way to deal with the climate becoming colder, they </a:t>
            </a:r>
            <a:r>
              <a:rPr lang="en-GB" dirty="0" smtClean="0"/>
              <a:t>did not </a:t>
            </a:r>
            <a:r>
              <a:rPr lang="en-GB" dirty="0"/>
              <a:t>survive. Their place was taken by the </a:t>
            </a:r>
            <a:r>
              <a:rPr lang="en-GB" dirty="0" err="1" smtClean="0"/>
              <a:t>homeothermic</a:t>
            </a:r>
            <a:r>
              <a:rPr lang="en-GB" dirty="0" smtClean="0"/>
              <a:t> (warm-blooded</a:t>
            </a:r>
            <a:r>
              <a:rPr lang="en-GB" dirty="0"/>
              <a:t>) mammals.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580" y="2102682"/>
            <a:ext cx="8254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ANTIBIOTIC RESISTANCE IN BACTERIA</a:t>
            </a:r>
          </a:p>
          <a:p>
            <a:r>
              <a:rPr lang="en-GB" dirty="0"/>
              <a:t>Antibiotic resistance means that </a:t>
            </a:r>
            <a:r>
              <a:rPr lang="en-GB" dirty="0" smtClean="0"/>
              <a:t>bacteria </a:t>
            </a:r>
            <a:r>
              <a:rPr lang="en-GB" dirty="0"/>
              <a:t>can survive </a:t>
            </a:r>
            <a:r>
              <a:rPr lang="en-GB" dirty="0" smtClean="0"/>
              <a:t>in the </a:t>
            </a:r>
            <a:r>
              <a:rPr lang="en-GB" dirty="0"/>
              <a:t>presence of an antibiotic.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8281" y="1782395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hlinkClick r:id="rId3"/>
              </a:rPr>
              <a:t>LINK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349974" y="3026012"/>
            <a:ext cx="8254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Many diseases caused by bacteria have been </a:t>
            </a:r>
            <a:r>
              <a:rPr lang="en-GB" dirty="0" smtClean="0"/>
              <a:t>successfully treated </a:t>
            </a:r>
            <a:r>
              <a:rPr lang="en-GB" dirty="0"/>
              <a:t>with penicillin and other antibiotics. </a:t>
            </a:r>
            <a:r>
              <a:rPr lang="en-GB" dirty="0" smtClean="0"/>
              <a:t>However, since </a:t>
            </a:r>
            <a:r>
              <a:rPr lang="en-GB" dirty="0"/>
              <a:t>the Second World War, when the use of </a:t>
            </a:r>
            <a:r>
              <a:rPr lang="en-GB" dirty="0" smtClean="0"/>
              <a:t>antibiotics became </a:t>
            </a:r>
            <a:r>
              <a:rPr lang="en-GB" dirty="0"/>
              <a:t>widespread, many disease-causing bacteria </a:t>
            </a:r>
            <a:r>
              <a:rPr lang="en-GB" dirty="0" smtClean="0"/>
              <a:t>have developed </a:t>
            </a:r>
            <a:r>
              <a:rPr lang="en-GB" dirty="0"/>
              <a:t>resistance against antibiotics.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7975" y="4437112"/>
            <a:ext cx="51281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There are </a:t>
            </a:r>
            <a:r>
              <a:rPr lang="en-GB" dirty="0" smtClean="0"/>
              <a:t>strains of </a:t>
            </a:r>
            <a:r>
              <a:rPr lang="en-GB" dirty="0"/>
              <a:t>bacteria that cause tuberculosis which are resistant </a:t>
            </a:r>
            <a:r>
              <a:rPr lang="en-GB" dirty="0" smtClean="0"/>
              <a:t>to all </a:t>
            </a:r>
            <a:r>
              <a:rPr lang="en-GB" dirty="0"/>
              <a:t>known antibiotics. Cholera is almost the same, as </a:t>
            </a:r>
            <a:r>
              <a:rPr lang="en-GB" dirty="0" smtClean="0"/>
              <a:t>there is </a:t>
            </a:r>
            <a:r>
              <a:rPr lang="en-GB" dirty="0"/>
              <a:t>only one effective antibiotic available.</a:t>
            </a:r>
          </a:p>
        </p:txBody>
      </p:sp>
      <p:sp>
        <p:nvSpPr>
          <p:cNvPr id="12" name="AutoShape 2" descr="http://upload.wikimedia.org/wikipedia/commons/f/f6/Antibiotic_resistan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25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2710" y="79441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Staphylococcus </a:t>
            </a:r>
            <a:r>
              <a:rPr lang="en-GB" b="1" dirty="0" err="1"/>
              <a:t>aureus</a:t>
            </a:r>
            <a:r>
              <a:rPr lang="en-GB" b="1" dirty="0"/>
              <a:t> </a:t>
            </a:r>
            <a:r>
              <a:rPr lang="en-GB" dirty="0"/>
              <a:t>is a common bacterium found </a:t>
            </a:r>
            <a:r>
              <a:rPr lang="en-GB" dirty="0" smtClean="0"/>
              <a:t>living on </a:t>
            </a:r>
            <a:r>
              <a:rPr lang="en-GB" dirty="0"/>
              <a:t>the skin. This species is usually harmless but, in </a:t>
            </a:r>
            <a:r>
              <a:rPr lang="en-GB" dirty="0" smtClean="0"/>
              <a:t>certain circumstances</a:t>
            </a:r>
            <a:r>
              <a:rPr lang="en-GB" dirty="0"/>
              <a:t>, can invade the bloodstream, infect </a:t>
            </a:r>
            <a:r>
              <a:rPr lang="en-GB" dirty="0" smtClean="0"/>
              <a:t>tissues in </a:t>
            </a:r>
            <a:r>
              <a:rPr lang="en-GB" dirty="0"/>
              <a:t>the kidneys or bones and can become fatal. These </a:t>
            </a:r>
            <a:r>
              <a:rPr lang="en-GB" dirty="0" smtClean="0"/>
              <a:t>days, strains </a:t>
            </a:r>
            <a:r>
              <a:rPr lang="en-GB" dirty="0"/>
              <a:t>of S. </a:t>
            </a:r>
            <a:r>
              <a:rPr lang="en-GB" dirty="0" err="1"/>
              <a:t>aureus</a:t>
            </a:r>
            <a:r>
              <a:rPr lang="en-GB" dirty="0"/>
              <a:t> exist which are resistant to all known</a:t>
            </a:r>
          </a:p>
          <a:p>
            <a:r>
              <a:rPr lang="en-GB" dirty="0"/>
              <a:t>antibiotics.</a:t>
            </a:r>
          </a:p>
        </p:txBody>
      </p:sp>
      <p:pic>
        <p:nvPicPr>
          <p:cNvPr id="2050" name="Picture 2" descr="http://upload.wikimedia.org/wikipedia/commons/d/d3/Staphylococcus_aureus_VIS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904656" cy="453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18552" y="116006"/>
            <a:ext cx="8568952" cy="635602"/>
            <a:chOff x="0" y="4876399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876399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028" y="4907427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5.4.8 Explain two examples of evolution in response to environmental change; one must be antibiotic resistance in bacteria.</a:t>
              </a:r>
              <a:endParaRPr lang="en-GB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2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erra-thrive.com/wp-content/uploads/2013/08/antibiotic-resistant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84" y="2348880"/>
            <a:ext cx="5312604" cy="451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8552" y="980728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resistance against antibiotics in bacteria is </a:t>
            </a:r>
            <a:r>
              <a:rPr lang="en-GB" dirty="0" smtClean="0"/>
              <a:t>probably caused </a:t>
            </a:r>
            <a:r>
              <a:rPr lang="en-GB" dirty="0"/>
              <a:t>by a </a:t>
            </a:r>
            <a:r>
              <a:rPr lang="en-GB" b="1" dirty="0"/>
              <a:t>spontaneous mutation</a:t>
            </a:r>
            <a:r>
              <a:rPr lang="en-GB" dirty="0"/>
              <a:t>. As a result, </a:t>
            </a:r>
            <a:r>
              <a:rPr lang="en-GB" dirty="0" smtClean="0"/>
              <a:t>the bacterium </a:t>
            </a:r>
            <a:r>
              <a:rPr lang="en-GB" dirty="0"/>
              <a:t>produces e.g. </a:t>
            </a:r>
            <a:r>
              <a:rPr lang="en-GB" dirty="0" err="1"/>
              <a:t>penicillinase</a:t>
            </a:r>
            <a:r>
              <a:rPr lang="en-GB" dirty="0"/>
              <a:t>, an enzyme </a:t>
            </a:r>
            <a:r>
              <a:rPr lang="en-GB" dirty="0" smtClean="0"/>
              <a:t>which breaks </a:t>
            </a:r>
            <a:r>
              <a:rPr lang="en-GB" dirty="0"/>
              <a:t>down penicillin. If the bacteria are exposed </a:t>
            </a:r>
            <a:r>
              <a:rPr lang="en-GB" dirty="0" smtClean="0"/>
              <a:t>to penicillin</a:t>
            </a:r>
            <a:r>
              <a:rPr lang="en-GB" dirty="0"/>
              <a:t>, the ones without resistance will be </a:t>
            </a:r>
            <a:r>
              <a:rPr lang="en-GB" dirty="0" smtClean="0"/>
              <a:t>killed. However</a:t>
            </a:r>
            <a:r>
              <a:rPr lang="en-GB" dirty="0"/>
              <a:t>, those with resistance to penicillin, will </a:t>
            </a:r>
            <a:r>
              <a:rPr lang="en-GB" dirty="0" smtClean="0"/>
              <a:t>survive and</a:t>
            </a:r>
            <a:r>
              <a:rPr lang="en-GB" dirty="0"/>
              <a:t>, due to a </a:t>
            </a:r>
            <a:r>
              <a:rPr lang="en-GB" b="1" dirty="0"/>
              <a:t>lack of competition</a:t>
            </a:r>
            <a:r>
              <a:rPr lang="en-GB" dirty="0"/>
              <a:t>, grow </a:t>
            </a:r>
            <a:r>
              <a:rPr lang="en-GB" dirty="0" smtClean="0"/>
              <a:t>rapidly.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18552" y="116006"/>
            <a:ext cx="8568952" cy="635602"/>
            <a:chOff x="0" y="4876399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876399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028" y="4907427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5.4.8 Explain two examples of evolution in response to environmental change; one must be antibiotic resistance in bacteria.</a:t>
              </a:r>
              <a:endParaRPr lang="en-GB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3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3802" y="90872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genetic information </a:t>
            </a:r>
            <a:r>
              <a:rPr lang="en-GB" dirty="0"/>
              <a:t>for </a:t>
            </a:r>
            <a:r>
              <a:rPr lang="en-GB" dirty="0" smtClean="0"/>
              <a:t>antibiotic resistance </a:t>
            </a:r>
            <a:r>
              <a:rPr lang="en-GB" dirty="0"/>
              <a:t>is often </a:t>
            </a:r>
            <a:r>
              <a:rPr lang="en-GB" b="1" dirty="0"/>
              <a:t>found </a:t>
            </a:r>
            <a:r>
              <a:rPr lang="en-GB" b="1" dirty="0" smtClean="0"/>
              <a:t>on plasmids </a:t>
            </a:r>
            <a:r>
              <a:rPr lang="en-GB" dirty="0"/>
              <a:t>which can be spread </a:t>
            </a:r>
            <a:r>
              <a:rPr lang="en-GB" dirty="0" smtClean="0"/>
              <a:t> rapidly </a:t>
            </a:r>
            <a:r>
              <a:rPr lang="en-GB" dirty="0"/>
              <a:t>over a </a:t>
            </a:r>
            <a:r>
              <a:rPr lang="en-GB" dirty="0" smtClean="0"/>
              <a:t>population and </a:t>
            </a:r>
            <a:r>
              <a:rPr lang="en-GB" dirty="0"/>
              <a:t>can even cross over into other species of bacteria</a:t>
            </a:r>
            <a:r>
              <a:rPr lang="en-GB" dirty="0" smtClean="0"/>
              <a:t>. (Remember ‘Plasmid transfer’)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18552" y="116006"/>
            <a:ext cx="8568952" cy="635602"/>
            <a:chOff x="0" y="4876399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876399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028" y="4907427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5.4.8 Explain two examples of evolution in response to environmental change; one must be antibiotic resistance in bacteria.</a:t>
              </a:r>
              <a:endParaRPr lang="en-GB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93802" y="1832050"/>
            <a:ext cx="8537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Antibiotic resistance is more likely to occur when a </a:t>
            </a:r>
            <a:r>
              <a:rPr lang="en-GB" dirty="0" smtClean="0"/>
              <a:t>small dose </a:t>
            </a:r>
            <a:r>
              <a:rPr lang="en-GB" dirty="0"/>
              <a:t>of antibiotics is used for a short time</a:t>
            </a:r>
            <a:r>
              <a:rPr lang="en-GB" b="1" dirty="0"/>
              <a:t>. It will kill </a:t>
            </a:r>
            <a:r>
              <a:rPr lang="en-GB" b="1" dirty="0" smtClean="0"/>
              <a:t>some of </a:t>
            </a:r>
            <a:r>
              <a:rPr lang="en-GB" b="1" dirty="0"/>
              <a:t>the bacteria but not all and may lead to the creation </a:t>
            </a:r>
            <a:r>
              <a:rPr lang="en-GB" b="1" dirty="0" smtClean="0"/>
              <a:t>of bacteria </a:t>
            </a:r>
            <a:r>
              <a:rPr lang="en-GB" b="1" dirty="0"/>
              <a:t>that have some resistance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2491" y="2799180"/>
            <a:ext cx="8506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next time antibiotics are </a:t>
            </a:r>
            <a:r>
              <a:rPr lang="en-GB" dirty="0" smtClean="0"/>
              <a:t>used, these </a:t>
            </a:r>
            <a:r>
              <a:rPr lang="en-GB" dirty="0"/>
              <a:t>bacteria are less vulnerable and some more of </a:t>
            </a:r>
            <a:r>
              <a:rPr lang="en-GB" dirty="0" smtClean="0"/>
              <a:t>them may </a:t>
            </a:r>
            <a:r>
              <a:rPr lang="en-GB" dirty="0"/>
              <a:t>survive.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0210" y="3445511"/>
            <a:ext cx="8351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Antibiotics </a:t>
            </a:r>
            <a:r>
              <a:rPr lang="en-GB" b="1" dirty="0"/>
              <a:t>do not work against viral disease </a:t>
            </a:r>
            <a:r>
              <a:rPr lang="en-GB" dirty="0"/>
              <a:t>and will </a:t>
            </a:r>
            <a:r>
              <a:rPr lang="en-GB" dirty="0" smtClean="0"/>
              <a:t>not cure </a:t>
            </a:r>
            <a:r>
              <a:rPr lang="en-GB" dirty="0"/>
              <a:t>the flu or the common </a:t>
            </a:r>
            <a:r>
              <a:rPr lang="en-GB" dirty="0" smtClean="0"/>
              <a:t>cold.</a:t>
            </a:r>
            <a:endParaRPr lang="en-GB" dirty="0"/>
          </a:p>
        </p:txBody>
      </p:sp>
      <p:pic>
        <p:nvPicPr>
          <p:cNvPr id="1026" name="Picture 2" descr="http://scienceinthetriangle.org/wp-content/uploads/2011/02/antibiotic-resistance-grap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5" y="4036414"/>
            <a:ext cx="3732215" cy="277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ienceinthetriangle.org/wp-content/uploads/2011/03/antibiotic-approvals-graph-e12990059723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28" y="4036414"/>
            <a:ext cx="3810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9051" y="863134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PEPPERED MOTH</a:t>
            </a:r>
          </a:p>
          <a:p>
            <a:r>
              <a:rPr lang="en-GB" dirty="0"/>
              <a:t>Another example of evolution in response to </a:t>
            </a:r>
            <a:r>
              <a:rPr lang="en-GB" dirty="0" smtClean="0"/>
              <a:t>environmental change </a:t>
            </a:r>
            <a:r>
              <a:rPr lang="en-GB" dirty="0"/>
              <a:t>can be found in the case of the peppered </a:t>
            </a:r>
            <a:r>
              <a:rPr lang="en-GB" dirty="0" smtClean="0"/>
              <a:t>moth. </a:t>
            </a:r>
            <a:r>
              <a:rPr lang="en-GB" dirty="0" err="1"/>
              <a:t>Biston</a:t>
            </a:r>
            <a:r>
              <a:rPr lang="en-GB" dirty="0"/>
              <a:t> </a:t>
            </a:r>
            <a:r>
              <a:rPr lang="en-GB" dirty="0" err="1"/>
              <a:t>betularia</a:t>
            </a:r>
            <a:r>
              <a:rPr lang="en-GB" dirty="0"/>
              <a:t> (peppered </a:t>
            </a:r>
            <a:r>
              <a:rPr lang="en-GB" dirty="0" smtClean="0"/>
              <a:t>moth) is </a:t>
            </a:r>
            <a:r>
              <a:rPr lang="en-GB" dirty="0"/>
              <a:t>found near Manchester, England and elsewhere in </a:t>
            </a:r>
            <a:r>
              <a:rPr lang="en-GB" dirty="0" smtClean="0"/>
              <a:t>the UK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Before </a:t>
            </a:r>
            <a:r>
              <a:rPr lang="en-GB" dirty="0"/>
              <a:t>1848, trees on which the moths rested </a:t>
            </a:r>
            <a:r>
              <a:rPr lang="en-GB" dirty="0" smtClean="0"/>
              <a:t>were covered </a:t>
            </a:r>
            <a:r>
              <a:rPr lang="en-GB" dirty="0"/>
              <a:t>with </a:t>
            </a:r>
            <a:r>
              <a:rPr lang="en-GB" b="1" dirty="0"/>
              <a:t>off-white lichen</a:t>
            </a:r>
            <a:r>
              <a:rPr lang="en-GB" dirty="0"/>
              <a:t>. </a:t>
            </a:r>
            <a:r>
              <a:rPr lang="en-GB" b="1" dirty="0"/>
              <a:t>The moths were </a:t>
            </a:r>
            <a:r>
              <a:rPr lang="en-GB" b="1" dirty="0" smtClean="0"/>
              <a:t>speckled </a:t>
            </a:r>
            <a:r>
              <a:rPr lang="en-GB" dirty="0" smtClean="0"/>
              <a:t>and </a:t>
            </a:r>
            <a:r>
              <a:rPr lang="en-GB" dirty="0"/>
              <a:t>therefore camouflaged from predation by </a:t>
            </a:r>
            <a:r>
              <a:rPr lang="en-GB" dirty="0" smtClean="0"/>
              <a:t>birds. </a:t>
            </a:r>
            <a:r>
              <a:rPr lang="en-GB" b="1" dirty="0" smtClean="0"/>
              <a:t>Occasionally </a:t>
            </a:r>
            <a:r>
              <a:rPr lang="en-GB" b="1" dirty="0"/>
              <a:t>a black moth would appear</a:t>
            </a:r>
            <a:r>
              <a:rPr lang="en-GB" dirty="0"/>
              <a:t>. It, of </a:t>
            </a:r>
            <a:r>
              <a:rPr lang="en-GB" dirty="0" smtClean="0"/>
              <a:t>course, was </a:t>
            </a:r>
            <a:r>
              <a:rPr lang="en-GB" dirty="0"/>
              <a:t>highly visible on the lichen-covered trees and </a:t>
            </a:r>
            <a:r>
              <a:rPr lang="en-GB" dirty="0" smtClean="0"/>
              <a:t>would have </a:t>
            </a:r>
            <a:r>
              <a:rPr lang="en-GB" dirty="0"/>
              <a:t>a </a:t>
            </a:r>
            <a:r>
              <a:rPr lang="en-GB" b="1" dirty="0"/>
              <a:t>very high chance of being eaten</a:t>
            </a:r>
            <a:r>
              <a:rPr lang="en-GB" dirty="0"/>
              <a:t> by a bird </a:t>
            </a:r>
            <a:r>
              <a:rPr lang="en-GB" dirty="0" smtClean="0"/>
              <a:t>before reproducing.</a:t>
            </a:r>
          </a:p>
          <a:p>
            <a:r>
              <a:rPr lang="en-GB" dirty="0" smtClean="0"/>
              <a:t>Due </a:t>
            </a:r>
            <a:r>
              <a:rPr lang="en-GB" dirty="0"/>
              <a:t>to (coal-based) industry, the trees became </a:t>
            </a:r>
            <a:r>
              <a:rPr lang="en-GB" dirty="0" smtClean="0"/>
              <a:t>covered with </a:t>
            </a:r>
            <a:r>
              <a:rPr lang="en-GB" dirty="0"/>
              <a:t>soot and the white moths were easily spotted </a:t>
            </a:r>
            <a:r>
              <a:rPr lang="en-GB" dirty="0" smtClean="0"/>
              <a:t>and eaten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978281" y="1772816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hlinkClick r:id="rId2"/>
              </a:rPr>
              <a:t>LINK</a:t>
            </a:r>
            <a:endParaRPr lang="en-GB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318552" y="116006"/>
            <a:ext cx="8568952" cy="635602"/>
            <a:chOff x="0" y="4876399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876399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028" y="4907427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5.4.8 Explain two examples of evolution in response to environmental change; one must be antibiotic resistance in bacteria.</a:t>
              </a:r>
              <a:endParaRPr lang="en-GB" kern="1200" dirty="0"/>
            </a:p>
          </p:txBody>
        </p:sp>
      </p:grpSp>
      <p:sp>
        <p:nvSpPr>
          <p:cNvPr id="4" name="AutoShape 2" descr="http://web.nmsu.edu/~wboeckle/pepper_moth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://web.nmsu.edu/~wboeckle/pepper_mot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17" y="4437112"/>
            <a:ext cx="3247752" cy="21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T9sCpSnFxC1ii_Wx6URA8mfKfTIDeXdwm9_WMJuS9MQY2FnIN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423749"/>
            <a:ext cx="3380603" cy="208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62470" y="407200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Before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48979" y="406401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After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606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180395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ASSESSMENT STATEMENTS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57460682"/>
              </p:ext>
            </p:extLst>
          </p:nvPr>
        </p:nvGraphicFramePr>
        <p:xfrm>
          <a:off x="220062" y="836712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45B14E-475C-4634-87F0-C08C1DFE7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6F45B14E-475C-4634-87F0-C08C1DFE7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6F45B14E-475C-4634-87F0-C08C1DFE7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6F45B14E-475C-4634-87F0-C08C1DFE7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E0AC62-9D23-4AB2-9FAF-F8D2E0465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1DE0AC62-9D23-4AB2-9FAF-F8D2E0465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1DE0AC62-9D23-4AB2-9FAF-F8D2E0465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1DE0AC62-9D23-4AB2-9FAF-F8D2E0465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F13625-8986-4C0E-8472-7CE8F431F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3BF13625-8986-4C0E-8472-7CE8F431F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3BF13625-8986-4C0E-8472-7CE8F431F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3BF13625-8986-4C0E-8472-7CE8F431F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B4E7E7-7320-4298-8AA4-FA223D4A8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3AB4E7E7-7320-4298-8AA4-FA223D4A8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3AB4E7E7-7320-4298-8AA4-FA223D4A8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3AB4E7E7-7320-4298-8AA4-FA223D4A8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E19C27-5AC9-4C70-B8C0-1EBD9AAD5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graphicEl>
                                              <a:dgm id="{25E19C27-5AC9-4C70-B8C0-1EBD9AAD5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25E19C27-5AC9-4C70-B8C0-1EBD9AAD5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25E19C27-5AC9-4C70-B8C0-1EBD9AAD5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5EA92D-C338-48C1-8EC1-40881AB2E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9C5EA92D-C338-48C1-8EC1-40881AB2E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9C5EA92D-C338-48C1-8EC1-40881AB2E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9C5EA92D-C338-48C1-8EC1-40881AB2E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0800F2-6BE6-457C-96AA-48EA92683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240800F2-6BE6-457C-96AA-48EA92683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240800F2-6BE6-457C-96AA-48EA92683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240800F2-6BE6-457C-96AA-48EA92683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280FA-308A-4AD9-9927-9F1444AE3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graphicEl>
                                              <a:dgm id="{FD2280FA-308A-4AD9-9927-9F1444AE3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FD2280FA-308A-4AD9-9927-9F1444AE3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graphicEl>
                                              <a:dgm id="{FD2280FA-308A-4AD9-9927-9F1444AE3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Topic 5: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Ecology and 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5.4 Evolution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 descr="http://assets.knowledge.allianz.com/img/greenhouse_effect_shutterstock_ah_51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367240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8552" y="90872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Evolution </a:t>
            </a:r>
            <a:r>
              <a:rPr lang="en-GB" b="1" dirty="0"/>
              <a:t>is the cumulative change in the </a:t>
            </a:r>
            <a:r>
              <a:rPr lang="en-GB" b="1" dirty="0" smtClean="0"/>
              <a:t>heritable characteristics </a:t>
            </a:r>
            <a:r>
              <a:rPr lang="en-GB" b="1" dirty="0"/>
              <a:t>of a population</a:t>
            </a:r>
            <a:r>
              <a:rPr lang="en-GB" b="1" dirty="0" smtClean="0"/>
              <a:t>.</a:t>
            </a:r>
          </a:p>
          <a:p>
            <a:endParaRPr lang="en-GB" dirty="0"/>
          </a:p>
          <a:p>
            <a:r>
              <a:rPr lang="en-GB" dirty="0"/>
              <a:t>If we accept not only that </a:t>
            </a:r>
            <a:r>
              <a:rPr lang="en-GB" b="1" dirty="0"/>
              <a:t>species can evolve</a:t>
            </a:r>
            <a:r>
              <a:rPr lang="en-GB" dirty="0"/>
              <a:t>, </a:t>
            </a:r>
            <a:r>
              <a:rPr lang="en-GB" dirty="0" smtClean="0"/>
              <a:t>but also </a:t>
            </a:r>
            <a:r>
              <a:rPr lang="en-GB" dirty="0"/>
              <a:t>that</a:t>
            </a:r>
            <a:r>
              <a:rPr lang="en-GB" b="1" dirty="0"/>
              <a:t> new species arise by evolution from </a:t>
            </a:r>
            <a:r>
              <a:rPr lang="en-GB" b="1" dirty="0" smtClean="0"/>
              <a:t>pre-existing ones</a:t>
            </a:r>
            <a:r>
              <a:rPr lang="en-GB" dirty="0"/>
              <a:t>, then the whole of life can be seen </a:t>
            </a:r>
            <a:r>
              <a:rPr lang="en-GB" dirty="0" smtClean="0"/>
              <a:t>as </a:t>
            </a:r>
            <a:r>
              <a:rPr lang="en-GB" b="1" dirty="0" smtClean="0"/>
              <a:t>unified </a:t>
            </a:r>
            <a:r>
              <a:rPr lang="en-GB" b="1" dirty="0"/>
              <a:t>by its common origins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Variation within our species is the result of </a:t>
            </a:r>
            <a:r>
              <a:rPr lang="en-GB" dirty="0" smtClean="0"/>
              <a:t>different </a:t>
            </a:r>
            <a:r>
              <a:rPr lang="en-GB" b="1" dirty="0" smtClean="0"/>
              <a:t>selection </a:t>
            </a:r>
            <a:r>
              <a:rPr lang="en-GB" b="1" dirty="0"/>
              <a:t>pressures </a:t>
            </a:r>
            <a:r>
              <a:rPr lang="en-GB" dirty="0"/>
              <a:t>operating in different parts </a:t>
            </a:r>
            <a:r>
              <a:rPr lang="en-GB" dirty="0" smtClean="0"/>
              <a:t>of the </a:t>
            </a:r>
            <a:r>
              <a:rPr lang="en-GB" dirty="0"/>
              <a:t>world, yet this variation is not so vast to </a:t>
            </a:r>
            <a:r>
              <a:rPr lang="en-GB" dirty="0" smtClean="0"/>
              <a:t>justify a </a:t>
            </a:r>
            <a:r>
              <a:rPr lang="en-GB" dirty="0"/>
              <a:t>construct such as race having a biological </a:t>
            </a:r>
            <a:r>
              <a:rPr lang="en-GB" dirty="0" smtClean="0"/>
              <a:t>or scientific </a:t>
            </a:r>
            <a:r>
              <a:rPr lang="en-GB" dirty="0"/>
              <a:t>basis.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18552" y="115742"/>
            <a:ext cx="8568952" cy="635602"/>
            <a:chOff x="0" y="104621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0" y="104621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1028" y="135649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5.4.1 Define </a:t>
              </a:r>
              <a:r>
                <a:rPr lang="en-GB" sz="2400" i="1" kern="1200" dirty="0" smtClean="0"/>
                <a:t>evolution</a:t>
              </a:r>
              <a:r>
                <a:rPr lang="en-GB" sz="2400" kern="1200" dirty="0" smtClean="0"/>
                <a:t>. </a:t>
              </a:r>
              <a:endParaRPr lang="en-GB" sz="24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18552" y="407707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For evolution to take place, it is necessary to have </a:t>
            </a:r>
            <a:r>
              <a:rPr lang="en-GB" dirty="0" smtClean="0"/>
              <a:t>two separate </a:t>
            </a:r>
            <a:r>
              <a:rPr lang="en-GB" dirty="0"/>
              <a:t>processes taking place:</a:t>
            </a:r>
          </a:p>
          <a:p>
            <a:pPr marL="342900" indent="-342900">
              <a:buAutoNum type="arabicPeriod"/>
            </a:pPr>
            <a:r>
              <a:rPr lang="en-GB" b="1" dirty="0" smtClean="0"/>
              <a:t>a </a:t>
            </a:r>
            <a:r>
              <a:rPr lang="en-GB" b="1" dirty="0"/>
              <a:t>source of variation </a:t>
            </a:r>
            <a:r>
              <a:rPr lang="en-GB" dirty="0"/>
              <a:t>between individuals of </a:t>
            </a:r>
            <a:r>
              <a:rPr lang="en-GB" dirty="0" smtClean="0"/>
              <a:t>one species</a:t>
            </a:r>
          </a:p>
          <a:p>
            <a:endParaRPr lang="en-GB" dirty="0"/>
          </a:p>
          <a:p>
            <a:r>
              <a:rPr lang="en-GB" dirty="0"/>
              <a:t>2. </a:t>
            </a:r>
            <a:r>
              <a:rPr lang="en-GB" b="1" dirty="0"/>
              <a:t>a change in the frequency of the genes </a:t>
            </a:r>
            <a:r>
              <a:rPr lang="en-GB" dirty="0"/>
              <a:t>in the gene pool</a:t>
            </a:r>
          </a:p>
          <a:p>
            <a:r>
              <a:rPr lang="en-GB" dirty="0"/>
              <a:t>of a population</a:t>
            </a:r>
          </a:p>
        </p:txBody>
      </p:sp>
    </p:spTree>
    <p:extLst>
      <p:ext uri="{BB962C8B-B14F-4D97-AF65-F5344CB8AC3E}">
        <p14:creationId xmlns:p14="http://schemas.microsoft.com/office/powerpoint/2010/main" val="76396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8362" y="1052736"/>
            <a:ext cx="8023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source of variation can be </a:t>
            </a:r>
            <a:r>
              <a:rPr lang="en-GB" b="1" dirty="0"/>
              <a:t>mutation</a:t>
            </a:r>
            <a:r>
              <a:rPr lang="en-GB" dirty="0"/>
              <a:t>, </a:t>
            </a:r>
            <a:r>
              <a:rPr lang="en-GB" b="1" dirty="0"/>
              <a:t>crossing </a:t>
            </a:r>
            <a:r>
              <a:rPr lang="en-GB" b="1" dirty="0" smtClean="0"/>
              <a:t>over </a:t>
            </a:r>
            <a:r>
              <a:rPr lang="en-GB" dirty="0" smtClean="0"/>
              <a:t>and/or </a:t>
            </a:r>
            <a:r>
              <a:rPr lang="en-GB" b="1" dirty="0"/>
              <a:t>independent assortment </a:t>
            </a:r>
            <a:r>
              <a:rPr lang="en-GB" dirty="0" smtClean="0"/>
              <a:t>. A change in </a:t>
            </a:r>
            <a:r>
              <a:rPr lang="en-GB" dirty="0"/>
              <a:t>the gene frequency can be caused by </a:t>
            </a:r>
            <a:r>
              <a:rPr lang="en-GB" b="1" dirty="0"/>
              <a:t>natural selection</a:t>
            </a:r>
            <a:r>
              <a:rPr lang="en-GB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8552" y="115742"/>
            <a:ext cx="8568952" cy="635602"/>
            <a:chOff x="0" y="104621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04621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028" y="135649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5.4.1 Define </a:t>
              </a:r>
              <a:r>
                <a:rPr lang="en-GB" sz="2400" i="1" kern="1200" dirty="0" smtClean="0"/>
                <a:t>evolution</a:t>
              </a:r>
              <a:r>
                <a:rPr lang="en-GB" sz="2400" kern="1200" dirty="0" smtClean="0"/>
                <a:t>. </a:t>
              </a:r>
              <a:endParaRPr lang="en-GB" sz="24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79996" y="1979871"/>
            <a:ext cx="77364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Natural selection assumes that if certain (</a:t>
            </a:r>
            <a:r>
              <a:rPr lang="en-GB" dirty="0" smtClean="0"/>
              <a:t>combinations of</a:t>
            </a:r>
            <a:r>
              <a:rPr lang="en-GB" dirty="0"/>
              <a:t>) alleles will make the individual </a:t>
            </a:r>
            <a:r>
              <a:rPr lang="en-GB" b="1" dirty="0"/>
              <a:t>better adapted to </a:t>
            </a:r>
            <a:r>
              <a:rPr lang="en-GB" b="1" dirty="0" smtClean="0"/>
              <a:t>its environment</a:t>
            </a:r>
            <a:r>
              <a:rPr lang="en-GB" dirty="0"/>
              <a:t>, then that individual is </a:t>
            </a:r>
            <a:r>
              <a:rPr lang="en-GB" b="1" dirty="0"/>
              <a:t>likely to have a </a:t>
            </a:r>
            <a:r>
              <a:rPr lang="en-GB" b="1" dirty="0" smtClean="0"/>
              <a:t>larger number </a:t>
            </a:r>
            <a:r>
              <a:rPr lang="en-GB" b="1" dirty="0"/>
              <a:t>of offspring survive to reproductive age</a:t>
            </a:r>
            <a:r>
              <a:rPr lang="en-GB" dirty="0"/>
              <a:t>. Since </a:t>
            </a:r>
            <a:r>
              <a:rPr lang="en-GB" dirty="0" smtClean="0"/>
              <a:t>the individual </a:t>
            </a:r>
            <a:r>
              <a:rPr lang="en-GB" dirty="0"/>
              <a:t>will </a:t>
            </a:r>
            <a:r>
              <a:rPr lang="en-GB" b="1" dirty="0"/>
              <a:t>pass on its genetic material</a:t>
            </a:r>
            <a:r>
              <a:rPr lang="en-GB" dirty="0"/>
              <a:t>, the </a:t>
            </a:r>
            <a:r>
              <a:rPr lang="en-GB" dirty="0" smtClean="0"/>
              <a:t>offspring will </a:t>
            </a:r>
            <a:r>
              <a:rPr lang="en-GB" dirty="0"/>
              <a:t>have some of the successful alleles which are </a:t>
            </a:r>
            <a:r>
              <a:rPr lang="en-GB" dirty="0" smtClean="0"/>
              <a:t>then likely </a:t>
            </a:r>
            <a:r>
              <a:rPr lang="en-GB" dirty="0"/>
              <a:t>to become </a:t>
            </a:r>
            <a:r>
              <a:rPr lang="en-GB" b="1" dirty="0"/>
              <a:t>more frequent in the population </a:t>
            </a:r>
            <a:r>
              <a:rPr lang="en-GB" dirty="0"/>
              <a:t>over</a:t>
            </a:r>
          </a:p>
          <a:p>
            <a:r>
              <a:rPr lang="en-GB" dirty="0"/>
              <a:t>time.</a:t>
            </a:r>
          </a:p>
        </p:txBody>
      </p:sp>
      <p:pic>
        <p:nvPicPr>
          <p:cNvPr id="1026" name="Picture 2" descr="http://iranpoliticsclub.net/philosophy/social-darwinism2/images/Survival%20of%20Fit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0" y="3978433"/>
            <a:ext cx="42862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50" y="3978433"/>
            <a:ext cx="4000854" cy="25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8031" y="188640"/>
            <a:ext cx="8568952" cy="635602"/>
            <a:chOff x="0" y="786304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786304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028" y="817332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5.4.2 Outline the evidence for evolution provided by the fossil record, selective breeding of domesticated animals and homologous structures.</a:t>
              </a:r>
              <a:endParaRPr lang="en-GB" kern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28502" y="1052736"/>
            <a:ext cx="7339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FOSSIL RECORD</a:t>
            </a:r>
          </a:p>
          <a:p>
            <a:r>
              <a:rPr lang="en-GB" dirty="0"/>
              <a:t>The fossil record consists of all fossils, discovered </a:t>
            </a:r>
            <a:r>
              <a:rPr lang="en-GB" dirty="0" smtClean="0"/>
              <a:t>and undiscovered </a:t>
            </a:r>
            <a:r>
              <a:rPr lang="en-GB" dirty="0"/>
              <a:t>that exist. Fossils are the </a:t>
            </a:r>
            <a:r>
              <a:rPr lang="en-GB" dirty="0" smtClean="0"/>
              <a:t>mineralised remains </a:t>
            </a:r>
            <a:r>
              <a:rPr lang="en-GB" dirty="0"/>
              <a:t>of organisms. Fossilisation is the process </a:t>
            </a:r>
            <a:r>
              <a:rPr lang="en-GB" dirty="0" smtClean="0"/>
              <a:t>that produces </a:t>
            </a:r>
            <a:r>
              <a:rPr lang="en-GB" dirty="0"/>
              <a:t>fossils.</a:t>
            </a:r>
          </a:p>
        </p:txBody>
      </p:sp>
      <p:pic>
        <p:nvPicPr>
          <p:cNvPr id="2050" name="Picture 2" descr="http://jpostema.napsk12.org/blob/full/15018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5" y="2348880"/>
            <a:ext cx="8970215" cy="387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9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9059" y="2701049"/>
            <a:ext cx="46649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One of the most complete fossil records found has </a:t>
            </a:r>
            <a:r>
              <a:rPr lang="en-GB" dirty="0" smtClean="0"/>
              <a:t>shown us </a:t>
            </a:r>
            <a:r>
              <a:rPr lang="en-GB" b="1" dirty="0"/>
              <a:t>the evolution of the horse</a:t>
            </a:r>
            <a:r>
              <a:rPr lang="en-GB" dirty="0"/>
              <a:t>. The study of fossil </a:t>
            </a:r>
            <a:r>
              <a:rPr lang="en-GB" dirty="0" smtClean="0"/>
              <a:t>skeletons allows </a:t>
            </a:r>
            <a:r>
              <a:rPr lang="en-GB" dirty="0"/>
              <a:t>inferences about form and function and </a:t>
            </a:r>
            <a:r>
              <a:rPr lang="en-GB" dirty="0" smtClean="0"/>
              <a:t>clearly suggests </a:t>
            </a:r>
            <a:r>
              <a:rPr lang="en-GB" dirty="0"/>
              <a:t>a process of gradual change over </a:t>
            </a:r>
            <a:r>
              <a:rPr lang="en-GB" dirty="0" smtClean="0"/>
              <a:t>time.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08031" y="157612"/>
            <a:ext cx="8568952" cy="635602"/>
            <a:chOff x="0" y="786304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786304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028" y="817332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5.4.2 Outline the evidence for evolution provided by the fossil record, selective breeding of domesticated animals and homologous structures.</a:t>
              </a:r>
              <a:endParaRPr lang="en-GB" kern="1200"/>
            </a:p>
          </p:txBody>
        </p:sp>
      </p:grpSp>
      <p:pic>
        <p:nvPicPr>
          <p:cNvPr id="3074" name="Picture 2" descr="http://darwiniana.org/equid2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66" y="642447"/>
            <a:ext cx="3634420" cy="62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6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organicstartupbook.com/wp-content/uploads/2012/11/do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45" y="1924674"/>
            <a:ext cx="4995171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980728"/>
            <a:ext cx="42815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SELECTIVE BREEDING OF DOMESTICATED ANIMALS</a:t>
            </a:r>
          </a:p>
          <a:p>
            <a:endParaRPr lang="en-GB" b="1" dirty="0" smtClean="0"/>
          </a:p>
          <a:p>
            <a:r>
              <a:rPr lang="en-GB" dirty="0"/>
              <a:t>Humans and dogs share a long history. It is very likely </a:t>
            </a:r>
            <a:r>
              <a:rPr lang="en-GB" dirty="0" smtClean="0"/>
              <a:t>that dogs </a:t>
            </a:r>
            <a:r>
              <a:rPr lang="en-GB" dirty="0"/>
              <a:t>were the first animals to be domesticated by humans</a:t>
            </a:r>
            <a:r>
              <a:rPr lang="en-GB" dirty="0" smtClean="0"/>
              <a:t>. The first dogs, which looked very much like wolves, were probably used for hunting, pulling sledges and some magic and religious rituals.</a:t>
            </a:r>
          </a:p>
          <a:p>
            <a:endParaRPr lang="en-GB" dirty="0"/>
          </a:p>
          <a:p>
            <a:r>
              <a:rPr lang="en-GB" dirty="0"/>
              <a:t>As breeding started, selection must have taken </a:t>
            </a:r>
            <a:r>
              <a:rPr lang="en-GB" dirty="0" smtClean="0"/>
              <a:t>place. By </a:t>
            </a:r>
            <a:r>
              <a:rPr lang="en-GB" dirty="0"/>
              <a:t>selecting the best hunters for hunting, the </a:t>
            </a:r>
            <a:r>
              <a:rPr lang="en-GB" dirty="0" smtClean="0"/>
              <a:t>strongest dogs </a:t>
            </a:r>
            <a:r>
              <a:rPr lang="en-GB" dirty="0"/>
              <a:t>for pulling sledges and the most unusual for </a:t>
            </a:r>
            <a:r>
              <a:rPr lang="en-GB" dirty="0" smtClean="0"/>
              <a:t>rituals, humans </a:t>
            </a:r>
            <a:r>
              <a:rPr lang="en-GB" dirty="0"/>
              <a:t>made the start to the many different breeds of </a:t>
            </a:r>
            <a:r>
              <a:rPr lang="en-GB" dirty="0" smtClean="0"/>
              <a:t>dog we </a:t>
            </a:r>
            <a:r>
              <a:rPr lang="en-GB" dirty="0"/>
              <a:t>know today.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1520" y="81396"/>
            <a:ext cx="8568952" cy="635602"/>
            <a:chOff x="0" y="786304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786304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028" y="817332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5.4.2 Outline the evidence for evolution provided by the fossil record, selective breeding of domesticated animals and homologous structures.</a:t>
              </a:r>
              <a:endParaRPr lang="en-GB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95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51520" y="81396"/>
            <a:ext cx="8568952" cy="635602"/>
            <a:chOff x="0" y="786304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786304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1028" y="817332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5.4.2 Outline the evidence for evolution provided by the fossil record, selective breeding of domesticated animals and homologous structures.</a:t>
              </a:r>
              <a:endParaRPr lang="en-GB" sz="16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82548" y="889844"/>
            <a:ext cx="85379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HOMOLOGOUS STRUCTURES</a:t>
            </a:r>
          </a:p>
          <a:p>
            <a:r>
              <a:rPr lang="en-GB" dirty="0"/>
              <a:t>Evolution suggests that many </a:t>
            </a:r>
            <a:r>
              <a:rPr lang="en-GB" dirty="0" smtClean="0"/>
              <a:t>different species </a:t>
            </a:r>
            <a:r>
              <a:rPr lang="en-GB" b="1" dirty="0"/>
              <a:t>may have originated from a</a:t>
            </a:r>
          </a:p>
          <a:p>
            <a:r>
              <a:rPr lang="en-GB" b="1" dirty="0"/>
              <a:t>common ancestor</a:t>
            </a:r>
            <a:r>
              <a:rPr lang="en-GB" dirty="0"/>
              <a:t>. This pattern </a:t>
            </a:r>
            <a:r>
              <a:rPr lang="en-GB" dirty="0" smtClean="0"/>
              <a:t>of divergence </a:t>
            </a:r>
            <a:r>
              <a:rPr lang="en-GB" dirty="0"/>
              <a:t>would then suggest that</a:t>
            </a:r>
          </a:p>
          <a:p>
            <a:r>
              <a:rPr lang="en-GB" dirty="0"/>
              <a:t>they should still have some things </a:t>
            </a:r>
            <a:r>
              <a:rPr lang="en-GB" dirty="0" smtClean="0"/>
              <a:t>in common</a:t>
            </a:r>
            <a:r>
              <a:rPr lang="en-GB" dirty="0"/>
              <a:t>. These structures do exist</a:t>
            </a:r>
          </a:p>
          <a:p>
            <a:r>
              <a:rPr lang="en-GB" dirty="0"/>
              <a:t>and are called homologous </a:t>
            </a:r>
            <a:r>
              <a:rPr lang="en-GB" dirty="0" smtClean="0"/>
              <a:t>structures. Their </a:t>
            </a:r>
            <a:r>
              <a:rPr lang="en-GB" dirty="0"/>
              <a:t>existence supports the concept </a:t>
            </a:r>
            <a:r>
              <a:rPr lang="en-GB" dirty="0" smtClean="0"/>
              <a:t>of evolution.</a:t>
            </a:r>
          </a:p>
          <a:p>
            <a:endParaRPr lang="en-GB" dirty="0"/>
          </a:p>
          <a:p>
            <a:r>
              <a:rPr lang="en-GB" dirty="0"/>
              <a:t>Human arms are similar in structure</a:t>
            </a:r>
          </a:p>
          <a:p>
            <a:r>
              <a:rPr lang="en-GB" dirty="0"/>
              <a:t>to the front paws of a dog, the wings of</a:t>
            </a:r>
          </a:p>
          <a:p>
            <a:r>
              <a:rPr lang="en-GB" dirty="0"/>
              <a:t>a bat and the flipper of a dolphin. The</a:t>
            </a:r>
          </a:p>
          <a:p>
            <a:r>
              <a:rPr lang="en-GB" dirty="0"/>
              <a:t>structure is called the </a:t>
            </a:r>
            <a:r>
              <a:rPr lang="en-GB" dirty="0" err="1"/>
              <a:t>pentadactyl</a:t>
            </a:r>
            <a:r>
              <a:rPr lang="en-GB" dirty="0"/>
              <a:t> limb</a:t>
            </a:r>
          </a:p>
          <a:p>
            <a:r>
              <a:rPr lang="en-GB" dirty="0"/>
              <a:t>(=“five fingered”) and it is common to</a:t>
            </a:r>
          </a:p>
          <a:p>
            <a:r>
              <a:rPr lang="en-GB" dirty="0"/>
              <a:t>all </a:t>
            </a:r>
            <a:r>
              <a:rPr lang="en-GB" dirty="0" err="1"/>
              <a:t>tetrapods</a:t>
            </a:r>
            <a:r>
              <a:rPr lang="en-GB" dirty="0"/>
              <a:t>. They all have the same</a:t>
            </a:r>
          </a:p>
          <a:p>
            <a:r>
              <a:rPr lang="en-GB" dirty="0"/>
              <a:t>bones, although the relative size of the</a:t>
            </a:r>
          </a:p>
          <a:p>
            <a:r>
              <a:rPr lang="en-GB" dirty="0"/>
              <a:t>bones may differ.</a:t>
            </a:r>
          </a:p>
        </p:txBody>
      </p:sp>
      <p:pic>
        <p:nvPicPr>
          <p:cNvPr id="5124" name="Picture 4" descr="http://bio1151.nicerweb.com/Locked/media/ch22/22_17HomologousForelimbs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0" y="1593924"/>
            <a:ext cx="8819456" cy="385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hsweb.lr.k12.nj.us/mstanley/outlines/evolution/evidence/image19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5009532" cy="58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8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0741 L 0.4724 0.00741 C 0.70903 0.00741 1 0.02385 1 0.03727 L 1 0.06737 " pathEditMode="relative" rAng="0" ptsTypes="FfFF">
                                      <p:cBhvr>
                                        <p:cTn id="7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60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4 -0.04375 L -0.34462 -0.04375 C -0.44532 -0.04375 -0.56893 -0.01504 -0.56893 0.00857 L -0.56893 0.06111 " pathEditMode="relative" rAng="0" ptsTypes="FfFF">
                                      <p:cBhvr>
                                        <p:cTn id="7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90872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Most species are capable of producing many more </a:t>
            </a:r>
            <a:r>
              <a:rPr lang="en-GB" dirty="0" smtClean="0"/>
              <a:t>offspring than </a:t>
            </a:r>
            <a:r>
              <a:rPr lang="en-GB" dirty="0"/>
              <a:t>the environment can support. Even elephants with </a:t>
            </a:r>
            <a:r>
              <a:rPr lang="en-GB" dirty="0" smtClean="0"/>
              <a:t>a gestation </a:t>
            </a:r>
            <a:r>
              <a:rPr lang="en-GB" dirty="0"/>
              <a:t>time of 22 months can produce a large </a:t>
            </a:r>
            <a:r>
              <a:rPr lang="en-GB" dirty="0" smtClean="0"/>
              <a:t>population over </a:t>
            </a:r>
            <a:r>
              <a:rPr lang="en-GB" dirty="0"/>
              <a:t>time if there are no factors limiting the growth of </a:t>
            </a:r>
            <a:r>
              <a:rPr lang="en-GB" dirty="0" smtClean="0"/>
              <a:t>the population. They can live many years.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87524" y="81396"/>
            <a:ext cx="8568952" cy="635602"/>
            <a:chOff x="0" y="1467986"/>
            <a:chExt cx="8568952" cy="63560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467986"/>
              <a:ext cx="8568952" cy="6356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028" y="1499014"/>
              <a:ext cx="8506896" cy="57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5.4.3 State that populations tend to produce more offspring than the environment can support.</a:t>
              </a:r>
              <a:endParaRPr lang="en-GB" sz="2000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05221" y="2109049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hlinkClick r:id="rId2"/>
              </a:rPr>
              <a:t>LINK</a:t>
            </a:r>
            <a:endParaRPr lang="en-GB" sz="2400" dirty="0"/>
          </a:p>
        </p:txBody>
      </p:sp>
      <p:pic>
        <p:nvPicPr>
          <p:cNvPr id="6146" name="Picture 2" descr="http://upload.wikimedia.org/wikipedia/commons/5/56/Anemone_Fish_Eg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4022704" cy="299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etpixel.com/forums/uploads/monthly_07_2011/post-2224-131163508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b="6689"/>
          <a:stretch/>
        </p:blipFill>
        <p:spPr bwMode="auto">
          <a:xfrm>
            <a:off x="57345" y="2838537"/>
            <a:ext cx="4802687" cy="301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12432</TotalTime>
  <Words>2059</Words>
  <Application>Microsoft Office PowerPoint</Application>
  <PresentationFormat>On-screen Show (4:3)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Template MP</vt:lpstr>
      <vt:lpstr>Topic 5: Ecology and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5: Ecology and evolution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86</cp:revision>
  <dcterms:created xsi:type="dcterms:W3CDTF">2013-08-21T17:54:09Z</dcterms:created>
  <dcterms:modified xsi:type="dcterms:W3CDTF">2014-01-09T14:44:25Z</dcterms:modified>
</cp:coreProperties>
</file>