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1"/>
  </p:notesMasterIdLst>
  <p:sldIdLst>
    <p:sldId id="256" r:id="rId2"/>
    <p:sldId id="257" r:id="rId3"/>
    <p:sldId id="272" r:id="rId4"/>
    <p:sldId id="284" r:id="rId5"/>
    <p:sldId id="283" r:id="rId6"/>
    <p:sldId id="282" r:id="rId7"/>
    <p:sldId id="285" r:id="rId8"/>
    <p:sldId id="286" r:id="rId9"/>
    <p:sldId id="287" r:id="rId10"/>
    <p:sldId id="288" r:id="rId11"/>
    <p:sldId id="281" r:id="rId12"/>
    <p:sldId id="280" r:id="rId13"/>
    <p:sldId id="279" r:id="rId14"/>
    <p:sldId id="278" r:id="rId15"/>
    <p:sldId id="277" r:id="rId16"/>
    <p:sldId id="276" r:id="rId17"/>
    <p:sldId id="275" r:id="rId18"/>
    <p:sldId id="274" r:id="rId19"/>
    <p:sldId id="28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6D7AF-DE67-47D0-A537-74B1E885BBD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647ED6-6FE4-4435-AF93-BEF1D67A7650}">
      <dgm:prSet custT="1"/>
      <dgm:spPr/>
      <dgm:t>
        <a:bodyPr/>
        <a:lstStyle/>
        <a:p>
          <a:pPr rtl="0"/>
          <a:r>
            <a:rPr lang="en-GB" sz="1600" dirty="0" smtClean="0"/>
            <a:t>5.2.1 Draw and label a diagram of the carbon cycle to show the processes involved.</a:t>
          </a:r>
          <a:endParaRPr lang="en-GB" sz="1600" dirty="0"/>
        </a:p>
      </dgm:t>
    </dgm:pt>
    <dgm:pt modelId="{9BB38D8E-2525-4F1B-9523-BC539C6E37D8}" type="parTrans" cxnId="{A5E69528-29C5-48CF-AB7F-90B26110FB37}">
      <dgm:prSet/>
      <dgm:spPr/>
      <dgm:t>
        <a:bodyPr/>
        <a:lstStyle/>
        <a:p>
          <a:endParaRPr lang="en-GB" sz="2400"/>
        </a:p>
      </dgm:t>
    </dgm:pt>
    <dgm:pt modelId="{E0AE4A41-F8B8-4986-836F-2A469A7F997F}" type="sibTrans" cxnId="{A5E69528-29C5-48CF-AB7F-90B26110FB37}">
      <dgm:prSet/>
      <dgm:spPr/>
      <dgm:t>
        <a:bodyPr/>
        <a:lstStyle/>
        <a:p>
          <a:endParaRPr lang="en-GB" sz="2400"/>
        </a:p>
      </dgm:t>
    </dgm:pt>
    <dgm:pt modelId="{A607CF8B-A7D2-4702-9959-80CEE9972A30}">
      <dgm:prSet custT="1"/>
      <dgm:spPr/>
      <dgm:t>
        <a:bodyPr/>
        <a:lstStyle/>
        <a:p>
          <a:pPr rtl="0"/>
          <a:r>
            <a:rPr lang="en-GB" sz="1600" smtClean="0"/>
            <a:t>5.2.2 Analyse the changes in concentration of atmospheric carbon dioxide using historical records.</a:t>
          </a:r>
          <a:endParaRPr lang="en-GB" sz="1600"/>
        </a:p>
      </dgm:t>
    </dgm:pt>
    <dgm:pt modelId="{21831051-E68B-413E-A7F1-B48E67CB0479}" type="parTrans" cxnId="{4741D4D4-43A4-4923-AB9E-B38935464413}">
      <dgm:prSet/>
      <dgm:spPr/>
      <dgm:t>
        <a:bodyPr/>
        <a:lstStyle/>
        <a:p>
          <a:endParaRPr lang="en-GB" sz="2400"/>
        </a:p>
      </dgm:t>
    </dgm:pt>
    <dgm:pt modelId="{640D6E28-FA2C-437F-A304-7CC2DA715D55}" type="sibTrans" cxnId="{4741D4D4-43A4-4923-AB9E-B38935464413}">
      <dgm:prSet/>
      <dgm:spPr/>
      <dgm:t>
        <a:bodyPr/>
        <a:lstStyle/>
        <a:p>
          <a:endParaRPr lang="en-GB" sz="2400"/>
        </a:p>
      </dgm:t>
    </dgm:pt>
    <dgm:pt modelId="{C292DF7D-3FFC-44CC-BCF9-7F69C38F5AF8}">
      <dgm:prSet custT="1"/>
      <dgm:spPr/>
      <dgm:t>
        <a:bodyPr/>
        <a:lstStyle/>
        <a:p>
          <a:pPr rtl="0"/>
          <a:r>
            <a:rPr lang="en-GB" sz="1600" dirty="0" smtClean="0"/>
            <a:t>5.2.3 Explain the relationship between rises in concentrations of atmospheric carbon dioxide, methane and oxides of nitrogen and the enhanced greenhouse effect.</a:t>
          </a:r>
          <a:endParaRPr lang="en-GB" sz="1600" dirty="0"/>
        </a:p>
      </dgm:t>
    </dgm:pt>
    <dgm:pt modelId="{DBAD3796-D52B-4BC4-9297-6AE9FA51CF7E}" type="parTrans" cxnId="{62C3049F-2C55-4DD8-AE58-950E9CA0416E}">
      <dgm:prSet/>
      <dgm:spPr/>
      <dgm:t>
        <a:bodyPr/>
        <a:lstStyle/>
        <a:p>
          <a:endParaRPr lang="en-GB" sz="2400"/>
        </a:p>
      </dgm:t>
    </dgm:pt>
    <dgm:pt modelId="{301865D6-3BC3-44A5-BB6E-135EB0613876}" type="sibTrans" cxnId="{62C3049F-2C55-4DD8-AE58-950E9CA0416E}">
      <dgm:prSet/>
      <dgm:spPr/>
      <dgm:t>
        <a:bodyPr/>
        <a:lstStyle/>
        <a:p>
          <a:endParaRPr lang="en-GB" sz="2400"/>
        </a:p>
      </dgm:t>
    </dgm:pt>
    <dgm:pt modelId="{83275746-26B2-4DC9-8513-09AA18A46860}">
      <dgm:prSet custT="1"/>
      <dgm:spPr/>
      <dgm:t>
        <a:bodyPr/>
        <a:lstStyle/>
        <a:p>
          <a:pPr rtl="0"/>
          <a:r>
            <a:rPr lang="en-GB" sz="1600" smtClean="0"/>
            <a:t>5.2.4 Outline the precautionary principle. </a:t>
          </a:r>
          <a:endParaRPr lang="en-GB" sz="1600"/>
        </a:p>
      </dgm:t>
    </dgm:pt>
    <dgm:pt modelId="{1E295884-23AC-4120-B0B2-A97AD3673E51}" type="parTrans" cxnId="{633C3D53-6AE2-41B5-AA25-FB385D4F0093}">
      <dgm:prSet/>
      <dgm:spPr/>
      <dgm:t>
        <a:bodyPr/>
        <a:lstStyle/>
        <a:p>
          <a:endParaRPr lang="en-GB" sz="2400"/>
        </a:p>
      </dgm:t>
    </dgm:pt>
    <dgm:pt modelId="{8756D82B-60D6-4A34-B28C-22B02ACABC08}" type="sibTrans" cxnId="{633C3D53-6AE2-41B5-AA25-FB385D4F0093}">
      <dgm:prSet/>
      <dgm:spPr/>
      <dgm:t>
        <a:bodyPr/>
        <a:lstStyle/>
        <a:p>
          <a:endParaRPr lang="en-GB" sz="2400"/>
        </a:p>
      </dgm:t>
    </dgm:pt>
    <dgm:pt modelId="{BD031B49-1837-4031-903F-7A35A6379400}">
      <dgm:prSet custT="1"/>
      <dgm:spPr/>
      <dgm:t>
        <a:bodyPr/>
        <a:lstStyle/>
        <a:p>
          <a:pPr rtl="0"/>
          <a:r>
            <a:rPr lang="en-GB" sz="1600" dirty="0" smtClean="0"/>
            <a:t>5.2.5 Evaluate the precautionary principle as a justification for strong action in response to the threats posed by the enhanced greenhouse effect.</a:t>
          </a:r>
          <a:endParaRPr lang="en-GB" sz="1600" dirty="0"/>
        </a:p>
      </dgm:t>
    </dgm:pt>
    <dgm:pt modelId="{F6623923-7BA5-4413-AE4B-82CAB30A77F9}" type="parTrans" cxnId="{59A5510A-10E6-4B06-9AC8-A2B52602A6B9}">
      <dgm:prSet/>
      <dgm:spPr/>
      <dgm:t>
        <a:bodyPr/>
        <a:lstStyle/>
        <a:p>
          <a:endParaRPr lang="en-GB" sz="2400"/>
        </a:p>
      </dgm:t>
    </dgm:pt>
    <dgm:pt modelId="{BE809FCA-6BE2-4203-8926-7DA712813079}" type="sibTrans" cxnId="{59A5510A-10E6-4B06-9AC8-A2B52602A6B9}">
      <dgm:prSet/>
      <dgm:spPr/>
      <dgm:t>
        <a:bodyPr/>
        <a:lstStyle/>
        <a:p>
          <a:endParaRPr lang="en-GB" sz="2400"/>
        </a:p>
      </dgm:t>
    </dgm:pt>
    <dgm:pt modelId="{6FD50C8B-BE3F-4366-950D-D16CBB761C87}">
      <dgm:prSet custT="1"/>
      <dgm:spPr/>
      <dgm:t>
        <a:bodyPr/>
        <a:lstStyle/>
        <a:p>
          <a:pPr rtl="0"/>
          <a:r>
            <a:rPr lang="en-GB" sz="1600" dirty="0" smtClean="0"/>
            <a:t>5.2.6 Outline the consequences of a global temperature rise on </a:t>
          </a:r>
          <a:r>
            <a:rPr lang="en-GB" sz="1600" dirty="0" smtClean="0"/>
            <a:t>arctic ecosystems.</a:t>
          </a:r>
          <a:endParaRPr lang="en-GB" sz="1600" dirty="0"/>
        </a:p>
      </dgm:t>
    </dgm:pt>
    <dgm:pt modelId="{37FAB02F-90E0-4CA2-A3DC-0DA0A65DA838}" type="parTrans" cxnId="{88A3E0AD-CB1B-4315-8E28-068532BA6A6F}">
      <dgm:prSet/>
      <dgm:spPr/>
      <dgm:t>
        <a:bodyPr/>
        <a:lstStyle/>
        <a:p>
          <a:endParaRPr lang="en-GB" sz="2400"/>
        </a:p>
      </dgm:t>
    </dgm:pt>
    <dgm:pt modelId="{EF40D2C3-A2EA-42B7-B906-D2971B545EF1}" type="sibTrans" cxnId="{88A3E0AD-CB1B-4315-8E28-068532BA6A6F}">
      <dgm:prSet/>
      <dgm:spPr/>
      <dgm:t>
        <a:bodyPr/>
        <a:lstStyle/>
        <a:p>
          <a:endParaRPr lang="en-GB" sz="2400"/>
        </a:p>
      </dgm:t>
    </dgm:pt>
    <dgm:pt modelId="{DCC03D56-3E3B-4815-AD71-BDCE490025AD}" type="pres">
      <dgm:prSet presAssocID="{EA56D7AF-DE67-47D0-A537-74B1E885B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49819D-3EF8-48BF-81B3-13AF065DF70B}" type="pres">
      <dgm:prSet presAssocID="{58647ED6-6FE4-4435-AF93-BEF1D67A765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FF0ED7-F613-4DC8-A001-1DFED3234E91}" type="pres">
      <dgm:prSet presAssocID="{E0AE4A41-F8B8-4986-836F-2A469A7F997F}" presName="spacer" presStyleCnt="0"/>
      <dgm:spPr/>
    </dgm:pt>
    <dgm:pt modelId="{885C0CC3-30EF-49CA-BDE9-926EE4ABAC6D}" type="pres">
      <dgm:prSet presAssocID="{A607CF8B-A7D2-4702-9959-80CEE9972A3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65ACEF-5D72-4C36-B3FA-5D62BDFE07F5}" type="pres">
      <dgm:prSet presAssocID="{640D6E28-FA2C-437F-A304-7CC2DA715D55}" presName="spacer" presStyleCnt="0"/>
      <dgm:spPr/>
    </dgm:pt>
    <dgm:pt modelId="{F61183F3-4552-46B1-B230-9725B062D18B}" type="pres">
      <dgm:prSet presAssocID="{C292DF7D-3FFC-44CC-BCF9-7F69C38F5AF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85231-05D8-4F05-91E9-C24F3CE20C44}" type="pres">
      <dgm:prSet presAssocID="{301865D6-3BC3-44A5-BB6E-135EB0613876}" presName="spacer" presStyleCnt="0"/>
      <dgm:spPr/>
    </dgm:pt>
    <dgm:pt modelId="{21BA29AD-C76C-4582-A405-4DA91F0BED0C}" type="pres">
      <dgm:prSet presAssocID="{83275746-26B2-4DC9-8513-09AA18A4686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70ABBE-E1BF-4EC0-9A88-B6659441B954}" type="pres">
      <dgm:prSet presAssocID="{8756D82B-60D6-4A34-B28C-22B02ACABC08}" presName="spacer" presStyleCnt="0"/>
      <dgm:spPr/>
    </dgm:pt>
    <dgm:pt modelId="{AAC01931-EAA8-4EF8-9C7D-AD52FF146F8B}" type="pres">
      <dgm:prSet presAssocID="{BD031B49-1837-4031-903F-7A35A637940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812348-9FEE-4BCA-BC69-827AC93A4093}" type="pres">
      <dgm:prSet presAssocID="{BE809FCA-6BE2-4203-8926-7DA712813079}" presName="spacer" presStyleCnt="0"/>
      <dgm:spPr/>
    </dgm:pt>
    <dgm:pt modelId="{BC1DE438-45F8-482E-A181-26FA6D0FB652}" type="pres">
      <dgm:prSet presAssocID="{6FD50C8B-BE3F-4366-950D-D16CBB761C8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043716-AA32-4F7F-9B50-FAAD920F5BCE}" type="presOf" srcId="{58647ED6-6FE4-4435-AF93-BEF1D67A7650}" destId="{8949819D-3EF8-48BF-81B3-13AF065DF70B}" srcOrd="0" destOrd="0" presId="urn:microsoft.com/office/officeart/2005/8/layout/vList2"/>
    <dgm:cxn modelId="{2D036A57-7F32-4A29-9522-8FC34177CC27}" type="presOf" srcId="{6FD50C8B-BE3F-4366-950D-D16CBB761C87}" destId="{BC1DE438-45F8-482E-A181-26FA6D0FB652}" srcOrd="0" destOrd="0" presId="urn:microsoft.com/office/officeart/2005/8/layout/vList2"/>
    <dgm:cxn modelId="{FBDF0944-2ED8-4592-AD9D-A5B059687D54}" type="presOf" srcId="{A607CF8B-A7D2-4702-9959-80CEE9972A30}" destId="{885C0CC3-30EF-49CA-BDE9-926EE4ABAC6D}" srcOrd="0" destOrd="0" presId="urn:microsoft.com/office/officeart/2005/8/layout/vList2"/>
    <dgm:cxn modelId="{7E434D2B-848C-4AFD-BD12-D594E198664A}" type="presOf" srcId="{EA56D7AF-DE67-47D0-A537-74B1E885BBDF}" destId="{DCC03D56-3E3B-4815-AD71-BDCE490025AD}" srcOrd="0" destOrd="0" presId="urn:microsoft.com/office/officeart/2005/8/layout/vList2"/>
    <dgm:cxn modelId="{59A5510A-10E6-4B06-9AC8-A2B52602A6B9}" srcId="{EA56D7AF-DE67-47D0-A537-74B1E885BBDF}" destId="{BD031B49-1837-4031-903F-7A35A6379400}" srcOrd="4" destOrd="0" parTransId="{F6623923-7BA5-4413-AE4B-82CAB30A77F9}" sibTransId="{BE809FCA-6BE2-4203-8926-7DA712813079}"/>
    <dgm:cxn modelId="{633C3D53-6AE2-41B5-AA25-FB385D4F0093}" srcId="{EA56D7AF-DE67-47D0-A537-74B1E885BBDF}" destId="{83275746-26B2-4DC9-8513-09AA18A46860}" srcOrd="3" destOrd="0" parTransId="{1E295884-23AC-4120-B0B2-A97AD3673E51}" sibTransId="{8756D82B-60D6-4A34-B28C-22B02ACABC08}"/>
    <dgm:cxn modelId="{62C3049F-2C55-4DD8-AE58-950E9CA0416E}" srcId="{EA56D7AF-DE67-47D0-A537-74B1E885BBDF}" destId="{C292DF7D-3FFC-44CC-BCF9-7F69C38F5AF8}" srcOrd="2" destOrd="0" parTransId="{DBAD3796-D52B-4BC4-9297-6AE9FA51CF7E}" sibTransId="{301865D6-3BC3-44A5-BB6E-135EB0613876}"/>
    <dgm:cxn modelId="{88A3E0AD-CB1B-4315-8E28-068532BA6A6F}" srcId="{EA56D7AF-DE67-47D0-A537-74B1E885BBDF}" destId="{6FD50C8B-BE3F-4366-950D-D16CBB761C87}" srcOrd="5" destOrd="0" parTransId="{37FAB02F-90E0-4CA2-A3DC-0DA0A65DA838}" sibTransId="{EF40D2C3-A2EA-42B7-B906-D2971B545EF1}"/>
    <dgm:cxn modelId="{A6AD0BAC-1CBD-424B-8007-2952159B2B76}" type="presOf" srcId="{C292DF7D-3FFC-44CC-BCF9-7F69C38F5AF8}" destId="{F61183F3-4552-46B1-B230-9725B062D18B}" srcOrd="0" destOrd="0" presId="urn:microsoft.com/office/officeart/2005/8/layout/vList2"/>
    <dgm:cxn modelId="{A5E69528-29C5-48CF-AB7F-90B26110FB37}" srcId="{EA56D7AF-DE67-47D0-A537-74B1E885BBDF}" destId="{58647ED6-6FE4-4435-AF93-BEF1D67A7650}" srcOrd="0" destOrd="0" parTransId="{9BB38D8E-2525-4F1B-9523-BC539C6E37D8}" sibTransId="{E0AE4A41-F8B8-4986-836F-2A469A7F997F}"/>
    <dgm:cxn modelId="{D976FACC-B2EA-4819-BFE8-8AA60CAD128B}" type="presOf" srcId="{BD031B49-1837-4031-903F-7A35A6379400}" destId="{AAC01931-EAA8-4EF8-9C7D-AD52FF146F8B}" srcOrd="0" destOrd="0" presId="urn:microsoft.com/office/officeart/2005/8/layout/vList2"/>
    <dgm:cxn modelId="{4741D4D4-43A4-4923-AB9E-B38935464413}" srcId="{EA56D7AF-DE67-47D0-A537-74B1E885BBDF}" destId="{A607CF8B-A7D2-4702-9959-80CEE9972A30}" srcOrd="1" destOrd="0" parTransId="{21831051-E68B-413E-A7F1-B48E67CB0479}" sibTransId="{640D6E28-FA2C-437F-A304-7CC2DA715D55}"/>
    <dgm:cxn modelId="{456B404F-05F3-4490-8556-2362489881E4}" type="presOf" srcId="{83275746-26B2-4DC9-8513-09AA18A46860}" destId="{21BA29AD-C76C-4582-A405-4DA91F0BED0C}" srcOrd="0" destOrd="0" presId="urn:microsoft.com/office/officeart/2005/8/layout/vList2"/>
    <dgm:cxn modelId="{D21A8DE6-5B61-4325-A5A5-B0F9E1992C1E}" type="presParOf" srcId="{DCC03D56-3E3B-4815-AD71-BDCE490025AD}" destId="{8949819D-3EF8-48BF-81B3-13AF065DF70B}" srcOrd="0" destOrd="0" presId="urn:microsoft.com/office/officeart/2005/8/layout/vList2"/>
    <dgm:cxn modelId="{C4043591-5E69-467F-A4A6-3CEB693AA108}" type="presParOf" srcId="{DCC03D56-3E3B-4815-AD71-BDCE490025AD}" destId="{CEFF0ED7-F613-4DC8-A001-1DFED3234E91}" srcOrd="1" destOrd="0" presId="urn:microsoft.com/office/officeart/2005/8/layout/vList2"/>
    <dgm:cxn modelId="{7728D33B-C9D9-44BE-B653-D744313B1C1A}" type="presParOf" srcId="{DCC03D56-3E3B-4815-AD71-BDCE490025AD}" destId="{885C0CC3-30EF-49CA-BDE9-926EE4ABAC6D}" srcOrd="2" destOrd="0" presId="urn:microsoft.com/office/officeart/2005/8/layout/vList2"/>
    <dgm:cxn modelId="{8557EAB6-4DCF-4986-AF08-48E32211DF67}" type="presParOf" srcId="{DCC03D56-3E3B-4815-AD71-BDCE490025AD}" destId="{DB65ACEF-5D72-4C36-B3FA-5D62BDFE07F5}" srcOrd="3" destOrd="0" presId="urn:microsoft.com/office/officeart/2005/8/layout/vList2"/>
    <dgm:cxn modelId="{64F0C024-B022-4A07-8EC9-23BAE028EC0C}" type="presParOf" srcId="{DCC03D56-3E3B-4815-AD71-BDCE490025AD}" destId="{F61183F3-4552-46B1-B230-9725B062D18B}" srcOrd="4" destOrd="0" presId="urn:microsoft.com/office/officeart/2005/8/layout/vList2"/>
    <dgm:cxn modelId="{854137E2-F4A9-4CF2-91E8-BA6F4E71269E}" type="presParOf" srcId="{DCC03D56-3E3B-4815-AD71-BDCE490025AD}" destId="{01F85231-05D8-4F05-91E9-C24F3CE20C44}" srcOrd="5" destOrd="0" presId="urn:microsoft.com/office/officeart/2005/8/layout/vList2"/>
    <dgm:cxn modelId="{F811435A-9273-41D3-A791-916DC33D7830}" type="presParOf" srcId="{DCC03D56-3E3B-4815-AD71-BDCE490025AD}" destId="{21BA29AD-C76C-4582-A405-4DA91F0BED0C}" srcOrd="6" destOrd="0" presId="urn:microsoft.com/office/officeart/2005/8/layout/vList2"/>
    <dgm:cxn modelId="{B09C3D1D-E07E-474F-B616-658DD9900ADF}" type="presParOf" srcId="{DCC03D56-3E3B-4815-AD71-BDCE490025AD}" destId="{F170ABBE-E1BF-4EC0-9A88-B6659441B954}" srcOrd="7" destOrd="0" presId="urn:microsoft.com/office/officeart/2005/8/layout/vList2"/>
    <dgm:cxn modelId="{8BB25EE8-5335-4A13-8767-523D8CB8582E}" type="presParOf" srcId="{DCC03D56-3E3B-4815-AD71-BDCE490025AD}" destId="{AAC01931-EAA8-4EF8-9C7D-AD52FF146F8B}" srcOrd="8" destOrd="0" presId="urn:microsoft.com/office/officeart/2005/8/layout/vList2"/>
    <dgm:cxn modelId="{0DC4A51B-628B-49A6-A3B1-E42E29405CB3}" type="presParOf" srcId="{DCC03D56-3E3B-4815-AD71-BDCE490025AD}" destId="{38812348-9FEE-4BCA-BC69-827AC93A4093}" srcOrd="9" destOrd="0" presId="urn:microsoft.com/office/officeart/2005/8/layout/vList2"/>
    <dgm:cxn modelId="{EDE02E61-0BF4-4F8B-900B-A1202ADC60BD}" type="presParOf" srcId="{DCC03D56-3E3B-4815-AD71-BDCE490025AD}" destId="{BC1DE438-45F8-482E-A181-26FA6D0FB6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62B67-461B-4155-A861-AFE0430DB35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A58A22E-011A-4B37-949C-75EF1718DEC5}">
      <dgm:prSet custT="1"/>
      <dgm:spPr/>
      <dgm:t>
        <a:bodyPr/>
        <a:lstStyle/>
        <a:p>
          <a:pPr algn="ctr" rtl="0"/>
          <a:r>
            <a:rPr lang="en-GB" sz="1800" dirty="0" smtClean="0"/>
            <a:t>Describe the trend you are observing. Why does the red line fluctuate so much?</a:t>
          </a:r>
          <a:endParaRPr lang="en-GB" sz="1800" dirty="0"/>
        </a:p>
      </dgm:t>
    </dgm:pt>
    <dgm:pt modelId="{9E3D4DF4-9F62-4DBA-ADC3-3AF0AF66C8C3}" type="parTrans" cxnId="{4C34A92F-1B4B-4CE8-B499-FFE00528BF50}">
      <dgm:prSet/>
      <dgm:spPr/>
      <dgm:t>
        <a:bodyPr/>
        <a:lstStyle/>
        <a:p>
          <a:endParaRPr lang="en-GB"/>
        </a:p>
      </dgm:t>
    </dgm:pt>
    <dgm:pt modelId="{4EC56D0F-A5F1-492E-97BA-2620666215A2}" type="sibTrans" cxnId="{4C34A92F-1B4B-4CE8-B499-FFE00528BF50}">
      <dgm:prSet/>
      <dgm:spPr/>
      <dgm:t>
        <a:bodyPr/>
        <a:lstStyle/>
        <a:p>
          <a:endParaRPr lang="en-GB"/>
        </a:p>
      </dgm:t>
    </dgm:pt>
    <dgm:pt modelId="{418A1E4E-9C19-401A-99AA-6C8F15899E43}" type="pres">
      <dgm:prSet presAssocID="{F8A62B67-461B-4155-A861-AFE0430DB3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9A84FD-91BB-436A-A1BD-436183BE6EEE}" type="pres">
      <dgm:prSet presAssocID="{CA58A22E-011A-4B37-949C-75EF1718DE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34A92F-1B4B-4CE8-B499-FFE00528BF50}" srcId="{F8A62B67-461B-4155-A861-AFE0430DB35B}" destId="{CA58A22E-011A-4B37-949C-75EF1718DEC5}" srcOrd="0" destOrd="0" parTransId="{9E3D4DF4-9F62-4DBA-ADC3-3AF0AF66C8C3}" sibTransId="{4EC56D0F-A5F1-492E-97BA-2620666215A2}"/>
    <dgm:cxn modelId="{FA892523-6C9E-465C-803D-FD45B9B3DC1F}" type="presOf" srcId="{F8A62B67-461B-4155-A861-AFE0430DB35B}" destId="{418A1E4E-9C19-401A-99AA-6C8F15899E43}" srcOrd="0" destOrd="0" presId="urn:microsoft.com/office/officeart/2005/8/layout/vList2"/>
    <dgm:cxn modelId="{022061A4-9746-447A-92A0-52332C57D97A}" type="presOf" srcId="{CA58A22E-011A-4B37-949C-75EF1718DEC5}" destId="{7C9A84FD-91BB-436A-A1BD-436183BE6EEE}" srcOrd="0" destOrd="0" presId="urn:microsoft.com/office/officeart/2005/8/layout/vList2"/>
    <dgm:cxn modelId="{EB736BE4-3568-4FE9-8CF1-9FFCF81629B9}" type="presParOf" srcId="{418A1E4E-9C19-401A-99AA-6C8F15899E43}" destId="{7C9A84FD-91BB-436A-A1BD-436183BE6E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10DFE-1698-4964-BAE9-F490E987993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62BDF3-7ADE-4B14-A0A0-8CDCFB8C496C}">
      <dgm:prSet custT="1"/>
      <dgm:spPr/>
      <dgm:t>
        <a:bodyPr/>
        <a:lstStyle/>
        <a:p>
          <a:pPr algn="ctr" rtl="0"/>
          <a:r>
            <a:rPr lang="en-GB" sz="1600" dirty="0" smtClean="0"/>
            <a:t>Do you observe any relation between the CO</a:t>
          </a:r>
          <a:r>
            <a:rPr lang="en-GB" sz="1600" baseline="-25000" dirty="0" smtClean="0"/>
            <a:t>2</a:t>
          </a:r>
          <a:r>
            <a:rPr lang="en-GB" sz="1600" dirty="0" smtClean="0"/>
            <a:t> levels and the temperature rise?</a:t>
          </a:r>
          <a:endParaRPr lang="en-GB" sz="1600" dirty="0"/>
        </a:p>
      </dgm:t>
    </dgm:pt>
    <dgm:pt modelId="{B8A81449-3FB5-407F-B69D-BEA0A7413C05}" type="parTrans" cxnId="{3BFE8CC2-9DFB-4E95-BF93-B36D5F140B72}">
      <dgm:prSet/>
      <dgm:spPr/>
      <dgm:t>
        <a:bodyPr/>
        <a:lstStyle/>
        <a:p>
          <a:endParaRPr lang="en-GB"/>
        </a:p>
      </dgm:t>
    </dgm:pt>
    <dgm:pt modelId="{F7DC775C-EC8F-474D-BCA2-477046427377}" type="sibTrans" cxnId="{3BFE8CC2-9DFB-4E95-BF93-B36D5F140B72}">
      <dgm:prSet/>
      <dgm:spPr/>
      <dgm:t>
        <a:bodyPr/>
        <a:lstStyle/>
        <a:p>
          <a:endParaRPr lang="en-GB"/>
        </a:p>
      </dgm:t>
    </dgm:pt>
    <dgm:pt modelId="{60A68E43-E210-489A-AFAD-E9AE34D9CCC4}" type="pres">
      <dgm:prSet presAssocID="{42210DFE-1698-4964-BAE9-F490E98799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D8F87E-437B-4C2E-B137-B456CF04785D}" type="pres">
      <dgm:prSet presAssocID="{2662BDF3-7ADE-4B14-A0A0-8CDCFB8C49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F6C6BF-CDB3-41FD-BE2A-8A34053F956B}" type="presOf" srcId="{42210DFE-1698-4964-BAE9-F490E9879931}" destId="{60A68E43-E210-489A-AFAD-E9AE34D9CCC4}" srcOrd="0" destOrd="0" presId="urn:microsoft.com/office/officeart/2005/8/layout/vList2"/>
    <dgm:cxn modelId="{3BFE8CC2-9DFB-4E95-BF93-B36D5F140B72}" srcId="{42210DFE-1698-4964-BAE9-F490E9879931}" destId="{2662BDF3-7ADE-4B14-A0A0-8CDCFB8C496C}" srcOrd="0" destOrd="0" parTransId="{B8A81449-3FB5-407F-B69D-BEA0A7413C05}" sibTransId="{F7DC775C-EC8F-474D-BCA2-477046427377}"/>
    <dgm:cxn modelId="{96D95E97-F208-4290-B38B-29EFF21CF47D}" type="presOf" srcId="{2662BDF3-7ADE-4B14-A0A0-8CDCFB8C496C}" destId="{6ED8F87E-437B-4C2E-B137-B456CF04785D}" srcOrd="0" destOrd="0" presId="urn:microsoft.com/office/officeart/2005/8/layout/vList2"/>
    <dgm:cxn modelId="{11E1F4E6-D655-46CA-97B2-2781643F8843}" type="presParOf" srcId="{60A68E43-E210-489A-AFAD-E9AE34D9CCC4}" destId="{6ED8F87E-437B-4C2E-B137-B456CF0478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10DFE-1698-4964-BAE9-F490E987993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62BDF3-7ADE-4B14-A0A0-8CDCFB8C496C}">
      <dgm:prSet custT="1"/>
      <dgm:spPr/>
      <dgm:t>
        <a:bodyPr/>
        <a:lstStyle/>
        <a:p>
          <a:pPr algn="ctr" rtl="0"/>
          <a:r>
            <a:rPr lang="en-GB" sz="2400" dirty="0" smtClean="0"/>
            <a:t>Correlation or causation??</a:t>
          </a:r>
          <a:endParaRPr lang="en-GB" sz="2400" dirty="0"/>
        </a:p>
      </dgm:t>
    </dgm:pt>
    <dgm:pt modelId="{B8A81449-3FB5-407F-B69D-BEA0A7413C05}" type="parTrans" cxnId="{3BFE8CC2-9DFB-4E95-BF93-B36D5F140B72}">
      <dgm:prSet/>
      <dgm:spPr/>
      <dgm:t>
        <a:bodyPr/>
        <a:lstStyle/>
        <a:p>
          <a:endParaRPr lang="en-GB"/>
        </a:p>
      </dgm:t>
    </dgm:pt>
    <dgm:pt modelId="{F7DC775C-EC8F-474D-BCA2-477046427377}" type="sibTrans" cxnId="{3BFE8CC2-9DFB-4E95-BF93-B36D5F140B72}">
      <dgm:prSet/>
      <dgm:spPr/>
      <dgm:t>
        <a:bodyPr/>
        <a:lstStyle/>
        <a:p>
          <a:endParaRPr lang="en-GB"/>
        </a:p>
      </dgm:t>
    </dgm:pt>
    <dgm:pt modelId="{60A68E43-E210-489A-AFAD-E9AE34D9CCC4}" type="pres">
      <dgm:prSet presAssocID="{42210DFE-1698-4964-BAE9-F490E98799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D8F87E-437B-4C2E-B137-B456CF04785D}" type="pres">
      <dgm:prSet presAssocID="{2662BDF3-7ADE-4B14-A0A0-8CDCFB8C49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EB4492-E113-4786-AC31-5B11B70235C8}" type="presOf" srcId="{2662BDF3-7ADE-4B14-A0A0-8CDCFB8C496C}" destId="{6ED8F87E-437B-4C2E-B137-B456CF04785D}" srcOrd="0" destOrd="0" presId="urn:microsoft.com/office/officeart/2005/8/layout/vList2"/>
    <dgm:cxn modelId="{97A72180-675D-4D5F-BBB6-B7EB6D2FE25C}" type="presOf" srcId="{42210DFE-1698-4964-BAE9-F490E9879931}" destId="{60A68E43-E210-489A-AFAD-E9AE34D9CCC4}" srcOrd="0" destOrd="0" presId="urn:microsoft.com/office/officeart/2005/8/layout/vList2"/>
    <dgm:cxn modelId="{3BFE8CC2-9DFB-4E95-BF93-B36D5F140B72}" srcId="{42210DFE-1698-4964-BAE9-F490E9879931}" destId="{2662BDF3-7ADE-4B14-A0A0-8CDCFB8C496C}" srcOrd="0" destOrd="0" parTransId="{B8A81449-3FB5-407F-B69D-BEA0A7413C05}" sibTransId="{F7DC775C-EC8F-474D-BCA2-477046427377}"/>
    <dgm:cxn modelId="{59418C1F-05DE-48DF-9B64-B24CEE6F6C03}" type="presParOf" srcId="{60A68E43-E210-489A-AFAD-E9AE34D9CCC4}" destId="{6ED8F87E-437B-4C2E-B137-B456CF0478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F127FF-E2E2-45A5-BE25-1CBDED34A1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704ED5-7FC4-4FCD-BE62-8375B637B683}">
      <dgm:prSet/>
      <dgm:spPr/>
      <dgm:t>
        <a:bodyPr/>
        <a:lstStyle/>
        <a:p>
          <a:pPr rtl="0"/>
          <a:r>
            <a:rPr lang="en-GB" dirty="0" smtClean="0"/>
            <a:t>We have to be careful though. Like the Chinese philosopher Lao Tzu wrote in fourth century BCE; ‘</a:t>
          </a:r>
          <a:r>
            <a:rPr lang="en-GB" b="1" dirty="0" smtClean="0"/>
            <a:t>small problems are easy to solve but, when not solved are likely to grow into big problems</a:t>
          </a:r>
          <a:r>
            <a:rPr lang="en-GB" dirty="0" smtClean="0"/>
            <a:t>’.</a:t>
          </a:r>
          <a:endParaRPr lang="en-GB" dirty="0"/>
        </a:p>
      </dgm:t>
    </dgm:pt>
    <dgm:pt modelId="{652601CF-D84B-4C30-91CC-FFC091F677F9}" type="parTrans" cxnId="{F61C5DD3-2960-4163-9956-E2A29F71F1E4}">
      <dgm:prSet/>
      <dgm:spPr/>
      <dgm:t>
        <a:bodyPr/>
        <a:lstStyle/>
        <a:p>
          <a:endParaRPr lang="en-GB"/>
        </a:p>
      </dgm:t>
    </dgm:pt>
    <dgm:pt modelId="{9AFABD64-323C-4C8F-950E-8F8793223F65}" type="sibTrans" cxnId="{F61C5DD3-2960-4163-9956-E2A29F71F1E4}">
      <dgm:prSet/>
      <dgm:spPr/>
      <dgm:t>
        <a:bodyPr/>
        <a:lstStyle/>
        <a:p>
          <a:endParaRPr lang="en-GB"/>
        </a:p>
      </dgm:t>
    </dgm:pt>
    <dgm:pt modelId="{0D0E1688-D68F-40A4-9AAF-2EC0FD2F7995}" type="pres">
      <dgm:prSet presAssocID="{05F127FF-E2E2-45A5-BE25-1CBDED34A190}" presName="linear" presStyleCnt="0">
        <dgm:presLayoutVars>
          <dgm:animLvl val="lvl"/>
          <dgm:resizeHandles val="exact"/>
        </dgm:presLayoutVars>
      </dgm:prSet>
      <dgm:spPr/>
    </dgm:pt>
    <dgm:pt modelId="{9E3E8C2C-FB91-4E75-A827-E7C0C6B4EB6D}" type="pres">
      <dgm:prSet presAssocID="{D3704ED5-7FC4-4FCD-BE62-8375B637B6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32FB36-459A-437E-9463-4A988A7F172D}" type="presOf" srcId="{05F127FF-E2E2-45A5-BE25-1CBDED34A190}" destId="{0D0E1688-D68F-40A4-9AAF-2EC0FD2F7995}" srcOrd="0" destOrd="0" presId="urn:microsoft.com/office/officeart/2005/8/layout/vList2"/>
    <dgm:cxn modelId="{AD84F4C0-6103-4925-BCD0-EBE047F49639}" type="presOf" srcId="{D3704ED5-7FC4-4FCD-BE62-8375B637B683}" destId="{9E3E8C2C-FB91-4E75-A827-E7C0C6B4EB6D}" srcOrd="0" destOrd="0" presId="urn:microsoft.com/office/officeart/2005/8/layout/vList2"/>
    <dgm:cxn modelId="{F61C5DD3-2960-4163-9956-E2A29F71F1E4}" srcId="{05F127FF-E2E2-45A5-BE25-1CBDED34A190}" destId="{D3704ED5-7FC4-4FCD-BE62-8375B637B683}" srcOrd="0" destOrd="0" parTransId="{652601CF-D84B-4C30-91CC-FFC091F677F9}" sibTransId="{9AFABD64-323C-4C8F-950E-8F8793223F65}"/>
    <dgm:cxn modelId="{30E21571-57AC-4C27-A76C-4B063285A4D8}" type="presParOf" srcId="{0D0E1688-D68F-40A4-9AAF-2EC0FD2F7995}" destId="{9E3E8C2C-FB91-4E75-A827-E7C0C6B4EB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9819D-3EF8-48BF-81B3-13AF065DF70B}">
      <dsp:nvSpPr>
        <dsp:cNvPr id="0" name=""/>
        <dsp:cNvSpPr/>
      </dsp:nvSpPr>
      <dsp:spPr>
        <a:xfrm>
          <a:off x="0" y="39180"/>
          <a:ext cx="878497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5.2.1 Draw and label a diagram of the carbon cycle to show the processes involved.</a:t>
          </a:r>
          <a:endParaRPr lang="en-GB" sz="1600" kern="1200" dirty="0"/>
        </a:p>
      </dsp:txBody>
      <dsp:txXfrm>
        <a:off x="38381" y="77561"/>
        <a:ext cx="8708214" cy="709478"/>
      </dsp:txXfrm>
    </dsp:sp>
    <dsp:sp modelId="{885C0CC3-30EF-49CA-BDE9-926EE4ABAC6D}">
      <dsp:nvSpPr>
        <dsp:cNvPr id="0" name=""/>
        <dsp:cNvSpPr/>
      </dsp:nvSpPr>
      <dsp:spPr>
        <a:xfrm>
          <a:off x="0" y="946380"/>
          <a:ext cx="878497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5.2.2 Analyse the changes in concentration of atmospheric carbon dioxide using historical records.</a:t>
          </a:r>
          <a:endParaRPr lang="en-GB" sz="1600" kern="1200"/>
        </a:p>
      </dsp:txBody>
      <dsp:txXfrm>
        <a:off x="38381" y="984761"/>
        <a:ext cx="8708214" cy="709478"/>
      </dsp:txXfrm>
    </dsp:sp>
    <dsp:sp modelId="{F61183F3-4552-46B1-B230-9725B062D18B}">
      <dsp:nvSpPr>
        <dsp:cNvPr id="0" name=""/>
        <dsp:cNvSpPr/>
      </dsp:nvSpPr>
      <dsp:spPr>
        <a:xfrm>
          <a:off x="0" y="1853580"/>
          <a:ext cx="878497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5.2.3 Explain the relationship between rises in concentrations of atmospheric carbon dioxide, methane and oxides of nitrogen and the enhanced greenhouse effect.</a:t>
          </a:r>
          <a:endParaRPr lang="en-GB" sz="1600" kern="1200" dirty="0"/>
        </a:p>
      </dsp:txBody>
      <dsp:txXfrm>
        <a:off x="38381" y="1891961"/>
        <a:ext cx="8708214" cy="709478"/>
      </dsp:txXfrm>
    </dsp:sp>
    <dsp:sp modelId="{21BA29AD-C76C-4582-A405-4DA91F0BED0C}">
      <dsp:nvSpPr>
        <dsp:cNvPr id="0" name=""/>
        <dsp:cNvSpPr/>
      </dsp:nvSpPr>
      <dsp:spPr>
        <a:xfrm>
          <a:off x="0" y="2760780"/>
          <a:ext cx="878497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5.2.4 Outline the precautionary principle. </a:t>
          </a:r>
          <a:endParaRPr lang="en-GB" sz="1600" kern="1200"/>
        </a:p>
      </dsp:txBody>
      <dsp:txXfrm>
        <a:off x="38381" y="2799161"/>
        <a:ext cx="8708214" cy="709478"/>
      </dsp:txXfrm>
    </dsp:sp>
    <dsp:sp modelId="{AAC01931-EAA8-4EF8-9C7D-AD52FF146F8B}">
      <dsp:nvSpPr>
        <dsp:cNvPr id="0" name=""/>
        <dsp:cNvSpPr/>
      </dsp:nvSpPr>
      <dsp:spPr>
        <a:xfrm>
          <a:off x="0" y="3667980"/>
          <a:ext cx="878497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5.2.5 Evaluate the precautionary principle as a justification for strong action in response to the threats posed by the enhanced greenhouse effect.</a:t>
          </a:r>
          <a:endParaRPr lang="en-GB" sz="1600" kern="1200" dirty="0"/>
        </a:p>
      </dsp:txBody>
      <dsp:txXfrm>
        <a:off x="38381" y="3706361"/>
        <a:ext cx="8708214" cy="709478"/>
      </dsp:txXfrm>
    </dsp:sp>
    <dsp:sp modelId="{BC1DE438-45F8-482E-A181-26FA6D0FB652}">
      <dsp:nvSpPr>
        <dsp:cNvPr id="0" name=""/>
        <dsp:cNvSpPr/>
      </dsp:nvSpPr>
      <dsp:spPr>
        <a:xfrm>
          <a:off x="0" y="4575180"/>
          <a:ext cx="878497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5.2.6 Outline the consequences of a global temperature rise on </a:t>
          </a:r>
          <a:r>
            <a:rPr lang="en-GB" sz="1600" kern="1200" dirty="0" smtClean="0"/>
            <a:t>arctic ecosystems.</a:t>
          </a:r>
          <a:endParaRPr lang="en-GB" sz="1600" kern="1200" dirty="0"/>
        </a:p>
      </dsp:txBody>
      <dsp:txXfrm>
        <a:off x="38381" y="4613561"/>
        <a:ext cx="8708214" cy="70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A84FD-91BB-436A-A1BD-436183BE6EEE}">
      <dsp:nvSpPr>
        <dsp:cNvPr id="0" name=""/>
        <dsp:cNvSpPr/>
      </dsp:nvSpPr>
      <dsp:spPr>
        <a:xfrm>
          <a:off x="0" y="133"/>
          <a:ext cx="9123010" cy="3690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Describe the trend you are observing. Why does the red line fluctuate so much?</a:t>
          </a:r>
          <a:endParaRPr lang="en-GB" sz="1800" kern="1200" dirty="0"/>
        </a:p>
      </dsp:txBody>
      <dsp:txXfrm>
        <a:off x="18016" y="18149"/>
        <a:ext cx="9086978" cy="333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F87E-437B-4C2E-B137-B456CF04785D}">
      <dsp:nvSpPr>
        <dsp:cNvPr id="0" name=""/>
        <dsp:cNvSpPr/>
      </dsp:nvSpPr>
      <dsp:spPr>
        <a:xfrm>
          <a:off x="0" y="169"/>
          <a:ext cx="8820720" cy="3382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Do you observe any relation between the CO</a:t>
          </a:r>
          <a:r>
            <a:rPr lang="en-GB" sz="1600" kern="1200" baseline="-25000" dirty="0" smtClean="0"/>
            <a:t>2</a:t>
          </a:r>
          <a:r>
            <a:rPr lang="en-GB" sz="1600" kern="1200" dirty="0" smtClean="0"/>
            <a:t> levels and the temperature rise?</a:t>
          </a:r>
          <a:endParaRPr lang="en-GB" sz="1600" kern="1200" dirty="0"/>
        </a:p>
      </dsp:txBody>
      <dsp:txXfrm>
        <a:off x="16510" y="16679"/>
        <a:ext cx="8787700" cy="305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F87E-437B-4C2E-B137-B456CF04785D}">
      <dsp:nvSpPr>
        <dsp:cNvPr id="0" name=""/>
        <dsp:cNvSpPr/>
      </dsp:nvSpPr>
      <dsp:spPr>
        <a:xfrm>
          <a:off x="0" y="175"/>
          <a:ext cx="8820720" cy="3382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Correlation or causation??</a:t>
          </a:r>
          <a:endParaRPr lang="en-GB" sz="2400" kern="1200" dirty="0"/>
        </a:p>
      </dsp:txBody>
      <dsp:txXfrm>
        <a:off x="16510" y="16685"/>
        <a:ext cx="8787700" cy="305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8C2C-FB91-4E75-A827-E7C0C6B4EB6D}">
      <dsp:nvSpPr>
        <dsp:cNvPr id="0" name=""/>
        <dsp:cNvSpPr/>
      </dsp:nvSpPr>
      <dsp:spPr>
        <a:xfrm>
          <a:off x="0" y="29204"/>
          <a:ext cx="5698988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We have to be careful though. Like the Chinese philosopher Lao Tzu wrote in fourth century BCE; ‘</a:t>
          </a:r>
          <a:r>
            <a:rPr lang="en-GB" sz="1600" b="1" kern="1200" dirty="0" smtClean="0"/>
            <a:t>small problems are easy to solve but, when not solved are likely to grow into big problems</a:t>
          </a:r>
          <a:r>
            <a:rPr lang="en-GB" sz="1600" kern="1200" dirty="0" smtClean="0"/>
            <a:t>’.</a:t>
          </a:r>
          <a:endParaRPr lang="en-GB" sz="1600" kern="1200" dirty="0"/>
        </a:p>
      </dsp:txBody>
      <dsp:txXfrm>
        <a:off x="55744" y="84948"/>
        <a:ext cx="558750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03/01/2014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1/3/2014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1/3/2014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sfp.weebly.com/52-the-greenhouse-effect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sfp.weebly.com/52-the-greenhouse-effect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sfp.weebly.com/52-the-greenhouse-effect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4yiTg7cO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Sb0DUn79d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 5: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Ecology and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5.2 The Greenhouse </a:t>
            </a:r>
            <a:r>
              <a:rPr lang="en-GB" sz="2400" dirty="0">
                <a:solidFill>
                  <a:srgbClr val="C00000"/>
                </a:solidFill>
              </a:rPr>
              <a:t>E</a:t>
            </a:r>
            <a:r>
              <a:rPr lang="en-GB" sz="2400" dirty="0" smtClean="0">
                <a:solidFill>
                  <a:srgbClr val="C00000"/>
                </a:solidFill>
              </a:rPr>
              <a:t>ffect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assets.knowledge.allianz.com/img/greenhouse_effect_shutterstock_ah_51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367240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3720" y="885459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GREENHOUSE </a:t>
            </a:r>
            <a:r>
              <a:rPr lang="en-GB" b="1" dirty="0" smtClean="0"/>
              <a:t>EFFECT</a:t>
            </a:r>
          </a:p>
          <a:p>
            <a:endParaRPr lang="en-GB" b="1" dirty="0"/>
          </a:p>
          <a:p>
            <a:r>
              <a:rPr lang="en-GB" dirty="0"/>
              <a:t>Most energy from the Sun reaches the Earth in the </a:t>
            </a:r>
            <a:r>
              <a:rPr lang="en-GB" dirty="0" smtClean="0"/>
              <a:t>form of </a:t>
            </a:r>
            <a:r>
              <a:rPr lang="en-GB" dirty="0"/>
              <a:t>light radiation which has relatively </a:t>
            </a:r>
            <a:r>
              <a:rPr lang="en-GB" b="1" dirty="0"/>
              <a:t>short </a:t>
            </a:r>
            <a:r>
              <a:rPr lang="en-GB" b="1" dirty="0" smtClean="0"/>
              <a:t>wavelengths</a:t>
            </a:r>
            <a:r>
              <a:rPr lang="en-GB" dirty="0" smtClean="0"/>
              <a:t>. About </a:t>
            </a:r>
            <a:r>
              <a:rPr lang="en-GB" dirty="0"/>
              <a:t>30% of this is reflected back into space. </a:t>
            </a:r>
            <a:r>
              <a:rPr lang="en-GB" dirty="0" smtClean="0"/>
              <a:t>The remaining </a:t>
            </a:r>
            <a:r>
              <a:rPr lang="en-GB" dirty="0"/>
              <a:t>70% warms up the Earth’s surface and </a:t>
            </a:r>
            <a:r>
              <a:rPr lang="en-GB" dirty="0" smtClean="0"/>
              <a:t>will eventually </a:t>
            </a:r>
            <a:r>
              <a:rPr lang="en-GB" b="1" dirty="0"/>
              <a:t>radiate out as infra red radiation</a:t>
            </a:r>
            <a:r>
              <a:rPr lang="en-GB" dirty="0"/>
              <a:t>, which </a:t>
            </a:r>
            <a:r>
              <a:rPr lang="en-GB" dirty="0" smtClean="0"/>
              <a:t>has </a:t>
            </a:r>
            <a:r>
              <a:rPr lang="en-GB" b="1" dirty="0" smtClean="0"/>
              <a:t>much </a:t>
            </a:r>
            <a:r>
              <a:rPr lang="en-GB" b="1" dirty="0"/>
              <a:t>longer wavelengths</a:t>
            </a:r>
            <a:r>
              <a:rPr lang="en-GB" dirty="0"/>
              <a:t>.</a:t>
            </a:r>
            <a:endParaRPr lang="en-GB" b="1" dirty="0" smtClean="0"/>
          </a:p>
          <a:p>
            <a:endParaRPr lang="en-GB" b="1" dirty="0"/>
          </a:p>
          <a:p>
            <a:r>
              <a:rPr lang="en-GB" dirty="0"/>
              <a:t>The greenhouse effect is the common name for the </a:t>
            </a:r>
            <a:r>
              <a:rPr lang="en-GB" dirty="0" smtClean="0"/>
              <a:t>fact that </a:t>
            </a:r>
            <a:r>
              <a:rPr lang="en-GB" dirty="0"/>
              <a:t>some gases in the Earth’s atmosphere (</a:t>
            </a:r>
            <a:r>
              <a:rPr lang="en-GB" dirty="0" smtClean="0"/>
              <a:t>greenhouse gases</a:t>
            </a:r>
            <a:r>
              <a:rPr lang="en-GB" dirty="0"/>
              <a:t>) </a:t>
            </a:r>
            <a:r>
              <a:rPr lang="en-GB" b="1" dirty="0"/>
              <a:t>absorb some of the infra red radiation,</a:t>
            </a:r>
            <a:r>
              <a:rPr lang="en-GB" dirty="0"/>
              <a:t> with </a:t>
            </a:r>
            <a:r>
              <a:rPr lang="en-GB" dirty="0" smtClean="0"/>
              <a:t>the longer </a:t>
            </a:r>
            <a:r>
              <a:rPr lang="en-GB" dirty="0"/>
              <a:t>wavelength, that would otherwise leave the Earth.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631" y="4437112"/>
            <a:ext cx="804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 a result, the Earth is about </a:t>
            </a:r>
            <a:r>
              <a:rPr lang="en-GB" b="1" dirty="0"/>
              <a:t>30°C warmer </a:t>
            </a:r>
            <a:r>
              <a:rPr lang="en-GB" dirty="0"/>
              <a:t>than it </a:t>
            </a:r>
            <a:r>
              <a:rPr lang="en-GB" dirty="0" smtClean="0"/>
              <a:t>would be </a:t>
            </a:r>
            <a:r>
              <a:rPr lang="en-GB" dirty="0"/>
              <a:t>without any greenhouse gases in the atmosphere.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628" y="5229200"/>
            <a:ext cx="8117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Greenhouse gases are naturally </a:t>
            </a:r>
            <a:r>
              <a:rPr lang="en-GB" dirty="0"/>
              <a:t>occurring </a:t>
            </a:r>
            <a:r>
              <a:rPr lang="en-GB" dirty="0" smtClean="0"/>
              <a:t>and have been around </a:t>
            </a:r>
            <a:r>
              <a:rPr lang="en-GB" dirty="0"/>
              <a:t>for a long time but the enhanced or </a:t>
            </a:r>
            <a:r>
              <a:rPr lang="en-GB" b="1" dirty="0" smtClean="0"/>
              <a:t>anthropogenic</a:t>
            </a:r>
            <a:r>
              <a:rPr lang="en-GB" dirty="0" smtClean="0"/>
              <a:t> (“</a:t>
            </a:r>
            <a:r>
              <a:rPr lang="en-GB" dirty="0"/>
              <a:t>made by people”) greenhouse effect is currently </a:t>
            </a:r>
            <a:r>
              <a:rPr lang="en-GB" b="1" dirty="0"/>
              <a:t>a </a:t>
            </a:r>
            <a:r>
              <a:rPr lang="en-GB" b="1" dirty="0" smtClean="0"/>
              <a:t>cause for </a:t>
            </a:r>
            <a:r>
              <a:rPr lang="en-GB" b="1" dirty="0"/>
              <a:t>concern</a:t>
            </a:r>
            <a:r>
              <a:rPr lang="en-GB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3638" y="33048"/>
            <a:ext cx="8784976" cy="786240"/>
            <a:chOff x="0" y="18535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18535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381" y="18919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5.2.3 Explain the relationship between rises in concentrations of atmospheric carbon dioxide, methane and oxides of nitrogen and the enhanced greenhouse effect.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9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026" name="Picture 2" descr="http://www.earthlyissues.com/images/gre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9" y="975173"/>
            <a:ext cx="4991676" cy="57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3638" y="33048"/>
            <a:ext cx="8784976" cy="786240"/>
            <a:chOff x="0" y="18535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8535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8381" y="18919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5.2.3 Explain the relationship between rises in concentrations of atmospheric carbon dioxide, methane and oxides of nitrogen and the enhanced greenhouse effect.</a:t>
              </a:r>
              <a:endParaRPr lang="en-GB" sz="16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22076" y="2564904"/>
            <a:ext cx="3716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name “greenhouse </a:t>
            </a:r>
            <a:r>
              <a:rPr lang="en-GB" dirty="0" smtClean="0"/>
              <a:t>effect” is </a:t>
            </a:r>
            <a:r>
              <a:rPr lang="en-GB" dirty="0"/>
              <a:t>based on the </a:t>
            </a:r>
            <a:r>
              <a:rPr lang="en-GB" dirty="0" smtClean="0"/>
              <a:t>observation that </a:t>
            </a:r>
            <a:r>
              <a:rPr lang="en-GB" dirty="0"/>
              <a:t>the temperature inside </a:t>
            </a:r>
            <a:r>
              <a:rPr lang="en-GB" dirty="0" smtClean="0"/>
              <a:t>a greenhouse </a:t>
            </a:r>
            <a:r>
              <a:rPr lang="en-GB" dirty="0"/>
              <a:t>(made of glass) is</a:t>
            </a:r>
          </a:p>
          <a:p>
            <a:r>
              <a:rPr lang="en-GB" dirty="0"/>
              <a:t>higher than outside. The heat seems </a:t>
            </a:r>
            <a:r>
              <a:rPr lang="en-GB" b="1" dirty="0"/>
              <a:t>to be trapped inside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9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rl.noaa.gov/gmd/outreach/carbon_toolkit/images/greenhous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3" y="3864204"/>
            <a:ext cx="3256177" cy="29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7322" y="33048"/>
            <a:ext cx="8784976" cy="786240"/>
            <a:chOff x="0" y="18535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8535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381" y="18919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5.2.3 Explain the relationship between rises in concentrations of atmospheric carbon dioxide, methane and oxides of nitrogen and the enhanced greenhouse effect.</a:t>
              </a:r>
              <a:endParaRPr lang="en-GB" sz="16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35703" y="1017602"/>
            <a:ext cx="870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of the atmosphere is made of nitrogen (N</a:t>
            </a:r>
            <a:r>
              <a:rPr lang="en-GB" baseline="-25000" dirty="0"/>
              <a:t>2</a:t>
            </a:r>
            <a:r>
              <a:rPr lang="en-GB" dirty="0"/>
              <a:t>) </a:t>
            </a:r>
            <a:r>
              <a:rPr lang="en-GB" dirty="0" smtClean="0"/>
              <a:t>and oxygen </a:t>
            </a:r>
            <a:r>
              <a:rPr lang="en-GB" dirty="0"/>
              <a:t>(O</a:t>
            </a:r>
            <a:r>
              <a:rPr lang="en-GB" baseline="-25000" dirty="0"/>
              <a:t>2</a:t>
            </a:r>
            <a:r>
              <a:rPr lang="en-GB" dirty="0"/>
              <a:t>). Neither of these gases absorbs much </a:t>
            </a:r>
            <a:r>
              <a:rPr lang="en-GB" dirty="0" smtClean="0"/>
              <a:t>infra red </a:t>
            </a:r>
            <a:r>
              <a:rPr lang="en-GB" dirty="0"/>
              <a:t>radiation.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703" y="1844824"/>
            <a:ext cx="8708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Carbon dioxide (CO2), methane (CH4) and </a:t>
            </a:r>
            <a:r>
              <a:rPr lang="en-GB" dirty="0" smtClean="0"/>
              <a:t>oxides of </a:t>
            </a:r>
            <a:r>
              <a:rPr lang="en-GB" dirty="0"/>
              <a:t>nitrogen (</a:t>
            </a:r>
            <a:r>
              <a:rPr lang="en-GB" dirty="0" err="1"/>
              <a:t>NOx</a:t>
            </a:r>
            <a:r>
              <a:rPr lang="en-GB" dirty="0"/>
              <a:t>) are the </a:t>
            </a:r>
            <a:r>
              <a:rPr lang="en-GB" b="1" dirty="0"/>
              <a:t>best known examples </a:t>
            </a:r>
            <a:r>
              <a:rPr lang="en-GB" b="1" dirty="0" smtClean="0"/>
              <a:t>of greenhouse </a:t>
            </a:r>
            <a:r>
              <a:rPr lang="en-GB" b="1" dirty="0"/>
              <a:t>gases</a:t>
            </a:r>
            <a:r>
              <a:rPr lang="en-GB" dirty="0"/>
              <a:t>. Methane contributes much more (</a:t>
            </a:r>
            <a:r>
              <a:rPr lang="en-GB" dirty="0" smtClean="0"/>
              <a:t>20 times</a:t>
            </a:r>
            <a:r>
              <a:rPr lang="en-GB" dirty="0"/>
              <a:t>) to the greenhouse effect than carbon dioxide </a:t>
            </a:r>
            <a:r>
              <a:rPr lang="en-GB" dirty="0" smtClean="0"/>
              <a:t>but they </a:t>
            </a:r>
            <a:r>
              <a:rPr lang="en-GB" dirty="0"/>
              <a:t>all operate on the same principle. </a:t>
            </a:r>
            <a:r>
              <a:rPr lang="en-GB" b="1" dirty="0"/>
              <a:t>Greenhouse </a:t>
            </a:r>
            <a:r>
              <a:rPr lang="en-GB" b="1" dirty="0" smtClean="0"/>
              <a:t>gases absorb </a:t>
            </a:r>
            <a:r>
              <a:rPr lang="en-GB" b="1" dirty="0"/>
              <a:t>the longer wavelength infrared radiation </a:t>
            </a:r>
            <a:r>
              <a:rPr lang="en-GB" b="1" dirty="0" smtClean="0"/>
              <a:t>which prevents </a:t>
            </a:r>
            <a:r>
              <a:rPr lang="en-GB" b="1" dirty="0"/>
              <a:t>it from escaping into space</a:t>
            </a:r>
            <a:r>
              <a:rPr lang="en-GB" dirty="0"/>
              <a:t>. As a result of </a:t>
            </a:r>
            <a:r>
              <a:rPr lang="en-GB" dirty="0" smtClean="0"/>
              <a:t>the radiation </a:t>
            </a:r>
            <a:r>
              <a:rPr lang="en-GB" dirty="0"/>
              <a:t>spending a longer time in the atmosphere, the</a:t>
            </a:r>
          </a:p>
          <a:p>
            <a:r>
              <a:rPr lang="en-GB" dirty="0"/>
              <a:t>temperature of the atmosphere is slightly </a:t>
            </a:r>
            <a:r>
              <a:rPr lang="en-GB" dirty="0" smtClean="0"/>
              <a:t>increased.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508104" y="479715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3"/>
              </a:rPr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8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nservationmontgomery.org/images/2013/Precautionary%20Princi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353" y="3710870"/>
            <a:ext cx="4207888" cy="31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aralyzingprecautionprinciple.com/the-precautionary-principle_clip_image002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61684"/>
            <a:ext cx="3897917" cy="28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8598" y="188640"/>
            <a:ext cx="8784976" cy="786240"/>
            <a:chOff x="0" y="27607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7607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381" y="27991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5.2.4 Outline the precautionary principle. </a:t>
              </a:r>
              <a:endParaRPr lang="en-GB" sz="2000" kern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3528" y="1196752"/>
            <a:ext cx="8630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precautionary principle </a:t>
            </a:r>
            <a:r>
              <a:rPr lang="en-GB" dirty="0"/>
              <a:t>is the concept that </a:t>
            </a:r>
            <a:r>
              <a:rPr lang="en-GB" dirty="0" smtClean="0"/>
              <a:t>someone wishing </a:t>
            </a:r>
            <a:r>
              <a:rPr lang="en-GB" dirty="0"/>
              <a:t>to take a certain kind of action should </a:t>
            </a:r>
            <a:r>
              <a:rPr lang="en-GB" b="1" dirty="0"/>
              <a:t>prove</a:t>
            </a:r>
            <a:r>
              <a:rPr lang="en-GB" dirty="0"/>
              <a:t> </a:t>
            </a:r>
            <a:r>
              <a:rPr lang="en-GB" b="1" dirty="0" smtClean="0"/>
              <a:t>that the </a:t>
            </a:r>
            <a:r>
              <a:rPr lang="en-GB" b="1" dirty="0"/>
              <a:t>action does not cause serious or irreversible harm</a:t>
            </a:r>
            <a:r>
              <a:rPr lang="en-GB" dirty="0"/>
              <a:t> </a:t>
            </a:r>
            <a:r>
              <a:rPr lang="en-GB" dirty="0" smtClean="0"/>
              <a:t>to the </a:t>
            </a:r>
            <a:r>
              <a:rPr lang="en-GB" dirty="0"/>
              <a:t>public if there is no scientific </a:t>
            </a:r>
            <a:r>
              <a:rPr lang="en-GB" dirty="0" smtClean="0"/>
              <a:t>consensus </a:t>
            </a:r>
            <a:r>
              <a:rPr lang="en-GB" dirty="0"/>
              <a:t>about </a:t>
            </a:r>
            <a:r>
              <a:rPr lang="en-GB" dirty="0" smtClean="0"/>
              <a:t>the outcome </a:t>
            </a:r>
            <a:r>
              <a:rPr lang="en-GB" dirty="0"/>
              <a:t>of the action</a:t>
            </a:r>
            <a:r>
              <a:rPr lang="en-GB" dirty="0" smtClean="0"/>
              <a:t>.</a:t>
            </a:r>
            <a:r>
              <a:rPr lang="en-GB" dirty="0"/>
              <a:t> This is the reverse of the </a:t>
            </a:r>
            <a:r>
              <a:rPr lang="en-GB" dirty="0" smtClean="0"/>
              <a:t>normal situation</a:t>
            </a:r>
            <a:r>
              <a:rPr lang="en-GB" dirty="0"/>
              <a:t>, where those who are concerned </a:t>
            </a:r>
            <a:r>
              <a:rPr lang="en-GB" dirty="0" smtClean="0"/>
              <a:t>about the </a:t>
            </a:r>
            <a:r>
              <a:rPr lang="en-GB" dirty="0"/>
              <a:t>change would have to prove that it will </a:t>
            </a:r>
            <a:r>
              <a:rPr lang="en-GB" b="1" dirty="0" smtClean="0"/>
              <a:t>do harm </a:t>
            </a:r>
            <a:r>
              <a:rPr lang="en-GB" dirty="0"/>
              <a:t>in order to prevent such changes </a:t>
            </a:r>
            <a:r>
              <a:rPr lang="en-GB" dirty="0" smtClean="0"/>
              <a:t>going ahead.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In slightly simpler wording, it means that if we are </a:t>
            </a:r>
            <a:r>
              <a:rPr lang="en-GB" dirty="0" smtClean="0"/>
              <a:t>not certain </a:t>
            </a:r>
            <a:r>
              <a:rPr lang="en-GB" dirty="0"/>
              <a:t>what the results of a change in our behaviour </a:t>
            </a:r>
            <a:r>
              <a:rPr lang="en-GB" dirty="0" smtClean="0"/>
              <a:t>will be</a:t>
            </a:r>
            <a:r>
              <a:rPr lang="en-GB" dirty="0"/>
              <a:t>, the people wanting this change should prove that </a:t>
            </a:r>
            <a:r>
              <a:rPr lang="en-GB" dirty="0" smtClean="0"/>
              <a:t>it will </a:t>
            </a:r>
            <a:r>
              <a:rPr lang="en-GB" dirty="0"/>
              <a:t>not be harmful.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2320" y="2627913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4"/>
              </a:rPr>
              <a:t>LINK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637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528" y="130534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precautionary principle is often applied to </a:t>
            </a:r>
            <a:r>
              <a:rPr lang="en-GB" dirty="0" smtClean="0"/>
              <a:t>situations </a:t>
            </a:r>
            <a:r>
              <a:rPr lang="en-GB" b="1" dirty="0" smtClean="0"/>
              <a:t>involving </a:t>
            </a:r>
            <a:r>
              <a:rPr lang="en-GB" b="1" dirty="0"/>
              <a:t>the environment, our health, food and </a:t>
            </a:r>
            <a:r>
              <a:rPr lang="en-GB" b="1" dirty="0" smtClean="0"/>
              <a:t>medicine</a:t>
            </a:r>
            <a:r>
              <a:rPr lang="en-GB" dirty="0" smtClean="0"/>
              <a:t>. These </a:t>
            </a:r>
            <a:r>
              <a:rPr lang="en-GB" dirty="0"/>
              <a:t>are aspects that concern all of us and </a:t>
            </a:r>
            <a:r>
              <a:rPr lang="en-GB" dirty="0" smtClean="0"/>
              <a:t>therefore </a:t>
            </a:r>
            <a:r>
              <a:rPr lang="en-GB" b="1" dirty="0" smtClean="0"/>
              <a:t>need </a:t>
            </a:r>
            <a:r>
              <a:rPr lang="en-GB" b="1" dirty="0"/>
              <a:t>to be dealt with carefully</a:t>
            </a:r>
            <a:r>
              <a:rPr lang="en-GB" dirty="0"/>
              <a:t>. An application of </a:t>
            </a:r>
            <a:r>
              <a:rPr lang="en-GB" dirty="0" smtClean="0"/>
              <a:t>the precautionary </a:t>
            </a:r>
            <a:r>
              <a:rPr lang="en-GB" dirty="0"/>
              <a:t>principle can be seen in legalisation of </a:t>
            </a:r>
            <a:r>
              <a:rPr lang="en-GB" dirty="0" smtClean="0"/>
              <a:t>new medication</a:t>
            </a:r>
            <a:r>
              <a:rPr lang="en-GB" dirty="0"/>
              <a:t>; the producer needs to prove that the medicine</a:t>
            </a:r>
          </a:p>
          <a:p>
            <a:r>
              <a:rPr lang="en-GB" dirty="0"/>
              <a:t>will do what it promises and that it has no serious </a:t>
            </a:r>
            <a:r>
              <a:rPr lang="en-GB" dirty="0" smtClean="0"/>
              <a:t>and/or lasting </a:t>
            </a:r>
            <a:r>
              <a:rPr lang="en-GB" dirty="0"/>
              <a:t>side effects.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8598" y="188640"/>
            <a:ext cx="8784976" cy="786240"/>
            <a:chOff x="0" y="27607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7607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381" y="27991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5.2.4 Outline the precautionary principle. </a:t>
              </a:r>
              <a:endParaRPr lang="en-GB" sz="20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30352" y="3212976"/>
            <a:ext cx="856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Both the European Union and the United Nations </a:t>
            </a:r>
            <a:r>
              <a:rPr lang="en-GB" dirty="0" smtClean="0"/>
              <a:t>have adopted </a:t>
            </a:r>
            <a:r>
              <a:rPr lang="en-GB" dirty="0"/>
              <a:t>the precautionary principle as a foundation </a:t>
            </a:r>
            <a:r>
              <a:rPr lang="en-GB" dirty="0" smtClean="0"/>
              <a:t>for some </a:t>
            </a:r>
            <a:r>
              <a:rPr lang="en-GB" dirty="0"/>
              <a:t>of their policies.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1168" y="40770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Not everyone agrees with the precautionary </a:t>
            </a:r>
            <a:r>
              <a:rPr lang="en-GB" dirty="0" smtClean="0"/>
              <a:t>principle as </a:t>
            </a:r>
            <a:r>
              <a:rPr lang="en-GB" dirty="0"/>
              <a:t>a basis for environmental policies.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45822" y="4869159"/>
            <a:ext cx="8246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Those opposing the principle </a:t>
            </a:r>
            <a:r>
              <a:rPr lang="en-GB" dirty="0" smtClean="0"/>
              <a:t>claim </a:t>
            </a:r>
            <a:r>
              <a:rPr lang="en-GB" dirty="0"/>
              <a:t>that </a:t>
            </a:r>
            <a:r>
              <a:rPr lang="en-GB" dirty="0" smtClean="0"/>
              <a:t>the principle </a:t>
            </a:r>
            <a:r>
              <a:rPr lang="en-GB" dirty="0"/>
              <a:t>includes </a:t>
            </a:r>
            <a:r>
              <a:rPr lang="en-GB" b="1" dirty="0"/>
              <a:t>assumptions of consequences </a:t>
            </a:r>
            <a:r>
              <a:rPr lang="en-GB" dirty="0"/>
              <a:t>that </a:t>
            </a:r>
            <a:r>
              <a:rPr lang="en-GB" dirty="0" smtClean="0"/>
              <a:t>have not </a:t>
            </a:r>
            <a:r>
              <a:rPr lang="en-GB" dirty="0"/>
              <a:t>been proven and that the principle is </a:t>
            </a:r>
            <a:r>
              <a:rPr lang="en-GB" b="1" dirty="0"/>
              <a:t>more </a:t>
            </a:r>
            <a:r>
              <a:rPr lang="en-GB" b="1" dirty="0" smtClean="0"/>
              <a:t>concerned with </a:t>
            </a:r>
            <a:r>
              <a:rPr lang="en-GB" b="1" dirty="0"/>
              <a:t>the degree of seriousness of possible </a:t>
            </a:r>
            <a:r>
              <a:rPr lang="en-GB" b="1" dirty="0" smtClean="0"/>
              <a:t>consequences than </a:t>
            </a:r>
            <a:r>
              <a:rPr lang="en-GB" b="1" dirty="0"/>
              <a:t>with the chance of them actually occurring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96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0217" y="112474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Another criticism </a:t>
            </a:r>
            <a:r>
              <a:rPr lang="en-GB" dirty="0"/>
              <a:t>of the precautionary principle is that </a:t>
            </a:r>
            <a:r>
              <a:rPr lang="en-GB" dirty="0" smtClean="0"/>
              <a:t>it is </a:t>
            </a:r>
            <a:r>
              <a:rPr lang="en-GB" dirty="0"/>
              <a:t>often used to scare people with doomsday </a:t>
            </a:r>
            <a:r>
              <a:rPr lang="en-GB" dirty="0" smtClean="0"/>
              <a:t>scenarios because </a:t>
            </a:r>
            <a:r>
              <a:rPr lang="en-GB" dirty="0"/>
              <a:t>“</a:t>
            </a:r>
            <a:r>
              <a:rPr lang="en-GB" b="1" dirty="0"/>
              <a:t>fear is funding</a:t>
            </a:r>
            <a:r>
              <a:rPr lang="en-GB" dirty="0"/>
              <a:t>”. This would benefit </a:t>
            </a:r>
            <a:r>
              <a:rPr lang="en-GB" dirty="0" smtClean="0"/>
              <a:t>those involved </a:t>
            </a:r>
            <a:r>
              <a:rPr lang="en-GB" dirty="0"/>
              <a:t>in the research but not necessarily the rest of the</a:t>
            </a:r>
          </a:p>
          <a:p>
            <a:r>
              <a:rPr lang="en-GB" dirty="0"/>
              <a:t>population.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68598" y="188640"/>
            <a:ext cx="8784976" cy="786240"/>
            <a:chOff x="0" y="27607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7607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381" y="27991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smtClean="0"/>
                <a:t>5.2.4 Outline the precautionary principle. </a:t>
              </a:r>
              <a:endParaRPr lang="en-GB" sz="2000" kern="1200"/>
            </a:p>
          </p:txBody>
        </p:sp>
      </p:grpSp>
      <p:pic>
        <p:nvPicPr>
          <p:cNvPr id="1026" name="Picture 2" descr="http://ohiocitizen.org/wp-content/uploads/2013/01/image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42" y="2539716"/>
            <a:ext cx="70961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9630" y="116632"/>
            <a:ext cx="8784976" cy="786240"/>
            <a:chOff x="0" y="36679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6679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381" y="37063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smtClean="0"/>
                <a:t>5.2.5 Evaluate the precautionary principle as a justification for strong action in response to the threats posed by the enhanced greenhouse effect.</a:t>
              </a:r>
              <a:endParaRPr lang="en-GB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64953" y="90287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Since we are not sure what the exact effects of </a:t>
            </a:r>
            <a:r>
              <a:rPr lang="en-GB" dirty="0" smtClean="0"/>
              <a:t>increasing carbon </a:t>
            </a:r>
            <a:r>
              <a:rPr lang="en-GB" dirty="0"/>
              <a:t>dioxide levels are, the precautionary </a:t>
            </a:r>
            <a:r>
              <a:rPr lang="en-GB" dirty="0" smtClean="0"/>
              <a:t>principle could </a:t>
            </a:r>
            <a:r>
              <a:rPr lang="en-GB" dirty="0"/>
              <a:t>be applied. Countries could agree to </a:t>
            </a:r>
            <a:r>
              <a:rPr lang="en-GB" dirty="0" smtClean="0"/>
              <a:t>reduce greenhouse </a:t>
            </a:r>
            <a:r>
              <a:rPr lang="en-GB" dirty="0"/>
              <a:t>emissions and boycott trade with </a:t>
            </a:r>
            <a:r>
              <a:rPr lang="en-GB" dirty="0" smtClean="0"/>
              <a:t>countries that </a:t>
            </a:r>
            <a:r>
              <a:rPr lang="en-GB" dirty="0"/>
              <a:t>do not comply. </a:t>
            </a:r>
            <a:r>
              <a:rPr lang="en-GB" dirty="0" smtClean="0"/>
              <a:t>However</a:t>
            </a:r>
            <a:r>
              <a:rPr lang="en-GB" dirty="0"/>
              <a:t>, in poorer countries, it </a:t>
            </a:r>
            <a:r>
              <a:rPr lang="en-GB" dirty="0" smtClean="0"/>
              <a:t>may not </a:t>
            </a:r>
            <a:r>
              <a:rPr lang="en-GB" dirty="0"/>
              <a:t>be possible to reduce greenhouse emissions </a:t>
            </a:r>
            <a:r>
              <a:rPr lang="en-GB" dirty="0" smtClean="0"/>
              <a:t>without delaying </a:t>
            </a:r>
            <a:r>
              <a:rPr lang="en-GB" dirty="0"/>
              <a:t>economic growth. </a:t>
            </a:r>
            <a:r>
              <a:rPr lang="en-GB" dirty="0" smtClean="0"/>
              <a:t>This </a:t>
            </a:r>
            <a:r>
              <a:rPr lang="en-GB" dirty="0"/>
              <a:t>in itself may cause </a:t>
            </a:r>
            <a:r>
              <a:rPr lang="en-GB" dirty="0" smtClean="0"/>
              <a:t>hunger and </a:t>
            </a:r>
            <a:r>
              <a:rPr lang="en-GB" dirty="0"/>
              <a:t>even cause large numbers of people to die.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some, the </a:t>
            </a:r>
            <a:r>
              <a:rPr lang="en-GB" dirty="0"/>
              <a:t>consequence of the precautionary principle </a:t>
            </a:r>
            <a:r>
              <a:rPr lang="en-GB" b="1" dirty="0"/>
              <a:t>might </a:t>
            </a:r>
            <a:r>
              <a:rPr lang="en-GB" b="1" dirty="0" smtClean="0"/>
              <a:t>be worse </a:t>
            </a:r>
            <a:r>
              <a:rPr lang="en-GB" dirty="0"/>
              <a:t>than the consequence it is trying to avoid.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8482" y="3488195"/>
            <a:ext cx="5702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It makes </a:t>
            </a:r>
            <a:r>
              <a:rPr lang="en-GB" dirty="0"/>
              <a:t>sense to prioritise some possibilities. For </a:t>
            </a:r>
            <a:r>
              <a:rPr lang="en-GB" dirty="0" smtClean="0"/>
              <a:t>example, immediate </a:t>
            </a:r>
            <a:r>
              <a:rPr lang="en-GB" dirty="0"/>
              <a:t>danger should be dealt with before </a:t>
            </a:r>
            <a:r>
              <a:rPr lang="en-GB" dirty="0" smtClean="0"/>
              <a:t>causes that </a:t>
            </a:r>
            <a:r>
              <a:rPr lang="en-GB" dirty="0"/>
              <a:t>are dangerous later on. Another one could be </a:t>
            </a:r>
            <a:r>
              <a:rPr lang="en-GB" dirty="0" smtClean="0"/>
              <a:t>that human </a:t>
            </a:r>
            <a:r>
              <a:rPr lang="en-GB" dirty="0"/>
              <a:t>life comes before environmental concerns </a:t>
            </a:r>
            <a:r>
              <a:rPr lang="en-GB" dirty="0" smtClean="0"/>
              <a:t>and the </a:t>
            </a:r>
            <a:r>
              <a:rPr lang="en-GB" dirty="0"/>
              <a:t>more likely it is that something can become a </a:t>
            </a:r>
            <a:r>
              <a:rPr lang="en-GB" dirty="0" smtClean="0"/>
              <a:t>threat, the </a:t>
            </a:r>
            <a:r>
              <a:rPr lang="en-GB" dirty="0"/>
              <a:t>more we need to deal with it.</a:t>
            </a:r>
            <a:endParaRPr lang="en-GB" dirty="0"/>
          </a:p>
        </p:txBody>
      </p:sp>
      <p:pic>
        <p:nvPicPr>
          <p:cNvPr id="2050" name="Picture 2" descr="http://www.biografiasyvidas.com/biografia/l/fotos/lao_t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63" y="3652684"/>
            <a:ext cx="3238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18702433"/>
              </p:ext>
            </p:extLst>
          </p:nvPr>
        </p:nvGraphicFramePr>
        <p:xfrm>
          <a:off x="198011" y="5544243"/>
          <a:ext cx="569898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7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Graphic spid="1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7893" y="188640"/>
            <a:ext cx="8784976" cy="786240"/>
            <a:chOff x="0" y="45751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45751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8381" y="46135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5.2.6 Outline the consequences of a global temperature rise on arctic ecosystems.</a:t>
              </a:r>
              <a:endParaRPr lang="en-GB" sz="20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6274" y="1124744"/>
            <a:ext cx="834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global temperature rise would </a:t>
            </a:r>
            <a:r>
              <a:rPr lang="en-GB" dirty="0" smtClean="0"/>
              <a:t>affect many ecosystems but </a:t>
            </a:r>
            <a:r>
              <a:rPr lang="en-GB" dirty="0"/>
              <a:t>the effects would be clearly visible on arctic </a:t>
            </a:r>
            <a:r>
              <a:rPr lang="en-GB" dirty="0" smtClean="0"/>
              <a:t>ecosystems.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1" y="2656974"/>
            <a:ext cx="4852337" cy="33872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2012" y="1916832"/>
            <a:ext cx="8208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average temperature in the arctic region is rising </a:t>
            </a:r>
            <a:r>
              <a:rPr lang="en-GB" dirty="0" smtClean="0"/>
              <a:t>at twice </a:t>
            </a:r>
            <a:r>
              <a:rPr lang="en-GB" dirty="0"/>
              <a:t>the speed compared to the rest of the world. </a:t>
            </a:r>
            <a:r>
              <a:rPr lang="en-GB" dirty="0" smtClean="0"/>
              <a:t>This results </a:t>
            </a:r>
            <a:r>
              <a:rPr lang="en-GB" dirty="0"/>
              <a:t>in the polar cap </a:t>
            </a:r>
            <a:r>
              <a:rPr lang="en-GB" dirty="0" smtClean="0"/>
              <a:t>shrinking.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5671" y="2694702"/>
            <a:ext cx="3941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snow and ice covering the Arctic reflects a lot of </a:t>
            </a:r>
            <a:r>
              <a:rPr lang="en-GB" dirty="0" smtClean="0"/>
              <a:t>the Sun’s </a:t>
            </a:r>
            <a:r>
              <a:rPr lang="en-GB" dirty="0"/>
              <a:t>radiation. When this snow and ice melts, the </a:t>
            </a:r>
            <a:r>
              <a:rPr lang="en-GB" dirty="0" smtClean="0"/>
              <a:t>Arctic will </a:t>
            </a:r>
            <a:r>
              <a:rPr lang="en-GB" b="1" dirty="0"/>
              <a:t>absorb more heat and warm up even faster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Melting permafrost </a:t>
            </a:r>
            <a:r>
              <a:rPr lang="en-GB" dirty="0"/>
              <a:t>in Siberia would </a:t>
            </a:r>
            <a:r>
              <a:rPr lang="en-GB" b="1" dirty="0"/>
              <a:t>release more methane </a:t>
            </a:r>
            <a:r>
              <a:rPr lang="en-GB" dirty="0" smtClean="0"/>
              <a:t>which is </a:t>
            </a:r>
            <a:r>
              <a:rPr lang="en-GB" dirty="0"/>
              <a:t>a greenhouse gas. This is an example of positive </a:t>
            </a:r>
            <a:r>
              <a:rPr lang="en-GB" dirty="0" smtClean="0"/>
              <a:t>feedback, which</a:t>
            </a:r>
            <a:r>
              <a:rPr lang="en-GB" dirty="0"/>
              <a:t>, in biology, usually has undesirable consequences.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7893" y="188640"/>
            <a:ext cx="8784976" cy="786240"/>
            <a:chOff x="0" y="45751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5751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381" y="46135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5.2.6 Outline the consequences of a global temperature rise on arctic ecosystems.</a:t>
              </a:r>
              <a:endParaRPr lang="en-GB" sz="20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6746" y="1124744"/>
            <a:ext cx="8183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Many species are changing their migration </a:t>
            </a:r>
            <a:r>
              <a:rPr lang="en-GB" dirty="0" smtClean="0"/>
              <a:t>patterns to </a:t>
            </a:r>
            <a:r>
              <a:rPr lang="en-GB" dirty="0"/>
              <a:t>respond to changes in their feeding patterns. </a:t>
            </a:r>
            <a:r>
              <a:rPr lang="en-GB" dirty="0" smtClean="0"/>
              <a:t>This includes </a:t>
            </a:r>
            <a:r>
              <a:rPr lang="en-GB" dirty="0"/>
              <a:t>caribou, polar bears and seals and as a </a:t>
            </a:r>
            <a:r>
              <a:rPr lang="en-GB" dirty="0" smtClean="0"/>
              <a:t>result, Native </a:t>
            </a:r>
            <a:r>
              <a:rPr lang="en-GB" dirty="0"/>
              <a:t>People of the Arctic find it more difficult to </a:t>
            </a:r>
            <a:r>
              <a:rPr lang="en-GB" dirty="0" smtClean="0"/>
              <a:t>hunt them</a:t>
            </a:r>
            <a:r>
              <a:rPr lang="en-GB" dirty="0"/>
              <a:t>. In addition, many villages have to move since </a:t>
            </a:r>
            <a:r>
              <a:rPr lang="en-GB" dirty="0" smtClean="0"/>
              <a:t>their environment </a:t>
            </a:r>
            <a:r>
              <a:rPr lang="en-GB" dirty="0"/>
              <a:t>is turning into a swamp as a result of </a:t>
            </a:r>
            <a:r>
              <a:rPr lang="en-GB" dirty="0" smtClean="0"/>
              <a:t>the permafrost disappearing.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6746" y="299476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One possible advantage is that the melting the arctic </a:t>
            </a:r>
            <a:r>
              <a:rPr lang="en-GB" dirty="0" smtClean="0"/>
              <a:t>ice will </a:t>
            </a:r>
            <a:r>
              <a:rPr lang="en-GB" dirty="0"/>
              <a:t>give us access to more oil and gas reserves but </a:t>
            </a:r>
            <a:r>
              <a:rPr lang="en-GB" dirty="0" smtClean="0"/>
              <a:t>again this </a:t>
            </a:r>
            <a:r>
              <a:rPr lang="en-GB" dirty="0"/>
              <a:t>could lead to positive </a:t>
            </a:r>
            <a:r>
              <a:rPr lang="en-GB" dirty="0" smtClean="0"/>
              <a:t>feedback.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1183" y="4149080"/>
            <a:ext cx="805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Many of the plant species in the Arctic survive </a:t>
            </a:r>
            <a:r>
              <a:rPr lang="en-GB" dirty="0" smtClean="0"/>
              <a:t>because there </a:t>
            </a:r>
            <a:r>
              <a:rPr lang="en-GB" dirty="0"/>
              <a:t>is little competition. A milder climate would </a:t>
            </a:r>
            <a:r>
              <a:rPr lang="en-GB" dirty="0" smtClean="0"/>
              <a:t>enable other </a:t>
            </a:r>
            <a:r>
              <a:rPr lang="en-GB" dirty="0"/>
              <a:t>species to survive in the Arctic and they </a:t>
            </a:r>
            <a:r>
              <a:rPr lang="en-GB" dirty="0" smtClean="0"/>
              <a:t>could possibly </a:t>
            </a:r>
            <a:r>
              <a:rPr lang="en-GB" dirty="0"/>
              <a:t>compete with the specialised native species </a:t>
            </a:r>
            <a:r>
              <a:rPr lang="en-GB" dirty="0" smtClean="0"/>
              <a:t>which might </a:t>
            </a:r>
            <a:r>
              <a:rPr lang="en-GB" dirty="0"/>
              <a:t>disappear as a result of this competition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99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Topic 5: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Ecology and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5.2 The Greenhouse </a:t>
            </a:r>
            <a:r>
              <a:rPr lang="en-GB" sz="2400" dirty="0">
                <a:solidFill>
                  <a:srgbClr val="C00000"/>
                </a:solidFill>
              </a:rPr>
              <a:t>E</a:t>
            </a:r>
            <a:r>
              <a:rPr lang="en-GB" sz="2400" dirty="0" smtClean="0">
                <a:solidFill>
                  <a:srgbClr val="C00000"/>
                </a:solidFill>
              </a:rPr>
              <a:t>ffect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http://assets.knowledge.allianz.com/img/greenhouse_effect_shutterstock_ah_51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367240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8039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895470"/>
              </p:ext>
            </p:extLst>
          </p:nvPr>
        </p:nvGraphicFramePr>
        <p:xfrm>
          <a:off x="251520" y="980728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49819D-3EF8-48BF-81B3-13AF065D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8949819D-3EF8-48BF-81B3-13AF065DF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8949819D-3EF8-48BF-81B3-13AF065D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8949819D-3EF8-48BF-81B3-13AF065D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5C0CC3-30EF-49CA-BDE9-926EE4AB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85C0CC3-30EF-49CA-BDE9-926EE4ABA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885C0CC3-30EF-49CA-BDE9-926EE4AB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885C0CC3-30EF-49CA-BDE9-926EE4AB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1183F3-4552-46B1-B230-9725B062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F61183F3-4552-46B1-B230-9725B062D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F61183F3-4552-46B1-B230-9725B062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F61183F3-4552-46B1-B230-9725B062D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BA29AD-C76C-4582-A405-4DA91F0B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21BA29AD-C76C-4582-A405-4DA91F0BE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21BA29AD-C76C-4582-A405-4DA91F0B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21BA29AD-C76C-4582-A405-4DA91F0BE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C01931-EAA8-4EF8-9C7D-AD52FF14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AAC01931-EAA8-4EF8-9C7D-AD52FF14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AAC01931-EAA8-4EF8-9C7D-AD52FF14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AAC01931-EAA8-4EF8-9C7D-AD52FF14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DE438-45F8-482E-A181-26FA6D0FB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C1DE438-45F8-482E-A181-26FA6D0FB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BC1DE438-45F8-482E-A181-26FA6D0FB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BC1DE438-45F8-482E-A181-26FA6D0FB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14" y="1095375"/>
            <a:ext cx="40671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17893" y="188640"/>
            <a:ext cx="8784976" cy="786240"/>
            <a:chOff x="0" y="391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391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381" y="775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5.2.1 Draw and label a diagram of the carbon cycle to show the processes involved.</a:t>
              </a:r>
              <a:endParaRPr lang="en-GB" sz="1600" kern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8779" y="1268760"/>
            <a:ext cx="4681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details of the carbon cycle </a:t>
            </a:r>
            <a:r>
              <a:rPr lang="en-GB" dirty="0" smtClean="0"/>
              <a:t>you draw should </a:t>
            </a:r>
            <a:r>
              <a:rPr lang="en-GB" dirty="0"/>
              <a:t>include </a:t>
            </a:r>
            <a:r>
              <a:rPr lang="en-GB" dirty="0" smtClean="0"/>
              <a:t>the interaction </a:t>
            </a:r>
            <a:r>
              <a:rPr lang="en-GB" dirty="0"/>
              <a:t>of living organisms and the </a:t>
            </a:r>
            <a:r>
              <a:rPr lang="en-GB" dirty="0" smtClean="0"/>
              <a:t>biosphere through </a:t>
            </a:r>
            <a:r>
              <a:rPr lang="en-GB" dirty="0"/>
              <a:t>the processes of </a:t>
            </a:r>
            <a:r>
              <a:rPr lang="en-GB" b="1" dirty="0" smtClean="0"/>
              <a:t>photosynthesis</a:t>
            </a:r>
            <a:r>
              <a:rPr lang="en-GB" dirty="0"/>
              <a:t>, </a:t>
            </a:r>
            <a:r>
              <a:rPr lang="en-GB" b="1" dirty="0" smtClean="0"/>
              <a:t>cell respiration</a:t>
            </a:r>
            <a:r>
              <a:rPr lang="en-GB" b="1" dirty="0"/>
              <a:t>, fossilization</a:t>
            </a:r>
            <a:r>
              <a:rPr lang="en-GB" dirty="0"/>
              <a:t> and </a:t>
            </a:r>
            <a:r>
              <a:rPr lang="en-GB" b="1" dirty="0"/>
              <a:t>combustion</a:t>
            </a:r>
            <a:r>
              <a:rPr lang="en-GB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6274" y="3376522"/>
            <a:ext cx="4560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Only the first </a:t>
            </a:r>
            <a:r>
              <a:rPr lang="en-GB" dirty="0"/>
              <a:t>of </a:t>
            </a:r>
            <a:r>
              <a:rPr lang="en-GB" dirty="0" smtClean="0"/>
              <a:t>these processes </a:t>
            </a:r>
            <a:r>
              <a:rPr lang="en-GB" b="1" dirty="0"/>
              <a:t>removes carbon dioxide </a:t>
            </a:r>
            <a:r>
              <a:rPr lang="en-GB" dirty="0"/>
              <a:t>from </a:t>
            </a:r>
            <a:r>
              <a:rPr lang="en-GB" dirty="0" smtClean="0"/>
              <a:t>the atmosphere; </a:t>
            </a:r>
            <a:r>
              <a:rPr lang="en-GB" b="1" dirty="0" smtClean="0"/>
              <a:t>the </a:t>
            </a:r>
            <a:r>
              <a:rPr lang="en-GB" b="1" dirty="0"/>
              <a:t>other three add </a:t>
            </a:r>
            <a:r>
              <a:rPr lang="en-GB" dirty="0"/>
              <a:t>to levels of carbon dioxide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3648" y="530120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hlinkClick r:id="rId3"/>
              </a:rPr>
              <a:t>LINK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39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dirty="0" smtClean="0"/>
              <a:t>IB Biology SFP - Mark Polko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87624" y="476672"/>
            <a:ext cx="7056784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TOK What are metaphors in science</a:t>
            </a:r>
            <a:r>
              <a:rPr lang="en-GB" sz="2000" b="1" dirty="0" smtClean="0"/>
              <a:t>?</a:t>
            </a:r>
          </a:p>
          <a:p>
            <a:endParaRPr lang="en-GB" sz="2000" b="1" dirty="0"/>
          </a:p>
          <a:p>
            <a:r>
              <a:rPr lang="en-GB" dirty="0"/>
              <a:t>Metaphors are helpful in relating a concept that we </a:t>
            </a:r>
            <a:r>
              <a:rPr lang="en-GB" dirty="0" smtClean="0"/>
              <a:t>are unfamiliar </a:t>
            </a:r>
            <a:r>
              <a:rPr lang="en-GB" dirty="0"/>
              <a:t>with to one that we are. Metaphors help us </a:t>
            </a:r>
            <a:r>
              <a:rPr lang="en-GB" dirty="0" smtClean="0"/>
              <a:t>to connect </a:t>
            </a:r>
            <a:r>
              <a:rPr lang="en-GB" dirty="0"/>
              <a:t>ideas and develop </a:t>
            </a:r>
            <a:r>
              <a:rPr lang="en-GB" dirty="0" smtClean="0"/>
              <a:t>new knowledge</a:t>
            </a:r>
            <a:r>
              <a:rPr lang="en-GB" dirty="0"/>
              <a:t>. </a:t>
            </a:r>
            <a:r>
              <a:rPr lang="en-GB" dirty="0" smtClean="0"/>
              <a:t>Organelles are </a:t>
            </a:r>
            <a:r>
              <a:rPr lang="en-GB" dirty="0"/>
              <a:t>often related to body parts to introduce their </a:t>
            </a:r>
            <a:r>
              <a:rPr lang="en-GB" dirty="0" smtClean="0"/>
              <a:t>function, for </a:t>
            </a:r>
            <a:r>
              <a:rPr lang="en-GB" dirty="0"/>
              <a:t>example the nucleus is like a brain of a cell. </a:t>
            </a:r>
            <a:r>
              <a:rPr lang="en-GB" b="1" dirty="0"/>
              <a:t>The </a:t>
            </a:r>
            <a:r>
              <a:rPr lang="en-GB" b="1" dirty="0" smtClean="0"/>
              <a:t>Gaia hypothesis </a:t>
            </a:r>
            <a:r>
              <a:rPr lang="en-GB" dirty="0"/>
              <a:t>is a metaphor for ecosystems, stating </a:t>
            </a:r>
            <a:r>
              <a:rPr lang="en-GB" dirty="0" smtClean="0"/>
              <a:t>that Each Is like a finely tuned machine, with the functioning of </a:t>
            </a:r>
            <a:r>
              <a:rPr lang="en-GB" dirty="0"/>
              <a:t>the w</a:t>
            </a:r>
            <a:r>
              <a:rPr lang="en-GB" dirty="0" smtClean="0"/>
              <a:t>hole </a:t>
            </a:r>
            <a:r>
              <a:rPr lang="en-GB" dirty="0"/>
              <a:t>dependent on the individual parts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Try to explain an ecosystem in terms of this metaphor.</a:t>
            </a:r>
          </a:p>
          <a:p>
            <a:r>
              <a:rPr lang="en-GB" dirty="0"/>
              <a:t>How helpful are metaphors in understanding </a:t>
            </a:r>
            <a:r>
              <a:rPr lang="en-GB" dirty="0" smtClean="0"/>
              <a:t>the Biological </a:t>
            </a:r>
            <a:r>
              <a:rPr lang="en-GB" dirty="0"/>
              <a:t>principle? Should the ‘Gaia hypothesis’ </a:t>
            </a:r>
            <a:r>
              <a:rPr lang="en-GB" dirty="0" smtClean="0"/>
              <a:t>really have </a:t>
            </a:r>
            <a:r>
              <a:rPr lang="en-GB" dirty="0"/>
              <a:t>the status of a hypothesis if it is a metaphor?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1404" y="5615662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hlinkClick r:id="rId2"/>
              </a:rPr>
              <a:t>LINK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49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arthlyissues.com/images/co2_data_m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8699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3638" y="87964"/>
            <a:ext cx="8784976" cy="786240"/>
            <a:chOff x="0" y="9463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9463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381" y="9847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5.2.2 Analyse the changes in concentration of atmospheric carbon dioxide using historical records.</a:t>
              </a:r>
              <a:endParaRPr lang="en-GB" sz="1600" kern="120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21168788"/>
              </p:ext>
            </p:extLst>
          </p:nvPr>
        </p:nvGraphicFramePr>
        <p:xfrm>
          <a:off x="0" y="1028699"/>
          <a:ext cx="912301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93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earthlyissues.com/images/co2_data_m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78" y="3601226"/>
            <a:ext cx="4260096" cy="329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3658" y="1124744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It can be seen that the average carbon dioxide concentration has increased since 1960 from around 315 ppm (0.0315%) to 380 ppm (0.0380%).</a:t>
            </a:r>
          </a:p>
          <a:p>
            <a:endParaRPr lang="en-GB" dirty="0"/>
          </a:p>
          <a:p>
            <a:r>
              <a:rPr lang="en-GB" dirty="0"/>
              <a:t>The graph is </a:t>
            </a:r>
            <a:r>
              <a:rPr lang="en-GB" dirty="0" smtClean="0"/>
              <a:t>not smooth </a:t>
            </a:r>
            <a:r>
              <a:rPr lang="en-GB" dirty="0"/>
              <a:t>but goes up and down to reflect the changes in </a:t>
            </a:r>
            <a:r>
              <a:rPr lang="en-GB" dirty="0" smtClean="0"/>
              <a:t>the amount </a:t>
            </a:r>
            <a:r>
              <a:rPr lang="en-GB" dirty="0"/>
              <a:t>of atmospheric carbon dioxide due to the </a:t>
            </a:r>
            <a:r>
              <a:rPr lang="en-GB" dirty="0" smtClean="0"/>
              <a:t>seasons; in </a:t>
            </a:r>
            <a:r>
              <a:rPr lang="en-GB" dirty="0"/>
              <a:t>autumn, the leaves drop and plants no longer take </a:t>
            </a:r>
            <a:r>
              <a:rPr lang="en-GB" dirty="0" smtClean="0"/>
              <a:t>up carbon </a:t>
            </a:r>
            <a:r>
              <a:rPr lang="en-GB" dirty="0"/>
              <a:t>dioxide. As a result, atmospheric carbon </a:t>
            </a:r>
            <a:r>
              <a:rPr lang="en-GB" dirty="0" smtClean="0"/>
              <a:t>dioxide levels </a:t>
            </a:r>
            <a:r>
              <a:rPr lang="en-GB" dirty="0"/>
              <a:t>go up. In spring, when plants grow leaves again </a:t>
            </a:r>
            <a:r>
              <a:rPr lang="en-GB" dirty="0" smtClean="0"/>
              <a:t>and start </a:t>
            </a:r>
            <a:r>
              <a:rPr lang="en-GB" dirty="0"/>
              <a:t>to photosynthesise, the levels drop.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3638" y="87964"/>
            <a:ext cx="8784976" cy="786240"/>
            <a:chOff x="0" y="9463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9463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381" y="9847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5.2.2 Analyse the changes in concentration of atmospheric carbon dioxide using historical records.</a:t>
              </a:r>
              <a:endParaRPr lang="en-GB" sz="1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984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100" name="Picture 4" descr="http://tcktcktck.org/wp-content/uploads/2011/11/ChartBin-global-temp-r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0297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3638" y="87964"/>
            <a:ext cx="8784976" cy="786240"/>
            <a:chOff x="0" y="9463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9463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381" y="9847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smtClean="0"/>
                <a:t>5.2.2 Analyse the changes in concentration of atmospheric carbon dioxide using historical records.</a:t>
              </a:r>
              <a:endParaRPr lang="en-GB" sz="1600" kern="120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2836673"/>
              </p:ext>
            </p:extLst>
          </p:nvPr>
        </p:nvGraphicFramePr>
        <p:xfrm>
          <a:off x="179513" y="1124744"/>
          <a:ext cx="8820720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5074993"/>
              </p:ext>
            </p:extLst>
          </p:nvPr>
        </p:nvGraphicFramePr>
        <p:xfrm>
          <a:off x="208980" y="1700808"/>
          <a:ext cx="8820720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57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6146" name="Picture 2" descr="http://www.whoi.edu/cms/images/oceanus/2006/11/doney-en_34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62" y="2560214"/>
            <a:ext cx="5007128" cy="42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otf.edu/ete/images/modules/climate/GCcarbon1PIC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3893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2019" y="134076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Many </a:t>
            </a:r>
            <a:r>
              <a:rPr lang="en-GB" dirty="0"/>
              <a:t>factors suggest </a:t>
            </a:r>
            <a:r>
              <a:rPr lang="en-GB" dirty="0" smtClean="0"/>
              <a:t>that the </a:t>
            </a:r>
            <a:r>
              <a:rPr lang="en-GB" dirty="0"/>
              <a:t>increase in average yearly temperatures is, at </a:t>
            </a:r>
            <a:r>
              <a:rPr lang="en-GB" dirty="0" smtClean="0"/>
              <a:t>least in part</a:t>
            </a:r>
            <a:r>
              <a:rPr lang="en-GB" dirty="0"/>
              <a:t>, caused by the additional carbon dioxide in the air.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3206" y="5445224"/>
            <a:ext cx="84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hlinkClick r:id="rId2"/>
              </a:rPr>
              <a:t>LINK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92019" y="2204864"/>
            <a:ext cx="870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Longer term studies involve the use of </a:t>
            </a:r>
            <a:r>
              <a:rPr lang="en-GB" b="1" dirty="0"/>
              <a:t>ice from the </a:t>
            </a:r>
            <a:r>
              <a:rPr lang="en-GB" b="1" dirty="0" smtClean="0"/>
              <a:t>polar regions</a:t>
            </a:r>
            <a:r>
              <a:rPr lang="en-GB" dirty="0"/>
              <a:t>. Scientists in Antarctica </a:t>
            </a:r>
            <a:r>
              <a:rPr lang="en-GB" dirty="0" smtClean="0"/>
              <a:t>and the North Pole have </a:t>
            </a:r>
            <a:r>
              <a:rPr lang="en-GB" dirty="0"/>
              <a:t>taken </a:t>
            </a:r>
            <a:r>
              <a:rPr lang="en-GB" b="1" dirty="0"/>
              <a:t>samples of </a:t>
            </a:r>
            <a:r>
              <a:rPr lang="en-GB" b="1" dirty="0" smtClean="0"/>
              <a:t>the ice</a:t>
            </a:r>
            <a:r>
              <a:rPr lang="en-GB" dirty="0"/>
              <a:t>, each which contain small amounts of air. </a:t>
            </a:r>
            <a:r>
              <a:rPr lang="en-GB" dirty="0" smtClean="0"/>
              <a:t>Although the </a:t>
            </a:r>
            <a:r>
              <a:rPr lang="en-GB" dirty="0"/>
              <a:t>entire theory is complicated, in principle the idea </a:t>
            </a:r>
            <a:r>
              <a:rPr lang="en-GB" dirty="0" smtClean="0"/>
              <a:t>is that </a:t>
            </a:r>
            <a:r>
              <a:rPr lang="en-GB" dirty="0"/>
              <a:t>the deeper you drill to get your ice, the “older” the </a:t>
            </a:r>
            <a:r>
              <a:rPr lang="en-GB" dirty="0" smtClean="0"/>
              <a:t>air will </a:t>
            </a:r>
            <a:r>
              <a:rPr lang="en-GB" dirty="0"/>
              <a:t>be. When the ice is crushed, you can get the air </a:t>
            </a:r>
            <a:r>
              <a:rPr lang="en-GB" dirty="0" smtClean="0"/>
              <a:t>and use </a:t>
            </a:r>
            <a:r>
              <a:rPr lang="en-GB" dirty="0"/>
              <a:t>a gas chromatograph to measure the level of </a:t>
            </a:r>
            <a:r>
              <a:rPr lang="en-GB" dirty="0" smtClean="0"/>
              <a:t>carbon dioxide</a:t>
            </a:r>
            <a:r>
              <a:rPr lang="en-GB" dirty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3638" y="33048"/>
            <a:ext cx="8784976" cy="786240"/>
            <a:chOff x="0" y="1853580"/>
            <a:chExt cx="8784976" cy="786240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1853580"/>
              <a:ext cx="8784976" cy="7862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381" y="1891961"/>
              <a:ext cx="8708214" cy="7094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5.2.3 Explain the relationship between rises in concentrations of atmospheric carbon dioxide, methane and oxides of nitrogen and the enhanced greenhouse effect.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756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11663</TotalTime>
  <Words>1971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Template MP</vt:lpstr>
      <vt:lpstr>Topic 5: Ecology and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5: Ecology and evolution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60</cp:revision>
  <dcterms:created xsi:type="dcterms:W3CDTF">2013-08-21T17:54:09Z</dcterms:created>
  <dcterms:modified xsi:type="dcterms:W3CDTF">2014-01-06T18:11:46Z</dcterms:modified>
</cp:coreProperties>
</file>