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20"/>
  </p:notesMasterIdLst>
  <p:sldIdLst>
    <p:sldId id="256" r:id="rId2"/>
    <p:sldId id="257" r:id="rId3"/>
    <p:sldId id="258" r:id="rId4"/>
    <p:sldId id="259" r:id="rId5"/>
    <p:sldId id="260" r:id="rId6"/>
    <p:sldId id="261" r:id="rId7"/>
    <p:sldId id="265" r:id="rId8"/>
    <p:sldId id="262" r:id="rId9"/>
    <p:sldId id="263" r:id="rId10"/>
    <p:sldId id="264" r:id="rId11"/>
    <p:sldId id="266" r:id="rId12"/>
    <p:sldId id="267" r:id="rId13"/>
    <p:sldId id="268" r:id="rId14"/>
    <p:sldId id="269" r:id="rId15"/>
    <p:sldId id="270" r:id="rId16"/>
    <p:sldId id="271" r:id="rId17"/>
    <p:sldId id="272" r:id="rId18"/>
    <p:sldId id="27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EA3EA-9AB8-4CF0-8284-2ABB22AD4AF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F3519911-CECF-4FC9-8889-9486081C1AA9}">
      <dgm:prSet custT="1"/>
      <dgm:spPr/>
      <dgm:t>
        <a:bodyPr/>
        <a:lstStyle/>
        <a:p>
          <a:pPr rtl="0"/>
          <a:r>
            <a:rPr lang="fr-FR" sz="1400" dirty="0" smtClean="0"/>
            <a:t>5.1.1 </a:t>
          </a:r>
          <a:r>
            <a:rPr lang="fr-FR" sz="1400" dirty="0" err="1" smtClean="0"/>
            <a:t>Define</a:t>
          </a:r>
          <a:r>
            <a:rPr lang="fr-FR" sz="1400" dirty="0" smtClean="0"/>
            <a:t> </a:t>
          </a:r>
          <a:r>
            <a:rPr lang="fr-FR" sz="1400" i="1" dirty="0" err="1" smtClean="0"/>
            <a:t>species</a:t>
          </a:r>
          <a:r>
            <a:rPr lang="fr-FR" sz="1400" dirty="0" smtClean="0"/>
            <a:t>, </a:t>
          </a:r>
          <a:r>
            <a:rPr lang="fr-FR" sz="1400" i="1" dirty="0" smtClean="0"/>
            <a:t>habitat</a:t>
          </a:r>
          <a:r>
            <a:rPr lang="fr-FR" sz="1400" dirty="0" smtClean="0"/>
            <a:t>, </a:t>
          </a:r>
          <a:r>
            <a:rPr lang="fr-FR" sz="1400" i="1" dirty="0" smtClean="0"/>
            <a:t>population</a:t>
          </a:r>
          <a:r>
            <a:rPr lang="fr-FR" sz="1400" dirty="0" smtClean="0"/>
            <a:t>, </a:t>
          </a:r>
          <a:r>
            <a:rPr lang="en-GB" sz="1400" i="1" dirty="0" smtClean="0"/>
            <a:t>community</a:t>
          </a:r>
          <a:r>
            <a:rPr lang="en-GB" sz="1400" dirty="0" smtClean="0"/>
            <a:t>, </a:t>
          </a:r>
          <a:r>
            <a:rPr lang="en-GB" sz="1400" i="1" dirty="0" smtClean="0"/>
            <a:t>ecosystem </a:t>
          </a:r>
          <a:r>
            <a:rPr lang="en-GB" sz="1400" dirty="0" smtClean="0"/>
            <a:t>and </a:t>
          </a:r>
          <a:r>
            <a:rPr lang="en-GB" sz="1400" i="1" dirty="0" smtClean="0"/>
            <a:t>ecology</a:t>
          </a:r>
          <a:r>
            <a:rPr lang="en-GB" sz="1400" dirty="0" smtClean="0"/>
            <a:t>.</a:t>
          </a:r>
          <a:endParaRPr lang="en-GB" sz="1400" dirty="0"/>
        </a:p>
      </dgm:t>
    </dgm:pt>
    <dgm:pt modelId="{85F2A2EF-C953-418F-A8CB-DED64C080E75}" type="parTrans" cxnId="{27A01788-8D8A-4891-9F00-F00527863D10}">
      <dgm:prSet/>
      <dgm:spPr/>
      <dgm:t>
        <a:bodyPr/>
        <a:lstStyle/>
        <a:p>
          <a:endParaRPr lang="en-GB" sz="2000"/>
        </a:p>
      </dgm:t>
    </dgm:pt>
    <dgm:pt modelId="{226C3DBB-2260-42AE-8D5E-84D709395F49}" type="sibTrans" cxnId="{27A01788-8D8A-4891-9F00-F00527863D10}">
      <dgm:prSet/>
      <dgm:spPr/>
      <dgm:t>
        <a:bodyPr/>
        <a:lstStyle/>
        <a:p>
          <a:endParaRPr lang="en-GB" sz="2000"/>
        </a:p>
      </dgm:t>
    </dgm:pt>
    <dgm:pt modelId="{CC9EC8A9-1B13-45D7-BAF9-403BCE7C637F}">
      <dgm:prSet custT="1"/>
      <dgm:spPr/>
      <dgm:t>
        <a:bodyPr/>
        <a:lstStyle/>
        <a:p>
          <a:pPr rtl="0"/>
          <a:r>
            <a:rPr lang="en-GB" sz="1400" dirty="0" smtClean="0"/>
            <a:t>5.1.2 Distinguish between </a:t>
          </a:r>
          <a:r>
            <a:rPr lang="en-GB" sz="1400" i="1" dirty="0" smtClean="0"/>
            <a:t>autotroph </a:t>
          </a:r>
          <a:r>
            <a:rPr lang="en-GB" sz="1400" dirty="0" smtClean="0"/>
            <a:t>and </a:t>
          </a:r>
          <a:r>
            <a:rPr lang="en-GB" sz="1400" i="1" dirty="0" smtClean="0"/>
            <a:t>heterotroph</a:t>
          </a:r>
          <a:r>
            <a:rPr lang="en-GB" sz="1400" dirty="0" smtClean="0"/>
            <a:t>.</a:t>
          </a:r>
          <a:endParaRPr lang="en-GB" sz="1400" dirty="0"/>
        </a:p>
      </dgm:t>
    </dgm:pt>
    <dgm:pt modelId="{58B042EA-8922-481F-9631-8EBDB54F1FEE}" type="parTrans" cxnId="{273D3A98-3BC4-4EEC-9BB6-69B777800820}">
      <dgm:prSet/>
      <dgm:spPr/>
      <dgm:t>
        <a:bodyPr/>
        <a:lstStyle/>
        <a:p>
          <a:endParaRPr lang="en-GB" sz="2000"/>
        </a:p>
      </dgm:t>
    </dgm:pt>
    <dgm:pt modelId="{F8F92E34-6686-4C3F-8E5D-72DEA63A4B77}" type="sibTrans" cxnId="{273D3A98-3BC4-4EEC-9BB6-69B777800820}">
      <dgm:prSet/>
      <dgm:spPr/>
      <dgm:t>
        <a:bodyPr/>
        <a:lstStyle/>
        <a:p>
          <a:endParaRPr lang="en-GB" sz="2000"/>
        </a:p>
      </dgm:t>
    </dgm:pt>
    <dgm:pt modelId="{4D022A25-9E5C-46A8-9C50-EDD9B9E3293F}">
      <dgm:prSet custT="1"/>
      <dgm:spPr/>
      <dgm:t>
        <a:bodyPr/>
        <a:lstStyle/>
        <a:p>
          <a:pPr rtl="0"/>
          <a:r>
            <a:rPr lang="en-GB" sz="1400" smtClean="0"/>
            <a:t>5.1.3 Distinguish between </a:t>
          </a:r>
          <a:r>
            <a:rPr lang="en-GB" sz="1400" i="1" smtClean="0"/>
            <a:t>consumers</a:t>
          </a:r>
          <a:r>
            <a:rPr lang="en-GB" sz="1400" smtClean="0"/>
            <a:t>, </a:t>
          </a:r>
          <a:r>
            <a:rPr lang="en-GB" sz="1400" i="1" smtClean="0"/>
            <a:t>detritivores </a:t>
          </a:r>
          <a:r>
            <a:rPr lang="en-GB" sz="1400" smtClean="0"/>
            <a:t>and </a:t>
          </a:r>
          <a:r>
            <a:rPr lang="en-GB" sz="1400" i="1" smtClean="0"/>
            <a:t>saprotrophs</a:t>
          </a:r>
          <a:r>
            <a:rPr lang="en-GB" sz="1400" smtClean="0"/>
            <a:t>.</a:t>
          </a:r>
          <a:endParaRPr lang="en-GB" sz="1400"/>
        </a:p>
      </dgm:t>
    </dgm:pt>
    <dgm:pt modelId="{3810841C-8B96-4925-92E4-1A54A5610786}" type="parTrans" cxnId="{4D9C0A98-B757-4A11-BAA0-A830E3D95F59}">
      <dgm:prSet/>
      <dgm:spPr/>
      <dgm:t>
        <a:bodyPr/>
        <a:lstStyle/>
        <a:p>
          <a:endParaRPr lang="en-GB" sz="2000"/>
        </a:p>
      </dgm:t>
    </dgm:pt>
    <dgm:pt modelId="{A88FB8D2-5DA3-458B-835A-26FE9199E327}" type="sibTrans" cxnId="{4D9C0A98-B757-4A11-BAA0-A830E3D95F59}">
      <dgm:prSet/>
      <dgm:spPr/>
      <dgm:t>
        <a:bodyPr/>
        <a:lstStyle/>
        <a:p>
          <a:endParaRPr lang="en-GB" sz="2000"/>
        </a:p>
      </dgm:t>
    </dgm:pt>
    <dgm:pt modelId="{6360F179-E527-4A4F-9BD0-5716E7898EC4}">
      <dgm:prSet custT="1"/>
      <dgm:spPr/>
      <dgm:t>
        <a:bodyPr/>
        <a:lstStyle/>
        <a:p>
          <a:pPr rtl="0"/>
          <a:r>
            <a:rPr lang="en-GB" sz="1400" smtClean="0"/>
            <a:t>5.1.4 Describe what is meant by a food chain, giving three examples, each with at least three linkages (four organisms).</a:t>
          </a:r>
          <a:endParaRPr lang="en-GB" sz="1400"/>
        </a:p>
      </dgm:t>
    </dgm:pt>
    <dgm:pt modelId="{9F44BA49-297F-4407-BCD5-842C0659A655}" type="parTrans" cxnId="{B450C831-CD16-4DC9-AD08-BE3BDD95906B}">
      <dgm:prSet/>
      <dgm:spPr/>
      <dgm:t>
        <a:bodyPr/>
        <a:lstStyle/>
        <a:p>
          <a:endParaRPr lang="en-GB" sz="2000"/>
        </a:p>
      </dgm:t>
    </dgm:pt>
    <dgm:pt modelId="{DBAD5B8B-FBB5-4DFE-87A7-B17A4B80DA9D}" type="sibTrans" cxnId="{B450C831-CD16-4DC9-AD08-BE3BDD95906B}">
      <dgm:prSet/>
      <dgm:spPr/>
      <dgm:t>
        <a:bodyPr/>
        <a:lstStyle/>
        <a:p>
          <a:endParaRPr lang="en-GB" sz="2000"/>
        </a:p>
      </dgm:t>
    </dgm:pt>
    <dgm:pt modelId="{53A4A18C-1EDA-4E4B-BA74-E7A9CB0CA51E}">
      <dgm:prSet custT="1"/>
      <dgm:spPr/>
      <dgm:t>
        <a:bodyPr/>
        <a:lstStyle/>
        <a:p>
          <a:pPr rtl="0"/>
          <a:r>
            <a:rPr lang="en-GB" sz="1400" smtClean="0"/>
            <a:t>5.1.5 Describe what is meant by a food web.</a:t>
          </a:r>
          <a:endParaRPr lang="en-GB" sz="1400"/>
        </a:p>
      </dgm:t>
    </dgm:pt>
    <dgm:pt modelId="{E070284C-765F-4192-8C45-C394A8DF8080}" type="parTrans" cxnId="{9CB5C066-76DB-4C22-AA14-4CF95B079564}">
      <dgm:prSet/>
      <dgm:spPr/>
      <dgm:t>
        <a:bodyPr/>
        <a:lstStyle/>
        <a:p>
          <a:endParaRPr lang="en-GB" sz="2000"/>
        </a:p>
      </dgm:t>
    </dgm:pt>
    <dgm:pt modelId="{8F6990C2-A109-4698-A356-DC113670FF0A}" type="sibTrans" cxnId="{9CB5C066-76DB-4C22-AA14-4CF95B079564}">
      <dgm:prSet/>
      <dgm:spPr/>
      <dgm:t>
        <a:bodyPr/>
        <a:lstStyle/>
        <a:p>
          <a:endParaRPr lang="en-GB" sz="2000"/>
        </a:p>
      </dgm:t>
    </dgm:pt>
    <dgm:pt modelId="{6ABF6584-77C6-44F4-9E1F-B10E893E88CD}">
      <dgm:prSet custT="1"/>
      <dgm:spPr/>
      <dgm:t>
        <a:bodyPr/>
        <a:lstStyle/>
        <a:p>
          <a:pPr rtl="0"/>
          <a:r>
            <a:rPr lang="en-GB" sz="1400" smtClean="0"/>
            <a:t>5.1.6 Define </a:t>
          </a:r>
          <a:r>
            <a:rPr lang="en-GB" sz="1400" i="1" smtClean="0"/>
            <a:t>trophic level</a:t>
          </a:r>
          <a:r>
            <a:rPr lang="en-GB" sz="1400" smtClean="0"/>
            <a:t>. </a:t>
          </a:r>
          <a:endParaRPr lang="en-GB" sz="1400"/>
        </a:p>
      </dgm:t>
    </dgm:pt>
    <dgm:pt modelId="{8DA0B06A-B570-49D9-860A-A47C9264F461}" type="parTrans" cxnId="{C47E52AF-C1FC-4BA8-8197-298CD981D763}">
      <dgm:prSet/>
      <dgm:spPr/>
      <dgm:t>
        <a:bodyPr/>
        <a:lstStyle/>
        <a:p>
          <a:endParaRPr lang="en-GB" sz="2000"/>
        </a:p>
      </dgm:t>
    </dgm:pt>
    <dgm:pt modelId="{DE6FCA1A-A80F-4CBE-A79D-C8B7F11BB489}" type="sibTrans" cxnId="{C47E52AF-C1FC-4BA8-8197-298CD981D763}">
      <dgm:prSet/>
      <dgm:spPr/>
      <dgm:t>
        <a:bodyPr/>
        <a:lstStyle/>
        <a:p>
          <a:endParaRPr lang="en-GB" sz="2000"/>
        </a:p>
      </dgm:t>
    </dgm:pt>
    <dgm:pt modelId="{DDD9F8FA-39D2-4974-AB72-2DC44768B6BC}">
      <dgm:prSet custT="1"/>
      <dgm:spPr/>
      <dgm:t>
        <a:bodyPr/>
        <a:lstStyle/>
        <a:p>
          <a:pPr rtl="0"/>
          <a:r>
            <a:rPr lang="en-GB" sz="1400" dirty="0" smtClean="0"/>
            <a:t>5.1.7 Deduce the trophic level of organisms in a food chain and a food web.</a:t>
          </a:r>
          <a:endParaRPr lang="en-GB" sz="1400" dirty="0"/>
        </a:p>
      </dgm:t>
    </dgm:pt>
    <dgm:pt modelId="{FADF9472-9BC5-478E-B1B0-E2B4EAC5E3FC}" type="parTrans" cxnId="{02DC361D-CE65-4CB1-B788-980A9559D46E}">
      <dgm:prSet/>
      <dgm:spPr/>
      <dgm:t>
        <a:bodyPr/>
        <a:lstStyle/>
        <a:p>
          <a:endParaRPr lang="en-GB" sz="2000"/>
        </a:p>
      </dgm:t>
    </dgm:pt>
    <dgm:pt modelId="{9D2F9CFF-A6C6-4E63-AA89-667AFE3C5BF2}" type="sibTrans" cxnId="{02DC361D-CE65-4CB1-B788-980A9559D46E}">
      <dgm:prSet/>
      <dgm:spPr/>
      <dgm:t>
        <a:bodyPr/>
        <a:lstStyle/>
        <a:p>
          <a:endParaRPr lang="en-GB" sz="2000"/>
        </a:p>
      </dgm:t>
    </dgm:pt>
    <dgm:pt modelId="{E77C1562-9D8F-437A-A403-C5123EFC64C3}">
      <dgm:prSet custT="1"/>
      <dgm:spPr/>
      <dgm:t>
        <a:bodyPr/>
        <a:lstStyle/>
        <a:p>
          <a:pPr rtl="0"/>
          <a:r>
            <a:rPr lang="en-GB" sz="1400" dirty="0" smtClean="0"/>
            <a:t>5.1.8 Construct a food web containing up to 10 organisms, using appropriate information.</a:t>
          </a:r>
          <a:endParaRPr lang="en-GB" sz="1400" dirty="0"/>
        </a:p>
      </dgm:t>
    </dgm:pt>
    <dgm:pt modelId="{0809E123-DA16-4906-AC62-6B29D3967B25}" type="parTrans" cxnId="{7E353C0E-3A91-4CAD-99F7-DB58CEA7B233}">
      <dgm:prSet/>
      <dgm:spPr/>
      <dgm:t>
        <a:bodyPr/>
        <a:lstStyle/>
        <a:p>
          <a:endParaRPr lang="en-GB" sz="2000"/>
        </a:p>
      </dgm:t>
    </dgm:pt>
    <dgm:pt modelId="{64811E3B-6918-4124-BC47-CABF11A42751}" type="sibTrans" cxnId="{7E353C0E-3A91-4CAD-99F7-DB58CEA7B233}">
      <dgm:prSet/>
      <dgm:spPr/>
      <dgm:t>
        <a:bodyPr/>
        <a:lstStyle/>
        <a:p>
          <a:endParaRPr lang="en-GB" sz="2000"/>
        </a:p>
      </dgm:t>
    </dgm:pt>
    <dgm:pt modelId="{3958CD50-3E41-4D64-8E94-56AB64585F57}">
      <dgm:prSet custT="1"/>
      <dgm:spPr/>
      <dgm:t>
        <a:bodyPr/>
        <a:lstStyle/>
        <a:p>
          <a:pPr rtl="0"/>
          <a:r>
            <a:rPr lang="en-GB" sz="1400" smtClean="0"/>
            <a:t>5.1.9 State that light is the initial energy source for almost all communities.</a:t>
          </a:r>
          <a:endParaRPr lang="en-GB" sz="1400"/>
        </a:p>
      </dgm:t>
    </dgm:pt>
    <dgm:pt modelId="{00B6F604-7440-4671-9315-0D93C192EF1A}" type="parTrans" cxnId="{D3997DA9-FCE9-4513-9442-C1E2917DADFC}">
      <dgm:prSet/>
      <dgm:spPr/>
      <dgm:t>
        <a:bodyPr/>
        <a:lstStyle/>
        <a:p>
          <a:endParaRPr lang="en-GB" sz="2000"/>
        </a:p>
      </dgm:t>
    </dgm:pt>
    <dgm:pt modelId="{A05D5086-0019-4DCA-9DF8-ACA30A637666}" type="sibTrans" cxnId="{D3997DA9-FCE9-4513-9442-C1E2917DADFC}">
      <dgm:prSet/>
      <dgm:spPr/>
      <dgm:t>
        <a:bodyPr/>
        <a:lstStyle/>
        <a:p>
          <a:endParaRPr lang="en-GB" sz="2000"/>
        </a:p>
      </dgm:t>
    </dgm:pt>
    <dgm:pt modelId="{3E8F6CED-5451-4722-8611-A0E81D2FB0BA}">
      <dgm:prSet custT="1"/>
      <dgm:spPr/>
      <dgm:t>
        <a:bodyPr/>
        <a:lstStyle/>
        <a:p>
          <a:pPr rtl="0"/>
          <a:r>
            <a:rPr lang="en-GB" sz="1400" smtClean="0"/>
            <a:t>5.1.10 Explain the energy flow in a food chain.</a:t>
          </a:r>
          <a:endParaRPr lang="en-GB" sz="1400"/>
        </a:p>
      </dgm:t>
    </dgm:pt>
    <dgm:pt modelId="{E4140F56-6740-4211-9DBF-22961FCED77B}" type="parTrans" cxnId="{93F749B2-BD95-4233-A2A6-D872B9905D67}">
      <dgm:prSet/>
      <dgm:spPr/>
      <dgm:t>
        <a:bodyPr/>
        <a:lstStyle/>
        <a:p>
          <a:endParaRPr lang="en-GB" sz="2000"/>
        </a:p>
      </dgm:t>
    </dgm:pt>
    <dgm:pt modelId="{13F0E368-7453-4AA8-B641-EA29FA2C6B5F}" type="sibTrans" cxnId="{93F749B2-BD95-4233-A2A6-D872B9905D67}">
      <dgm:prSet/>
      <dgm:spPr/>
      <dgm:t>
        <a:bodyPr/>
        <a:lstStyle/>
        <a:p>
          <a:endParaRPr lang="en-GB" sz="2000"/>
        </a:p>
      </dgm:t>
    </dgm:pt>
    <dgm:pt modelId="{BFDB49A5-0C41-4F62-A97E-60604CFDE906}">
      <dgm:prSet custT="1"/>
      <dgm:spPr/>
      <dgm:t>
        <a:bodyPr/>
        <a:lstStyle/>
        <a:p>
          <a:pPr rtl="0"/>
          <a:r>
            <a:rPr lang="en-GB" sz="1400" dirty="0" smtClean="0"/>
            <a:t>5.1.11 State that energy transformations are never 100% efficient.</a:t>
          </a:r>
          <a:endParaRPr lang="en-GB" sz="1400" dirty="0"/>
        </a:p>
      </dgm:t>
    </dgm:pt>
    <dgm:pt modelId="{6196C67C-B3F5-40DA-A841-A5C140D083C9}" type="parTrans" cxnId="{C183BF9F-9395-4A66-82E3-E3BFD7DC53EE}">
      <dgm:prSet/>
      <dgm:spPr/>
      <dgm:t>
        <a:bodyPr/>
        <a:lstStyle/>
        <a:p>
          <a:endParaRPr lang="en-GB" sz="2000"/>
        </a:p>
      </dgm:t>
    </dgm:pt>
    <dgm:pt modelId="{2D79F482-1CB8-42A4-9D10-67FED718280C}" type="sibTrans" cxnId="{C183BF9F-9395-4A66-82E3-E3BFD7DC53EE}">
      <dgm:prSet/>
      <dgm:spPr/>
      <dgm:t>
        <a:bodyPr/>
        <a:lstStyle/>
        <a:p>
          <a:endParaRPr lang="en-GB" sz="2000"/>
        </a:p>
      </dgm:t>
    </dgm:pt>
    <dgm:pt modelId="{67ED5C4A-B32D-4D3B-93C1-8E67FEBFC150}">
      <dgm:prSet custT="1"/>
      <dgm:spPr/>
      <dgm:t>
        <a:bodyPr/>
        <a:lstStyle/>
        <a:p>
          <a:pPr rtl="0"/>
          <a:r>
            <a:rPr lang="en-GB" sz="1400" dirty="0" smtClean="0"/>
            <a:t>5.1.12 Explain reasons for the shape of pyramids of energy.</a:t>
          </a:r>
          <a:endParaRPr lang="en-GB" sz="1400" dirty="0"/>
        </a:p>
      </dgm:t>
    </dgm:pt>
    <dgm:pt modelId="{286E4669-C8DF-41C4-A36B-C920AF67B788}" type="parTrans" cxnId="{4DD8DC7B-91A4-4635-8ADB-39A45F965343}">
      <dgm:prSet/>
      <dgm:spPr/>
      <dgm:t>
        <a:bodyPr/>
        <a:lstStyle/>
        <a:p>
          <a:endParaRPr lang="en-GB" sz="2000"/>
        </a:p>
      </dgm:t>
    </dgm:pt>
    <dgm:pt modelId="{A0BE4C99-4781-4670-AF65-8B81EE5B32A2}" type="sibTrans" cxnId="{4DD8DC7B-91A4-4635-8ADB-39A45F965343}">
      <dgm:prSet/>
      <dgm:spPr/>
      <dgm:t>
        <a:bodyPr/>
        <a:lstStyle/>
        <a:p>
          <a:endParaRPr lang="en-GB" sz="2000"/>
        </a:p>
      </dgm:t>
    </dgm:pt>
    <dgm:pt modelId="{F4E870C7-E5C5-452D-9188-30CAE6696DF7}">
      <dgm:prSet custT="1"/>
      <dgm:spPr/>
      <dgm:t>
        <a:bodyPr/>
        <a:lstStyle/>
        <a:p>
          <a:pPr rtl="0"/>
          <a:r>
            <a:rPr lang="en-GB" sz="1400" smtClean="0"/>
            <a:t>5.1.13 Explain that energy enters and leaves ecosystems, but nutrients must be recycled.</a:t>
          </a:r>
          <a:endParaRPr lang="en-GB" sz="1400"/>
        </a:p>
      </dgm:t>
    </dgm:pt>
    <dgm:pt modelId="{507E8693-8375-45E9-AF5A-2205B71912B2}" type="parTrans" cxnId="{C8382747-5D4B-4EFE-A21D-00EB2DE57060}">
      <dgm:prSet/>
      <dgm:spPr/>
      <dgm:t>
        <a:bodyPr/>
        <a:lstStyle/>
        <a:p>
          <a:endParaRPr lang="en-GB" sz="2000"/>
        </a:p>
      </dgm:t>
    </dgm:pt>
    <dgm:pt modelId="{249DA8FB-9CA0-4F08-939F-147FC207FB7B}" type="sibTrans" cxnId="{C8382747-5D4B-4EFE-A21D-00EB2DE57060}">
      <dgm:prSet/>
      <dgm:spPr/>
      <dgm:t>
        <a:bodyPr/>
        <a:lstStyle/>
        <a:p>
          <a:endParaRPr lang="en-GB" sz="2000"/>
        </a:p>
      </dgm:t>
    </dgm:pt>
    <dgm:pt modelId="{9D911C30-22B2-4D83-AE0F-551D875174F8}">
      <dgm:prSet custT="1"/>
      <dgm:spPr/>
      <dgm:t>
        <a:bodyPr/>
        <a:lstStyle/>
        <a:p>
          <a:pPr rtl="0"/>
          <a:r>
            <a:rPr lang="en-GB" sz="1400" dirty="0" smtClean="0"/>
            <a:t>5.1.14 State that saprotrophic bacteria and fungi (decomposers) recycle nutrients.</a:t>
          </a:r>
          <a:endParaRPr lang="en-GB" sz="1400" dirty="0"/>
        </a:p>
      </dgm:t>
    </dgm:pt>
    <dgm:pt modelId="{F94AE4E3-1948-4B25-AD37-76B677BA7734}" type="parTrans" cxnId="{637859A7-26C3-47EF-8B1E-1A8A9ABC8CFB}">
      <dgm:prSet/>
      <dgm:spPr/>
      <dgm:t>
        <a:bodyPr/>
        <a:lstStyle/>
        <a:p>
          <a:endParaRPr lang="en-GB" sz="2000"/>
        </a:p>
      </dgm:t>
    </dgm:pt>
    <dgm:pt modelId="{00E23FCB-94CB-4DBC-81CF-D22B9815FFF3}" type="sibTrans" cxnId="{637859A7-26C3-47EF-8B1E-1A8A9ABC8CFB}">
      <dgm:prSet/>
      <dgm:spPr/>
      <dgm:t>
        <a:bodyPr/>
        <a:lstStyle/>
        <a:p>
          <a:endParaRPr lang="en-GB" sz="2000"/>
        </a:p>
      </dgm:t>
    </dgm:pt>
    <dgm:pt modelId="{498FD32F-7181-4888-BE79-0E9B83A620A1}" type="pres">
      <dgm:prSet presAssocID="{D13EA3EA-9AB8-4CF0-8284-2ABB22AD4AFE}" presName="linear" presStyleCnt="0">
        <dgm:presLayoutVars>
          <dgm:animLvl val="lvl"/>
          <dgm:resizeHandles val="exact"/>
        </dgm:presLayoutVars>
      </dgm:prSet>
      <dgm:spPr/>
      <dgm:t>
        <a:bodyPr/>
        <a:lstStyle/>
        <a:p>
          <a:endParaRPr lang="en-US"/>
        </a:p>
      </dgm:t>
    </dgm:pt>
    <dgm:pt modelId="{EE6966DE-ABD4-4F2F-8B3D-A078BE3DF836}" type="pres">
      <dgm:prSet presAssocID="{F3519911-CECF-4FC9-8889-9486081C1AA9}" presName="parentText" presStyleLbl="node1" presStyleIdx="0" presStyleCnt="14">
        <dgm:presLayoutVars>
          <dgm:chMax val="0"/>
          <dgm:bulletEnabled val="1"/>
        </dgm:presLayoutVars>
      </dgm:prSet>
      <dgm:spPr/>
      <dgm:t>
        <a:bodyPr/>
        <a:lstStyle/>
        <a:p>
          <a:endParaRPr lang="en-US"/>
        </a:p>
      </dgm:t>
    </dgm:pt>
    <dgm:pt modelId="{7F47A850-8A5B-4651-B047-4F8817153D01}" type="pres">
      <dgm:prSet presAssocID="{226C3DBB-2260-42AE-8D5E-84D709395F49}" presName="spacer" presStyleCnt="0"/>
      <dgm:spPr/>
    </dgm:pt>
    <dgm:pt modelId="{935ACA72-3B26-4BDF-A817-C0A8E3EDF496}" type="pres">
      <dgm:prSet presAssocID="{CC9EC8A9-1B13-45D7-BAF9-403BCE7C637F}" presName="parentText" presStyleLbl="node1" presStyleIdx="1" presStyleCnt="14">
        <dgm:presLayoutVars>
          <dgm:chMax val="0"/>
          <dgm:bulletEnabled val="1"/>
        </dgm:presLayoutVars>
      </dgm:prSet>
      <dgm:spPr/>
      <dgm:t>
        <a:bodyPr/>
        <a:lstStyle/>
        <a:p>
          <a:endParaRPr lang="en-US"/>
        </a:p>
      </dgm:t>
    </dgm:pt>
    <dgm:pt modelId="{60359842-CD87-46A3-81F5-A7931F5CEBEA}" type="pres">
      <dgm:prSet presAssocID="{F8F92E34-6686-4C3F-8E5D-72DEA63A4B77}" presName="spacer" presStyleCnt="0"/>
      <dgm:spPr/>
    </dgm:pt>
    <dgm:pt modelId="{BFAFE686-D88D-4493-A80C-7B58E92E9BA0}" type="pres">
      <dgm:prSet presAssocID="{4D022A25-9E5C-46A8-9C50-EDD9B9E3293F}" presName="parentText" presStyleLbl="node1" presStyleIdx="2" presStyleCnt="14">
        <dgm:presLayoutVars>
          <dgm:chMax val="0"/>
          <dgm:bulletEnabled val="1"/>
        </dgm:presLayoutVars>
      </dgm:prSet>
      <dgm:spPr/>
      <dgm:t>
        <a:bodyPr/>
        <a:lstStyle/>
        <a:p>
          <a:endParaRPr lang="en-US"/>
        </a:p>
      </dgm:t>
    </dgm:pt>
    <dgm:pt modelId="{AC12C2EB-6015-4C29-B102-726D419AAD89}" type="pres">
      <dgm:prSet presAssocID="{A88FB8D2-5DA3-458B-835A-26FE9199E327}" presName="spacer" presStyleCnt="0"/>
      <dgm:spPr/>
    </dgm:pt>
    <dgm:pt modelId="{E7C73F51-4B93-4938-88AD-84C89FE0DBE6}" type="pres">
      <dgm:prSet presAssocID="{6360F179-E527-4A4F-9BD0-5716E7898EC4}" presName="parentText" presStyleLbl="node1" presStyleIdx="3" presStyleCnt="14">
        <dgm:presLayoutVars>
          <dgm:chMax val="0"/>
          <dgm:bulletEnabled val="1"/>
        </dgm:presLayoutVars>
      </dgm:prSet>
      <dgm:spPr/>
      <dgm:t>
        <a:bodyPr/>
        <a:lstStyle/>
        <a:p>
          <a:endParaRPr lang="en-US"/>
        </a:p>
      </dgm:t>
    </dgm:pt>
    <dgm:pt modelId="{680E4F71-3011-4BB7-8D6B-0B64888DFF21}" type="pres">
      <dgm:prSet presAssocID="{DBAD5B8B-FBB5-4DFE-87A7-B17A4B80DA9D}" presName="spacer" presStyleCnt="0"/>
      <dgm:spPr/>
    </dgm:pt>
    <dgm:pt modelId="{54D7B47A-812C-4765-8994-855F271897B5}" type="pres">
      <dgm:prSet presAssocID="{53A4A18C-1EDA-4E4B-BA74-E7A9CB0CA51E}" presName="parentText" presStyleLbl="node1" presStyleIdx="4" presStyleCnt="14">
        <dgm:presLayoutVars>
          <dgm:chMax val="0"/>
          <dgm:bulletEnabled val="1"/>
        </dgm:presLayoutVars>
      </dgm:prSet>
      <dgm:spPr/>
      <dgm:t>
        <a:bodyPr/>
        <a:lstStyle/>
        <a:p>
          <a:endParaRPr lang="en-US"/>
        </a:p>
      </dgm:t>
    </dgm:pt>
    <dgm:pt modelId="{066E9DC5-92D8-4649-A39B-0775A1ADA116}" type="pres">
      <dgm:prSet presAssocID="{8F6990C2-A109-4698-A356-DC113670FF0A}" presName="spacer" presStyleCnt="0"/>
      <dgm:spPr/>
    </dgm:pt>
    <dgm:pt modelId="{49DBA5CE-36B6-478B-9FB8-948B82964D8E}" type="pres">
      <dgm:prSet presAssocID="{6ABF6584-77C6-44F4-9E1F-B10E893E88CD}" presName="parentText" presStyleLbl="node1" presStyleIdx="5" presStyleCnt="14">
        <dgm:presLayoutVars>
          <dgm:chMax val="0"/>
          <dgm:bulletEnabled val="1"/>
        </dgm:presLayoutVars>
      </dgm:prSet>
      <dgm:spPr/>
      <dgm:t>
        <a:bodyPr/>
        <a:lstStyle/>
        <a:p>
          <a:endParaRPr lang="en-US"/>
        </a:p>
      </dgm:t>
    </dgm:pt>
    <dgm:pt modelId="{B0382F1C-7D7E-4E37-94E5-100C05EEBECF}" type="pres">
      <dgm:prSet presAssocID="{DE6FCA1A-A80F-4CBE-A79D-C8B7F11BB489}" presName="spacer" presStyleCnt="0"/>
      <dgm:spPr/>
    </dgm:pt>
    <dgm:pt modelId="{8E466942-45BA-4DFB-A4E0-BD3CDA58122B}" type="pres">
      <dgm:prSet presAssocID="{DDD9F8FA-39D2-4974-AB72-2DC44768B6BC}" presName="parentText" presStyleLbl="node1" presStyleIdx="6" presStyleCnt="14">
        <dgm:presLayoutVars>
          <dgm:chMax val="0"/>
          <dgm:bulletEnabled val="1"/>
        </dgm:presLayoutVars>
      </dgm:prSet>
      <dgm:spPr/>
      <dgm:t>
        <a:bodyPr/>
        <a:lstStyle/>
        <a:p>
          <a:endParaRPr lang="en-US"/>
        </a:p>
      </dgm:t>
    </dgm:pt>
    <dgm:pt modelId="{27234B56-77B3-454B-809B-0C5A1E74F33B}" type="pres">
      <dgm:prSet presAssocID="{9D2F9CFF-A6C6-4E63-AA89-667AFE3C5BF2}" presName="spacer" presStyleCnt="0"/>
      <dgm:spPr/>
    </dgm:pt>
    <dgm:pt modelId="{4B1BD089-DA4B-49F3-B2A7-4A9980AC0ABE}" type="pres">
      <dgm:prSet presAssocID="{E77C1562-9D8F-437A-A403-C5123EFC64C3}" presName="parentText" presStyleLbl="node1" presStyleIdx="7" presStyleCnt="14">
        <dgm:presLayoutVars>
          <dgm:chMax val="0"/>
          <dgm:bulletEnabled val="1"/>
        </dgm:presLayoutVars>
      </dgm:prSet>
      <dgm:spPr/>
      <dgm:t>
        <a:bodyPr/>
        <a:lstStyle/>
        <a:p>
          <a:endParaRPr lang="en-US"/>
        </a:p>
      </dgm:t>
    </dgm:pt>
    <dgm:pt modelId="{AE36EDC4-117D-4FA0-9E0E-868D424EE3FE}" type="pres">
      <dgm:prSet presAssocID="{64811E3B-6918-4124-BC47-CABF11A42751}" presName="spacer" presStyleCnt="0"/>
      <dgm:spPr/>
    </dgm:pt>
    <dgm:pt modelId="{455F174A-A9CD-49ED-9E6F-2AE117767633}" type="pres">
      <dgm:prSet presAssocID="{3958CD50-3E41-4D64-8E94-56AB64585F57}" presName="parentText" presStyleLbl="node1" presStyleIdx="8" presStyleCnt="14">
        <dgm:presLayoutVars>
          <dgm:chMax val="0"/>
          <dgm:bulletEnabled val="1"/>
        </dgm:presLayoutVars>
      </dgm:prSet>
      <dgm:spPr/>
      <dgm:t>
        <a:bodyPr/>
        <a:lstStyle/>
        <a:p>
          <a:endParaRPr lang="en-US"/>
        </a:p>
      </dgm:t>
    </dgm:pt>
    <dgm:pt modelId="{4D9FE9E1-DAEC-44F2-9894-6AE335603B82}" type="pres">
      <dgm:prSet presAssocID="{A05D5086-0019-4DCA-9DF8-ACA30A637666}" presName="spacer" presStyleCnt="0"/>
      <dgm:spPr/>
    </dgm:pt>
    <dgm:pt modelId="{6541100D-00F6-4E18-80DB-5BC979C22C68}" type="pres">
      <dgm:prSet presAssocID="{3E8F6CED-5451-4722-8611-A0E81D2FB0BA}" presName="parentText" presStyleLbl="node1" presStyleIdx="9" presStyleCnt="14">
        <dgm:presLayoutVars>
          <dgm:chMax val="0"/>
          <dgm:bulletEnabled val="1"/>
        </dgm:presLayoutVars>
      </dgm:prSet>
      <dgm:spPr/>
      <dgm:t>
        <a:bodyPr/>
        <a:lstStyle/>
        <a:p>
          <a:endParaRPr lang="en-US"/>
        </a:p>
      </dgm:t>
    </dgm:pt>
    <dgm:pt modelId="{2073BE69-3ACF-4AEB-B016-E0376042979D}" type="pres">
      <dgm:prSet presAssocID="{13F0E368-7453-4AA8-B641-EA29FA2C6B5F}" presName="spacer" presStyleCnt="0"/>
      <dgm:spPr/>
    </dgm:pt>
    <dgm:pt modelId="{12F0EC9A-18D3-4CEC-8985-055B9007D526}" type="pres">
      <dgm:prSet presAssocID="{BFDB49A5-0C41-4F62-A97E-60604CFDE906}" presName="parentText" presStyleLbl="node1" presStyleIdx="10" presStyleCnt="14">
        <dgm:presLayoutVars>
          <dgm:chMax val="0"/>
          <dgm:bulletEnabled val="1"/>
        </dgm:presLayoutVars>
      </dgm:prSet>
      <dgm:spPr/>
      <dgm:t>
        <a:bodyPr/>
        <a:lstStyle/>
        <a:p>
          <a:endParaRPr lang="en-US"/>
        </a:p>
      </dgm:t>
    </dgm:pt>
    <dgm:pt modelId="{4F883976-E60C-479E-960B-9BF711927B78}" type="pres">
      <dgm:prSet presAssocID="{2D79F482-1CB8-42A4-9D10-67FED718280C}" presName="spacer" presStyleCnt="0"/>
      <dgm:spPr/>
    </dgm:pt>
    <dgm:pt modelId="{84C6428D-AC3B-4CB0-927E-89FA0322883D}" type="pres">
      <dgm:prSet presAssocID="{67ED5C4A-B32D-4D3B-93C1-8E67FEBFC150}" presName="parentText" presStyleLbl="node1" presStyleIdx="11" presStyleCnt="14">
        <dgm:presLayoutVars>
          <dgm:chMax val="0"/>
          <dgm:bulletEnabled val="1"/>
        </dgm:presLayoutVars>
      </dgm:prSet>
      <dgm:spPr/>
      <dgm:t>
        <a:bodyPr/>
        <a:lstStyle/>
        <a:p>
          <a:endParaRPr lang="en-US"/>
        </a:p>
      </dgm:t>
    </dgm:pt>
    <dgm:pt modelId="{BEE07AE5-2176-4E0C-838D-C3E7D59DEDCD}" type="pres">
      <dgm:prSet presAssocID="{A0BE4C99-4781-4670-AF65-8B81EE5B32A2}" presName="spacer" presStyleCnt="0"/>
      <dgm:spPr/>
    </dgm:pt>
    <dgm:pt modelId="{F8FD4DDD-862D-4695-B976-ECED31C6EE19}" type="pres">
      <dgm:prSet presAssocID="{F4E870C7-E5C5-452D-9188-30CAE6696DF7}" presName="parentText" presStyleLbl="node1" presStyleIdx="12" presStyleCnt="14">
        <dgm:presLayoutVars>
          <dgm:chMax val="0"/>
          <dgm:bulletEnabled val="1"/>
        </dgm:presLayoutVars>
      </dgm:prSet>
      <dgm:spPr/>
      <dgm:t>
        <a:bodyPr/>
        <a:lstStyle/>
        <a:p>
          <a:endParaRPr lang="en-US"/>
        </a:p>
      </dgm:t>
    </dgm:pt>
    <dgm:pt modelId="{90912996-F55F-4ABB-B49C-BF6ED31A49B8}" type="pres">
      <dgm:prSet presAssocID="{249DA8FB-9CA0-4F08-939F-147FC207FB7B}" presName="spacer" presStyleCnt="0"/>
      <dgm:spPr/>
    </dgm:pt>
    <dgm:pt modelId="{8DD34FE9-8B83-4765-B82C-EBF2471C75AA}" type="pres">
      <dgm:prSet presAssocID="{9D911C30-22B2-4D83-AE0F-551D875174F8}" presName="parentText" presStyleLbl="node1" presStyleIdx="13" presStyleCnt="14">
        <dgm:presLayoutVars>
          <dgm:chMax val="0"/>
          <dgm:bulletEnabled val="1"/>
        </dgm:presLayoutVars>
      </dgm:prSet>
      <dgm:spPr/>
      <dgm:t>
        <a:bodyPr/>
        <a:lstStyle/>
        <a:p>
          <a:endParaRPr lang="en-US"/>
        </a:p>
      </dgm:t>
    </dgm:pt>
  </dgm:ptLst>
  <dgm:cxnLst>
    <dgm:cxn modelId="{48CBD190-C4DB-4B79-B9B7-2B3700312C84}" type="presOf" srcId="{DDD9F8FA-39D2-4974-AB72-2DC44768B6BC}" destId="{8E466942-45BA-4DFB-A4E0-BD3CDA58122B}" srcOrd="0" destOrd="0" presId="urn:microsoft.com/office/officeart/2005/8/layout/vList2"/>
    <dgm:cxn modelId="{4DD8DC7B-91A4-4635-8ADB-39A45F965343}" srcId="{D13EA3EA-9AB8-4CF0-8284-2ABB22AD4AFE}" destId="{67ED5C4A-B32D-4D3B-93C1-8E67FEBFC150}" srcOrd="11" destOrd="0" parTransId="{286E4669-C8DF-41C4-A36B-C920AF67B788}" sibTransId="{A0BE4C99-4781-4670-AF65-8B81EE5B32A2}"/>
    <dgm:cxn modelId="{7A2AD5FD-9E1C-4DB5-A929-FFF8037C670D}" type="presOf" srcId="{9D911C30-22B2-4D83-AE0F-551D875174F8}" destId="{8DD34FE9-8B83-4765-B82C-EBF2471C75AA}" srcOrd="0" destOrd="0" presId="urn:microsoft.com/office/officeart/2005/8/layout/vList2"/>
    <dgm:cxn modelId="{99901E37-9E97-4675-BB11-6EDD6AC9812C}" type="presOf" srcId="{3958CD50-3E41-4D64-8E94-56AB64585F57}" destId="{455F174A-A9CD-49ED-9E6F-2AE117767633}" srcOrd="0" destOrd="0" presId="urn:microsoft.com/office/officeart/2005/8/layout/vList2"/>
    <dgm:cxn modelId="{02DC361D-CE65-4CB1-B788-980A9559D46E}" srcId="{D13EA3EA-9AB8-4CF0-8284-2ABB22AD4AFE}" destId="{DDD9F8FA-39D2-4974-AB72-2DC44768B6BC}" srcOrd="6" destOrd="0" parTransId="{FADF9472-9BC5-478E-B1B0-E2B4EAC5E3FC}" sibTransId="{9D2F9CFF-A6C6-4E63-AA89-667AFE3C5BF2}"/>
    <dgm:cxn modelId="{69D787AF-47FB-4ED3-A11A-0453DBBC0122}" type="presOf" srcId="{E77C1562-9D8F-437A-A403-C5123EFC64C3}" destId="{4B1BD089-DA4B-49F3-B2A7-4A9980AC0ABE}" srcOrd="0" destOrd="0" presId="urn:microsoft.com/office/officeart/2005/8/layout/vList2"/>
    <dgm:cxn modelId="{145BCBD2-FD55-47BB-A884-F3252B762441}" type="presOf" srcId="{53A4A18C-1EDA-4E4B-BA74-E7A9CB0CA51E}" destId="{54D7B47A-812C-4765-8994-855F271897B5}" srcOrd="0" destOrd="0" presId="urn:microsoft.com/office/officeart/2005/8/layout/vList2"/>
    <dgm:cxn modelId="{C183BF9F-9395-4A66-82E3-E3BFD7DC53EE}" srcId="{D13EA3EA-9AB8-4CF0-8284-2ABB22AD4AFE}" destId="{BFDB49A5-0C41-4F62-A97E-60604CFDE906}" srcOrd="10" destOrd="0" parTransId="{6196C67C-B3F5-40DA-A841-A5C140D083C9}" sibTransId="{2D79F482-1CB8-42A4-9D10-67FED718280C}"/>
    <dgm:cxn modelId="{9D316EE2-B92A-424A-8E91-FF20E5FA70CB}" type="presOf" srcId="{F3519911-CECF-4FC9-8889-9486081C1AA9}" destId="{EE6966DE-ABD4-4F2F-8B3D-A078BE3DF836}" srcOrd="0" destOrd="0" presId="urn:microsoft.com/office/officeart/2005/8/layout/vList2"/>
    <dgm:cxn modelId="{637859A7-26C3-47EF-8B1E-1A8A9ABC8CFB}" srcId="{D13EA3EA-9AB8-4CF0-8284-2ABB22AD4AFE}" destId="{9D911C30-22B2-4D83-AE0F-551D875174F8}" srcOrd="13" destOrd="0" parTransId="{F94AE4E3-1948-4B25-AD37-76B677BA7734}" sibTransId="{00E23FCB-94CB-4DBC-81CF-D22B9815FFF3}"/>
    <dgm:cxn modelId="{B450C831-CD16-4DC9-AD08-BE3BDD95906B}" srcId="{D13EA3EA-9AB8-4CF0-8284-2ABB22AD4AFE}" destId="{6360F179-E527-4A4F-9BD0-5716E7898EC4}" srcOrd="3" destOrd="0" parTransId="{9F44BA49-297F-4407-BCD5-842C0659A655}" sibTransId="{DBAD5B8B-FBB5-4DFE-87A7-B17A4B80DA9D}"/>
    <dgm:cxn modelId="{955CE96C-5926-4455-B011-47FBCCE05C6F}" type="presOf" srcId="{6360F179-E527-4A4F-9BD0-5716E7898EC4}" destId="{E7C73F51-4B93-4938-88AD-84C89FE0DBE6}" srcOrd="0" destOrd="0" presId="urn:microsoft.com/office/officeart/2005/8/layout/vList2"/>
    <dgm:cxn modelId="{93F749B2-BD95-4233-A2A6-D872B9905D67}" srcId="{D13EA3EA-9AB8-4CF0-8284-2ABB22AD4AFE}" destId="{3E8F6CED-5451-4722-8611-A0E81D2FB0BA}" srcOrd="9" destOrd="0" parTransId="{E4140F56-6740-4211-9DBF-22961FCED77B}" sibTransId="{13F0E368-7453-4AA8-B641-EA29FA2C6B5F}"/>
    <dgm:cxn modelId="{696C3303-63D5-4C3C-BFFB-16A9B2DC6A73}" type="presOf" srcId="{CC9EC8A9-1B13-45D7-BAF9-403BCE7C637F}" destId="{935ACA72-3B26-4BDF-A817-C0A8E3EDF496}" srcOrd="0" destOrd="0" presId="urn:microsoft.com/office/officeart/2005/8/layout/vList2"/>
    <dgm:cxn modelId="{53D7CDA0-86F9-4E77-9B0C-657B855FAF41}" type="presOf" srcId="{D13EA3EA-9AB8-4CF0-8284-2ABB22AD4AFE}" destId="{498FD32F-7181-4888-BE79-0E9B83A620A1}" srcOrd="0" destOrd="0" presId="urn:microsoft.com/office/officeart/2005/8/layout/vList2"/>
    <dgm:cxn modelId="{C8382747-5D4B-4EFE-A21D-00EB2DE57060}" srcId="{D13EA3EA-9AB8-4CF0-8284-2ABB22AD4AFE}" destId="{F4E870C7-E5C5-452D-9188-30CAE6696DF7}" srcOrd="12" destOrd="0" parTransId="{507E8693-8375-45E9-AF5A-2205B71912B2}" sibTransId="{249DA8FB-9CA0-4F08-939F-147FC207FB7B}"/>
    <dgm:cxn modelId="{27A01788-8D8A-4891-9F00-F00527863D10}" srcId="{D13EA3EA-9AB8-4CF0-8284-2ABB22AD4AFE}" destId="{F3519911-CECF-4FC9-8889-9486081C1AA9}" srcOrd="0" destOrd="0" parTransId="{85F2A2EF-C953-418F-A8CB-DED64C080E75}" sibTransId="{226C3DBB-2260-42AE-8D5E-84D709395F49}"/>
    <dgm:cxn modelId="{473EEC48-C081-4731-A33B-791F54CEF82B}" type="presOf" srcId="{4D022A25-9E5C-46A8-9C50-EDD9B9E3293F}" destId="{BFAFE686-D88D-4493-A80C-7B58E92E9BA0}" srcOrd="0" destOrd="0" presId="urn:microsoft.com/office/officeart/2005/8/layout/vList2"/>
    <dgm:cxn modelId="{C47E52AF-C1FC-4BA8-8197-298CD981D763}" srcId="{D13EA3EA-9AB8-4CF0-8284-2ABB22AD4AFE}" destId="{6ABF6584-77C6-44F4-9E1F-B10E893E88CD}" srcOrd="5" destOrd="0" parTransId="{8DA0B06A-B570-49D9-860A-A47C9264F461}" sibTransId="{DE6FCA1A-A80F-4CBE-A79D-C8B7F11BB489}"/>
    <dgm:cxn modelId="{C595A06B-3F1B-4E53-90BB-58D14B616AF5}" type="presOf" srcId="{67ED5C4A-B32D-4D3B-93C1-8E67FEBFC150}" destId="{84C6428D-AC3B-4CB0-927E-89FA0322883D}" srcOrd="0" destOrd="0" presId="urn:microsoft.com/office/officeart/2005/8/layout/vList2"/>
    <dgm:cxn modelId="{371992A1-1E23-4150-8CC6-9F50FA03AAE3}" type="presOf" srcId="{BFDB49A5-0C41-4F62-A97E-60604CFDE906}" destId="{12F0EC9A-18D3-4CEC-8985-055B9007D526}" srcOrd="0" destOrd="0" presId="urn:microsoft.com/office/officeart/2005/8/layout/vList2"/>
    <dgm:cxn modelId="{4D9C0A98-B757-4A11-BAA0-A830E3D95F59}" srcId="{D13EA3EA-9AB8-4CF0-8284-2ABB22AD4AFE}" destId="{4D022A25-9E5C-46A8-9C50-EDD9B9E3293F}" srcOrd="2" destOrd="0" parTransId="{3810841C-8B96-4925-92E4-1A54A5610786}" sibTransId="{A88FB8D2-5DA3-458B-835A-26FE9199E327}"/>
    <dgm:cxn modelId="{7E353C0E-3A91-4CAD-99F7-DB58CEA7B233}" srcId="{D13EA3EA-9AB8-4CF0-8284-2ABB22AD4AFE}" destId="{E77C1562-9D8F-437A-A403-C5123EFC64C3}" srcOrd="7" destOrd="0" parTransId="{0809E123-DA16-4906-AC62-6B29D3967B25}" sibTransId="{64811E3B-6918-4124-BC47-CABF11A42751}"/>
    <dgm:cxn modelId="{273D3A98-3BC4-4EEC-9BB6-69B777800820}" srcId="{D13EA3EA-9AB8-4CF0-8284-2ABB22AD4AFE}" destId="{CC9EC8A9-1B13-45D7-BAF9-403BCE7C637F}" srcOrd="1" destOrd="0" parTransId="{58B042EA-8922-481F-9631-8EBDB54F1FEE}" sibTransId="{F8F92E34-6686-4C3F-8E5D-72DEA63A4B77}"/>
    <dgm:cxn modelId="{9CB5C066-76DB-4C22-AA14-4CF95B079564}" srcId="{D13EA3EA-9AB8-4CF0-8284-2ABB22AD4AFE}" destId="{53A4A18C-1EDA-4E4B-BA74-E7A9CB0CA51E}" srcOrd="4" destOrd="0" parTransId="{E070284C-765F-4192-8C45-C394A8DF8080}" sibTransId="{8F6990C2-A109-4698-A356-DC113670FF0A}"/>
    <dgm:cxn modelId="{6644108A-D5F8-490C-AE0B-DAD629ABEA35}" type="presOf" srcId="{6ABF6584-77C6-44F4-9E1F-B10E893E88CD}" destId="{49DBA5CE-36B6-478B-9FB8-948B82964D8E}" srcOrd="0" destOrd="0" presId="urn:microsoft.com/office/officeart/2005/8/layout/vList2"/>
    <dgm:cxn modelId="{24A89ADE-E22E-4CED-B91C-63ECED4534B7}" type="presOf" srcId="{F4E870C7-E5C5-452D-9188-30CAE6696DF7}" destId="{F8FD4DDD-862D-4695-B976-ECED31C6EE19}" srcOrd="0" destOrd="0" presId="urn:microsoft.com/office/officeart/2005/8/layout/vList2"/>
    <dgm:cxn modelId="{FD963C28-920D-43FC-9B4F-0EB5E54E4958}" type="presOf" srcId="{3E8F6CED-5451-4722-8611-A0E81D2FB0BA}" destId="{6541100D-00F6-4E18-80DB-5BC979C22C68}" srcOrd="0" destOrd="0" presId="urn:microsoft.com/office/officeart/2005/8/layout/vList2"/>
    <dgm:cxn modelId="{D3997DA9-FCE9-4513-9442-C1E2917DADFC}" srcId="{D13EA3EA-9AB8-4CF0-8284-2ABB22AD4AFE}" destId="{3958CD50-3E41-4D64-8E94-56AB64585F57}" srcOrd="8" destOrd="0" parTransId="{00B6F604-7440-4671-9315-0D93C192EF1A}" sibTransId="{A05D5086-0019-4DCA-9DF8-ACA30A637666}"/>
    <dgm:cxn modelId="{8B6DCAB8-C72A-4432-959B-72C504513648}" type="presParOf" srcId="{498FD32F-7181-4888-BE79-0E9B83A620A1}" destId="{EE6966DE-ABD4-4F2F-8B3D-A078BE3DF836}" srcOrd="0" destOrd="0" presId="urn:microsoft.com/office/officeart/2005/8/layout/vList2"/>
    <dgm:cxn modelId="{C70C84E5-8964-4D11-9135-923A2C86BF4F}" type="presParOf" srcId="{498FD32F-7181-4888-BE79-0E9B83A620A1}" destId="{7F47A850-8A5B-4651-B047-4F8817153D01}" srcOrd="1" destOrd="0" presId="urn:microsoft.com/office/officeart/2005/8/layout/vList2"/>
    <dgm:cxn modelId="{6E9F8546-7D84-4586-A39C-40290EBB900B}" type="presParOf" srcId="{498FD32F-7181-4888-BE79-0E9B83A620A1}" destId="{935ACA72-3B26-4BDF-A817-C0A8E3EDF496}" srcOrd="2" destOrd="0" presId="urn:microsoft.com/office/officeart/2005/8/layout/vList2"/>
    <dgm:cxn modelId="{71F3015C-C302-451D-B6A1-7DA804E8D1A4}" type="presParOf" srcId="{498FD32F-7181-4888-BE79-0E9B83A620A1}" destId="{60359842-CD87-46A3-81F5-A7931F5CEBEA}" srcOrd="3" destOrd="0" presId="urn:microsoft.com/office/officeart/2005/8/layout/vList2"/>
    <dgm:cxn modelId="{88F9993D-2AF7-4EDC-8976-0F1C6DC5B70F}" type="presParOf" srcId="{498FD32F-7181-4888-BE79-0E9B83A620A1}" destId="{BFAFE686-D88D-4493-A80C-7B58E92E9BA0}" srcOrd="4" destOrd="0" presId="urn:microsoft.com/office/officeart/2005/8/layout/vList2"/>
    <dgm:cxn modelId="{86F7C1AF-E8A2-47D3-AD61-0260E8BA4500}" type="presParOf" srcId="{498FD32F-7181-4888-BE79-0E9B83A620A1}" destId="{AC12C2EB-6015-4C29-B102-726D419AAD89}" srcOrd="5" destOrd="0" presId="urn:microsoft.com/office/officeart/2005/8/layout/vList2"/>
    <dgm:cxn modelId="{E666FB26-78A5-49FE-8133-E1E9A1F002A8}" type="presParOf" srcId="{498FD32F-7181-4888-BE79-0E9B83A620A1}" destId="{E7C73F51-4B93-4938-88AD-84C89FE0DBE6}" srcOrd="6" destOrd="0" presId="urn:microsoft.com/office/officeart/2005/8/layout/vList2"/>
    <dgm:cxn modelId="{B6E00843-EA5C-42BC-9B58-5779066C4A7C}" type="presParOf" srcId="{498FD32F-7181-4888-BE79-0E9B83A620A1}" destId="{680E4F71-3011-4BB7-8D6B-0B64888DFF21}" srcOrd="7" destOrd="0" presId="urn:microsoft.com/office/officeart/2005/8/layout/vList2"/>
    <dgm:cxn modelId="{E3E1C45E-1179-448D-AF21-5ED0A452789F}" type="presParOf" srcId="{498FD32F-7181-4888-BE79-0E9B83A620A1}" destId="{54D7B47A-812C-4765-8994-855F271897B5}" srcOrd="8" destOrd="0" presId="urn:microsoft.com/office/officeart/2005/8/layout/vList2"/>
    <dgm:cxn modelId="{F1AE1AAC-E3B3-4A72-9A19-8E4E04D9D91C}" type="presParOf" srcId="{498FD32F-7181-4888-BE79-0E9B83A620A1}" destId="{066E9DC5-92D8-4649-A39B-0775A1ADA116}" srcOrd="9" destOrd="0" presId="urn:microsoft.com/office/officeart/2005/8/layout/vList2"/>
    <dgm:cxn modelId="{6C0D8319-2439-4413-AF8D-9EE76B874D84}" type="presParOf" srcId="{498FD32F-7181-4888-BE79-0E9B83A620A1}" destId="{49DBA5CE-36B6-478B-9FB8-948B82964D8E}" srcOrd="10" destOrd="0" presId="urn:microsoft.com/office/officeart/2005/8/layout/vList2"/>
    <dgm:cxn modelId="{0DCCC18C-D8C6-4914-BF7D-EB0512FB5F6F}" type="presParOf" srcId="{498FD32F-7181-4888-BE79-0E9B83A620A1}" destId="{B0382F1C-7D7E-4E37-94E5-100C05EEBECF}" srcOrd="11" destOrd="0" presId="urn:microsoft.com/office/officeart/2005/8/layout/vList2"/>
    <dgm:cxn modelId="{13F3F472-4226-4486-AA8D-B2F06A1C8769}" type="presParOf" srcId="{498FD32F-7181-4888-BE79-0E9B83A620A1}" destId="{8E466942-45BA-4DFB-A4E0-BD3CDA58122B}" srcOrd="12" destOrd="0" presId="urn:microsoft.com/office/officeart/2005/8/layout/vList2"/>
    <dgm:cxn modelId="{7C8133F3-76D4-47B1-A21D-0943455CB090}" type="presParOf" srcId="{498FD32F-7181-4888-BE79-0E9B83A620A1}" destId="{27234B56-77B3-454B-809B-0C5A1E74F33B}" srcOrd="13" destOrd="0" presId="urn:microsoft.com/office/officeart/2005/8/layout/vList2"/>
    <dgm:cxn modelId="{68BECBDE-1C2C-4B4D-8D7E-91E0BBCA5B62}" type="presParOf" srcId="{498FD32F-7181-4888-BE79-0E9B83A620A1}" destId="{4B1BD089-DA4B-49F3-B2A7-4A9980AC0ABE}" srcOrd="14" destOrd="0" presId="urn:microsoft.com/office/officeart/2005/8/layout/vList2"/>
    <dgm:cxn modelId="{5AAF13FB-7564-4AFA-B964-A30BB1AA2542}" type="presParOf" srcId="{498FD32F-7181-4888-BE79-0E9B83A620A1}" destId="{AE36EDC4-117D-4FA0-9E0E-868D424EE3FE}" srcOrd="15" destOrd="0" presId="urn:microsoft.com/office/officeart/2005/8/layout/vList2"/>
    <dgm:cxn modelId="{944BA443-EC6D-404E-BA59-0F2233DEE5E7}" type="presParOf" srcId="{498FD32F-7181-4888-BE79-0E9B83A620A1}" destId="{455F174A-A9CD-49ED-9E6F-2AE117767633}" srcOrd="16" destOrd="0" presId="urn:microsoft.com/office/officeart/2005/8/layout/vList2"/>
    <dgm:cxn modelId="{870993AB-7FE9-4B3A-8C7A-7DC63456449C}" type="presParOf" srcId="{498FD32F-7181-4888-BE79-0E9B83A620A1}" destId="{4D9FE9E1-DAEC-44F2-9894-6AE335603B82}" srcOrd="17" destOrd="0" presId="urn:microsoft.com/office/officeart/2005/8/layout/vList2"/>
    <dgm:cxn modelId="{5171CA4C-BBBB-4085-A099-02B51BC57C20}" type="presParOf" srcId="{498FD32F-7181-4888-BE79-0E9B83A620A1}" destId="{6541100D-00F6-4E18-80DB-5BC979C22C68}" srcOrd="18" destOrd="0" presId="urn:microsoft.com/office/officeart/2005/8/layout/vList2"/>
    <dgm:cxn modelId="{0674442A-3E88-413B-A85A-9DE00634536B}" type="presParOf" srcId="{498FD32F-7181-4888-BE79-0E9B83A620A1}" destId="{2073BE69-3ACF-4AEB-B016-E0376042979D}" srcOrd="19" destOrd="0" presId="urn:microsoft.com/office/officeart/2005/8/layout/vList2"/>
    <dgm:cxn modelId="{80C646BF-9D30-46D2-B627-612C49334FC4}" type="presParOf" srcId="{498FD32F-7181-4888-BE79-0E9B83A620A1}" destId="{12F0EC9A-18D3-4CEC-8985-055B9007D526}" srcOrd="20" destOrd="0" presId="urn:microsoft.com/office/officeart/2005/8/layout/vList2"/>
    <dgm:cxn modelId="{57921DED-A174-4CCA-8760-7A6CE88DC679}" type="presParOf" srcId="{498FD32F-7181-4888-BE79-0E9B83A620A1}" destId="{4F883976-E60C-479E-960B-9BF711927B78}" srcOrd="21" destOrd="0" presId="urn:microsoft.com/office/officeart/2005/8/layout/vList2"/>
    <dgm:cxn modelId="{E2BE51B5-EE36-43C9-A52D-0E17CBA1C849}" type="presParOf" srcId="{498FD32F-7181-4888-BE79-0E9B83A620A1}" destId="{84C6428D-AC3B-4CB0-927E-89FA0322883D}" srcOrd="22" destOrd="0" presId="urn:microsoft.com/office/officeart/2005/8/layout/vList2"/>
    <dgm:cxn modelId="{FCB5365B-CFE1-454D-9611-87D6CA30AD91}" type="presParOf" srcId="{498FD32F-7181-4888-BE79-0E9B83A620A1}" destId="{BEE07AE5-2176-4E0C-838D-C3E7D59DEDCD}" srcOrd="23" destOrd="0" presId="urn:microsoft.com/office/officeart/2005/8/layout/vList2"/>
    <dgm:cxn modelId="{84A2FC02-BC22-4354-9334-BFF530A2EEB4}" type="presParOf" srcId="{498FD32F-7181-4888-BE79-0E9B83A620A1}" destId="{F8FD4DDD-862D-4695-B976-ECED31C6EE19}" srcOrd="24" destOrd="0" presId="urn:microsoft.com/office/officeart/2005/8/layout/vList2"/>
    <dgm:cxn modelId="{AEEDB616-64CC-460C-9F2A-588D0EDC6891}" type="presParOf" srcId="{498FD32F-7181-4888-BE79-0E9B83A620A1}" destId="{90912996-F55F-4ABB-B49C-BF6ED31A49B8}" srcOrd="25" destOrd="0" presId="urn:microsoft.com/office/officeart/2005/8/layout/vList2"/>
    <dgm:cxn modelId="{CE5ADC02-F22B-4987-A6EA-9EB4B1F98713}" type="presParOf" srcId="{498FD32F-7181-4888-BE79-0E9B83A620A1}" destId="{8DD34FE9-8B83-4765-B82C-EBF2471C75AA}" srcOrd="2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E2FE5E-5622-417C-9905-66BDA881347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GB"/>
        </a:p>
      </dgm:t>
    </dgm:pt>
    <dgm:pt modelId="{78E64CF3-AA32-4081-B38F-9E1289F832DA}">
      <dgm:prSet/>
      <dgm:spPr/>
      <dgm:t>
        <a:bodyPr/>
        <a:lstStyle/>
        <a:p>
          <a:pPr rtl="0"/>
          <a:r>
            <a:rPr lang="en-GB" smtClean="0"/>
            <a:t>What would this look like if we were all vegetarians?</a:t>
          </a:r>
          <a:endParaRPr lang="en-GB"/>
        </a:p>
      </dgm:t>
    </dgm:pt>
    <dgm:pt modelId="{7DBABD22-9947-4B38-8980-EB540AF6F612}" type="parTrans" cxnId="{563D0699-8F8A-4D1C-A830-5E89C965BC16}">
      <dgm:prSet/>
      <dgm:spPr/>
      <dgm:t>
        <a:bodyPr/>
        <a:lstStyle/>
        <a:p>
          <a:endParaRPr lang="en-GB"/>
        </a:p>
      </dgm:t>
    </dgm:pt>
    <dgm:pt modelId="{F9C123A5-A741-4053-88A3-576C6177BBFB}" type="sibTrans" cxnId="{563D0699-8F8A-4D1C-A830-5E89C965BC16}">
      <dgm:prSet/>
      <dgm:spPr/>
      <dgm:t>
        <a:bodyPr/>
        <a:lstStyle/>
        <a:p>
          <a:endParaRPr lang="en-GB"/>
        </a:p>
      </dgm:t>
    </dgm:pt>
    <dgm:pt modelId="{9CCAA3E8-BE61-472A-8498-04A7BED80617}" type="pres">
      <dgm:prSet presAssocID="{90E2FE5E-5622-417C-9905-66BDA8813471}" presName="linear" presStyleCnt="0">
        <dgm:presLayoutVars>
          <dgm:animLvl val="lvl"/>
          <dgm:resizeHandles val="exact"/>
        </dgm:presLayoutVars>
      </dgm:prSet>
      <dgm:spPr/>
      <dgm:t>
        <a:bodyPr/>
        <a:lstStyle/>
        <a:p>
          <a:endParaRPr lang="en-GB"/>
        </a:p>
      </dgm:t>
    </dgm:pt>
    <dgm:pt modelId="{4B285404-FC36-409E-9E05-E32C34B5CA46}" type="pres">
      <dgm:prSet presAssocID="{78E64CF3-AA32-4081-B38F-9E1289F832DA}" presName="parentText" presStyleLbl="node1" presStyleIdx="0" presStyleCnt="1">
        <dgm:presLayoutVars>
          <dgm:chMax val="0"/>
          <dgm:bulletEnabled val="1"/>
        </dgm:presLayoutVars>
      </dgm:prSet>
      <dgm:spPr/>
      <dgm:t>
        <a:bodyPr/>
        <a:lstStyle/>
        <a:p>
          <a:endParaRPr lang="en-GB"/>
        </a:p>
      </dgm:t>
    </dgm:pt>
  </dgm:ptLst>
  <dgm:cxnLst>
    <dgm:cxn modelId="{563D0699-8F8A-4D1C-A830-5E89C965BC16}" srcId="{90E2FE5E-5622-417C-9905-66BDA8813471}" destId="{78E64CF3-AA32-4081-B38F-9E1289F832DA}" srcOrd="0" destOrd="0" parTransId="{7DBABD22-9947-4B38-8980-EB540AF6F612}" sibTransId="{F9C123A5-A741-4053-88A3-576C6177BBFB}"/>
    <dgm:cxn modelId="{CBC129EB-ABF8-42CE-B0E3-FCD374A36B75}" type="presOf" srcId="{78E64CF3-AA32-4081-B38F-9E1289F832DA}" destId="{4B285404-FC36-409E-9E05-E32C34B5CA46}" srcOrd="0" destOrd="0" presId="urn:microsoft.com/office/officeart/2005/8/layout/vList2"/>
    <dgm:cxn modelId="{F1E8BA9E-5A71-4600-A32D-7A282CB9106E}" type="presOf" srcId="{90E2FE5E-5622-417C-9905-66BDA8813471}" destId="{9CCAA3E8-BE61-472A-8498-04A7BED80617}" srcOrd="0" destOrd="0" presId="urn:microsoft.com/office/officeart/2005/8/layout/vList2"/>
    <dgm:cxn modelId="{1B35D4D6-1741-4226-884C-E8841DADD57C}" type="presParOf" srcId="{9CCAA3E8-BE61-472A-8498-04A7BED80617}" destId="{4B285404-FC36-409E-9E05-E32C34B5CA4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966DE-ABD4-4F2F-8B3D-A078BE3DF836}">
      <dsp:nvSpPr>
        <dsp:cNvPr id="0" name=""/>
        <dsp:cNvSpPr/>
      </dsp:nvSpPr>
      <dsp:spPr>
        <a:xfrm>
          <a:off x="0" y="3209"/>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FR" sz="1400" kern="1200" dirty="0" smtClean="0"/>
            <a:t>5.1.1 </a:t>
          </a:r>
          <a:r>
            <a:rPr lang="fr-FR" sz="1400" kern="1200" dirty="0" err="1" smtClean="0"/>
            <a:t>Define</a:t>
          </a:r>
          <a:r>
            <a:rPr lang="fr-FR" sz="1400" kern="1200" dirty="0" smtClean="0"/>
            <a:t> </a:t>
          </a:r>
          <a:r>
            <a:rPr lang="fr-FR" sz="1400" i="1" kern="1200" dirty="0" err="1" smtClean="0"/>
            <a:t>species</a:t>
          </a:r>
          <a:r>
            <a:rPr lang="fr-FR" sz="1400" kern="1200" dirty="0" smtClean="0"/>
            <a:t>, </a:t>
          </a:r>
          <a:r>
            <a:rPr lang="fr-FR" sz="1400" i="1" kern="1200" dirty="0" smtClean="0"/>
            <a:t>habitat</a:t>
          </a:r>
          <a:r>
            <a:rPr lang="fr-FR" sz="1400" kern="1200" dirty="0" smtClean="0"/>
            <a:t>, </a:t>
          </a:r>
          <a:r>
            <a:rPr lang="fr-FR" sz="1400" i="1" kern="1200" dirty="0" smtClean="0"/>
            <a:t>population</a:t>
          </a:r>
          <a:r>
            <a:rPr lang="fr-FR" sz="1400" kern="1200" dirty="0" smtClean="0"/>
            <a:t>, </a:t>
          </a:r>
          <a:r>
            <a:rPr lang="en-GB" sz="1400" i="1" kern="1200" dirty="0" smtClean="0"/>
            <a:t>community</a:t>
          </a:r>
          <a:r>
            <a:rPr lang="en-GB" sz="1400" kern="1200" dirty="0" smtClean="0"/>
            <a:t>, </a:t>
          </a:r>
          <a:r>
            <a:rPr lang="en-GB" sz="1400" i="1" kern="1200" dirty="0" smtClean="0"/>
            <a:t>ecosystem </a:t>
          </a:r>
          <a:r>
            <a:rPr lang="en-GB" sz="1400" kern="1200" dirty="0" smtClean="0"/>
            <a:t>and </a:t>
          </a:r>
          <a:r>
            <a:rPr lang="en-GB" sz="1400" i="1" kern="1200" dirty="0" smtClean="0"/>
            <a:t>ecology</a:t>
          </a:r>
          <a:r>
            <a:rPr lang="en-GB" sz="1400" kern="1200" dirty="0" smtClean="0"/>
            <a:t>.</a:t>
          </a:r>
          <a:endParaRPr lang="en-GB" sz="1400" kern="1200" dirty="0"/>
        </a:p>
      </dsp:txBody>
      <dsp:txXfrm>
        <a:off x="20334" y="23543"/>
        <a:ext cx="8936557" cy="375867"/>
      </dsp:txXfrm>
    </dsp:sp>
    <dsp:sp modelId="{935ACA72-3B26-4BDF-A817-C0A8E3EDF496}">
      <dsp:nvSpPr>
        <dsp:cNvPr id="0" name=""/>
        <dsp:cNvSpPr/>
      </dsp:nvSpPr>
      <dsp:spPr>
        <a:xfrm>
          <a:off x="0" y="430417"/>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5.1.2 Distinguish between </a:t>
          </a:r>
          <a:r>
            <a:rPr lang="en-GB" sz="1400" i="1" kern="1200" dirty="0" smtClean="0"/>
            <a:t>autotroph </a:t>
          </a:r>
          <a:r>
            <a:rPr lang="en-GB" sz="1400" kern="1200" dirty="0" smtClean="0"/>
            <a:t>and </a:t>
          </a:r>
          <a:r>
            <a:rPr lang="en-GB" sz="1400" i="1" kern="1200" dirty="0" smtClean="0"/>
            <a:t>heterotroph</a:t>
          </a:r>
          <a:r>
            <a:rPr lang="en-GB" sz="1400" kern="1200" dirty="0" smtClean="0"/>
            <a:t>.</a:t>
          </a:r>
          <a:endParaRPr lang="en-GB" sz="1400" kern="1200" dirty="0"/>
        </a:p>
      </dsp:txBody>
      <dsp:txXfrm>
        <a:off x="20334" y="450751"/>
        <a:ext cx="8936557" cy="375867"/>
      </dsp:txXfrm>
    </dsp:sp>
    <dsp:sp modelId="{BFAFE686-D88D-4493-A80C-7B58E92E9BA0}">
      <dsp:nvSpPr>
        <dsp:cNvPr id="0" name=""/>
        <dsp:cNvSpPr/>
      </dsp:nvSpPr>
      <dsp:spPr>
        <a:xfrm>
          <a:off x="0" y="857626"/>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5.1.3 Distinguish between </a:t>
          </a:r>
          <a:r>
            <a:rPr lang="en-GB" sz="1400" i="1" kern="1200" smtClean="0"/>
            <a:t>consumers</a:t>
          </a:r>
          <a:r>
            <a:rPr lang="en-GB" sz="1400" kern="1200" smtClean="0"/>
            <a:t>, </a:t>
          </a:r>
          <a:r>
            <a:rPr lang="en-GB" sz="1400" i="1" kern="1200" smtClean="0"/>
            <a:t>detritivores </a:t>
          </a:r>
          <a:r>
            <a:rPr lang="en-GB" sz="1400" kern="1200" smtClean="0"/>
            <a:t>and </a:t>
          </a:r>
          <a:r>
            <a:rPr lang="en-GB" sz="1400" i="1" kern="1200" smtClean="0"/>
            <a:t>saprotrophs</a:t>
          </a:r>
          <a:r>
            <a:rPr lang="en-GB" sz="1400" kern="1200" smtClean="0"/>
            <a:t>.</a:t>
          </a:r>
          <a:endParaRPr lang="en-GB" sz="1400" kern="1200"/>
        </a:p>
      </dsp:txBody>
      <dsp:txXfrm>
        <a:off x="20334" y="877960"/>
        <a:ext cx="8936557" cy="375867"/>
      </dsp:txXfrm>
    </dsp:sp>
    <dsp:sp modelId="{E7C73F51-4B93-4938-88AD-84C89FE0DBE6}">
      <dsp:nvSpPr>
        <dsp:cNvPr id="0" name=""/>
        <dsp:cNvSpPr/>
      </dsp:nvSpPr>
      <dsp:spPr>
        <a:xfrm>
          <a:off x="0" y="1284834"/>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5.1.4 Describe what is meant by a food chain, giving three examples, each with at least three linkages (four organisms).</a:t>
          </a:r>
          <a:endParaRPr lang="en-GB" sz="1400" kern="1200"/>
        </a:p>
      </dsp:txBody>
      <dsp:txXfrm>
        <a:off x="20334" y="1305168"/>
        <a:ext cx="8936557" cy="375867"/>
      </dsp:txXfrm>
    </dsp:sp>
    <dsp:sp modelId="{54D7B47A-812C-4765-8994-855F271897B5}">
      <dsp:nvSpPr>
        <dsp:cNvPr id="0" name=""/>
        <dsp:cNvSpPr/>
      </dsp:nvSpPr>
      <dsp:spPr>
        <a:xfrm>
          <a:off x="0" y="1712043"/>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5.1.5 Describe what is meant by a food web.</a:t>
          </a:r>
          <a:endParaRPr lang="en-GB" sz="1400" kern="1200"/>
        </a:p>
      </dsp:txBody>
      <dsp:txXfrm>
        <a:off x="20334" y="1732377"/>
        <a:ext cx="8936557" cy="375867"/>
      </dsp:txXfrm>
    </dsp:sp>
    <dsp:sp modelId="{49DBA5CE-36B6-478B-9FB8-948B82964D8E}">
      <dsp:nvSpPr>
        <dsp:cNvPr id="0" name=""/>
        <dsp:cNvSpPr/>
      </dsp:nvSpPr>
      <dsp:spPr>
        <a:xfrm>
          <a:off x="0" y="2139251"/>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5.1.6 Define </a:t>
          </a:r>
          <a:r>
            <a:rPr lang="en-GB" sz="1400" i="1" kern="1200" smtClean="0"/>
            <a:t>trophic level</a:t>
          </a:r>
          <a:r>
            <a:rPr lang="en-GB" sz="1400" kern="1200" smtClean="0"/>
            <a:t>. </a:t>
          </a:r>
          <a:endParaRPr lang="en-GB" sz="1400" kern="1200"/>
        </a:p>
      </dsp:txBody>
      <dsp:txXfrm>
        <a:off x="20334" y="2159585"/>
        <a:ext cx="8936557" cy="375867"/>
      </dsp:txXfrm>
    </dsp:sp>
    <dsp:sp modelId="{8E466942-45BA-4DFB-A4E0-BD3CDA58122B}">
      <dsp:nvSpPr>
        <dsp:cNvPr id="0" name=""/>
        <dsp:cNvSpPr/>
      </dsp:nvSpPr>
      <dsp:spPr>
        <a:xfrm>
          <a:off x="0" y="2566460"/>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5.1.7 Deduce the trophic level of organisms in a food chain and a food web.</a:t>
          </a:r>
          <a:endParaRPr lang="en-GB" sz="1400" kern="1200" dirty="0"/>
        </a:p>
      </dsp:txBody>
      <dsp:txXfrm>
        <a:off x="20334" y="2586794"/>
        <a:ext cx="8936557" cy="375867"/>
      </dsp:txXfrm>
    </dsp:sp>
    <dsp:sp modelId="{4B1BD089-DA4B-49F3-B2A7-4A9980AC0ABE}">
      <dsp:nvSpPr>
        <dsp:cNvPr id="0" name=""/>
        <dsp:cNvSpPr/>
      </dsp:nvSpPr>
      <dsp:spPr>
        <a:xfrm>
          <a:off x="0" y="2993668"/>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5.1.8 Construct a food web containing up to 10 organisms, using appropriate information.</a:t>
          </a:r>
          <a:endParaRPr lang="en-GB" sz="1400" kern="1200" dirty="0"/>
        </a:p>
      </dsp:txBody>
      <dsp:txXfrm>
        <a:off x="20334" y="3014002"/>
        <a:ext cx="8936557" cy="375867"/>
      </dsp:txXfrm>
    </dsp:sp>
    <dsp:sp modelId="{455F174A-A9CD-49ED-9E6F-2AE117767633}">
      <dsp:nvSpPr>
        <dsp:cNvPr id="0" name=""/>
        <dsp:cNvSpPr/>
      </dsp:nvSpPr>
      <dsp:spPr>
        <a:xfrm>
          <a:off x="0" y="3420877"/>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5.1.9 State that light is the initial energy source for almost all communities.</a:t>
          </a:r>
          <a:endParaRPr lang="en-GB" sz="1400" kern="1200"/>
        </a:p>
      </dsp:txBody>
      <dsp:txXfrm>
        <a:off x="20334" y="3441211"/>
        <a:ext cx="8936557" cy="375867"/>
      </dsp:txXfrm>
    </dsp:sp>
    <dsp:sp modelId="{6541100D-00F6-4E18-80DB-5BC979C22C68}">
      <dsp:nvSpPr>
        <dsp:cNvPr id="0" name=""/>
        <dsp:cNvSpPr/>
      </dsp:nvSpPr>
      <dsp:spPr>
        <a:xfrm>
          <a:off x="0" y="3848085"/>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5.1.10 Explain the energy flow in a food chain.</a:t>
          </a:r>
          <a:endParaRPr lang="en-GB" sz="1400" kern="1200"/>
        </a:p>
      </dsp:txBody>
      <dsp:txXfrm>
        <a:off x="20334" y="3868419"/>
        <a:ext cx="8936557" cy="375867"/>
      </dsp:txXfrm>
    </dsp:sp>
    <dsp:sp modelId="{12F0EC9A-18D3-4CEC-8985-055B9007D526}">
      <dsp:nvSpPr>
        <dsp:cNvPr id="0" name=""/>
        <dsp:cNvSpPr/>
      </dsp:nvSpPr>
      <dsp:spPr>
        <a:xfrm>
          <a:off x="0" y="4275294"/>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5.1.11 State that energy transformations are never 100% efficient.</a:t>
          </a:r>
          <a:endParaRPr lang="en-GB" sz="1400" kern="1200" dirty="0"/>
        </a:p>
      </dsp:txBody>
      <dsp:txXfrm>
        <a:off x="20334" y="4295628"/>
        <a:ext cx="8936557" cy="375867"/>
      </dsp:txXfrm>
    </dsp:sp>
    <dsp:sp modelId="{84C6428D-AC3B-4CB0-927E-89FA0322883D}">
      <dsp:nvSpPr>
        <dsp:cNvPr id="0" name=""/>
        <dsp:cNvSpPr/>
      </dsp:nvSpPr>
      <dsp:spPr>
        <a:xfrm>
          <a:off x="0" y="4702502"/>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5.1.12 Explain reasons for the shape of pyramids of energy.</a:t>
          </a:r>
          <a:endParaRPr lang="en-GB" sz="1400" kern="1200" dirty="0"/>
        </a:p>
      </dsp:txBody>
      <dsp:txXfrm>
        <a:off x="20334" y="4722836"/>
        <a:ext cx="8936557" cy="375867"/>
      </dsp:txXfrm>
    </dsp:sp>
    <dsp:sp modelId="{F8FD4DDD-862D-4695-B976-ECED31C6EE19}">
      <dsp:nvSpPr>
        <dsp:cNvPr id="0" name=""/>
        <dsp:cNvSpPr/>
      </dsp:nvSpPr>
      <dsp:spPr>
        <a:xfrm>
          <a:off x="0" y="5129711"/>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5.1.13 Explain that energy enters and leaves ecosystems, but nutrients must be recycled.</a:t>
          </a:r>
          <a:endParaRPr lang="en-GB" sz="1400" kern="1200"/>
        </a:p>
      </dsp:txBody>
      <dsp:txXfrm>
        <a:off x="20334" y="5150045"/>
        <a:ext cx="8936557" cy="375867"/>
      </dsp:txXfrm>
    </dsp:sp>
    <dsp:sp modelId="{8DD34FE9-8B83-4765-B82C-EBF2471C75AA}">
      <dsp:nvSpPr>
        <dsp:cNvPr id="0" name=""/>
        <dsp:cNvSpPr/>
      </dsp:nvSpPr>
      <dsp:spPr>
        <a:xfrm>
          <a:off x="0" y="5556919"/>
          <a:ext cx="8977225" cy="416535"/>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dirty="0" smtClean="0"/>
            <a:t>5.1.14 State that saprotrophic bacteria and fungi (decomposers) recycle nutrients.</a:t>
          </a:r>
          <a:endParaRPr lang="en-GB" sz="1400" kern="1200" dirty="0"/>
        </a:p>
      </dsp:txBody>
      <dsp:txXfrm>
        <a:off x="20334" y="5577253"/>
        <a:ext cx="8936557" cy="375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85404-FC36-409E-9E05-E32C34B5CA46}">
      <dsp:nvSpPr>
        <dsp:cNvPr id="0" name=""/>
        <dsp:cNvSpPr/>
      </dsp:nvSpPr>
      <dsp:spPr>
        <a:xfrm>
          <a:off x="0" y="46605"/>
          <a:ext cx="2736304" cy="199836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smtClean="0"/>
            <a:t>What would this look like if we were all vegetarians?</a:t>
          </a:r>
          <a:endParaRPr lang="en-GB" sz="2800" kern="1200"/>
        </a:p>
      </dsp:txBody>
      <dsp:txXfrm>
        <a:off x="97552" y="144157"/>
        <a:ext cx="2541200" cy="18032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10/12/2013</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t>12/10/2013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t>12/10/2013</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t>12/10/2013</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t>12/10/2013</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t>12/10/2013</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t>12/10/2013</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t>12/10/2013</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t>12/10/2013</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t>12/10/2013</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DBCD69-00CA-4272-B4A6-EE93FAF1A8E1}" type="datetime1">
              <a:rPr lang="en-US" smtClean="0"/>
              <a:t>12/10/2013</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t>12/10/2013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t>12/10/2013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Pq1x5V2-3w0" TargetMode="External"/><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XuKjBIBBAL8" TargetMode="External"/><Relationship Id="rId2" Type="http://schemas.openxmlformats.org/officeDocument/2006/relationships/hyperlink" Target="http://sciencesfp.weebly.com/51-communities-and-ecosystem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2.bp.blogspot.com/-T_jbcGzN4MQ/UZKlXocknxI/AAAAAAAAAeI/3MP8kSd4zEE/s1600/FoodWebs.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Topic 5: </a:t>
            </a:r>
            <a:r>
              <a:rPr lang="en-GB" dirty="0">
                <a:solidFill>
                  <a:schemeClr val="bg1">
                    <a:lumMod val="65000"/>
                  </a:schemeClr>
                </a:solidFill>
              </a:rPr>
              <a:t>Ecology and evolution</a:t>
            </a:r>
          </a:p>
        </p:txBody>
      </p:sp>
      <p:sp>
        <p:nvSpPr>
          <p:cNvPr id="3" name="Subtitle 2"/>
          <p:cNvSpPr>
            <a:spLocks noGrp="1"/>
          </p:cNvSpPr>
          <p:nvPr>
            <p:ph type="subTitle" idx="1"/>
          </p:nvPr>
        </p:nvSpPr>
        <p:spPr>
          <a:xfrm>
            <a:off x="4753302" y="4797152"/>
            <a:ext cx="3309803" cy="936104"/>
          </a:xfrm>
        </p:spPr>
        <p:txBody>
          <a:bodyPr>
            <a:normAutofit/>
          </a:bodyPr>
          <a:lstStyle/>
          <a:p>
            <a:r>
              <a:rPr lang="en-GB" sz="2400" dirty="0">
                <a:solidFill>
                  <a:srgbClr val="C00000"/>
                </a:solidFill>
              </a:rPr>
              <a:t>5.1 Communities and ecosystems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smtClean="0"/>
              <a:t>IB Biology SFP - Mark Polko</a:t>
            </a:r>
            <a:endParaRPr lang="en-US"/>
          </a:p>
        </p:txBody>
      </p:sp>
      <p:sp>
        <p:nvSpPr>
          <p:cNvPr id="8" name="Slide Number Placeholder 7"/>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4" name="Picture 2" descr="http://www.vu.lt/site_images/infor/naujienos/2012/06/chaacreek_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2504"/>
            <a:ext cx="3528392"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10</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51611" y="188640"/>
            <a:ext cx="8977225" cy="416752"/>
            <a:chOff x="0" y="2993774"/>
            <a:chExt cx="8977225" cy="416752"/>
          </a:xfrm>
          <a:scene3d>
            <a:camera prst="orthographicFront"/>
            <a:lightRig rig="flat" dir="t"/>
          </a:scene3d>
        </p:grpSpPr>
        <p:sp>
          <p:nvSpPr>
            <p:cNvPr id="6" name="Rounded Rectangle 5"/>
            <p:cNvSpPr/>
            <p:nvPr/>
          </p:nvSpPr>
          <p:spPr>
            <a:xfrm>
              <a:off x="0" y="2993774"/>
              <a:ext cx="8977225" cy="41675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0344" y="3014118"/>
              <a:ext cx="8936537" cy="3760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5.1.8 Construct a food web containing up to 10 organisms, using appropriate information.</a:t>
              </a:r>
              <a:endParaRPr lang="en-GB" sz="1400" kern="1200"/>
            </a:p>
          </p:txBody>
        </p:sp>
      </p:grpSp>
      <p:sp>
        <p:nvSpPr>
          <p:cNvPr id="2" name="TextBox 1"/>
          <p:cNvSpPr txBox="1"/>
          <p:nvPr/>
        </p:nvSpPr>
        <p:spPr>
          <a:xfrm>
            <a:off x="2123728" y="1700808"/>
            <a:ext cx="5243136" cy="2246769"/>
          </a:xfrm>
          <a:prstGeom prst="rect">
            <a:avLst/>
          </a:prstGeom>
          <a:noFill/>
        </p:spPr>
        <p:txBody>
          <a:bodyPr wrap="square" rtlCol="0">
            <a:spAutoFit/>
          </a:bodyPr>
          <a:lstStyle/>
          <a:p>
            <a:pPr algn="ctr"/>
            <a:r>
              <a:rPr lang="en-US" sz="2800" dirty="0" smtClean="0"/>
              <a:t>Use PowerPoint to construct a food web, making sure </a:t>
            </a:r>
            <a:r>
              <a:rPr lang="en-US" sz="2800" dirty="0"/>
              <a:t>the </a:t>
            </a:r>
            <a:r>
              <a:rPr lang="en-US" sz="2800" dirty="0" err="1" smtClean="0"/>
              <a:t>detritivores</a:t>
            </a:r>
            <a:r>
              <a:rPr lang="en-US" sz="2800" dirty="0" smtClean="0"/>
              <a:t> and at least one of all trophic levels is included. </a:t>
            </a:r>
            <a:endParaRPr lang="en-US" sz="2800" dirty="0"/>
          </a:p>
        </p:txBody>
      </p:sp>
      <p:sp>
        <p:nvSpPr>
          <p:cNvPr id="3" name="Rectangle 2"/>
          <p:cNvSpPr/>
          <p:nvPr/>
        </p:nvSpPr>
        <p:spPr>
          <a:xfrm>
            <a:off x="755576" y="4365104"/>
            <a:ext cx="7848871" cy="646331"/>
          </a:xfrm>
          <a:prstGeom prst="rect">
            <a:avLst/>
          </a:prstGeom>
        </p:spPr>
        <p:txBody>
          <a:bodyPr wrap="square">
            <a:spAutoFit/>
          </a:bodyPr>
          <a:lstStyle/>
          <a:p>
            <a:pPr algn="ctr"/>
            <a:r>
              <a:rPr lang="en-GB" dirty="0"/>
              <a:t>Producers are usually shown </a:t>
            </a:r>
            <a:r>
              <a:rPr lang="en-GB" dirty="0" smtClean="0"/>
              <a:t>at the bottom</a:t>
            </a:r>
            <a:r>
              <a:rPr lang="en-GB" dirty="0"/>
              <a:t>, full names of organisms should be used </a:t>
            </a:r>
            <a:r>
              <a:rPr lang="en-GB" dirty="0" smtClean="0"/>
              <a:t>and the </a:t>
            </a:r>
            <a:r>
              <a:rPr lang="en-GB" dirty="0"/>
              <a:t>arrows show </a:t>
            </a:r>
            <a:r>
              <a:rPr lang="en-GB" dirty="0" smtClean="0"/>
              <a:t>the movement </a:t>
            </a:r>
            <a:r>
              <a:rPr lang="en-GB" dirty="0"/>
              <a:t>of matter.</a:t>
            </a:r>
          </a:p>
        </p:txBody>
      </p:sp>
    </p:spTree>
    <p:extLst>
      <p:ext uri="{BB962C8B-B14F-4D97-AF65-F5344CB8AC3E}">
        <p14:creationId xmlns:p14="http://schemas.microsoft.com/office/powerpoint/2010/main" val="24367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744" y="3106128"/>
            <a:ext cx="3024336" cy="3589862"/>
          </a:xfrm>
          <a:prstGeom prst="rect">
            <a:avLst/>
          </a:prstGeom>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11</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09018" y="95396"/>
            <a:ext cx="8977225" cy="1245372"/>
            <a:chOff x="0" y="3420877"/>
            <a:chExt cx="8977225" cy="416535"/>
          </a:xfrm>
          <a:scene3d>
            <a:camera prst="orthographicFront"/>
            <a:lightRig rig="flat" dir="t"/>
          </a:scene3d>
        </p:grpSpPr>
        <p:sp>
          <p:nvSpPr>
            <p:cNvPr id="6" name="Rounded Rectangle 5"/>
            <p:cNvSpPr/>
            <p:nvPr/>
          </p:nvSpPr>
          <p:spPr>
            <a:xfrm>
              <a:off x="0" y="3420877"/>
              <a:ext cx="8977225" cy="41653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0334" y="3441211"/>
              <a:ext cx="8936557" cy="375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kern="1200" smtClean="0"/>
                <a:t>5.1.9 State that light is the initial energy source for almost all communities.</a:t>
              </a:r>
              <a:endParaRPr lang="en-GB" kern="1200"/>
            </a:p>
          </p:txBody>
        </p:sp>
      </p:grpSp>
      <p:sp>
        <p:nvSpPr>
          <p:cNvPr id="2" name="Rectangle 1"/>
          <p:cNvSpPr/>
          <p:nvPr/>
        </p:nvSpPr>
        <p:spPr>
          <a:xfrm>
            <a:off x="129352" y="1628800"/>
            <a:ext cx="8691120" cy="1477328"/>
          </a:xfrm>
          <a:prstGeom prst="rect">
            <a:avLst/>
          </a:prstGeom>
        </p:spPr>
        <p:txBody>
          <a:bodyPr wrap="square">
            <a:spAutoFit/>
          </a:bodyPr>
          <a:lstStyle/>
          <a:p>
            <a:r>
              <a:rPr lang="en-GB" dirty="0"/>
              <a:t>The </a:t>
            </a:r>
            <a:r>
              <a:rPr lang="en-GB" b="1" dirty="0"/>
              <a:t>first trophic level </a:t>
            </a:r>
            <a:r>
              <a:rPr lang="en-GB" dirty="0"/>
              <a:t>of any community consists of </a:t>
            </a:r>
            <a:r>
              <a:rPr lang="en-GB" b="1" dirty="0" smtClean="0"/>
              <a:t>the producers </a:t>
            </a:r>
            <a:r>
              <a:rPr lang="en-GB" dirty="0"/>
              <a:t>or autotrophs. They use the energy from light </a:t>
            </a:r>
            <a:r>
              <a:rPr lang="en-GB" dirty="0" smtClean="0"/>
              <a:t>to fix </a:t>
            </a:r>
            <a:r>
              <a:rPr lang="en-GB" dirty="0"/>
              <a:t>carbon dioxide, i.e. use light energy to produce (</a:t>
            </a:r>
            <a:r>
              <a:rPr lang="en-GB" dirty="0" smtClean="0"/>
              <a:t>large) organic </a:t>
            </a:r>
            <a:r>
              <a:rPr lang="en-GB" dirty="0"/>
              <a:t>molecules from simple </a:t>
            </a:r>
            <a:r>
              <a:rPr lang="en-GB" dirty="0" smtClean="0"/>
              <a:t>inorganic molecules such as </a:t>
            </a:r>
            <a:r>
              <a:rPr lang="en-GB" dirty="0"/>
              <a:t>carbon dioxide. Then it is used, directly or indirectly, </a:t>
            </a:r>
            <a:r>
              <a:rPr lang="en-GB" dirty="0" smtClean="0"/>
              <a:t>by other </a:t>
            </a:r>
            <a:r>
              <a:rPr lang="en-GB" dirty="0"/>
              <a:t>organisms in the community </a:t>
            </a:r>
            <a:r>
              <a:rPr lang="en-GB" b="1" dirty="0"/>
              <a:t>as a source of energy</a:t>
            </a:r>
            <a:r>
              <a:rPr lang="en-GB" dirty="0"/>
              <a:t>.</a:t>
            </a:r>
          </a:p>
        </p:txBody>
      </p:sp>
    </p:spTree>
    <p:extLst>
      <p:ext uri="{BB962C8B-B14F-4D97-AF65-F5344CB8AC3E}">
        <p14:creationId xmlns:p14="http://schemas.microsoft.com/office/powerpoint/2010/main" val="24625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bbc.co.uk/schools/gcsebitesize/science/images/21c_bio_energy-eco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50" y="2492896"/>
            <a:ext cx="7743900" cy="36450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83387" y="116632"/>
            <a:ext cx="8977225" cy="1080120"/>
            <a:chOff x="0" y="3848085"/>
            <a:chExt cx="8977225" cy="416535"/>
          </a:xfrm>
          <a:scene3d>
            <a:camera prst="orthographicFront"/>
            <a:lightRig rig="flat" dir="t"/>
          </a:scene3d>
        </p:grpSpPr>
        <p:sp>
          <p:nvSpPr>
            <p:cNvPr id="6" name="Rounded Rectangle 5"/>
            <p:cNvSpPr/>
            <p:nvPr/>
          </p:nvSpPr>
          <p:spPr>
            <a:xfrm>
              <a:off x="0" y="3848085"/>
              <a:ext cx="8977225" cy="41653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0334" y="3868419"/>
              <a:ext cx="8936557" cy="375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800" kern="1200" smtClean="0"/>
                <a:t>5.1.10 Explain the energy flow in a food chain.</a:t>
              </a:r>
              <a:endParaRPr lang="en-GB" sz="2800" kern="1200"/>
            </a:p>
          </p:txBody>
        </p:sp>
      </p:grpSp>
      <p:sp>
        <p:nvSpPr>
          <p:cNvPr id="2" name="Rectangle 1"/>
          <p:cNvSpPr/>
          <p:nvPr/>
        </p:nvSpPr>
        <p:spPr>
          <a:xfrm>
            <a:off x="323528" y="1340768"/>
            <a:ext cx="8496944" cy="1754326"/>
          </a:xfrm>
          <a:prstGeom prst="rect">
            <a:avLst/>
          </a:prstGeom>
        </p:spPr>
        <p:txBody>
          <a:bodyPr wrap="square">
            <a:spAutoFit/>
          </a:bodyPr>
          <a:lstStyle/>
          <a:p>
            <a:r>
              <a:rPr lang="en-GB" dirty="0"/>
              <a:t>In order to obtain food, chew and digest it, </a:t>
            </a:r>
            <a:r>
              <a:rPr lang="en-GB" b="1" dirty="0"/>
              <a:t>energy </a:t>
            </a:r>
            <a:r>
              <a:rPr lang="en-GB" b="1" dirty="0" smtClean="0"/>
              <a:t>is required</a:t>
            </a:r>
            <a:r>
              <a:rPr lang="en-GB" dirty="0"/>
              <a:t>. Animals also use energy to breathe, move </a:t>
            </a:r>
            <a:r>
              <a:rPr lang="en-GB" dirty="0" smtClean="0"/>
              <a:t>and keep </a:t>
            </a:r>
            <a:r>
              <a:rPr lang="en-GB" dirty="0"/>
              <a:t>warm. So </a:t>
            </a:r>
            <a:r>
              <a:rPr lang="en-GB" b="1" dirty="0"/>
              <a:t>a lot of the energy </a:t>
            </a:r>
            <a:r>
              <a:rPr lang="en-GB" dirty="0"/>
              <a:t>that is taken into </a:t>
            </a:r>
            <a:r>
              <a:rPr lang="en-GB" dirty="0" smtClean="0"/>
              <a:t>the </a:t>
            </a:r>
            <a:r>
              <a:rPr lang="en-GB" dirty="0"/>
              <a:t>organism, </a:t>
            </a:r>
            <a:r>
              <a:rPr lang="en-GB" b="1" dirty="0"/>
              <a:t>will be used</a:t>
            </a:r>
            <a:r>
              <a:rPr lang="en-GB" dirty="0"/>
              <a:t> by </a:t>
            </a:r>
            <a:r>
              <a:rPr lang="en-GB" dirty="0" smtClean="0"/>
              <a:t>this organism </a:t>
            </a:r>
            <a:r>
              <a:rPr lang="en-GB" dirty="0"/>
              <a:t>and will not </a:t>
            </a:r>
            <a:r>
              <a:rPr lang="en-GB" dirty="0" smtClean="0"/>
              <a:t>be available </a:t>
            </a:r>
            <a:r>
              <a:rPr lang="en-GB" dirty="0"/>
              <a:t>to the next trophic level. As a very rough </a:t>
            </a:r>
            <a:r>
              <a:rPr lang="en-GB" dirty="0" smtClean="0"/>
              <a:t>average, we </a:t>
            </a:r>
            <a:r>
              <a:rPr lang="en-GB" dirty="0"/>
              <a:t>can expect around 10% of the ingested </a:t>
            </a:r>
            <a:r>
              <a:rPr lang="en-GB" dirty="0" smtClean="0"/>
              <a:t>energy to be available </a:t>
            </a:r>
            <a:r>
              <a:rPr lang="en-GB" dirty="0"/>
              <a:t>for the next trophic level; the other 90% is </a:t>
            </a:r>
            <a:r>
              <a:rPr lang="en-GB" dirty="0" smtClean="0"/>
              <a:t>used by </a:t>
            </a:r>
            <a:r>
              <a:rPr lang="en-GB" dirty="0"/>
              <a:t>the organism itself.</a:t>
            </a:r>
          </a:p>
        </p:txBody>
      </p:sp>
      <p:sp>
        <p:nvSpPr>
          <p:cNvPr id="3" name="Rectangle 2"/>
          <p:cNvSpPr/>
          <p:nvPr/>
        </p:nvSpPr>
        <p:spPr>
          <a:xfrm>
            <a:off x="539552" y="5733256"/>
            <a:ext cx="7904398" cy="646331"/>
          </a:xfrm>
          <a:prstGeom prst="rect">
            <a:avLst/>
          </a:prstGeom>
        </p:spPr>
        <p:txBody>
          <a:bodyPr wrap="square">
            <a:spAutoFit/>
          </a:bodyPr>
          <a:lstStyle/>
          <a:p>
            <a:r>
              <a:rPr lang="en-GB" dirty="0"/>
              <a:t>A</a:t>
            </a:r>
            <a:r>
              <a:rPr lang="en-GB" dirty="0" smtClean="0"/>
              <a:t>s </a:t>
            </a:r>
            <a:r>
              <a:rPr lang="en-GB" dirty="0"/>
              <a:t>the food chain </a:t>
            </a:r>
            <a:r>
              <a:rPr lang="en-GB" dirty="0" smtClean="0"/>
              <a:t>becomes longer</a:t>
            </a:r>
            <a:r>
              <a:rPr lang="en-GB" dirty="0"/>
              <a:t>, more energy is needed at the first trophic </a:t>
            </a:r>
            <a:r>
              <a:rPr lang="en-GB" dirty="0" smtClean="0"/>
              <a:t>level (producers</a:t>
            </a:r>
            <a:r>
              <a:rPr lang="en-GB" dirty="0"/>
              <a:t>) to sustain the top consumer(s).</a:t>
            </a:r>
          </a:p>
        </p:txBody>
      </p:sp>
    </p:spTree>
    <p:extLst>
      <p:ext uri="{BB962C8B-B14F-4D97-AF65-F5344CB8AC3E}">
        <p14:creationId xmlns:p14="http://schemas.microsoft.com/office/powerpoint/2010/main" val="16481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250"/>
                                        <p:tgtEl>
                                          <p:spTgt spid="3074"/>
                                        </p:tgtEl>
                                      </p:cBhvr>
                                    </p:animEffect>
                                  </p:childTnLst>
                                </p:cTn>
                              </p:par>
                            </p:childTnLst>
                          </p:cTn>
                        </p:par>
                        <p:par>
                          <p:cTn id="14" fill="hold">
                            <p:stCondLst>
                              <p:cond delay="225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100" name="Picture 4" descr="http://extendedart.scm.cityu.edu.hk/wp-content/uploads/2013/05/light_bulb2_lesson4_activity1_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71" y="2276871"/>
            <a:ext cx="4209555" cy="315716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132856"/>
            <a:ext cx="4427984" cy="269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49281" y="188640"/>
            <a:ext cx="8977225" cy="936104"/>
            <a:chOff x="0" y="4275294"/>
            <a:chExt cx="8977225" cy="416535"/>
          </a:xfrm>
          <a:scene3d>
            <a:camera prst="orthographicFront"/>
            <a:lightRig rig="flat" dir="t"/>
          </a:scene3d>
        </p:grpSpPr>
        <p:sp>
          <p:nvSpPr>
            <p:cNvPr id="6" name="Rounded Rectangle 5"/>
            <p:cNvSpPr/>
            <p:nvPr/>
          </p:nvSpPr>
          <p:spPr>
            <a:xfrm>
              <a:off x="0" y="4275294"/>
              <a:ext cx="8977225" cy="41653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0334" y="4295628"/>
              <a:ext cx="8936557" cy="375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5.1.11 State that energy transformations are never 100% efficient.</a:t>
              </a:r>
              <a:endParaRPr lang="en-GB" sz="2000" kern="1200"/>
            </a:p>
          </p:txBody>
        </p:sp>
      </p:grpSp>
      <p:sp>
        <p:nvSpPr>
          <p:cNvPr id="2" name="Rectangle 1"/>
          <p:cNvSpPr/>
          <p:nvPr/>
        </p:nvSpPr>
        <p:spPr>
          <a:xfrm>
            <a:off x="397433" y="1340768"/>
            <a:ext cx="8280920" cy="1200329"/>
          </a:xfrm>
          <a:prstGeom prst="rect">
            <a:avLst/>
          </a:prstGeom>
        </p:spPr>
        <p:txBody>
          <a:bodyPr wrap="square">
            <a:spAutoFit/>
          </a:bodyPr>
          <a:lstStyle/>
          <a:p>
            <a:r>
              <a:rPr lang="en-GB" dirty="0"/>
              <a:t>When energy is changed from one form into another, </a:t>
            </a:r>
            <a:r>
              <a:rPr lang="en-GB" b="1" dirty="0" smtClean="0"/>
              <a:t>the transformation </a:t>
            </a:r>
            <a:r>
              <a:rPr lang="en-GB" b="1" dirty="0"/>
              <a:t>is never 100% efficient</a:t>
            </a:r>
            <a:r>
              <a:rPr lang="en-GB" dirty="0"/>
              <a:t>. This means </a:t>
            </a:r>
            <a:r>
              <a:rPr lang="en-GB" dirty="0" smtClean="0"/>
              <a:t>that some </a:t>
            </a:r>
            <a:r>
              <a:rPr lang="en-GB" dirty="0"/>
              <a:t>energy will be changed into a form other than </a:t>
            </a:r>
            <a:r>
              <a:rPr lang="en-GB" dirty="0" smtClean="0"/>
              <a:t>the intended </a:t>
            </a:r>
            <a:r>
              <a:rPr lang="en-GB" dirty="0"/>
              <a:t>form and will usually not be very useful.</a:t>
            </a:r>
          </a:p>
        </p:txBody>
      </p:sp>
      <p:sp>
        <p:nvSpPr>
          <p:cNvPr id="3" name="Rectangle 2"/>
          <p:cNvSpPr/>
          <p:nvPr/>
        </p:nvSpPr>
        <p:spPr>
          <a:xfrm>
            <a:off x="347971" y="5418055"/>
            <a:ext cx="8280920" cy="1200329"/>
          </a:xfrm>
          <a:prstGeom prst="rect">
            <a:avLst/>
          </a:prstGeom>
        </p:spPr>
        <p:txBody>
          <a:bodyPr wrap="square">
            <a:spAutoFit/>
          </a:bodyPr>
          <a:lstStyle/>
          <a:p>
            <a:r>
              <a:rPr lang="en-GB" dirty="0"/>
              <a:t>The energy lost to the environment as heat </a:t>
            </a:r>
            <a:r>
              <a:rPr lang="en-GB" b="1" dirty="0"/>
              <a:t>needs to </a:t>
            </a:r>
            <a:r>
              <a:rPr lang="en-GB" b="1" dirty="0" smtClean="0"/>
              <a:t>come from </a:t>
            </a:r>
            <a:r>
              <a:rPr lang="en-GB" b="1" dirty="0"/>
              <a:t>the food </a:t>
            </a:r>
            <a:r>
              <a:rPr lang="en-GB" dirty="0"/>
              <a:t>that the organism eats. This helps to </a:t>
            </a:r>
            <a:r>
              <a:rPr lang="en-GB" dirty="0" smtClean="0"/>
              <a:t>explain why </a:t>
            </a:r>
            <a:r>
              <a:rPr lang="en-GB" dirty="0"/>
              <a:t>birds and mammals, which have a </a:t>
            </a:r>
            <a:r>
              <a:rPr lang="en-GB" b="1" dirty="0"/>
              <a:t>constant </a:t>
            </a:r>
            <a:r>
              <a:rPr lang="en-GB" dirty="0" smtClean="0"/>
              <a:t>body temperature</a:t>
            </a:r>
            <a:r>
              <a:rPr lang="en-GB" dirty="0"/>
              <a:t>, </a:t>
            </a:r>
            <a:r>
              <a:rPr lang="en-GB" b="1" dirty="0"/>
              <a:t>need to eat much more per kg body </a:t>
            </a:r>
            <a:r>
              <a:rPr lang="en-GB" b="1" dirty="0" smtClean="0"/>
              <a:t>mass</a:t>
            </a:r>
            <a:r>
              <a:rPr lang="en-GB" dirty="0" smtClean="0"/>
              <a:t> than</a:t>
            </a:r>
            <a:r>
              <a:rPr lang="en-GB" dirty="0"/>
              <a:t>, for example, </a:t>
            </a:r>
            <a:r>
              <a:rPr lang="en-GB" b="1" dirty="0"/>
              <a:t>reptiles</a:t>
            </a:r>
            <a:r>
              <a:rPr lang="en-GB" dirty="0"/>
              <a:t> which do not.</a:t>
            </a:r>
          </a:p>
        </p:txBody>
      </p:sp>
    </p:spTree>
    <p:extLst>
      <p:ext uri="{BB962C8B-B14F-4D97-AF65-F5344CB8AC3E}">
        <p14:creationId xmlns:p14="http://schemas.microsoft.com/office/powerpoint/2010/main" val="172373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online.santarosa.edu/homepage/cgalt/BIO10-Stuff/Ch20-Ecology-Communities-Ecosystems-Human_Impact/Energy-Pyramid-Rule-of-Tem-Calculations.jpg"/>
          <p:cNvPicPr>
            <a:picLocks noChangeAspect="1" noChangeArrowheads="1"/>
          </p:cNvPicPr>
          <p:nvPr/>
        </p:nvPicPr>
        <p:blipFill rotWithShape="1">
          <a:blip r:embed="rId2">
            <a:extLst>
              <a:ext uri="{28A0092B-C50C-407E-A947-70E740481C1C}">
                <a14:useLocalDpi xmlns:a14="http://schemas.microsoft.com/office/drawing/2010/main" val="0"/>
              </a:ext>
            </a:extLst>
          </a:blip>
          <a:srcRect b="6871"/>
          <a:stretch/>
        </p:blipFill>
        <p:spPr bwMode="auto">
          <a:xfrm>
            <a:off x="2042877" y="2907294"/>
            <a:ext cx="5386702" cy="376245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71853" y="764704"/>
            <a:ext cx="8640960" cy="1477328"/>
          </a:xfrm>
          <a:prstGeom prst="rect">
            <a:avLst/>
          </a:prstGeom>
        </p:spPr>
        <p:txBody>
          <a:bodyPr wrap="square">
            <a:spAutoFit/>
          </a:bodyPr>
          <a:lstStyle/>
          <a:p>
            <a:r>
              <a:rPr lang="en-GB" dirty="0"/>
              <a:t>A pyramid of energy is </a:t>
            </a:r>
            <a:r>
              <a:rPr lang="en-GB" b="1" dirty="0"/>
              <a:t>a graphical representation of </a:t>
            </a:r>
            <a:r>
              <a:rPr lang="en-GB" b="1" dirty="0" smtClean="0"/>
              <a:t>the amount </a:t>
            </a:r>
            <a:r>
              <a:rPr lang="en-GB" b="1" dirty="0"/>
              <a:t>of energy of each trophic level in a food </a:t>
            </a:r>
            <a:r>
              <a:rPr lang="en-GB" b="1" dirty="0" smtClean="0"/>
              <a:t>chain</a:t>
            </a:r>
            <a:r>
              <a:rPr lang="en-GB" dirty="0" smtClean="0"/>
              <a:t>. The </a:t>
            </a:r>
            <a:r>
              <a:rPr lang="en-GB" dirty="0"/>
              <a:t>units are kJ/m2/yr. The pyramid will never be </a:t>
            </a:r>
            <a:r>
              <a:rPr lang="en-GB" dirty="0" smtClean="0"/>
              <a:t>inverted since </a:t>
            </a:r>
            <a:r>
              <a:rPr lang="en-GB" dirty="0"/>
              <a:t>it is based on the amount of energy per unit area </a:t>
            </a:r>
            <a:r>
              <a:rPr lang="en-GB" dirty="0" smtClean="0"/>
              <a:t>that flows </a:t>
            </a:r>
            <a:r>
              <a:rPr lang="en-GB" dirty="0"/>
              <a:t>through the trophic level of the food chain in a </a:t>
            </a:r>
            <a:r>
              <a:rPr lang="en-GB" dirty="0" smtClean="0"/>
              <a:t>given amount </a:t>
            </a:r>
            <a:r>
              <a:rPr lang="en-GB" dirty="0"/>
              <a:t>of time.</a:t>
            </a:r>
          </a:p>
        </p:txBody>
      </p:sp>
      <p:grpSp>
        <p:nvGrpSpPr>
          <p:cNvPr id="6" name="Group 5"/>
          <p:cNvGrpSpPr/>
          <p:nvPr/>
        </p:nvGrpSpPr>
        <p:grpSpPr>
          <a:xfrm>
            <a:off x="103721" y="116632"/>
            <a:ext cx="8977225" cy="416535"/>
            <a:chOff x="0" y="4702502"/>
            <a:chExt cx="8977225" cy="416535"/>
          </a:xfrm>
          <a:scene3d>
            <a:camera prst="orthographicFront"/>
            <a:lightRig rig="flat" dir="t"/>
          </a:scene3d>
        </p:grpSpPr>
        <p:sp>
          <p:nvSpPr>
            <p:cNvPr id="7" name="Rounded Rectangle 6"/>
            <p:cNvSpPr/>
            <p:nvPr/>
          </p:nvSpPr>
          <p:spPr>
            <a:xfrm>
              <a:off x="0" y="4702502"/>
              <a:ext cx="8977225" cy="41653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0334" y="4722836"/>
              <a:ext cx="8936557" cy="375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5.1.12 Explain reasons for the shape of pyramids of energy.</a:t>
              </a:r>
              <a:endParaRPr lang="en-GB" sz="2000" kern="1200"/>
            </a:p>
          </p:txBody>
        </p:sp>
      </p:grpSp>
      <p:sp>
        <p:nvSpPr>
          <p:cNvPr id="3" name="Rectangle 2"/>
          <p:cNvSpPr/>
          <p:nvPr/>
        </p:nvSpPr>
        <p:spPr>
          <a:xfrm>
            <a:off x="271853" y="2242032"/>
            <a:ext cx="8640960" cy="923330"/>
          </a:xfrm>
          <a:prstGeom prst="rect">
            <a:avLst/>
          </a:prstGeom>
        </p:spPr>
        <p:txBody>
          <a:bodyPr wrap="square">
            <a:spAutoFit/>
          </a:bodyPr>
          <a:lstStyle/>
          <a:p>
            <a:r>
              <a:rPr lang="en-GB" dirty="0"/>
              <a:t>In order to produce a pyramid of energy, it is necessary </a:t>
            </a:r>
            <a:r>
              <a:rPr lang="en-GB" dirty="0" smtClean="0"/>
              <a:t>to find </a:t>
            </a:r>
            <a:r>
              <a:rPr lang="en-GB" dirty="0"/>
              <a:t>out </a:t>
            </a:r>
            <a:r>
              <a:rPr lang="en-GB" b="1" dirty="0"/>
              <a:t>how</a:t>
            </a:r>
            <a:r>
              <a:rPr lang="en-GB" dirty="0"/>
              <a:t> </a:t>
            </a:r>
            <a:r>
              <a:rPr lang="en-GB" b="1" dirty="0"/>
              <a:t>much energy an organism contains </a:t>
            </a:r>
            <a:r>
              <a:rPr lang="en-GB" dirty="0"/>
              <a:t>and </a:t>
            </a:r>
            <a:r>
              <a:rPr lang="en-GB" dirty="0" smtClean="0"/>
              <a:t>how many </a:t>
            </a:r>
            <a:r>
              <a:rPr lang="en-GB" dirty="0"/>
              <a:t>organisms there are in a trophic </a:t>
            </a:r>
            <a:r>
              <a:rPr lang="en-GB" dirty="0" smtClean="0"/>
              <a:t>level.</a:t>
            </a:r>
            <a:endParaRPr lang="en-GB" dirty="0"/>
          </a:p>
        </p:txBody>
      </p:sp>
    </p:spTree>
    <p:extLst>
      <p:ext uri="{BB962C8B-B14F-4D97-AF65-F5344CB8AC3E}">
        <p14:creationId xmlns:p14="http://schemas.microsoft.com/office/powerpoint/2010/main" val="40560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12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238"/>
            <a:ext cx="8460432" cy="6811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3" name="Diagram 2"/>
          <p:cNvGraphicFramePr/>
          <p:nvPr>
            <p:extLst>
              <p:ext uri="{D42A27DB-BD31-4B8C-83A1-F6EECF244321}">
                <p14:modId xmlns:p14="http://schemas.microsoft.com/office/powerpoint/2010/main" val="1864446655"/>
              </p:ext>
            </p:extLst>
          </p:nvPr>
        </p:nvGraphicFramePr>
        <p:xfrm>
          <a:off x="251520" y="260648"/>
          <a:ext cx="2736304" cy="2091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90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250"/>
                                        <p:tgtEl>
                                          <p:spTgt spid="6146"/>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85033" y="1196752"/>
            <a:ext cx="9073008" cy="1754326"/>
          </a:xfrm>
          <a:prstGeom prst="rect">
            <a:avLst/>
          </a:prstGeom>
        </p:spPr>
        <p:txBody>
          <a:bodyPr wrap="square">
            <a:spAutoFit/>
          </a:bodyPr>
          <a:lstStyle/>
          <a:p>
            <a:r>
              <a:rPr lang="en-GB" dirty="0"/>
              <a:t>E</a:t>
            </a:r>
            <a:r>
              <a:rPr lang="en-GB" dirty="0" smtClean="0"/>
              <a:t>nergy </a:t>
            </a:r>
            <a:r>
              <a:rPr lang="en-GB" dirty="0"/>
              <a:t>enters the system </a:t>
            </a:r>
            <a:r>
              <a:rPr lang="en-GB" dirty="0" smtClean="0"/>
              <a:t>as sunlight</a:t>
            </a:r>
            <a:r>
              <a:rPr lang="en-GB" dirty="0"/>
              <a:t>. Some of it is </a:t>
            </a:r>
            <a:r>
              <a:rPr lang="en-GB" b="1" dirty="0"/>
              <a:t>absorbed and stored </a:t>
            </a:r>
            <a:r>
              <a:rPr lang="en-GB" dirty="0"/>
              <a:t>in products </a:t>
            </a:r>
            <a:r>
              <a:rPr lang="en-GB" dirty="0" smtClean="0"/>
              <a:t>of photosynthesis </a:t>
            </a:r>
            <a:r>
              <a:rPr lang="en-GB" dirty="0"/>
              <a:t>by autotrophs. Then it is gradually used </a:t>
            </a:r>
            <a:r>
              <a:rPr lang="en-GB" dirty="0" smtClean="0"/>
              <a:t>as these </a:t>
            </a:r>
            <a:r>
              <a:rPr lang="en-GB" dirty="0"/>
              <a:t>products make their way through the trophic </a:t>
            </a:r>
            <a:r>
              <a:rPr lang="en-GB" dirty="0" smtClean="0"/>
              <a:t>levels. Finally </a:t>
            </a:r>
            <a:r>
              <a:rPr lang="en-GB" dirty="0"/>
              <a:t>all energy captured in chemical bonds will </a:t>
            </a:r>
            <a:r>
              <a:rPr lang="en-GB" dirty="0" smtClean="0"/>
              <a:t>have been </a:t>
            </a:r>
            <a:r>
              <a:rPr lang="en-GB" dirty="0"/>
              <a:t>changed to other forms of energy which </a:t>
            </a:r>
            <a:r>
              <a:rPr lang="en-GB" b="1" dirty="0"/>
              <a:t>cannot </a:t>
            </a:r>
            <a:r>
              <a:rPr lang="en-GB" b="1" dirty="0" smtClean="0"/>
              <a:t>be passed </a:t>
            </a:r>
            <a:r>
              <a:rPr lang="en-GB" b="1" dirty="0"/>
              <a:t>on</a:t>
            </a:r>
            <a:r>
              <a:rPr lang="en-GB" dirty="0" smtClean="0"/>
              <a:t>.</a:t>
            </a:r>
            <a:endParaRPr lang="en-GB" dirty="0"/>
          </a:p>
          <a:p>
            <a:endParaRPr lang="en-GB" dirty="0"/>
          </a:p>
        </p:txBody>
      </p:sp>
      <p:grpSp>
        <p:nvGrpSpPr>
          <p:cNvPr id="6" name="Group 5"/>
          <p:cNvGrpSpPr/>
          <p:nvPr/>
        </p:nvGrpSpPr>
        <p:grpSpPr>
          <a:xfrm>
            <a:off x="63053" y="188640"/>
            <a:ext cx="8977225" cy="864096"/>
            <a:chOff x="0" y="5129711"/>
            <a:chExt cx="8977225" cy="416535"/>
          </a:xfrm>
          <a:scene3d>
            <a:camera prst="orthographicFront"/>
            <a:lightRig rig="flat" dir="t"/>
          </a:scene3d>
        </p:grpSpPr>
        <p:sp>
          <p:nvSpPr>
            <p:cNvPr id="7" name="Rounded Rectangle 6"/>
            <p:cNvSpPr/>
            <p:nvPr/>
          </p:nvSpPr>
          <p:spPr>
            <a:xfrm>
              <a:off x="0" y="5129711"/>
              <a:ext cx="8977225" cy="41653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0334" y="5150045"/>
              <a:ext cx="8936557" cy="375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600" kern="1200" smtClean="0"/>
                <a:t>5.1.13 Explain that energy enters and leaves ecosystems, but nutrients must be recycled.</a:t>
              </a:r>
              <a:endParaRPr lang="en-GB" sz="1600" kern="1200"/>
            </a:p>
          </p:txBody>
        </p:sp>
      </p:grpSp>
      <p:pic>
        <p:nvPicPr>
          <p:cNvPr id="7170" name="Picture 2" descr="http://solarenergyfactsblog.com/wp-content/uploads/2011/08/solar-energy-diagram-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408" y="2708920"/>
            <a:ext cx="4785918" cy="3576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857" y="2852936"/>
            <a:ext cx="4572000" cy="2862322"/>
          </a:xfrm>
          <a:prstGeom prst="rect">
            <a:avLst/>
          </a:prstGeom>
        </p:spPr>
        <p:txBody>
          <a:bodyPr>
            <a:spAutoFit/>
          </a:bodyPr>
          <a:lstStyle/>
          <a:p>
            <a:r>
              <a:rPr lang="en-GB" dirty="0"/>
              <a:t>So </a:t>
            </a:r>
            <a:r>
              <a:rPr lang="en-GB" b="1" dirty="0"/>
              <a:t>energy is NOT recycled </a:t>
            </a:r>
            <a:r>
              <a:rPr lang="en-GB" dirty="0"/>
              <a:t>through the ecosystem. The earth constantly receives energy from the sun and also constantly radiates out energy in the form of light and heat. The earth, however, </a:t>
            </a:r>
            <a:r>
              <a:rPr lang="en-GB" b="1" dirty="0"/>
              <a:t>does not receive nor send out matter on a regular basis</a:t>
            </a:r>
            <a:r>
              <a:rPr lang="en-GB" dirty="0"/>
              <a:t>. This means that </a:t>
            </a:r>
            <a:r>
              <a:rPr lang="en-GB" b="1" dirty="0"/>
              <a:t>nutrients must be recycled </a:t>
            </a:r>
            <a:r>
              <a:rPr lang="en-GB" dirty="0"/>
              <a:t>through the ecosystems. The process of recycling nutrients requires energy.</a:t>
            </a:r>
          </a:p>
        </p:txBody>
      </p:sp>
    </p:spTree>
    <p:extLst>
      <p:ext uri="{BB962C8B-B14F-4D97-AF65-F5344CB8AC3E}">
        <p14:creationId xmlns:p14="http://schemas.microsoft.com/office/powerpoint/2010/main" val="177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125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996" y="4295702"/>
            <a:ext cx="4572000" cy="2571750"/>
          </a:xfrm>
          <a:prstGeom prst="rect">
            <a:avLst/>
          </a:prstGeom>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251520" y="1556792"/>
            <a:ext cx="8568952" cy="923330"/>
          </a:xfrm>
          <a:prstGeom prst="rect">
            <a:avLst/>
          </a:prstGeom>
        </p:spPr>
        <p:txBody>
          <a:bodyPr wrap="square">
            <a:spAutoFit/>
          </a:bodyPr>
          <a:lstStyle/>
          <a:p>
            <a:r>
              <a:rPr lang="en-GB" dirty="0"/>
              <a:t>A</a:t>
            </a:r>
            <a:r>
              <a:rPr lang="en-GB" dirty="0" smtClean="0"/>
              <a:t>ll </a:t>
            </a:r>
            <a:r>
              <a:rPr lang="en-GB" dirty="0"/>
              <a:t>living things </a:t>
            </a:r>
            <a:r>
              <a:rPr lang="en-GB" b="1" dirty="0"/>
              <a:t>produce organic </a:t>
            </a:r>
            <a:r>
              <a:rPr lang="en-GB" b="1" dirty="0" smtClean="0"/>
              <a:t>waste</a:t>
            </a:r>
            <a:r>
              <a:rPr lang="en-GB" dirty="0" smtClean="0"/>
              <a:t> during </a:t>
            </a:r>
            <a:r>
              <a:rPr lang="en-GB" dirty="0"/>
              <a:t>their life. Somehow, the </a:t>
            </a:r>
            <a:r>
              <a:rPr lang="en-GB" b="1" dirty="0" smtClean="0"/>
              <a:t>organic nutrients </a:t>
            </a:r>
            <a:r>
              <a:rPr lang="en-GB" b="1" dirty="0"/>
              <a:t>need </a:t>
            </a:r>
            <a:r>
              <a:rPr lang="en-GB" b="1" dirty="0" smtClean="0"/>
              <a:t>to be </a:t>
            </a:r>
            <a:r>
              <a:rPr lang="en-GB" b="1" dirty="0"/>
              <a:t>returned to the </a:t>
            </a:r>
            <a:r>
              <a:rPr lang="en-GB" b="1" dirty="0" smtClean="0"/>
              <a:t>soil as </a:t>
            </a:r>
            <a:r>
              <a:rPr lang="en-GB" b="1" dirty="0"/>
              <a:t>inorganic minerals </a:t>
            </a:r>
            <a:r>
              <a:rPr lang="en-GB" dirty="0"/>
              <a:t>to allow </a:t>
            </a:r>
            <a:r>
              <a:rPr lang="en-GB" dirty="0" smtClean="0"/>
              <a:t>the cycling </a:t>
            </a:r>
            <a:r>
              <a:rPr lang="en-GB" dirty="0"/>
              <a:t>of elements to start again.</a:t>
            </a:r>
            <a:endParaRPr lang="en-GB" dirty="0"/>
          </a:p>
        </p:txBody>
      </p:sp>
      <p:grpSp>
        <p:nvGrpSpPr>
          <p:cNvPr id="6" name="Group 5"/>
          <p:cNvGrpSpPr/>
          <p:nvPr/>
        </p:nvGrpSpPr>
        <p:grpSpPr>
          <a:xfrm>
            <a:off x="132839" y="260648"/>
            <a:ext cx="8977225" cy="1095884"/>
            <a:chOff x="0" y="5556919"/>
            <a:chExt cx="8977225" cy="416535"/>
          </a:xfrm>
          <a:scene3d>
            <a:camera prst="orthographicFront"/>
            <a:lightRig rig="flat" dir="t"/>
          </a:scene3d>
        </p:grpSpPr>
        <p:sp>
          <p:nvSpPr>
            <p:cNvPr id="7" name="Rounded Rectangle 6"/>
            <p:cNvSpPr/>
            <p:nvPr/>
          </p:nvSpPr>
          <p:spPr>
            <a:xfrm>
              <a:off x="0" y="5556919"/>
              <a:ext cx="8977225" cy="416535"/>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0334" y="5577253"/>
              <a:ext cx="8936557" cy="37586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5.1.14 State that saprotrophic bacteria and fungi (decomposers) recycle nutrients.</a:t>
              </a:r>
              <a:endParaRPr lang="en-GB" sz="2000" kern="1200"/>
            </a:p>
          </p:txBody>
        </p:sp>
      </p:grpSp>
      <p:sp>
        <p:nvSpPr>
          <p:cNvPr id="3" name="Rectangle 2"/>
          <p:cNvSpPr/>
          <p:nvPr/>
        </p:nvSpPr>
        <p:spPr>
          <a:xfrm>
            <a:off x="251520" y="2541376"/>
            <a:ext cx="8568952" cy="1754326"/>
          </a:xfrm>
          <a:prstGeom prst="rect">
            <a:avLst/>
          </a:prstGeom>
        </p:spPr>
        <p:txBody>
          <a:bodyPr wrap="square">
            <a:spAutoFit/>
          </a:bodyPr>
          <a:lstStyle/>
          <a:p>
            <a:r>
              <a:rPr lang="en-GB" dirty="0"/>
              <a:t>Various names are used relating to the group of </a:t>
            </a:r>
            <a:r>
              <a:rPr lang="en-GB" dirty="0" smtClean="0"/>
              <a:t>organisms involved </a:t>
            </a:r>
            <a:r>
              <a:rPr lang="en-GB" dirty="0"/>
              <a:t>in this cyclical process. </a:t>
            </a:r>
            <a:r>
              <a:rPr lang="en-GB" b="1" dirty="0"/>
              <a:t>Decomposers</a:t>
            </a:r>
            <a:r>
              <a:rPr lang="en-GB" dirty="0"/>
              <a:t> </a:t>
            </a:r>
            <a:r>
              <a:rPr lang="en-GB" dirty="0" smtClean="0"/>
              <a:t>are organisms </a:t>
            </a:r>
            <a:r>
              <a:rPr lang="en-GB" dirty="0"/>
              <a:t>that obtain their energy from dead </a:t>
            </a:r>
            <a:r>
              <a:rPr lang="en-GB" dirty="0" smtClean="0"/>
              <a:t>organisms. Two </a:t>
            </a:r>
            <a:r>
              <a:rPr lang="en-GB" dirty="0"/>
              <a:t>main groups are </a:t>
            </a:r>
            <a:r>
              <a:rPr lang="en-GB" b="1" dirty="0" err="1"/>
              <a:t>detritivores</a:t>
            </a:r>
            <a:r>
              <a:rPr lang="en-GB" dirty="0"/>
              <a:t> (e.g. earthworms and</a:t>
            </a:r>
          </a:p>
          <a:p>
            <a:r>
              <a:rPr lang="en-GB" dirty="0"/>
              <a:t>dung beetles) and </a:t>
            </a:r>
            <a:r>
              <a:rPr lang="en-GB" b="1" dirty="0" err="1"/>
              <a:t>saprotrophs</a:t>
            </a:r>
            <a:r>
              <a:rPr lang="en-GB" dirty="0"/>
              <a:t> (e.g. fungi and bacteria</a:t>
            </a:r>
            <a:r>
              <a:rPr lang="en-GB" dirty="0" smtClean="0"/>
              <a:t>). </a:t>
            </a:r>
            <a:r>
              <a:rPr lang="en-GB" dirty="0" err="1" smtClean="0"/>
              <a:t>Saprotrophs</a:t>
            </a:r>
            <a:r>
              <a:rPr lang="en-GB" dirty="0" smtClean="0"/>
              <a:t> </a:t>
            </a:r>
            <a:r>
              <a:rPr lang="en-GB" dirty="0"/>
              <a:t>absorb soluble organic compounds </a:t>
            </a:r>
            <a:r>
              <a:rPr lang="en-GB" dirty="0" smtClean="0"/>
              <a:t>while </a:t>
            </a:r>
            <a:r>
              <a:rPr lang="en-GB" dirty="0" err="1" smtClean="0"/>
              <a:t>detritivores</a:t>
            </a:r>
            <a:r>
              <a:rPr lang="en-GB" dirty="0" smtClean="0"/>
              <a:t> </a:t>
            </a:r>
            <a:r>
              <a:rPr lang="en-GB" dirty="0"/>
              <a:t>ingest (parts of) dead plants or animals. </a:t>
            </a:r>
            <a:r>
              <a:rPr lang="en-GB" dirty="0" smtClean="0"/>
              <a:t>These processes </a:t>
            </a:r>
            <a:r>
              <a:rPr lang="en-GB" dirty="0"/>
              <a:t>are essential for the cycling of nutrients.</a:t>
            </a:r>
            <a:endParaRPr lang="en-GB" dirty="0"/>
          </a:p>
        </p:txBody>
      </p:sp>
      <p:sp>
        <p:nvSpPr>
          <p:cNvPr id="4" name="TextBox 3"/>
          <p:cNvSpPr txBox="1"/>
          <p:nvPr/>
        </p:nvSpPr>
        <p:spPr>
          <a:xfrm>
            <a:off x="7911249" y="4295702"/>
            <a:ext cx="909223" cy="523220"/>
          </a:xfrm>
          <a:prstGeom prst="rect">
            <a:avLst/>
          </a:prstGeom>
          <a:noFill/>
        </p:spPr>
        <p:txBody>
          <a:bodyPr wrap="none" rtlCol="0">
            <a:spAutoFit/>
          </a:bodyPr>
          <a:lstStyle/>
          <a:p>
            <a:r>
              <a:rPr lang="en-GB" sz="2800" dirty="0" smtClean="0">
                <a:hlinkClick r:id="rId3"/>
              </a:rPr>
              <a:t>LINK</a:t>
            </a:r>
            <a:endParaRPr lang="en-GB" sz="2800" dirty="0"/>
          </a:p>
        </p:txBody>
      </p:sp>
    </p:spTree>
    <p:extLst>
      <p:ext uri="{BB962C8B-B14F-4D97-AF65-F5344CB8AC3E}">
        <p14:creationId xmlns:p14="http://schemas.microsoft.com/office/powerpoint/2010/main" val="76396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Topic 5: </a:t>
            </a:r>
            <a:r>
              <a:rPr lang="en-GB" dirty="0">
                <a:solidFill>
                  <a:schemeClr val="bg1">
                    <a:lumMod val="65000"/>
                  </a:schemeClr>
                </a:solidFill>
              </a:rPr>
              <a:t>Ecology and evolution</a:t>
            </a:r>
          </a:p>
        </p:txBody>
      </p:sp>
      <p:sp>
        <p:nvSpPr>
          <p:cNvPr id="3" name="Subtitle 2"/>
          <p:cNvSpPr>
            <a:spLocks noGrp="1"/>
          </p:cNvSpPr>
          <p:nvPr>
            <p:ph type="subTitle" idx="1"/>
          </p:nvPr>
        </p:nvSpPr>
        <p:spPr>
          <a:xfrm>
            <a:off x="4753302" y="4797152"/>
            <a:ext cx="3309803" cy="936104"/>
          </a:xfrm>
        </p:spPr>
        <p:txBody>
          <a:bodyPr>
            <a:normAutofit/>
          </a:bodyPr>
          <a:lstStyle/>
          <a:p>
            <a:r>
              <a:rPr lang="en-GB" sz="2400" dirty="0">
                <a:solidFill>
                  <a:srgbClr val="C00000"/>
                </a:solidFill>
              </a:rPr>
              <a:t>5.1 Communities and ecosystems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lstStyle/>
          <a:p>
            <a:r>
              <a:rPr lang="en-US" smtClean="0"/>
              <a:t>IB Biology SFP - Mark Polko</a:t>
            </a:r>
            <a:endParaRPr lang="en-US"/>
          </a:p>
        </p:txBody>
      </p:sp>
      <p:sp>
        <p:nvSpPr>
          <p:cNvPr id="8" name="Slide Number Placeholder 7"/>
          <p:cNvSpPr>
            <a:spLocks noGrp="1"/>
          </p:cNvSpPr>
          <p:nvPr>
            <p:ph type="sldNum" sz="quarter" idx="12"/>
          </p:nvPr>
        </p:nvSpPr>
        <p:spPr/>
        <p:txBody>
          <a:bodyPr/>
          <a:lstStyle/>
          <a:p>
            <a:fld id="{6E2D2B3B-882E-40F3-A32F-6DD516915044}" type="slidenum">
              <a:rPr lang="en-US" smtClean="0"/>
              <a:pPr/>
              <a:t>18</a:t>
            </a:fld>
            <a:endParaRPr lang="en-US" dirty="0"/>
          </a:p>
        </p:txBody>
      </p:sp>
      <p:pic>
        <p:nvPicPr>
          <p:cNvPr id="4" name="Picture 2" descr="http://www.vu.lt/site_images/infor/naujienos/2012/06/chaacreek_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0"/>
            <a:ext cx="3528392" cy="278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50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4" name="TextBox 3"/>
          <p:cNvSpPr txBox="1"/>
          <p:nvPr/>
        </p:nvSpPr>
        <p:spPr>
          <a:xfrm>
            <a:off x="251520" y="180395"/>
            <a:ext cx="2935419" cy="369332"/>
          </a:xfrm>
          <a:prstGeom prst="rect">
            <a:avLst/>
          </a:prstGeom>
          <a:noFill/>
        </p:spPr>
        <p:txBody>
          <a:bodyPr wrap="none" rtlCol="0">
            <a:spAutoFit/>
          </a:bodyPr>
          <a:lstStyle/>
          <a:p>
            <a:r>
              <a:rPr lang="en-GB" dirty="0" smtClean="0">
                <a:solidFill>
                  <a:srgbClr val="0070C0"/>
                </a:solidFill>
              </a:rPr>
              <a:t>ASSESSMENT STATEMENTS</a:t>
            </a:r>
            <a:endParaRPr lang="en-GB" dirty="0">
              <a:solidFill>
                <a:srgbClr val="0070C0"/>
              </a:solidFill>
            </a:endParaRPr>
          </a:p>
        </p:txBody>
      </p:sp>
      <p:graphicFrame>
        <p:nvGraphicFramePr>
          <p:cNvPr id="7" name="Diagram 6"/>
          <p:cNvGraphicFramePr>
            <a:graphicFrameLocks noChangeAspect="1"/>
          </p:cNvGraphicFramePr>
          <p:nvPr>
            <p:extLst>
              <p:ext uri="{D42A27DB-BD31-4B8C-83A1-F6EECF244321}">
                <p14:modId xmlns:p14="http://schemas.microsoft.com/office/powerpoint/2010/main" val="1933283590"/>
              </p:ext>
            </p:extLst>
          </p:nvPr>
        </p:nvGraphicFramePr>
        <p:xfrm>
          <a:off x="25867" y="549727"/>
          <a:ext cx="8977225"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par>
                          <p:cTn id="8" fill="hold">
                            <p:stCondLst>
                              <p:cond delay="1250"/>
                            </p:stCondLst>
                            <p:childTnLst>
                              <p:par>
                                <p:cTn id="9" presetID="42" presetClass="entr" presetSubtype="0" fill="hold" grpId="0" nodeType="afterEffect">
                                  <p:stCondLst>
                                    <p:cond delay="0"/>
                                  </p:stCondLst>
                                  <p:childTnLst>
                                    <p:set>
                                      <p:cBhvr>
                                        <p:cTn id="10" dur="1" fill="hold">
                                          <p:stCondLst>
                                            <p:cond delay="0"/>
                                          </p:stCondLst>
                                        </p:cTn>
                                        <p:tgtEl>
                                          <p:spTgt spid="7">
                                            <p:graphicEl>
                                              <a:dgm id="{EE6966DE-ABD4-4F2F-8B3D-A078BE3DF836}"/>
                                            </p:graphicEl>
                                          </p:spTgt>
                                        </p:tgtEl>
                                        <p:attrNameLst>
                                          <p:attrName>style.visibility</p:attrName>
                                        </p:attrNameLst>
                                      </p:cBhvr>
                                      <p:to>
                                        <p:strVal val="visible"/>
                                      </p:to>
                                    </p:set>
                                    <p:animEffect transition="in" filter="fade">
                                      <p:cBhvr>
                                        <p:cTn id="11" dur="250"/>
                                        <p:tgtEl>
                                          <p:spTgt spid="7">
                                            <p:graphicEl>
                                              <a:dgm id="{EE6966DE-ABD4-4F2F-8B3D-A078BE3DF836}"/>
                                            </p:graphicEl>
                                          </p:spTgt>
                                        </p:tgtEl>
                                      </p:cBhvr>
                                    </p:animEffect>
                                    <p:anim calcmode="lin" valueType="num">
                                      <p:cBhvr>
                                        <p:cTn id="12" dur="250" fill="hold"/>
                                        <p:tgtEl>
                                          <p:spTgt spid="7">
                                            <p:graphicEl>
                                              <a:dgm id="{EE6966DE-ABD4-4F2F-8B3D-A078BE3DF836}"/>
                                            </p:graphicEl>
                                          </p:spTgt>
                                        </p:tgtEl>
                                        <p:attrNameLst>
                                          <p:attrName>ppt_x</p:attrName>
                                        </p:attrNameLst>
                                      </p:cBhvr>
                                      <p:tavLst>
                                        <p:tav tm="0">
                                          <p:val>
                                            <p:strVal val="#ppt_x"/>
                                          </p:val>
                                        </p:tav>
                                        <p:tav tm="100000">
                                          <p:val>
                                            <p:strVal val="#ppt_x"/>
                                          </p:val>
                                        </p:tav>
                                      </p:tavLst>
                                    </p:anim>
                                    <p:anim calcmode="lin" valueType="num">
                                      <p:cBhvr>
                                        <p:cTn id="13" dur="250" fill="hold"/>
                                        <p:tgtEl>
                                          <p:spTgt spid="7">
                                            <p:graphicEl>
                                              <a:dgm id="{EE6966DE-ABD4-4F2F-8B3D-A078BE3DF836}"/>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graphicEl>
                                              <a:dgm id="{935ACA72-3B26-4BDF-A817-C0A8E3EDF496}"/>
                                            </p:graphicEl>
                                          </p:spTgt>
                                        </p:tgtEl>
                                        <p:attrNameLst>
                                          <p:attrName>style.visibility</p:attrName>
                                        </p:attrNameLst>
                                      </p:cBhvr>
                                      <p:to>
                                        <p:strVal val="visible"/>
                                      </p:to>
                                    </p:set>
                                    <p:animEffect transition="in" filter="fade">
                                      <p:cBhvr>
                                        <p:cTn id="17" dur="250"/>
                                        <p:tgtEl>
                                          <p:spTgt spid="7">
                                            <p:graphicEl>
                                              <a:dgm id="{935ACA72-3B26-4BDF-A817-C0A8E3EDF496}"/>
                                            </p:graphicEl>
                                          </p:spTgt>
                                        </p:tgtEl>
                                      </p:cBhvr>
                                    </p:animEffect>
                                    <p:anim calcmode="lin" valueType="num">
                                      <p:cBhvr>
                                        <p:cTn id="18" dur="250" fill="hold"/>
                                        <p:tgtEl>
                                          <p:spTgt spid="7">
                                            <p:graphicEl>
                                              <a:dgm id="{935ACA72-3B26-4BDF-A817-C0A8E3EDF496}"/>
                                            </p:graphicEl>
                                          </p:spTgt>
                                        </p:tgtEl>
                                        <p:attrNameLst>
                                          <p:attrName>ppt_x</p:attrName>
                                        </p:attrNameLst>
                                      </p:cBhvr>
                                      <p:tavLst>
                                        <p:tav tm="0">
                                          <p:val>
                                            <p:strVal val="#ppt_x"/>
                                          </p:val>
                                        </p:tav>
                                        <p:tav tm="100000">
                                          <p:val>
                                            <p:strVal val="#ppt_x"/>
                                          </p:val>
                                        </p:tav>
                                      </p:tavLst>
                                    </p:anim>
                                    <p:anim calcmode="lin" valueType="num">
                                      <p:cBhvr>
                                        <p:cTn id="19" dur="250" fill="hold"/>
                                        <p:tgtEl>
                                          <p:spTgt spid="7">
                                            <p:graphicEl>
                                              <a:dgm id="{935ACA72-3B26-4BDF-A817-C0A8E3EDF496}"/>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
                                            <p:graphicEl>
                                              <a:dgm id="{BFAFE686-D88D-4493-A80C-7B58E92E9BA0}"/>
                                            </p:graphicEl>
                                          </p:spTgt>
                                        </p:tgtEl>
                                        <p:attrNameLst>
                                          <p:attrName>style.visibility</p:attrName>
                                        </p:attrNameLst>
                                      </p:cBhvr>
                                      <p:to>
                                        <p:strVal val="visible"/>
                                      </p:to>
                                    </p:set>
                                    <p:animEffect transition="in" filter="fade">
                                      <p:cBhvr>
                                        <p:cTn id="23" dur="250"/>
                                        <p:tgtEl>
                                          <p:spTgt spid="7">
                                            <p:graphicEl>
                                              <a:dgm id="{BFAFE686-D88D-4493-A80C-7B58E92E9BA0}"/>
                                            </p:graphicEl>
                                          </p:spTgt>
                                        </p:tgtEl>
                                      </p:cBhvr>
                                    </p:animEffect>
                                    <p:anim calcmode="lin" valueType="num">
                                      <p:cBhvr>
                                        <p:cTn id="24" dur="250" fill="hold"/>
                                        <p:tgtEl>
                                          <p:spTgt spid="7">
                                            <p:graphicEl>
                                              <a:dgm id="{BFAFE686-D88D-4493-A80C-7B58E92E9BA0}"/>
                                            </p:graphicEl>
                                          </p:spTgt>
                                        </p:tgtEl>
                                        <p:attrNameLst>
                                          <p:attrName>ppt_x</p:attrName>
                                        </p:attrNameLst>
                                      </p:cBhvr>
                                      <p:tavLst>
                                        <p:tav tm="0">
                                          <p:val>
                                            <p:strVal val="#ppt_x"/>
                                          </p:val>
                                        </p:tav>
                                        <p:tav tm="100000">
                                          <p:val>
                                            <p:strVal val="#ppt_x"/>
                                          </p:val>
                                        </p:tav>
                                      </p:tavLst>
                                    </p:anim>
                                    <p:anim calcmode="lin" valueType="num">
                                      <p:cBhvr>
                                        <p:cTn id="25" dur="250" fill="hold"/>
                                        <p:tgtEl>
                                          <p:spTgt spid="7">
                                            <p:graphicEl>
                                              <a:dgm id="{BFAFE686-D88D-4493-A80C-7B58E92E9BA0}"/>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graphicEl>
                                              <a:dgm id="{E7C73F51-4B93-4938-88AD-84C89FE0DBE6}"/>
                                            </p:graphicEl>
                                          </p:spTgt>
                                        </p:tgtEl>
                                        <p:attrNameLst>
                                          <p:attrName>style.visibility</p:attrName>
                                        </p:attrNameLst>
                                      </p:cBhvr>
                                      <p:to>
                                        <p:strVal val="visible"/>
                                      </p:to>
                                    </p:set>
                                    <p:animEffect transition="in" filter="fade">
                                      <p:cBhvr>
                                        <p:cTn id="29" dur="250"/>
                                        <p:tgtEl>
                                          <p:spTgt spid="7">
                                            <p:graphicEl>
                                              <a:dgm id="{E7C73F51-4B93-4938-88AD-84C89FE0DBE6}"/>
                                            </p:graphicEl>
                                          </p:spTgt>
                                        </p:tgtEl>
                                      </p:cBhvr>
                                    </p:animEffect>
                                    <p:anim calcmode="lin" valueType="num">
                                      <p:cBhvr>
                                        <p:cTn id="30" dur="250" fill="hold"/>
                                        <p:tgtEl>
                                          <p:spTgt spid="7">
                                            <p:graphicEl>
                                              <a:dgm id="{E7C73F51-4B93-4938-88AD-84C89FE0DBE6}"/>
                                            </p:graphicEl>
                                          </p:spTgt>
                                        </p:tgtEl>
                                        <p:attrNameLst>
                                          <p:attrName>ppt_x</p:attrName>
                                        </p:attrNameLst>
                                      </p:cBhvr>
                                      <p:tavLst>
                                        <p:tav tm="0">
                                          <p:val>
                                            <p:strVal val="#ppt_x"/>
                                          </p:val>
                                        </p:tav>
                                        <p:tav tm="100000">
                                          <p:val>
                                            <p:strVal val="#ppt_x"/>
                                          </p:val>
                                        </p:tav>
                                      </p:tavLst>
                                    </p:anim>
                                    <p:anim calcmode="lin" valueType="num">
                                      <p:cBhvr>
                                        <p:cTn id="31" dur="250" fill="hold"/>
                                        <p:tgtEl>
                                          <p:spTgt spid="7">
                                            <p:graphicEl>
                                              <a:dgm id="{E7C73F51-4B93-4938-88AD-84C89FE0DBE6}"/>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grpId="0" nodeType="afterEffect">
                                  <p:stCondLst>
                                    <p:cond delay="0"/>
                                  </p:stCondLst>
                                  <p:childTnLst>
                                    <p:set>
                                      <p:cBhvr>
                                        <p:cTn id="34" dur="1" fill="hold">
                                          <p:stCondLst>
                                            <p:cond delay="0"/>
                                          </p:stCondLst>
                                        </p:cTn>
                                        <p:tgtEl>
                                          <p:spTgt spid="7">
                                            <p:graphicEl>
                                              <a:dgm id="{54D7B47A-812C-4765-8994-855F271897B5}"/>
                                            </p:graphicEl>
                                          </p:spTgt>
                                        </p:tgtEl>
                                        <p:attrNameLst>
                                          <p:attrName>style.visibility</p:attrName>
                                        </p:attrNameLst>
                                      </p:cBhvr>
                                      <p:to>
                                        <p:strVal val="visible"/>
                                      </p:to>
                                    </p:set>
                                    <p:animEffect transition="in" filter="fade">
                                      <p:cBhvr>
                                        <p:cTn id="35" dur="250"/>
                                        <p:tgtEl>
                                          <p:spTgt spid="7">
                                            <p:graphicEl>
                                              <a:dgm id="{54D7B47A-812C-4765-8994-855F271897B5}"/>
                                            </p:graphicEl>
                                          </p:spTgt>
                                        </p:tgtEl>
                                      </p:cBhvr>
                                    </p:animEffect>
                                    <p:anim calcmode="lin" valueType="num">
                                      <p:cBhvr>
                                        <p:cTn id="36" dur="250" fill="hold"/>
                                        <p:tgtEl>
                                          <p:spTgt spid="7">
                                            <p:graphicEl>
                                              <a:dgm id="{54D7B47A-812C-4765-8994-855F271897B5}"/>
                                            </p:graphicEl>
                                          </p:spTgt>
                                        </p:tgtEl>
                                        <p:attrNameLst>
                                          <p:attrName>ppt_x</p:attrName>
                                        </p:attrNameLst>
                                      </p:cBhvr>
                                      <p:tavLst>
                                        <p:tav tm="0">
                                          <p:val>
                                            <p:strVal val="#ppt_x"/>
                                          </p:val>
                                        </p:tav>
                                        <p:tav tm="100000">
                                          <p:val>
                                            <p:strVal val="#ppt_x"/>
                                          </p:val>
                                        </p:tav>
                                      </p:tavLst>
                                    </p:anim>
                                    <p:anim calcmode="lin" valueType="num">
                                      <p:cBhvr>
                                        <p:cTn id="37" dur="250" fill="hold"/>
                                        <p:tgtEl>
                                          <p:spTgt spid="7">
                                            <p:graphicEl>
                                              <a:dgm id="{54D7B47A-812C-4765-8994-855F271897B5}"/>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7">
                                            <p:graphicEl>
                                              <a:dgm id="{49DBA5CE-36B6-478B-9FB8-948B82964D8E}"/>
                                            </p:graphicEl>
                                          </p:spTgt>
                                        </p:tgtEl>
                                        <p:attrNameLst>
                                          <p:attrName>style.visibility</p:attrName>
                                        </p:attrNameLst>
                                      </p:cBhvr>
                                      <p:to>
                                        <p:strVal val="visible"/>
                                      </p:to>
                                    </p:set>
                                    <p:animEffect transition="in" filter="fade">
                                      <p:cBhvr>
                                        <p:cTn id="41" dur="250"/>
                                        <p:tgtEl>
                                          <p:spTgt spid="7">
                                            <p:graphicEl>
                                              <a:dgm id="{49DBA5CE-36B6-478B-9FB8-948B82964D8E}"/>
                                            </p:graphicEl>
                                          </p:spTgt>
                                        </p:tgtEl>
                                      </p:cBhvr>
                                    </p:animEffect>
                                    <p:anim calcmode="lin" valueType="num">
                                      <p:cBhvr>
                                        <p:cTn id="42" dur="250" fill="hold"/>
                                        <p:tgtEl>
                                          <p:spTgt spid="7">
                                            <p:graphicEl>
                                              <a:dgm id="{49DBA5CE-36B6-478B-9FB8-948B82964D8E}"/>
                                            </p:graphicEl>
                                          </p:spTgt>
                                        </p:tgtEl>
                                        <p:attrNameLst>
                                          <p:attrName>ppt_x</p:attrName>
                                        </p:attrNameLst>
                                      </p:cBhvr>
                                      <p:tavLst>
                                        <p:tav tm="0">
                                          <p:val>
                                            <p:strVal val="#ppt_x"/>
                                          </p:val>
                                        </p:tav>
                                        <p:tav tm="100000">
                                          <p:val>
                                            <p:strVal val="#ppt_x"/>
                                          </p:val>
                                        </p:tav>
                                      </p:tavLst>
                                    </p:anim>
                                    <p:anim calcmode="lin" valueType="num">
                                      <p:cBhvr>
                                        <p:cTn id="43" dur="250" fill="hold"/>
                                        <p:tgtEl>
                                          <p:spTgt spid="7">
                                            <p:graphicEl>
                                              <a:dgm id="{49DBA5CE-36B6-478B-9FB8-948B82964D8E}"/>
                                            </p:graphicEl>
                                          </p:spTgt>
                                        </p:tgtEl>
                                        <p:attrNameLst>
                                          <p:attrName>ppt_y</p:attrName>
                                        </p:attrNameLst>
                                      </p:cBhvr>
                                      <p:tavLst>
                                        <p:tav tm="0">
                                          <p:val>
                                            <p:strVal val="#ppt_y+.1"/>
                                          </p:val>
                                        </p:tav>
                                        <p:tav tm="100000">
                                          <p:val>
                                            <p:strVal val="#ppt_y"/>
                                          </p:val>
                                        </p:tav>
                                      </p:tavLst>
                                    </p:anim>
                                  </p:childTnLst>
                                </p:cTn>
                              </p:par>
                            </p:childTnLst>
                          </p:cTn>
                        </p:par>
                        <p:par>
                          <p:cTn id="44" fill="hold">
                            <p:stCondLst>
                              <p:cond delay="2750"/>
                            </p:stCondLst>
                            <p:childTnLst>
                              <p:par>
                                <p:cTn id="45" presetID="42" presetClass="entr" presetSubtype="0" fill="hold" grpId="0" nodeType="afterEffect">
                                  <p:stCondLst>
                                    <p:cond delay="0"/>
                                  </p:stCondLst>
                                  <p:childTnLst>
                                    <p:set>
                                      <p:cBhvr>
                                        <p:cTn id="46" dur="1" fill="hold">
                                          <p:stCondLst>
                                            <p:cond delay="0"/>
                                          </p:stCondLst>
                                        </p:cTn>
                                        <p:tgtEl>
                                          <p:spTgt spid="7">
                                            <p:graphicEl>
                                              <a:dgm id="{8E466942-45BA-4DFB-A4E0-BD3CDA58122B}"/>
                                            </p:graphicEl>
                                          </p:spTgt>
                                        </p:tgtEl>
                                        <p:attrNameLst>
                                          <p:attrName>style.visibility</p:attrName>
                                        </p:attrNameLst>
                                      </p:cBhvr>
                                      <p:to>
                                        <p:strVal val="visible"/>
                                      </p:to>
                                    </p:set>
                                    <p:animEffect transition="in" filter="fade">
                                      <p:cBhvr>
                                        <p:cTn id="47" dur="250"/>
                                        <p:tgtEl>
                                          <p:spTgt spid="7">
                                            <p:graphicEl>
                                              <a:dgm id="{8E466942-45BA-4DFB-A4E0-BD3CDA58122B}"/>
                                            </p:graphicEl>
                                          </p:spTgt>
                                        </p:tgtEl>
                                      </p:cBhvr>
                                    </p:animEffect>
                                    <p:anim calcmode="lin" valueType="num">
                                      <p:cBhvr>
                                        <p:cTn id="48" dur="250" fill="hold"/>
                                        <p:tgtEl>
                                          <p:spTgt spid="7">
                                            <p:graphicEl>
                                              <a:dgm id="{8E466942-45BA-4DFB-A4E0-BD3CDA58122B}"/>
                                            </p:graphicEl>
                                          </p:spTgt>
                                        </p:tgtEl>
                                        <p:attrNameLst>
                                          <p:attrName>ppt_x</p:attrName>
                                        </p:attrNameLst>
                                      </p:cBhvr>
                                      <p:tavLst>
                                        <p:tav tm="0">
                                          <p:val>
                                            <p:strVal val="#ppt_x"/>
                                          </p:val>
                                        </p:tav>
                                        <p:tav tm="100000">
                                          <p:val>
                                            <p:strVal val="#ppt_x"/>
                                          </p:val>
                                        </p:tav>
                                      </p:tavLst>
                                    </p:anim>
                                    <p:anim calcmode="lin" valueType="num">
                                      <p:cBhvr>
                                        <p:cTn id="49" dur="250" fill="hold"/>
                                        <p:tgtEl>
                                          <p:spTgt spid="7">
                                            <p:graphicEl>
                                              <a:dgm id="{8E466942-45BA-4DFB-A4E0-BD3CDA58122B}"/>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7">
                                            <p:graphicEl>
                                              <a:dgm id="{4B1BD089-DA4B-49F3-B2A7-4A9980AC0ABE}"/>
                                            </p:graphicEl>
                                          </p:spTgt>
                                        </p:tgtEl>
                                        <p:attrNameLst>
                                          <p:attrName>style.visibility</p:attrName>
                                        </p:attrNameLst>
                                      </p:cBhvr>
                                      <p:to>
                                        <p:strVal val="visible"/>
                                      </p:to>
                                    </p:set>
                                    <p:animEffect transition="in" filter="fade">
                                      <p:cBhvr>
                                        <p:cTn id="53" dur="250"/>
                                        <p:tgtEl>
                                          <p:spTgt spid="7">
                                            <p:graphicEl>
                                              <a:dgm id="{4B1BD089-DA4B-49F3-B2A7-4A9980AC0ABE}"/>
                                            </p:graphicEl>
                                          </p:spTgt>
                                        </p:tgtEl>
                                      </p:cBhvr>
                                    </p:animEffect>
                                    <p:anim calcmode="lin" valueType="num">
                                      <p:cBhvr>
                                        <p:cTn id="54" dur="250" fill="hold"/>
                                        <p:tgtEl>
                                          <p:spTgt spid="7">
                                            <p:graphicEl>
                                              <a:dgm id="{4B1BD089-DA4B-49F3-B2A7-4A9980AC0ABE}"/>
                                            </p:graphicEl>
                                          </p:spTgt>
                                        </p:tgtEl>
                                        <p:attrNameLst>
                                          <p:attrName>ppt_x</p:attrName>
                                        </p:attrNameLst>
                                      </p:cBhvr>
                                      <p:tavLst>
                                        <p:tav tm="0">
                                          <p:val>
                                            <p:strVal val="#ppt_x"/>
                                          </p:val>
                                        </p:tav>
                                        <p:tav tm="100000">
                                          <p:val>
                                            <p:strVal val="#ppt_x"/>
                                          </p:val>
                                        </p:tav>
                                      </p:tavLst>
                                    </p:anim>
                                    <p:anim calcmode="lin" valueType="num">
                                      <p:cBhvr>
                                        <p:cTn id="55" dur="250" fill="hold"/>
                                        <p:tgtEl>
                                          <p:spTgt spid="7">
                                            <p:graphicEl>
                                              <a:dgm id="{4B1BD089-DA4B-49F3-B2A7-4A9980AC0ABE}"/>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3250"/>
                            </p:stCondLst>
                            <p:childTnLst>
                              <p:par>
                                <p:cTn id="57" presetID="42" presetClass="entr" presetSubtype="0" fill="hold" grpId="0" nodeType="afterEffect">
                                  <p:stCondLst>
                                    <p:cond delay="0"/>
                                  </p:stCondLst>
                                  <p:childTnLst>
                                    <p:set>
                                      <p:cBhvr>
                                        <p:cTn id="58" dur="1" fill="hold">
                                          <p:stCondLst>
                                            <p:cond delay="0"/>
                                          </p:stCondLst>
                                        </p:cTn>
                                        <p:tgtEl>
                                          <p:spTgt spid="7">
                                            <p:graphicEl>
                                              <a:dgm id="{455F174A-A9CD-49ED-9E6F-2AE117767633}"/>
                                            </p:graphicEl>
                                          </p:spTgt>
                                        </p:tgtEl>
                                        <p:attrNameLst>
                                          <p:attrName>style.visibility</p:attrName>
                                        </p:attrNameLst>
                                      </p:cBhvr>
                                      <p:to>
                                        <p:strVal val="visible"/>
                                      </p:to>
                                    </p:set>
                                    <p:animEffect transition="in" filter="fade">
                                      <p:cBhvr>
                                        <p:cTn id="59" dur="250"/>
                                        <p:tgtEl>
                                          <p:spTgt spid="7">
                                            <p:graphicEl>
                                              <a:dgm id="{455F174A-A9CD-49ED-9E6F-2AE117767633}"/>
                                            </p:graphicEl>
                                          </p:spTgt>
                                        </p:tgtEl>
                                      </p:cBhvr>
                                    </p:animEffect>
                                    <p:anim calcmode="lin" valueType="num">
                                      <p:cBhvr>
                                        <p:cTn id="60" dur="250" fill="hold"/>
                                        <p:tgtEl>
                                          <p:spTgt spid="7">
                                            <p:graphicEl>
                                              <a:dgm id="{455F174A-A9CD-49ED-9E6F-2AE117767633}"/>
                                            </p:graphicEl>
                                          </p:spTgt>
                                        </p:tgtEl>
                                        <p:attrNameLst>
                                          <p:attrName>ppt_x</p:attrName>
                                        </p:attrNameLst>
                                      </p:cBhvr>
                                      <p:tavLst>
                                        <p:tav tm="0">
                                          <p:val>
                                            <p:strVal val="#ppt_x"/>
                                          </p:val>
                                        </p:tav>
                                        <p:tav tm="100000">
                                          <p:val>
                                            <p:strVal val="#ppt_x"/>
                                          </p:val>
                                        </p:tav>
                                      </p:tavLst>
                                    </p:anim>
                                    <p:anim calcmode="lin" valueType="num">
                                      <p:cBhvr>
                                        <p:cTn id="61" dur="250" fill="hold"/>
                                        <p:tgtEl>
                                          <p:spTgt spid="7">
                                            <p:graphicEl>
                                              <a:dgm id="{455F174A-A9CD-49ED-9E6F-2AE117767633}"/>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7">
                                            <p:graphicEl>
                                              <a:dgm id="{6541100D-00F6-4E18-80DB-5BC979C22C68}"/>
                                            </p:graphicEl>
                                          </p:spTgt>
                                        </p:tgtEl>
                                        <p:attrNameLst>
                                          <p:attrName>style.visibility</p:attrName>
                                        </p:attrNameLst>
                                      </p:cBhvr>
                                      <p:to>
                                        <p:strVal val="visible"/>
                                      </p:to>
                                    </p:set>
                                    <p:animEffect transition="in" filter="fade">
                                      <p:cBhvr>
                                        <p:cTn id="65" dur="250"/>
                                        <p:tgtEl>
                                          <p:spTgt spid="7">
                                            <p:graphicEl>
                                              <a:dgm id="{6541100D-00F6-4E18-80DB-5BC979C22C68}"/>
                                            </p:graphicEl>
                                          </p:spTgt>
                                        </p:tgtEl>
                                      </p:cBhvr>
                                    </p:animEffect>
                                    <p:anim calcmode="lin" valueType="num">
                                      <p:cBhvr>
                                        <p:cTn id="66" dur="250" fill="hold"/>
                                        <p:tgtEl>
                                          <p:spTgt spid="7">
                                            <p:graphicEl>
                                              <a:dgm id="{6541100D-00F6-4E18-80DB-5BC979C22C68}"/>
                                            </p:graphicEl>
                                          </p:spTgt>
                                        </p:tgtEl>
                                        <p:attrNameLst>
                                          <p:attrName>ppt_x</p:attrName>
                                        </p:attrNameLst>
                                      </p:cBhvr>
                                      <p:tavLst>
                                        <p:tav tm="0">
                                          <p:val>
                                            <p:strVal val="#ppt_x"/>
                                          </p:val>
                                        </p:tav>
                                        <p:tav tm="100000">
                                          <p:val>
                                            <p:strVal val="#ppt_x"/>
                                          </p:val>
                                        </p:tav>
                                      </p:tavLst>
                                    </p:anim>
                                    <p:anim calcmode="lin" valueType="num">
                                      <p:cBhvr>
                                        <p:cTn id="67" dur="250" fill="hold"/>
                                        <p:tgtEl>
                                          <p:spTgt spid="7">
                                            <p:graphicEl>
                                              <a:dgm id="{6541100D-00F6-4E18-80DB-5BC979C22C68}"/>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3750"/>
                            </p:stCondLst>
                            <p:childTnLst>
                              <p:par>
                                <p:cTn id="69" presetID="42" presetClass="entr" presetSubtype="0" fill="hold" grpId="0" nodeType="afterEffect">
                                  <p:stCondLst>
                                    <p:cond delay="0"/>
                                  </p:stCondLst>
                                  <p:childTnLst>
                                    <p:set>
                                      <p:cBhvr>
                                        <p:cTn id="70" dur="1" fill="hold">
                                          <p:stCondLst>
                                            <p:cond delay="0"/>
                                          </p:stCondLst>
                                        </p:cTn>
                                        <p:tgtEl>
                                          <p:spTgt spid="7">
                                            <p:graphicEl>
                                              <a:dgm id="{12F0EC9A-18D3-4CEC-8985-055B9007D526}"/>
                                            </p:graphicEl>
                                          </p:spTgt>
                                        </p:tgtEl>
                                        <p:attrNameLst>
                                          <p:attrName>style.visibility</p:attrName>
                                        </p:attrNameLst>
                                      </p:cBhvr>
                                      <p:to>
                                        <p:strVal val="visible"/>
                                      </p:to>
                                    </p:set>
                                    <p:animEffect transition="in" filter="fade">
                                      <p:cBhvr>
                                        <p:cTn id="71" dur="250"/>
                                        <p:tgtEl>
                                          <p:spTgt spid="7">
                                            <p:graphicEl>
                                              <a:dgm id="{12F0EC9A-18D3-4CEC-8985-055B9007D526}"/>
                                            </p:graphicEl>
                                          </p:spTgt>
                                        </p:tgtEl>
                                      </p:cBhvr>
                                    </p:animEffect>
                                    <p:anim calcmode="lin" valueType="num">
                                      <p:cBhvr>
                                        <p:cTn id="72" dur="250" fill="hold"/>
                                        <p:tgtEl>
                                          <p:spTgt spid="7">
                                            <p:graphicEl>
                                              <a:dgm id="{12F0EC9A-18D3-4CEC-8985-055B9007D526}"/>
                                            </p:graphicEl>
                                          </p:spTgt>
                                        </p:tgtEl>
                                        <p:attrNameLst>
                                          <p:attrName>ppt_x</p:attrName>
                                        </p:attrNameLst>
                                      </p:cBhvr>
                                      <p:tavLst>
                                        <p:tav tm="0">
                                          <p:val>
                                            <p:strVal val="#ppt_x"/>
                                          </p:val>
                                        </p:tav>
                                        <p:tav tm="100000">
                                          <p:val>
                                            <p:strVal val="#ppt_x"/>
                                          </p:val>
                                        </p:tav>
                                      </p:tavLst>
                                    </p:anim>
                                    <p:anim calcmode="lin" valueType="num">
                                      <p:cBhvr>
                                        <p:cTn id="73" dur="250" fill="hold"/>
                                        <p:tgtEl>
                                          <p:spTgt spid="7">
                                            <p:graphicEl>
                                              <a:dgm id="{12F0EC9A-18D3-4CEC-8985-055B9007D52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7">
                                            <p:graphicEl>
                                              <a:dgm id="{84C6428D-AC3B-4CB0-927E-89FA0322883D}"/>
                                            </p:graphicEl>
                                          </p:spTgt>
                                        </p:tgtEl>
                                        <p:attrNameLst>
                                          <p:attrName>style.visibility</p:attrName>
                                        </p:attrNameLst>
                                      </p:cBhvr>
                                      <p:to>
                                        <p:strVal val="visible"/>
                                      </p:to>
                                    </p:set>
                                    <p:animEffect transition="in" filter="fade">
                                      <p:cBhvr>
                                        <p:cTn id="77" dur="250"/>
                                        <p:tgtEl>
                                          <p:spTgt spid="7">
                                            <p:graphicEl>
                                              <a:dgm id="{84C6428D-AC3B-4CB0-927E-89FA0322883D}"/>
                                            </p:graphicEl>
                                          </p:spTgt>
                                        </p:tgtEl>
                                      </p:cBhvr>
                                    </p:animEffect>
                                    <p:anim calcmode="lin" valueType="num">
                                      <p:cBhvr>
                                        <p:cTn id="78" dur="250" fill="hold"/>
                                        <p:tgtEl>
                                          <p:spTgt spid="7">
                                            <p:graphicEl>
                                              <a:dgm id="{84C6428D-AC3B-4CB0-927E-89FA0322883D}"/>
                                            </p:graphicEl>
                                          </p:spTgt>
                                        </p:tgtEl>
                                        <p:attrNameLst>
                                          <p:attrName>ppt_x</p:attrName>
                                        </p:attrNameLst>
                                      </p:cBhvr>
                                      <p:tavLst>
                                        <p:tav tm="0">
                                          <p:val>
                                            <p:strVal val="#ppt_x"/>
                                          </p:val>
                                        </p:tav>
                                        <p:tav tm="100000">
                                          <p:val>
                                            <p:strVal val="#ppt_x"/>
                                          </p:val>
                                        </p:tav>
                                      </p:tavLst>
                                    </p:anim>
                                    <p:anim calcmode="lin" valueType="num">
                                      <p:cBhvr>
                                        <p:cTn id="79" dur="250" fill="hold"/>
                                        <p:tgtEl>
                                          <p:spTgt spid="7">
                                            <p:graphicEl>
                                              <a:dgm id="{84C6428D-AC3B-4CB0-927E-89FA0322883D}"/>
                                            </p:graphicEl>
                                          </p:spTgt>
                                        </p:tgtEl>
                                        <p:attrNameLst>
                                          <p:attrName>ppt_y</p:attrName>
                                        </p:attrNameLst>
                                      </p:cBhvr>
                                      <p:tavLst>
                                        <p:tav tm="0">
                                          <p:val>
                                            <p:strVal val="#ppt_y+.1"/>
                                          </p:val>
                                        </p:tav>
                                        <p:tav tm="100000">
                                          <p:val>
                                            <p:strVal val="#ppt_y"/>
                                          </p:val>
                                        </p:tav>
                                      </p:tavLst>
                                    </p:anim>
                                  </p:childTnLst>
                                </p:cTn>
                              </p:par>
                            </p:childTnLst>
                          </p:cTn>
                        </p:par>
                        <p:par>
                          <p:cTn id="80" fill="hold">
                            <p:stCondLst>
                              <p:cond delay="4250"/>
                            </p:stCondLst>
                            <p:childTnLst>
                              <p:par>
                                <p:cTn id="81" presetID="42" presetClass="entr" presetSubtype="0" fill="hold" grpId="0" nodeType="afterEffect">
                                  <p:stCondLst>
                                    <p:cond delay="0"/>
                                  </p:stCondLst>
                                  <p:childTnLst>
                                    <p:set>
                                      <p:cBhvr>
                                        <p:cTn id="82" dur="1" fill="hold">
                                          <p:stCondLst>
                                            <p:cond delay="0"/>
                                          </p:stCondLst>
                                        </p:cTn>
                                        <p:tgtEl>
                                          <p:spTgt spid="7">
                                            <p:graphicEl>
                                              <a:dgm id="{F8FD4DDD-862D-4695-B976-ECED31C6EE19}"/>
                                            </p:graphicEl>
                                          </p:spTgt>
                                        </p:tgtEl>
                                        <p:attrNameLst>
                                          <p:attrName>style.visibility</p:attrName>
                                        </p:attrNameLst>
                                      </p:cBhvr>
                                      <p:to>
                                        <p:strVal val="visible"/>
                                      </p:to>
                                    </p:set>
                                    <p:animEffect transition="in" filter="fade">
                                      <p:cBhvr>
                                        <p:cTn id="83" dur="250"/>
                                        <p:tgtEl>
                                          <p:spTgt spid="7">
                                            <p:graphicEl>
                                              <a:dgm id="{F8FD4DDD-862D-4695-B976-ECED31C6EE19}"/>
                                            </p:graphicEl>
                                          </p:spTgt>
                                        </p:tgtEl>
                                      </p:cBhvr>
                                    </p:animEffect>
                                    <p:anim calcmode="lin" valueType="num">
                                      <p:cBhvr>
                                        <p:cTn id="84" dur="250" fill="hold"/>
                                        <p:tgtEl>
                                          <p:spTgt spid="7">
                                            <p:graphicEl>
                                              <a:dgm id="{F8FD4DDD-862D-4695-B976-ECED31C6EE19}"/>
                                            </p:graphicEl>
                                          </p:spTgt>
                                        </p:tgtEl>
                                        <p:attrNameLst>
                                          <p:attrName>ppt_x</p:attrName>
                                        </p:attrNameLst>
                                      </p:cBhvr>
                                      <p:tavLst>
                                        <p:tav tm="0">
                                          <p:val>
                                            <p:strVal val="#ppt_x"/>
                                          </p:val>
                                        </p:tav>
                                        <p:tav tm="100000">
                                          <p:val>
                                            <p:strVal val="#ppt_x"/>
                                          </p:val>
                                        </p:tav>
                                      </p:tavLst>
                                    </p:anim>
                                    <p:anim calcmode="lin" valueType="num">
                                      <p:cBhvr>
                                        <p:cTn id="85" dur="250" fill="hold"/>
                                        <p:tgtEl>
                                          <p:spTgt spid="7">
                                            <p:graphicEl>
                                              <a:dgm id="{F8FD4DDD-862D-4695-B976-ECED31C6EE19}"/>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4500"/>
                            </p:stCondLst>
                            <p:childTnLst>
                              <p:par>
                                <p:cTn id="87" presetID="42" presetClass="entr" presetSubtype="0" fill="hold" grpId="0" nodeType="afterEffect">
                                  <p:stCondLst>
                                    <p:cond delay="0"/>
                                  </p:stCondLst>
                                  <p:childTnLst>
                                    <p:set>
                                      <p:cBhvr>
                                        <p:cTn id="88" dur="1" fill="hold">
                                          <p:stCondLst>
                                            <p:cond delay="0"/>
                                          </p:stCondLst>
                                        </p:cTn>
                                        <p:tgtEl>
                                          <p:spTgt spid="7">
                                            <p:graphicEl>
                                              <a:dgm id="{8DD34FE9-8B83-4765-B82C-EBF2471C75AA}"/>
                                            </p:graphicEl>
                                          </p:spTgt>
                                        </p:tgtEl>
                                        <p:attrNameLst>
                                          <p:attrName>style.visibility</p:attrName>
                                        </p:attrNameLst>
                                      </p:cBhvr>
                                      <p:to>
                                        <p:strVal val="visible"/>
                                      </p:to>
                                    </p:set>
                                    <p:animEffect transition="in" filter="fade">
                                      <p:cBhvr>
                                        <p:cTn id="89" dur="250"/>
                                        <p:tgtEl>
                                          <p:spTgt spid="7">
                                            <p:graphicEl>
                                              <a:dgm id="{8DD34FE9-8B83-4765-B82C-EBF2471C75AA}"/>
                                            </p:graphicEl>
                                          </p:spTgt>
                                        </p:tgtEl>
                                      </p:cBhvr>
                                    </p:animEffect>
                                    <p:anim calcmode="lin" valueType="num">
                                      <p:cBhvr>
                                        <p:cTn id="90" dur="250" fill="hold"/>
                                        <p:tgtEl>
                                          <p:spTgt spid="7">
                                            <p:graphicEl>
                                              <a:dgm id="{8DD34FE9-8B83-4765-B82C-EBF2471C75AA}"/>
                                            </p:graphicEl>
                                          </p:spTgt>
                                        </p:tgtEl>
                                        <p:attrNameLst>
                                          <p:attrName>ppt_x</p:attrName>
                                        </p:attrNameLst>
                                      </p:cBhvr>
                                      <p:tavLst>
                                        <p:tav tm="0">
                                          <p:val>
                                            <p:strVal val="#ppt_x"/>
                                          </p:val>
                                        </p:tav>
                                        <p:tav tm="100000">
                                          <p:val>
                                            <p:strVal val="#ppt_x"/>
                                          </p:val>
                                        </p:tav>
                                      </p:tavLst>
                                    </p:anim>
                                    <p:anim calcmode="lin" valueType="num">
                                      <p:cBhvr>
                                        <p:cTn id="91" dur="250" fill="hold"/>
                                        <p:tgtEl>
                                          <p:spTgt spid="7">
                                            <p:graphicEl>
                                              <a:dgm id="{8DD34FE9-8B83-4765-B82C-EBF2471C75A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42213" y="186686"/>
            <a:ext cx="8977225" cy="866050"/>
            <a:chOff x="0" y="624"/>
            <a:chExt cx="8977225" cy="413770"/>
          </a:xfrm>
          <a:scene3d>
            <a:camera prst="orthographicFront"/>
            <a:lightRig rig="flat" dir="t"/>
          </a:scene3d>
        </p:grpSpPr>
        <p:sp>
          <p:nvSpPr>
            <p:cNvPr id="6" name="Rounded Rectangle 5"/>
            <p:cNvSpPr/>
            <p:nvPr/>
          </p:nvSpPr>
          <p:spPr>
            <a:xfrm>
              <a:off x="0" y="624"/>
              <a:ext cx="8977225" cy="4137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0199" y="20823"/>
              <a:ext cx="8936827" cy="37337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fr-FR" kern="1200" dirty="0" smtClean="0"/>
                <a:t>5.1.1 </a:t>
              </a:r>
              <a:r>
                <a:rPr lang="fr-FR" kern="1200" dirty="0" err="1" smtClean="0"/>
                <a:t>Define</a:t>
              </a:r>
              <a:r>
                <a:rPr lang="fr-FR" kern="1200" dirty="0" smtClean="0"/>
                <a:t> </a:t>
              </a:r>
              <a:r>
                <a:rPr lang="fr-FR" i="1" kern="1200" dirty="0" err="1" smtClean="0"/>
                <a:t>species</a:t>
              </a:r>
              <a:r>
                <a:rPr lang="fr-FR" kern="1200" dirty="0" smtClean="0"/>
                <a:t>, </a:t>
              </a:r>
              <a:r>
                <a:rPr lang="fr-FR" i="1" kern="1200" dirty="0" smtClean="0"/>
                <a:t>habitat</a:t>
              </a:r>
              <a:r>
                <a:rPr lang="fr-FR" kern="1200" dirty="0" smtClean="0"/>
                <a:t>, </a:t>
              </a:r>
              <a:r>
                <a:rPr lang="fr-FR" i="1" kern="1200" dirty="0" smtClean="0"/>
                <a:t>population</a:t>
              </a:r>
              <a:r>
                <a:rPr lang="fr-FR" kern="1200" dirty="0" smtClean="0"/>
                <a:t>, </a:t>
              </a:r>
              <a:r>
                <a:rPr lang="en-GB" i="1" kern="1200" dirty="0" smtClean="0"/>
                <a:t>community</a:t>
              </a:r>
              <a:r>
                <a:rPr lang="en-GB" kern="1200" dirty="0" smtClean="0"/>
                <a:t>, </a:t>
              </a:r>
              <a:r>
                <a:rPr lang="en-GB" i="1" kern="1200" dirty="0" smtClean="0"/>
                <a:t>ecosystem </a:t>
              </a:r>
              <a:r>
                <a:rPr lang="en-GB" kern="1200" dirty="0" smtClean="0"/>
                <a:t>and </a:t>
              </a:r>
              <a:r>
                <a:rPr lang="en-GB" i="1" kern="1200" dirty="0" smtClean="0"/>
                <a:t>ecology</a:t>
              </a:r>
              <a:r>
                <a:rPr lang="en-GB" kern="1200" dirty="0" smtClean="0"/>
                <a:t>.</a:t>
              </a:r>
              <a:endParaRPr lang="en-GB" kern="1200" dirty="0"/>
            </a:p>
          </p:txBody>
        </p:sp>
      </p:grpSp>
      <p:sp>
        <p:nvSpPr>
          <p:cNvPr id="2" name="Rectangle 1"/>
          <p:cNvSpPr/>
          <p:nvPr/>
        </p:nvSpPr>
        <p:spPr>
          <a:xfrm>
            <a:off x="291677" y="1412776"/>
            <a:ext cx="8496944" cy="4524315"/>
          </a:xfrm>
          <a:prstGeom prst="rect">
            <a:avLst/>
          </a:prstGeom>
        </p:spPr>
        <p:txBody>
          <a:bodyPr wrap="square">
            <a:spAutoFit/>
          </a:bodyPr>
          <a:lstStyle/>
          <a:p>
            <a:r>
              <a:rPr lang="en-GB" b="1" dirty="0"/>
              <a:t>Species: </a:t>
            </a:r>
            <a:r>
              <a:rPr lang="en-GB" dirty="0"/>
              <a:t>a group of organisms that can </a:t>
            </a:r>
            <a:r>
              <a:rPr lang="en-GB" dirty="0" smtClean="0"/>
              <a:t>interbreed and </a:t>
            </a:r>
            <a:r>
              <a:rPr lang="en-GB" dirty="0"/>
              <a:t>produce fertile </a:t>
            </a:r>
            <a:r>
              <a:rPr lang="en-GB" dirty="0" smtClean="0"/>
              <a:t>offspring. </a:t>
            </a:r>
          </a:p>
          <a:p>
            <a:endParaRPr lang="en-GB" dirty="0"/>
          </a:p>
          <a:p>
            <a:r>
              <a:rPr lang="en-GB" b="1" dirty="0" smtClean="0"/>
              <a:t>Habitat</a:t>
            </a:r>
            <a:r>
              <a:rPr lang="en-GB" b="1" dirty="0"/>
              <a:t>: </a:t>
            </a:r>
            <a:r>
              <a:rPr lang="en-GB" dirty="0"/>
              <a:t>the environment in which a </a:t>
            </a:r>
            <a:r>
              <a:rPr lang="en-GB" dirty="0" smtClean="0"/>
              <a:t>species normally </a:t>
            </a:r>
            <a:r>
              <a:rPr lang="en-GB" dirty="0"/>
              <a:t>lives or the location of a living organism</a:t>
            </a:r>
            <a:r>
              <a:rPr lang="en-GB" dirty="0" smtClean="0"/>
              <a:t>.</a:t>
            </a:r>
          </a:p>
          <a:p>
            <a:endParaRPr lang="en-GB" dirty="0"/>
          </a:p>
          <a:p>
            <a:r>
              <a:rPr lang="en-GB" b="1" dirty="0"/>
              <a:t>Population: </a:t>
            </a:r>
            <a:r>
              <a:rPr lang="en-GB" dirty="0"/>
              <a:t>a group of organisms of the </a:t>
            </a:r>
            <a:r>
              <a:rPr lang="en-GB" dirty="0" smtClean="0"/>
              <a:t>same species </a:t>
            </a:r>
            <a:r>
              <a:rPr lang="en-GB" dirty="0"/>
              <a:t>who live in the same area at the same time</a:t>
            </a:r>
            <a:r>
              <a:rPr lang="en-GB" dirty="0" smtClean="0"/>
              <a:t>.</a:t>
            </a:r>
          </a:p>
          <a:p>
            <a:endParaRPr lang="en-GB" dirty="0"/>
          </a:p>
          <a:p>
            <a:r>
              <a:rPr lang="en-GB" b="1" dirty="0"/>
              <a:t>Community: </a:t>
            </a:r>
            <a:r>
              <a:rPr lang="en-GB" dirty="0"/>
              <a:t>a group of populations living </a:t>
            </a:r>
            <a:r>
              <a:rPr lang="en-GB" dirty="0" smtClean="0"/>
              <a:t>and interacting </a:t>
            </a:r>
            <a:r>
              <a:rPr lang="en-GB" dirty="0"/>
              <a:t>with each other in an area</a:t>
            </a:r>
            <a:r>
              <a:rPr lang="en-GB" dirty="0" smtClean="0"/>
              <a:t>.</a:t>
            </a:r>
          </a:p>
          <a:p>
            <a:endParaRPr lang="en-GB" dirty="0"/>
          </a:p>
          <a:p>
            <a:r>
              <a:rPr lang="en-GB" b="1" dirty="0"/>
              <a:t>Ecosystem: </a:t>
            </a:r>
            <a:r>
              <a:rPr lang="en-GB" dirty="0"/>
              <a:t>a community and its </a:t>
            </a:r>
            <a:r>
              <a:rPr lang="en-GB" dirty="0" smtClean="0"/>
              <a:t>abiotic environment.</a:t>
            </a:r>
          </a:p>
          <a:p>
            <a:endParaRPr lang="en-GB" b="1" dirty="0"/>
          </a:p>
          <a:p>
            <a:r>
              <a:rPr lang="en-GB" b="1" dirty="0"/>
              <a:t>Ecology: </a:t>
            </a:r>
            <a:r>
              <a:rPr lang="en-GB" dirty="0"/>
              <a:t>the study of relationships between </a:t>
            </a:r>
            <a:r>
              <a:rPr lang="en-GB" dirty="0" smtClean="0"/>
              <a:t>living organisms </a:t>
            </a:r>
            <a:r>
              <a:rPr lang="en-GB" dirty="0"/>
              <a:t>and between organisms and </a:t>
            </a:r>
            <a:r>
              <a:rPr lang="en-GB" dirty="0" smtClean="0"/>
              <a:t>their environment</a:t>
            </a:r>
            <a:r>
              <a:rPr lang="en-GB" dirty="0"/>
              <a:t>.</a:t>
            </a:r>
          </a:p>
        </p:txBody>
      </p:sp>
    </p:spTree>
    <p:extLst>
      <p:ext uri="{BB962C8B-B14F-4D97-AF65-F5344CB8AC3E}">
        <p14:creationId xmlns:p14="http://schemas.microsoft.com/office/powerpoint/2010/main" val="14737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13416" y="217978"/>
            <a:ext cx="8977225" cy="690742"/>
            <a:chOff x="0" y="428443"/>
            <a:chExt cx="8977225" cy="413770"/>
          </a:xfrm>
          <a:scene3d>
            <a:camera prst="orthographicFront"/>
            <a:lightRig rig="flat" dir="t"/>
          </a:scene3d>
        </p:grpSpPr>
        <p:sp>
          <p:nvSpPr>
            <p:cNvPr id="6" name="Rounded Rectangle 5"/>
            <p:cNvSpPr/>
            <p:nvPr/>
          </p:nvSpPr>
          <p:spPr>
            <a:xfrm>
              <a:off x="0" y="428443"/>
              <a:ext cx="8977225" cy="4137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0199" y="448642"/>
              <a:ext cx="8936827" cy="37337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kern="1200" dirty="0" smtClean="0"/>
                <a:t>5.1.2 Distinguish between </a:t>
              </a:r>
              <a:r>
                <a:rPr lang="en-GB" i="1" kern="1200" dirty="0" smtClean="0"/>
                <a:t>autotroph </a:t>
              </a:r>
              <a:r>
                <a:rPr lang="en-GB" kern="1200" dirty="0" smtClean="0"/>
                <a:t>and </a:t>
              </a:r>
              <a:r>
                <a:rPr lang="en-GB" i="1" kern="1200" dirty="0" smtClean="0"/>
                <a:t>heterotroph</a:t>
              </a:r>
              <a:r>
                <a:rPr lang="en-GB" kern="1200" dirty="0" smtClean="0"/>
                <a:t>.</a:t>
              </a:r>
              <a:endParaRPr lang="en-GB" kern="1200" dirty="0"/>
            </a:p>
          </p:txBody>
        </p:sp>
      </p:grpSp>
      <p:sp>
        <p:nvSpPr>
          <p:cNvPr id="2" name="Rectangle 1"/>
          <p:cNvSpPr/>
          <p:nvPr/>
        </p:nvSpPr>
        <p:spPr>
          <a:xfrm>
            <a:off x="208505" y="1268760"/>
            <a:ext cx="3888432" cy="2308324"/>
          </a:xfrm>
          <a:prstGeom prst="rect">
            <a:avLst/>
          </a:prstGeom>
        </p:spPr>
        <p:txBody>
          <a:bodyPr wrap="square">
            <a:spAutoFit/>
          </a:bodyPr>
          <a:lstStyle/>
          <a:p>
            <a:r>
              <a:rPr lang="en-GB" b="1" dirty="0"/>
              <a:t>Autotroph: </a:t>
            </a:r>
            <a:r>
              <a:rPr lang="en-GB" dirty="0"/>
              <a:t>an organism </a:t>
            </a:r>
            <a:r>
              <a:rPr lang="en-GB" dirty="0" smtClean="0"/>
              <a:t>that synthesizes </a:t>
            </a:r>
            <a:r>
              <a:rPr lang="en-GB" dirty="0"/>
              <a:t>its </a:t>
            </a:r>
            <a:r>
              <a:rPr lang="en-GB" dirty="0" smtClean="0"/>
              <a:t>organic molecules from simple </a:t>
            </a:r>
            <a:r>
              <a:rPr lang="en-GB" dirty="0"/>
              <a:t>inorganic substances</a:t>
            </a:r>
            <a:r>
              <a:rPr lang="en-GB" dirty="0" smtClean="0"/>
              <a:t>.</a:t>
            </a:r>
          </a:p>
          <a:p>
            <a:endParaRPr lang="en-GB" dirty="0"/>
          </a:p>
          <a:p>
            <a:r>
              <a:rPr lang="en-GB" b="1" dirty="0"/>
              <a:t>Heterotroph: </a:t>
            </a:r>
            <a:r>
              <a:rPr lang="en-GB" dirty="0"/>
              <a:t>an organism that </a:t>
            </a:r>
            <a:r>
              <a:rPr lang="en-GB" dirty="0" smtClean="0"/>
              <a:t>obtains organic molecules </a:t>
            </a:r>
            <a:r>
              <a:rPr lang="en-GB" dirty="0"/>
              <a:t>from other </a:t>
            </a:r>
            <a:r>
              <a:rPr lang="en-GB" dirty="0" smtClean="0"/>
              <a:t>organisms</a:t>
            </a:r>
            <a:r>
              <a:rPr lang="en-GB" dirty="0"/>
              <a:t>.</a:t>
            </a:r>
          </a:p>
        </p:txBody>
      </p:sp>
      <p:pic>
        <p:nvPicPr>
          <p:cNvPr id="2050" name="Picture 2" descr="File:Auto-and heterotroph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5" y="908720"/>
            <a:ext cx="5128466" cy="596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8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5</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343726" y="1268760"/>
            <a:ext cx="8496944" cy="2308324"/>
          </a:xfrm>
          <a:prstGeom prst="rect">
            <a:avLst/>
          </a:prstGeom>
        </p:spPr>
        <p:txBody>
          <a:bodyPr wrap="square">
            <a:spAutoFit/>
          </a:bodyPr>
          <a:lstStyle/>
          <a:p>
            <a:r>
              <a:rPr lang="en-GB" b="1" dirty="0"/>
              <a:t>Consumer: </a:t>
            </a:r>
            <a:r>
              <a:rPr lang="en-GB" dirty="0"/>
              <a:t>an organism that ingests other </a:t>
            </a:r>
            <a:r>
              <a:rPr lang="en-GB" dirty="0" smtClean="0"/>
              <a:t>organic matter </a:t>
            </a:r>
            <a:r>
              <a:rPr lang="en-GB" dirty="0"/>
              <a:t>that is living or recently killed</a:t>
            </a:r>
            <a:r>
              <a:rPr lang="en-GB" dirty="0" smtClean="0"/>
              <a:t>.</a:t>
            </a:r>
          </a:p>
          <a:p>
            <a:endParaRPr lang="en-GB" dirty="0"/>
          </a:p>
          <a:p>
            <a:r>
              <a:rPr lang="en-GB" b="1" dirty="0" err="1"/>
              <a:t>Detritivore</a:t>
            </a:r>
            <a:r>
              <a:rPr lang="en-GB" b="1" dirty="0"/>
              <a:t>: </a:t>
            </a:r>
            <a:r>
              <a:rPr lang="en-GB" dirty="0"/>
              <a:t>an organism that ingests </a:t>
            </a:r>
            <a:r>
              <a:rPr lang="en-GB" dirty="0" smtClean="0"/>
              <a:t>non-living organic </a:t>
            </a:r>
            <a:r>
              <a:rPr lang="en-GB" dirty="0"/>
              <a:t>matter</a:t>
            </a:r>
            <a:r>
              <a:rPr lang="en-GB" dirty="0" smtClean="0"/>
              <a:t>.</a:t>
            </a:r>
          </a:p>
          <a:p>
            <a:endParaRPr lang="en-GB" dirty="0"/>
          </a:p>
          <a:p>
            <a:r>
              <a:rPr lang="en-GB" b="1" dirty="0" err="1"/>
              <a:t>Saprotroph</a:t>
            </a:r>
            <a:r>
              <a:rPr lang="en-GB" b="1" dirty="0"/>
              <a:t>: </a:t>
            </a:r>
            <a:r>
              <a:rPr lang="en-GB" dirty="0"/>
              <a:t>an organism that lives on or in </a:t>
            </a:r>
            <a:r>
              <a:rPr lang="en-GB" dirty="0" err="1" smtClean="0"/>
              <a:t>nonliving</a:t>
            </a:r>
            <a:r>
              <a:rPr lang="en-GB" dirty="0" smtClean="0"/>
              <a:t> organic </a:t>
            </a:r>
            <a:r>
              <a:rPr lang="en-GB" dirty="0"/>
              <a:t>matter, secreting digestive </a:t>
            </a:r>
            <a:r>
              <a:rPr lang="en-GB" dirty="0" smtClean="0"/>
              <a:t>enzymes into </a:t>
            </a:r>
            <a:r>
              <a:rPr lang="en-GB" dirty="0"/>
              <a:t>it and absorbing the products of digestion.</a:t>
            </a:r>
          </a:p>
        </p:txBody>
      </p:sp>
      <p:grpSp>
        <p:nvGrpSpPr>
          <p:cNvPr id="6" name="Group 5"/>
          <p:cNvGrpSpPr/>
          <p:nvPr/>
        </p:nvGrpSpPr>
        <p:grpSpPr>
          <a:xfrm>
            <a:off x="103586" y="83130"/>
            <a:ext cx="8977225" cy="825590"/>
            <a:chOff x="0" y="856262"/>
            <a:chExt cx="8977225" cy="413770"/>
          </a:xfrm>
          <a:scene3d>
            <a:camera prst="orthographicFront"/>
            <a:lightRig rig="flat" dir="t"/>
          </a:scene3d>
        </p:grpSpPr>
        <p:sp>
          <p:nvSpPr>
            <p:cNvPr id="7" name="Rounded Rectangle 6"/>
            <p:cNvSpPr/>
            <p:nvPr/>
          </p:nvSpPr>
          <p:spPr>
            <a:xfrm>
              <a:off x="0" y="856262"/>
              <a:ext cx="8977225" cy="4137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0199" y="876461"/>
              <a:ext cx="8936827" cy="37337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kern="1200" smtClean="0"/>
                <a:t>5.1.3 Distinguish between </a:t>
              </a:r>
              <a:r>
                <a:rPr lang="en-GB" i="1" kern="1200" smtClean="0"/>
                <a:t>consumers</a:t>
              </a:r>
              <a:r>
                <a:rPr lang="en-GB" kern="1200" smtClean="0"/>
                <a:t>, </a:t>
              </a:r>
              <a:r>
                <a:rPr lang="en-GB" i="1" kern="1200" smtClean="0"/>
                <a:t>detritivores </a:t>
              </a:r>
              <a:r>
                <a:rPr lang="en-GB" kern="1200" smtClean="0"/>
                <a:t>and </a:t>
              </a:r>
              <a:r>
                <a:rPr lang="en-GB" i="1" kern="1200" smtClean="0"/>
                <a:t>saprotrophs</a:t>
              </a:r>
              <a:r>
                <a:rPr lang="en-GB" kern="1200" smtClean="0"/>
                <a:t>.</a:t>
              </a:r>
              <a:endParaRPr lang="en-GB" kern="1200"/>
            </a:p>
          </p:txBody>
        </p:sp>
      </p:grpSp>
      <p:sp>
        <p:nvSpPr>
          <p:cNvPr id="3" name="TextBox 2"/>
          <p:cNvSpPr txBox="1"/>
          <p:nvPr/>
        </p:nvSpPr>
        <p:spPr>
          <a:xfrm>
            <a:off x="4265826" y="3392418"/>
            <a:ext cx="652743" cy="369332"/>
          </a:xfrm>
          <a:prstGeom prst="rect">
            <a:avLst/>
          </a:prstGeom>
          <a:noFill/>
        </p:spPr>
        <p:txBody>
          <a:bodyPr wrap="none" rtlCol="0">
            <a:spAutoFit/>
          </a:bodyPr>
          <a:lstStyle/>
          <a:p>
            <a:r>
              <a:rPr lang="en-GB" dirty="0" smtClean="0">
                <a:hlinkClick r:id="rId2"/>
              </a:rPr>
              <a:t>LINK</a:t>
            </a:r>
            <a:endParaRPr lang="en-GB" dirty="0"/>
          </a:p>
        </p:txBody>
      </p:sp>
      <p:sp>
        <p:nvSpPr>
          <p:cNvPr id="4" name="TextBox 3"/>
          <p:cNvSpPr txBox="1"/>
          <p:nvPr/>
        </p:nvSpPr>
        <p:spPr>
          <a:xfrm>
            <a:off x="4244122" y="4139698"/>
            <a:ext cx="652743" cy="369332"/>
          </a:xfrm>
          <a:prstGeom prst="rect">
            <a:avLst/>
          </a:prstGeom>
          <a:noFill/>
        </p:spPr>
        <p:txBody>
          <a:bodyPr wrap="none" rtlCol="0">
            <a:spAutoFit/>
          </a:bodyPr>
          <a:lstStyle/>
          <a:p>
            <a:r>
              <a:rPr lang="en-GB" dirty="0" smtClean="0">
                <a:hlinkClick r:id="rId3"/>
              </a:rPr>
              <a:t>LINK</a:t>
            </a:r>
            <a:endParaRPr lang="en-GB" dirty="0"/>
          </a:p>
        </p:txBody>
      </p:sp>
    </p:spTree>
    <p:extLst>
      <p:ext uri="{BB962C8B-B14F-4D97-AF65-F5344CB8AC3E}">
        <p14:creationId xmlns:p14="http://schemas.microsoft.com/office/powerpoint/2010/main" val="8427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anim calcmode="lin" valueType="num">
                                      <p:cBhvr>
                                        <p:cTn id="29" dur="2000" fill="hold"/>
                                        <p:tgtEl>
                                          <p:spTgt spid="3"/>
                                        </p:tgtEl>
                                        <p:attrNameLst>
                                          <p:attrName>ppt_w</p:attrName>
                                        </p:attrNameLst>
                                      </p:cBhvr>
                                      <p:tavLst>
                                        <p:tav tm="0" fmla="#ppt_w*sin(2.5*pi*$)">
                                          <p:val>
                                            <p:fltVal val="0"/>
                                          </p:val>
                                        </p:tav>
                                        <p:tav tm="100000">
                                          <p:val>
                                            <p:fltVal val="1"/>
                                          </p:val>
                                        </p:tav>
                                      </p:tavLst>
                                    </p:anim>
                                    <p:anim calcmode="lin" valueType="num">
                                      <p:cBhvr>
                                        <p:cTn id="30"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anim calcmode="lin" valueType="num">
                                      <p:cBhvr>
                                        <p:cTn id="36" dur="2000" fill="hold"/>
                                        <p:tgtEl>
                                          <p:spTgt spid="4"/>
                                        </p:tgtEl>
                                        <p:attrNameLst>
                                          <p:attrName>ppt_w</p:attrName>
                                        </p:attrNameLst>
                                      </p:cBhvr>
                                      <p:tavLst>
                                        <p:tav tm="0" fmla="#ppt_w*sin(2.5*pi*$)">
                                          <p:val>
                                            <p:fltVal val="0"/>
                                          </p:val>
                                        </p:tav>
                                        <p:tav tm="100000">
                                          <p:val>
                                            <p:fltVal val="1"/>
                                          </p:val>
                                        </p:tav>
                                      </p:tavLst>
                                    </p:anim>
                                    <p:anim calcmode="lin" valueType="num">
                                      <p:cBhvr>
                                        <p:cTn id="3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6</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03586" y="199423"/>
            <a:ext cx="8977225" cy="1080120"/>
            <a:chOff x="0" y="1284080"/>
            <a:chExt cx="8977225" cy="413770"/>
          </a:xfrm>
          <a:scene3d>
            <a:camera prst="orthographicFront"/>
            <a:lightRig rig="flat" dir="t"/>
          </a:scene3d>
        </p:grpSpPr>
        <p:sp>
          <p:nvSpPr>
            <p:cNvPr id="6" name="Rounded Rectangle 5"/>
            <p:cNvSpPr/>
            <p:nvPr/>
          </p:nvSpPr>
          <p:spPr>
            <a:xfrm>
              <a:off x="0" y="1284080"/>
              <a:ext cx="8977225" cy="4137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0199" y="1304279"/>
              <a:ext cx="8936827" cy="37337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5.1.4 Describe what is meant by a food chain, giving three examples, each with at least three linkages (four organisms).</a:t>
              </a:r>
              <a:endParaRPr lang="en-GB" sz="2000" kern="1200"/>
            </a:p>
          </p:txBody>
        </p:sp>
      </p:grpSp>
      <p:sp>
        <p:nvSpPr>
          <p:cNvPr id="3" name="TextBox 2"/>
          <p:cNvSpPr txBox="1"/>
          <p:nvPr/>
        </p:nvSpPr>
        <p:spPr>
          <a:xfrm>
            <a:off x="143984" y="1317664"/>
            <a:ext cx="8936827" cy="1754326"/>
          </a:xfrm>
          <a:prstGeom prst="rect">
            <a:avLst/>
          </a:prstGeom>
          <a:noFill/>
        </p:spPr>
        <p:txBody>
          <a:bodyPr wrap="square" rtlCol="0">
            <a:spAutoFit/>
          </a:bodyPr>
          <a:lstStyle/>
          <a:p>
            <a:r>
              <a:rPr lang="en-GB" dirty="0"/>
              <a:t>Very few animals feed on only one kind of organism </a:t>
            </a:r>
            <a:r>
              <a:rPr lang="en-GB" dirty="0" smtClean="0"/>
              <a:t>and very </a:t>
            </a:r>
            <a:r>
              <a:rPr lang="en-GB" dirty="0"/>
              <a:t>few have only one predator. So </a:t>
            </a:r>
            <a:r>
              <a:rPr lang="en-GB" b="1" dirty="0"/>
              <a:t>a food chain </a:t>
            </a:r>
            <a:r>
              <a:rPr lang="en-GB" b="1" dirty="0" smtClean="0"/>
              <a:t>often shows </a:t>
            </a:r>
            <a:r>
              <a:rPr lang="en-GB" b="1" dirty="0"/>
              <a:t>only a section of the feed relationships that exist. </a:t>
            </a:r>
            <a:r>
              <a:rPr lang="en-GB" dirty="0" smtClean="0"/>
              <a:t>A </a:t>
            </a:r>
            <a:r>
              <a:rPr lang="en-GB" b="1" dirty="0" smtClean="0"/>
              <a:t>food </a:t>
            </a:r>
            <a:r>
              <a:rPr lang="en-GB" b="1" dirty="0"/>
              <a:t>web will include more </a:t>
            </a:r>
            <a:r>
              <a:rPr lang="en-GB" dirty="0"/>
              <a:t>of these relationships and </a:t>
            </a:r>
            <a:r>
              <a:rPr lang="en-GB" dirty="0" smtClean="0"/>
              <a:t>will show </a:t>
            </a:r>
            <a:r>
              <a:rPr lang="en-GB" dirty="0"/>
              <a:t>a more accurate representation of the very </a:t>
            </a:r>
            <a:r>
              <a:rPr lang="en-GB" dirty="0" smtClean="0"/>
              <a:t>complex interactions </a:t>
            </a:r>
            <a:r>
              <a:rPr lang="en-GB" dirty="0"/>
              <a:t>between species. In reality, even food </a:t>
            </a:r>
            <a:r>
              <a:rPr lang="en-GB" dirty="0" smtClean="0"/>
              <a:t>webs rarely </a:t>
            </a:r>
            <a:r>
              <a:rPr lang="en-GB" dirty="0"/>
              <a:t>show all relationships since this would make </a:t>
            </a:r>
            <a:r>
              <a:rPr lang="en-GB" dirty="0" smtClean="0"/>
              <a:t>the web </a:t>
            </a:r>
            <a:r>
              <a:rPr lang="en-GB" dirty="0"/>
              <a:t>too complicated.</a:t>
            </a:r>
          </a:p>
        </p:txBody>
      </p:sp>
      <p:sp>
        <p:nvSpPr>
          <p:cNvPr id="8" name="TextBox 7"/>
          <p:cNvSpPr txBox="1"/>
          <p:nvPr/>
        </p:nvSpPr>
        <p:spPr>
          <a:xfrm>
            <a:off x="7740352" y="3239110"/>
            <a:ext cx="652743" cy="369332"/>
          </a:xfrm>
          <a:prstGeom prst="rect">
            <a:avLst/>
          </a:prstGeom>
          <a:noFill/>
        </p:spPr>
        <p:txBody>
          <a:bodyPr wrap="none" rtlCol="0">
            <a:spAutoFit/>
          </a:bodyPr>
          <a:lstStyle/>
          <a:p>
            <a:r>
              <a:rPr lang="en-GB" dirty="0" smtClean="0">
                <a:hlinkClick r:id="rId2"/>
              </a:rPr>
              <a:t>LINK</a:t>
            </a:r>
            <a:endParaRPr lang="en-GB" dirty="0"/>
          </a:p>
        </p:txBody>
      </p:sp>
      <p:pic>
        <p:nvPicPr>
          <p:cNvPr id="1028" name="Picture 4" descr="http://www.bbc.co.uk/schools/gcsebitesize/science/images/22_food_chains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22" y="3247845"/>
            <a:ext cx="6979114" cy="309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40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anim calcmode="lin" valueType="num">
                                      <p:cBhvr>
                                        <p:cTn id="19" dur="2000" fill="hold"/>
                                        <p:tgtEl>
                                          <p:spTgt spid="8"/>
                                        </p:tgtEl>
                                        <p:attrNameLst>
                                          <p:attrName>ppt_w</p:attrName>
                                        </p:attrNameLst>
                                      </p:cBhvr>
                                      <p:tavLst>
                                        <p:tav tm="0" fmla="#ppt_w*sin(2.5*pi*$)">
                                          <p:val>
                                            <p:fltVal val="0"/>
                                          </p:val>
                                        </p:tav>
                                        <p:tav tm="100000">
                                          <p:val>
                                            <p:fltVal val="1"/>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828" y="1819414"/>
            <a:ext cx="62769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7</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200" y="3289503"/>
            <a:ext cx="6578546" cy="1597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39800" y="1234639"/>
            <a:ext cx="7920880" cy="584775"/>
          </a:xfrm>
          <a:prstGeom prst="rect">
            <a:avLst/>
          </a:prstGeom>
        </p:spPr>
        <p:txBody>
          <a:bodyPr wrap="square">
            <a:spAutoFit/>
          </a:bodyPr>
          <a:lstStyle/>
          <a:p>
            <a:pPr algn="ctr"/>
            <a:r>
              <a:rPr lang="en-GB" sz="1600" dirty="0"/>
              <a:t>A→ B indicates that A is being “</a:t>
            </a:r>
            <a:r>
              <a:rPr lang="en-GB" sz="1600" dirty="0" smtClean="0"/>
              <a:t>eaten” by </a:t>
            </a:r>
            <a:r>
              <a:rPr lang="en-GB" sz="1600" dirty="0"/>
              <a:t>B (that is, the </a:t>
            </a:r>
            <a:r>
              <a:rPr lang="en-GB" sz="1600" dirty="0" smtClean="0"/>
              <a:t>arrow indicates </a:t>
            </a:r>
            <a:r>
              <a:rPr lang="en-GB" sz="1600" dirty="0"/>
              <a:t>the direction </a:t>
            </a:r>
            <a:r>
              <a:rPr lang="en-GB" sz="1600" dirty="0" smtClean="0"/>
              <a:t>of energy </a:t>
            </a:r>
            <a:r>
              <a:rPr lang="en-GB" sz="1600" dirty="0"/>
              <a:t>flow)</a:t>
            </a:r>
          </a:p>
        </p:txBody>
      </p:sp>
      <p:grpSp>
        <p:nvGrpSpPr>
          <p:cNvPr id="8" name="Group 7"/>
          <p:cNvGrpSpPr/>
          <p:nvPr/>
        </p:nvGrpSpPr>
        <p:grpSpPr>
          <a:xfrm>
            <a:off x="103586" y="199423"/>
            <a:ext cx="8977225" cy="1080120"/>
            <a:chOff x="0" y="1284080"/>
            <a:chExt cx="8977225" cy="413770"/>
          </a:xfrm>
          <a:scene3d>
            <a:camera prst="orthographicFront"/>
            <a:lightRig rig="flat" dir="t"/>
          </a:scene3d>
        </p:grpSpPr>
        <p:sp>
          <p:nvSpPr>
            <p:cNvPr id="9" name="Rounded Rectangle 8"/>
            <p:cNvSpPr/>
            <p:nvPr/>
          </p:nvSpPr>
          <p:spPr>
            <a:xfrm>
              <a:off x="0" y="1284080"/>
              <a:ext cx="8977225" cy="41377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1" name="Rounded Rectangle 4"/>
            <p:cNvSpPr/>
            <p:nvPr/>
          </p:nvSpPr>
          <p:spPr>
            <a:xfrm>
              <a:off x="20199" y="1304279"/>
              <a:ext cx="8936827" cy="37337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5.1.4 Describe what is meant by a food chain, giving three examples, each with at least three linkages (four organisms).</a:t>
              </a:r>
              <a:endParaRPr lang="en-GB" sz="2000" kern="1200"/>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985" y="4887257"/>
            <a:ext cx="6276975" cy="169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952" y="2348880"/>
            <a:ext cx="2249334" cy="338554"/>
          </a:xfrm>
          <a:prstGeom prst="rect">
            <a:avLst/>
          </a:prstGeom>
          <a:noFill/>
        </p:spPr>
        <p:txBody>
          <a:bodyPr wrap="none" rtlCol="0">
            <a:spAutoFit/>
          </a:bodyPr>
          <a:lstStyle/>
          <a:p>
            <a:r>
              <a:rPr lang="en-GB" sz="1600" dirty="0" smtClean="0"/>
              <a:t>Terrestrial food chain</a:t>
            </a:r>
            <a:endParaRPr lang="en-GB" sz="1600" dirty="0"/>
          </a:p>
        </p:txBody>
      </p:sp>
      <p:sp>
        <p:nvSpPr>
          <p:cNvPr id="12" name="TextBox 11"/>
          <p:cNvSpPr txBox="1"/>
          <p:nvPr/>
        </p:nvSpPr>
        <p:spPr>
          <a:xfrm>
            <a:off x="31802" y="5564282"/>
            <a:ext cx="2390398" cy="338554"/>
          </a:xfrm>
          <a:prstGeom prst="rect">
            <a:avLst/>
          </a:prstGeom>
          <a:noFill/>
        </p:spPr>
        <p:txBody>
          <a:bodyPr wrap="none" rtlCol="0">
            <a:spAutoFit/>
          </a:bodyPr>
          <a:lstStyle/>
          <a:p>
            <a:r>
              <a:rPr lang="en-GB" sz="1600" dirty="0" smtClean="0"/>
              <a:t>Woodland food chain</a:t>
            </a:r>
            <a:endParaRPr lang="en-GB" sz="1600" dirty="0"/>
          </a:p>
        </p:txBody>
      </p:sp>
      <p:sp>
        <p:nvSpPr>
          <p:cNvPr id="13" name="TextBox 12"/>
          <p:cNvSpPr txBox="1"/>
          <p:nvPr/>
        </p:nvSpPr>
        <p:spPr>
          <a:xfrm>
            <a:off x="0" y="3919103"/>
            <a:ext cx="2026517" cy="338554"/>
          </a:xfrm>
          <a:prstGeom prst="rect">
            <a:avLst/>
          </a:prstGeom>
          <a:noFill/>
        </p:spPr>
        <p:txBody>
          <a:bodyPr wrap="none" rtlCol="0">
            <a:spAutoFit/>
          </a:bodyPr>
          <a:lstStyle/>
          <a:p>
            <a:r>
              <a:rPr lang="en-GB" sz="1600" dirty="0" smtClean="0"/>
              <a:t>Marine food chain</a:t>
            </a:r>
            <a:endParaRPr lang="en-GB" sz="1600" dirty="0"/>
          </a:p>
        </p:txBody>
      </p:sp>
      <p:cxnSp>
        <p:nvCxnSpPr>
          <p:cNvPr id="14" name="Elbow Connector 13"/>
          <p:cNvCxnSpPr/>
          <p:nvPr/>
        </p:nvCxnSpPr>
        <p:spPr>
          <a:xfrm>
            <a:off x="827584" y="2687434"/>
            <a:ext cx="1594616" cy="30951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685670" y="4257657"/>
            <a:ext cx="1594616" cy="30951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827584" y="5902836"/>
            <a:ext cx="1594616" cy="30951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07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250"/>
                                        <p:tgtEl>
                                          <p:spTgt spid="14"/>
                                        </p:tgtEl>
                                      </p:cBhvr>
                                    </p:animEffect>
                                  </p:childTnLst>
                                </p:cTn>
                              </p:par>
                            </p:childTnLst>
                          </p:cTn>
                        </p:par>
                        <p:par>
                          <p:cTn id="18" fill="hold">
                            <p:stCondLst>
                              <p:cond delay="275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25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250"/>
                                        <p:tgtEl>
                                          <p:spTgt spid="4"/>
                                        </p:tgtEl>
                                      </p:cBhvr>
                                    </p:animEffect>
                                  </p:childTnLst>
                                </p:cTn>
                              </p:par>
                            </p:childTnLst>
                          </p:cTn>
                        </p:par>
                        <p:par>
                          <p:cTn id="27" fill="hold">
                            <p:stCondLst>
                              <p:cond delay="125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250"/>
                                        <p:tgtEl>
                                          <p:spTgt spid="13"/>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25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1250"/>
                                        <p:tgtEl>
                                          <p:spTgt spid="2050"/>
                                        </p:tgtEl>
                                      </p:cBhvr>
                                    </p:animEffect>
                                  </p:childTnLst>
                                </p:cTn>
                              </p:par>
                            </p:childTnLst>
                          </p:cTn>
                        </p:par>
                        <p:par>
                          <p:cTn id="40" fill="hold">
                            <p:stCondLst>
                              <p:cond delay="125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250"/>
                                        <p:tgtEl>
                                          <p:spTgt spid="12"/>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8</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pSp>
        <p:nvGrpSpPr>
          <p:cNvPr id="4" name="Group 3"/>
          <p:cNvGrpSpPr/>
          <p:nvPr/>
        </p:nvGrpSpPr>
        <p:grpSpPr>
          <a:xfrm>
            <a:off x="107504" y="260648"/>
            <a:ext cx="8977225" cy="648072"/>
            <a:chOff x="0" y="2138500"/>
            <a:chExt cx="8977225" cy="416752"/>
          </a:xfrm>
          <a:scene3d>
            <a:camera prst="orthographicFront"/>
            <a:lightRig rig="flat" dir="t"/>
          </a:scene3d>
        </p:grpSpPr>
        <p:sp>
          <p:nvSpPr>
            <p:cNvPr id="6" name="Rounded Rectangle 5"/>
            <p:cNvSpPr/>
            <p:nvPr/>
          </p:nvSpPr>
          <p:spPr>
            <a:xfrm>
              <a:off x="0" y="2138500"/>
              <a:ext cx="8977225" cy="41675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Rounded Rectangle 4"/>
            <p:cNvSpPr/>
            <p:nvPr/>
          </p:nvSpPr>
          <p:spPr>
            <a:xfrm>
              <a:off x="20344" y="2158844"/>
              <a:ext cx="8936537" cy="3760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2000" kern="1200" smtClean="0"/>
                <a:t>5.1.6 Define </a:t>
              </a:r>
              <a:r>
                <a:rPr lang="en-GB" sz="2000" i="1" kern="1200" smtClean="0"/>
                <a:t>trophic level</a:t>
              </a:r>
              <a:r>
                <a:rPr lang="en-GB" sz="2000" kern="1200" smtClean="0"/>
                <a:t>. </a:t>
              </a:r>
              <a:endParaRPr lang="en-GB" sz="2000" kern="1200"/>
            </a:p>
          </p:txBody>
        </p:sp>
      </p:grpSp>
      <p:sp>
        <p:nvSpPr>
          <p:cNvPr id="2" name="Rectangle 1"/>
          <p:cNvSpPr/>
          <p:nvPr/>
        </p:nvSpPr>
        <p:spPr>
          <a:xfrm>
            <a:off x="323528" y="1196752"/>
            <a:ext cx="8352928" cy="923330"/>
          </a:xfrm>
          <a:prstGeom prst="rect">
            <a:avLst/>
          </a:prstGeom>
        </p:spPr>
        <p:txBody>
          <a:bodyPr wrap="square">
            <a:spAutoFit/>
          </a:bodyPr>
          <a:lstStyle/>
          <a:p>
            <a:r>
              <a:rPr lang="en-US" dirty="0"/>
              <a:t>The trophic level is the position of the organism in a </a:t>
            </a:r>
            <a:r>
              <a:rPr lang="en-US" dirty="0" smtClean="0"/>
              <a:t>food chain</a:t>
            </a:r>
            <a:r>
              <a:rPr lang="en-US" dirty="0"/>
              <a:t>. </a:t>
            </a:r>
            <a:endParaRPr lang="en-US" dirty="0" smtClean="0"/>
          </a:p>
          <a:p>
            <a:endParaRPr lang="en-US" dirty="0"/>
          </a:p>
          <a:p>
            <a:r>
              <a:rPr lang="en-US" dirty="0" smtClean="0"/>
              <a:t>Producers </a:t>
            </a:r>
            <a:r>
              <a:rPr lang="en-US" dirty="0"/>
              <a:t>are on the first </a:t>
            </a:r>
            <a:r>
              <a:rPr lang="en-US" dirty="0" smtClean="0"/>
              <a:t>trophic level</a:t>
            </a:r>
            <a:r>
              <a:rPr lang="en-US" dirty="0"/>
              <a:t>, primary consumers on the second.</a:t>
            </a:r>
          </a:p>
        </p:txBody>
      </p:sp>
      <p:pic>
        <p:nvPicPr>
          <p:cNvPr id="3" name="Picture 2"/>
          <p:cNvPicPr>
            <a:picLocks noChangeAspect="1"/>
          </p:cNvPicPr>
          <p:nvPr/>
        </p:nvPicPr>
        <p:blipFill rotWithShape="1">
          <a:blip r:embed="rId2"/>
          <a:srcRect b="2771"/>
          <a:stretch/>
        </p:blipFill>
        <p:spPr>
          <a:xfrm>
            <a:off x="2339752" y="2204864"/>
            <a:ext cx="6551712" cy="4125598"/>
          </a:xfrm>
          <a:prstGeom prst="rect">
            <a:avLst/>
          </a:prstGeom>
        </p:spPr>
      </p:pic>
      <p:sp>
        <p:nvSpPr>
          <p:cNvPr id="8" name="TextBox 7"/>
          <p:cNvSpPr txBox="1"/>
          <p:nvPr/>
        </p:nvSpPr>
        <p:spPr>
          <a:xfrm>
            <a:off x="1403648" y="5229200"/>
            <a:ext cx="428322" cy="369332"/>
          </a:xfrm>
          <a:prstGeom prst="rect">
            <a:avLst/>
          </a:prstGeom>
          <a:noFill/>
        </p:spPr>
        <p:txBody>
          <a:bodyPr wrap="none" rtlCol="0">
            <a:spAutoFit/>
          </a:bodyPr>
          <a:lstStyle/>
          <a:p>
            <a:r>
              <a:rPr lang="en-US" dirty="0" smtClean="0"/>
              <a:t>1</a:t>
            </a:r>
            <a:r>
              <a:rPr lang="en-US" baseline="30000" dirty="0" smtClean="0"/>
              <a:t>st</a:t>
            </a:r>
            <a:r>
              <a:rPr lang="en-US" dirty="0" smtClean="0"/>
              <a:t> </a:t>
            </a:r>
            <a:endParaRPr lang="en-US" dirty="0"/>
          </a:p>
        </p:txBody>
      </p:sp>
      <p:sp>
        <p:nvSpPr>
          <p:cNvPr id="9" name="TextBox 8"/>
          <p:cNvSpPr txBox="1"/>
          <p:nvPr/>
        </p:nvSpPr>
        <p:spPr>
          <a:xfrm>
            <a:off x="1403648" y="4365104"/>
            <a:ext cx="511866" cy="369332"/>
          </a:xfrm>
          <a:prstGeom prst="rect">
            <a:avLst/>
          </a:prstGeom>
          <a:noFill/>
        </p:spPr>
        <p:txBody>
          <a:bodyPr wrap="none" rtlCol="0">
            <a:spAutoFit/>
          </a:bodyPr>
          <a:lstStyle/>
          <a:p>
            <a:r>
              <a:rPr lang="en-US" dirty="0" smtClean="0"/>
              <a:t>2</a:t>
            </a:r>
            <a:r>
              <a:rPr lang="en-US" baseline="30000" dirty="0" smtClean="0"/>
              <a:t>nd</a:t>
            </a:r>
            <a:r>
              <a:rPr lang="en-US" dirty="0" smtClean="0"/>
              <a:t> </a:t>
            </a:r>
            <a:endParaRPr lang="en-US" dirty="0"/>
          </a:p>
        </p:txBody>
      </p:sp>
      <p:sp>
        <p:nvSpPr>
          <p:cNvPr id="11" name="TextBox 10"/>
          <p:cNvSpPr txBox="1"/>
          <p:nvPr/>
        </p:nvSpPr>
        <p:spPr>
          <a:xfrm>
            <a:off x="1403648" y="3212976"/>
            <a:ext cx="463401" cy="369332"/>
          </a:xfrm>
          <a:prstGeom prst="rect">
            <a:avLst/>
          </a:prstGeom>
          <a:noFill/>
        </p:spPr>
        <p:txBody>
          <a:bodyPr wrap="none" rtlCol="0">
            <a:spAutoFit/>
          </a:bodyPr>
          <a:lstStyle/>
          <a:p>
            <a:r>
              <a:rPr lang="en-US" dirty="0" smtClean="0"/>
              <a:t>3</a:t>
            </a:r>
            <a:r>
              <a:rPr lang="en-US" baseline="30000" dirty="0" smtClean="0"/>
              <a:t>rd</a:t>
            </a:r>
            <a:r>
              <a:rPr lang="en-US" dirty="0" smtClean="0"/>
              <a:t> </a:t>
            </a:r>
            <a:endParaRPr lang="en-US" dirty="0"/>
          </a:p>
        </p:txBody>
      </p:sp>
      <p:sp>
        <p:nvSpPr>
          <p:cNvPr id="12" name="TextBox 11"/>
          <p:cNvSpPr txBox="1"/>
          <p:nvPr/>
        </p:nvSpPr>
        <p:spPr>
          <a:xfrm>
            <a:off x="1403648" y="2276872"/>
            <a:ext cx="458592" cy="369332"/>
          </a:xfrm>
          <a:prstGeom prst="rect">
            <a:avLst/>
          </a:prstGeom>
          <a:noFill/>
        </p:spPr>
        <p:txBody>
          <a:bodyPr wrap="none" rtlCol="0">
            <a:spAutoFit/>
          </a:bodyPr>
          <a:lstStyle/>
          <a:p>
            <a:r>
              <a:rPr lang="en-US" dirty="0" smtClean="0"/>
              <a:t>4</a:t>
            </a:r>
            <a:r>
              <a:rPr lang="en-US" baseline="30000" dirty="0" smtClean="0"/>
              <a:t>th</a:t>
            </a:r>
            <a:r>
              <a:rPr lang="en-US" dirty="0" smtClean="0"/>
              <a:t> </a:t>
            </a:r>
            <a:endParaRPr lang="en-US" dirty="0"/>
          </a:p>
        </p:txBody>
      </p:sp>
      <p:sp>
        <p:nvSpPr>
          <p:cNvPr id="13" name="Rectangle 12"/>
          <p:cNvSpPr/>
          <p:nvPr/>
        </p:nvSpPr>
        <p:spPr>
          <a:xfrm>
            <a:off x="353164" y="4972526"/>
            <a:ext cx="8740857" cy="104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43872" y="2974886"/>
            <a:ext cx="8740857" cy="121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53164" y="3757682"/>
            <a:ext cx="8740857" cy="121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10343" y="2073349"/>
            <a:ext cx="8740857" cy="1139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05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t="14423" b="13528"/>
          <a:stretch/>
        </p:blipFill>
        <p:spPr>
          <a:xfrm>
            <a:off x="2411760" y="4149080"/>
            <a:ext cx="5076056" cy="2587565"/>
          </a:xfrm>
          <a:prstGeom prst="rect">
            <a:avLst/>
          </a:prstGeom>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9</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2" name="Rectangle 1"/>
          <p:cNvSpPr/>
          <p:nvPr/>
        </p:nvSpPr>
        <p:spPr>
          <a:xfrm>
            <a:off x="179512" y="1351509"/>
            <a:ext cx="8496944" cy="1384995"/>
          </a:xfrm>
          <a:prstGeom prst="rect">
            <a:avLst/>
          </a:prstGeom>
        </p:spPr>
        <p:txBody>
          <a:bodyPr wrap="square">
            <a:spAutoFit/>
          </a:bodyPr>
          <a:lstStyle/>
          <a:p>
            <a:r>
              <a:rPr lang="en-US" dirty="0" smtClean="0"/>
              <a:t>It is rather </a:t>
            </a:r>
            <a:r>
              <a:rPr lang="en-US" dirty="0"/>
              <a:t>simple to deduce </a:t>
            </a:r>
            <a:r>
              <a:rPr lang="en-US" dirty="0" smtClean="0"/>
              <a:t>trophic levels from a food chain. The autotrophs are always the producers, the herbivores the primary consumers, the ones who eat the herbivores the secondary consumers and the ones who feed on the last the tertiary consumers.</a:t>
            </a:r>
            <a:endParaRPr lang="en-US" baseline="30000" dirty="0" smtClean="0"/>
          </a:p>
          <a:p>
            <a:endParaRPr lang="en-US" baseline="30000" dirty="0"/>
          </a:p>
        </p:txBody>
      </p:sp>
      <p:grpSp>
        <p:nvGrpSpPr>
          <p:cNvPr id="6" name="Group 5"/>
          <p:cNvGrpSpPr/>
          <p:nvPr/>
        </p:nvGrpSpPr>
        <p:grpSpPr>
          <a:xfrm>
            <a:off x="107504" y="260648"/>
            <a:ext cx="8977225" cy="720080"/>
            <a:chOff x="0" y="2566137"/>
            <a:chExt cx="8977225" cy="416752"/>
          </a:xfrm>
          <a:scene3d>
            <a:camera prst="orthographicFront"/>
            <a:lightRig rig="flat" dir="t"/>
          </a:scene3d>
        </p:grpSpPr>
        <p:sp>
          <p:nvSpPr>
            <p:cNvPr id="7" name="Rounded Rectangle 6"/>
            <p:cNvSpPr/>
            <p:nvPr/>
          </p:nvSpPr>
          <p:spPr>
            <a:xfrm>
              <a:off x="0" y="2566137"/>
              <a:ext cx="8977225" cy="416752"/>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 name="Rounded Rectangle 4"/>
            <p:cNvSpPr/>
            <p:nvPr/>
          </p:nvSpPr>
          <p:spPr>
            <a:xfrm>
              <a:off x="20344" y="2586481"/>
              <a:ext cx="8936537" cy="3760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GB" sz="1400" kern="1200" smtClean="0"/>
                <a:t>5.1.7 Deduce the trophic level of organisms in a food chain and a food web.</a:t>
              </a:r>
              <a:endParaRPr lang="en-GB" sz="1400" kern="1200"/>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92896"/>
            <a:ext cx="62769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9512" y="4005064"/>
            <a:ext cx="8352928" cy="646331"/>
          </a:xfrm>
          <a:prstGeom prst="rect">
            <a:avLst/>
          </a:prstGeom>
        </p:spPr>
        <p:txBody>
          <a:bodyPr wrap="square">
            <a:spAutoFit/>
          </a:bodyPr>
          <a:lstStyle/>
          <a:p>
            <a:pPr lvl="0"/>
            <a:r>
              <a:rPr lang="en-US" dirty="0">
                <a:solidFill>
                  <a:prstClr val="black"/>
                </a:solidFill>
              </a:rPr>
              <a:t>To deduce the level from a food web is more complex as you can notice </a:t>
            </a:r>
            <a:r>
              <a:rPr lang="en-US" dirty="0" smtClean="0">
                <a:solidFill>
                  <a:prstClr val="black"/>
                </a:solidFill>
              </a:rPr>
              <a:t>from </a:t>
            </a:r>
            <a:r>
              <a:rPr lang="en-US" dirty="0">
                <a:solidFill>
                  <a:prstClr val="black"/>
                </a:solidFill>
              </a:rPr>
              <a:t>the image below.</a:t>
            </a:r>
            <a:endParaRPr lang="en-US" baseline="30000" dirty="0">
              <a:solidFill>
                <a:prstClr val="black"/>
              </a:solidFill>
            </a:endParaRPr>
          </a:p>
        </p:txBody>
      </p:sp>
      <p:sp>
        <p:nvSpPr>
          <p:cNvPr id="4" name="Oval 3"/>
          <p:cNvSpPr/>
          <p:nvPr/>
        </p:nvSpPr>
        <p:spPr>
          <a:xfrm>
            <a:off x="3131840" y="1628800"/>
            <a:ext cx="1296144" cy="36004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1907704" y="1988840"/>
            <a:ext cx="1656184"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79512" y="1916832"/>
            <a:ext cx="1296144" cy="36004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403648" y="2204864"/>
            <a:ext cx="1224136"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5508104" y="1916832"/>
            <a:ext cx="2664296" cy="36004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4788024" y="2276872"/>
            <a:ext cx="1944216"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4427984" y="2204864"/>
            <a:ext cx="2304256" cy="360040"/>
          </a:xfrm>
          <a:prstGeom prst="ellipse">
            <a:avLst/>
          </a:prstGeom>
          <a:no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6516216" y="2492896"/>
            <a:ext cx="72008"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3" grpId="0" animBg="1"/>
      <p:bldP spid="16" grpId="0" animBg="1"/>
      <p:bldP spid="1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MP</Template>
  <TotalTime>744</TotalTime>
  <Words>1566</Words>
  <Application>Microsoft Office PowerPoint</Application>
  <PresentationFormat>On-screen Show (4:3)</PresentationFormat>
  <Paragraphs>121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Template MP</vt:lpstr>
      <vt:lpstr>Topic 5: Ecology and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5: Ecology and evolution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Mark Polko</cp:lastModifiedBy>
  <cp:revision>40</cp:revision>
  <dcterms:created xsi:type="dcterms:W3CDTF">2013-08-21T17:54:09Z</dcterms:created>
  <dcterms:modified xsi:type="dcterms:W3CDTF">2013-12-10T18:57:28Z</dcterms:modified>
</cp:coreProperties>
</file>