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80FDD-D336-4019-86D3-A8450B0BDE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8DA8DD2-73CD-47DD-8366-EED18F51BCAA}">
      <dgm:prSet custT="1"/>
      <dgm:spPr/>
      <dgm:t>
        <a:bodyPr/>
        <a:lstStyle/>
        <a:p>
          <a:pPr rtl="0"/>
          <a:r>
            <a:rPr lang="en-GB" sz="2400" smtClean="0"/>
            <a:t>3.5.1 Compare the structure of RNA and DNA.</a:t>
          </a:r>
          <a:endParaRPr lang="en-GB" sz="2400"/>
        </a:p>
      </dgm:t>
    </dgm:pt>
    <dgm:pt modelId="{A5DE0648-3F5F-481E-B849-0F9809FA62B7}" type="parTrans" cxnId="{FCE8A3D7-2F2D-4AF3-BA4E-874EE69DCF07}">
      <dgm:prSet/>
      <dgm:spPr/>
      <dgm:t>
        <a:bodyPr/>
        <a:lstStyle/>
        <a:p>
          <a:endParaRPr lang="en-GB" sz="2000"/>
        </a:p>
      </dgm:t>
    </dgm:pt>
    <dgm:pt modelId="{1F028292-9D87-4C8D-8FC8-7406304C1B25}" type="sibTrans" cxnId="{FCE8A3D7-2F2D-4AF3-BA4E-874EE69DCF07}">
      <dgm:prSet/>
      <dgm:spPr/>
      <dgm:t>
        <a:bodyPr/>
        <a:lstStyle/>
        <a:p>
          <a:endParaRPr lang="en-GB" sz="2000"/>
        </a:p>
      </dgm:t>
    </dgm:pt>
    <dgm:pt modelId="{16D5CAF9-C773-49BB-808D-EDE3658A9FF2}">
      <dgm:prSet custT="1"/>
      <dgm:spPr/>
      <dgm:t>
        <a:bodyPr/>
        <a:lstStyle/>
        <a:p>
          <a:pPr rtl="0"/>
          <a:r>
            <a:rPr lang="en-GB" sz="2400" smtClean="0"/>
            <a:t>3.5.2 Outline DNA transcription in terms of the formation of an RNA strand complementary to the DNA strand by RNA polymerase.</a:t>
          </a:r>
          <a:endParaRPr lang="en-GB" sz="2400"/>
        </a:p>
      </dgm:t>
    </dgm:pt>
    <dgm:pt modelId="{9D529DA6-B7BC-4EDE-90A2-9AB11FB6C16D}" type="parTrans" cxnId="{560CC457-4917-4E23-888F-A31AF9D4C60E}">
      <dgm:prSet/>
      <dgm:spPr/>
      <dgm:t>
        <a:bodyPr/>
        <a:lstStyle/>
        <a:p>
          <a:endParaRPr lang="en-GB" sz="2000"/>
        </a:p>
      </dgm:t>
    </dgm:pt>
    <dgm:pt modelId="{8D0F74D1-3185-41EF-9F43-ACDE2D597010}" type="sibTrans" cxnId="{560CC457-4917-4E23-888F-A31AF9D4C60E}">
      <dgm:prSet/>
      <dgm:spPr/>
      <dgm:t>
        <a:bodyPr/>
        <a:lstStyle/>
        <a:p>
          <a:endParaRPr lang="en-GB" sz="2000"/>
        </a:p>
      </dgm:t>
    </dgm:pt>
    <dgm:pt modelId="{E57112B6-5B45-42BB-9602-7053AB3A2C93}">
      <dgm:prSet custT="1"/>
      <dgm:spPr/>
      <dgm:t>
        <a:bodyPr/>
        <a:lstStyle/>
        <a:p>
          <a:pPr rtl="0"/>
          <a:r>
            <a:rPr lang="en-GB" sz="2400" dirty="0" smtClean="0"/>
            <a:t>3.5.3 Describe the genetic code in terms of codons composed of triplets of bases.</a:t>
          </a:r>
          <a:endParaRPr lang="en-GB" sz="2400" dirty="0"/>
        </a:p>
      </dgm:t>
    </dgm:pt>
    <dgm:pt modelId="{53F2AA5D-DA4B-482F-9144-ADD2E1146F76}" type="parTrans" cxnId="{9BD29344-6C1C-454A-A100-CD0045CF694A}">
      <dgm:prSet/>
      <dgm:spPr/>
      <dgm:t>
        <a:bodyPr/>
        <a:lstStyle/>
        <a:p>
          <a:endParaRPr lang="en-GB" sz="2000"/>
        </a:p>
      </dgm:t>
    </dgm:pt>
    <dgm:pt modelId="{E46F9EBE-8B31-4F29-801E-379F2AEBBCE1}" type="sibTrans" cxnId="{9BD29344-6C1C-454A-A100-CD0045CF694A}">
      <dgm:prSet/>
      <dgm:spPr/>
      <dgm:t>
        <a:bodyPr/>
        <a:lstStyle/>
        <a:p>
          <a:endParaRPr lang="en-GB" sz="2000"/>
        </a:p>
      </dgm:t>
    </dgm:pt>
    <dgm:pt modelId="{0A607868-A40D-4A74-A9DC-086588C5E29D}">
      <dgm:prSet custT="1"/>
      <dgm:spPr/>
      <dgm:t>
        <a:bodyPr/>
        <a:lstStyle/>
        <a:p>
          <a:pPr rtl="0"/>
          <a:r>
            <a:rPr lang="en-GB" sz="2400" dirty="0" smtClean="0"/>
            <a:t>3.5.4 Explain the process of translation, leading to polypeptide formation.</a:t>
          </a:r>
          <a:endParaRPr lang="en-GB" sz="2400" dirty="0"/>
        </a:p>
      </dgm:t>
    </dgm:pt>
    <dgm:pt modelId="{B55071A0-B700-4FB6-AA30-C8D0E08E61DB}" type="parTrans" cxnId="{6B59CE5A-7980-468A-B3BE-AEF009F94967}">
      <dgm:prSet/>
      <dgm:spPr/>
      <dgm:t>
        <a:bodyPr/>
        <a:lstStyle/>
        <a:p>
          <a:endParaRPr lang="en-GB" sz="2000"/>
        </a:p>
      </dgm:t>
    </dgm:pt>
    <dgm:pt modelId="{81FB21E9-B816-4BB4-A8A1-BBD4D4B8DE5D}" type="sibTrans" cxnId="{6B59CE5A-7980-468A-B3BE-AEF009F94967}">
      <dgm:prSet/>
      <dgm:spPr/>
      <dgm:t>
        <a:bodyPr/>
        <a:lstStyle/>
        <a:p>
          <a:endParaRPr lang="en-GB" sz="2000"/>
        </a:p>
      </dgm:t>
    </dgm:pt>
    <dgm:pt modelId="{A10C7445-D99A-4D9B-BDCB-AFA20430C417}">
      <dgm:prSet custT="1"/>
      <dgm:spPr/>
      <dgm:t>
        <a:bodyPr/>
        <a:lstStyle/>
        <a:p>
          <a:pPr rtl="0"/>
          <a:r>
            <a:rPr lang="en-GB" sz="2400" smtClean="0"/>
            <a:t>3.5.5 Discuss the relationship between one gene and one polypeptide.</a:t>
          </a:r>
          <a:endParaRPr lang="en-GB" sz="2400"/>
        </a:p>
      </dgm:t>
    </dgm:pt>
    <dgm:pt modelId="{AEF3E9BD-D923-4BC4-A5DF-EE9F419B5647}" type="parTrans" cxnId="{333D325A-E933-4267-A1B0-BBFE881420E5}">
      <dgm:prSet/>
      <dgm:spPr/>
      <dgm:t>
        <a:bodyPr/>
        <a:lstStyle/>
        <a:p>
          <a:endParaRPr lang="en-GB" sz="2000"/>
        </a:p>
      </dgm:t>
    </dgm:pt>
    <dgm:pt modelId="{52E9412A-D9F0-46F6-8032-81ADD5E3604D}" type="sibTrans" cxnId="{333D325A-E933-4267-A1B0-BBFE881420E5}">
      <dgm:prSet/>
      <dgm:spPr/>
      <dgm:t>
        <a:bodyPr/>
        <a:lstStyle/>
        <a:p>
          <a:endParaRPr lang="en-GB" sz="2000"/>
        </a:p>
      </dgm:t>
    </dgm:pt>
    <dgm:pt modelId="{5B181637-257A-44D1-A534-D5A5797247AF}" type="pres">
      <dgm:prSet presAssocID="{CD080FDD-D336-4019-86D3-A8450B0BDEBE}" presName="linear" presStyleCnt="0">
        <dgm:presLayoutVars>
          <dgm:animLvl val="lvl"/>
          <dgm:resizeHandles val="exact"/>
        </dgm:presLayoutVars>
      </dgm:prSet>
      <dgm:spPr/>
    </dgm:pt>
    <dgm:pt modelId="{D6F28F7C-C76C-483E-B9F5-EF2A4891A546}" type="pres">
      <dgm:prSet presAssocID="{38DA8DD2-73CD-47DD-8366-EED18F51BCA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82B3E9-CF91-4D8C-9B67-9F166552C862}" type="pres">
      <dgm:prSet presAssocID="{1F028292-9D87-4C8D-8FC8-7406304C1B25}" presName="spacer" presStyleCnt="0"/>
      <dgm:spPr/>
    </dgm:pt>
    <dgm:pt modelId="{7F3FAE60-9FDB-4479-854F-3C8581CB6106}" type="pres">
      <dgm:prSet presAssocID="{16D5CAF9-C773-49BB-808D-EDE3658A9F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B261B4F-DD2B-44BB-AE35-A7A1FE87681D}" type="pres">
      <dgm:prSet presAssocID="{8D0F74D1-3185-41EF-9F43-ACDE2D597010}" presName="spacer" presStyleCnt="0"/>
      <dgm:spPr/>
    </dgm:pt>
    <dgm:pt modelId="{DD539F95-483E-4AEB-AED1-5FC7308D8B39}" type="pres">
      <dgm:prSet presAssocID="{E57112B6-5B45-42BB-9602-7053AB3A2C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91A5CB-62BC-4E36-A739-97A0EDE2AA73}" type="pres">
      <dgm:prSet presAssocID="{E46F9EBE-8B31-4F29-801E-379F2AEBBCE1}" presName="spacer" presStyleCnt="0"/>
      <dgm:spPr/>
    </dgm:pt>
    <dgm:pt modelId="{80C3526E-E5CF-4709-9BC6-F806D44A8D8A}" type="pres">
      <dgm:prSet presAssocID="{0A607868-A40D-4A74-A9DC-086588C5E29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C202F01-E262-44C7-80A5-316296EA0749}" type="pres">
      <dgm:prSet presAssocID="{81FB21E9-B816-4BB4-A8A1-BBD4D4B8DE5D}" presName="spacer" presStyleCnt="0"/>
      <dgm:spPr/>
    </dgm:pt>
    <dgm:pt modelId="{BA1A1B76-71E6-4D5C-9C74-1A75FD020816}" type="pres">
      <dgm:prSet presAssocID="{A10C7445-D99A-4D9B-BDCB-AFA20430C4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E8A3D7-2F2D-4AF3-BA4E-874EE69DCF07}" srcId="{CD080FDD-D336-4019-86D3-A8450B0BDEBE}" destId="{38DA8DD2-73CD-47DD-8366-EED18F51BCAA}" srcOrd="0" destOrd="0" parTransId="{A5DE0648-3F5F-481E-B849-0F9809FA62B7}" sibTransId="{1F028292-9D87-4C8D-8FC8-7406304C1B25}"/>
    <dgm:cxn modelId="{C7B77EA9-E0CC-4AA9-ACE4-97BA13752658}" type="presOf" srcId="{38DA8DD2-73CD-47DD-8366-EED18F51BCAA}" destId="{D6F28F7C-C76C-483E-B9F5-EF2A4891A546}" srcOrd="0" destOrd="0" presId="urn:microsoft.com/office/officeart/2005/8/layout/vList2"/>
    <dgm:cxn modelId="{6B59CE5A-7980-468A-B3BE-AEF009F94967}" srcId="{CD080FDD-D336-4019-86D3-A8450B0BDEBE}" destId="{0A607868-A40D-4A74-A9DC-086588C5E29D}" srcOrd="3" destOrd="0" parTransId="{B55071A0-B700-4FB6-AA30-C8D0E08E61DB}" sibTransId="{81FB21E9-B816-4BB4-A8A1-BBD4D4B8DE5D}"/>
    <dgm:cxn modelId="{E04A7698-2B0C-4185-914E-63FA7E55C7A5}" type="presOf" srcId="{E57112B6-5B45-42BB-9602-7053AB3A2C93}" destId="{DD539F95-483E-4AEB-AED1-5FC7308D8B39}" srcOrd="0" destOrd="0" presId="urn:microsoft.com/office/officeart/2005/8/layout/vList2"/>
    <dgm:cxn modelId="{333D325A-E933-4267-A1B0-BBFE881420E5}" srcId="{CD080FDD-D336-4019-86D3-A8450B0BDEBE}" destId="{A10C7445-D99A-4D9B-BDCB-AFA20430C417}" srcOrd="4" destOrd="0" parTransId="{AEF3E9BD-D923-4BC4-A5DF-EE9F419B5647}" sibTransId="{52E9412A-D9F0-46F6-8032-81ADD5E3604D}"/>
    <dgm:cxn modelId="{842B2A84-0425-4637-BF08-71A5979A85DD}" type="presOf" srcId="{16D5CAF9-C773-49BB-808D-EDE3658A9FF2}" destId="{7F3FAE60-9FDB-4479-854F-3C8581CB6106}" srcOrd="0" destOrd="0" presId="urn:microsoft.com/office/officeart/2005/8/layout/vList2"/>
    <dgm:cxn modelId="{5D5E0853-B5C9-45A9-8E7B-DD25E2F042E7}" type="presOf" srcId="{0A607868-A40D-4A74-A9DC-086588C5E29D}" destId="{80C3526E-E5CF-4709-9BC6-F806D44A8D8A}" srcOrd="0" destOrd="0" presId="urn:microsoft.com/office/officeart/2005/8/layout/vList2"/>
    <dgm:cxn modelId="{3ACF388F-A3F5-44B1-892E-4E4A4EB0DCF5}" type="presOf" srcId="{A10C7445-D99A-4D9B-BDCB-AFA20430C417}" destId="{BA1A1B76-71E6-4D5C-9C74-1A75FD020816}" srcOrd="0" destOrd="0" presId="urn:microsoft.com/office/officeart/2005/8/layout/vList2"/>
    <dgm:cxn modelId="{ED902940-D3EC-4572-82F0-56703F1552C5}" type="presOf" srcId="{CD080FDD-D336-4019-86D3-A8450B0BDEBE}" destId="{5B181637-257A-44D1-A534-D5A5797247AF}" srcOrd="0" destOrd="0" presId="urn:microsoft.com/office/officeart/2005/8/layout/vList2"/>
    <dgm:cxn modelId="{560CC457-4917-4E23-888F-A31AF9D4C60E}" srcId="{CD080FDD-D336-4019-86D3-A8450B0BDEBE}" destId="{16D5CAF9-C773-49BB-808D-EDE3658A9FF2}" srcOrd="1" destOrd="0" parTransId="{9D529DA6-B7BC-4EDE-90A2-9AB11FB6C16D}" sibTransId="{8D0F74D1-3185-41EF-9F43-ACDE2D597010}"/>
    <dgm:cxn modelId="{9BD29344-6C1C-454A-A100-CD0045CF694A}" srcId="{CD080FDD-D336-4019-86D3-A8450B0BDEBE}" destId="{E57112B6-5B45-42BB-9602-7053AB3A2C93}" srcOrd="2" destOrd="0" parTransId="{53F2AA5D-DA4B-482F-9144-ADD2E1146F76}" sibTransId="{E46F9EBE-8B31-4F29-801E-379F2AEBBCE1}"/>
    <dgm:cxn modelId="{93A5F7C6-9885-4AFD-8E54-3CE682B07528}" type="presParOf" srcId="{5B181637-257A-44D1-A534-D5A5797247AF}" destId="{D6F28F7C-C76C-483E-B9F5-EF2A4891A546}" srcOrd="0" destOrd="0" presId="urn:microsoft.com/office/officeart/2005/8/layout/vList2"/>
    <dgm:cxn modelId="{B9390AD5-5BFD-49C9-9305-76F1C44327C4}" type="presParOf" srcId="{5B181637-257A-44D1-A534-D5A5797247AF}" destId="{4182B3E9-CF91-4D8C-9B67-9F166552C862}" srcOrd="1" destOrd="0" presId="urn:microsoft.com/office/officeart/2005/8/layout/vList2"/>
    <dgm:cxn modelId="{0EA787F8-8661-41E9-AC57-D20DF340614F}" type="presParOf" srcId="{5B181637-257A-44D1-A534-D5A5797247AF}" destId="{7F3FAE60-9FDB-4479-854F-3C8581CB6106}" srcOrd="2" destOrd="0" presId="urn:microsoft.com/office/officeart/2005/8/layout/vList2"/>
    <dgm:cxn modelId="{B2B46A7A-D51B-493B-B464-3275580C9FEC}" type="presParOf" srcId="{5B181637-257A-44D1-A534-D5A5797247AF}" destId="{BB261B4F-DD2B-44BB-AE35-A7A1FE87681D}" srcOrd="3" destOrd="0" presId="urn:microsoft.com/office/officeart/2005/8/layout/vList2"/>
    <dgm:cxn modelId="{C0F78465-74BF-49DE-A080-191EE24C51D0}" type="presParOf" srcId="{5B181637-257A-44D1-A534-D5A5797247AF}" destId="{DD539F95-483E-4AEB-AED1-5FC7308D8B39}" srcOrd="4" destOrd="0" presId="urn:microsoft.com/office/officeart/2005/8/layout/vList2"/>
    <dgm:cxn modelId="{CF937C21-0254-49FF-AB74-99F72C5EF90A}" type="presParOf" srcId="{5B181637-257A-44D1-A534-D5A5797247AF}" destId="{9591A5CB-62BC-4E36-A739-97A0EDE2AA73}" srcOrd="5" destOrd="0" presId="urn:microsoft.com/office/officeart/2005/8/layout/vList2"/>
    <dgm:cxn modelId="{537F0FC9-993F-4AD5-8CAC-18BE59A2500E}" type="presParOf" srcId="{5B181637-257A-44D1-A534-D5A5797247AF}" destId="{80C3526E-E5CF-4709-9BC6-F806D44A8D8A}" srcOrd="6" destOrd="0" presId="urn:microsoft.com/office/officeart/2005/8/layout/vList2"/>
    <dgm:cxn modelId="{045EB54C-9977-4A20-A205-ABEFBDE71B16}" type="presParOf" srcId="{5B181637-257A-44D1-A534-D5A5797247AF}" destId="{6C202F01-E262-44C7-80A5-316296EA0749}" srcOrd="7" destOrd="0" presId="urn:microsoft.com/office/officeart/2005/8/layout/vList2"/>
    <dgm:cxn modelId="{CB1A96E0-BA93-4857-90A7-2187513A6F48}" type="presParOf" srcId="{5B181637-257A-44D1-A534-D5A5797247AF}" destId="{BA1A1B76-71E6-4D5C-9C74-1A75FD0208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EEEFD-3D4A-44B0-977F-6D2C0B30E57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320D6A4-0C66-46E4-A983-793338288354}">
      <dgm:prSet/>
      <dgm:spPr/>
      <dgm:t>
        <a:bodyPr/>
        <a:lstStyle/>
        <a:p>
          <a:pPr rtl="0"/>
          <a:r>
            <a:rPr lang="en-GB" dirty="0" smtClean="0"/>
            <a:t>Three main kinds of RNA are commonly found in cells:</a:t>
          </a:r>
          <a:endParaRPr lang="en-GB" dirty="0"/>
        </a:p>
      </dgm:t>
    </dgm:pt>
    <dgm:pt modelId="{905C249B-BD61-4840-A42E-A00C417FDCF7}" type="parTrans" cxnId="{C5B2CEA0-A5D9-49D1-8F4A-39A56DC3C9C2}">
      <dgm:prSet/>
      <dgm:spPr/>
      <dgm:t>
        <a:bodyPr/>
        <a:lstStyle/>
        <a:p>
          <a:endParaRPr lang="en-GB"/>
        </a:p>
      </dgm:t>
    </dgm:pt>
    <dgm:pt modelId="{B6849E71-CFDC-4BB4-ADF7-CCD2901E21A9}" type="sibTrans" cxnId="{C5B2CEA0-A5D9-49D1-8F4A-39A56DC3C9C2}">
      <dgm:prSet/>
      <dgm:spPr/>
      <dgm:t>
        <a:bodyPr/>
        <a:lstStyle/>
        <a:p>
          <a:endParaRPr lang="en-GB"/>
        </a:p>
      </dgm:t>
    </dgm:pt>
    <dgm:pt modelId="{2FDC0DC6-F4FC-4BEB-914D-82865201561B}">
      <dgm:prSet/>
      <dgm:spPr/>
      <dgm:t>
        <a:bodyPr/>
        <a:lstStyle/>
        <a:p>
          <a:pPr rtl="0"/>
          <a:r>
            <a:rPr lang="en-GB" smtClean="0"/>
            <a:t>Ribosomal RNA (rRNA ) which is a major component of ribosomes</a:t>
          </a:r>
          <a:endParaRPr lang="en-GB"/>
        </a:p>
      </dgm:t>
    </dgm:pt>
    <dgm:pt modelId="{DD1791D1-BB0C-48D2-866E-332419999B07}" type="parTrans" cxnId="{FF994547-EFEC-4C36-911E-821ADE8DA920}">
      <dgm:prSet/>
      <dgm:spPr/>
      <dgm:t>
        <a:bodyPr/>
        <a:lstStyle/>
        <a:p>
          <a:endParaRPr lang="en-GB"/>
        </a:p>
      </dgm:t>
    </dgm:pt>
    <dgm:pt modelId="{2DA0F4DE-BC5B-4BAF-97F9-71DD45F002B4}" type="sibTrans" cxnId="{FF994547-EFEC-4C36-911E-821ADE8DA920}">
      <dgm:prSet/>
      <dgm:spPr/>
      <dgm:t>
        <a:bodyPr/>
        <a:lstStyle/>
        <a:p>
          <a:endParaRPr lang="en-GB"/>
        </a:p>
      </dgm:t>
    </dgm:pt>
    <dgm:pt modelId="{7CC3B253-FBEB-40E7-BA52-B12A0C03A672}">
      <dgm:prSet/>
      <dgm:spPr/>
      <dgm:t>
        <a:bodyPr/>
        <a:lstStyle/>
        <a:p>
          <a:pPr rtl="0"/>
          <a:r>
            <a:rPr lang="en-GB" dirty="0" smtClean="0"/>
            <a:t>Transfer RNA (</a:t>
          </a:r>
          <a:r>
            <a:rPr lang="en-GB" dirty="0" err="1" smtClean="0"/>
            <a:t>tRNA</a:t>
          </a:r>
          <a:r>
            <a:rPr lang="en-GB" dirty="0" smtClean="0"/>
            <a:t>) which is folded upon itself and carries amino acids to mRNA </a:t>
          </a:r>
          <a:endParaRPr lang="en-GB" dirty="0"/>
        </a:p>
      </dgm:t>
    </dgm:pt>
    <dgm:pt modelId="{5DE95C29-88C6-4AF1-960A-C47AE0C13C14}" type="parTrans" cxnId="{13C29FCB-DD81-4055-A92D-3E44B195BBDD}">
      <dgm:prSet/>
      <dgm:spPr/>
      <dgm:t>
        <a:bodyPr/>
        <a:lstStyle/>
        <a:p>
          <a:endParaRPr lang="en-GB"/>
        </a:p>
      </dgm:t>
    </dgm:pt>
    <dgm:pt modelId="{A3B95E44-84DC-4B99-B13C-314F2807BCB6}" type="sibTrans" cxnId="{13C29FCB-DD81-4055-A92D-3E44B195BBDD}">
      <dgm:prSet/>
      <dgm:spPr/>
      <dgm:t>
        <a:bodyPr/>
        <a:lstStyle/>
        <a:p>
          <a:endParaRPr lang="en-GB"/>
        </a:p>
      </dgm:t>
    </dgm:pt>
    <dgm:pt modelId="{0389EA58-57B6-4CB4-A374-8004746265F5}">
      <dgm:prSet/>
      <dgm:spPr/>
      <dgm:t>
        <a:bodyPr/>
        <a:lstStyle/>
        <a:p>
          <a:pPr rtl="0"/>
          <a:r>
            <a:rPr lang="en-GB" smtClean="0"/>
            <a:t>Messenger RNA (mRNA) which consists of a sequence of nucleotides that determines the primary sequence of a polypeptide.</a:t>
          </a:r>
          <a:endParaRPr lang="en-GB"/>
        </a:p>
      </dgm:t>
    </dgm:pt>
    <dgm:pt modelId="{A13B257E-A149-4649-8FD2-EDDF066AD80A}" type="parTrans" cxnId="{53F76680-B51C-46DE-9D0A-7A4B0FFD319B}">
      <dgm:prSet/>
      <dgm:spPr/>
      <dgm:t>
        <a:bodyPr/>
        <a:lstStyle/>
        <a:p>
          <a:endParaRPr lang="en-GB"/>
        </a:p>
      </dgm:t>
    </dgm:pt>
    <dgm:pt modelId="{E9E537A9-CA0F-48A8-8852-A031D6AB8BA9}" type="sibTrans" cxnId="{53F76680-B51C-46DE-9D0A-7A4B0FFD319B}">
      <dgm:prSet/>
      <dgm:spPr/>
      <dgm:t>
        <a:bodyPr/>
        <a:lstStyle/>
        <a:p>
          <a:endParaRPr lang="en-GB"/>
        </a:p>
      </dgm:t>
    </dgm:pt>
    <dgm:pt modelId="{866DEBC5-5E83-4ED7-A8BD-3EC15271B55A}" type="pres">
      <dgm:prSet presAssocID="{438EEEFD-3D4A-44B0-977F-6D2C0B30E57A}" presName="Name0" presStyleCnt="0">
        <dgm:presLayoutVars>
          <dgm:dir/>
          <dgm:animLvl val="lvl"/>
          <dgm:resizeHandles val="exact"/>
        </dgm:presLayoutVars>
      </dgm:prSet>
      <dgm:spPr/>
    </dgm:pt>
    <dgm:pt modelId="{7C1E9C2E-3338-4392-B318-0485665B2EBD}" type="pres">
      <dgm:prSet presAssocID="{2320D6A4-0C66-46E4-A983-793338288354}" presName="linNode" presStyleCnt="0"/>
      <dgm:spPr/>
    </dgm:pt>
    <dgm:pt modelId="{F009E593-A70F-4E42-9BEB-8DC8C0CB3687}" type="pres">
      <dgm:prSet presAssocID="{2320D6A4-0C66-46E4-A983-793338288354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B42DA2D-8938-423E-9D78-026D453DB867}" type="pres">
      <dgm:prSet presAssocID="{2320D6A4-0C66-46E4-A983-79333828835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3C29FCB-DD81-4055-A92D-3E44B195BBDD}" srcId="{2320D6A4-0C66-46E4-A983-793338288354}" destId="{7CC3B253-FBEB-40E7-BA52-B12A0C03A672}" srcOrd="1" destOrd="0" parTransId="{5DE95C29-88C6-4AF1-960A-C47AE0C13C14}" sibTransId="{A3B95E44-84DC-4B99-B13C-314F2807BCB6}"/>
    <dgm:cxn modelId="{53F76680-B51C-46DE-9D0A-7A4B0FFD319B}" srcId="{2320D6A4-0C66-46E4-A983-793338288354}" destId="{0389EA58-57B6-4CB4-A374-8004746265F5}" srcOrd="2" destOrd="0" parTransId="{A13B257E-A149-4649-8FD2-EDDF066AD80A}" sibTransId="{E9E537A9-CA0F-48A8-8852-A031D6AB8BA9}"/>
    <dgm:cxn modelId="{3C44E7E1-4991-47B4-BD00-8EF4D24B066C}" type="presOf" srcId="{2320D6A4-0C66-46E4-A983-793338288354}" destId="{F009E593-A70F-4E42-9BEB-8DC8C0CB3687}" srcOrd="0" destOrd="0" presId="urn:microsoft.com/office/officeart/2005/8/layout/vList5"/>
    <dgm:cxn modelId="{8C60C215-3F2A-4659-B0CB-311281C3DF65}" type="presOf" srcId="{2FDC0DC6-F4FC-4BEB-914D-82865201561B}" destId="{6B42DA2D-8938-423E-9D78-026D453DB867}" srcOrd="0" destOrd="0" presId="urn:microsoft.com/office/officeart/2005/8/layout/vList5"/>
    <dgm:cxn modelId="{C5B2CEA0-A5D9-49D1-8F4A-39A56DC3C9C2}" srcId="{438EEEFD-3D4A-44B0-977F-6D2C0B30E57A}" destId="{2320D6A4-0C66-46E4-A983-793338288354}" srcOrd="0" destOrd="0" parTransId="{905C249B-BD61-4840-A42E-A00C417FDCF7}" sibTransId="{B6849E71-CFDC-4BB4-ADF7-CCD2901E21A9}"/>
    <dgm:cxn modelId="{0D9EA812-FE1A-4247-BD22-506723A4B126}" type="presOf" srcId="{438EEEFD-3D4A-44B0-977F-6D2C0B30E57A}" destId="{866DEBC5-5E83-4ED7-A8BD-3EC15271B55A}" srcOrd="0" destOrd="0" presId="urn:microsoft.com/office/officeart/2005/8/layout/vList5"/>
    <dgm:cxn modelId="{D77CD6E8-A7E1-4445-80C2-F6F3F18F70D0}" type="presOf" srcId="{0389EA58-57B6-4CB4-A374-8004746265F5}" destId="{6B42DA2D-8938-423E-9D78-026D453DB867}" srcOrd="0" destOrd="2" presId="urn:microsoft.com/office/officeart/2005/8/layout/vList5"/>
    <dgm:cxn modelId="{FF994547-EFEC-4C36-911E-821ADE8DA920}" srcId="{2320D6A4-0C66-46E4-A983-793338288354}" destId="{2FDC0DC6-F4FC-4BEB-914D-82865201561B}" srcOrd="0" destOrd="0" parTransId="{DD1791D1-BB0C-48D2-866E-332419999B07}" sibTransId="{2DA0F4DE-BC5B-4BAF-97F9-71DD45F002B4}"/>
    <dgm:cxn modelId="{A070F70D-D015-4143-AD80-0B5EE4DA98F6}" type="presOf" srcId="{7CC3B253-FBEB-40E7-BA52-B12A0C03A672}" destId="{6B42DA2D-8938-423E-9D78-026D453DB867}" srcOrd="0" destOrd="1" presId="urn:microsoft.com/office/officeart/2005/8/layout/vList5"/>
    <dgm:cxn modelId="{AACAC59E-C33E-4D38-97FF-F6C5C1826A42}" type="presParOf" srcId="{866DEBC5-5E83-4ED7-A8BD-3EC15271B55A}" destId="{7C1E9C2E-3338-4392-B318-0485665B2EBD}" srcOrd="0" destOrd="0" presId="urn:microsoft.com/office/officeart/2005/8/layout/vList5"/>
    <dgm:cxn modelId="{F4B2877B-531D-49D8-9BA8-28385C147CCC}" type="presParOf" srcId="{7C1E9C2E-3338-4392-B318-0485665B2EBD}" destId="{F009E593-A70F-4E42-9BEB-8DC8C0CB3687}" srcOrd="0" destOrd="0" presId="urn:microsoft.com/office/officeart/2005/8/layout/vList5"/>
    <dgm:cxn modelId="{439BE936-EA8A-4449-ADB8-E08D48172722}" type="presParOf" srcId="{7C1E9C2E-3338-4392-B318-0485665B2EBD}" destId="{6B42DA2D-8938-423E-9D78-026D453DB8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DCBBD2-9CDD-46BF-BB7D-3EF943136515}" type="doc">
      <dgm:prSet loTypeId="urn:microsoft.com/office/officeart/2005/8/layout/lProcess2" loCatId="relationship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8ABD4E7-2E37-487A-8FBC-A6E67570A129}">
      <dgm:prSet/>
      <dgm:spPr/>
      <dgm:t>
        <a:bodyPr/>
        <a:lstStyle/>
        <a:p>
          <a:pPr rtl="0"/>
          <a:r>
            <a:rPr lang="en-GB" smtClean="0"/>
            <a:t>The process of protein (or polypeptide) synthesis can be divided into two parts: </a:t>
          </a:r>
          <a:endParaRPr lang="en-GB"/>
        </a:p>
      </dgm:t>
    </dgm:pt>
    <dgm:pt modelId="{EDDF16C3-7ED9-4445-9B62-3721933869F7}" type="parTrans" cxnId="{5DF4FA30-7208-4409-A13C-D61358B2B7C2}">
      <dgm:prSet/>
      <dgm:spPr/>
      <dgm:t>
        <a:bodyPr/>
        <a:lstStyle/>
        <a:p>
          <a:endParaRPr lang="en-GB"/>
        </a:p>
      </dgm:t>
    </dgm:pt>
    <dgm:pt modelId="{694CFCA6-6742-4B48-93BA-7FC1EF348EC9}" type="sibTrans" cxnId="{5DF4FA30-7208-4409-A13C-D61358B2B7C2}">
      <dgm:prSet/>
      <dgm:spPr/>
      <dgm:t>
        <a:bodyPr/>
        <a:lstStyle/>
        <a:p>
          <a:endParaRPr lang="en-GB"/>
        </a:p>
      </dgm:t>
    </dgm:pt>
    <dgm:pt modelId="{69DB73C2-C7F7-485B-AA6B-8C66DAE2BCF4}">
      <dgm:prSet/>
      <dgm:spPr/>
      <dgm:t>
        <a:bodyPr/>
        <a:lstStyle/>
        <a:p>
          <a:pPr rtl="0"/>
          <a:r>
            <a:rPr lang="en-GB" b="1" dirty="0" smtClean="0"/>
            <a:t>Transcription</a:t>
          </a:r>
          <a:r>
            <a:rPr lang="en-GB" dirty="0" smtClean="0"/>
            <a:t>: the process by which RNA is produced from a DNA template.</a:t>
          </a:r>
          <a:endParaRPr lang="en-GB" dirty="0"/>
        </a:p>
      </dgm:t>
    </dgm:pt>
    <dgm:pt modelId="{B70B5813-E6FC-4C02-8360-8F8720BCBF58}" type="parTrans" cxnId="{A83791D7-E119-4C08-B692-6663736830F9}">
      <dgm:prSet/>
      <dgm:spPr/>
      <dgm:t>
        <a:bodyPr/>
        <a:lstStyle/>
        <a:p>
          <a:endParaRPr lang="en-GB"/>
        </a:p>
      </dgm:t>
    </dgm:pt>
    <dgm:pt modelId="{792F66EB-2C79-4763-B73B-269FC6A8E674}" type="sibTrans" cxnId="{A83791D7-E119-4C08-B692-6663736830F9}">
      <dgm:prSet/>
      <dgm:spPr/>
      <dgm:t>
        <a:bodyPr/>
        <a:lstStyle/>
        <a:p>
          <a:endParaRPr lang="en-GB"/>
        </a:p>
      </dgm:t>
    </dgm:pt>
    <dgm:pt modelId="{78F12935-9113-41D3-B6D3-702670414105}">
      <dgm:prSet/>
      <dgm:spPr/>
      <dgm:t>
        <a:bodyPr/>
        <a:lstStyle/>
        <a:p>
          <a:pPr rtl="0"/>
          <a:r>
            <a:rPr lang="en-GB" b="1" dirty="0" smtClean="0"/>
            <a:t>Translation</a:t>
          </a:r>
          <a:r>
            <a:rPr lang="en-GB" dirty="0" smtClean="0"/>
            <a:t>: the assembly of a polypeptide in a sequence specified by the order of nucleotides in the mRNA.</a:t>
          </a:r>
          <a:endParaRPr lang="en-GB" dirty="0"/>
        </a:p>
      </dgm:t>
    </dgm:pt>
    <dgm:pt modelId="{A7C6CAD0-6CBF-4071-8EE8-DD57CDDE53D5}" type="parTrans" cxnId="{80B780DF-E454-41B8-B004-C91D57870A0A}">
      <dgm:prSet/>
      <dgm:spPr/>
      <dgm:t>
        <a:bodyPr/>
        <a:lstStyle/>
        <a:p>
          <a:endParaRPr lang="en-GB"/>
        </a:p>
      </dgm:t>
    </dgm:pt>
    <dgm:pt modelId="{1B879EFF-A156-4E01-874D-69B22C8E01B8}" type="sibTrans" cxnId="{80B780DF-E454-41B8-B004-C91D57870A0A}">
      <dgm:prSet/>
      <dgm:spPr/>
      <dgm:t>
        <a:bodyPr/>
        <a:lstStyle/>
        <a:p>
          <a:endParaRPr lang="en-GB"/>
        </a:p>
      </dgm:t>
    </dgm:pt>
    <dgm:pt modelId="{1A51A2C3-6B01-4238-B4D8-CDBA3854D36E}" type="pres">
      <dgm:prSet presAssocID="{D5DCBBD2-9CDD-46BF-BB7D-3EF943136515}" presName="theList" presStyleCnt="0">
        <dgm:presLayoutVars>
          <dgm:dir/>
          <dgm:animLvl val="lvl"/>
          <dgm:resizeHandles val="exact"/>
        </dgm:presLayoutVars>
      </dgm:prSet>
      <dgm:spPr/>
    </dgm:pt>
    <dgm:pt modelId="{3328701E-A367-4984-A257-B5DD9BAF0CAB}" type="pres">
      <dgm:prSet presAssocID="{88ABD4E7-2E37-487A-8FBC-A6E67570A129}" presName="compNode" presStyleCnt="0"/>
      <dgm:spPr/>
    </dgm:pt>
    <dgm:pt modelId="{2460308D-AE51-4F44-9878-8170B199AC74}" type="pres">
      <dgm:prSet presAssocID="{88ABD4E7-2E37-487A-8FBC-A6E67570A129}" presName="aNode" presStyleLbl="bgShp" presStyleIdx="0" presStyleCnt="1"/>
      <dgm:spPr/>
    </dgm:pt>
    <dgm:pt modelId="{91A95176-AA0F-4EBD-BEB1-33EA281BB293}" type="pres">
      <dgm:prSet presAssocID="{88ABD4E7-2E37-487A-8FBC-A6E67570A129}" presName="textNode" presStyleLbl="bgShp" presStyleIdx="0" presStyleCnt="1"/>
      <dgm:spPr/>
    </dgm:pt>
    <dgm:pt modelId="{71F3BF13-8AA1-40BA-AC65-A64AC43E37B0}" type="pres">
      <dgm:prSet presAssocID="{88ABD4E7-2E37-487A-8FBC-A6E67570A129}" presName="compChildNode" presStyleCnt="0"/>
      <dgm:spPr/>
    </dgm:pt>
    <dgm:pt modelId="{6996CA63-2F28-451A-B5DF-5712CB58505A}" type="pres">
      <dgm:prSet presAssocID="{88ABD4E7-2E37-487A-8FBC-A6E67570A129}" presName="theInnerList" presStyleCnt="0"/>
      <dgm:spPr/>
    </dgm:pt>
    <dgm:pt modelId="{995E1AA7-3A8F-414E-8718-D922B19BFEB0}" type="pres">
      <dgm:prSet presAssocID="{69DB73C2-C7F7-485B-AA6B-8C66DAE2BCF4}" presName="childNode" presStyleLbl="node1" presStyleIdx="0" presStyleCnt="2">
        <dgm:presLayoutVars>
          <dgm:bulletEnabled val="1"/>
        </dgm:presLayoutVars>
      </dgm:prSet>
      <dgm:spPr/>
    </dgm:pt>
    <dgm:pt modelId="{83E61E2E-8194-4B9C-9967-069E003A712F}" type="pres">
      <dgm:prSet presAssocID="{69DB73C2-C7F7-485B-AA6B-8C66DAE2BCF4}" presName="aSpace2" presStyleCnt="0"/>
      <dgm:spPr/>
    </dgm:pt>
    <dgm:pt modelId="{D6C3E14F-DCA4-42EC-AED4-033384AF6C85}" type="pres">
      <dgm:prSet presAssocID="{78F12935-9113-41D3-B6D3-702670414105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D2F3A434-A3EE-4960-9679-435B78380D25}" type="presOf" srcId="{D5DCBBD2-9CDD-46BF-BB7D-3EF943136515}" destId="{1A51A2C3-6B01-4238-B4D8-CDBA3854D36E}" srcOrd="0" destOrd="0" presId="urn:microsoft.com/office/officeart/2005/8/layout/lProcess2"/>
    <dgm:cxn modelId="{80B780DF-E454-41B8-B004-C91D57870A0A}" srcId="{88ABD4E7-2E37-487A-8FBC-A6E67570A129}" destId="{78F12935-9113-41D3-B6D3-702670414105}" srcOrd="1" destOrd="0" parTransId="{A7C6CAD0-6CBF-4071-8EE8-DD57CDDE53D5}" sibTransId="{1B879EFF-A156-4E01-874D-69B22C8E01B8}"/>
    <dgm:cxn modelId="{3146D191-8F69-4A99-845F-128226739C83}" type="presOf" srcId="{88ABD4E7-2E37-487A-8FBC-A6E67570A129}" destId="{91A95176-AA0F-4EBD-BEB1-33EA281BB293}" srcOrd="1" destOrd="0" presId="urn:microsoft.com/office/officeart/2005/8/layout/lProcess2"/>
    <dgm:cxn modelId="{6DE4DA65-5743-485E-B44E-EFB80EB35DC9}" type="presOf" srcId="{69DB73C2-C7F7-485B-AA6B-8C66DAE2BCF4}" destId="{995E1AA7-3A8F-414E-8718-D922B19BFEB0}" srcOrd="0" destOrd="0" presId="urn:microsoft.com/office/officeart/2005/8/layout/lProcess2"/>
    <dgm:cxn modelId="{A83791D7-E119-4C08-B692-6663736830F9}" srcId="{88ABD4E7-2E37-487A-8FBC-A6E67570A129}" destId="{69DB73C2-C7F7-485B-AA6B-8C66DAE2BCF4}" srcOrd="0" destOrd="0" parTransId="{B70B5813-E6FC-4C02-8360-8F8720BCBF58}" sibTransId="{792F66EB-2C79-4763-B73B-269FC6A8E674}"/>
    <dgm:cxn modelId="{7EA399AE-3F50-44A7-B157-59F2F667A702}" type="presOf" srcId="{78F12935-9113-41D3-B6D3-702670414105}" destId="{D6C3E14F-DCA4-42EC-AED4-033384AF6C85}" srcOrd="0" destOrd="0" presId="urn:microsoft.com/office/officeart/2005/8/layout/lProcess2"/>
    <dgm:cxn modelId="{5DF4FA30-7208-4409-A13C-D61358B2B7C2}" srcId="{D5DCBBD2-9CDD-46BF-BB7D-3EF943136515}" destId="{88ABD4E7-2E37-487A-8FBC-A6E67570A129}" srcOrd="0" destOrd="0" parTransId="{EDDF16C3-7ED9-4445-9B62-3721933869F7}" sibTransId="{694CFCA6-6742-4B48-93BA-7FC1EF348EC9}"/>
    <dgm:cxn modelId="{39697818-D290-44C3-B2D1-9C8C2CD8582C}" type="presOf" srcId="{88ABD4E7-2E37-487A-8FBC-A6E67570A129}" destId="{2460308D-AE51-4F44-9878-8170B199AC74}" srcOrd="0" destOrd="0" presId="urn:microsoft.com/office/officeart/2005/8/layout/lProcess2"/>
    <dgm:cxn modelId="{056F8BEE-A1E2-470B-BEC2-A1FFD48ED64A}" type="presParOf" srcId="{1A51A2C3-6B01-4238-B4D8-CDBA3854D36E}" destId="{3328701E-A367-4984-A257-B5DD9BAF0CAB}" srcOrd="0" destOrd="0" presId="urn:microsoft.com/office/officeart/2005/8/layout/lProcess2"/>
    <dgm:cxn modelId="{EBC015F7-EE83-4535-8856-5A87A8ED3022}" type="presParOf" srcId="{3328701E-A367-4984-A257-B5DD9BAF0CAB}" destId="{2460308D-AE51-4F44-9878-8170B199AC74}" srcOrd="0" destOrd="0" presId="urn:microsoft.com/office/officeart/2005/8/layout/lProcess2"/>
    <dgm:cxn modelId="{7001C6D2-0544-4275-9A20-436923A78210}" type="presParOf" srcId="{3328701E-A367-4984-A257-B5DD9BAF0CAB}" destId="{91A95176-AA0F-4EBD-BEB1-33EA281BB293}" srcOrd="1" destOrd="0" presId="urn:microsoft.com/office/officeart/2005/8/layout/lProcess2"/>
    <dgm:cxn modelId="{BFE3BC12-EF49-4D1A-B85C-0B4E7A585D73}" type="presParOf" srcId="{3328701E-A367-4984-A257-B5DD9BAF0CAB}" destId="{71F3BF13-8AA1-40BA-AC65-A64AC43E37B0}" srcOrd="2" destOrd="0" presId="urn:microsoft.com/office/officeart/2005/8/layout/lProcess2"/>
    <dgm:cxn modelId="{8E0CF308-2142-4E4E-B9ED-D956EB2BA274}" type="presParOf" srcId="{71F3BF13-8AA1-40BA-AC65-A64AC43E37B0}" destId="{6996CA63-2F28-451A-B5DF-5712CB58505A}" srcOrd="0" destOrd="0" presId="urn:microsoft.com/office/officeart/2005/8/layout/lProcess2"/>
    <dgm:cxn modelId="{962FE409-01A1-49B3-967A-97AA6366DE6D}" type="presParOf" srcId="{6996CA63-2F28-451A-B5DF-5712CB58505A}" destId="{995E1AA7-3A8F-414E-8718-D922B19BFEB0}" srcOrd="0" destOrd="0" presId="urn:microsoft.com/office/officeart/2005/8/layout/lProcess2"/>
    <dgm:cxn modelId="{4F2F3D87-7F7B-4DF2-BF58-B212AB7202B2}" type="presParOf" srcId="{6996CA63-2F28-451A-B5DF-5712CB58505A}" destId="{83E61E2E-8194-4B9C-9967-069E003A712F}" srcOrd="1" destOrd="0" presId="urn:microsoft.com/office/officeart/2005/8/layout/lProcess2"/>
    <dgm:cxn modelId="{6508B0B7-B8E1-4D84-897F-D9B95D605EFB}" type="presParOf" srcId="{6996CA63-2F28-451A-B5DF-5712CB58505A}" destId="{D6C3E14F-DCA4-42EC-AED4-033384AF6C8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8F7C-C76C-483E-B9F5-EF2A4891A546}">
      <dsp:nvSpPr>
        <dsp:cNvPr id="0" name=""/>
        <dsp:cNvSpPr/>
      </dsp:nvSpPr>
      <dsp:spPr>
        <a:xfrm>
          <a:off x="0" y="774"/>
          <a:ext cx="8748464" cy="11255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3.5.1 Compare the structure of RNA and DNA.</a:t>
          </a:r>
          <a:endParaRPr lang="en-GB" sz="2400" kern="1200"/>
        </a:p>
      </dsp:txBody>
      <dsp:txXfrm>
        <a:off x="54946" y="55720"/>
        <a:ext cx="8638572" cy="1015690"/>
      </dsp:txXfrm>
    </dsp:sp>
    <dsp:sp modelId="{7F3FAE60-9FDB-4479-854F-3C8581CB6106}">
      <dsp:nvSpPr>
        <dsp:cNvPr id="0" name=""/>
        <dsp:cNvSpPr/>
      </dsp:nvSpPr>
      <dsp:spPr>
        <a:xfrm>
          <a:off x="0" y="1138337"/>
          <a:ext cx="8748464" cy="11255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3.5.2 Outline DNA transcription in terms of the formation of an RNA strand complementary to the DNA strand by RNA polymerase.</a:t>
          </a:r>
          <a:endParaRPr lang="en-GB" sz="2400" kern="1200"/>
        </a:p>
      </dsp:txBody>
      <dsp:txXfrm>
        <a:off x="54946" y="1193283"/>
        <a:ext cx="8638572" cy="1015690"/>
      </dsp:txXfrm>
    </dsp:sp>
    <dsp:sp modelId="{DD539F95-483E-4AEB-AED1-5FC7308D8B39}">
      <dsp:nvSpPr>
        <dsp:cNvPr id="0" name=""/>
        <dsp:cNvSpPr/>
      </dsp:nvSpPr>
      <dsp:spPr>
        <a:xfrm>
          <a:off x="0" y="2275901"/>
          <a:ext cx="8748464" cy="11255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3.5.3 Describe the genetic code in terms of codons composed of triplets of bases.</a:t>
          </a:r>
          <a:endParaRPr lang="en-GB" sz="2400" kern="1200" dirty="0"/>
        </a:p>
      </dsp:txBody>
      <dsp:txXfrm>
        <a:off x="54946" y="2330847"/>
        <a:ext cx="8638572" cy="1015690"/>
      </dsp:txXfrm>
    </dsp:sp>
    <dsp:sp modelId="{80C3526E-E5CF-4709-9BC6-F806D44A8D8A}">
      <dsp:nvSpPr>
        <dsp:cNvPr id="0" name=""/>
        <dsp:cNvSpPr/>
      </dsp:nvSpPr>
      <dsp:spPr>
        <a:xfrm>
          <a:off x="0" y="3413464"/>
          <a:ext cx="8748464" cy="11255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3.5.4 Explain the process of translation, leading to polypeptide formation.</a:t>
          </a:r>
          <a:endParaRPr lang="en-GB" sz="2400" kern="1200" dirty="0"/>
        </a:p>
      </dsp:txBody>
      <dsp:txXfrm>
        <a:off x="54946" y="3468410"/>
        <a:ext cx="8638572" cy="1015690"/>
      </dsp:txXfrm>
    </dsp:sp>
    <dsp:sp modelId="{BA1A1B76-71E6-4D5C-9C74-1A75FD020816}">
      <dsp:nvSpPr>
        <dsp:cNvPr id="0" name=""/>
        <dsp:cNvSpPr/>
      </dsp:nvSpPr>
      <dsp:spPr>
        <a:xfrm>
          <a:off x="0" y="4551028"/>
          <a:ext cx="8748464" cy="11255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3.5.5 Discuss the relationship between one gene and one polypeptide.</a:t>
          </a:r>
          <a:endParaRPr lang="en-GB" sz="2400" kern="1200"/>
        </a:p>
      </dsp:txBody>
      <dsp:txXfrm>
        <a:off x="54946" y="4605974"/>
        <a:ext cx="8638572" cy="1015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2DA2D-8938-423E-9D78-026D453DB867}">
      <dsp:nvSpPr>
        <dsp:cNvPr id="0" name=""/>
        <dsp:cNvSpPr/>
      </dsp:nvSpPr>
      <dsp:spPr>
        <a:xfrm rot="5400000">
          <a:off x="1853231" y="106620"/>
          <a:ext cx="2511456" cy="2926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smtClean="0"/>
            <a:t>Ribosomal RNA (rRNA ) which is a major component of ribosomes</a:t>
          </a:r>
          <a:endParaRPr lang="en-GB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Transfer RNA (</a:t>
          </a:r>
          <a:r>
            <a:rPr lang="en-GB" sz="1300" kern="1200" dirty="0" err="1" smtClean="0"/>
            <a:t>tRNA</a:t>
          </a:r>
          <a:r>
            <a:rPr lang="en-GB" sz="1300" kern="1200" dirty="0" smtClean="0"/>
            <a:t>) which is folded upon itself and carries amino acids to mRNA </a:t>
          </a:r>
          <a:endParaRPr lang="en-GB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smtClean="0"/>
            <a:t>Messenger RNA (mRNA) which consists of a sequence of nucleotides that determines the primary sequence of a polypeptide.</a:t>
          </a:r>
          <a:endParaRPr lang="en-GB" sz="1300" kern="1200"/>
        </a:p>
      </dsp:txBody>
      <dsp:txXfrm rot="-5400000">
        <a:off x="1645920" y="436531"/>
        <a:ext cx="2803481" cy="2266258"/>
      </dsp:txXfrm>
    </dsp:sp>
    <dsp:sp modelId="{F009E593-A70F-4E42-9BEB-8DC8C0CB3687}">
      <dsp:nvSpPr>
        <dsp:cNvPr id="0" name=""/>
        <dsp:cNvSpPr/>
      </dsp:nvSpPr>
      <dsp:spPr>
        <a:xfrm>
          <a:off x="0" y="0"/>
          <a:ext cx="1645920" cy="3139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Three main kinds of RNA are commonly found in cells:</a:t>
          </a:r>
          <a:endParaRPr lang="en-GB" sz="2000" kern="1200" dirty="0"/>
        </a:p>
      </dsp:txBody>
      <dsp:txXfrm>
        <a:off x="80347" y="80347"/>
        <a:ext cx="1485226" cy="2978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0308D-AE51-4F44-9878-8170B199AC74}">
      <dsp:nvSpPr>
        <dsp:cNvPr id="0" name=""/>
        <dsp:cNvSpPr/>
      </dsp:nvSpPr>
      <dsp:spPr>
        <a:xfrm>
          <a:off x="0" y="0"/>
          <a:ext cx="8280920" cy="1754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The process of protein (or polypeptide) synthesis can be divided into two parts: </a:t>
          </a:r>
          <a:endParaRPr lang="en-GB" sz="1600" kern="1200"/>
        </a:p>
      </dsp:txBody>
      <dsp:txXfrm>
        <a:off x="0" y="0"/>
        <a:ext cx="8280920" cy="526297"/>
      </dsp:txXfrm>
    </dsp:sp>
    <dsp:sp modelId="{995E1AA7-3A8F-414E-8718-D922B19BFEB0}">
      <dsp:nvSpPr>
        <dsp:cNvPr id="0" name=""/>
        <dsp:cNvSpPr/>
      </dsp:nvSpPr>
      <dsp:spPr>
        <a:xfrm>
          <a:off x="828091" y="526811"/>
          <a:ext cx="6624736" cy="52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Transcription</a:t>
          </a:r>
          <a:r>
            <a:rPr lang="en-GB" sz="1500" kern="1200" dirty="0" smtClean="0"/>
            <a:t>: the process by which RNA is produced from a DNA template.</a:t>
          </a:r>
          <a:endParaRPr lang="en-GB" sz="1500" kern="1200" dirty="0"/>
        </a:p>
      </dsp:txBody>
      <dsp:txXfrm>
        <a:off x="843584" y="542304"/>
        <a:ext cx="6593750" cy="497967"/>
      </dsp:txXfrm>
    </dsp:sp>
    <dsp:sp modelId="{D6C3E14F-DCA4-42EC-AED4-033384AF6C85}">
      <dsp:nvSpPr>
        <dsp:cNvPr id="0" name=""/>
        <dsp:cNvSpPr/>
      </dsp:nvSpPr>
      <dsp:spPr>
        <a:xfrm>
          <a:off x="828091" y="1137142"/>
          <a:ext cx="6624736" cy="52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Translation</a:t>
          </a:r>
          <a:r>
            <a:rPr lang="en-GB" sz="1500" kern="1200" dirty="0" smtClean="0"/>
            <a:t>: the assembly of a polypeptide in a sequence specified by the order of nucleotides in the mRNA.</a:t>
          </a:r>
          <a:endParaRPr lang="en-GB" sz="1500" kern="1200" dirty="0"/>
        </a:p>
      </dsp:txBody>
      <dsp:txXfrm>
        <a:off x="843584" y="1152635"/>
        <a:ext cx="6593750" cy="497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2/11/2014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2/11/2014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sciencesfp.weebly.com/35-transcription-and-translation.html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iencesfp.weebly.com/35-transcription-and-translatio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3.5 Transcription and translation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0222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4" y="0"/>
            <a:ext cx="3525136" cy="28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18360" r="42899" b="17187"/>
          <a:stretch/>
        </p:blipFill>
        <p:spPr bwMode="auto">
          <a:xfrm>
            <a:off x="827584" y="1"/>
            <a:ext cx="78488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9065" y="1052736"/>
            <a:ext cx="8891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‘one gene – one polypeptide’ concept means </a:t>
            </a:r>
            <a:r>
              <a:rPr lang="en-GB" dirty="0" smtClean="0"/>
              <a:t>that </a:t>
            </a:r>
            <a:r>
              <a:rPr lang="en-GB" b="1" dirty="0" smtClean="0"/>
              <a:t>every </a:t>
            </a:r>
            <a:r>
              <a:rPr lang="en-GB" b="1" dirty="0"/>
              <a:t>polypeptide chain is coded for by one gene</a:t>
            </a:r>
            <a:r>
              <a:rPr lang="en-GB" dirty="0"/>
              <a:t>. It </a:t>
            </a:r>
            <a:r>
              <a:rPr lang="en-GB" dirty="0" smtClean="0"/>
              <a:t>also means </a:t>
            </a:r>
            <a:r>
              <a:rPr lang="en-GB" dirty="0"/>
              <a:t>that a gene only codes for one polypeptide </a:t>
            </a:r>
            <a:r>
              <a:rPr lang="en-GB" dirty="0" smtClean="0"/>
              <a:t>chain. Haemoglobin </a:t>
            </a:r>
            <a:r>
              <a:rPr lang="en-GB" dirty="0"/>
              <a:t>contains four polypeptide chains, 2 alpha</a:t>
            </a:r>
          </a:p>
          <a:p>
            <a:r>
              <a:rPr lang="en-GB" dirty="0"/>
              <a:t>chains and 2 beta chains. To make a </a:t>
            </a:r>
            <a:r>
              <a:rPr lang="en-GB" dirty="0" smtClean="0"/>
              <a:t>haemoglobin therefore requires </a:t>
            </a:r>
            <a:r>
              <a:rPr lang="en-GB" dirty="0"/>
              <a:t>2 genes: one for the alpha chains and one for </a:t>
            </a:r>
            <a:r>
              <a:rPr lang="en-GB" dirty="0" smtClean="0"/>
              <a:t>the beta </a:t>
            </a:r>
            <a:r>
              <a:rPr lang="en-GB" dirty="0"/>
              <a:t>chains.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86833" y="116632"/>
            <a:ext cx="8748464" cy="720080"/>
            <a:chOff x="0" y="4551028"/>
            <a:chExt cx="8748464" cy="112558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551028"/>
              <a:ext cx="8748464" cy="11255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946" y="4605974"/>
              <a:ext cx="8638572" cy="101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3.5.5 Discuss the relationship between one gene and one polypeptide.</a:t>
              </a:r>
              <a:endParaRPr lang="en-GB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37293" y="2708920"/>
            <a:ext cx="52573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can be assumed that </a:t>
            </a:r>
            <a:r>
              <a:rPr lang="en-GB" b="1" dirty="0" smtClean="0"/>
              <a:t>every biological </a:t>
            </a:r>
            <a:r>
              <a:rPr lang="en-GB" b="1" dirty="0"/>
              <a:t>reaction </a:t>
            </a:r>
            <a:r>
              <a:rPr lang="en-GB" b="1" dirty="0" smtClean="0"/>
              <a:t>is catalysed </a:t>
            </a:r>
            <a:r>
              <a:rPr lang="en-GB" b="1" dirty="0"/>
              <a:t>by enzymes </a:t>
            </a:r>
            <a:r>
              <a:rPr lang="en-GB" dirty="0"/>
              <a:t>and does not occur without </a:t>
            </a:r>
            <a:r>
              <a:rPr lang="en-GB" dirty="0" smtClean="0"/>
              <a:t>them. The </a:t>
            </a:r>
            <a:r>
              <a:rPr lang="en-GB" dirty="0"/>
              <a:t>presence or absence of the enzyme will decide if </a:t>
            </a:r>
            <a:r>
              <a:rPr lang="en-GB" dirty="0" smtClean="0"/>
              <a:t>the reaction </a:t>
            </a:r>
            <a:r>
              <a:rPr lang="en-GB" dirty="0"/>
              <a:t>takes place. So if you have the allele for brown</a:t>
            </a:r>
          </a:p>
          <a:p>
            <a:r>
              <a:rPr lang="en-GB" dirty="0"/>
              <a:t>eyes, it means that you have the allele that makes </a:t>
            </a:r>
            <a:r>
              <a:rPr lang="en-GB" dirty="0" smtClean="0"/>
              <a:t>the </a:t>
            </a:r>
            <a:r>
              <a:rPr lang="en-GB" dirty="0"/>
              <a:t>enzyme which catalyses the reaction which makes </a:t>
            </a:r>
            <a:r>
              <a:rPr lang="en-GB" dirty="0" smtClean="0"/>
              <a:t>brown pigment</a:t>
            </a:r>
            <a:r>
              <a:rPr lang="en-GB" dirty="0"/>
              <a:t>. You therefore make the brown pigment. You </a:t>
            </a:r>
            <a:r>
              <a:rPr lang="en-GB" dirty="0" smtClean="0"/>
              <a:t>do not </a:t>
            </a:r>
            <a:r>
              <a:rPr lang="en-GB" dirty="0"/>
              <a:t>have the allele for the enzyme which makes the blue</a:t>
            </a:r>
          </a:p>
          <a:p>
            <a:r>
              <a:rPr lang="en-GB" dirty="0" smtClean="0"/>
              <a:t>Pigment. (Or you do but it is recessive and won’t be expressed)</a:t>
            </a:r>
            <a:endParaRPr lang="en-GB" dirty="0"/>
          </a:p>
        </p:txBody>
      </p:sp>
      <p:pic>
        <p:nvPicPr>
          <p:cNvPr id="20482" name="Picture 2" descr="http://apps.cmsfq.edu.ec/biologyexploringlife/text/chapter11/11images/11-1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4155"/>
          <a:stretch/>
        </p:blipFill>
        <p:spPr bwMode="auto">
          <a:xfrm>
            <a:off x="4885544" y="2708920"/>
            <a:ext cx="4253879" cy="38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3.5 Transcription and translation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0222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4" y="0"/>
            <a:ext cx="3525136" cy="282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29621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</a:t>
            </a:r>
            <a:r>
              <a:rPr lang="en-GB" dirty="0" smtClean="0">
                <a:solidFill>
                  <a:srgbClr val="0070C0"/>
                </a:solidFill>
              </a:rPr>
              <a:t>STATEMENTS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59651465"/>
              </p:ext>
            </p:extLst>
          </p:nvPr>
        </p:nvGraphicFramePr>
        <p:xfrm>
          <a:off x="251519" y="775952"/>
          <a:ext cx="8748464" cy="567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6F28F7C-C76C-483E-B9F5-EF2A4891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graphicEl>
                                              <a:dgm id="{D6F28F7C-C76C-483E-B9F5-EF2A4891A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D6F28F7C-C76C-483E-B9F5-EF2A4891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D6F28F7C-C76C-483E-B9F5-EF2A4891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3FAE60-9FDB-4479-854F-3C8581CB6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7F3FAE60-9FDB-4479-854F-3C8581CB6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7F3FAE60-9FDB-4479-854F-3C8581CB6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dgm id="{7F3FAE60-9FDB-4479-854F-3C8581CB6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D539F95-483E-4AEB-AED1-5FC7308D8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graphicEl>
                                              <a:dgm id="{DD539F95-483E-4AEB-AED1-5FC7308D8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dgm id="{DD539F95-483E-4AEB-AED1-5FC7308D8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graphicEl>
                                              <a:dgm id="{DD539F95-483E-4AEB-AED1-5FC7308D8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C3526E-E5CF-4709-9BC6-F806D44A8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graphicEl>
                                              <a:dgm id="{80C3526E-E5CF-4709-9BC6-F806D44A8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graphicEl>
                                              <a:dgm id="{80C3526E-E5CF-4709-9BC6-F806D44A8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80C3526E-E5CF-4709-9BC6-F806D44A8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1A1B76-71E6-4D5C-9C74-1A75FD02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graphicEl>
                                              <a:dgm id="{BA1A1B76-71E6-4D5C-9C74-1A75FD020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graphicEl>
                                              <a:dgm id="{BA1A1B76-71E6-4D5C-9C74-1A75FD02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graphicEl>
                                              <a:dgm id="{BA1A1B76-71E6-4D5C-9C74-1A75FD02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s.tutorvista.com/cms/images/81/dna-and-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594222" cy="48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97768" y="82066"/>
            <a:ext cx="8748464" cy="682638"/>
            <a:chOff x="0" y="774"/>
            <a:chExt cx="8748464" cy="1125582"/>
          </a:xfrm>
          <a:scene3d>
            <a:camera prst="orthographicFront"/>
            <a:lightRig rig="flat" dir="t"/>
          </a:scene3d>
        </p:grpSpPr>
        <p:sp>
          <p:nvSpPr>
            <p:cNvPr id="25" name="Rounded Rectangle 24"/>
            <p:cNvSpPr/>
            <p:nvPr/>
          </p:nvSpPr>
          <p:spPr>
            <a:xfrm>
              <a:off x="0" y="774"/>
              <a:ext cx="8748464" cy="11255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4946" y="55720"/>
              <a:ext cx="8638572" cy="101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3.5.1 Compare the structure of RNA and DNA.</a:t>
              </a:r>
              <a:endParaRPr lang="en-GB" kern="120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17534"/>
              </p:ext>
            </p:extLst>
          </p:nvPr>
        </p:nvGraphicFramePr>
        <p:xfrm>
          <a:off x="1" y="1052736"/>
          <a:ext cx="4139951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84"/>
                <a:gridCol w="1627545"/>
                <a:gridCol w="113242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Deoxyribonucleic acid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Ribonucleic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acid</a:t>
                      </a:r>
                      <a:endParaRPr lang="en-GB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Shape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Double helix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Single helix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Sugar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Deoxyribose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Ribose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Bases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A,T,C,G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A,U,C,G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1698" y="3284984"/>
          <a:ext cx="4572000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65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009E593-A70F-4E42-9BEB-8DC8C0CB3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graphicEl>
                                              <a:dgm id="{F009E593-A70F-4E42-9BEB-8DC8C0CB3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graphicEl>
                                              <a:dgm id="{F009E593-A70F-4E42-9BEB-8DC8C0CB3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graphicEl>
                                              <a:dgm id="{F009E593-A70F-4E42-9BEB-8DC8C0CB3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B42DA2D-8938-423E-9D78-026D453D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graphicEl>
                                              <a:dgm id="{6B42DA2D-8938-423E-9D78-026D453DB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graphicEl>
                                              <a:dgm id="{6B42DA2D-8938-423E-9D78-026D453D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graphicEl>
                                              <a:dgm id="{6B42DA2D-8938-423E-9D78-026D453D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2819" y="67264"/>
            <a:ext cx="8748464" cy="884640"/>
            <a:chOff x="0" y="1138337"/>
            <a:chExt cx="8748464" cy="112558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138337"/>
              <a:ext cx="8748464" cy="11255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946" y="1193283"/>
              <a:ext cx="8638572" cy="101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3.5.2 Outline DNA transcription in terms of the formation of an RNA strand complementary to the DNA strand by RNA polymerase.</a:t>
              </a:r>
              <a:endParaRPr lang="en-GB" sz="2000" kern="1200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03405395"/>
              </p:ext>
            </p:extLst>
          </p:nvPr>
        </p:nvGraphicFramePr>
        <p:xfrm>
          <a:off x="519944" y="951904"/>
          <a:ext cx="828092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27956" y="2852936"/>
            <a:ext cx="8618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Transcription is similar to DNA replication in that it </a:t>
            </a:r>
            <a:r>
              <a:rPr lang="en-GB" dirty="0" smtClean="0"/>
              <a:t>takes place </a:t>
            </a:r>
            <a:r>
              <a:rPr lang="en-GB" dirty="0"/>
              <a:t>in the nucleus and </a:t>
            </a:r>
            <a:r>
              <a:rPr lang="en-GB" b="1" dirty="0"/>
              <a:t>involves a section of DNA </a:t>
            </a:r>
            <a:r>
              <a:rPr lang="en-GB" b="1" dirty="0" smtClean="0"/>
              <a:t>which needs </a:t>
            </a:r>
            <a:r>
              <a:rPr lang="en-GB" b="1" dirty="0"/>
              <a:t>to unzip</a:t>
            </a:r>
            <a:r>
              <a:rPr lang="en-GB" dirty="0"/>
              <a:t>. Then </a:t>
            </a:r>
            <a:r>
              <a:rPr lang="en-GB" b="1" dirty="0"/>
              <a:t>only one </a:t>
            </a:r>
            <a:r>
              <a:rPr lang="en-GB" dirty="0"/>
              <a:t>of the two strands of DNA </a:t>
            </a:r>
            <a:r>
              <a:rPr lang="en-GB" b="1" dirty="0" smtClean="0"/>
              <a:t>is transcribed </a:t>
            </a:r>
            <a:r>
              <a:rPr lang="en-GB" dirty="0"/>
              <a:t>(the ’anti-sense’ strand) and a </a:t>
            </a:r>
            <a:r>
              <a:rPr lang="en-GB" dirty="0" smtClean="0"/>
              <a:t>complementary RNA </a:t>
            </a:r>
            <a:r>
              <a:rPr lang="en-GB" dirty="0"/>
              <a:t>strand to this strand is made. This is called </a:t>
            </a:r>
            <a:r>
              <a:rPr lang="en-GB" b="1" dirty="0"/>
              <a:t>messenger</a:t>
            </a:r>
          </a:p>
          <a:p>
            <a:r>
              <a:rPr lang="en-GB" b="1" dirty="0"/>
              <a:t>RNA (mRNA) </a:t>
            </a:r>
            <a:r>
              <a:rPr lang="en-GB" dirty="0"/>
              <a:t>and it has the same sequence of </a:t>
            </a:r>
            <a:r>
              <a:rPr lang="en-GB" dirty="0" smtClean="0"/>
              <a:t>nucleotides, except </a:t>
            </a:r>
            <a:r>
              <a:rPr lang="en-GB" dirty="0"/>
              <a:t>for U instead of T, as the sense strand of the </a:t>
            </a:r>
            <a:r>
              <a:rPr lang="en-GB" dirty="0" smtClean="0"/>
              <a:t>DNA </a:t>
            </a:r>
            <a:r>
              <a:rPr lang="en-GB" dirty="0"/>
              <a:t>(the strand that is NOT transcribed). After </a:t>
            </a:r>
            <a:r>
              <a:rPr lang="en-GB" dirty="0" smtClean="0"/>
              <a:t>transcription, the </a:t>
            </a:r>
            <a:r>
              <a:rPr lang="en-GB" dirty="0"/>
              <a:t>mRNA leaves the nucleus through the pores in </a:t>
            </a:r>
            <a:r>
              <a:rPr lang="en-GB" dirty="0" smtClean="0"/>
              <a:t>the nuclear </a:t>
            </a:r>
            <a:r>
              <a:rPr lang="en-GB" dirty="0"/>
              <a:t>envelope and goes into the cytoplasm.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5661248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7"/>
              </a:rPr>
              <a:t>LINK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638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60308D-AE51-4F44-9878-8170B199A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2460308D-AE51-4F44-9878-8170B199A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2460308D-AE51-4F44-9878-8170B199A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2460308D-AE51-4F44-9878-8170B199A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5E1AA7-3A8F-414E-8718-D922B19BF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995E1AA7-3A8F-414E-8718-D922B19BF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995E1AA7-3A8F-414E-8718-D922B19BF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995E1AA7-3A8F-414E-8718-D922B19BF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C3E14F-DCA4-42EC-AED4-033384AF6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D6C3E14F-DCA4-42EC-AED4-033384AF6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D6C3E14F-DCA4-42EC-AED4-033384AF6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D6C3E14F-DCA4-42EC-AED4-033384AF6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116388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genetic code is based on sets of 3 nucleotides </a:t>
            </a:r>
            <a:r>
              <a:rPr lang="en-GB" dirty="0" smtClean="0"/>
              <a:t>called codons</a:t>
            </a:r>
            <a:r>
              <a:rPr lang="en-GB" dirty="0"/>
              <a:t>. Since 20 amino acids are commonly found </a:t>
            </a:r>
            <a:r>
              <a:rPr lang="en-GB" dirty="0" smtClean="0"/>
              <a:t>in cells</a:t>
            </a:r>
            <a:r>
              <a:rPr lang="en-GB" dirty="0"/>
              <a:t>, it is not possible to have 4 different nucleotide </a:t>
            </a:r>
            <a:r>
              <a:rPr lang="en-GB" dirty="0" smtClean="0"/>
              <a:t>codes </a:t>
            </a:r>
            <a:r>
              <a:rPr lang="en-GB" dirty="0"/>
              <a:t>for all of them</a:t>
            </a:r>
            <a:r>
              <a:rPr lang="en-GB" dirty="0" smtClean="0"/>
              <a:t>. If we </a:t>
            </a:r>
            <a:r>
              <a:rPr lang="en-GB" dirty="0"/>
              <a:t>tried using a set of 2 nucleotides, we could create 4</a:t>
            </a:r>
            <a:r>
              <a:rPr lang="en-GB" baseline="30000" dirty="0"/>
              <a:t>2</a:t>
            </a:r>
            <a:r>
              <a:rPr lang="en-GB" dirty="0"/>
              <a:t> </a:t>
            </a:r>
            <a:r>
              <a:rPr lang="en-GB" dirty="0" smtClean="0"/>
              <a:t>= 16 </a:t>
            </a:r>
            <a:r>
              <a:rPr lang="en-GB" dirty="0"/>
              <a:t>different combinations, which is insufficient for the </a:t>
            </a:r>
            <a:r>
              <a:rPr lang="en-GB" dirty="0" smtClean="0"/>
              <a:t>20 different </a:t>
            </a:r>
            <a:r>
              <a:rPr lang="en-GB" dirty="0"/>
              <a:t>amino acids.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So</a:t>
            </a:r>
            <a:r>
              <a:rPr lang="en-GB" dirty="0"/>
              <a:t>, therefore, we need to use a </a:t>
            </a:r>
            <a:r>
              <a:rPr lang="en-GB" dirty="0" smtClean="0"/>
              <a:t>set of </a:t>
            </a:r>
            <a:r>
              <a:rPr lang="en-GB" dirty="0"/>
              <a:t>3 nucleotides which will create 4</a:t>
            </a:r>
            <a:r>
              <a:rPr lang="en-GB" baseline="30000" dirty="0"/>
              <a:t>3</a:t>
            </a:r>
            <a:r>
              <a:rPr lang="en-GB" dirty="0"/>
              <a:t> = 64 possibilities. </a:t>
            </a:r>
            <a:r>
              <a:rPr lang="en-GB" dirty="0" smtClean="0"/>
              <a:t>This is </a:t>
            </a:r>
            <a:r>
              <a:rPr lang="en-GB" dirty="0"/>
              <a:t>more than is required for the 20 different amino acids</a:t>
            </a:r>
            <a:r>
              <a:rPr lang="en-GB" dirty="0" smtClean="0"/>
              <a:t>.</a:t>
            </a:r>
          </a:p>
          <a:p>
            <a:r>
              <a:rPr lang="en-GB" dirty="0"/>
              <a:t>As a result, the code is said to be </a:t>
            </a:r>
            <a:r>
              <a:rPr lang="en-GB" dirty="0" smtClean="0"/>
              <a:t>degenerated, </a:t>
            </a:r>
            <a:r>
              <a:rPr lang="en-GB" dirty="0"/>
              <a:t>meaning </a:t>
            </a:r>
            <a:r>
              <a:rPr lang="en-GB" dirty="0" smtClean="0"/>
              <a:t>that more </a:t>
            </a:r>
            <a:r>
              <a:rPr lang="en-GB" dirty="0"/>
              <a:t>than one codon can code for a single amino </a:t>
            </a:r>
            <a:r>
              <a:rPr lang="en-GB" dirty="0" smtClean="0"/>
              <a:t>acid. The </a:t>
            </a:r>
            <a:r>
              <a:rPr lang="en-GB" dirty="0"/>
              <a:t>sequence of the codons in the mRNA </a:t>
            </a:r>
            <a:r>
              <a:rPr lang="en-GB" dirty="0" smtClean="0"/>
              <a:t>determines the </a:t>
            </a:r>
            <a:r>
              <a:rPr lang="en-GB" dirty="0"/>
              <a:t>sequence of the amino acids in the polypeptide.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97768" y="19938"/>
            <a:ext cx="8748464" cy="1125582"/>
            <a:chOff x="0" y="2275901"/>
            <a:chExt cx="8748464" cy="112558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275901"/>
              <a:ext cx="8748464" cy="11255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946" y="2330847"/>
              <a:ext cx="8638572" cy="101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3.5.3 Describe the genetic code in terms of codons composed of triplets of bases.</a:t>
              </a:r>
              <a:endParaRPr lang="en-GB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95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648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7768" y="19938"/>
            <a:ext cx="8748464" cy="1125582"/>
            <a:chOff x="0" y="2275901"/>
            <a:chExt cx="8748464" cy="112558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275901"/>
              <a:ext cx="8748464" cy="11255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946" y="2330847"/>
              <a:ext cx="8638572" cy="101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3.5.3 Describe the genetic code in terms of codons composed of triplets of bases.</a:t>
              </a:r>
              <a:endParaRPr lang="en-GB" sz="24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59257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Here are some examples: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2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2810" y="116632"/>
            <a:ext cx="8748464" cy="792088"/>
            <a:chOff x="0" y="3413464"/>
            <a:chExt cx="8748464" cy="112558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413464"/>
              <a:ext cx="8748464" cy="11255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4946" y="3468410"/>
              <a:ext cx="8638572" cy="101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3.5.4 Explain the process of translation, leading to polypeptide formation.</a:t>
              </a:r>
              <a:endParaRPr lang="en-GB" sz="2000" kern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2809" y="5589240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2"/>
              </a:rPr>
              <a:t>LINK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2809" y="1166843"/>
            <a:ext cx="43742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After the mRNA has reached the </a:t>
            </a:r>
            <a:r>
              <a:rPr lang="en-GB" b="1" dirty="0"/>
              <a:t>cytoplasm</a:t>
            </a:r>
            <a:r>
              <a:rPr lang="en-GB" dirty="0"/>
              <a:t>, </a:t>
            </a:r>
            <a:r>
              <a:rPr lang="en-GB" b="1" dirty="0" smtClean="0"/>
              <a:t>translation </a:t>
            </a:r>
            <a:r>
              <a:rPr lang="en-GB" dirty="0" smtClean="0"/>
              <a:t>takes </a:t>
            </a:r>
            <a:r>
              <a:rPr lang="en-GB" dirty="0"/>
              <a:t>place. In the cytoplasm, </a:t>
            </a:r>
            <a:r>
              <a:rPr lang="en-GB" b="1" dirty="0"/>
              <a:t>ribosomes</a:t>
            </a:r>
            <a:r>
              <a:rPr lang="en-GB" dirty="0"/>
              <a:t> attach to </a:t>
            </a:r>
            <a:r>
              <a:rPr lang="en-GB" dirty="0" smtClean="0"/>
              <a:t>the mRNA</a:t>
            </a:r>
            <a:r>
              <a:rPr lang="en-GB" dirty="0"/>
              <a:t>. The ribosome covers an area of </a:t>
            </a:r>
            <a:r>
              <a:rPr lang="en-GB" b="1" dirty="0"/>
              <a:t>three codons </a:t>
            </a:r>
            <a:r>
              <a:rPr lang="en-GB" b="1" dirty="0" smtClean="0"/>
              <a:t>on the </a:t>
            </a:r>
            <a:r>
              <a:rPr lang="en-GB" b="1" dirty="0"/>
              <a:t>mRNA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first </a:t>
            </a:r>
            <a:r>
              <a:rPr lang="en-GB" dirty="0" err="1"/>
              <a:t>tRNA</a:t>
            </a:r>
            <a:r>
              <a:rPr lang="en-GB" dirty="0"/>
              <a:t> carrying an amino acid </a:t>
            </a:r>
            <a:r>
              <a:rPr lang="en-GB" dirty="0" smtClean="0"/>
              <a:t>will come </a:t>
            </a:r>
            <a:r>
              <a:rPr lang="en-GB" dirty="0"/>
              <a:t>in and the anti-codon exposed on the </a:t>
            </a:r>
            <a:r>
              <a:rPr lang="en-GB" dirty="0" err="1"/>
              <a:t>tRNA</a:t>
            </a:r>
            <a:r>
              <a:rPr lang="en-GB" dirty="0"/>
              <a:t> will </a:t>
            </a:r>
            <a:r>
              <a:rPr lang="en-GB" dirty="0" smtClean="0"/>
              <a:t>have complementary </a:t>
            </a:r>
            <a:r>
              <a:rPr lang="en-GB" dirty="0"/>
              <a:t>binding with the codon of the mRNA </a:t>
            </a:r>
            <a:r>
              <a:rPr lang="en-GB" dirty="0" smtClean="0"/>
              <a:t>in the </a:t>
            </a:r>
            <a:r>
              <a:rPr lang="en-GB" dirty="0"/>
              <a:t>A site of the ribosome. The ribosome will move </a:t>
            </a:r>
            <a:r>
              <a:rPr lang="en-GB" dirty="0" smtClean="0"/>
              <a:t>and the </a:t>
            </a:r>
            <a:r>
              <a:rPr lang="en-GB" dirty="0"/>
              <a:t>first </a:t>
            </a:r>
            <a:r>
              <a:rPr lang="en-GB" dirty="0" err="1"/>
              <a:t>tRNA</a:t>
            </a:r>
            <a:r>
              <a:rPr lang="en-GB" dirty="0"/>
              <a:t> will be in the P site on the </a:t>
            </a:r>
            <a:r>
              <a:rPr lang="en-GB" dirty="0" smtClean="0"/>
              <a:t>ribosome.</a:t>
            </a:r>
          </a:p>
        </p:txBody>
      </p:sp>
      <p:pic>
        <p:nvPicPr>
          <p:cNvPr id="24578" name="Picture 2" descr="http://www.genome.gov/dmd/previews/85264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42" y="1260516"/>
            <a:ext cx="4288106" cy="49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810" y="889844"/>
            <a:ext cx="8693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The second </a:t>
            </a:r>
            <a:r>
              <a:rPr lang="en-GB" dirty="0" err="1"/>
              <a:t>tRNA</a:t>
            </a:r>
            <a:r>
              <a:rPr lang="en-GB" dirty="0"/>
              <a:t> with its own anti-codon, and consequently carrying a </a:t>
            </a:r>
            <a:r>
              <a:rPr lang="en-GB" b="1" dirty="0"/>
              <a:t>specific amino acid</a:t>
            </a:r>
            <a:r>
              <a:rPr lang="en-GB" dirty="0"/>
              <a:t>, will complementary bind to the second codon on the mRNA, filling the A site in the ribosome.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62810" y="116632"/>
            <a:ext cx="8748464" cy="792088"/>
            <a:chOff x="0" y="3413464"/>
            <a:chExt cx="8748464" cy="112558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413464"/>
              <a:ext cx="8748464" cy="11255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946" y="3468410"/>
              <a:ext cx="8638572" cy="101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3.5.4 Explain the process of translation, leading to polypeptide formation.</a:t>
              </a:r>
              <a:endParaRPr lang="en-GB" sz="2000" kern="1200"/>
            </a:p>
          </p:txBody>
        </p:sp>
      </p:grpSp>
      <p:pic>
        <p:nvPicPr>
          <p:cNvPr id="23554" name="Picture 2" descr="http://upload.wikimedia.org/wikipedia/commons/0/0f/Peptide_s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3288"/>
            <a:ext cx="5486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4225" y="2273112"/>
            <a:ext cx="348367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second amino acid will attach to the first</a:t>
            </a:r>
            <a:r>
              <a:rPr lang="en-GB" dirty="0"/>
              <a:t> (formation of a peptide bond by a condensation reaction) and the first amino acid will be released from the first </a:t>
            </a:r>
            <a:r>
              <a:rPr lang="en-GB" dirty="0" err="1"/>
              <a:t>tRNA</a:t>
            </a:r>
            <a:r>
              <a:rPr lang="en-GB" dirty="0"/>
              <a:t>. The ribosome will move in relation to the mRNA. The first </a:t>
            </a:r>
            <a:r>
              <a:rPr lang="en-GB" dirty="0" err="1"/>
              <a:t>tRNA</a:t>
            </a:r>
            <a:r>
              <a:rPr lang="en-GB" dirty="0"/>
              <a:t> (without amino acid) is now found in the E site of the ribosome. The second </a:t>
            </a:r>
            <a:r>
              <a:rPr lang="en-GB" dirty="0" err="1"/>
              <a:t>tRNA</a:t>
            </a:r>
            <a:r>
              <a:rPr lang="en-GB" dirty="0"/>
              <a:t> will be in the P site and the A site is empty</a:t>
            </a:r>
            <a:r>
              <a:rPr lang="en-GB" dirty="0" smtClean="0"/>
              <a:t>. 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(Please use the animation on the website to understand this process better)</a:t>
            </a:r>
            <a:endParaRPr lang="en-GB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15816" y="2924944"/>
            <a:ext cx="3600400" cy="576064"/>
            <a:chOff x="2915816" y="2924944"/>
            <a:chExt cx="3600400" cy="576064"/>
          </a:xfrm>
        </p:grpSpPr>
        <p:sp>
          <p:nvSpPr>
            <p:cNvPr id="4" name="Oval 3"/>
            <p:cNvSpPr/>
            <p:nvPr/>
          </p:nvSpPr>
          <p:spPr>
            <a:xfrm>
              <a:off x="5508104" y="2924944"/>
              <a:ext cx="1008112" cy="57606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915816" y="2924944"/>
              <a:ext cx="2592288" cy="288032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975825" y="3068960"/>
            <a:ext cx="1911863" cy="720080"/>
            <a:chOff x="2975825" y="3068960"/>
            <a:chExt cx="1911863" cy="720080"/>
          </a:xfrm>
        </p:grpSpPr>
        <p:sp>
          <p:nvSpPr>
            <p:cNvPr id="15" name="Oval 14"/>
            <p:cNvSpPr/>
            <p:nvPr/>
          </p:nvSpPr>
          <p:spPr>
            <a:xfrm>
              <a:off x="4051248" y="3068960"/>
              <a:ext cx="836440" cy="57606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975825" y="3356992"/>
              <a:ext cx="1075423" cy="43204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77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0034" y="92422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anticodon of the third </a:t>
            </a:r>
            <a:r>
              <a:rPr lang="en-GB" dirty="0" err="1"/>
              <a:t>tRNA</a:t>
            </a:r>
            <a:r>
              <a:rPr lang="en-GB" dirty="0"/>
              <a:t> will bind </a:t>
            </a:r>
            <a:r>
              <a:rPr lang="en-GB" b="1" dirty="0"/>
              <a:t>to the </a:t>
            </a:r>
            <a:r>
              <a:rPr lang="en-GB" b="1" dirty="0" smtClean="0"/>
              <a:t>third codon </a:t>
            </a:r>
            <a:r>
              <a:rPr lang="en-GB" b="1" dirty="0"/>
              <a:t>of the mRNA in the A site </a:t>
            </a:r>
            <a:r>
              <a:rPr lang="en-GB" dirty="0"/>
              <a:t>of the ribosome. </a:t>
            </a:r>
            <a:r>
              <a:rPr lang="en-GB" dirty="0" smtClean="0"/>
              <a:t>The anticodon </a:t>
            </a:r>
            <a:r>
              <a:rPr lang="en-GB" dirty="0"/>
              <a:t>of first </a:t>
            </a:r>
            <a:r>
              <a:rPr lang="en-GB" dirty="0" err="1"/>
              <a:t>tRNA</a:t>
            </a:r>
            <a:r>
              <a:rPr lang="en-GB" dirty="0"/>
              <a:t> (without its amino acid) </a:t>
            </a:r>
            <a:r>
              <a:rPr lang="en-GB" dirty="0" smtClean="0"/>
              <a:t>will dissociate </a:t>
            </a:r>
            <a:r>
              <a:rPr lang="en-GB" dirty="0"/>
              <a:t>from the first codon of the mRNA in the </a:t>
            </a:r>
            <a:r>
              <a:rPr lang="en-GB" dirty="0" smtClean="0"/>
              <a:t>E site </a:t>
            </a:r>
            <a:r>
              <a:rPr lang="en-GB" dirty="0"/>
              <a:t>of the ribosome. </a:t>
            </a:r>
            <a:endParaRPr lang="en-GB" dirty="0" smtClean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62810" y="116632"/>
            <a:ext cx="8748464" cy="792088"/>
            <a:chOff x="0" y="3413464"/>
            <a:chExt cx="8748464" cy="1125582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413464"/>
              <a:ext cx="8748464" cy="112558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946" y="3468410"/>
              <a:ext cx="8638572" cy="10156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3.5.4 Explain the process of translation, leading to polypeptide formation.</a:t>
              </a:r>
              <a:endParaRPr lang="en-GB" sz="2000" kern="12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65" y="2522686"/>
            <a:ext cx="4224635" cy="3384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034" y="205668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second amino acid will </a:t>
            </a:r>
            <a:r>
              <a:rPr lang="en-GB" b="1" dirty="0"/>
              <a:t>form a peptide bond </a:t>
            </a:r>
            <a:r>
              <a:rPr lang="en-GB" dirty="0"/>
              <a:t>with the third amino acid and the second amino acid will be released from the second </a:t>
            </a:r>
            <a:r>
              <a:rPr lang="en-GB" dirty="0" err="1"/>
              <a:t>tRNA</a:t>
            </a:r>
            <a:r>
              <a:rPr lang="en-GB" dirty="0"/>
              <a:t>. The ribosome will move so that the second </a:t>
            </a:r>
            <a:r>
              <a:rPr lang="en-GB" dirty="0" err="1"/>
              <a:t>tRNA</a:t>
            </a:r>
            <a:r>
              <a:rPr lang="en-GB" dirty="0"/>
              <a:t> (</a:t>
            </a:r>
            <a:r>
              <a:rPr lang="en-GB" dirty="0" smtClean="0"/>
              <a:t>without amino </a:t>
            </a:r>
            <a:r>
              <a:rPr lang="en-GB" dirty="0"/>
              <a:t>acid) will now occupy the first site of the ribosome.</a:t>
            </a:r>
          </a:p>
          <a:p>
            <a:endParaRPr lang="en-GB" dirty="0"/>
          </a:p>
          <a:p>
            <a:r>
              <a:rPr lang="en-GB" dirty="0"/>
              <a:t>The second site is occupied by the third </a:t>
            </a:r>
            <a:r>
              <a:rPr lang="en-GB" dirty="0" err="1"/>
              <a:t>tRNA</a:t>
            </a:r>
            <a:r>
              <a:rPr lang="en-GB" dirty="0"/>
              <a:t>, which has a chain of three amino acids attached. The third site is free and the next </a:t>
            </a:r>
            <a:r>
              <a:rPr lang="en-GB" dirty="0" err="1"/>
              <a:t>tRNA</a:t>
            </a:r>
            <a:r>
              <a:rPr lang="en-GB" dirty="0"/>
              <a:t> will come in, carrying its own amino acid</a:t>
            </a:r>
            <a:r>
              <a:rPr lang="en-GB" dirty="0" smtClean="0"/>
              <a:t>.</a:t>
            </a:r>
          </a:p>
          <a:p>
            <a:r>
              <a:rPr lang="en-GB" dirty="0"/>
              <a:t>This process continues until a </a:t>
            </a:r>
            <a:r>
              <a:rPr lang="en-GB" b="1" dirty="0"/>
              <a:t>STOP codon</a:t>
            </a:r>
            <a:r>
              <a:rPr lang="en-GB" dirty="0"/>
              <a:t> is </a:t>
            </a:r>
            <a:r>
              <a:rPr lang="en-GB" dirty="0" smtClean="0"/>
              <a:t>reached. The </a:t>
            </a:r>
            <a:r>
              <a:rPr lang="en-GB" dirty="0"/>
              <a:t>STOP codon does not code for an amino acid </a:t>
            </a:r>
            <a:r>
              <a:rPr lang="en-GB" dirty="0" smtClean="0"/>
              <a:t>but terminates </a:t>
            </a:r>
            <a:r>
              <a:rPr lang="en-GB" dirty="0"/>
              <a:t>translation.</a:t>
            </a:r>
          </a:p>
        </p:txBody>
      </p:sp>
    </p:spTree>
    <p:extLst>
      <p:ext uri="{BB962C8B-B14F-4D97-AF65-F5344CB8AC3E}">
        <p14:creationId xmlns:p14="http://schemas.microsoft.com/office/powerpoint/2010/main" val="28164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24513</TotalTime>
  <Words>1223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 MP</vt:lpstr>
      <vt:lpstr>Topic 3: The chemistry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3: The chemistry of life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236</cp:revision>
  <dcterms:created xsi:type="dcterms:W3CDTF">2013-08-21T17:54:09Z</dcterms:created>
  <dcterms:modified xsi:type="dcterms:W3CDTF">2014-02-12T13:30:34Z</dcterms:modified>
</cp:coreProperties>
</file>