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F5E8A-46C1-42ED-A6B4-9129879D21B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3D873F-CD68-4673-B409-037EAFD9D35B}">
      <dgm:prSet custT="1"/>
      <dgm:spPr/>
      <dgm:t>
        <a:bodyPr/>
        <a:lstStyle/>
        <a:p>
          <a:pPr rtl="0"/>
          <a:r>
            <a:rPr lang="en-GB" sz="1600" dirty="0" smtClean="0"/>
            <a:t>3.2.1 Distinguish between </a:t>
          </a:r>
          <a:r>
            <a:rPr lang="en-GB" sz="1600" i="1" dirty="0" smtClean="0"/>
            <a:t>organic </a:t>
          </a:r>
          <a:r>
            <a:rPr lang="en-GB" sz="1600" dirty="0" smtClean="0"/>
            <a:t>and </a:t>
          </a:r>
          <a:r>
            <a:rPr lang="en-GB" sz="1600" i="1" dirty="0" smtClean="0"/>
            <a:t>inorganic </a:t>
          </a:r>
          <a:r>
            <a:rPr lang="en-GB" sz="1600" dirty="0" smtClean="0"/>
            <a:t>compounds.</a:t>
          </a:r>
          <a:endParaRPr lang="en-GB" sz="1600" dirty="0"/>
        </a:p>
      </dgm:t>
    </dgm:pt>
    <dgm:pt modelId="{943E4892-16F8-4C81-A630-2E9BFBB0DF7A}" type="parTrans" cxnId="{CE6E23D7-E5F1-404D-87B4-3EDD4833A608}">
      <dgm:prSet/>
      <dgm:spPr/>
      <dgm:t>
        <a:bodyPr/>
        <a:lstStyle/>
        <a:p>
          <a:endParaRPr lang="en-GB" sz="2400"/>
        </a:p>
      </dgm:t>
    </dgm:pt>
    <dgm:pt modelId="{32B8BE10-1CF7-49AF-ABB8-108CC79A89B2}" type="sibTrans" cxnId="{CE6E23D7-E5F1-404D-87B4-3EDD4833A608}">
      <dgm:prSet/>
      <dgm:spPr/>
      <dgm:t>
        <a:bodyPr/>
        <a:lstStyle/>
        <a:p>
          <a:endParaRPr lang="en-GB" sz="2400"/>
        </a:p>
      </dgm:t>
    </dgm:pt>
    <dgm:pt modelId="{02B0A9E8-9E18-4EB5-AA30-828020EA3B95}">
      <dgm:prSet custT="1"/>
      <dgm:spPr/>
      <dgm:t>
        <a:bodyPr/>
        <a:lstStyle/>
        <a:p>
          <a:pPr rtl="0"/>
          <a:r>
            <a:rPr lang="en-GB" sz="1600" dirty="0" smtClean="0"/>
            <a:t>3.2.2 Identify amino acids, glucose, ribose and fatty acids from diagrams showing their structure.</a:t>
          </a:r>
          <a:endParaRPr lang="en-GB" sz="1600" dirty="0"/>
        </a:p>
      </dgm:t>
    </dgm:pt>
    <dgm:pt modelId="{1FEAF415-9496-44CC-9BA3-0D1A5967C139}" type="parTrans" cxnId="{DF8CF73F-EA38-4DAF-81B6-85E115A3926C}">
      <dgm:prSet/>
      <dgm:spPr/>
      <dgm:t>
        <a:bodyPr/>
        <a:lstStyle/>
        <a:p>
          <a:endParaRPr lang="en-GB" sz="2400"/>
        </a:p>
      </dgm:t>
    </dgm:pt>
    <dgm:pt modelId="{6CD2F7D2-4908-4A65-B093-710AA710D624}" type="sibTrans" cxnId="{DF8CF73F-EA38-4DAF-81B6-85E115A3926C}">
      <dgm:prSet/>
      <dgm:spPr/>
      <dgm:t>
        <a:bodyPr/>
        <a:lstStyle/>
        <a:p>
          <a:endParaRPr lang="en-GB" sz="2400"/>
        </a:p>
      </dgm:t>
    </dgm:pt>
    <dgm:pt modelId="{1099DED0-60E4-49A5-8594-8010E421C297}">
      <dgm:prSet custT="1"/>
      <dgm:spPr/>
      <dgm:t>
        <a:bodyPr/>
        <a:lstStyle/>
        <a:p>
          <a:pPr rtl="0"/>
          <a:r>
            <a:rPr lang="en-GB" sz="1600" dirty="0" smtClean="0"/>
            <a:t>3.2.3 List three examples each of </a:t>
          </a:r>
          <a:r>
            <a:rPr lang="en-GB" sz="1600" dirty="0" err="1" smtClean="0"/>
            <a:t>monosaccharides</a:t>
          </a:r>
          <a:r>
            <a:rPr lang="en-GB" sz="1600" dirty="0" smtClean="0"/>
            <a:t>, disaccharides and polysaccharides.</a:t>
          </a:r>
          <a:endParaRPr lang="en-GB" sz="1600" dirty="0"/>
        </a:p>
      </dgm:t>
    </dgm:pt>
    <dgm:pt modelId="{CAD2F2A3-8568-4755-A251-5B2205285FEB}" type="parTrans" cxnId="{67CCD624-F186-40F2-9B3E-E0763162780E}">
      <dgm:prSet/>
      <dgm:spPr/>
      <dgm:t>
        <a:bodyPr/>
        <a:lstStyle/>
        <a:p>
          <a:endParaRPr lang="en-GB" sz="2400"/>
        </a:p>
      </dgm:t>
    </dgm:pt>
    <dgm:pt modelId="{E584C900-AB01-4466-90E7-B55C0DCEF8F3}" type="sibTrans" cxnId="{67CCD624-F186-40F2-9B3E-E0763162780E}">
      <dgm:prSet/>
      <dgm:spPr/>
      <dgm:t>
        <a:bodyPr/>
        <a:lstStyle/>
        <a:p>
          <a:endParaRPr lang="en-GB" sz="2400"/>
        </a:p>
      </dgm:t>
    </dgm:pt>
    <dgm:pt modelId="{9C7EB37F-004C-4A11-A913-7B2DFD6BCB95}">
      <dgm:prSet custT="1"/>
      <dgm:spPr/>
      <dgm:t>
        <a:bodyPr/>
        <a:lstStyle/>
        <a:p>
          <a:pPr rtl="0"/>
          <a:r>
            <a:rPr lang="en-GB" sz="1600" dirty="0" smtClean="0"/>
            <a:t>3.2.4 State one function of glucose, lactose and glycogen in animals, and of fructose, sucrose and cellulose in plants.</a:t>
          </a:r>
          <a:endParaRPr lang="en-GB" sz="1600" dirty="0"/>
        </a:p>
      </dgm:t>
    </dgm:pt>
    <dgm:pt modelId="{C65D1564-B737-45C8-9294-B9CFCDC23A21}" type="parTrans" cxnId="{D313EC55-3729-448F-B25D-6B769AEECEE3}">
      <dgm:prSet/>
      <dgm:spPr/>
      <dgm:t>
        <a:bodyPr/>
        <a:lstStyle/>
        <a:p>
          <a:endParaRPr lang="en-GB" sz="2400"/>
        </a:p>
      </dgm:t>
    </dgm:pt>
    <dgm:pt modelId="{A9FEB74F-5C85-4966-8262-6B6BDCB269B2}" type="sibTrans" cxnId="{D313EC55-3729-448F-B25D-6B769AEECEE3}">
      <dgm:prSet/>
      <dgm:spPr/>
      <dgm:t>
        <a:bodyPr/>
        <a:lstStyle/>
        <a:p>
          <a:endParaRPr lang="en-GB" sz="2400"/>
        </a:p>
      </dgm:t>
    </dgm:pt>
    <dgm:pt modelId="{BE263FD7-8AB6-4B82-A1EE-5B39A12794CB}">
      <dgm:prSet custT="1"/>
      <dgm:spPr/>
      <dgm:t>
        <a:bodyPr/>
        <a:lstStyle/>
        <a:p>
          <a:pPr rtl="0"/>
          <a:r>
            <a:rPr lang="en-GB" sz="1600" smtClean="0"/>
            <a:t>3.2.5 Outline the role of condensation and hydrolysis in the relationships between monosaccharides, disaccharides and polysaccharides; between fatty acids, glycerol and triglycerides; and between amino acids and polypeptides.</a:t>
          </a:r>
          <a:endParaRPr lang="en-GB" sz="1600"/>
        </a:p>
      </dgm:t>
    </dgm:pt>
    <dgm:pt modelId="{66BFC301-E557-4202-9BFE-EE26C31BFC9E}" type="parTrans" cxnId="{7B1D9DCB-F820-41F2-941F-4F5B743EA98E}">
      <dgm:prSet/>
      <dgm:spPr/>
      <dgm:t>
        <a:bodyPr/>
        <a:lstStyle/>
        <a:p>
          <a:endParaRPr lang="en-GB" sz="2400"/>
        </a:p>
      </dgm:t>
    </dgm:pt>
    <dgm:pt modelId="{7FD125FE-06BD-46A4-BE15-0A8F6EC9D791}" type="sibTrans" cxnId="{7B1D9DCB-F820-41F2-941F-4F5B743EA98E}">
      <dgm:prSet/>
      <dgm:spPr/>
      <dgm:t>
        <a:bodyPr/>
        <a:lstStyle/>
        <a:p>
          <a:endParaRPr lang="en-GB" sz="2400"/>
        </a:p>
      </dgm:t>
    </dgm:pt>
    <dgm:pt modelId="{0A4EC1DA-36B7-4727-B446-99AA1D75F056}">
      <dgm:prSet custT="1"/>
      <dgm:spPr/>
      <dgm:t>
        <a:bodyPr/>
        <a:lstStyle/>
        <a:p>
          <a:pPr rtl="0"/>
          <a:r>
            <a:rPr lang="en-GB" sz="1600" dirty="0" smtClean="0"/>
            <a:t>3.2.6 State three functions of lipids. </a:t>
          </a:r>
          <a:endParaRPr lang="en-GB" sz="1600" dirty="0"/>
        </a:p>
      </dgm:t>
    </dgm:pt>
    <dgm:pt modelId="{6476AF73-0196-475E-8798-21C893EE3B2A}" type="parTrans" cxnId="{F14F1958-113D-4396-9BD6-503C727CB8DE}">
      <dgm:prSet/>
      <dgm:spPr/>
      <dgm:t>
        <a:bodyPr/>
        <a:lstStyle/>
        <a:p>
          <a:endParaRPr lang="en-GB" sz="2400"/>
        </a:p>
      </dgm:t>
    </dgm:pt>
    <dgm:pt modelId="{DDAE3A3C-3C8A-451F-AD99-8525EF0FBD54}" type="sibTrans" cxnId="{F14F1958-113D-4396-9BD6-503C727CB8DE}">
      <dgm:prSet/>
      <dgm:spPr/>
      <dgm:t>
        <a:bodyPr/>
        <a:lstStyle/>
        <a:p>
          <a:endParaRPr lang="en-GB" sz="2400"/>
        </a:p>
      </dgm:t>
    </dgm:pt>
    <dgm:pt modelId="{FC381FE1-8690-4614-ACB8-B24E5D270977}">
      <dgm:prSet custT="1"/>
      <dgm:spPr/>
      <dgm:t>
        <a:bodyPr/>
        <a:lstStyle/>
        <a:p>
          <a:pPr rtl="0"/>
          <a:r>
            <a:rPr lang="en-GB" sz="1600" smtClean="0"/>
            <a:t>3.2.7 Compare the use of carbohydrates and lipids in energy storage.</a:t>
          </a:r>
          <a:endParaRPr lang="en-GB" sz="1600"/>
        </a:p>
      </dgm:t>
    </dgm:pt>
    <dgm:pt modelId="{A3924067-DE48-4C18-80DD-4B299534209B}" type="parTrans" cxnId="{1337D66C-85B4-422D-9A41-E088F9E4E9DF}">
      <dgm:prSet/>
      <dgm:spPr/>
      <dgm:t>
        <a:bodyPr/>
        <a:lstStyle/>
        <a:p>
          <a:endParaRPr lang="en-GB" sz="2400"/>
        </a:p>
      </dgm:t>
    </dgm:pt>
    <dgm:pt modelId="{F26F9B90-A573-4F5C-BCBC-F6D6595EA74C}" type="sibTrans" cxnId="{1337D66C-85B4-422D-9A41-E088F9E4E9DF}">
      <dgm:prSet/>
      <dgm:spPr/>
      <dgm:t>
        <a:bodyPr/>
        <a:lstStyle/>
        <a:p>
          <a:endParaRPr lang="en-GB" sz="2400"/>
        </a:p>
      </dgm:t>
    </dgm:pt>
    <dgm:pt modelId="{25DCC686-E715-4BC2-9770-98A2F1EA782D}" type="pres">
      <dgm:prSet presAssocID="{C3FF5E8A-46C1-42ED-A6B4-9129879D21B9}" presName="linear" presStyleCnt="0">
        <dgm:presLayoutVars>
          <dgm:animLvl val="lvl"/>
          <dgm:resizeHandles val="exact"/>
        </dgm:presLayoutVars>
      </dgm:prSet>
      <dgm:spPr/>
    </dgm:pt>
    <dgm:pt modelId="{2B34DEE5-1511-4B55-9758-1A3CF37C9AC6}" type="pres">
      <dgm:prSet presAssocID="{083D873F-CD68-4673-B409-037EAFD9D35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B5B93DF-0150-49E2-B4F6-C083B23113D4}" type="pres">
      <dgm:prSet presAssocID="{32B8BE10-1CF7-49AF-ABB8-108CC79A89B2}" presName="spacer" presStyleCnt="0"/>
      <dgm:spPr/>
    </dgm:pt>
    <dgm:pt modelId="{F22D68F9-9F6A-48B1-B26B-FD52948D1076}" type="pres">
      <dgm:prSet presAssocID="{02B0A9E8-9E18-4EB5-AA30-828020EA3B9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1986585-61F0-4682-BE7D-01633A76C047}" type="pres">
      <dgm:prSet presAssocID="{6CD2F7D2-4908-4A65-B093-710AA710D624}" presName="spacer" presStyleCnt="0"/>
      <dgm:spPr/>
    </dgm:pt>
    <dgm:pt modelId="{6EB6678A-F04E-4000-BA2B-9C5FF7171AEF}" type="pres">
      <dgm:prSet presAssocID="{1099DED0-60E4-49A5-8594-8010E421C29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8760994-E139-4F8E-83D8-A6977FEF6E43}" type="pres">
      <dgm:prSet presAssocID="{E584C900-AB01-4466-90E7-B55C0DCEF8F3}" presName="spacer" presStyleCnt="0"/>
      <dgm:spPr/>
    </dgm:pt>
    <dgm:pt modelId="{0491BD18-EF38-480E-A2E8-5E67B4FFA340}" type="pres">
      <dgm:prSet presAssocID="{9C7EB37F-004C-4A11-A913-7B2DFD6BCB9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67374CB-B1EB-43BC-8A1D-BC7F2A9FA193}" type="pres">
      <dgm:prSet presAssocID="{A9FEB74F-5C85-4966-8262-6B6BDCB269B2}" presName="spacer" presStyleCnt="0"/>
      <dgm:spPr/>
    </dgm:pt>
    <dgm:pt modelId="{66E7897D-919B-47AC-948E-4B014244238D}" type="pres">
      <dgm:prSet presAssocID="{BE263FD7-8AB6-4B82-A1EE-5B39A12794C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BE281AA-E648-439B-BE3A-D1AFD3F085E1}" type="pres">
      <dgm:prSet presAssocID="{7FD125FE-06BD-46A4-BE15-0A8F6EC9D791}" presName="spacer" presStyleCnt="0"/>
      <dgm:spPr/>
    </dgm:pt>
    <dgm:pt modelId="{2977E179-0D65-4FDF-BAED-3DB933BF6EB4}" type="pres">
      <dgm:prSet presAssocID="{0A4EC1DA-36B7-4727-B446-99AA1D75F05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229A85-E230-417A-ADAB-7BDC0DACBFB7}" type="pres">
      <dgm:prSet presAssocID="{DDAE3A3C-3C8A-451F-AD99-8525EF0FBD54}" presName="spacer" presStyleCnt="0"/>
      <dgm:spPr/>
    </dgm:pt>
    <dgm:pt modelId="{D7DF1F0E-41BD-4089-83BF-6C3F6E429EB1}" type="pres">
      <dgm:prSet presAssocID="{FC381FE1-8690-4614-ACB8-B24E5D27097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751D9A3-5757-40C6-981E-DFC16CA44D96}" type="presOf" srcId="{083D873F-CD68-4673-B409-037EAFD9D35B}" destId="{2B34DEE5-1511-4B55-9758-1A3CF37C9AC6}" srcOrd="0" destOrd="0" presId="urn:microsoft.com/office/officeart/2005/8/layout/vList2"/>
    <dgm:cxn modelId="{58E888B2-BF3C-494B-8773-7D15948DB6C9}" type="presOf" srcId="{0A4EC1DA-36B7-4727-B446-99AA1D75F056}" destId="{2977E179-0D65-4FDF-BAED-3DB933BF6EB4}" srcOrd="0" destOrd="0" presId="urn:microsoft.com/office/officeart/2005/8/layout/vList2"/>
    <dgm:cxn modelId="{E3D6BE09-AF43-44C0-84BA-AC1A3B3D0BCA}" type="presOf" srcId="{9C7EB37F-004C-4A11-A913-7B2DFD6BCB95}" destId="{0491BD18-EF38-480E-A2E8-5E67B4FFA340}" srcOrd="0" destOrd="0" presId="urn:microsoft.com/office/officeart/2005/8/layout/vList2"/>
    <dgm:cxn modelId="{1337D66C-85B4-422D-9A41-E088F9E4E9DF}" srcId="{C3FF5E8A-46C1-42ED-A6B4-9129879D21B9}" destId="{FC381FE1-8690-4614-ACB8-B24E5D270977}" srcOrd="6" destOrd="0" parTransId="{A3924067-DE48-4C18-80DD-4B299534209B}" sibTransId="{F26F9B90-A573-4F5C-BCBC-F6D6595EA74C}"/>
    <dgm:cxn modelId="{7B1D9DCB-F820-41F2-941F-4F5B743EA98E}" srcId="{C3FF5E8A-46C1-42ED-A6B4-9129879D21B9}" destId="{BE263FD7-8AB6-4B82-A1EE-5B39A12794CB}" srcOrd="4" destOrd="0" parTransId="{66BFC301-E557-4202-9BFE-EE26C31BFC9E}" sibTransId="{7FD125FE-06BD-46A4-BE15-0A8F6EC9D791}"/>
    <dgm:cxn modelId="{FC883279-0132-444C-81E3-632EF8D04FEC}" type="presOf" srcId="{C3FF5E8A-46C1-42ED-A6B4-9129879D21B9}" destId="{25DCC686-E715-4BC2-9770-98A2F1EA782D}" srcOrd="0" destOrd="0" presId="urn:microsoft.com/office/officeart/2005/8/layout/vList2"/>
    <dgm:cxn modelId="{CE6E23D7-E5F1-404D-87B4-3EDD4833A608}" srcId="{C3FF5E8A-46C1-42ED-A6B4-9129879D21B9}" destId="{083D873F-CD68-4673-B409-037EAFD9D35B}" srcOrd="0" destOrd="0" parTransId="{943E4892-16F8-4C81-A630-2E9BFBB0DF7A}" sibTransId="{32B8BE10-1CF7-49AF-ABB8-108CC79A89B2}"/>
    <dgm:cxn modelId="{62331954-6682-4C81-B701-C6AD10DB300D}" type="presOf" srcId="{BE263FD7-8AB6-4B82-A1EE-5B39A12794CB}" destId="{66E7897D-919B-47AC-948E-4B014244238D}" srcOrd="0" destOrd="0" presId="urn:microsoft.com/office/officeart/2005/8/layout/vList2"/>
    <dgm:cxn modelId="{F14F1958-113D-4396-9BD6-503C727CB8DE}" srcId="{C3FF5E8A-46C1-42ED-A6B4-9129879D21B9}" destId="{0A4EC1DA-36B7-4727-B446-99AA1D75F056}" srcOrd="5" destOrd="0" parTransId="{6476AF73-0196-475E-8798-21C893EE3B2A}" sibTransId="{DDAE3A3C-3C8A-451F-AD99-8525EF0FBD54}"/>
    <dgm:cxn modelId="{DF8CF73F-EA38-4DAF-81B6-85E115A3926C}" srcId="{C3FF5E8A-46C1-42ED-A6B4-9129879D21B9}" destId="{02B0A9E8-9E18-4EB5-AA30-828020EA3B95}" srcOrd="1" destOrd="0" parTransId="{1FEAF415-9496-44CC-9BA3-0D1A5967C139}" sibTransId="{6CD2F7D2-4908-4A65-B093-710AA710D624}"/>
    <dgm:cxn modelId="{D313EC55-3729-448F-B25D-6B769AEECEE3}" srcId="{C3FF5E8A-46C1-42ED-A6B4-9129879D21B9}" destId="{9C7EB37F-004C-4A11-A913-7B2DFD6BCB95}" srcOrd="3" destOrd="0" parTransId="{C65D1564-B737-45C8-9294-B9CFCDC23A21}" sibTransId="{A9FEB74F-5C85-4966-8262-6B6BDCB269B2}"/>
    <dgm:cxn modelId="{AEB78A93-5410-4EB1-BFC8-575D76077758}" type="presOf" srcId="{FC381FE1-8690-4614-ACB8-B24E5D270977}" destId="{D7DF1F0E-41BD-4089-83BF-6C3F6E429EB1}" srcOrd="0" destOrd="0" presId="urn:microsoft.com/office/officeart/2005/8/layout/vList2"/>
    <dgm:cxn modelId="{67CCD624-F186-40F2-9B3E-E0763162780E}" srcId="{C3FF5E8A-46C1-42ED-A6B4-9129879D21B9}" destId="{1099DED0-60E4-49A5-8594-8010E421C297}" srcOrd="2" destOrd="0" parTransId="{CAD2F2A3-8568-4755-A251-5B2205285FEB}" sibTransId="{E584C900-AB01-4466-90E7-B55C0DCEF8F3}"/>
    <dgm:cxn modelId="{FDF1F1F1-0DF8-42F3-9C35-22CF170B955D}" type="presOf" srcId="{1099DED0-60E4-49A5-8594-8010E421C297}" destId="{6EB6678A-F04E-4000-BA2B-9C5FF7171AEF}" srcOrd="0" destOrd="0" presId="urn:microsoft.com/office/officeart/2005/8/layout/vList2"/>
    <dgm:cxn modelId="{2928C7AF-24E4-4B85-8149-6181AA2ED036}" type="presOf" srcId="{02B0A9E8-9E18-4EB5-AA30-828020EA3B95}" destId="{F22D68F9-9F6A-48B1-B26B-FD52948D1076}" srcOrd="0" destOrd="0" presId="urn:microsoft.com/office/officeart/2005/8/layout/vList2"/>
    <dgm:cxn modelId="{D845C7E7-FA4D-47FC-A399-7F7ECA54DAAF}" type="presParOf" srcId="{25DCC686-E715-4BC2-9770-98A2F1EA782D}" destId="{2B34DEE5-1511-4B55-9758-1A3CF37C9AC6}" srcOrd="0" destOrd="0" presId="urn:microsoft.com/office/officeart/2005/8/layout/vList2"/>
    <dgm:cxn modelId="{9D68932F-885E-48C7-8E97-FA06E91035B8}" type="presParOf" srcId="{25DCC686-E715-4BC2-9770-98A2F1EA782D}" destId="{EB5B93DF-0150-49E2-B4F6-C083B23113D4}" srcOrd="1" destOrd="0" presId="urn:microsoft.com/office/officeart/2005/8/layout/vList2"/>
    <dgm:cxn modelId="{E3EBFAFB-6C3D-4244-8E2D-1137B0DEB4A6}" type="presParOf" srcId="{25DCC686-E715-4BC2-9770-98A2F1EA782D}" destId="{F22D68F9-9F6A-48B1-B26B-FD52948D1076}" srcOrd="2" destOrd="0" presId="urn:microsoft.com/office/officeart/2005/8/layout/vList2"/>
    <dgm:cxn modelId="{820A5548-7A49-4E0F-BA93-B61F3589AD2F}" type="presParOf" srcId="{25DCC686-E715-4BC2-9770-98A2F1EA782D}" destId="{81986585-61F0-4682-BE7D-01633A76C047}" srcOrd="3" destOrd="0" presId="urn:microsoft.com/office/officeart/2005/8/layout/vList2"/>
    <dgm:cxn modelId="{BA1EA528-76DC-4171-A564-00704E0A3025}" type="presParOf" srcId="{25DCC686-E715-4BC2-9770-98A2F1EA782D}" destId="{6EB6678A-F04E-4000-BA2B-9C5FF7171AEF}" srcOrd="4" destOrd="0" presId="urn:microsoft.com/office/officeart/2005/8/layout/vList2"/>
    <dgm:cxn modelId="{D9B8F883-916C-4034-813C-488D117C5FA1}" type="presParOf" srcId="{25DCC686-E715-4BC2-9770-98A2F1EA782D}" destId="{88760994-E139-4F8E-83D8-A6977FEF6E43}" srcOrd="5" destOrd="0" presId="urn:microsoft.com/office/officeart/2005/8/layout/vList2"/>
    <dgm:cxn modelId="{297F939F-D8B3-4486-AE70-BB1E5AA41E9F}" type="presParOf" srcId="{25DCC686-E715-4BC2-9770-98A2F1EA782D}" destId="{0491BD18-EF38-480E-A2E8-5E67B4FFA340}" srcOrd="6" destOrd="0" presId="urn:microsoft.com/office/officeart/2005/8/layout/vList2"/>
    <dgm:cxn modelId="{AB6506CD-342E-4838-89D6-1974DF7D44F5}" type="presParOf" srcId="{25DCC686-E715-4BC2-9770-98A2F1EA782D}" destId="{C67374CB-B1EB-43BC-8A1D-BC7F2A9FA193}" srcOrd="7" destOrd="0" presId="urn:microsoft.com/office/officeart/2005/8/layout/vList2"/>
    <dgm:cxn modelId="{EE5062C6-640A-4689-A08A-8D0EA16812DF}" type="presParOf" srcId="{25DCC686-E715-4BC2-9770-98A2F1EA782D}" destId="{66E7897D-919B-47AC-948E-4B014244238D}" srcOrd="8" destOrd="0" presId="urn:microsoft.com/office/officeart/2005/8/layout/vList2"/>
    <dgm:cxn modelId="{F5F3685C-018B-436C-8ACD-0297770739C8}" type="presParOf" srcId="{25DCC686-E715-4BC2-9770-98A2F1EA782D}" destId="{6BE281AA-E648-439B-BE3A-D1AFD3F085E1}" srcOrd="9" destOrd="0" presId="urn:microsoft.com/office/officeart/2005/8/layout/vList2"/>
    <dgm:cxn modelId="{01096CB8-D829-432B-9122-A6B58294F745}" type="presParOf" srcId="{25DCC686-E715-4BC2-9770-98A2F1EA782D}" destId="{2977E179-0D65-4FDF-BAED-3DB933BF6EB4}" srcOrd="10" destOrd="0" presId="urn:microsoft.com/office/officeart/2005/8/layout/vList2"/>
    <dgm:cxn modelId="{A555B59A-21DC-429B-B265-DF45FC955814}" type="presParOf" srcId="{25DCC686-E715-4BC2-9770-98A2F1EA782D}" destId="{9C229A85-E230-417A-ADAB-7BDC0DACBFB7}" srcOrd="11" destOrd="0" presId="urn:microsoft.com/office/officeart/2005/8/layout/vList2"/>
    <dgm:cxn modelId="{A5274DE7-B908-4A08-8390-D3C9FB712C57}" type="presParOf" srcId="{25DCC686-E715-4BC2-9770-98A2F1EA782D}" destId="{D7DF1F0E-41BD-4089-83BF-6C3F6E429EB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4DEE5-1511-4B55-9758-1A3CF37C9AC6}">
      <dsp:nvSpPr>
        <dsp:cNvPr id="0" name=""/>
        <dsp:cNvSpPr/>
      </dsp:nvSpPr>
      <dsp:spPr>
        <a:xfrm>
          <a:off x="0" y="933"/>
          <a:ext cx="8620488" cy="801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3.2.1 Distinguish between </a:t>
          </a:r>
          <a:r>
            <a:rPr lang="en-GB" sz="1600" i="1" kern="1200" dirty="0" smtClean="0"/>
            <a:t>organic </a:t>
          </a:r>
          <a:r>
            <a:rPr lang="en-GB" sz="1600" kern="1200" dirty="0" smtClean="0"/>
            <a:t>and </a:t>
          </a:r>
          <a:r>
            <a:rPr lang="en-GB" sz="1600" i="1" kern="1200" dirty="0" smtClean="0"/>
            <a:t>inorganic </a:t>
          </a:r>
          <a:r>
            <a:rPr lang="en-GB" sz="1600" kern="1200" dirty="0" smtClean="0"/>
            <a:t>compounds.</a:t>
          </a:r>
          <a:endParaRPr lang="en-GB" sz="1600" kern="1200" dirty="0"/>
        </a:p>
      </dsp:txBody>
      <dsp:txXfrm>
        <a:off x="39137" y="40070"/>
        <a:ext cx="8542214" cy="723454"/>
      </dsp:txXfrm>
    </dsp:sp>
    <dsp:sp modelId="{F22D68F9-9F6A-48B1-B26B-FD52948D1076}">
      <dsp:nvSpPr>
        <dsp:cNvPr id="0" name=""/>
        <dsp:cNvSpPr/>
      </dsp:nvSpPr>
      <dsp:spPr>
        <a:xfrm>
          <a:off x="0" y="816752"/>
          <a:ext cx="8620488" cy="801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3.2.2 Identify amino acids, glucose, ribose and fatty acids from diagrams showing their structure.</a:t>
          </a:r>
          <a:endParaRPr lang="en-GB" sz="1600" kern="1200" dirty="0"/>
        </a:p>
      </dsp:txBody>
      <dsp:txXfrm>
        <a:off x="39137" y="855889"/>
        <a:ext cx="8542214" cy="723454"/>
      </dsp:txXfrm>
    </dsp:sp>
    <dsp:sp modelId="{6EB6678A-F04E-4000-BA2B-9C5FF7171AEF}">
      <dsp:nvSpPr>
        <dsp:cNvPr id="0" name=""/>
        <dsp:cNvSpPr/>
      </dsp:nvSpPr>
      <dsp:spPr>
        <a:xfrm>
          <a:off x="0" y="1632571"/>
          <a:ext cx="8620488" cy="801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3.2.3 List three examples each of </a:t>
          </a:r>
          <a:r>
            <a:rPr lang="en-GB" sz="1600" kern="1200" dirty="0" err="1" smtClean="0"/>
            <a:t>monosaccharides</a:t>
          </a:r>
          <a:r>
            <a:rPr lang="en-GB" sz="1600" kern="1200" dirty="0" smtClean="0"/>
            <a:t>, disaccharides and polysaccharides.</a:t>
          </a:r>
          <a:endParaRPr lang="en-GB" sz="1600" kern="1200" dirty="0"/>
        </a:p>
      </dsp:txBody>
      <dsp:txXfrm>
        <a:off x="39137" y="1671708"/>
        <a:ext cx="8542214" cy="723454"/>
      </dsp:txXfrm>
    </dsp:sp>
    <dsp:sp modelId="{0491BD18-EF38-480E-A2E8-5E67B4FFA340}">
      <dsp:nvSpPr>
        <dsp:cNvPr id="0" name=""/>
        <dsp:cNvSpPr/>
      </dsp:nvSpPr>
      <dsp:spPr>
        <a:xfrm>
          <a:off x="0" y="2448390"/>
          <a:ext cx="8620488" cy="801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3.2.4 State one function of glucose, lactose and glycogen in animals, and of fructose, sucrose and cellulose in plants.</a:t>
          </a:r>
          <a:endParaRPr lang="en-GB" sz="1600" kern="1200" dirty="0"/>
        </a:p>
      </dsp:txBody>
      <dsp:txXfrm>
        <a:off x="39137" y="2487527"/>
        <a:ext cx="8542214" cy="723454"/>
      </dsp:txXfrm>
    </dsp:sp>
    <dsp:sp modelId="{66E7897D-919B-47AC-948E-4B014244238D}">
      <dsp:nvSpPr>
        <dsp:cNvPr id="0" name=""/>
        <dsp:cNvSpPr/>
      </dsp:nvSpPr>
      <dsp:spPr>
        <a:xfrm>
          <a:off x="0" y="3264209"/>
          <a:ext cx="8620488" cy="801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3.2.5 Outline the role of condensation and hydrolysis in the relationships between monosaccharides, disaccharides and polysaccharides; between fatty acids, glycerol and triglycerides; and between amino acids and polypeptides.</a:t>
          </a:r>
          <a:endParaRPr lang="en-GB" sz="1600" kern="1200"/>
        </a:p>
      </dsp:txBody>
      <dsp:txXfrm>
        <a:off x="39137" y="3303346"/>
        <a:ext cx="8542214" cy="723454"/>
      </dsp:txXfrm>
    </dsp:sp>
    <dsp:sp modelId="{2977E179-0D65-4FDF-BAED-3DB933BF6EB4}">
      <dsp:nvSpPr>
        <dsp:cNvPr id="0" name=""/>
        <dsp:cNvSpPr/>
      </dsp:nvSpPr>
      <dsp:spPr>
        <a:xfrm>
          <a:off x="0" y="4080029"/>
          <a:ext cx="8620488" cy="801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3.2.6 State three functions of lipids. </a:t>
          </a:r>
          <a:endParaRPr lang="en-GB" sz="1600" kern="1200" dirty="0"/>
        </a:p>
      </dsp:txBody>
      <dsp:txXfrm>
        <a:off x="39137" y="4119166"/>
        <a:ext cx="8542214" cy="723454"/>
      </dsp:txXfrm>
    </dsp:sp>
    <dsp:sp modelId="{D7DF1F0E-41BD-4089-83BF-6C3F6E429EB1}">
      <dsp:nvSpPr>
        <dsp:cNvPr id="0" name=""/>
        <dsp:cNvSpPr/>
      </dsp:nvSpPr>
      <dsp:spPr>
        <a:xfrm>
          <a:off x="0" y="4895848"/>
          <a:ext cx="8620488" cy="801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3.2.7 Compare the use of carbohydrates and lipids in energy storage.</a:t>
          </a:r>
          <a:endParaRPr lang="en-GB" sz="1600" kern="1200"/>
        </a:p>
      </dsp:txBody>
      <dsp:txXfrm>
        <a:off x="39137" y="4934985"/>
        <a:ext cx="8542214" cy="723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20071-030F-43EC-B77C-337FD2E814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5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2/6/2014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2/6/2014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user/SCScienceVid?feature=watc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3.2 Carbohydrates, lipids and proteins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82" y="0"/>
            <a:ext cx="356881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4421" y="1196752"/>
            <a:ext cx="85813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main functions of lipids are</a:t>
            </a:r>
            <a:r>
              <a:rPr lang="en-GB" b="1" dirty="0" smtClean="0"/>
              <a:t>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Energy </a:t>
            </a:r>
            <a:r>
              <a:rPr lang="en-GB" b="1" i="1" dirty="0"/>
              <a:t>storage </a:t>
            </a:r>
            <a:r>
              <a:rPr lang="en-GB" dirty="0"/>
              <a:t>because one gram of lipids </a:t>
            </a:r>
            <a:r>
              <a:rPr lang="en-GB" dirty="0" smtClean="0"/>
              <a:t>contains twice </a:t>
            </a:r>
            <a:r>
              <a:rPr lang="en-GB" dirty="0"/>
              <a:t>as much energy as one gram of carbohydrates </a:t>
            </a:r>
            <a:r>
              <a:rPr lang="en-GB" dirty="0" smtClean="0"/>
              <a:t>or proteins.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/>
              <a:t>T</a:t>
            </a:r>
            <a:r>
              <a:rPr lang="en-GB" b="1" i="1" dirty="0" smtClean="0"/>
              <a:t>hermal </a:t>
            </a:r>
            <a:r>
              <a:rPr lang="en-GB" b="1" i="1" dirty="0"/>
              <a:t>insulation</a:t>
            </a:r>
            <a:r>
              <a:rPr lang="en-GB" dirty="0"/>
              <a:t>, for example a layer of lipids </a:t>
            </a:r>
            <a:r>
              <a:rPr lang="en-GB" dirty="0" smtClean="0"/>
              <a:t>under the skin(subcutaneous </a:t>
            </a:r>
            <a:r>
              <a:rPr lang="en-GB" dirty="0"/>
              <a:t>layer) reduces the loss of </a:t>
            </a:r>
            <a:r>
              <a:rPr lang="en-GB" dirty="0" smtClean="0"/>
              <a:t>heat from </a:t>
            </a:r>
            <a:r>
              <a:rPr lang="en-GB" dirty="0"/>
              <a:t>the </a:t>
            </a:r>
            <a:r>
              <a:rPr lang="en-GB" dirty="0" smtClean="0"/>
              <a:t>organism.</a:t>
            </a:r>
          </a:p>
          <a:p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/>
              <a:t>C</a:t>
            </a:r>
            <a:r>
              <a:rPr lang="en-GB" b="1" i="1" dirty="0" smtClean="0"/>
              <a:t>ell </a:t>
            </a:r>
            <a:r>
              <a:rPr lang="en-GB" b="1" i="1" dirty="0"/>
              <a:t>membranes </a:t>
            </a:r>
            <a:r>
              <a:rPr lang="en-GB" dirty="0"/>
              <a:t>because the main component of </a:t>
            </a:r>
            <a:r>
              <a:rPr lang="en-GB" dirty="0" smtClean="0"/>
              <a:t>cell membranes </a:t>
            </a:r>
            <a:r>
              <a:rPr lang="en-GB" dirty="0"/>
              <a:t>are </a:t>
            </a:r>
            <a:r>
              <a:rPr lang="en-GB" dirty="0" smtClean="0"/>
              <a:t>phospholipids.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18161" y="93399"/>
            <a:ext cx="8620488" cy="802665"/>
            <a:chOff x="0" y="4078959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078959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9183" y="4118142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3.2.6 State three functions of lipids</a:t>
              </a:r>
              <a:r>
                <a:rPr lang="en-GB" sz="2000" kern="1200" dirty="0" smtClean="0"/>
                <a:t>.</a:t>
              </a:r>
              <a:endParaRPr lang="en-GB" sz="20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19672" y="4648884"/>
            <a:ext cx="621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hlinkClick r:id="rId2"/>
              </a:rPr>
              <a:t>Please remember this YouTube channel!!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064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2796" y="1196752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One gram of lipid releases </a:t>
            </a:r>
            <a:r>
              <a:rPr lang="en-GB" b="1" dirty="0"/>
              <a:t>twice as much energy </a:t>
            </a:r>
            <a:r>
              <a:rPr lang="en-GB" dirty="0"/>
              <a:t>as </a:t>
            </a:r>
            <a:r>
              <a:rPr lang="en-GB" dirty="0" smtClean="0"/>
              <a:t>one gram </a:t>
            </a:r>
            <a:r>
              <a:rPr lang="en-GB" dirty="0"/>
              <a:t>of carbohydrates (or proteins). Since most of </a:t>
            </a:r>
            <a:r>
              <a:rPr lang="en-GB" dirty="0" smtClean="0"/>
              <a:t>the energy </a:t>
            </a:r>
            <a:r>
              <a:rPr lang="en-GB" dirty="0"/>
              <a:t>of a lipid is stored in its fatty acid chains, </a:t>
            </a:r>
            <a:r>
              <a:rPr lang="en-GB" b="1" dirty="0"/>
              <a:t>the </a:t>
            </a:r>
            <a:r>
              <a:rPr lang="en-GB" b="1" dirty="0" smtClean="0"/>
              <a:t>lipids used </a:t>
            </a:r>
            <a:r>
              <a:rPr lang="en-GB" b="1" dirty="0"/>
              <a:t>to store energy are triglycerides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Animals use glycogen to store the energy from a meal. </a:t>
            </a:r>
            <a:r>
              <a:rPr lang="en-GB" dirty="0" smtClean="0"/>
              <a:t>This energy </a:t>
            </a:r>
            <a:r>
              <a:rPr lang="en-GB" dirty="0"/>
              <a:t>is likely to be used before the next meal. </a:t>
            </a:r>
            <a:r>
              <a:rPr lang="en-GB" dirty="0" smtClean="0"/>
              <a:t>Overnight, we </a:t>
            </a:r>
            <a:r>
              <a:rPr lang="en-GB" dirty="0"/>
              <a:t>already need to use energy from triglycerides as </a:t>
            </a:r>
            <a:r>
              <a:rPr lang="en-GB" dirty="0" smtClean="0"/>
              <a:t>the energy </a:t>
            </a:r>
            <a:r>
              <a:rPr lang="en-GB" dirty="0"/>
              <a:t>from glycogen stored in the liver is not </a:t>
            </a:r>
            <a:r>
              <a:rPr lang="en-GB" dirty="0" smtClean="0"/>
              <a:t>enough for </a:t>
            </a:r>
            <a:r>
              <a:rPr lang="en-GB" dirty="0"/>
              <a:t>all our body processes (keeping warm, </a:t>
            </a:r>
            <a:r>
              <a:rPr lang="en-GB" dirty="0" smtClean="0"/>
              <a:t>breathing, </a:t>
            </a:r>
            <a:r>
              <a:rPr lang="en-GB" dirty="0" err="1" smtClean="0"/>
              <a:t>etc</a:t>
            </a:r>
            <a:r>
              <a:rPr lang="en-GB" dirty="0"/>
              <a:t>). Some birds use this stored fat for long flights </a:t>
            </a:r>
            <a:r>
              <a:rPr lang="en-GB" dirty="0" smtClean="0"/>
              <a:t>and many </a:t>
            </a:r>
            <a:r>
              <a:rPr lang="en-GB" dirty="0"/>
              <a:t>animals store fat for the time spent in aestivation </a:t>
            </a:r>
            <a:r>
              <a:rPr lang="en-GB" dirty="0" smtClean="0"/>
              <a:t>or hibernation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22573" y="188640"/>
            <a:ext cx="8620488" cy="802665"/>
            <a:chOff x="0" y="4894477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894477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9183" y="4933660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3.2.7 Compare the use of carbohydrates and lipids in energy storage.</a:t>
              </a:r>
              <a:endParaRPr lang="en-GB" kern="1200"/>
            </a:p>
          </p:txBody>
        </p:sp>
      </p:grpSp>
      <p:pic>
        <p:nvPicPr>
          <p:cNvPr id="7170" name="Picture 2" descr="http://www.bear.org/website/cache/7/c77cf9ff2c36b75b73ea35c5f6cfa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02" y="4059074"/>
            <a:ext cx="3744416" cy="25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ppugardens.org/yahoo_site_admin/assets/images/95389-034-4B5C4DBC.47110245_st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b="4713"/>
          <a:stretch/>
        </p:blipFill>
        <p:spPr bwMode="auto">
          <a:xfrm>
            <a:off x="5170653" y="4368442"/>
            <a:ext cx="3672408" cy="23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2573" y="952122"/>
            <a:ext cx="87419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Lipids (triglycerides) are used for the longer term </a:t>
            </a:r>
            <a:r>
              <a:rPr lang="en-GB" dirty="0" smtClean="0"/>
              <a:t>storage of </a:t>
            </a:r>
            <a:r>
              <a:rPr lang="en-GB" dirty="0"/>
              <a:t>energy because storing the same amount of energy </a:t>
            </a:r>
            <a:r>
              <a:rPr lang="en-GB" dirty="0" smtClean="0"/>
              <a:t>as carbohydrates</a:t>
            </a:r>
            <a:r>
              <a:rPr lang="en-GB" dirty="0"/>
              <a:t>, would involve more weight. As the </a:t>
            </a:r>
            <a:r>
              <a:rPr lang="en-GB" dirty="0" smtClean="0"/>
              <a:t>animal moves</a:t>
            </a:r>
            <a:r>
              <a:rPr lang="en-GB" dirty="0"/>
              <a:t>, it would have to carry this weight.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Plants use </a:t>
            </a:r>
            <a:r>
              <a:rPr lang="en-GB" dirty="0"/>
              <a:t>carbohydrates to store energy in parts </a:t>
            </a:r>
            <a:r>
              <a:rPr lang="en-GB" dirty="0" smtClean="0"/>
              <a:t>of the </a:t>
            </a:r>
            <a:r>
              <a:rPr lang="en-GB" dirty="0"/>
              <a:t>plant that do not move. A good example are </a:t>
            </a:r>
            <a:r>
              <a:rPr lang="en-GB" b="1" dirty="0" smtClean="0"/>
              <a:t>potato tubers</a:t>
            </a:r>
            <a:r>
              <a:rPr lang="en-GB" dirty="0"/>
              <a:t>, growing underground. They do not need to </a:t>
            </a:r>
            <a:r>
              <a:rPr lang="en-GB" dirty="0" smtClean="0"/>
              <a:t>move anywhere </a:t>
            </a:r>
            <a:r>
              <a:rPr lang="en-GB" dirty="0"/>
              <a:t>so it does not matter if they are heavier. But </a:t>
            </a:r>
            <a:r>
              <a:rPr lang="en-GB" dirty="0" smtClean="0"/>
              <a:t>if you </a:t>
            </a:r>
            <a:r>
              <a:rPr lang="en-GB" dirty="0"/>
              <a:t>consider vegetable oil, good examples are rapeseed </a:t>
            </a:r>
            <a:r>
              <a:rPr lang="en-GB" dirty="0" smtClean="0"/>
              <a:t>oil or </a:t>
            </a:r>
            <a:r>
              <a:rPr lang="en-GB" dirty="0"/>
              <a:t>sunflower oil. These are </a:t>
            </a:r>
            <a:r>
              <a:rPr lang="en-GB" b="1" dirty="0"/>
              <a:t>seeds that need to store </a:t>
            </a:r>
            <a:r>
              <a:rPr lang="en-GB" b="1" dirty="0" smtClean="0"/>
              <a:t>energy to </a:t>
            </a:r>
            <a:r>
              <a:rPr lang="en-GB" b="1" dirty="0"/>
              <a:t>germinate</a:t>
            </a:r>
            <a:r>
              <a:rPr lang="en-GB" dirty="0"/>
              <a:t>. But the seeds also need to move away </a:t>
            </a:r>
            <a:r>
              <a:rPr lang="en-GB" dirty="0" smtClean="0"/>
              <a:t>from the </a:t>
            </a:r>
            <a:r>
              <a:rPr lang="en-GB" dirty="0"/>
              <a:t>parent plant so the lighter they are, the more </a:t>
            </a:r>
            <a:r>
              <a:rPr lang="en-GB" dirty="0" smtClean="0"/>
              <a:t>distance they </a:t>
            </a:r>
            <a:r>
              <a:rPr lang="en-GB" dirty="0"/>
              <a:t>are likely to cover. Therefore, </a:t>
            </a:r>
            <a:r>
              <a:rPr lang="en-GB" b="1" dirty="0"/>
              <a:t>you find energy </a:t>
            </a:r>
            <a:r>
              <a:rPr lang="en-GB" b="1" dirty="0" smtClean="0"/>
              <a:t>stored as </a:t>
            </a:r>
            <a:r>
              <a:rPr lang="en-GB" b="1" dirty="0"/>
              <a:t>lipids in the seeds of plants but not in other parts </a:t>
            </a:r>
            <a:r>
              <a:rPr lang="en-GB" b="1" dirty="0" smtClean="0"/>
              <a:t>that do </a:t>
            </a:r>
            <a:r>
              <a:rPr lang="en-GB" b="1" dirty="0"/>
              <a:t>not need to move</a:t>
            </a:r>
            <a:r>
              <a:rPr lang="en-GB" dirty="0"/>
              <a:t>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22573" y="188640"/>
            <a:ext cx="8620488" cy="802665"/>
            <a:chOff x="0" y="4894477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894477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9183" y="4933660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3.2.7 Compare the use of carbohydrates and lipids in energy storage.</a:t>
              </a:r>
              <a:endParaRPr lang="en-GB" kern="1200"/>
            </a:p>
          </p:txBody>
        </p:sp>
      </p:grpSp>
      <p:pic>
        <p:nvPicPr>
          <p:cNvPr id="8194" name="Picture 2" descr="http://www.passmyexams.co.uk/GCSE/biology/images/potato_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2" y="4347022"/>
            <a:ext cx="3301737" cy="23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1268760"/>
            <a:ext cx="86227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Proteins</a:t>
            </a:r>
          </a:p>
          <a:p>
            <a:r>
              <a:rPr lang="en-GB" dirty="0" smtClean="0"/>
              <a:t>Polypeptides </a:t>
            </a:r>
            <a:r>
              <a:rPr lang="en-GB" dirty="0"/>
              <a:t>are long chains of amino acids. There </a:t>
            </a:r>
            <a:r>
              <a:rPr lang="en-GB" dirty="0" smtClean="0"/>
              <a:t>are many </a:t>
            </a:r>
            <a:r>
              <a:rPr lang="en-GB" dirty="0"/>
              <a:t>different amino acids but they have some </a:t>
            </a:r>
            <a:r>
              <a:rPr lang="en-GB" dirty="0" smtClean="0"/>
              <a:t>structures in </a:t>
            </a:r>
            <a:r>
              <a:rPr lang="en-GB" dirty="0"/>
              <a:t>common</a:t>
            </a:r>
            <a:r>
              <a:rPr lang="en-GB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amino acids have a central C </a:t>
            </a:r>
            <a:r>
              <a:rPr lang="en-GB" dirty="0" smtClean="0"/>
              <a:t>atom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four different groups attached to this </a:t>
            </a:r>
            <a:r>
              <a:rPr lang="en-GB" dirty="0" smtClean="0"/>
              <a:t>central C </a:t>
            </a:r>
            <a:r>
              <a:rPr lang="en-GB" dirty="0"/>
              <a:t>atom:</a:t>
            </a:r>
          </a:p>
          <a:p>
            <a:r>
              <a:rPr lang="en-GB" dirty="0" smtClean="0"/>
              <a:t>	- the </a:t>
            </a:r>
            <a:r>
              <a:rPr lang="en-GB" dirty="0"/>
              <a:t>amine group </a:t>
            </a:r>
            <a:r>
              <a:rPr lang="en-GB" dirty="0"/>
              <a:t>-</a:t>
            </a:r>
            <a:r>
              <a:rPr lang="en-GB" dirty="0" smtClean="0"/>
              <a:t>NH</a:t>
            </a:r>
            <a:r>
              <a:rPr lang="en-GB" baseline="-25000" dirty="0" smtClean="0"/>
              <a:t>2</a:t>
            </a:r>
            <a:endParaRPr lang="en-GB" baseline="-25000" dirty="0"/>
          </a:p>
          <a:p>
            <a:r>
              <a:rPr lang="en-GB" dirty="0" smtClean="0"/>
              <a:t>	- the </a:t>
            </a:r>
            <a:r>
              <a:rPr lang="en-GB" dirty="0"/>
              <a:t>(carboxylic) acid group </a:t>
            </a:r>
            <a:r>
              <a:rPr lang="en-GB" dirty="0" smtClean="0"/>
              <a:t>-COOH</a:t>
            </a:r>
            <a:endParaRPr lang="en-GB" dirty="0"/>
          </a:p>
          <a:p>
            <a:r>
              <a:rPr lang="en-GB" dirty="0" smtClean="0"/>
              <a:t>	- an </a:t>
            </a:r>
            <a:r>
              <a:rPr lang="en-GB" dirty="0"/>
              <a:t>simple -H group</a:t>
            </a:r>
          </a:p>
          <a:p>
            <a:r>
              <a:rPr lang="en-GB" dirty="0" smtClean="0"/>
              <a:t>	- the </a:t>
            </a:r>
            <a:r>
              <a:rPr lang="en-GB" dirty="0"/>
              <a:t>‘R’ group which is different in different </a:t>
            </a:r>
            <a:r>
              <a:rPr lang="en-GB" dirty="0" smtClean="0"/>
              <a:t>amino acids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0939" y="188640"/>
            <a:ext cx="8620488" cy="802665"/>
            <a:chOff x="0" y="816885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816885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9183" y="856068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3.2.2 Identify </a:t>
              </a:r>
              <a:r>
                <a:rPr lang="en-GB" sz="2000" b="1" kern="1200" dirty="0" smtClean="0"/>
                <a:t>amino acids</a:t>
              </a:r>
              <a:r>
                <a:rPr lang="en-GB" sz="1600" kern="1200" dirty="0" smtClean="0"/>
                <a:t>, glucose</a:t>
              </a:r>
              <a:r>
                <a:rPr lang="en-GB" sz="1200" kern="1200" dirty="0" smtClean="0"/>
                <a:t>, </a:t>
              </a:r>
              <a:r>
                <a:rPr lang="en-GB" sz="1600" kern="1200" dirty="0" smtClean="0"/>
                <a:t>ribose</a:t>
              </a:r>
              <a:r>
                <a:rPr lang="en-GB" sz="1200" kern="1200" dirty="0" smtClean="0"/>
                <a:t> </a:t>
              </a:r>
              <a:r>
                <a:rPr lang="en-GB" sz="1600" kern="1200" dirty="0" smtClean="0"/>
                <a:t>and fatty acids from diagrams showing their structure.</a:t>
              </a:r>
              <a:endParaRPr lang="en-GB" sz="1600" kern="1200" dirty="0"/>
            </a:p>
          </p:txBody>
        </p:sp>
      </p:grpSp>
      <p:pic>
        <p:nvPicPr>
          <p:cNvPr id="10242" name="Picture 2" descr="http://upload.wikimedia.org/wikipedia/commons/0/0f/Alpha-amino-acid-2D-fl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4" y="4284969"/>
            <a:ext cx="3688185" cy="22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475656" y="4284970"/>
            <a:ext cx="576064" cy="6561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85" y="4116862"/>
            <a:ext cx="4652492" cy="23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3" idx="6"/>
          </p:cNvCxnSpPr>
          <p:nvPr/>
        </p:nvCxnSpPr>
        <p:spPr>
          <a:xfrm>
            <a:off x="2051720" y="4613069"/>
            <a:ext cx="2559463" cy="781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6"/>
          </p:cNvCxnSpPr>
          <p:nvPr/>
        </p:nvCxnSpPr>
        <p:spPr>
          <a:xfrm>
            <a:off x="2051720" y="4613069"/>
            <a:ext cx="4176464" cy="544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6"/>
          </p:cNvCxnSpPr>
          <p:nvPr/>
        </p:nvCxnSpPr>
        <p:spPr>
          <a:xfrm>
            <a:off x="2051720" y="4613069"/>
            <a:ext cx="5544616" cy="390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44165"/>
            <a:ext cx="7162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11505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1756" y="1268760"/>
            <a:ext cx="8542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Two amino acids can combine to </a:t>
            </a:r>
            <a:r>
              <a:rPr lang="en-GB" dirty="0" smtClean="0"/>
              <a:t>form a </a:t>
            </a:r>
            <a:r>
              <a:rPr lang="en-GB" b="1" dirty="0"/>
              <a:t>dipeptide</a:t>
            </a:r>
            <a:r>
              <a:rPr lang="en-GB" dirty="0"/>
              <a:t>. </a:t>
            </a:r>
            <a:r>
              <a:rPr lang="en-GB" dirty="0" smtClean="0"/>
              <a:t>This, again</a:t>
            </a:r>
            <a:r>
              <a:rPr lang="en-GB" dirty="0"/>
              <a:t>, is a </a:t>
            </a:r>
            <a:r>
              <a:rPr lang="en-GB" b="1" dirty="0"/>
              <a:t>condensation reaction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 smtClean="0"/>
              <a:t>Thicker bond is </a:t>
            </a:r>
            <a:r>
              <a:rPr lang="en-GB" dirty="0"/>
              <a:t>called </a:t>
            </a:r>
            <a:r>
              <a:rPr lang="en-GB" dirty="0" smtClean="0"/>
              <a:t>the </a:t>
            </a:r>
            <a:r>
              <a:rPr lang="en-GB" b="1" dirty="0" smtClean="0"/>
              <a:t>peptide </a:t>
            </a:r>
            <a:r>
              <a:rPr lang="en-GB" b="1" dirty="0"/>
              <a:t>linkage </a:t>
            </a:r>
            <a:r>
              <a:rPr lang="en-GB" dirty="0"/>
              <a:t>or simply a </a:t>
            </a:r>
            <a:r>
              <a:rPr lang="en-GB" b="1" dirty="0"/>
              <a:t>peptide bond</a:t>
            </a:r>
            <a:r>
              <a:rPr lang="en-GB" dirty="0"/>
              <a:t>. It is a </a:t>
            </a:r>
            <a:r>
              <a:rPr lang="en-GB" dirty="0" smtClean="0"/>
              <a:t>special bond </a:t>
            </a:r>
            <a:r>
              <a:rPr lang="en-GB" b="1" dirty="0"/>
              <a:t>between a C </a:t>
            </a:r>
            <a:r>
              <a:rPr lang="en-GB" dirty="0"/>
              <a:t>(with a double bonded O attached on</a:t>
            </a:r>
          </a:p>
          <a:p>
            <a:r>
              <a:rPr lang="en-GB" dirty="0"/>
              <a:t>one side) </a:t>
            </a:r>
            <a:r>
              <a:rPr lang="en-GB" b="1" dirty="0"/>
              <a:t>and an N </a:t>
            </a:r>
            <a:r>
              <a:rPr lang="en-GB" dirty="0"/>
              <a:t>(with an H attached) on the other </a:t>
            </a:r>
            <a:r>
              <a:rPr lang="en-GB" dirty="0" smtClean="0"/>
              <a:t>side. Again </a:t>
            </a:r>
            <a:r>
              <a:rPr lang="en-GB" dirty="0"/>
              <a:t>the </a:t>
            </a:r>
            <a:r>
              <a:rPr lang="en-GB" b="1" dirty="0"/>
              <a:t>reverse of this reaction is </a:t>
            </a:r>
            <a:r>
              <a:rPr lang="en-GB" b="1" dirty="0" smtClean="0"/>
              <a:t>hydrolysis.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22573" y="188640"/>
            <a:ext cx="8620488" cy="802665"/>
            <a:chOff x="0" y="3263440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263440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9183" y="3302623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3.2.5 Outline the role of condensation and hydrolysis in the relationships between </a:t>
              </a:r>
              <a:r>
                <a:rPr lang="en-GB" sz="1600" kern="1200" dirty="0" err="1" smtClean="0"/>
                <a:t>monosaccharides</a:t>
              </a:r>
              <a:r>
                <a:rPr lang="en-GB" sz="1600" kern="1200" dirty="0" smtClean="0"/>
                <a:t>, disaccharides and polysaccharides; between fatty acids, glycerol and triglycerides; </a:t>
              </a:r>
              <a:r>
                <a:rPr lang="en-GB" sz="2000" b="1" kern="1200" dirty="0" smtClean="0"/>
                <a:t>and between amino acids and polypeptides</a:t>
              </a:r>
              <a:r>
                <a:rPr lang="en-GB" sz="1600" kern="1200" dirty="0" smtClean="0"/>
                <a:t>.</a:t>
              </a:r>
              <a:endParaRPr lang="en-GB" sz="16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07772" y="4156045"/>
            <a:ext cx="63516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s </a:t>
            </a:r>
            <a:r>
              <a:rPr lang="en-GB" dirty="0"/>
              <a:t>more amino acids are added they produce </a:t>
            </a:r>
            <a:r>
              <a:rPr lang="en-GB" dirty="0" smtClean="0"/>
              <a:t>a polypeptide </a:t>
            </a:r>
            <a:r>
              <a:rPr lang="en-GB" dirty="0"/>
              <a:t>and more water (depending on how </a:t>
            </a:r>
            <a:r>
              <a:rPr lang="en-GB" dirty="0" smtClean="0"/>
              <a:t>many amino </a:t>
            </a:r>
            <a:r>
              <a:rPr lang="en-GB" dirty="0"/>
              <a:t>acids were added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polypeptide can be a </a:t>
            </a:r>
            <a:r>
              <a:rPr lang="en-GB" dirty="0" smtClean="0"/>
              <a:t>protein by </a:t>
            </a:r>
            <a:r>
              <a:rPr lang="en-GB" dirty="0"/>
              <a:t>itself or it may need to combine with other </a:t>
            </a:r>
            <a:r>
              <a:rPr lang="en-GB" dirty="0" smtClean="0"/>
              <a:t>polypeptide chains </a:t>
            </a:r>
            <a:r>
              <a:rPr lang="en-GB" dirty="0"/>
              <a:t>to form a functional protein. For </a:t>
            </a:r>
            <a:r>
              <a:rPr lang="en-GB" dirty="0" smtClean="0"/>
              <a:t>example, </a:t>
            </a:r>
            <a:r>
              <a:rPr lang="en-GB" b="1" dirty="0" smtClean="0"/>
              <a:t>haemoglobin</a:t>
            </a:r>
            <a:r>
              <a:rPr lang="en-GB" dirty="0" smtClean="0"/>
              <a:t> </a:t>
            </a:r>
            <a:r>
              <a:rPr lang="en-GB" dirty="0"/>
              <a:t>is made of 4 polypeptide chains, 2 </a:t>
            </a:r>
            <a:r>
              <a:rPr lang="en-GB" dirty="0" smtClean="0"/>
              <a:t>alpha chains </a:t>
            </a:r>
            <a:r>
              <a:rPr lang="en-GB" dirty="0"/>
              <a:t>and 2 beta chains</a:t>
            </a:r>
            <a:r>
              <a:rPr lang="en-GB" dirty="0" smtClean="0"/>
              <a:t>.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797811" y="4121696"/>
            <a:ext cx="2339752" cy="2736304"/>
            <a:chOff x="6804248" y="4005064"/>
            <a:chExt cx="2339752" cy="2736304"/>
          </a:xfrm>
        </p:grpSpPr>
        <p:sp>
          <p:nvSpPr>
            <p:cNvPr id="9" name="Rounded Rectangle 8"/>
            <p:cNvSpPr/>
            <p:nvPr/>
          </p:nvSpPr>
          <p:spPr>
            <a:xfrm>
              <a:off x="6804248" y="4005064"/>
              <a:ext cx="2339752" cy="27363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220" name="Picture 4" descr="http://upload.wikimedia.org/wikipedia/commons/thumb/b/be/Heme_b.svg/220px-Heme_b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634" y="4182099"/>
              <a:ext cx="2095500" cy="231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val 13"/>
          <p:cNvSpPr/>
          <p:nvPr/>
        </p:nvSpPr>
        <p:spPr>
          <a:xfrm>
            <a:off x="3851920" y="5772821"/>
            <a:ext cx="1671940" cy="46173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4" idx="6"/>
          </p:cNvCxnSpPr>
          <p:nvPr/>
        </p:nvCxnSpPr>
        <p:spPr>
          <a:xfrm>
            <a:off x="5523860" y="6003689"/>
            <a:ext cx="12739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11266" name="Picture 2" descr="http://homepages.ius.edu/GKIRCHNE/pept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8"/>
          <a:stretch/>
        </p:blipFill>
        <p:spPr bwMode="auto">
          <a:xfrm>
            <a:off x="1955019" y="2780928"/>
            <a:ext cx="5155595" cy="34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2573" y="188640"/>
            <a:ext cx="8620488" cy="802665"/>
            <a:chOff x="0" y="3263440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263440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9183" y="3302623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3.2.5 Outline the role of condensation and hydrolysis in the relationships between </a:t>
              </a:r>
              <a:r>
                <a:rPr lang="en-GB" sz="1600" kern="1200" dirty="0" err="1" smtClean="0"/>
                <a:t>monosaccharides</a:t>
              </a:r>
              <a:r>
                <a:rPr lang="en-GB" sz="1600" kern="1200" dirty="0" smtClean="0"/>
                <a:t>, disaccharides and polysaccharides; between fatty acids, glycerol and triglycerides; </a:t>
              </a:r>
              <a:r>
                <a:rPr lang="en-GB" sz="2000" b="1" kern="1200" dirty="0" smtClean="0"/>
                <a:t>and between amino acids and polypeptides</a:t>
              </a:r>
              <a:r>
                <a:rPr lang="en-GB" sz="1600" kern="1200" dirty="0" smtClean="0"/>
                <a:t>.</a:t>
              </a:r>
              <a:endParaRPr lang="en-GB" sz="1600" kern="1200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2814"/>
            <a:ext cx="7162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42088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Amino acid 1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2388622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Amino acid 2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74364" y="4873901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= dipeptide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287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3.2 Carbohydrates, lipids and proteins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82" y="0"/>
            <a:ext cx="356881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0395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STATEMENTS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66109945"/>
              </p:ext>
            </p:extLst>
          </p:nvPr>
        </p:nvGraphicFramePr>
        <p:xfrm>
          <a:off x="251520" y="764704"/>
          <a:ext cx="8620488" cy="569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34DEE5-1511-4B55-9758-1A3CF37C9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2B34DEE5-1511-4B55-9758-1A3CF37C9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2B34DEE5-1511-4B55-9758-1A3CF37C9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2B34DEE5-1511-4B55-9758-1A3CF37C9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2D68F9-9F6A-48B1-B26B-FD52948D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F22D68F9-9F6A-48B1-B26B-FD52948D1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F22D68F9-9F6A-48B1-B26B-FD52948D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F22D68F9-9F6A-48B1-B26B-FD52948D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B6678A-F04E-4000-BA2B-9C5FF7171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6EB6678A-F04E-4000-BA2B-9C5FF7171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6EB6678A-F04E-4000-BA2B-9C5FF7171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6EB6678A-F04E-4000-BA2B-9C5FF7171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91BD18-EF38-480E-A2E8-5E67B4FFA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0491BD18-EF38-480E-A2E8-5E67B4FFA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0491BD18-EF38-480E-A2E8-5E67B4FFA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0491BD18-EF38-480E-A2E8-5E67B4FFA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E7897D-919B-47AC-948E-4B0142442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66E7897D-919B-47AC-948E-4B0142442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66E7897D-919B-47AC-948E-4B0142442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66E7897D-919B-47AC-948E-4B0142442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77E179-0D65-4FDF-BAED-3DB933BF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2977E179-0D65-4FDF-BAED-3DB933BF6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2977E179-0D65-4FDF-BAED-3DB933BF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2977E179-0D65-4FDF-BAED-3DB933BF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F1F0E-41BD-4089-83BF-6C3F6E429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D7DF1F0E-41BD-4089-83BF-6C3F6E429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D7DF1F0E-41BD-4089-83BF-6C3F6E429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D7DF1F0E-41BD-4089-83BF-6C3F6E429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9/9d/Perchloric-acid-2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51522"/>
            <a:ext cx="3035641" cy="31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61756" y="65686"/>
            <a:ext cx="8620488" cy="802665"/>
            <a:chOff x="0" y="1367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367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9183" y="40550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3.2.1 Distinguish between </a:t>
              </a:r>
              <a:r>
                <a:rPr lang="en-GB" sz="1600" i="1" kern="1200" smtClean="0"/>
                <a:t>organic </a:t>
              </a:r>
              <a:r>
                <a:rPr lang="en-GB" sz="1600" kern="1200" smtClean="0"/>
                <a:t>and </a:t>
              </a:r>
              <a:r>
                <a:rPr lang="en-GB" sz="1600" i="1" kern="1200" smtClean="0"/>
                <a:t>inorganic </a:t>
              </a:r>
              <a:r>
                <a:rPr lang="en-GB" sz="1600" kern="1200" smtClean="0"/>
                <a:t>compounds.</a:t>
              </a:r>
              <a:endParaRPr lang="en-GB" sz="1600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00939" y="980728"/>
            <a:ext cx="8542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Organic </a:t>
            </a:r>
            <a:r>
              <a:rPr lang="en-GB" b="1" dirty="0" smtClean="0"/>
              <a:t>compounds</a:t>
            </a:r>
            <a:endParaRPr lang="en-GB" b="1" dirty="0"/>
          </a:p>
          <a:p>
            <a:r>
              <a:rPr lang="en-GB" dirty="0"/>
              <a:t>Organic compounds are produced by living things </a:t>
            </a:r>
            <a:r>
              <a:rPr lang="en-GB" dirty="0" smtClean="0"/>
              <a:t>and include </a:t>
            </a:r>
            <a:r>
              <a:rPr lang="en-GB" dirty="0"/>
              <a:t>all compounds containing carbon that are </a:t>
            </a:r>
            <a:r>
              <a:rPr lang="en-GB" dirty="0" smtClean="0"/>
              <a:t>found in </a:t>
            </a:r>
            <a:r>
              <a:rPr lang="en-GB" dirty="0"/>
              <a:t>living organisms except </a:t>
            </a:r>
            <a:r>
              <a:rPr lang="en-GB" dirty="0" smtClean="0"/>
              <a:t>hydrogen carbonates </a:t>
            </a:r>
            <a:r>
              <a:rPr lang="en-GB" dirty="0"/>
              <a:t>(</a:t>
            </a:r>
            <a:r>
              <a:rPr lang="en-GB" dirty="0" smtClean="0"/>
              <a:t>HCO</a:t>
            </a:r>
            <a:r>
              <a:rPr lang="en-GB" baseline="30000" dirty="0" smtClean="0"/>
              <a:t>3 -</a:t>
            </a:r>
            <a:r>
              <a:rPr lang="en-GB" dirty="0" smtClean="0"/>
              <a:t>), carbonates </a:t>
            </a:r>
            <a:r>
              <a:rPr lang="en-GB" dirty="0"/>
              <a:t>(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  <a:r>
              <a:rPr lang="en-GB" dirty="0" smtClean="0"/>
              <a:t> </a:t>
            </a:r>
            <a:r>
              <a:rPr lang="en-GB" baseline="30000" dirty="0" smtClean="0"/>
              <a:t>2-</a:t>
            </a:r>
            <a:r>
              <a:rPr lang="en-GB" dirty="0"/>
              <a:t>) and oxides of carbon (CO and CO</a:t>
            </a:r>
            <a:r>
              <a:rPr lang="en-GB" baseline="-25000" dirty="0"/>
              <a:t>2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b="1" dirty="0"/>
              <a:t>Inorganic </a:t>
            </a:r>
            <a:r>
              <a:rPr lang="en-GB" b="1" dirty="0" smtClean="0"/>
              <a:t>compounds</a:t>
            </a:r>
            <a:endParaRPr lang="en-GB" b="1" dirty="0"/>
          </a:p>
          <a:p>
            <a:r>
              <a:rPr lang="en-GB" dirty="0"/>
              <a:t>Inorganic compounds are all other compounds. There </a:t>
            </a:r>
            <a:r>
              <a:rPr lang="en-GB" dirty="0" smtClean="0"/>
              <a:t>are </a:t>
            </a:r>
            <a:r>
              <a:rPr lang="en-GB" b="1" dirty="0" smtClean="0"/>
              <a:t>many </a:t>
            </a:r>
            <a:r>
              <a:rPr lang="en-GB" b="1" dirty="0"/>
              <a:t>more </a:t>
            </a:r>
            <a:r>
              <a:rPr lang="en-GB" dirty="0"/>
              <a:t>different organic compounds than </a:t>
            </a:r>
            <a:r>
              <a:rPr lang="en-GB" dirty="0" smtClean="0"/>
              <a:t>inorganic compounds.</a:t>
            </a:r>
            <a:endParaRPr lang="en-GB" dirty="0"/>
          </a:p>
        </p:txBody>
      </p:sp>
      <p:pic>
        <p:nvPicPr>
          <p:cNvPr id="1026" name="Picture 2" descr="http://upload.wikimedia.org/wikipedia/commons/e/ec/Cobala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6" y="3480261"/>
            <a:ext cx="2625139" cy="3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422108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Vitamin B12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894341" y="5308817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Perchloric</a:t>
            </a:r>
            <a:r>
              <a:rPr lang="en-GB" dirty="0" smtClean="0"/>
              <a:t> acid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4" idx="1"/>
          </p:cNvCxnSpPr>
          <p:nvPr/>
        </p:nvCxnSpPr>
        <p:spPr>
          <a:xfrm flipH="1">
            <a:off x="2267744" y="440575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4762160" y="5493483"/>
            <a:ext cx="8662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lick4biology.info/c4b/3/images/3.2/ribulo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46" y="5446762"/>
            <a:ext cx="1761819" cy="13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0939" y="188640"/>
            <a:ext cx="8620488" cy="802665"/>
            <a:chOff x="0" y="816885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816885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9183" y="856068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3.2.2 Identify amino acids, </a:t>
              </a:r>
              <a:r>
                <a:rPr lang="en-GB" sz="2000" b="1" kern="1200" dirty="0" smtClean="0"/>
                <a:t>glucose</a:t>
              </a:r>
              <a:r>
                <a:rPr lang="en-GB" sz="1600" kern="1200" dirty="0" smtClean="0"/>
                <a:t>, </a:t>
              </a:r>
              <a:r>
                <a:rPr lang="en-GB" sz="2000" b="1" kern="1200" dirty="0" smtClean="0"/>
                <a:t>ribose</a:t>
              </a:r>
              <a:r>
                <a:rPr lang="en-GB" sz="1600" kern="1200" dirty="0" smtClean="0"/>
                <a:t> and fatty acids from diagrams showing their structure.</a:t>
              </a:r>
              <a:endParaRPr lang="en-GB" sz="16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09244" y="1268760"/>
            <a:ext cx="88038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Carbohydrates are compounds that contain </a:t>
            </a:r>
            <a:r>
              <a:rPr lang="en-GB" b="1" dirty="0" smtClean="0"/>
              <a:t>carbon, hydrogen </a:t>
            </a:r>
            <a:r>
              <a:rPr lang="en-GB" b="1" dirty="0"/>
              <a:t>and oxygen (C, H, O</a:t>
            </a:r>
            <a:r>
              <a:rPr lang="en-GB" dirty="0"/>
              <a:t>).</a:t>
            </a:r>
            <a:r>
              <a:rPr lang="en-GB" b="1" dirty="0"/>
              <a:t> </a:t>
            </a:r>
            <a:r>
              <a:rPr lang="en-GB" b="1" dirty="0" err="1"/>
              <a:t>Monosaccharides</a:t>
            </a:r>
            <a:r>
              <a:rPr lang="en-GB" b="1" dirty="0"/>
              <a:t> </a:t>
            </a:r>
            <a:r>
              <a:rPr lang="en-GB" dirty="0" smtClean="0"/>
              <a:t>are simple </a:t>
            </a:r>
            <a:r>
              <a:rPr lang="en-GB" dirty="0"/>
              <a:t>sugars, the building blocks of </a:t>
            </a:r>
            <a:r>
              <a:rPr lang="en-GB" b="1" dirty="0"/>
              <a:t>disaccharides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b="1" dirty="0" smtClean="0"/>
              <a:t>polysaccharides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Glucose </a:t>
            </a:r>
            <a:r>
              <a:rPr lang="en-GB" dirty="0"/>
              <a:t>has the formula C</a:t>
            </a:r>
            <a:r>
              <a:rPr lang="en-GB" baseline="-25000" dirty="0"/>
              <a:t>6</a:t>
            </a:r>
            <a:r>
              <a:rPr lang="en-GB" dirty="0"/>
              <a:t>H</a:t>
            </a:r>
            <a:r>
              <a:rPr lang="en-GB" baseline="-25000" dirty="0"/>
              <a:t>12</a:t>
            </a:r>
            <a:r>
              <a:rPr lang="en-GB" dirty="0"/>
              <a:t>O</a:t>
            </a:r>
            <a:r>
              <a:rPr lang="en-GB" baseline="-25000" dirty="0"/>
              <a:t>6</a:t>
            </a:r>
            <a:r>
              <a:rPr lang="en-GB" dirty="0"/>
              <a:t> and is an example of </a:t>
            </a:r>
            <a:r>
              <a:rPr lang="en-GB" dirty="0" smtClean="0"/>
              <a:t>a monosaccharide</a:t>
            </a:r>
            <a:r>
              <a:rPr lang="en-GB" dirty="0"/>
              <a:t>. A glucose molecule has the shape of </a:t>
            </a:r>
            <a:r>
              <a:rPr lang="en-GB" dirty="0" smtClean="0"/>
              <a:t>a 6-sided </a:t>
            </a:r>
            <a:r>
              <a:rPr lang="en-GB" dirty="0"/>
              <a:t>ring (hexagon)</a:t>
            </a:r>
            <a:endParaRPr lang="en-GB" dirty="0"/>
          </a:p>
        </p:txBody>
      </p:sp>
      <p:pic>
        <p:nvPicPr>
          <p:cNvPr id="2050" name="Picture 2" descr="http://harvardforest.fas.harvard.edu/sites/harvardforest.fas.harvard.edu/files/leaves/glucose_molecu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1"/>
          <a:stretch/>
        </p:blipFill>
        <p:spPr bwMode="auto">
          <a:xfrm>
            <a:off x="209244" y="3293898"/>
            <a:ext cx="2090733" cy="185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manitoba.ca/Biology/BIOL1020/lab2/images/Starc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b="13804"/>
          <a:stretch/>
        </p:blipFill>
        <p:spPr bwMode="auto">
          <a:xfrm>
            <a:off x="3395435" y="3609001"/>
            <a:ext cx="5171372" cy="118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406" y="2967423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Glucose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82750" y="2946808"/>
            <a:ext cx="498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Glucose molecules linked together: Starch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315044" y="5161836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Ribose: C</a:t>
            </a:r>
            <a:r>
              <a:rPr lang="en-GB" baseline="-25000" dirty="0" smtClean="0"/>
              <a:t>5</a:t>
            </a:r>
            <a:r>
              <a:rPr lang="en-GB" dirty="0" smtClean="0"/>
              <a:t>H</a:t>
            </a:r>
            <a:r>
              <a:rPr lang="en-GB" baseline="-25000" dirty="0" smtClean="0"/>
              <a:t>10</a:t>
            </a:r>
            <a:r>
              <a:rPr lang="en-GB" dirty="0" smtClean="0"/>
              <a:t>O</a:t>
            </a:r>
            <a:r>
              <a:rPr lang="en-GB" baseline="-25000" dirty="0" smtClean="0"/>
              <a:t>5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4858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1756" y="93398"/>
            <a:ext cx="8620488" cy="802665"/>
            <a:chOff x="0" y="1632403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632403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9183" y="1671586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smtClean="0"/>
                <a:t>3.2.3 List three examples each of monosaccharides, disaccharides and polysaccharides.</a:t>
              </a:r>
              <a:endParaRPr lang="en-GB" sz="24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4827" y="119675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Examples of </a:t>
            </a:r>
            <a:r>
              <a:rPr lang="en-GB" dirty="0" err="1"/>
              <a:t>monosaccharides</a:t>
            </a:r>
            <a:r>
              <a:rPr lang="en-GB" dirty="0"/>
              <a:t>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glucose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fructose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</a:t>
            </a:r>
            <a:r>
              <a:rPr lang="en-GB" dirty="0" err="1" smtClean="0"/>
              <a:t>alactose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Examples of </a:t>
            </a:r>
            <a:r>
              <a:rPr lang="en-GB" dirty="0" err="1"/>
              <a:t>dissaccharides</a:t>
            </a:r>
            <a:r>
              <a:rPr lang="en-GB" dirty="0"/>
              <a:t>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maltose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sucrose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actose</a:t>
            </a:r>
          </a:p>
          <a:p>
            <a:endParaRPr lang="en-GB" dirty="0"/>
          </a:p>
          <a:p>
            <a:r>
              <a:rPr lang="en-GB" dirty="0"/>
              <a:t>Examples of polysaccharides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glycogen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cellulose</a:t>
            </a:r>
            <a:endParaRPr lang="en-GB" dirty="0"/>
          </a:p>
        </p:txBody>
      </p:sp>
      <p:sp>
        <p:nvSpPr>
          <p:cNvPr id="3" name="AutoShape 2" descr="data:image/jpeg;base64,/9j/4AAQSkZJRgABAQAAAQABAAD/2wCEAAkGBhEREBQUEhQVEhAVFRcUFRAQGRUWFBYQFxIVIBoYFxwYHCggGBsjIBYcKzsgJCgqLS8sGh4yNzwqNSY3LCoBCQoKBQUFDQUFDSkYEhgpKSkpKSkpKSkpKSkpKSkpKSkpKSkpKSkpKSkpKSkpKSkpKSkpKSkpKSkpKSkpKSkpKf/AABEIAHwA/AMBIgACEQEDEQH/xAAcAAEAAgMBAQEAAAAAAAAAAAAABQYCBAcDAQj/xABGEAACAQMDAQQEBw0GBwAAAAABAgMABBEFEiExBhNBUQciMmEUF0JSVHGTGCMkM1ORkpShotHS0xY0RGKBwRU1Y3N0ssT/xAAUAQEAAAAAAAAAAAAAAAAAAAAA/8QAFBEBAAAAAAAAAAAAAAAAAAAAAP/aAAwDAQACEQMRAD8A7jSlKBSlKBVX7Z3Mhks7ZWeKO6mZJZoiVcRpC792rDlS5XGRzgNirLNKqKWYhVUEljwAoGST7qgmsxqMZMy4tG2tABlZtwOVnDKQYz80DnHJ64AUvtxpw06J4rZ5hBc2l5vheWSQI8UIdZULkshycHBwdw8aw7U9oL5tMRXsZYI82v4T38TYHexc4U7jn/ereno8te6mR3nmeaJoGuJ5WkmWFuqoW4QfUOcDOak9V7Nw3FqLZy4iHd8qcN96ZSvOPNRQSopSlApSlApSlApSlApSlApSlApSsJpVRSzEKqgkseAFAySfdQVrtncyGSztlZ4o7qZklmiJVxGkLv3asOVLlcZHOA2KqfbjThp0TxWzzCC5tLzfC8skgR4oQ6yoXJZDk4ODg7h41dGsxqMZMy4tG2tABlZtwOVnDKQYz80DnHJ64Guno8te6mR3nmeaJoGuJ5WkmWFuqoW4QfUOcDOaCodqe0F82mIr2MsEebX8J7+JsDvYucKdxz/vXVxUVqvZuG4tRbOXEQ7vlThvvTKV5x5qKlaBSlKBSlKBSlKBSlKBSlQna+VhbqASBJPBE+OCYpJ0V1z1GQSOPOgxB+HOw6WcbbTj/ESLjPI6xKeMfKYEHgYacAr5FEqqFUBVAACqMAKBwAB0FZUClKUClKUClKUClKUClKUClKUClKUCoIH4c7DpZxttOP8AESLjPI6xKeMfKYEHgYbLtfKwt1AJAkngifHBMUk6K656jIJHHnUzFEqqFUBVAACqMAKBwAB0FB9Ar7SlApSlApXi17GHEZdRIRkRlhvI8wM5Ir2oFKUoFKUoFKUoFVvtzdKkMI9ZnN1blY4wXkfZOjNtUcnABPuqa1HUUgTc2SSQqooy7ueiqPEn+JOAM1q6Vpzh3nmx38gC7AcrFEM4jU+PXJPG4+4Cg1P7XL9Fvf1eSn9rl+i3v6vJU9imKCB/tev0W9/V5Kf2vX6Le/q8lT2KYoIWHtUjHBguowFZi8sLqgCqSck9OlVy1m1K5tBqCXYj3RmeOx7pDB3WCypIx9csQBlwRgngYFX0qKpx7DXCobeK9aPTiGXuBGhmSJicxxynlUwSASCQOhoLHoWrLdWsNwoIWaNJAp6jcoOP9K360IZoYDFbqNg2bYhg7NqDGwHpuAGcdcAnwNb9ApSlApSlApSlApSozWdSdAI4MNdSA92reyo8ZJMdEX9pwByaCN7VNJOUtrcKZ1khuGaXcI440nU5baMsx2nCAjOCcjx9+71T59n9nP8A1Kk9N01YFIXLMx3PI/LyOerMfP3dAMAYArboIHu9U+fZ/Zz/ANSnd6p8+z+zn/qVPUoIDu9U+fZfZz/1K+hdTHJa0YDJKokwZuDgAmTAJOOTU9Sg5lpmi2EujG6uFjN2YXlmvHIE6Xaht3r+0jI4wFHTAFXnsvcTSWVs9wMTtDG0g/6hQZz5H3V4T9idPe4+EPbRNPncXK9X+cy+yzf5iM1uapqncbGZcwlgjyA/i9xAViMezk4JzxnPSg36r2qdvbG2lMUkp3r+MKJI6RcZHesikR8eZqw1z7s/2kttOiltr1mS6E87kGORmuRJKzK8e1T3m5WAwOQRg4xQXC21+CSdoEbdIsST8DKmKQkKQ3Q5x4VHX3b2yhmkid2EkbBWARiASitwQOeGFUDsp2bujdiH4RNZSpp8JZYhGWCNczlIm3g42KwHFQmt2jw312kkr3DiVczShQ7fg0PXYAOOnA8KDvla9/fJBG0kh2xoNzN7v9z7q9pJAoJJAAGSTwAB1J8hULYIbwrPICIAd0EDAgnyllB8fmr4deT7IethYvJKLicbXAIhh4PdI2NxYjrI2BnwA4HiTL0pQKUpQKUpQKUpQamp6ak8exsjlWV19pJFIKuvvBAPPHnxWtpmpsXME2BcIu7K+zLFnAkQeHPBU9D5ggmUrS1PTBMAQxjmQ5jmXqjfV8pT0Kngj34IDdpUdpOqGXckgCXEbbZEGcE4Uh0zyUIYYP1jqKkaBSlKBSlamp6nHbxl5DgdFXI3PIc7UQH2nboB40GOp6mIQAAXlc7Y4V9p2x+xR1LHgD8x89H0wxBmkIeeRt0knvycIvjsQHAH+vUmvPSrB2b4ROPv7LhU+TBGcHu19/A3N4keQAqVoFKUoFKUoFKUoFYyRhgQwBUggqeQQeoI8RWVKCDspDaSdzISbd2xbyHkJkD7w5PPXO0nqDt6gZ27vUglzBDsyZVlYPn2e7CeGPHf+ytm/sEniaOQbo3G1h049xHQ++qrdXUkd7Zxy+tMsrRpMcATW0kEhY4HHeKYkzjzBGA2AFx2DOcDPTPjisTCpOdoyfHArOlBVO39vJItosWwyG6BVZtxicrBMdkgXna2MZ5xwcHGKmOz2uJdwLKo2NyskLe3FMvDxv71P5xg9DWr2kH36w/8v/5p6ge29vcWM3/E7QblChb63J9WW2XpIB+UQE85zjjpwQvdRGs9rbKzZVubiOJ26K55x84gdF/zHitzSdWhuoUmgcSQuMq69CPf5EeIPINVDRtVtrS61AX0sUVw9wZFecqneWZjQRbC3tKuGGB0OfPkLZa63byymKORXkEazbV5+8uSFcEcEHB6GvS11SKSSWNHDSQlVlQZyhZdyg/WPKuQdjNOvJNSuvgtwLSFohJbhoVk/AnupjGArEbFzuIHkwq4dgIJUvtUWaUTyiW33ShBGD+DDHqgkDigvNKUoFKUoFKVz7UdfbVrp7CzZls4/wC+30ecNz/d4mHi3ILDwzj3huLJLqE/wy02oluskVvM3S6csBIGGM9xlMA9Sw3dAM2rTtRWZNy5Ug7Xjfh0cdVYeB/YRgjIOa9ra1SJFSNVSNAFVEACqoHAAHAAqL1S0aGT4TApZjtWeJeskKn2gOveICSMdRlfLATNK8rW6SVFeNgyMMqy9CKzdwoJJAAGSTwAB4mgwurpI0Z3YKijLM3AAqBk0mS8DyyM8HH4KMDvIG5+/EHjvG49U9Fyp9phXvAhvHSVuLWNt8K8gzPg4lYeCDOVU9ThuOKnKCD7Na602+G42pewHbLGoIDLkhJow3JjcDI64OVzkVOVWO2fZqSYLc2jGPUbcMYHBwsgPLQyA8Mj48eh5yK9uxPa5dQty5Qw3EbmK4t39qOZeo88HwJ9/lQeV/2quDNJFZWhuu5YLNI0qQorlQTGhbO9wCM9AMjmsNN7dpPcwRLGUWWGZ3MpCvFNBKqPEy9Mgk858K1Y47vTprgQ2jXkFzObhGikjV45ZFUOkgkI9XK5DDPBwelQdr6O2lvYWvbdJY3S7nmwS0UdzPPGVQHIJwoxnHOCaC62vaPfqEtoFGI4I5u9DZyZHdduMcY29c1NVS+zfZFbPVbhoIBDaPawqrL7LTCWQsOSTnGKulApSlApSsJplRSzEKqgsWPQKBkk0GN1dpEjSSMEjQFmdyAqqByST0FVXQIJdQlS+uO8iiRmNnaZwO7KFfhEo6tI4Y4BxtX3sSa7p1+/aK6Jxt0S2f8AFuGBvJxypcfk14O0+7IJPq9QVQBgcDyFB9pSlBR9E9JUElk0k89tHdKZx3JdV5jkkCZVmzyFH5689J7W31/DGtrHbCb4PDLcyXG/uleZNwiRFyxJUZJJwAR1r37Odhli09op4IGuSbg7yqP+MkkKZYrnowrT0LszqGnxRvbpBLI9vBHcW8rsmJoU2iSORVIOVOCCPkgigouka3NoWoSFkZNNeburmBD3qQXLJuVoujbSpBGQCVBHJSus9oryKS3t5o+6mR57fZIypIvdyTICVznBIJ5HStFewK3Ftdpe7HnvW3yNEPViZUCxiLfz6gHtHBJJ88VyHSNXn0W6bTb1m+Ci5hljlbIRVjuFYyoMElHUHIB4b35yH6JW2QOXCqJCApcAbioJwCepAyePfX2O2RWZlVQz4LMAAWIGBuPjgedVD44dG+mJ+jJ/LT44dG+mJ+jJ/LQXOlUz44dG+mJ+jJ/LT44dG+mJ+jJ/LQXOlUz44dG+mJ+jJ/LVT9Ifpqg7gQ6Y/fzzBkMkYkUxAjAKcAlyTxjy+qgkPSB2+lmuBpWlkPey5SWfI2Qrg7gD84DOT8kdMt0uvZDsrDp1olvCOB6zseS8pA3Mfrx08ABVY9EXo8GnW3ezDN7OA0m4DdEvXuwevvPmfqroNApSlBX5pRa3OyLLvdszrbnhVkRR3ku75KY25GDljxyxrCa5aV0tLsd28oZx3DFop40PrREsAw4ZSRgZGeSMimt6c631teKrSLGksEqJyyxylCJFXx2lOQOcHjOK85Lc3l7aTqrrBbLK++QNGXlkQIFCsA2ANxJIx7PXwCzKoAAAwBwAOgFfaUoFcy9IegXFjP8A8W07asiKfhkHRZ4RyWYdCQBz49CORz02vhXPB5HkaCjRdtodSsIZ7dip+FWqSR5w8bm4jyjY6gjx6Efmq9VwTttoU+hXy3FqrPp1xNHJJbIMIsscodY+AQvI9UgA4yv12L7oOH6Dd/mWg6zSuS/dBw/Qbr92n3QcP0G6/doOtUrkv3QcP0G6/dp90HD9Buv3aDrEkgUEsQFAySeAAOpJ8BXGO0fayfX70adp5ZbAEfCrpON8YPJGfkeQ+UfdUR259LNzqcaWdlbzQCYlJBIAWkDYARcDheck9enh16p6OewcelWgj9Vrl/WnmUH135wATztXOB08TgE0E/o2kRWlvHBCNsUShFHjgeJ8yepPma3aUoFKUoFKUoFV3tX2CsdS7s3UZdo87WVmQ7SRlTjqDirFSgoPxG6N+Qb7WX+NPiN0b8g32sv8av1KCg/Ebo35BvtZf40+I3RvyDfay/xq/UoKD8RujfkG+1l/jWrb+jLTbPU7JoYSDieT1ndhvjWPYcE+G410ioq+053vLaUY2RLOGyecyCPbgePsmglaUpQKUpQKUpQKUpQKUpQfCKbRX2lB82im0V9pQfNoptFfaUEBqn/MbL/t3X/rDU/Ubd2CPdQSF8PEsoEXGWEgQE+fG39tb6yqSQCCV6gEZGRxnyoM6VikqtnBBwcHBBww6g+RrKgUpSgUpSgUpSgUpSgUpSg8rmcIjOckKpYgdcAE8e/iqHY295c2Q1EXs0U7xGeO3UJ8FRMFljZCuXGAAWznqRiug1zm77PlLxbBLi4jsJUd2tkaMKFJ9aNGKb1jOTwG4BwMUGn2E9JrywzSPb304kuZGQxRGVI4yExGGz8nnj31afRnqMk+mxySs7uzzZaX28C4kAB+oADHhis+w2npCt2qcKb2YheMKMIABgdABWXo9tBFYIoJI7yc5bGebiQ+AFBZKUpQKUpQKUpQKUpQKUpQKUpQK8rp2CMUG5wpKr5sAcD/AFNetKDmWmdnrOfSfh04BvWheaS+LMJo7gBidrZ+97GGAo4G3GK1OyOo6m1xdyQQQSSyJZPP38jRFZmskJACqeuc+7OKu9x2B0+ScztbqZC29hlu7aTIO9o87Gb3kVKWekRRSzSouJJyrStkncUTavB4HHlQVj0YGQx3xlVUlOoXBdYyWQP6mQpIBI9+Kulaem6RFb953S7e9laZ+ScyvjceenTpW5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data:image/jpeg;base64,/9j/4AAQSkZJRgABAQAAAQABAAD/2wCEAAkGBhEREBQUEhQVEhAVFRcUFRAQGRUWFBYQFxIVIBoYFxwYHCggGBsjIBYcKzsgJCgqLS8sGh4yNzwqNSY3LCoBCQoKBQUFDQUFDSkYEhgpKSkpKSkpKSkpKSkpKSkpKSkpKSkpKSkpKSkpKSkpKSkpKSkpKSkpKSkpKSkpKSkpKf/AABEIAHwA/AMBIgACEQEDEQH/xAAcAAEAAgMBAQEAAAAAAAAAAAAABQYCBAcDAQj/xABGEAACAQMDAQQEBw0GBwAAAAABAgMABBEFEiExBhNBUQciMmEUF0JSVHGTGCMkM1ORkpShotHS0xY0RGKBwRU1Y3N0ssT/xAAUAQEAAAAAAAAAAAAAAAAAAAAA/8QAFBEBAAAAAAAAAAAAAAAAAAAAAP/aAAwDAQACEQMRAD8A7jSlKBSlKBVX7Z3Mhks7ZWeKO6mZJZoiVcRpC792rDlS5XGRzgNirLNKqKWYhVUEljwAoGST7qgmsxqMZMy4tG2tABlZtwOVnDKQYz80DnHJ64AUvtxpw06J4rZ5hBc2l5vheWSQI8UIdZULkshycHBwdw8aw7U9oL5tMRXsZYI82v4T38TYHexc4U7jn/ereno8te6mR3nmeaJoGuJ5WkmWFuqoW4QfUOcDOak9V7Nw3FqLZy4iHd8qcN96ZSvOPNRQSopSlApSlApSlApSlApSlApSlApSsJpVRSzEKqgkseAFAySfdQVrtncyGSztlZ4o7qZklmiJVxGkLv3asOVLlcZHOA2KqfbjThp0TxWzzCC5tLzfC8skgR4oQ6yoXJZDk4ODg7h41dGsxqMZMy4tG2tABlZtwOVnDKQYz80DnHJ64Guno8te6mR3nmeaJoGuJ5WkmWFuqoW4QfUOcDOaCodqe0F82mIr2MsEebX8J7+JsDvYucKdxz/vXVxUVqvZuG4tRbOXEQ7vlThvvTKV5x5qKlaBSlKBSlKBSlKBSlKBSlQna+VhbqASBJPBE+OCYpJ0V1z1GQSOPOgxB+HOw6WcbbTj/ESLjPI6xKeMfKYEHgYacAr5FEqqFUBVAACqMAKBwAB0FZUClKUClKUClKUClKUClKUClKUClKUCoIH4c7DpZxttOP8AESLjPI6xKeMfKYEHgYbLtfKwt1AJAkngifHBMUk6K656jIJHHnUzFEqqFUBVAACqMAKBwAB0FB9Ar7SlApSlApXi17GHEZdRIRkRlhvI8wM5Ir2oFKUoFKUoFKUoFVvtzdKkMI9ZnN1blY4wXkfZOjNtUcnABPuqa1HUUgTc2SSQqooy7ueiqPEn+JOAM1q6Vpzh3nmx38gC7AcrFEM4jU+PXJPG4+4Cg1P7XL9Fvf1eSn9rl+i3v6vJU9imKCB/tev0W9/V5Kf2vX6Le/q8lT2KYoIWHtUjHBguowFZi8sLqgCqSck9OlVy1m1K5tBqCXYj3RmeOx7pDB3WCypIx9csQBlwRgngYFX0qKpx7DXCobeK9aPTiGXuBGhmSJicxxynlUwSASCQOhoLHoWrLdWsNwoIWaNJAp6jcoOP9K360IZoYDFbqNg2bYhg7NqDGwHpuAGcdcAnwNb9ApSlApSlApSlApSozWdSdAI4MNdSA92reyo8ZJMdEX9pwByaCN7VNJOUtrcKZ1khuGaXcI440nU5baMsx2nCAjOCcjx9+71T59n9nP8A1Kk9N01YFIXLMx3PI/LyOerMfP3dAMAYArboIHu9U+fZ/Zz/ANSnd6p8+z+zn/qVPUoIDu9U+fZfZz/1K+hdTHJa0YDJKokwZuDgAmTAJOOTU9Sg5lpmi2EujG6uFjN2YXlmvHIE6Xaht3r+0jI4wFHTAFXnsvcTSWVs9wMTtDG0g/6hQZz5H3V4T9idPe4+EPbRNPncXK9X+cy+yzf5iM1uapqncbGZcwlgjyA/i9xAViMezk4JzxnPSg36r2qdvbG2lMUkp3r+MKJI6RcZHesikR8eZqw1z7s/2kttOiltr1mS6E87kGORmuRJKzK8e1T3m5WAwOQRg4xQXC21+CSdoEbdIsST8DKmKQkKQ3Q5x4VHX3b2yhmkid2EkbBWARiASitwQOeGFUDsp2bujdiH4RNZSpp8JZYhGWCNczlIm3g42KwHFQmt2jw312kkr3DiVczShQ7fg0PXYAOOnA8KDvla9/fJBG0kh2xoNzN7v9z7q9pJAoJJAAGSTwAB1J8hULYIbwrPICIAd0EDAgnyllB8fmr4deT7IethYvJKLicbXAIhh4PdI2NxYjrI2BnwA4HiTL0pQKUpQKUpQKUpQamp6ak8exsjlWV19pJFIKuvvBAPPHnxWtpmpsXME2BcIu7K+zLFnAkQeHPBU9D5ggmUrS1PTBMAQxjmQ5jmXqjfV8pT0Kngj34IDdpUdpOqGXckgCXEbbZEGcE4Uh0zyUIYYP1jqKkaBSlKBSlamp6nHbxl5DgdFXI3PIc7UQH2nboB40GOp6mIQAAXlc7Y4V9p2x+xR1LHgD8x89H0wxBmkIeeRt0knvycIvjsQHAH+vUmvPSrB2b4ROPv7LhU+TBGcHu19/A3N4keQAqVoFKUoFKUoFKUoFYyRhgQwBUggqeQQeoI8RWVKCDspDaSdzISbd2xbyHkJkD7w5PPXO0nqDt6gZ27vUglzBDsyZVlYPn2e7CeGPHf+ytm/sEniaOQbo3G1h049xHQ++qrdXUkd7Zxy+tMsrRpMcATW0kEhY4HHeKYkzjzBGA2AFx2DOcDPTPjisTCpOdoyfHArOlBVO39vJItosWwyG6BVZtxicrBMdkgXna2MZ5xwcHGKmOz2uJdwLKo2NyskLe3FMvDxv71P5xg9DWr2kH36w/8v/5p6ge29vcWM3/E7QblChb63J9WW2XpIB+UQE85zjjpwQvdRGs9rbKzZVubiOJ26K55x84gdF/zHitzSdWhuoUmgcSQuMq69CPf5EeIPINVDRtVtrS61AX0sUVw9wZFecqneWZjQRbC3tKuGGB0OfPkLZa63byymKORXkEazbV5+8uSFcEcEHB6GvS11SKSSWNHDSQlVlQZyhZdyg/WPKuQdjNOvJNSuvgtwLSFohJbhoVk/AnupjGArEbFzuIHkwq4dgIJUvtUWaUTyiW33ShBGD+DDHqgkDigvNKUoFKUoFKVz7UdfbVrp7CzZls4/wC+30ecNz/d4mHi3ILDwzj3huLJLqE/wy02oluskVvM3S6csBIGGM9xlMA9Sw3dAM2rTtRWZNy5Ug7Xjfh0cdVYeB/YRgjIOa9ra1SJFSNVSNAFVEACqoHAAHAAqL1S0aGT4TApZjtWeJeskKn2gOveICSMdRlfLATNK8rW6SVFeNgyMMqy9CKzdwoJJAAGSTwAB4mgwurpI0Z3YKijLM3AAqBk0mS8DyyM8HH4KMDvIG5+/EHjvG49U9Fyp9phXvAhvHSVuLWNt8K8gzPg4lYeCDOVU9ThuOKnKCD7Na602+G42pewHbLGoIDLkhJow3JjcDI64OVzkVOVWO2fZqSYLc2jGPUbcMYHBwsgPLQyA8Mj48eh5yK9uxPa5dQty5Qw3EbmK4t39qOZeo88HwJ9/lQeV/2quDNJFZWhuu5YLNI0qQorlQTGhbO9wCM9AMjmsNN7dpPcwRLGUWWGZ3MpCvFNBKqPEy9Mgk858K1Y47vTprgQ2jXkFzObhGikjV45ZFUOkgkI9XK5DDPBwelQdr6O2lvYWvbdJY3S7nmwS0UdzPPGVQHIJwoxnHOCaC62vaPfqEtoFGI4I5u9DZyZHdduMcY29c1NVS+zfZFbPVbhoIBDaPawqrL7LTCWQsOSTnGKulApSlApSsJplRSzEKqgsWPQKBkk0GN1dpEjSSMEjQFmdyAqqByST0FVXQIJdQlS+uO8iiRmNnaZwO7KFfhEo6tI4Y4BxtX3sSa7p1+/aK6Jxt0S2f8AFuGBvJxypcfk14O0+7IJPq9QVQBgcDyFB9pSlBR9E9JUElk0k89tHdKZx3JdV5jkkCZVmzyFH5689J7W31/DGtrHbCb4PDLcyXG/uleZNwiRFyxJUZJJwAR1r37Odhli09op4IGuSbg7yqP+MkkKZYrnowrT0LszqGnxRvbpBLI9vBHcW8rsmJoU2iSORVIOVOCCPkgigouka3NoWoSFkZNNeburmBD3qQXLJuVoujbSpBGQCVBHJSus9oryKS3t5o+6mR57fZIypIvdyTICVznBIJ5HStFewK3Ftdpe7HnvW3yNEPViZUCxiLfz6gHtHBJJ88VyHSNXn0W6bTb1m+Ci5hljlbIRVjuFYyoMElHUHIB4b35yH6JW2QOXCqJCApcAbioJwCepAyePfX2O2RWZlVQz4LMAAWIGBuPjgedVD44dG+mJ+jJ/LT44dG+mJ+jJ/LQXOlUz44dG+mJ+jJ/LT44dG+mJ+jJ/LQXOlUz44dG+mJ+jJ/LVT9Ifpqg7gQ6Y/fzzBkMkYkUxAjAKcAlyTxjy+qgkPSB2+lmuBpWlkPey5SWfI2Qrg7gD84DOT8kdMt0uvZDsrDp1olvCOB6zseS8pA3Mfrx08ABVY9EXo8GnW3ezDN7OA0m4DdEvXuwevvPmfqroNApSlBX5pRa3OyLLvdszrbnhVkRR3ku75KY25GDljxyxrCa5aV0tLsd28oZx3DFop40PrREsAw4ZSRgZGeSMimt6c631teKrSLGksEqJyyxylCJFXx2lOQOcHjOK85Lc3l7aTqrrBbLK++QNGXlkQIFCsA2ANxJIx7PXwCzKoAAAwBwAOgFfaUoFcy9IegXFjP8A8W07asiKfhkHRZ4RyWYdCQBz49CORz02vhXPB5HkaCjRdtodSsIZ7dip+FWqSR5w8bm4jyjY6gjx6Efmq9VwTttoU+hXy3FqrPp1xNHJJbIMIsscodY+AQvI9UgA4yv12L7oOH6Dd/mWg6zSuS/dBw/Qbr92n3QcP0G6/doOtUrkv3QcP0G6/dp90HD9Buv3aDrEkgUEsQFAySeAAOpJ8BXGO0fayfX70adp5ZbAEfCrpON8YPJGfkeQ+UfdUR259LNzqcaWdlbzQCYlJBIAWkDYARcDheck9enh16p6OewcelWgj9Vrl/WnmUH135wATztXOB08TgE0E/o2kRWlvHBCNsUShFHjgeJ8yepPma3aUoFKUoFKUoFV3tX2CsdS7s3UZdo87WVmQ7SRlTjqDirFSgoPxG6N+Qb7WX+NPiN0b8g32sv8av1KCg/Ebo35BvtZf40+I3RvyDfay/xq/UoKD8RujfkG+1l/jWrb+jLTbPU7JoYSDieT1ndhvjWPYcE+G410ioq+053vLaUY2RLOGyecyCPbgePsmglaUpQKUpQKUpQKUpQKUpQfCKbRX2lB82im0V9pQfNoptFfaUEBqn/MbL/t3X/rDU/Ubd2CPdQSF8PEsoEXGWEgQE+fG39tb6yqSQCCV6gEZGRxnyoM6VikqtnBBwcHBBww6g+RrKgUpSgUpSgUpSgUpSgUpSg8rmcIjOckKpYgdcAE8e/iqHY295c2Q1EXs0U7xGeO3UJ8FRMFljZCuXGAAWznqRiug1zm77PlLxbBLi4jsJUd2tkaMKFJ9aNGKb1jOTwG4BwMUGn2E9JrywzSPb304kuZGQxRGVI4yExGGz8nnj31afRnqMk+mxySs7uzzZaX28C4kAB+oADHhis+w2npCt2qcKb2YheMKMIABgdABWXo9tBFYIoJI7yc5bGebiQ+AFBZKUpQKUpQKUpQKUpQKUpQKUpQK8rp2CMUG5wpKr5sAcD/AFNetKDmWmdnrOfSfh04BvWheaS+LMJo7gBidrZ+97GGAo4G3GK1OyOo6m1xdyQQQSSyJZPP38jRFZmskJACqeuc+7OKu9x2B0+ScztbqZC29hlu7aTIO9o87Gb3kVKWekRRSzSouJJyrStkncUTavB4HHlQVj0YGQx3xlVUlOoXBdYyWQP6mQpIBI9+Kulaem6RFb953S7e9laZ+ScyvjceenTpW5QKUp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jpeg;base64,/9j/4AAQSkZJRgABAQAAAQABAAD/2wCEAAkGBhEREBQUEhQVEhAVFRcUFRAQGRUWFBYQFxIVIBoYFxwYHCggGBsjIBYcKzsgJCgqLS8sGh4yNzwqNSY3LCoBCQoKBQUFDQUFDSkYEhgpKSkpKSkpKSkpKSkpKSkpKSkpKSkpKSkpKSkpKSkpKSkpKSkpKSkpKSkpKSkpKSkpKf/AABEIAHwA/AMBIgACEQEDEQH/xAAcAAEAAgMBAQEAAAAAAAAAAAAABQYCBAcDAQj/xABGEAACAQMDAQQEBw0GBwAAAAABAgMABBEFEiExBhNBUQciMmEUF0JSVHGTGCMkM1ORkpShotHS0xY0RGKBwRU1Y3N0ssT/xAAUAQEAAAAAAAAAAAAAAAAAAAAA/8QAFBEBAAAAAAAAAAAAAAAAAAAAAP/aAAwDAQACEQMRAD8A7jSlKBSlKBVX7Z3Mhks7ZWeKO6mZJZoiVcRpC792rDlS5XGRzgNirLNKqKWYhVUEljwAoGST7qgmsxqMZMy4tG2tABlZtwOVnDKQYz80DnHJ64AUvtxpw06J4rZ5hBc2l5vheWSQI8UIdZULkshycHBwdw8aw7U9oL5tMRXsZYI82v4T38TYHexc4U7jn/ereno8te6mR3nmeaJoGuJ5WkmWFuqoW4QfUOcDOak9V7Nw3FqLZy4iHd8qcN96ZSvOPNRQSopSlApSlApSlApSlApSlApSlApSsJpVRSzEKqgkseAFAySfdQVrtncyGSztlZ4o7qZklmiJVxGkLv3asOVLlcZHOA2KqfbjThp0TxWzzCC5tLzfC8skgR4oQ6yoXJZDk4ODg7h41dGsxqMZMy4tG2tABlZtwOVnDKQYz80DnHJ64Guno8te6mR3nmeaJoGuJ5WkmWFuqoW4QfUOcDOaCodqe0F82mIr2MsEebX8J7+JsDvYucKdxz/vXVxUVqvZuG4tRbOXEQ7vlThvvTKV5x5qKlaBSlKBSlKBSlKBSlKBSlQna+VhbqASBJPBE+OCYpJ0V1z1GQSOPOgxB+HOw6WcbbTj/ESLjPI6xKeMfKYEHgYacAr5FEqqFUBVAACqMAKBwAB0FZUClKUClKUClKUClKUClKUClKUClKUCoIH4c7DpZxttOP8AESLjPI6xKeMfKYEHgYbLtfKwt1AJAkngifHBMUk6K656jIJHHnUzFEqqFUBVAACqMAKBwAB0FB9Ar7SlApSlApXi17GHEZdRIRkRlhvI8wM5Ir2oFKUoFKUoFKUoFVvtzdKkMI9ZnN1blY4wXkfZOjNtUcnABPuqa1HUUgTc2SSQqooy7ueiqPEn+JOAM1q6Vpzh3nmx38gC7AcrFEM4jU+PXJPG4+4Cg1P7XL9Fvf1eSn9rl+i3v6vJU9imKCB/tev0W9/V5Kf2vX6Le/q8lT2KYoIWHtUjHBguowFZi8sLqgCqSck9OlVy1m1K5tBqCXYj3RmeOx7pDB3WCypIx9csQBlwRgngYFX0qKpx7DXCobeK9aPTiGXuBGhmSJicxxynlUwSASCQOhoLHoWrLdWsNwoIWaNJAp6jcoOP9K360IZoYDFbqNg2bYhg7NqDGwHpuAGcdcAnwNb9ApSlApSlApSlApSozWdSdAI4MNdSA92reyo8ZJMdEX9pwByaCN7VNJOUtrcKZ1khuGaXcI440nU5baMsx2nCAjOCcjx9+71T59n9nP8A1Kk9N01YFIXLMx3PI/LyOerMfP3dAMAYArboIHu9U+fZ/Zz/ANSnd6p8+z+zn/qVPUoIDu9U+fZfZz/1K+hdTHJa0YDJKokwZuDgAmTAJOOTU9Sg5lpmi2EujG6uFjN2YXlmvHIE6Xaht3r+0jI4wFHTAFXnsvcTSWVs9wMTtDG0g/6hQZz5H3V4T9idPe4+EPbRNPncXK9X+cy+yzf5iM1uapqncbGZcwlgjyA/i9xAViMezk4JzxnPSg36r2qdvbG2lMUkp3r+MKJI6RcZHesikR8eZqw1z7s/2kttOiltr1mS6E87kGORmuRJKzK8e1T3m5WAwOQRg4xQXC21+CSdoEbdIsST8DKmKQkKQ3Q5x4VHX3b2yhmkid2EkbBWARiASitwQOeGFUDsp2bujdiH4RNZSpp8JZYhGWCNczlIm3g42KwHFQmt2jw312kkr3DiVczShQ7fg0PXYAOOnA8KDvla9/fJBG0kh2xoNzN7v9z7q9pJAoJJAAGSTwAB1J8hULYIbwrPICIAd0EDAgnyllB8fmr4deT7IethYvJKLicbXAIhh4PdI2NxYjrI2BnwA4HiTL0pQKUpQKUpQKUpQamp6ak8exsjlWV19pJFIKuvvBAPPHnxWtpmpsXME2BcIu7K+zLFnAkQeHPBU9D5ggmUrS1PTBMAQxjmQ5jmXqjfV8pT0Kngj34IDdpUdpOqGXckgCXEbbZEGcE4Uh0zyUIYYP1jqKkaBSlKBSlamp6nHbxl5DgdFXI3PIc7UQH2nboB40GOp6mIQAAXlc7Y4V9p2x+xR1LHgD8x89H0wxBmkIeeRt0knvycIvjsQHAH+vUmvPSrB2b4ROPv7LhU+TBGcHu19/A3N4keQAqVoFKUoFKUoFKUoFYyRhgQwBUggqeQQeoI8RWVKCDspDaSdzISbd2xbyHkJkD7w5PPXO0nqDt6gZ27vUglzBDsyZVlYPn2e7CeGPHf+ytm/sEniaOQbo3G1h049xHQ++qrdXUkd7Zxy+tMsrRpMcATW0kEhY4HHeKYkzjzBGA2AFx2DOcDPTPjisTCpOdoyfHArOlBVO39vJItosWwyG6BVZtxicrBMdkgXna2MZ5xwcHGKmOz2uJdwLKo2NyskLe3FMvDxv71P5xg9DWr2kH36w/8v/5p6ge29vcWM3/E7QblChb63J9WW2XpIB+UQE85zjjpwQvdRGs9rbKzZVubiOJ26K55x84gdF/zHitzSdWhuoUmgcSQuMq69CPf5EeIPINVDRtVtrS61AX0sUVw9wZFecqneWZjQRbC3tKuGGB0OfPkLZa63byymKORXkEazbV5+8uSFcEcEHB6GvS11SKSSWNHDSQlVlQZyhZdyg/WPKuQdjNOvJNSuvgtwLSFohJbhoVk/AnupjGArEbFzuIHkwq4dgIJUvtUWaUTyiW33ShBGD+DDHqgkDigvNKUoFKUoFKVz7UdfbVrp7CzZls4/wC+30ecNz/d4mHi3ILDwzj3huLJLqE/wy02oluskVvM3S6csBIGGM9xlMA9Sw3dAM2rTtRWZNy5Ug7Xjfh0cdVYeB/YRgjIOa9ra1SJFSNVSNAFVEACqoHAAHAAqL1S0aGT4TApZjtWeJeskKn2gOveICSMdRlfLATNK8rW6SVFeNgyMMqy9CKzdwoJJAAGSTwAB4mgwurpI0Z3YKijLM3AAqBk0mS8DyyM8HH4KMDvIG5+/EHjvG49U9Fyp9phXvAhvHSVuLWNt8K8gzPg4lYeCDOVU9ThuOKnKCD7Na602+G42pewHbLGoIDLkhJow3JjcDI64OVzkVOVWO2fZqSYLc2jGPUbcMYHBwsgPLQyA8Mj48eh5yK9uxPa5dQty5Qw3EbmK4t39qOZeo88HwJ9/lQeV/2quDNJFZWhuu5YLNI0qQorlQTGhbO9wCM9AMjmsNN7dpPcwRLGUWWGZ3MpCvFNBKqPEy9Mgk858K1Y47vTprgQ2jXkFzObhGikjV45ZFUOkgkI9XK5DDPBwelQdr6O2lvYWvbdJY3S7nmwS0UdzPPGVQHIJwoxnHOCaC62vaPfqEtoFGI4I5u9DZyZHdduMcY29c1NVS+zfZFbPVbhoIBDaPawqrL7LTCWQsOSTnGKulApSlApSsJplRSzEKqgsWPQKBkk0GN1dpEjSSMEjQFmdyAqqByST0FVXQIJdQlS+uO8iiRmNnaZwO7KFfhEo6tI4Y4BxtX3sSa7p1+/aK6Jxt0S2f8AFuGBvJxypcfk14O0+7IJPq9QVQBgcDyFB9pSlBR9E9JUElk0k89tHdKZx3JdV5jkkCZVmzyFH5689J7W31/DGtrHbCb4PDLcyXG/uleZNwiRFyxJUZJJwAR1r37Odhli09op4IGuSbg7yqP+MkkKZYrnowrT0LszqGnxRvbpBLI9vBHcW8rsmJoU2iSORVIOVOCCPkgigouka3NoWoSFkZNNeburmBD3qQXLJuVoujbSpBGQCVBHJSus9oryKS3t5o+6mR57fZIypIvdyTICVznBIJ5HStFewK3Ftdpe7HnvW3yNEPViZUCxiLfz6gHtHBJJ88VyHSNXn0W6bTb1m+Ci5hljlbIRVjuFYyoMElHUHIB4b35yH6JW2QOXCqJCApcAbioJwCepAyePfX2O2RWZlVQz4LMAAWIGBuPjgedVD44dG+mJ+jJ/LT44dG+mJ+jJ/LQXOlUz44dG+mJ+jJ/LT44dG+mJ+jJ/LQXOlUz44dG+mJ+jJ/LVT9Ifpqg7gQ6Y/fzzBkMkYkUxAjAKcAlyTxjy+qgkPSB2+lmuBpWlkPey5SWfI2Qrg7gD84DOT8kdMt0uvZDsrDp1olvCOB6zseS8pA3Mfrx08ABVY9EXo8GnW3ezDN7OA0m4DdEvXuwevvPmfqroNApSlBX5pRa3OyLLvdszrbnhVkRR3ku75KY25GDljxyxrCa5aV0tLsd28oZx3DFop40PrREsAw4ZSRgZGeSMimt6c631teKrSLGksEqJyyxylCJFXx2lOQOcHjOK85Lc3l7aTqrrBbLK++QNGXlkQIFCsA2ANxJIx7PXwCzKoAAAwBwAOgFfaUoFcy9IegXFjP8A8W07asiKfhkHRZ4RyWYdCQBz49CORz02vhXPB5HkaCjRdtodSsIZ7dip+FWqSR5w8bm4jyjY6gjx6Efmq9VwTttoU+hXy3FqrPp1xNHJJbIMIsscodY+AQvI9UgA4yv12L7oOH6Dd/mWg6zSuS/dBw/Qbr92n3QcP0G6/doOtUrkv3QcP0G6/dp90HD9Buv3aDrEkgUEsQFAySeAAOpJ8BXGO0fayfX70adp5ZbAEfCrpON8YPJGfkeQ+UfdUR259LNzqcaWdlbzQCYlJBIAWkDYARcDheck9enh16p6OewcelWgj9Vrl/WnmUH135wATztXOB08TgE0E/o2kRWlvHBCNsUShFHjgeJ8yepPma3aUoFKUoFKUoFV3tX2CsdS7s3UZdo87WVmQ7SRlTjqDirFSgoPxG6N+Qb7WX+NPiN0b8g32sv8av1KCg/Ebo35BvtZf40+I3RvyDfay/xq/UoKD8RujfkG+1l/jWrb+jLTbPU7JoYSDieT1ndhvjWPYcE+G410ioq+053vLaUY2RLOGyecyCPbgePsmglaUpQKUpQKUpQKUpQKUpQfCKbRX2lB82im0V9pQfNoptFfaUEBqn/MbL/t3X/rDU/Ubd2CPdQSF8PEsoEXGWEgQE+fG39tb6yqSQCCV6gEZGRxnyoM6VikqtnBBwcHBBww6g+RrKgUpSgUpSgUpSgUpSgUpSg8rmcIjOckKpYgdcAE8e/iqHY295c2Q1EXs0U7xGeO3UJ8FRMFljZCuXGAAWznqRiug1zm77PlLxbBLi4jsJUd2tkaMKFJ9aNGKb1jOTwG4BwMUGn2E9JrywzSPb304kuZGQxRGVI4yExGGz8nnj31afRnqMk+mxySs7uzzZaX28C4kAB+oADHhis+w2npCt2qcKb2YheMKMIABgdABWXo9tBFYIoJI7yc5bGebiQ+AFBZKUpQKUpQKUpQKUpQKUpQKUpQK8rp2CMUG5wpKr5sAcD/AFNetKDmWmdnrOfSfh04BvWheaS+LMJo7gBidrZ+97GGAo4G3GK1OyOo6m1xdyQQQSSyJZPP38jRFZmskJACqeuc+7OKu9x2B0+ScztbqZC29hlu7aTIO9o87Gb3kVKWekRRSzSouJJyrStkncUTavB4HHlQVj0YGQx3xlVUlOoXBdYyWQP6mQpIBI9+Kulaem6RFb953S7e9laZ+ScyvjceenTpW5QKUp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2" name="Picture 10" descr="http://static.newworldencyclopedia.org/e/e8/Malto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23647"/>
            <a:ext cx="3096344" cy="12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hyperphysics.phy-astr.gsu.edu/hbase/organic/imgorg/fructo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18" y="1198031"/>
            <a:ext cx="20193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rsc.org/Education/Teachers/Resources/cfb/images/cellulo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44" y="4437112"/>
            <a:ext cx="52578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3086" idx="1"/>
          </p:cNvCxnSpPr>
          <p:nvPr/>
        </p:nvCxnSpPr>
        <p:spPr>
          <a:xfrm flipH="1">
            <a:off x="1835696" y="1874306"/>
            <a:ext cx="41389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91680" y="2996952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088" idx="1"/>
          </p:cNvCxnSpPr>
          <p:nvPr/>
        </p:nvCxnSpPr>
        <p:spPr>
          <a:xfrm flipH="1">
            <a:off x="1691680" y="4975275"/>
            <a:ext cx="19327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7007" y="188640"/>
            <a:ext cx="8620488" cy="802665"/>
            <a:chOff x="0" y="2447922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447922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9183" y="2487105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3.2.4 State one function of glucose, lactose and glycogen in animals, and of fructose, sucrose and cellulose in plants.</a:t>
              </a:r>
              <a:endParaRPr lang="en-GB" sz="20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64240" y="1196752"/>
            <a:ext cx="8620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Functions of some of the above carbohydrates in </a:t>
            </a:r>
            <a:r>
              <a:rPr lang="en-GB" b="1" dirty="0" smtClean="0"/>
              <a:t>animals </a:t>
            </a:r>
            <a:r>
              <a:rPr lang="en-GB" dirty="0" smtClean="0"/>
              <a:t>are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Glucose is a source of </a:t>
            </a:r>
            <a:r>
              <a:rPr lang="en-GB" dirty="0" smtClean="0"/>
              <a:t>energy. It </a:t>
            </a:r>
            <a:r>
              <a:rPr lang="en-GB" dirty="0"/>
              <a:t>can be broken down to produce ATP in the </a:t>
            </a:r>
            <a:r>
              <a:rPr lang="en-GB" dirty="0" smtClean="0"/>
              <a:t>process called </a:t>
            </a:r>
            <a:r>
              <a:rPr lang="en-GB" dirty="0"/>
              <a:t>‘</a:t>
            </a:r>
            <a:r>
              <a:rPr lang="en-GB" dirty="0" smtClean="0"/>
              <a:t>respiration’.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Lactose </a:t>
            </a:r>
            <a:r>
              <a:rPr lang="en-GB" dirty="0"/>
              <a:t>is the sugar found in the milk of </a:t>
            </a:r>
            <a:r>
              <a:rPr lang="en-GB" dirty="0" smtClean="0"/>
              <a:t>mammals. It </a:t>
            </a:r>
            <a:r>
              <a:rPr lang="en-GB" dirty="0"/>
              <a:t>provides a source of energy to the young </a:t>
            </a:r>
            <a:r>
              <a:rPr lang="en-GB" dirty="0" smtClean="0"/>
              <a:t>drinking the </a:t>
            </a:r>
            <a:r>
              <a:rPr lang="en-GB" dirty="0"/>
              <a:t>milk.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Glycogen is used for short term energy </a:t>
            </a:r>
            <a:r>
              <a:rPr lang="en-GB" dirty="0" smtClean="0"/>
              <a:t>storage (between </a:t>
            </a:r>
            <a:r>
              <a:rPr lang="en-GB" dirty="0"/>
              <a:t>meals) in the liver.</a:t>
            </a:r>
          </a:p>
          <a:p>
            <a:endParaRPr lang="en-GB" dirty="0" smtClean="0"/>
          </a:p>
          <a:p>
            <a:r>
              <a:rPr lang="en-GB" dirty="0" smtClean="0"/>
              <a:t>Functions </a:t>
            </a:r>
            <a:r>
              <a:rPr lang="en-GB" dirty="0"/>
              <a:t>of some of the above carbohydrates in </a:t>
            </a:r>
            <a:r>
              <a:rPr lang="en-GB" b="1" dirty="0" smtClean="0"/>
              <a:t>plants</a:t>
            </a:r>
            <a:r>
              <a:rPr lang="en-GB" dirty="0" smtClean="0"/>
              <a:t> are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Fructose is very sweet and a good source of energy. It </a:t>
            </a:r>
            <a:r>
              <a:rPr lang="en-GB" dirty="0" smtClean="0"/>
              <a:t>is found </a:t>
            </a:r>
            <a:r>
              <a:rPr lang="en-GB" dirty="0"/>
              <a:t>in honey and onions.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Sucrose is used to transport and store energy, e.g. </a:t>
            </a:r>
            <a:r>
              <a:rPr lang="en-GB" dirty="0" smtClean="0"/>
              <a:t>in </a:t>
            </a:r>
            <a:r>
              <a:rPr lang="en-GB" dirty="0" err="1" smtClean="0"/>
              <a:t>sugarbeets</a:t>
            </a:r>
            <a:r>
              <a:rPr lang="en-GB" dirty="0" smtClean="0"/>
              <a:t> </a:t>
            </a:r>
            <a:r>
              <a:rPr lang="en-GB" dirty="0"/>
              <a:t>and sugar cane.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Cellulose fibres, arranged in layers, provide strength </a:t>
            </a:r>
            <a:r>
              <a:rPr lang="en-GB" dirty="0" smtClean="0"/>
              <a:t>to the </a:t>
            </a:r>
            <a:r>
              <a:rPr lang="en-GB" dirty="0"/>
              <a:t>cell wall.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7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95280"/>
            <a:ext cx="4596036" cy="271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2"/>
          <a:stretch/>
        </p:blipFill>
        <p:spPr bwMode="auto">
          <a:xfrm>
            <a:off x="221266" y="1755355"/>
            <a:ext cx="5429547" cy="18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40" y="1916832"/>
            <a:ext cx="4954162" cy="149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2573" y="188640"/>
            <a:ext cx="8620488" cy="802665"/>
            <a:chOff x="0" y="3263440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263440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9183" y="3302623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3.2.5 Outline the role of condensation and hydrolysis in the relationships between </a:t>
              </a:r>
              <a:r>
                <a:rPr lang="en-GB" sz="2000" b="1" kern="1200" dirty="0" err="1" smtClean="0"/>
                <a:t>monosaccharides</a:t>
              </a:r>
              <a:r>
                <a:rPr lang="en-GB" sz="2000" b="1" kern="1200" dirty="0" smtClean="0"/>
                <a:t>, disaccharides and polysaccharides</a:t>
              </a:r>
              <a:r>
                <a:rPr lang="en-GB" sz="1600" kern="1200" dirty="0" smtClean="0"/>
                <a:t>; between fatty acids, glycerol and triglycerides; and between amino acids and polypeptides.</a:t>
              </a:r>
              <a:endParaRPr lang="en-GB" sz="16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64488" y="1124744"/>
            <a:ext cx="8339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Two </a:t>
            </a:r>
            <a:r>
              <a:rPr lang="en-GB" dirty="0" err="1"/>
              <a:t>monosaccharides</a:t>
            </a:r>
            <a:r>
              <a:rPr lang="en-GB" dirty="0"/>
              <a:t> can combine to form a </a:t>
            </a:r>
            <a:r>
              <a:rPr lang="en-GB" dirty="0" smtClean="0"/>
              <a:t>disaccharide and </a:t>
            </a:r>
            <a:r>
              <a:rPr lang="en-GB" dirty="0"/>
              <a:t>a molecule of water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glucose </a:t>
            </a:r>
            <a:r>
              <a:rPr lang="en-GB" dirty="0"/>
              <a:t>+ glucose → maltose + water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4221" y="3414340"/>
            <a:ext cx="8620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is called a condensation reaction because it </a:t>
            </a:r>
            <a:r>
              <a:rPr lang="en-GB" dirty="0" smtClean="0"/>
              <a:t>produces water</a:t>
            </a:r>
            <a:r>
              <a:rPr lang="en-GB" dirty="0"/>
              <a:t>. The reaction can be reversed and is then called </a:t>
            </a:r>
            <a:r>
              <a:rPr lang="en-GB" dirty="0" smtClean="0"/>
              <a:t>a hydrolysis </a:t>
            </a:r>
            <a:r>
              <a:rPr lang="en-GB" dirty="0"/>
              <a:t>reaction. </a:t>
            </a:r>
            <a:r>
              <a:rPr lang="en-GB" i="1" dirty="0"/>
              <a:t>(hydro - water, </a:t>
            </a:r>
            <a:r>
              <a:rPr lang="en-GB" i="1" dirty="0" err="1"/>
              <a:t>lysis</a:t>
            </a:r>
            <a:r>
              <a:rPr lang="en-GB" i="1" dirty="0"/>
              <a:t> - </a:t>
            </a:r>
            <a:r>
              <a:rPr lang="en-GB" i="1" dirty="0" smtClean="0"/>
              <a:t>splitting).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58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culty.clintoncc.suny.edu/faculty/michael.gregory/files/Bio%20101/Bio%20101%20Lectures/Biochemistry/saturated%20and%20unsaturated%20fatty%20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34417"/>
            <a:ext cx="5800150" cy="35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0939" y="1124744"/>
            <a:ext cx="8620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Lipids are a group of fats which generally come </a:t>
            </a:r>
            <a:r>
              <a:rPr lang="en-GB" dirty="0" smtClean="0"/>
              <a:t>from animals </a:t>
            </a:r>
            <a:r>
              <a:rPr lang="en-GB" dirty="0"/>
              <a:t>and oils which are usually derived from </a:t>
            </a:r>
            <a:r>
              <a:rPr lang="en-GB" dirty="0" smtClean="0"/>
              <a:t>plants. Lipids </a:t>
            </a:r>
            <a:r>
              <a:rPr lang="en-GB" dirty="0"/>
              <a:t>are made by a condensation reaction </a:t>
            </a:r>
            <a:r>
              <a:rPr lang="en-GB" dirty="0" smtClean="0"/>
              <a:t>between glycerol </a:t>
            </a:r>
            <a:r>
              <a:rPr lang="en-GB" dirty="0"/>
              <a:t>and 3 fatty acids. Fatty acids are carboxylic </a:t>
            </a:r>
            <a:r>
              <a:rPr lang="en-GB" dirty="0" smtClean="0"/>
              <a:t>acids. That </a:t>
            </a:r>
            <a:r>
              <a:rPr lang="en-GB" dirty="0"/>
              <a:t>means that they have a </a:t>
            </a:r>
            <a:r>
              <a:rPr lang="en-GB" b="1" dirty="0"/>
              <a:t>carboxylic group (-</a:t>
            </a:r>
            <a:r>
              <a:rPr lang="en-GB" b="1" dirty="0" smtClean="0"/>
              <a:t>COOH). </a:t>
            </a:r>
            <a:r>
              <a:rPr lang="en-GB" dirty="0" smtClean="0"/>
              <a:t>The </a:t>
            </a:r>
            <a:r>
              <a:rPr lang="en-GB" dirty="0"/>
              <a:t>rest of the molecule is </a:t>
            </a:r>
            <a:r>
              <a:rPr lang="en-GB" b="1" dirty="0"/>
              <a:t>a chain (or ring) of </a:t>
            </a:r>
            <a:r>
              <a:rPr lang="en-GB" b="1" dirty="0" smtClean="0"/>
              <a:t>carbon atoms </a:t>
            </a:r>
            <a:r>
              <a:rPr lang="en-GB" b="1" dirty="0"/>
              <a:t>with hydrogen atoms</a:t>
            </a:r>
            <a:r>
              <a:rPr lang="en-GB" dirty="0"/>
              <a:t>. If there are </a:t>
            </a:r>
            <a:r>
              <a:rPr lang="en-GB" b="1" dirty="0"/>
              <a:t>no double </a:t>
            </a:r>
            <a:r>
              <a:rPr lang="en-GB" b="1" dirty="0" smtClean="0"/>
              <a:t>bonds </a:t>
            </a:r>
            <a:r>
              <a:rPr lang="en-GB" dirty="0" smtClean="0"/>
              <a:t>in </a:t>
            </a:r>
            <a:r>
              <a:rPr lang="en-GB" dirty="0"/>
              <a:t>this chain, then the fatty acid is ‘</a:t>
            </a:r>
            <a:r>
              <a:rPr lang="en-GB" b="1" dirty="0"/>
              <a:t>saturated</a:t>
            </a:r>
            <a:r>
              <a:rPr lang="en-GB" dirty="0"/>
              <a:t>’. If there </a:t>
            </a:r>
            <a:r>
              <a:rPr lang="en-GB" dirty="0" smtClean="0"/>
              <a:t>are </a:t>
            </a:r>
            <a:r>
              <a:rPr lang="en-GB" b="1" dirty="0" smtClean="0"/>
              <a:t>one </a:t>
            </a:r>
            <a:r>
              <a:rPr lang="en-GB" b="1" dirty="0"/>
              <a:t>or more double bonds </a:t>
            </a:r>
            <a:r>
              <a:rPr lang="en-GB" dirty="0"/>
              <a:t>between the carbon </a:t>
            </a:r>
            <a:r>
              <a:rPr lang="en-GB" dirty="0" smtClean="0"/>
              <a:t>molecules of </a:t>
            </a:r>
            <a:r>
              <a:rPr lang="en-GB" dirty="0"/>
              <a:t>the chain, it is referred to as an ‘</a:t>
            </a:r>
            <a:r>
              <a:rPr lang="en-GB" b="1" dirty="0"/>
              <a:t>unsaturated</a:t>
            </a:r>
            <a:r>
              <a:rPr lang="en-GB" dirty="0"/>
              <a:t>’ fatty </a:t>
            </a:r>
            <a:r>
              <a:rPr lang="en-GB" dirty="0" smtClean="0"/>
              <a:t>acid.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0939" y="188640"/>
            <a:ext cx="8620488" cy="802665"/>
            <a:chOff x="0" y="816885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816885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9183" y="856068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3.2.2 Identify amino acids, glucose</a:t>
              </a:r>
              <a:r>
                <a:rPr lang="en-GB" sz="1200" kern="1200" dirty="0" smtClean="0"/>
                <a:t>, </a:t>
              </a:r>
              <a:r>
                <a:rPr lang="en-GB" sz="1600" kern="1200" dirty="0" smtClean="0"/>
                <a:t>ribose</a:t>
              </a:r>
              <a:r>
                <a:rPr lang="en-GB" sz="1200" kern="1200" dirty="0" smtClean="0"/>
                <a:t> </a:t>
              </a:r>
              <a:r>
                <a:rPr lang="en-GB" sz="1600" kern="1200" dirty="0" smtClean="0"/>
                <a:t>and </a:t>
              </a:r>
              <a:r>
                <a:rPr lang="en-GB" sz="2000" b="1" kern="1200" dirty="0" smtClean="0"/>
                <a:t>fatty acids </a:t>
              </a:r>
              <a:r>
                <a:rPr lang="en-GB" sz="1600" kern="1200" dirty="0" smtClean="0"/>
                <a:t>from diagrams showing their structure.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69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columbia.edu/cu/biology/courses/c2005/purves6/figure03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"/>
          <a:stretch/>
        </p:blipFill>
        <p:spPr bwMode="auto">
          <a:xfrm>
            <a:off x="694095" y="3068960"/>
            <a:ext cx="77166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038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1755" y="1170929"/>
            <a:ext cx="8581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Lipids are composed of glycerol and 1, 2 or 3 fatty acids.</a:t>
            </a:r>
          </a:p>
          <a:p>
            <a:r>
              <a:rPr lang="en-GB" dirty="0"/>
              <a:t>Triglycerides are a sub-group of lipids that are </a:t>
            </a:r>
            <a:r>
              <a:rPr lang="en-GB" dirty="0" smtClean="0"/>
              <a:t>composed of </a:t>
            </a:r>
            <a:r>
              <a:rPr lang="en-GB" b="1" dirty="0"/>
              <a:t>glycerol and 3 fatty acids</a:t>
            </a:r>
            <a:r>
              <a:rPr lang="en-GB" dirty="0"/>
              <a:t>. Triglycerides are formed </a:t>
            </a:r>
            <a:r>
              <a:rPr lang="en-GB" dirty="0" smtClean="0"/>
              <a:t>by the </a:t>
            </a:r>
            <a:r>
              <a:rPr lang="en-GB" dirty="0"/>
              <a:t>reaction of glycerol and three fatty </a:t>
            </a:r>
            <a:r>
              <a:rPr lang="en-GB" dirty="0" smtClean="0"/>
              <a:t>acids. </a:t>
            </a:r>
            <a:r>
              <a:rPr lang="en-GB" dirty="0"/>
              <a:t>Again </a:t>
            </a:r>
            <a:r>
              <a:rPr lang="en-GB" b="1" dirty="0"/>
              <a:t>water is produced </a:t>
            </a:r>
            <a:r>
              <a:rPr lang="en-GB" dirty="0"/>
              <a:t>as a larger molecule is </a:t>
            </a:r>
            <a:r>
              <a:rPr lang="en-GB" dirty="0" smtClean="0"/>
              <a:t>formed and </a:t>
            </a:r>
            <a:r>
              <a:rPr lang="en-GB" dirty="0"/>
              <a:t>this is a condensation reaction. The reverse reaction </a:t>
            </a:r>
            <a:r>
              <a:rPr lang="en-GB" dirty="0" smtClean="0"/>
              <a:t>is hydrolysis.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22573" y="188640"/>
            <a:ext cx="8620488" cy="802665"/>
            <a:chOff x="0" y="3263440"/>
            <a:chExt cx="8620488" cy="802665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263440"/>
              <a:ext cx="8620488" cy="80266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9183" y="3302623"/>
              <a:ext cx="8542122" cy="724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3.2.5 Outline the role of condensation and hydrolysis in the relationships between </a:t>
              </a:r>
              <a:r>
                <a:rPr lang="en-GB" sz="1600" kern="1200" dirty="0" err="1" smtClean="0"/>
                <a:t>monosaccharides</a:t>
              </a:r>
              <a:r>
                <a:rPr lang="en-GB" sz="1600" kern="1200" dirty="0" smtClean="0"/>
                <a:t>, disaccharides and polysaccharides; </a:t>
              </a:r>
              <a:r>
                <a:rPr lang="en-GB" sz="2000" b="1" kern="1200" dirty="0" smtClean="0"/>
                <a:t>between fatty acids, glycerol and triglycerides</a:t>
              </a:r>
              <a:r>
                <a:rPr lang="en-GB" sz="1600" kern="1200" dirty="0" smtClean="0"/>
                <a:t>; and between amino acids and polypeptides.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68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23051</TotalTime>
  <Words>1581</Words>
  <Application>Microsoft Office PowerPoint</Application>
  <PresentationFormat>On-screen Show (4:3)</PresentationFormat>
  <Paragraphs>132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 MP</vt:lpstr>
      <vt:lpstr>Topic 3: The chemistry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3: The chemistry of life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206</cp:revision>
  <dcterms:created xsi:type="dcterms:W3CDTF">2013-08-21T17:54:09Z</dcterms:created>
  <dcterms:modified xsi:type="dcterms:W3CDTF">2014-02-10T19:12:45Z</dcterms:modified>
</cp:coreProperties>
</file>