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59" r:id="rId9"/>
    <p:sldId id="265" r:id="rId10"/>
    <p:sldId id="266" r:id="rId11"/>
    <p:sldId id="267" r:id="rId12"/>
    <p:sldId id="262" r:id="rId13"/>
    <p:sldId id="268" r:id="rId14"/>
    <p:sldId id="270" r:id="rId15"/>
    <p:sldId id="269" r:id="rId16"/>
    <p:sldId id="28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AC156-52CE-4FA3-B393-990B9B30C50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958948C-8425-4A39-BFC6-A662BFE1D5FE}">
      <dgm:prSet custT="1"/>
      <dgm:spPr/>
      <dgm:t>
        <a:bodyPr/>
        <a:lstStyle/>
        <a:p>
          <a:pPr rtl="0"/>
          <a:r>
            <a:rPr lang="en-GB" sz="1800" dirty="0" smtClean="0"/>
            <a:t>3.1.1 State that the most frequently occurring chemical elements in living things are carbon, hydrogen, oxygen and nitrogen.</a:t>
          </a:r>
          <a:endParaRPr lang="en-GB" sz="1800" dirty="0"/>
        </a:p>
      </dgm:t>
    </dgm:pt>
    <dgm:pt modelId="{6A6EA7A2-CE3E-476B-A102-FEA5FF2A319F}" type="parTrans" cxnId="{10008C51-F212-44C5-B235-1F98928103EF}">
      <dgm:prSet/>
      <dgm:spPr/>
      <dgm:t>
        <a:bodyPr/>
        <a:lstStyle/>
        <a:p>
          <a:endParaRPr lang="en-GB" sz="2000"/>
        </a:p>
      </dgm:t>
    </dgm:pt>
    <dgm:pt modelId="{E96C2DB2-E560-44BD-86EB-1EBC6D124F8E}" type="sibTrans" cxnId="{10008C51-F212-44C5-B235-1F98928103EF}">
      <dgm:prSet/>
      <dgm:spPr/>
      <dgm:t>
        <a:bodyPr/>
        <a:lstStyle/>
        <a:p>
          <a:endParaRPr lang="en-GB" sz="2000"/>
        </a:p>
      </dgm:t>
    </dgm:pt>
    <dgm:pt modelId="{1C2D5A52-5D91-40C9-B9DD-AD067F85E142}">
      <dgm:prSet custT="1"/>
      <dgm:spPr/>
      <dgm:t>
        <a:bodyPr/>
        <a:lstStyle/>
        <a:p>
          <a:pPr rtl="0"/>
          <a:r>
            <a:rPr lang="en-GB" sz="1800" smtClean="0"/>
            <a:t>3.1.2 State that a variety of other elements are needed by living organisms, including sulfur, calcium, phosphorus, iron and sodium.</a:t>
          </a:r>
          <a:endParaRPr lang="en-GB" sz="1800"/>
        </a:p>
      </dgm:t>
    </dgm:pt>
    <dgm:pt modelId="{57EAF614-03D8-4F12-8582-483FC34FBE4A}" type="parTrans" cxnId="{7F0D64D0-1F82-4D2D-BD1B-BAB25106CEC5}">
      <dgm:prSet/>
      <dgm:spPr/>
      <dgm:t>
        <a:bodyPr/>
        <a:lstStyle/>
        <a:p>
          <a:endParaRPr lang="en-GB" sz="2000"/>
        </a:p>
      </dgm:t>
    </dgm:pt>
    <dgm:pt modelId="{AB0B563A-EBC5-431C-90DE-C24278B8440E}" type="sibTrans" cxnId="{7F0D64D0-1F82-4D2D-BD1B-BAB25106CEC5}">
      <dgm:prSet/>
      <dgm:spPr/>
      <dgm:t>
        <a:bodyPr/>
        <a:lstStyle/>
        <a:p>
          <a:endParaRPr lang="en-GB" sz="2000"/>
        </a:p>
      </dgm:t>
    </dgm:pt>
    <dgm:pt modelId="{AFB70A74-E60D-4D45-BF9C-B4C19E20F848}">
      <dgm:prSet custT="1"/>
      <dgm:spPr/>
      <dgm:t>
        <a:bodyPr/>
        <a:lstStyle/>
        <a:p>
          <a:pPr rtl="0"/>
          <a:r>
            <a:rPr lang="en-GB" sz="1800" smtClean="0"/>
            <a:t>3.1.3 State one role for each of the elements mentioned in 3.1.2.</a:t>
          </a:r>
          <a:endParaRPr lang="en-GB" sz="1800"/>
        </a:p>
      </dgm:t>
    </dgm:pt>
    <dgm:pt modelId="{51BE0E71-DCB2-4DFB-A35E-76809261513E}" type="parTrans" cxnId="{BD31B233-F6FE-40D7-8F2A-2CCB6E71B113}">
      <dgm:prSet/>
      <dgm:spPr/>
      <dgm:t>
        <a:bodyPr/>
        <a:lstStyle/>
        <a:p>
          <a:endParaRPr lang="en-GB" sz="2000"/>
        </a:p>
      </dgm:t>
    </dgm:pt>
    <dgm:pt modelId="{B4FD93D3-56F9-41A2-B399-AAE1807B7199}" type="sibTrans" cxnId="{BD31B233-F6FE-40D7-8F2A-2CCB6E71B113}">
      <dgm:prSet/>
      <dgm:spPr/>
      <dgm:t>
        <a:bodyPr/>
        <a:lstStyle/>
        <a:p>
          <a:endParaRPr lang="en-GB" sz="2000"/>
        </a:p>
      </dgm:t>
    </dgm:pt>
    <dgm:pt modelId="{37D6164E-A5F8-4E9D-B7EF-6D00E3DBC15A}">
      <dgm:prSet custT="1"/>
      <dgm:spPr/>
      <dgm:t>
        <a:bodyPr/>
        <a:lstStyle/>
        <a:p>
          <a:pPr rtl="0"/>
          <a:r>
            <a:rPr lang="en-GB" sz="1800" dirty="0" smtClean="0"/>
            <a:t>3.1.4 Draw and label a diagram showing the structure of water molecules to show their polarity and hydrogen bond formation.</a:t>
          </a:r>
          <a:endParaRPr lang="en-GB" sz="1800" dirty="0"/>
        </a:p>
      </dgm:t>
    </dgm:pt>
    <dgm:pt modelId="{36870DE9-90D2-4270-8AE7-C48998848AF2}" type="parTrans" cxnId="{FB436874-D395-4AE5-88D6-BDF5628E16A1}">
      <dgm:prSet/>
      <dgm:spPr/>
      <dgm:t>
        <a:bodyPr/>
        <a:lstStyle/>
        <a:p>
          <a:endParaRPr lang="en-GB" sz="2000"/>
        </a:p>
      </dgm:t>
    </dgm:pt>
    <dgm:pt modelId="{694EA9B0-722F-4C53-8561-F8149B254414}" type="sibTrans" cxnId="{FB436874-D395-4AE5-88D6-BDF5628E16A1}">
      <dgm:prSet/>
      <dgm:spPr/>
      <dgm:t>
        <a:bodyPr/>
        <a:lstStyle/>
        <a:p>
          <a:endParaRPr lang="en-GB" sz="2000"/>
        </a:p>
      </dgm:t>
    </dgm:pt>
    <dgm:pt modelId="{8F4A3CB4-0E3A-46D4-9503-DF3D1B063434}">
      <dgm:prSet custT="1"/>
      <dgm:spPr/>
      <dgm:t>
        <a:bodyPr/>
        <a:lstStyle/>
        <a:p>
          <a:pPr rtl="0"/>
          <a:r>
            <a:rPr lang="en-GB" sz="1800" dirty="0" smtClean="0"/>
            <a:t>3.1.5 Outline the thermal, cohesive and solvent properties of water.</a:t>
          </a:r>
          <a:endParaRPr lang="en-GB" sz="1800" dirty="0"/>
        </a:p>
      </dgm:t>
    </dgm:pt>
    <dgm:pt modelId="{370CB976-2C23-4919-B508-55D683D55CEC}" type="parTrans" cxnId="{419E438C-3A28-48CA-A718-5EE73E4DB99C}">
      <dgm:prSet/>
      <dgm:spPr/>
      <dgm:t>
        <a:bodyPr/>
        <a:lstStyle/>
        <a:p>
          <a:endParaRPr lang="en-GB" sz="2000"/>
        </a:p>
      </dgm:t>
    </dgm:pt>
    <dgm:pt modelId="{91BBBA9B-4772-4996-85F4-CAFECBC06B4E}" type="sibTrans" cxnId="{419E438C-3A28-48CA-A718-5EE73E4DB99C}">
      <dgm:prSet/>
      <dgm:spPr/>
      <dgm:t>
        <a:bodyPr/>
        <a:lstStyle/>
        <a:p>
          <a:endParaRPr lang="en-GB" sz="2000"/>
        </a:p>
      </dgm:t>
    </dgm:pt>
    <dgm:pt modelId="{B5F7702B-CD96-4194-8C71-56984BC5EC20}">
      <dgm:prSet custT="1"/>
      <dgm:spPr/>
      <dgm:t>
        <a:bodyPr/>
        <a:lstStyle/>
        <a:p>
          <a:pPr rtl="0"/>
          <a:r>
            <a:rPr lang="en-GB" sz="1800" smtClean="0"/>
            <a:t>3.1.6 Explain the relationship between the properties of water and its uses in living organisms as a coolant, medium for metabolic reactions and transport medium.</a:t>
          </a:r>
          <a:endParaRPr lang="en-GB" sz="1800"/>
        </a:p>
      </dgm:t>
    </dgm:pt>
    <dgm:pt modelId="{73438B56-0194-4217-9D33-93D8EAA37B1D}" type="parTrans" cxnId="{4433CCE3-7A0F-4E41-A299-351763D0A35E}">
      <dgm:prSet/>
      <dgm:spPr/>
      <dgm:t>
        <a:bodyPr/>
        <a:lstStyle/>
        <a:p>
          <a:endParaRPr lang="en-GB" sz="2000"/>
        </a:p>
      </dgm:t>
    </dgm:pt>
    <dgm:pt modelId="{C01B91D4-6E58-422C-A713-7FC6EBEBED03}" type="sibTrans" cxnId="{4433CCE3-7A0F-4E41-A299-351763D0A35E}">
      <dgm:prSet/>
      <dgm:spPr/>
      <dgm:t>
        <a:bodyPr/>
        <a:lstStyle/>
        <a:p>
          <a:endParaRPr lang="en-GB" sz="2000"/>
        </a:p>
      </dgm:t>
    </dgm:pt>
    <dgm:pt modelId="{5B8C4309-7279-400C-9C21-910551672D3E}" type="pres">
      <dgm:prSet presAssocID="{052AC156-52CE-4FA3-B393-990B9B30C50D}" presName="linear" presStyleCnt="0">
        <dgm:presLayoutVars>
          <dgm:animLvl val="lvl"/>
          <dgm:resizeHandles val="exact"/>
        </dgm:presLayoutVars>
      </dgm:prSet>
      <dgm:spPr/>
    </dgm:pt>
    <dgm:pt modelId="{70EEE711-CE6C-4F0D-9309-4C6A99BEF137}" type="pres">
      <dgm:prSet presAssocID="{2958948C-8425-4A39-BFC6-A662BFE1D5F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B5E2564-F492-4870-82D1-C6A08E4E076A}" type="pres">
      <dgm:prSet presAssocID="{E96C2DB2-E560-44BD-86EB-1EBC6D124F8E}" presName="spacer" presStyleCnt="0"/>
      <dgm:spPr/>
    </dgm:pt>
    <dgm:pt modelId="{10DD6ED4-5BBC-4271-B50C-858CEDDF07DE}" type="pres">
      <dgm:prSet presAssocID="{1C2D5A52-5D91-40C9-B9DD-AD067F85E14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32D81AC-7B01-4469-AC97-D0C915E3E60E}" type="pres">
      <dgm:prSet presAssocID="{AB0B563A-EBC5-431C-90DE-C24278B8440E}" presName="spacer" presStyleCnt="0"/>
      <dgm:spPr/>
    </dgm:pt>
    <dgm:pt modelId="{978EBC86-A57F-4A45-B590-8960168C328F}" type="pres">
      <dgm:prSet presAssocID="{AFB70A74-E60D-4D45-BF9C-B4C19E20F84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EC34A5-6C25-42A3-87E3-578C2A39DE8A}" type="pres">
      <dgm:prSet presAssocID="{B4FD93D3-56F9-41A2-B399-AAE1807B7199}" presName="spacer" presStyleCnt="0"/>
      <dgm:spPr/>
    </dgm:pt>
    <dgm:pt modelId="{86937453-1A70-4B65-B836-45E7776FDCD2}" type="pres">
      <dgm:prSet presAssocID="{37D6164E-A5F8-4E9D-B7EF-6D00E3DBC1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47213DC-CF01-42A6-99BE-5DD95E974668}" type="pres">
      <dgm:prSet presAssocID="{694EA9B0-722F-4C53-8561-F8149B254414}" presName="spacer" presStyleCnt="0"/>
      <dgm:spPr/>
    </dgm:pt>
    <dgm:pt modelId="{735C62F5-B569-4F79-A2EC-2FA3F4C0BFE5}" type="pres">
      <dgm:prSet presAssocID="{8F4A3CB4-0E3A-46D4-9503-DF3D1B0634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23ABC76-53A4-4FBC-BC1A-F8D4C4E3B596}" type="pres">
      <dgm:prSet presAssocID="{91BBBA9B-4772-4996-85F4-CAFECBC06B4E}" presName="spacer" presStyleCnt="0"/>
      <dgm:spPr/>
    </dgm:pt>
    <dgm:pt modelId="{A689372B-9DCD-4F9A-A950-EAF308324B0E}" type="pres">
      <dgm:prSet presAssocID="{B5F7702B-CD96-4194-8C71-56984BC5EC2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1DB6DCE-F280-4280-AB98-19FE5BB93619}" type="presOf" srcId="{B5F7702B-CD96-4194-8C71-56984BC5EC20}" destId="{A689372B-9DCD-4F9A-A950-EAF308324B0E}" srcOrd="0" destOrd="0" presId="urn:microsoft.com/office/officeart/2005/8/layout/vList2"/>
    <dgm:cxn modelId="{37356BE6-389C-4FD9-BB23-F3B3C2971BD9}" type="presOf" srcId="{AFB70A74-E60D-4D45-BF9C-B4C19E20F848}" destId="{978EBC86-A57F-4A45-B590-8960168C328F}" srcOrd="0" destOrd="0" presId="urn:microsoft.com/office/officeart/2005/8/layout/vList2"/>
    <dgm:cxn modelId="{59B1BB03-44CD-4572-A400-775A8D2A85C5}" type="presOf" srcId="{37D6164E-A5F8-4E9D-B7EF-6D00E3DBC15A}" destId="{86937453-1A70-4B65-B836-45E7776FDCD2}" srcOrd="0" destOrd="0" presId="urn:microsoft.com/office/officeart/2005/8/layout/vList2"/>
    <dgm:cxn modelId="{BD31B233-F6FE-40D7-8F2A-2CCB6E71B113}" srcId="{052AC156-52CE-4FA3-B393-990B9B30C50D}" destId="{AFB70A74-E60D-4D45-BF9C-B4C19E20F848}" srcOrd="2" destOrd="0" parTransId="{51BE0E71-DCB2-4DFB-A35E-76809261513E}" sibTransId="{B4FD93D3-56F9-41A2-B399-AAE1807B7199}"/>
    <dgm:cxn modelId="{10008C51-F212-44C5-B235-1F98928103EF}" srcId="{052AC156-52CE-4FA3-B393-990B9B30C50D}" destId="{2958948C-8425-4A39-BFC6-A662BFE1D5FE}" srcOrd="0" destOrd="0" parTransId="{6A6EA7A2-CE3E-476B-A102-FEA5FF2A319F}" sibTransId="{E96C2DB2-E560-44BD-86EB-1EBC6D124F8E}"/>
    <dgm:cxn modelId="{FB436874-D395-4AE5-88D6-BDF5628E16A1}" srcId="{052AC156-52CE-4FA3-B393-990B9B30C50D}" destId="{37D6164E-A5F8-4E9D-B7EF-6D00E3DBC15A}" srcOrd="3" destOrd="0" parTransId="{36870DE9-90D2-4270-8AE7-C48998848AF2}" sibTransId="{694EA9B0-722F-4C53-8561-F8149B254414}"/>
    <dgm:cxn modelId="{028AE59B-7E27-4369-BA57-DC8C02161C86}" type="presOf" srcId="{052AC156-52CE-4FA3-B393-990B9B30C50D}" destId="{5B8C4309-7279-400C-9C21-910551672D3E}" srcOrd="0" destOrd="0" presId="urn:microsoft.com/office/officeart/2005/8/layout/vList2"/>
    <dgm:cxn modelId="{F507F06F-57AF-4454-9A06-27C827074DD8}" type="presOf" srcId="{2958948C-8425-4A39-BFC6-A662BFE1D5FE}" destId="{70EEE711-CE6C-4F0D-9309-4C6A99BEF137}" srcOrd="0" destOrd="0" presId="urn:microsoft.com/office/officeart/2005/8/layout/vList2"/>
    <dgm:cxn modelId="{3E7609EE-4FDB-4641-925E-BB17FFA7B637}" type="presOf" srcId="{1C2D5A52-5D91-40C9-B9DD-AD067F85E142}" destId="{10DD6ED4-5BBC-4271-B50C-858CEDDF07DE}" srcOrd="0" destOrd="0" presId="urn:microsoft.com/office/officeart/2005/8/layout/vList2"/>
    <dgm:cxn modelId="{419E438C-3A28-48CA-A718-5EE73E4DB99C}" srcId="{052AC156-52CE-4FA3-B393-990B9B30C50D}" destId="{8F4A3CB4-0E3A-46D4-9503-DF3D1B063434}" srcOrd="4" destOrd="0" parTransId="{370CB976-2C23-4919-B508-55D683D55CEC}" sibTransId="{91BBBA9B-4772-4996-85F4-CAFECBC06B4E}"/>
    <dgm:cxn modelId="{7F0D64D0-1F82-4D2D-BD1B-BAB25106CEC5}" srcId="{052AC156-52CE-4FA3-B393-990B9B30C50D}" destId="{1C2D5A52-5D91-40C9-B9DD-AD067F85E142}" srcOrd="1" destOrd="0" parTransId="{57EAF614-03D8-4F12-8582-483FC34FBE4A}" sibTransId="{AB0B563A-EBC5-431C-90DE-C24278B8440E}"/>
    <dgm:cxn modelId="{CFDE0BB3-B119-4AD6-94CF-06F86AAB44B2}" type="presOf" srcId="{8F4A3CB4-0E3A-46D4-9503-DF3D1B063434}" destId="{735C62F5-B569-4F79-A2EC-2FA3F4C0BFE5}" srcOrd="0" destOrd="0" presId="urn:microsoft.com/office/officeart/2005/8/layout/vList2"/>
    <dgm:cxn modelId="{4433CCE3-7A0F-4E41-A299-351763D0A35E}" srcId="{052AC156-52CE-4FA3-B393-990B9B30C50D}" destId="{B5F7702B-CD96-4194-8C71-56984BC5EC20}" srcOrd="5" destOrd="0" parTransId="{73438B56-0194-4217-9D33-93D8EAA37B1D}" sibTransId="{C01B91D4-6E58-422C-A713-7FC6EBEBED03}"/>
    <dgm:cxn modelId="{41A77A13-037D-4885-9C9A-BA51F5F97F5D}" type="presParOf" srcId="{5B8C4309-7279-400C-9C21-910551672D3E}" destId="{70EEE711-CE6C-4F0D-9309-4C6A99BEF137}" srcOrd="0" destOrd="0" presId="urn:microsoft.com/office/officeart/2005/8/layout/vList2"/>
    <dgm:cxn modelId="{D277466A-80FC-49F9-8ABC-A0E9F175CF7B}" type="presParOf" srcId="{5B8C4309-7279-400C-9C21-910551672D3E}" destId="{2B5E2564-F492-4870-82D1-C6A08E4E076A}" srcOrd="1" destOrd="0" presId="urn:microsoft.com/office/officeart/2005/8/layout/vList2"/>
    <dgm:cxn modelId="{C9100DE9-C357-4C4E-AE22-5EC260088889}" type="presParOf" srcId="{5B8C4309-7279-400C-9C21-910551672D3E}" destId="{10DD6ED4-5BBC-4271-B50C-858CEDDF07DE}" srcOrd="2" destOrd="0" presId="urn:microsoft.com/office/officeart/2005/8/layout/vList2"/>
    <dgm:cxn modelId="{0D394741-D3C8-4CFF-9021-6B49F709C4A2}" type="presParOf" srcId="{5B8C4309-7279-400C-9C21-910551672D3E}" destId="{C32D81AC-7B01-4469-AC97-D0C915E3E60E}" srcOrd="3" destOrd="0" presId="urn:microsoft.com/office/officeart/2005/8/layout/vList2"/>
    <dgm:cxn modelId="{0D538B99-1707-498C-9D2F-209A6A9CAB77}" type="presParOf" srcId="{5B8C4309-7279-400C-9C21-910551672D3E}" destId="{978EBC86-A57F-4A45-B590-8960168C328F}" srcOrd="4" destOrd="0" presId="urn:microsoft.com/office/officeart/2005/8/layout/vList2"/>
    <dgm:cxn modelId="{94B185AE-2F4F-42FC-82A5-82944EFE49B4}" type="presParOf" srcId="{5B8C4309-7279-400C-9C21-910551672D3E}" destId="{5BEC34A5-6C25-42A3-87E3-578C2A39DE8A}" srcOrd="5" destOrd="0" presId="urn:microsoft.com/office/officeart/2005/8/layout/vList2"/>
    <dgm:cxn modelId="{09D2BC15-BCC6-4DF2-9FCB-60C6A3D2D559}" type="presParOf" srcId="{5B8C4309-7279-400C-9C21-910551672D3E}" destId="{86937453-1A70-4B65-B836-45E7776FDCD2}" srcOrd="6" destOrd="0" presId="urn:microsoft.com/office/officeart/2005/8/layout/vList2"/>
    <dgm:cxn modelId="{779C20D4-4E37-4513-AE64-D674BC9CCEB4}" type="presParOf" srcId="{5B8C4309-7279-400C-9C21-910551672D3E}" destId="{247213DC-CF01-42A6-99BE-5DD95E974668}" srcOrd="7" destOrd="0" presId="urn:microsoft.com/office/officeart/2005/8/layout/vList2"/>
    <dgm:cxn modelId="{600B463A-9CDC-4B70-AD3D-F4333823ED26}" type="presParOf" srcId="{5B8C4309-7279-400C-9C21-910551672D3E}" destId="{735C62F5-B569-4F79-A2EC-2FA3F4C0BFE5}" srcOrd="8" destOrd="0" presId="urn:microsoft.com/office/officeart/2005/8/layout/vList2"/>
    <dgm:cxn modelId="{853D76DF-1262-4647-96ED-9665267096CC}" type="presParOf" srcId="{5B8C4309-7279-400C-9C21-910551672D3E}" destId="{323ABC76-53A4-4FBC-BC1A-F8D4C4E3B596}" srcOrd="9" destOrd="0" presId="urn:microsoft.com/office/officeart/2005/8/layout/vList2"/>
    <dgm:cxn modelId="{7FB8D6FB-AF63-4606-BBC3-EF49B0598A48}" type="presParOf" srcId="{5B8C4309-7279-400C-9C21-910551672D3E}" destId="{A689372B-9DCD-4F9A-A950-EAF308324B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EE711-CE6C-4F0D-9309-4C6A99BEF137}">
      <dsp:nvSpPr>
        <dsp:cNvPr id="0" name=""/>
        <dsp:cNvSpPr/>
      </dsp:nvSpPr>
      <dsp:spPr>
        <a:xfrm>
          <a:off x="0" y="2406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3.1.1 State that the most frequently occurring chemical elements in living things are carbon, hydrogen, oxygen and nitrogen.</a:t>
          </a:r>
          <a:endParaRPr lang="en-GB" sz="1800" kern="1200" dirty="0"/>
        </a:p>
      </dsp:txBody>
      <dsp:txXfrm>
        <a:off x="45118" y="47524"/>
        <a:ext cx="8622732" cy="834015"/>
      </dsp:txXfrm>
    </dsp:sp>
    <dsp:sp modelId="{10DD6ED4-5BBC-4271-B50C-858CEDDF07DE}">
      <dsp:nvSpPr>
        <dsp:cNvPr id="0" name=""/>
        <dsp:cNvSpPr/>
      </dsp:nvSpPr>
      <dsp:spPr>
        <a:xfrm>
          <a:off x="0" y="939918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3.1.2 State that a variety of other elements are needed by living organisms, including sulfur, calcium, phosphorus, iron and sodium.</a:t>
          </a:r>
          <a:endParaRPr lang="en-GB" sz="1800" kern="1200"/>
        </a:p>
      </dsp:txBody>
      <dsp:txXfrm>
        <a:off x="45118" y="985036"/>
        <a:ext cx="8622732" cy="834015"/>
      </dsp:txXfrm>
    </dsp:sp>
    <dsp:sp modelId="{978EBC86-A57F-4A45-B590-8960168C328F}">
      <dsp:nvSpPr>
        <dsp:cNvPr id="0" name=""/>
        <dsp:cNvSpPr/>
      </dsp:nvSpPr>
      <dsp:spPr>
        <a:xfrm>
          <a:off x="0" y="1877430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3.1.3 State one role for each of the elements mentioned in 3.1.2.</a:t>
          </a:r>
          <a:endParaRPr lang="en-GB" sz="1800" kern="1200"/>
        </a:p>
      </dsp:txBody>
      <dsp:txXfrm>
        <a:off x="45118" y="1922548"/>
        <a:ext cx="8622732" cy="834015"/>
      </dsp:txXfrm>
    </dsp:sp>
    <dsp:sp modelId="{86937453-1A70-4B65-B836-45E7776FDCD2}">
      <dsp:nvSpPr>
        <dsp:cNvPr id="0" name=""/>
        <dsp:cNvSpPr/>
      </dsp:nvSpPr>
      <dsp:spPr>
        <a:xfrm>
          <a:off x="0" y="2814942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3.1.4 Draw and label a diagram showing the structure of water molecules to show their polarity and hydrogen bond formation.</a:t>
          </a:r>
          <a:endParaRPr lang="en-GB" sz="1800" kern="1200" dirty="0"/>
        </a:p>
      </dsp:txBody>
      <dsp:txXfrm>
        <a:off x="45118" y="2860060"/>
        <a:ext cx="8622732" cy="834015"/>
      </dsp:txXfrm>
    </dsp:sp>
    <dsp:sp modelId="{735C62F5-B569-4F79-A2EC-2FA3F4C0BFE5}">
      <dsp:nvSpPr>
        <dsp:cNvPr id="0" name=""/>
        <dsp:cNvSpPr/>
      </dsp:nvSpPr>
      <dsp:spPr>
        <a:xfrm>
          <a:off x="0" y="3752454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3.1.5 Outline the thermal, cohesive and solvent properties of water.</a:t>
          </a:r>
          <a:endParaRPr lang="en-GB" sz="1800" kern="1200" dirty="0"/>
        </a:p>
      </dsp:txBody>
      <dsp:txXfrm>
        <a:off x="45118" y="3797572"/>
        <a:ext cx="8622732" cy="834015"/>
      </dsp:txXfrm>
    </dsp:sp>
    <dsp:sp modelId="{A689372B-9DCD-4F9A-A950-EAF308324B0E}">
      <dsp:nvSpPr>
        <dsp:cNvPr id="0" name=""/>
        <dsp:cNvSpPr/>
      </dsp:nvSpPr>
      <dsp:spPr>
        <a:xfrm>
          <a:off x="0" y="4689966"/>
          <a:ext cx="8712968" cy="924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3.1.6 Explain the relationship between the properties of water and its uses in living organisms as a coolant, medium for metabolic reactions and transport medium.</a:t>
          </a:r>
          <a:endParaRPr lang="en-GB" sz="1800" kern="1200"/>
        </a:p>
      </dsp:txBody>
      <dsp:txXfrm>
        <a:off x="45118" y="4735084"/>
        <a:ext cx="8622732" cy="834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04/02/2014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E1410-EB66-40D9-9BAA-CF3C790CE997}" type="datetime1">
              <a:rPr lang="en-US" smtClean="0"/>
              <a:t>2/4/2014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376A-6F0E-4BC5-8BC1-14B5429D2E18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0A37E-362F-4A7E-AAB4-F98E6B0E0B41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85D5-EF2D-4108-BEBF-17C55537D511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260A-077E-4CF2-BEC2-B50EF5400F7B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0443-CBB4-433B-A352-FA71B37D87B9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B31-7DA7-4FCB-AE4F-1CF433CBDF7C}" type="datetime1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5BAD-35E8-4AC1-906A-9CA51BABE166}" type="datetime1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C944-0708-44C6-839C-79B31600A10E}" type="datetime1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CD69-00CA-4272-B4A6-EE93FAF1A8E1}" type="datetime1">
              <a:rPr lang="en-US" smtClean="0"/>
              <a:t>2/4/2014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E7F6-FEB7-45E7-94F4-75C4FD9638B4}" type="datetime1">
              <a:rPr lang="en-US" smtClean="0"/>
              <a:t>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7904C7-27A4-4C04-BE2B-1694AE4406B9}" type="datetime1">
              <a:rPr lang="en-US" smtClean="0"/>
              <a:t>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k.polko\Desktop\h2o%20as%20solvent.sw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3.1 Chemical elements and water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3701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cnx.org/content/m35751/latest/CG10C6_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55" y="4007066"/>
            <a:ext cx="6973690" cy="25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4414" y="126876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Although the electrons are shared, oxygen pulls </a:t>
            </a:r>
            <a:r>
              <a:rPr lang="en-GB" dirty="0" smtClean="0"/>
              <a:t>harder at </a:t>
            </a:r>
            <a:r>
              <a:rPr lang="en-GB" dirty="0"/>
              <a:t>them than hydrogen. This results in a slightly </a:t>
            </a:r>
            <a:r>
              <a:rPr lang="en-GB" dirty="0" smtClean="0"/>
              <a:t>negative oxygen </a:t>
            </a:r>
            <a:r>
              <a:rPr lang="en-GB" dirty="0"/>
              <a:t>atom and slightly positive hydrogen atoms. </a:t>
            </a:r>
            <a:r>
              <a:rPr lang="en-GB" dirty="0" smtClean="0"/>
              <a:t>Since positive </a:t>
            </a:r>
            <a:r>
              <a:rPr lang="en-GB" dirty="0"/>
              <a:t>and negative charges attract, there will be </a:t>
            </a:r>
            <a:r>
              <a:rPr lang="en-GB" dirty="0" smtClean="0"/>
              <a:t>an attraction </a:t>
            </a:r>
            <a:r>
              <a:rPr lang="en-GB" dirty="0"/>
              <a:t>force (hydrogen bond) between the (</a:t>
            </a:r>
            <a:r>
              <a:rPr lang="en-GB" dirty="0" smtClean="0"/>
              <a:t>slightly positive</a:t>
            </a:r>
            <a:r>
              <a:rPr lang="en-GB" dirty="0"/>
              <a:t>) hydrogen of one water molecule and the (</a:t>
            </a:r>
            <a:r>
              <a:rPr lang="en-GB" dirty="0" smtClean="0"/>
              <a:t>slightly negative</a:t>
            </a:r>
            <a:r>
              <a:rPr lang="en-GB" dirty="0"/>
              <a:t>) oxygen of the adjacent molecule.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15516" y="116632"/>
            <a:ext cx="8712968" cy="924251"/>
            <a:chOff x="0" y="2814942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814942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2860060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3.1.4 Draw and label a diagram showing the structure of water molecules to show their polarity and hydrogen bond formation.</a:t>
              </a:r>
              <a:endParaRPr lang="en-GB" sz="18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64089" y="3023086"/>
            <a:ext cx="8415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Due to the water molecule having a (slightly) positive </a:t>
            </a:r>
            <a:r>
              <a:rPr lang="en-GB" dirty="0" smtClean="0"/>
              <a:t>and a </a:t>
            </a:r>
            <a:r>
              <a:rPr lang="en-GB" dirty="0"/>
              <a:t>(slightly) negative side, we can say it has two poles: </a:t>
            </a:r>
            <a:r>
              <a:rPr lang="en-GB" dirty="0" smtClean="0"/>
              <a:t>a positive </a:t>
            </a:r>
            <a:r>
              <a:rPr lang="en-GB" dirty="0"/>
              <a:t>and a negative pole. That means that water is </a:t>
            </a:r>
            <a:r>
              <a:rPr lang="en-GB" dirty="0" smtClean="0"/>
              <a:t>polar and </a:t>
            </a:r>
            <a:r>
              <a:rPr lang="en-GB" dirty="0"/>
              <a:t>that polar solutes are likely to dissolve in it, </a:t>
            </a:r>
            <a:r>
              <a:rPr lang="en-GB" dirty="0" smtClean="0"/>
              <a:t>whereas non-polar </a:t>
            </a:r>
            <a:r>
              <a:rPr lang="en-GB" dirty="0"/>
              <a:t>molecules will not. </a:t>
            </a:r>
            <a:r>
              <a:rPr lang="en-GB" b="1" dirty="0"/>
              <a:t>Hydrogen bonding in </a:t>
            </a:r>
            <a:r>
              <a:rPr lang="en-GB" b="1" dirty="0" smtClean="0"/>
              <a:t>water is </a:t>
            </a:r>
            <a:r>
              <a:rPr lang="en-GB" b="1" dirty="0"/>
              <a:t>a result of its polarity.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03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" name="Picture 2" descr="http://www.ib.bioninja.com.au/_Media/h_bond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0" y="940541"/>
            <a:ext cx="3687400" cy="39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15516" y="116632"/>
            <a:ext cx="8712968" cy="924251"/>
            <a:chOff x="0" y="2814942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814942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2860060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3.1.4 Draw and label a diagram showing the structure of water molecules to show their polarity and hydrogen bond formation.</a:t>
              </a:r>
              <a:endParaRPr lang="en-GB" sz="18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5516" y="1484784"/>
            <a:ext cx="39964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Hydrogen bonds are not </a:t>
            </a:r>
            <a:r>
              <a:rPr lang="en-GB" dirty="0" smtClean="0"/>
              <a:t>complete chemical </a:t>
            </a:r>
            <a:r>
              <a:rPr lang="en-GB" dirty="0"/>
              <a:t>bonds. </a:t>
            </a:r>
            <a:r>
              <a:rPr lang="en-GB" dirty="0" smtClean="0"/>
              <a:t>There is </a:t>
            </a:r>
            <a:r>
              <a:rPr lang="en-GB" dirty="0"/>
              <a:t>no sharing or transferring of electrons. Instead, it </a:t>
            </a:r>
            <a:r>
              <a:rPr lang="en-GB" dirty="0" smtClean="0"/>
              <a:t>is an </a:t>
            </a:r>
            <a:r>
              <a:rPr lang="en-GB" dirty="0"/>
              <a:t>attraction force between a slightly positive </a:t>
            </a:r>
            <a:r>
              <a:rPr lang="en-GB" dirty="0" smtClean="0"/>
              <a:t>hydrogen atom </a:t>
            </a:r>
            <a:r>
              <a:rPr lang="en-GB" dirty="0"/>
              <a:t>and a slightly negative oxygen atom. </a:t>
            </a:r>
            <a:r>
              <a:rPr lang="en-GB" dirty="0" smtClean="0"/>
              <a:t>Hydrogen </a:t>
            </a:r>
            <a:r>
              <a:rPr lang="en-GB" dirty="0"/>
              <a:t>bonds are much weaker than covalent or </a:t>
            </a:r>
            <a:r>
              <a:rPr lang="en-GB" dirty="0" smtClean="0"/>
              <a:t>ionic bonds</a:t>
            </a:r>
            <a:r>
              <a:rPr lang="en-GB" dirty="0"/>
              <a:t>. They are significant though, because they are </a:t>
            </a:r>
            <a:r>
              <a:rPr lang="en-GB" dirty="0" smtClean="0"/>
              <a:t>very common</a:t>
            </a:r>
            <a:r>
              <a:rPr lang="en-GB" dirty="0"/>
              <a:t>.</a:t>
            </a:r>
            <a:endParaRPr lang="en-GB" dirty="0"/>
          </a:p>
        </p:txBody>
      </p:sp>
      <p:pic>
        <p:nvPicPr>
          <p:cNvPr id="16386" name="Picture 2" descr="http://apbrwww5.apsu.edu/thompsonj/Anatomy%20%26%20Physiology/2010/2010%20Exam%20Reviews/Exam%201%20Review/H_Bond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5" y="3753897"/>
            <a:ext cx="54768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hsweb.lr.k12.nj.us/mstanley/outlines/waterap/image19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2201390" y="4469056"/>
            <a:ext cx="4741220" cy="22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properties of water all come from the fact that it </a:t>
            </a:r>
            <a:r>
              <a:rPr lang="en-GB" dirty="0" smtClean="0"/>
              <a:t>is polar</a:t>
            </a:r>
            <a:r>
              <a:rPr lang="en-GB" dirty="0"/>
              <a:t>. As a result of its polarity, there are attraction </a:t>
            </a:r>
            <a:r>
              <a:rPr lang="en-GB" dirty="0" smtClean="0"/>
              <a:t>forces between </a:t>
            </a:r>
            <a:r>
              <a:rPr lang="en-GB" dirty="0"/>
              <a:t>the molecules and this gives water its </a:t>
            </a:r>
            <a:r>
              <a:rPr lang="en-GB" dirty="0" smtClean="0"/>
              <a:t>cohesive properties.</a:t>
            </a:r>
          </a:p>
          <a:p>
            <a:endParaRPr lang="en-GB" i="1" dirty="0"/>
          </a:p>
          <a:p>
            <a:r>
              <a:rPr lang="en-GB" dirty="0"/>
              <a:t>When an object is warmed up, its particles (e.g. </a:t>
            </a:r>
            <a:r>
              <a:rPr lang="en-GB" dirty="0" smtClean="0"/>
              <a:t>molecules) will </a:t>
            </a:r>
            <a:r>
              <a:rPr lang="en-GB" dirty="0"/>
              <a:t>move faster. This means that </a:t>
            </a:r>
            <a:r>
              <a:rPr lang="en-GB" b="1" dirty="0"/>
              <a:t>they have to break </a:t>
            </a:r>
            <a:r>
              <a:rPr lang="en-GB" b="1" dirty="0" smtClean="0"/>
              <a:t>away from </a:t>
            </a:r>
            <a:r>
              <a:rPr lang="en-GB" b="1" dirty="0"/>
              <a:t>cohesion with adjacent molecules more times </a:t>
            </a:r>
            <a:r>
              <a:rPr lang="en-GB" b="1" dirty="0" smtClean="0"/>
              <a:t>per minutes</a:t>
            </a:r>
            <a:r>
              <a:rPr lang="en-GB" dirty="0"/>
              <a:t>. Due to the cohesive properties of water, </a:t>
            </a:r>
            <a:r>
              <a:rPr lang="en-GB" dirty="0" smtClean="0"/>
              <a:t>this t</a:t>
            </a:r>
            <a:r>
              <a:rPr lang="en-GB" dirty="0"/>
              <a:t>akes a lot of energy.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same goes for evaporation. </a:t>
            </a:r>
            <a:r>
              <a:rPr lang="en-GB" dirty="0" smtClean="0"/>
              <a:t>A water </a:t>
            </a:r>
            <a:r>
              <a:rPr lang="en-GB" dirty="0"/>
              <a:t>molecule that evaporates, escapes from the </a:t>
            </a:r>
            <a:r>
              <a:rPr lang="en-GB" dirty="0" smtClean="0"/>
              <a:t>liquid and </a:t>
            </a:r>
            <a:r>
              <a:rPr lang="en-GB" dirty="0"/>
              <a:t>the other water molecules with which it </a:t>
            </a:r>
            <a:r>
              <a:rPr lang="en-GB" dirty="0" smtClean="0"/>
              <a:t>interacted. Again</a:t>
            </a:r>
            <a:r>
              <a:rPr lang="en-GB" dirty="0"/>
              <a:t>, due to cohesion, this requires a lot of energy.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1520" y="0"/>
            <a:ext cx="8712968" cy="924251"/>
            <a:chOff x="0" y="3752454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3752454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45118" y="3797572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3.1.5 Outline the thermal, cohesive and solvent properties of water.</a:t>
              </a:r>
              <a:endParaRPr lang="en-GB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055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5880" y="1124744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Water has a high </a:t>
            </a:r>
            <a:r>
              <a:rPr lang="en-GB" dirty="0"/>
              <a:t>‘</a:t>
            </a:r>
            <a:r>
              <a:rPr lang="en-GB" b="1" dirty="0"/>
              <a:t>specific heat capacity</a:t>
            </a:r>
            <a:r>
              <a:rPr lang="en-GB" dirty="0"/>
              <a:t>’ </a:t>
            </a:r>
            <a:r>
              <a:rPr lang="en-GB" dirty="0" err="1" smtClean="0"/>
              <a:t>wich</a:t>
            </a:r>
            <a:r>
              <a:rPr lang="en-GB" dirty="0" smtClean="0"/>
              <a:t> means that </a:t>
            </a:r>
            <a:r>
              <a:rPr lang="en-GB" dirty="0"/>
              <a:t>water will not warm up much, even when the </a:t>
            </a:r>
            <a:r>
              <a:rPr lang="en-GB" dirty="0" smtClean="0"/>
              <a:t>sun shines </a:t>
            </a:r>
            <a:r>
              <a:rPr lang="en-GB" dirty="0"/>
              <a:t>on it all day. You know that because when you </a:t>
            </a:r>
            <a:r>
              <a:rPr lang="en-GB" dirty="0" smtClean="0"/>
              <a:t>go to </a:t>
            </a:r>
            <a:r>
              <a:rPr lang="en-GB" dirty="0"/>
              <a:t>the beach on a warm day, the water is much cooler </a:t>
            </a:r>
            <a:r>
              <a:rPr lang="en-GB" dirty="0" smtClean="0"/>
              <a:t>than the </a:t>
            </a:r>
            <a:r>
              <a:rPr lang="en-GB" dirty="0"/>
              <a:t>sand. Water needs to take in a lot of energy to go </a:t>
            </a:r>
            <a:r>
              <a:rPr lang="en-GB" dirty="0" smtClean="0"/>
              <a:t>from liquid </a:t>
            </a:r>
            <a:r>
              <a:rPr lang="en-GB" dirty="0"/>
              <a:t>to gas, this is called the ‘</a:t>
            </a:r>
            <a:r>
              <a:rPr lang="en-GB" b="1" dirty="0"/>
              <a:t>latent heat of vaporisation</a:t>
            </a:r>
            <a:r>
              <a:rPr lang="en-GB" dirty="0" smtClean="0"/>
              <a:t>’. That </a:t>
            </a:r>
            <a:r>
              <a:rPr lang="en-GB" dirty="0"/>
              <a:t>means that the water evaporating from the sea on </a:t>
            </a:r>
            <a:r>
              <a:rPr lang="en-GB" dirty="0" smtClean="0"/>
              <a:t>a hot </a:t>
            </a:r>
            <a:r>
              <a:rPr lang="en-GB" dirty="0"/>
              <a:t>day will take up a lot of the energy of the sun </a:t>
            </a:r>
            <a:r>
              <a:rPr lang="en-GB" dirty="0" smtClean="0"/>
              <a:t>shining on </a:t>
            </a:r>
            <a:r>
              <a:rPr lang="en-GB" dirty="0"/>
              <a:t>it instead of warming up the rest of the water. In </a:t>
            </a:r>
            <a:r>
              <a:rPr lang="en-GB" dirty="0" smtClean="0"/>
              <a:t>winter, water </a:t>
            </a:r>
            <a:r>
              <a:rPr lang="en-GB" dirty="0"/>
              <a:t>will give off the energy as heat. So, near the sea, </a:t>
            </a:r>
            <a:r>
              <a:rPr lang="en-GB" dirty="0" smtClean="0"/>
              <a:t>the summers </a:t>
            </a:r>
            <a:r>
              <a:rPr lang="en-GB" dirty="0"/>
              <a:t>are not as hot and the winters not as cold.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0436" y="62747"/>
            <a:ext cx="8712968" cy="924251"/>
            <a:chOff x="0" y="4689966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689966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4735084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3.1.6 Explain the relationship between the properties of water and its uses in living organisms as a coolant, medium for metabolic reactions and transport medium.</a:t>
              </a:r>
              <a:endParaRPr lang="en-GB" sz="1800" kern="1200"/>
            </a:p>
          </p:txBody>
        </p:sp>
      </p:grpSp>
      <p:pic>
        <p:nvPicPr>
          <p:cNvPr id="18434" name="Picture 2" descr="http://www.abc.es/Media/201011/09/mapa-tiempo--478x2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0109"/>
            <a:ext cx="3775237" cy="25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estaticos03.elmundo.es/elmundo/imagenes/2011/06/24/espana/1308916940_extras_ladillos_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5" y="3874842"/>
            <a:ext cx="3738174" cy="26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4407" y="3567626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Spain in summer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07255" y="354816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Spain in winter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39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1417" y="119675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Water is a very good solvent and can dissolve </a:t>
            </a:r>
            <a:r>
              <a:rPr lang="en-GB" dirty="0" smtClean="0"/>
              <a:t>many solids </a:t>
            </a:r>
            <a:r>
              <a:rPr lang="en-GB" dirty="0"/>
              <a:t>and gases. This property is very important in </a:t>
            </a:r>
            <a:r>
              <a:rPr lang="en-GB" dirty="0" smtClean="0"/>
              <a:t>living things </a:t>
            </a:r>
            <a:r>
              <a:rPr lang="en-GB" dirty="0"/>
              <a:t>because it acts as a medium for reactions and </a:t>
            </a:r>
            <a:r>
              <a:rPr lang="en-GB" dirty="0" smtClean="0"/>
              <a:t>also a </a:t>
            </a:r>
            <a:r>
              <a:rPr lang="en-GB" dirty="0"/>
              <a:t>medium for transport of materials around the </a:t>
            </a:r>
            <a:r>
              <a:rPr lang="en-GB" dirty="0" smtClean="0"/>
              <a:t>body, particularly </a:t>
            </a:r>
            <a:r>
              <a:rPr lang="en-GB" dirty="0"/>
              <a:t>in the blood and lymph systems.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90436" y="62747"/>
            <a:ext cx="8712968" cy="924251"/>
            <a:chOff x="0" y="4689966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689966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4735084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3.1.6 Explain the relationship between the properties of water and its uses in living organisms as a coolant, medium for metabolic reactions and transport medium.</a:t>
              </a:r>
              <a:endParaRPr lang="en-GB" sz="1800" kern="1200"/>
            </a:p>
          </p:txBody>
        </p:sp>
      </p:grpSp>
      <p:pic>
        <p:nvPicPr>
          <p:cNvPr id="3" name="h2o as solvent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4657" y="2404262"/>
            <a:ext cx="5654440" cy="42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" y="1268760"/>
            <a:ext cx="9172234" cy="484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0436" y="62747"/>
            <a:ext cx="8712968" cy="924251"/>
            <a:chOff x="0" y="4689966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689966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4735084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3.1.6 Explain the relationship between the properties of water and its uses in living organisms as a coolant, medium for metabolic reactions and transport medium.</a:t>
              </a:r>
              <a:endParaRPr lang="en-GB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235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Topic 3: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The chemistry of life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302" y="4797152"/>
            <a:ext cx="3309803" cy="93610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3.1 Chemical elements and water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3701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18039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ASSESSMENT STATEMENTS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95176910"/>
              </p:ext>
            </p:extLst>
          </p:nvPr>
        </p:nvGraphicFramePr>
        <p:xfrm>
          <a:off x="228387" y="764704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0EEE711-CE6C-4F0D-9309-4C6A99BE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70EEE711-CE6C-4F0D-9309-4C6A99BEF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70EEE711-CE6C-4F0D-9309-4C6A99BE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70EEE711-CE6C-4F0D-9309-4C6A99BE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DD6ED4-5BBC-4271-B50C-858CEDDF0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10DD6ED4-5BBC-4271-B50C-858CEDDF0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10DD6ED4-5BBC-4271-B50C-858CEDDF0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10DD6ED4-5BBC-4271-B50C-858CEDDF0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8EBC86-A57F-4A45-B590-8960168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graphicEl>
                                              <a:dgm id="{978EBC86-A57F-4A45-B590-8960168C3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dgm id="{978EBC86-A57F-4A45-B590-8960168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graphicEl>
                                              <a:dgm id="{978EBC86-A57F-4A45-B590-8960168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6937453-1A70-4B65-B836-45E7776F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graphicEl>
                                              <a:dgm id="{86937453-1A70-4B65-B836-45E7776FD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86937453-1A70-4B65-B836-45E7776F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86937453-1A70-4B65-B836-45E7776FD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5C62F5-B569-4F79-A2EC-2FA3F4C0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graphicEl>
                                              <a:dgm id="{735C62F5-B569-4F79-A2EC-2FA3F4C0B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graphicEl>
                                              <a:dgm id="{735C62F5-B569-4F79-A2EC-2FA3F4C0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graphicEl>
                                              <a:dgm id="{735C62F5-B569-4F79-A2EC-2FA3F4C0B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689372B-9DCD-4F9A-A950-EAF308324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graphicEl>
                                              <a:dgm id="{A689372B-9DCD-4F9A-A950-EAF308324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graphicEl>
                                              <a:dgm id="{A689372B-9DCD-4F9A-A950-EAF308324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A689372B-9DCD-4F9A-A950-EAF308324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5.media.tumblr.com/tumblr_l28g56DPvr1qbtjkw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81" y="3551142"/>
            <a:ext cx="6696744" cy="32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8169" y="116632"/>
            <a:ext cx="8712968" cy="924251"/>
            <a:chOff x="0" y="2406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2406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47524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3.1.1 State that the most frequently occurring chemical elements in living things are carbon, hydrogen, oxygen and nitrogen.</a:t>
              </a:r>
              <a:endParaRPr lang="en-GB" sz="18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31461" y="1040883"/>
            <a:ext cx="85171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Living things consist largely of compounds </a:t>
            </a:r>
            <a:r>
              <a:rPr lang="en-GB" dirty="0" smtClean="0"/>
              <a:t>containing the </a:t>
            </a:r>
            <a:r>
              <a:rPr lang="en-GB" dirty="0"/>
              <a:t>element </a:t>
            </a:r>
            <a:r>
              <a:rPr lang="en-GB" b="1" dirty="0"/>
              <a:t>carbon</a:t>
            </a:r>
            <a:r>
              <a:rPr lang="en-GB" dirty="0"/>
              <a:t>. The elements that most </a:t>
            </a:r>
            <a:r>
              <a:rPr lang="en-GB" dirty="0" smtClean="0"/>
              <a:t>commonly associate </a:t>
            </a:r>
            <a:r>
              <a:rPr lang="en-GB" dirty="0"/>
              <a:t>with carbon are</a:t>
            </a:r>
            <a:r>
              <a:rPr lang="en-GB" b="1" dirty="0"/>
              <a:t> hydrogen, oxygen and </a:t>
            </a:r>
            <a:r>
              <a:rPr lang="en-GB" b="1" dirty="0" smtClean="0"/>
              <a:t>nitrogen</a:t>
            </a:r>
            <a:r>
              <a:rPr lang="en-GB" dirty="0" smtClean="0"/>
              <a:t>. The </a:t>
            </a:r>
            <a:r>
              <a:rPr lang="en-GB" dirty="0"/>
              <a:t>approximate proportions of these elements in </a:t>
            </a:r>
            <a:r>
              <a:rPr lang="en-GB" dirty="0" smtClean="0"/>
              <a:t>living organisms </a:t>
            </a:r>
            <a:r>
              <a:rPr lang="en-GB" dirty="0"/>
              <a:t>are </a:t>
            </a:r>
            <a:r>
              <a:rPr lang="en-GB" b="1" dirty="0"/>
              <a:t>Oxygen (65%), Carbon (19%), </a:t>
            </a:r>
            <a:r>
              <a:rPr lang="en-GB" b="1" dirty="0" smtClean="0"/>
              <a:t>Hydrogen (10</a:t>
            </a:r>
            <a:r>
              <a:rPr lang="en-GB" b="1" dirty="0"/>
              <a:t>%) and Nitrogen (3%)</a:t>
            </a:r>
            <a:r>
              <a:rPr lang="en-GB" dirty="0"/>
              <a:t>. Carbon has the symbol C </a:t>
            </a:r>
            <a:r>
              <a:rPr lang="en-GB" dirty="0" smtClean="0"/>
              <a:t>and forms </a:t>
            </a:r>
            <a:r>
              <a:rPr lang="en-GB" dirty="0"/>
              <a:t>4 covalent bonds with other atoms, and can </a:t>
            </a:r>
            <a:r>
              <a:rPr lang="en-GB" dirty="0" smtClean="0"/>
              <a:t>form long </a:t>
            </a:r>
            <a:r>
              <a:rPr lang="en-GB" dirty="0"/>
              <a:t>chains with other carbon atoms. Nitrogen has </a:t>
            </a:r>
            <a:r>
              <a:rPr lang="en-GB" dirty="0" smtClean="0"/>
              <a:t>the symbol </a:t>
            </a:r>
            <a:r>
              <a:rPr lang="en-GB" dirty="0"/>
              <a:t>N and forms 3 covalent bonds with other </a:t>
            </a:r>
            <a:r>
              <a:rPr lang="en-GB" dirty="0" smtClean="0"/>
              <a:t>atoms. Oxygen </a:t>
            </a:r>
            <a:r>
              <a:rPr lang="en-GB" dirty="0"/>
              <a:t>has the symbol O and forms 2 covalent </a:t>
            </a:r>
            <a:r>
              <a:rPr lang="en-GB" dirty="0" smtClean="0"/>
              <a:t>bonds with </a:t>
            </a:r>
            <a:r>
              <a:rPr lang="en-GB" dirty="0"/>
              <a:t>other atoms. Hydrogen has the symbol H and </a:t>
            </a:r>
            <a:r>
              <a:rPr lang="en-GB" dirty="0" smtClean="0"/>
              <a:t>forms 1 </a:t>
            </a:r>
            <a:r>
              <a:rPr lang="en-GB" dirty="0"/>
              <a:t>covalent bond with another atom.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0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brooklyn.cuny.edu/bc/ahp/LAD/C4b/graphics/C4b_disulf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7015"/>
            <a:ext cx="252602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2957" y="1556792"/>
            <a:ext cx="866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Sulfur</a:t>
            </a:r>
            <a:endParaRPr lang="en-GB" b="1" dirty="0"/>
          </a:p>
          <a:p>
            <a:r>
              <a:rPr lang="en-GB" dirty="0"/>
              <a:t>Some </a:t>
            </a:r>
            <a:r>
              <a:rPr lang="en-GB" b="1" dirty="0"/>
              <a:t>amino acids </a:t>
            </a:r>
            <a:r>
              <a:rPr lang="en-GB" dirty="0"/>
              <a:t>contain </a:t>
            </a:r>
            <a:r>
              <a:rPr lang="en-GB" dirty="0" err="1"/>
              <a:t>sulfur</a:t>
            </a:r>
            <a:r>
              <a:rPr lang="en-GB" dirty="0"/>
              <a:t> and can form a </a:t>
            </a:r>
            <a:r>
              <a:rPr lang="en-GB" dirty="0" smtClean="0"/>
              <a:t>bond with </a:t>
            </a:r>
            <a:r>
              <a:rPr lang="en-GB" dirty="0"/>
              <a:t>another amino acid which also contains </a:t>
            </a:r>
            <a:r>
              <a:rPr lang="en-GB" dirty="0" err="1"/>
              <a:t>sulfur</a:t>
            </a:r>
            <a:r>
              <a:rPr lang="en-GB" dirty="0"/>
              <a:t>. </a:t>
            </a:r>
            <a:r>
              <a:rPr lang="en-GB" dirty="0" smtClean="0"/>
              <a:t>These connections </a:t>
            </a:r>
            <a:r>
              <a:rPr lang="en-GB" dirty="0"/>
              <a:t>are called </a:t>
            </a:r>
            <a:r>
              <a:rPr lang="en-GB" b="1" dirty="0" err="1"/>
              <a:t>disulfide</a:t>
            </a:r>
            <a:r>
              <a:rPr lang="en-GB" b="1" dirty="0"/>
              <a:t> bridges</a:t>
            </a:r>
            <a:r>
              <a:rPr lang="en-GB" dirty="0"/>
              <a:t>. They can </a:t>
            </a:r>
            <a:r>
              <a:rPr lang="en-GB" dirty="0" smtClean="0"/>
              <a:t>occur within </a:t>
            </a:r>
            <a:r>
              <a:rPr lang="en-GB" dirty="0"/>
              <a:t>a polypeptide chain which causes folding of </a:t>
            </a:r>
            <a:r>
              <a:rPr lang="en-GB" dirty="0" smtClean="0"/>
              <a:t>the chain</a:t>
            </a:r>
            <a:r>
              <a:rPr lang="en-GB" dirty="0"/>
              <a:t>. They can also occur between polypeptide </a:t>
            </a:r>
            <a:r>
              <a:rPr lang="en-GB" dirty="0" smtClean="0"/>
              <a:t>chains and </a:t>
            </a:r>
            <a:r>
              <a:rPr lang="en-GB" dirty="0"/>
              <a:t>keep the chains together.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0398" y="68896"/>
            <a:ext cx="8712968" cy="600398"/>
            <a:chOff x="0" y="939918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939918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118" y="985036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3.1.2 State that a variety of other elements are needed by living organisms, including </a:t>
              </a:r>
              <a:r>
                <a:rPr lang="en-GB" kern="1200" dirty="0" err="1" smtClean="0"/>
                <a:t>sulfur</a:t>
              </a:r>
              <a:r>
                <a:rPr lang="en-GB" kern="1200" dirty="0" smtClean="0"/>
                <a:t>, calcium, phosphorus, iron and sodium.</a:t>
              </a:r>
              <a:endParaRPr lang="en-GB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0398" y="768805"/>
            <a:ext cx="8712968" cy="600398"/>
            <a:chOff x="0" y="1877430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1877430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45118" y="1922548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3.1.3 State one role for each of the elements mentioned in 3.1.2.</a:t>
              </a:r>
              <a:endParaRPr lang="en-GB" kern="1200" dirty="0"/>
            </a:p>
          </p:txBody>
        </p:sp>
      </p:grpSp>
      <p:pic>
        <p:nvPicPr>
          <p:cNvPr id="8194" name="Picture 2" descr="http://upload.wikimedia.org/wikipedia/commons/thumb/2/22/Cystine-skeletal.png/150px-Cystine-skele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7359"/>
            <a:ext cx="24882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504" y="1369203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Phosphorus</a:t>
            </a:r>
          </a:p>
          <a:p>
            <a:r>
              <a:rPr lang="en-GB" dirty="0" smtClean="0"/>
              <a:t>Below you see an image of an ATP molecule, the molecule responsible for carrying energy within and between cells. Note </a:t>
            </a:r>
            <a:r>
              <a:rPr lang="en-GB" dirty="0"/>
              <a:t>that the three phosphates have </a:t>
            </a:r>
            <a:r>
              <a:rPr lang="en-GB" dirty="0" smtClean="0"/>
              <a:t>high energy bonds </a:t>
            </a:r>
            <a:r>
              <a:rPr lang="en-GB" dirty="0"/>
              <a:t>between them. Each phosphate contains </a:t>
            </a:r>
            <a:r>
              <a:rPr lang="en-GB" dirty="0" smtClean="0"/>
              <a:t>the elements </a:t>
            </a:r>
            <a:r>
              <a:rPr lang="en-GB" dirty="0"/>
              <a:t>phosphorus and oxygen.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70398" y="68896"/>
            <a:ext cx="8712968" cy="600398"/>
            <a:chOff x="0" y="939918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39918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985036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3.1.2 State that a variety of other elements are needed by living organisms, including </a:t>
              </a:r>
              <a:r>
                <a:rPr lang="en-GB" kern="1200" dirty="0" err="1" smtClean="0"/>
                <a:t>sulfur</a:t>
              </a:r>
              <a:r>
                <a:rPr lang="en-GB" kern="1200" dirty="0" smtClean="0"/>
                <a:t>, calcium, phosphorus, iron and sodium.</a:t>
              </a:r>
              <a:endParaRPr lang="en-GB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0398" y="768805"/>
            <a:ext cx="8712968" cy="600398"/>
            <a:chOff x="0" y="1877430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877430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45118" y="1922548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3.1.3 State one role for each of the elements mentioned in 3.1.2.</a:t>
              </a:r>
              <a:endParaRPr lang="en-GB" kern="1200" dirty="0"/>
            </a:p>
          </p:txBody>
        </p:sp>
      </p:grpSp>
      <p:sp>
        <p:nvSpPr>
          <p:cNvPr id="3" name="AutoShape 2" descr="http://upload.wikimedia.org/wikipedia/commons/0/07/ATP_structu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://upload.wikimedia.org/wikipedia/commons/0/07/ATP_structure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http://upload.wikimedia.org/wikipedia/commons/0/07/ATP_structure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 descr="http://chemwiki.ucdavis.edu/%40api/deki/files/9952/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86" y="2846531"/>
            <a:ext cx="5739991" cy="33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0398" y="68896"/>
            <a:ext cx="8712968" cy="600398"/>
            <a:chOff x="0" y="939918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939918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118" y="985036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3.1.2 State that a variety of other elements are needed by living organisms, including </a:t>
              </a:r>
              <a:r>
                <a:rPr lang="en-GB" kern="1200" dirty="0" err="1" smtClean="0"/>
                <a:t>sulfur</a:t>
              </a:r>
              <a:r>
                <a:rPr lang="en-GB" kern="1200" dirty="0" smtClean="0"/>
                <a:t>, calcium, phosphorus, iron and sodium.</a:t>
              </a:r>
              <a:endParaRPr lang="en-GB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398" y="768805"/>
            <a:ext cx="8712968" cy="600398"/>
            <a:chOff x="0" y="1877430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1877430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5118" y="1922548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3.1.3 State one role for each of the elements mentioned in 3.1.2.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45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Calcium</a:t>
            </a:r>
          </a:p>
          <a:p>
            <a:r>
              <a:rPr lang="en-GB" dirty="0"/>
              <a:t>Calcium is needed to form bone tissue.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3051" y="3994162"/>
            <a:ext cx="4355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Iron</a:t>
            </a:r>
            <a:endParaRPr lang="en-GB" b="1" dirty="0"/>
          </a:p>
          <a:p>
            <a:r>
              <a:rPr lang="en-GB" dirty="0" smtClean="0"/>
              <a:t>The illustration here on the right shows </a:t>
            </a:r>
            <a:r>
              <a:rPr lang="en-GB" dirty="0"/>
              <a:t>the structure of one of the </a:t>
            </a:r>
            <a:r>
              <a:rPr lang="en-GB" dirty="0" smtClean="0"/>
              <a:t>four polypeptide </a:t>
            </a:r>
            <a:r>
              <a:rPr lang="en-GB" dirty="0"/>
              <a:t>chains that makes up </a:t>
            </a:r>
            <a:r>
              <a:rPr lang="en-GB" dirty="0" err="1"/>
              <a:t>hemoglobin</a:t>
            </a:r>
            <a:r>
              <a:rPr lang="en-GB" dirty="0"/>
              <a:t>. Each </a:t>
            </a:r>
            <a:r>
              <a:rPr lang="en-GB" dirty="0" smtClean="0"/>
              <a:t>chain has </a:t>
            </a:r>
            <a:r>
              <a:rPr lang="en-GB" dirty="0"/>
              <a:t>a ‘</a:t>
            </a:r>
            <a:r>
              <a:rPr lang="en-GB" dirty="0" err="1"/>
              <a:t>heme</a:t>
            </a:r>
            <a:r>
              <a:rPr lang="en-GB" dirty="0"/>
              <a:t>’ group containing iron associated with it. </a:t>
            </a:r>
            <a:r>
              <a:rPr lang="en-GB" dirty="0" smtClean="0"/>
              <a:t>Iron is also</a:t>
            </a:r>
            <a:endParaRPr lang="en-GB" dirty="0"/>
          </a:p>
          <a:p>
            <a:r>
              <a:rPr lang="en-GB" dirty="0"/>
              <a:t>needed to help form </a:t>
            </a:r>
            <a:r>
              <a:rPr lang="en-GB" b="1" dirty="0" smtClean="0"/>
              <a:t>chlorophy</a:t>
            </a:r>
            <a:r>
              <a:rPr lang="en-GB" dirty="0" smtClean="0"/>
              <a:t>ll in plants.</a:t>
            </a:r>
            <a:endParaRPr lang="en-GB" dirty="0"/>
          </a:p>
        </p:txBody>
      </p:sp>
      <p:pic>
        <p:nvPicPr>
          <p:cNvPr id="12290" name="Picture 2" descr="http://depts.washington.edu/bonebio/ASBMRed/structure/Mue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1"/>
          <a:stretch/>
        </p:blipFill>
        <p:spPr bwMode="auto">
          <a:xfrm>
            <a:off x="4526882" y="1484784"/>
            <a:ext cx="4696421" cy="27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b/be/Heme_b.svg/220px-Heme_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55454"/>
            <a:ext cx="2068610" cy="22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004048" y="5286823"/>
            <a:ext cx="1512168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52936"/>
            <a:ext cx="7241861" cy="40050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0398" y="68896"/>
            <a:ext cx="8712968" cy="600398"/>
            <a:chOff x="0" y="939918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939918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118" y="985036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3.1.2 State that a variety of other elements are needed by living organisms, including </a:t>
              </a:r>
              <a:r>
                <a:rPr lang="en-GB" kern="1200" dirty="0" err="1" smtClean="0"/>
                <a:t>sulfur</a:t>
              </a:r>
              <a:r>
                <a:rPr lang="en-GB" kern="1200" dirty="0" smtClean="0"/>
                <a:t>, calcium, phosphorus, iron and sodium.</a:t>
              </a:r>
              <a:endParaRPr lang="en-GB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398" y="768805"/>
            <a:ext cx="8712968" cy="600398"/>
            <a:chOff x="0" y="1877430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1877430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5118" y="1922548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3.1.3 State one role for each of the elements mentioned in 3.1.2.</a:t>
              </a:r>
              <a:endParaRPr lang="en-GB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04265" y="1556792"/>
            <a:ext cx="866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Sodium</a:t>
            </a:r>
          </a:p>
          <a:p>
            <a:r>
              <a:rPr lang="en-GB" dirty="0"/>
              <a:t>During a nerve impulse, in the first part of an </a:t>
            </a:r>
            <a:r>
              <a:rPr lang="en-GB" dirty="0" smtClean="0"/>
              <a:t>action potential</a:t>
            </a:r>
            <a:r>
              <a:rPr lang="en-GB" dirty="0"/>
              <a:t>, sodium channels open across the </a:t>
            </a:r>
            <a:r>
              <a:rPr lang="en-GB" dirty="0" smtClean="0"/>
              <a:t>plasma membrane </a:t>
            </a:r>
            <a:r>
              <a:rPr lang="en-GB" dirty="0"/>
              <a:t>and sodium will diffuse into the </a:t>
            </a:r>
            <a:r>
              <a:rPr lang="en-GB" dirty="0" smtClean="0"/>
              <a:t>neuron.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3" y="1369203"/>
            <a:ext cx="9144000" cy="488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0398" y="68896"/>
            <a:ext cx="8712968" cy="600398"/>
            <a:chOff x="0" y="939918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939918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5118" y="985036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3.1.2 State that a variety of other elements are needed by living organisms, including </a:t>
              </a:r>
              <a:r>
                <a:rPr lang="en-GB" kern="1200" dirty="0" err="1" smtClean="0"/>
                <a:t>sulfur</a:t>
              </a:r>
              <a:r>
                <a:rPr lang="en-GB" kern="1200" dirty="0" smtClean="0"/>
                <a:t>, calcium, phosphorus, iron and sodium.</a:t>
              </a:r>
              <a:endParaRPr lang="en-GB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0398" y="768805"/>
            <a:ext cx="8712968" cy="600398"/>
            <a:chOff x="0" y="1877430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877430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45118" y="1922548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3.1.3 State one role for each of the elements mentioned in 3.1.2.</a:t>
              </a:r>
              <a:endParaRPr lang="en-GB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9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5516" y="116632"/>
            <a:ext cx="8712968" cy="924251"/>
            <a:chOff x="0" y="2814942"/>
            <a:chExt cx="8712968" cy="92425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814942"/>
              <a:ext cx="8712968" cy="9242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118" y="2860060"/>
              <a:ext cx="8622732" cy="8340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smtClean="0"/>
                <a:t>3.1.4 Draw and label a diagram showing the structure of water molecules to show their polarity and hydrogen bond formation.</a:t>
              </a:r>
              <a:endParaRPr lang="en-GB" sz="1800" kern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0634" y="1397674"/>
            <a:ext cx="866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molecule of water is made from one atom of </a:t>
            </a:r>
            <a:r>
              <a:rPr lang="en-GB" dirty="0" smtClean="0"/>
              <a:t>oxygen and </a:t>
            </a:r>
            <a:r>
              <a:rPr lang="en-GB" dirty="0"/>
              <a:t>two atoms of hydrogen. Covalent bonds (sharing </a:t>
            </a:r>
            <a:r>
              <a:rPr lang="en-GB" dirty="0" smtClean="0"/>
              <a:t>of electrons</a:t>
            </a:r>
            <a:r>
              <a:rPr lang="en-GB" dirty="0"/>
              <a:t>) keeps the atoms together. The structure of </a:t>
            </a:r>
            <a:r>
              <a:rPr lang="en-GB" dirty="0" smtClean="0"/>
              <a:t>a water </a:t>
            </a:r>
            <a:r>
              <a:rPr lang="en-GB" dirty="0"/>
              <a:t>molecule is fixed: the (small) hydrogen atoms bond</a:t>
            </a:r>
          </a:p>
          <a:p>
            <a:r>
              <a:rPr lang="en-GB" dirty="0"/>
              <a:t>to the (larger) oxygen atom at a fixed </a:t>
            </a:r>
            <a:r>
              <a:rPr lang="en-GB" dirty="0" smtClean="0"/>
              <a:t>angle.</a:t>
            </a:r>
            <a:endParaRPr lang="en-GB" dirty="0"/>
          </a:p>
        </p:txBody>
      </p:sp>
      <p:pic>
        <p:nvPicPr>
          <p:cNvPr id="13314" name="Picture 2" descr="http://www.bio.miami.edu/tom/courses/protected/MCB6/ch02/2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4"/>
          <a:stretch/>
        </p:blipFill>
        <p:spPr bwMode="auto">
          <a:xfrm>
            <a:off x="166904" y="2996952"/>
            <a:ext cx="8855309" cy="34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17196</TotalTime>
  <Words>1507</Words>
  <Application>Microsoft Office PowerPoint</Application>
  <PresentationFormat>On-screen Show (4:3)</PresentationFormat>
  <Paragraphs>87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 MP</vt:lpstr>
      <vt:lpstr>Topic 3: The chemistry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3: The chemistry of life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Mark Polko</cp:lastModifiedBy>
  <cp:revision>186</cp:revision>
  <dcterms:created xsi:type="dcterms:W3CDTF">2013-08-21T17:54:09Z</dcterms:created>
  <dcterms:modified xsi:type="dcterms:W3CDTF">2014-02-05T16:23:44Z</dcterms:modified>
</cp:coreProperties>
</file>