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58" r:id="rId2"/>
    <p:sldMasterId id="2147484070" r:id="rId3"/>
  </p:sldMasterIdLst>
  <p:notesMasterIdLst>
    <p:notesMasterId r:id="rId20"/>
  </p:notesMasterIdLst>
  <p:sldIdLst>
    <p:sldId id="256" r:id="rId4"/>
    <p:sldId id="257" r:id="rId5"/>
    <p:sldId id="284" r:id="rId6"/>
    <p:sldId id="380" r:id="rId7"/>
    <p:sldId id="396" r:id="rId8"/>
    <p:sldId id="399" r:id="rId9"/>
    <p:sldId id="404" r:id="rId10"/>
    <p:sldId id="400" r:id="rId11"/>
    <p:sldId id="401" r:id="rId12"/>
    <p:sldId id="397" r:id="rId13"/>
    <p:sldId id="402" r:id="rId14"/>
    <p:sldId id="403" r:id="rId15"/>
    <p:sldId id="405" r:id="rId16"/>
    <p:sldId id="406" r:id="rId17"/>
    <p:sldId id="407" r:id="rId18"/>
    <p:sldId id="40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3BD"/>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671" autoAdjust="0"/>
  </p:normalViewPr>
  <p:slideViewPr>
    <p:cSldViewPr>
      <p:cViewPr>
        <p:scale>
          <a:sx n="77" d="100"/>
          <a:sy n="77" d="100"/>
        </p:scale>
        <p:origin x="-546" y="60"/>
      </p:cViewPr>
      <p:guideLst>
        <p:guide orient="horz" pos="2160"/>
        <p:guide pos="2880"/>
      </p:guideLst>
    </p:cSldViewPr>
  </p:slideViewPr>
  <p:outlineViewPr>
    <p:cViewPr>
      <p:scale>
        <a:sx n="33" d="100"/>
        <a:sy n="33" d="100"/>
      </p:scale>
      <p:origin x="0" y="6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F9B759BD-63DB-4008-8EFC-2DAC6A2CFFB9}">
      <dgm:prSet/>
      <dgm:spPr/>
      <dgm:t>
        <a:bodyPr/>
        <a:lstStyle/>
        <a:p>
          <a:r>
            <a:rPr lang="en-US" dirty="0"/>
            <a:t>Cell respiration is the controlled release of energy from organic </a:t>
          </a:r>
          <a:r>
            <a:rPr lang="en-US" dirty="0" smtClean="0"/>
            <a:t>compounds </a:t>
          </a:r>
          <a:r>
            <a:rPr lang="en-GB" dirty="0" smtClean="0"/>
            <a:t>to produce ATP.</a:t>
          </a:r>
          <a:endParaRPr lang="en-GB" dirty="0"/>
        </a:p>
      </dgm:t>
    </dgm:pt>
    <dgm:pt modelId="{2B1CD6AB-FB1A-43A5-BF6B-323A0F333966}" type="parTrans" cxnId="{31495B94-2CBB-44CA-83D1-501DC9F02E33}">
      <dgm:prSet/>
      <dgm:spPr/>
      <dgm:t>
        <a:bodyPr/>
        <a:lstStyle/>
        <a:p>
          <a:endParaRPr lang="en-GB"/>
        </a:p>
      </dgm:t>
    </dgm:pt>
    <dgm:pt modelId="{EF5FDBC0-88B1-4C08-8268-724C251861BB}" type="sibTrans" cxnId="{31495B94-2CBB-44CA-83D1-501DC9F02E33}">
      <dgm:prSet/>
      <dgm:spPr/>
      <dgm:t>
        <a:bodyPr/>
        <a:lstStyle/>
        <a:p>
          <a:endParaRPr lang="en-GB"/>
        </a:p>
      </dgm:t>
    </dgm:pt>
    <dgm:pt modelId="{A8957678-E33E-46F7-9453-0EA581CB35BF}">
      <dgm:prSet/>
      <dgm:spPr/>
      <dgm:t>
        <a:bodyPr/>
        <a:lstStyle/>
        <a:p>
          <a:r>
            <a:rPr lang="en-US" dirty="0" smtClean="0"/>
            <a:t>ATP </a:t>
          </a:r>
          <a:r>
            <a:rPr lang="en-US" dirty="0"/>
            <a:t>from cell respiration is immediately available as a source of energy in </a:t>
          </a:r>
          <a:r>
            <a:rPr lang="en-US" dirty="0" smtClean="0"/>
            <a:t>the </a:t>
          </a:r>
          <a:r>
            <a:rPr lang="en-GB" dirty="0" smtClean="0"/>
            <a:t>cell.</a:t>
          </a:r>
          <a:endParaRPr lang="en-GB" dirty="0"/>
        </a:p>
      </dgm:t>
    </dgm:pt>
    <dgm:pt modelId="{B544B75E-1816-43F8-A57E-C3B8AD2FD768}" type="parTrans" cxnId="{17C4623E-7DB8-4BCE-9710-91F4C55CD6C4}">
      <dgm:prSet/>
      <dgm:spPr/>
      <dgm:t>
        <a:bodyPr/>
        <a:lstStyle/>
        <a:p>
          <a:endParaRPr lang="en-GB"/>
        </a:p>
      </dgm:t>
    </dgm:pt>
    <dgm:pt modelId="{02CCA20D-33AC-46F0-996B-C4168ED7A408}" type="sibTrans" cxnId="{17C4623E-7DB8-4BCE-9710-91F4C55CD6C4}">
      <dgm:prSet/>
      <dgm:spPr/>
      <dgm:t>
        <a:bodyPr/>
        <a:lstStyle/>
        <a:p>
          <a:endParaRPr lang="en-GB"/>
        </a:p>
      </dgm:t>
    </dgm:pt>
    <dgm:pt modelId="{718DEA81-8E2F-4802-A02C-35445027C67A}">
      <dgm:prSet/>
      <dgm:spPr/>
      <dgm:t>
        <a:bodyPr/>
        <a:lstStyle/>
        <a:p>
          <a:r>
            <a:rPr lang="en-US" dirty="0" smtClean="0"/>
            <a:t>Anaerobic </a:t>
          </a:r>
          <a:r>
            <a:rPr lang="en-US" dirty="0"/>
            <a:t>cell respiration gives a small yield of ATP from glucose.</a:t>
          </a:r>
          <a:endParaRPr lang="en-GB" dirty="0"/>
        </a:p>
      </dgm:t>
    </dgm:pt>
    <dgm:pt modelId="{F8636E7C-F535-45C9-B253-79AC5FF7BE69}" type="parTrans" cxnId="{50FBC4F7-295D-4D81-A444-A13AB06BA6D9}">
      <dgm:prSet/>
      <dgm:spPr/>
      <dgm:t>
        <a:bodyPr/>
        <a:lstStyle/>
        <a:p>
          <a:endParaRPr lang="en-GB"/>
        </a:p>
      </dgm:t>
    </dgm:pt>
    <dgm:pt modelId="{19466E3E-6567-46D5-AEC1-582E78FDE308}" type="sibTrans" cxnId="{50FBC4F7-295D-4D81-A444-A13AB06BA6D9}">
      <dgm:prSet/>
      <dgm:spPr/>
      <dgm:t>
        <a:bodyPr/>
        <a:lstStyle/>
        <a:p>
          <a:endParaRPr lang="en-GB"/>
        </a:p>
      </dgm:t>
    </dgm:pt>
    <dgm:pt modelId="{10840AE4-08E3-41AE-AB4D-E1CA6FB88DBC}">
      <dgm:prSet/>
      <dgm:spPr/>
      <dgm:t>
        <a:bodyPr/>
        <a:lstStyle/>
        <a:p>
          <a:r>
            <a:rPr lang="en-US" dirty="0" smtClean="0"/>
            <a:t>Aerobic </a:t>
          </a:r>
          <a:r>
            <a:rPr lang="en-US" dirty="0"/>
            <a:t>cell respiration requires oxygen and gives a large yield of ATP </a:t>
          </a:r>
          <a:r>
            <a:rPr lang="en-US" dirty="0" smtClean="0"/>
            <a:t>from </a:t>
          </a:r>
          <a:r>
            <a:rPr lang="en-GB" dirty="0" smtClean="0"/>
            <a:t>glucose.</a:t>
          </a:r>
          <a:endParaRPr lang="en-GB" dirty="0"/>
        </a:p>
      </dgm:t>
    </dgm:pt>
    <dgm:pt modelId="{428EC26D-EB15-48D4-B942-1FCA03AA7219}" type="parTrans" cxnId="{C9542018-B708-4110-A2D7-F840D546F20D}">
      <dgm:prSet/>
      <dgm:spPr/>
      <dgm:t>
        <a:bodyPr/>
        <a:lstStyle/>
        <a:p>
          <a:endParaRPr lang="en-GB"/>
        </a:p>
      </dgm:t>
    </dgm:pt>
    <dgm:pt modelId="{064A08AC-3AD2-4FAC-B257-3B3055EF9EA1}" type="sibTrans" cxnId="{C9542018-B708-4110-A2D7-F840D546F20D}">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1E007FD2-7E9F-416D-AAF6-40550B7BDAD9}" type="pres">
      <dgm:prSet presAssocID="{F9B759BD-63DB-4008-8EFC-2DAC6A2CFFB9}" presName="parentText" presStyleLbl="node1" presStyleIdx="0" presStyleCnt="4">
        <dgm:presLayoutVars>
          <dgm:chMax val="0"/>
          <dgm:bulletEnabled val="1"/>
        </dgm:presLayoutVars>
      </dgm:prSet>
      <dgm:spPr/>
      <dgm:t>
        <a:bodyPr/>
        <a:lstStyle/>
        <a:p>
          <a:endParaRPr lang="en-GB"/>
        </a:p>
      </dgm:t>
    </dgm:pt>
    <dgm:pt modelId="{4A6C1AE1-87DA-4B4D-A4D4-31A3065D9646}" type="pres">
      <dgm:prSet presAssocID="{EF5FDBC0-88B1-4C08-8268-724C251861BB}" presName="spacer" presStyleCnt="0"/>
      <dgm:spPr/>
    </dgm:pt>
    <dgm:pt modelId="{FE03BDCE-FB0D-40D5-A7F0-CD47D5FFF37E}" type="pres">
      <dgm:prSet presAssocID="{A8957678-E33E-46F7-9453-0EA581CB35BF}" presName="parentText" presStyleLbl="node1" presStyleIdx="1" presStyleCnt="4">
        <dgm:presLayoutVars>
          <dgm:chMax val="0"/>
          <dgm:bulletEnabled val="1"/>
        </dgm:presLayoutVars>
      </dgm:prSet>
      <dgm:spPr/>
      <dgm:t>
        <a:bodyPr/>
        <a:lstStyle/>
        <a:p>
          <a:endParaRPr lang="en-GB"/>
        </a:p>
      </dgm:t>
    </dgm:pt>
    <dgm:pt modelId="{D33D6CF0-7FAF-440D-8BB5-4284FF5586A5}" type="pres">
      <dgm:prSet presAssocID="{02CCA20D-33AC-46F0-996B-C4168ED7A408}" presName="spacer" presStyleCnt="0"/>
      <dgm:spPr/>
    </dgm:pt>
    <dgm:pt modelId="{04799E3C-E22C-4E77-9333-1F3EBDC600B0}" type="pres">
      <dgm:prSet presAssocID="{718DEA81-8E2F-4802-A02C-35445027C67A}" presName="parentText" presStyleLbl="node1" presStyleIdx="2" presStyleCnt="4">
        <dgm:presLayoutVars>
          <dgm:chMax val="0"/>
          <dgm:bulletEnabled val="1"/>
        </dgm:presLayoutVars>
      </dgm:prSet>
      <dgm:spPr/>
      <dgm:t>
        <a:bodyPr/>
        <a:lstStyle/>
        <a:p>
          <a:endParaRPr lang="en-GB"/>
        </a:p>
      </dgm:t>
    </dgm:pt>
    <dgm:pt modelId="{0DC6F0BB-A194-40E0-BDC7-4F0D2884DF41}" type="pres">
      <dgm:prSet presAssocID="{19466E3E-6567-46D5-AEC1-582E78FDE308}" presName="spacer" presStyleCnt="0"/>
      <dgm:spPr/>
    </dgm:pt>
    <dgm:pt modelId="{290E082B-47F0-4CCC-B74F-7A9850E6A21E}" type="pres">
      <dgm:prSet presAssocID="{10840AE4-08E3-41AE-AB4D-E1CA6FB88DBC}" presName="parentText" presStyleLbl="node1" presStyleIdx="3" presStyleCnt="4">
        <dgm:presLayoutVars>
          <dgm:chMax val="0"/>
          <dgm:bulletEnabled val="1"/>
        </dgm:presLayoutVars>
      </dgm:prSet>
      <dgm:spPr/>
      <dgm:t>
        <a:bodyPr/>
        <a:lstStyle/>
        <a:p>
          <a:endParaRPr lang="en-GB"/>
        </a:p>
      </dgm:t>
    </dgm:pt>
  </dgm:ptLst>
  <dgm:cxnLst>
    <dgm:cxn modelId="{50FBC4F7-295D-4D81-A444-A13AB06BA6D9}" srcId="{FBAE8630-DC10-4B52-AFE9-52D0B66F20CA}" destId="{718DEA81-8E2F-4802-A02C-35445027C67A}" srcOrd="2" destOrd="0" parTransId="{F8636E7C-F535-45C9-B253-79AC5FF7BE69}" sibTransId="{19466E3E-6567-46D5-AEC1-582E78FDE308}"/>
    <dgm:cxn modelId="{327A175C-037A-4B5D-B4CA-043CCBF91DA2}" type="presOf" srcId="{10840AE4-08E3-41AE-AB4D-E1CA6FB88DBC}" destId="{290E082B-47F0-4CCC-B74F-7A9850E6A21E}" srcOrd="0" destOrd="0" presId="urn:microsoft.com/office/officeart/2005/8/layout/vList2"/>
    <dgm:cxn modelId="{16387F31-F8DB-4880-8025-D61FC12FEF7D}" type="presOf" srcId="{A8957678-E33E-46F7-9453-0EA581CB35BF}" destId="{FE03BDCE-FB0D-40D5-A7F0-CD47D5FFF37E}" srcOrd="0" destOrd="0" presId="urn:microsoft.com/office/officeart/2005/8/layout/vList2"/>
    <dgm:cxn modelId="{C9542018-B708-4110-A2D7-F840D546F20D}" srcId="{FBAE8630-DC10-4B52-AFE9-52D0B66F20CA}" destId="{10840AE4-08E3-41AE-AB4D-E1CA6FB88DBC}" srcOrd="3" destOrd="0" parTransId="{428EC26D-EB15-48D4-B942-1FCA03AA7219}" sibTransId="{064A08AC-3AD2-4FAC-B257-3B3055EF9EA1}"/>
    <dgm:cxn modelId="{350442DB-0996-43B8-A455-814B67904F54}" type="presOf" srcId="{FBAE8630-DC10-4B52-AFE9-52D0B66F20CA}" destId="{F9EB2F10-2B83-439B-8299-10923EE9C12E}" srcOrd="0" destOrd="0" presId="urn:microsoft.com/office/officeart/2005/8/layout/vList2"/>
    <dgm:cxn modelId="{4F712ED5-8EBC-4A9D-9F3A-50755C1F157E}" type="presOf" srcId="{F9B759BD-63DB-4008-8EFC-2DAC6A2CFFB9}" destId="{1E007FD2-7E9F-416D-AAF6-40550B7BDAD9}" srcOrd="0" destOrd="0" presId="urn:microsoft.com/office/officeart/2005/8/layout/vList2"/>
    <dgm:cxn modelId="{17C4623E-7DB8-4BCE-9710-91F4C55CD6C4}" srcId="{FBAE8630-DC10-4B52-AFE9-52D0B66F20CA}" destId="{A8957678-E33E-46F7-9453-0EA581CB35BF}" srcOrd="1" destOrd="0" parTransId="{B544B75E-1816-43F8-A57E-C3B8AD2FD768}" sibTransId="{02CCA20D-33AC-46F0-996B-C4168ED7A408}"/>
    <dgm:cxn modelId="{31495B94-2CBB-44CA-83D1-501DC9F02E33}" srcId="{FBAE8630-DC10-4B52-AFE9-52D0B66F20CA}" destId="{F9B759BD-63DB-4008-8EFC-2DAC6A2CFFB9}" srcOrd="0" destOrd="0" parTransId="{2B1CD6AB-FB1A-43A5-BF6B-323A0F333966}" sibTransId="{EF5FDBC0-88B1-4C08-8268-724C251861BB}"/>
    <dgm:cxn modelId="{749E66EF-D7CC-448D-A9CC-0716D9793744}" type="presOf" srcId="{718DEA81-8E2F-4802-A02C-35445027C67A}" destId="{04799E3C-E22C-4E77-9333-1F3EBDC600B0}" srcOrd="0" destOrd="0" presId="urn:microsoft.com/office/officeart/2005/8/layout/vList2"/>
    <dgm:cxn modelId="{E98B489D-0332-4C52-82D3-4E136A5BE1E2}" type="presParOf" srcId="{F9EB2F10-2B83-439B-8299-10923EE9C12E}" destId="{1E007FD2-7E9F-416D-AAF6-40550B7BDAD9}" srcOrd="0" destOrd="0" presId="urn:microsoft.com/office/officeart/2005/8/layout/vList2"/>
    <dgm:cxn modelId="{2E6BB216-2A7E-407B-BC22-3B71C74C7F32}" type="presParOf" srcId="{F9EB2F10-2B83-439B-8299-10923EE9C12E}" destId="{4A6C1AE1-87DA-4B4D-A4D4-31A3065D9646}" srcOrd="1" destOrd="0" presId="urn:microsoft.com/office/officeart/2005/8/layout/vList2"/>
    <dgm:cxn modelId="{0CEDA7B0-48B4-4B79-971A-D6B09411D634}" type="presParOf" srcId="{F9EB2F10-2B83-439B-8299-10923EE9C12E}" destId="{FE03BDCE-FB0D-40D5-A7F0-CD47D5FFF37E}" srcOrd="2" destOrd="0" presId="urn:microsoft.com/office/officeart/2005/8/layout/vList2"/>
    <dgm:cxn modelId="{A8C587DB-BE66-42A8-846A-7AFB4E8A408F}" type="presParOf" srcId="{F9EB2F10-2B83-439B-8299-10923EE9C12E}" destId="{D33D6CF0-7FAF-440D-8BB5-4284FF5586A5}" srcOrd="3" destOrd="0" presId="urn:microsoft.com/office/officeart/2005/8/layout/vList2"/>
    <dgm:cxn modelId="{6919E44C-8A33-471B-B406-8C7E7E12DB87}" type="presParOf" srcId="{F9EB2F10-2B83-439B-8299-10923EE9C12E}" destId="{04799E3C-E22C-4E77-9333-1F3EBDC600B0}" srcOrd="4" destOrd="0" presId="urn:microsoft.com/office/officeart/2005/8/layout/vList2"/>
    <dgm:cxn modelId="{E2A86C9F-B65B-4927-BF6C-6DFB71AB944B}" type="presParOf" srcId="{F9EB2F10-2B83-439B-8299-10923EE9C12E}" destId="{0DC6F0BB-A194-40E0-BDC7-4F0D2884DF41}" srcOrd="5" destOrd="0" presId="urn:microsoft.com/office/officeart/2005/8/layout/vList2"/>
    <dgm:cxn modelId="{ABE17F0A-5F5B-47BF-ACFE-FAC8064ACB05}" type="presParOf" srcId="{F9EB2F10-2B83-439B-8299-10923EE9C12E}" destId="{290E082B-47F0-4CCC-B74F-7A9850E6A21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CC80910E-C6C3-4485-9597-F943D6F137C6}">
      <dgm:prSet/>
      <dgm:spPr/>
      <dgm:t>
        <a:bodyPr/>
        <a:lstStyle/>
        <a:p>
          <a:r>
            <a:rPr lang="en-US" dirty="0" smtClean="0"/>
            <a:t>Assessing the ethics of scientific research—the use of invertebrates in respirometer experiments has ethical implications. (4.5)</a:t>
          </a:r>
          <a:endParaRPr lang="en-GB" dirty="0"/>
        </a:p>
      </dgm:t>
    </dgm:pt>
    <dgm:pt modelId="{DED930FE-ECBE-4B54-AE27-3FE4567628DE}" type="parTrans" cxnId="{C0EFE555-EBC4-448C-9BAE-8367184B7F98}">
      <dgm:prSet/>
      <dgm:spPr/>
      <dgm:t>
        <a:bodyPr/>
        <a:lstStyle/>
        <a:p>
          <a:endParaRPr lang="en-GB"/>
        </a:p>
      </dgm:t>
    </dgm:pt>
    <dgm:pt modelId="{DF027398-4FBB-4BDC-8691-3E4FC1708099}" type="sibTrans" cxnId="{C0EFE555-EBC4-448C-9BAE-8367184B7F98}">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t>
        <a:bodyPr/>
        <a:lstStyle/>
        <a:p>
          <a:endParaRPr lang="es-ES"/>
        </a:p>
      </dgm:t>
    </dgm:pt>
    <dgm:pt modelId="{042ECC4E-82DB-47EC-84F7-8BC219DC0C9B}" type="pres">
      <dgm:prSet presAssocID="{CC80910E-C6C3-4485-9597-F943D6F137C6}" presName="parentText" presStyleLbl="node1" presStyleIdx="0" presStyleCnt="1">
        <dgm:presLayoutVars>
          <dgm:chMax val="0"/>
          <dgm:bulletEnabled val="1"/>
        </dgm:presLayoutVars>
      </dgm:prSet>
      <dgm:spPr/>
      <dgm:t>
        <a:bodyPr/>
        <a:lstStyle/>
        <a:p>
          <a:endParaRPr lang="en-GB"/>
        </a:p>
      </dgm:t>
    </dgm:pt>
  </dgm:ptLst>
  <dgm:cxnLst>
    <dgm:cxn modelId="{B7639C53-A4EF-4020-92A7-46340A6B67E4}" type="presOf" srcId="{FEABFFB5-CC6A-4F3F-B501-DA3644A3949D}" destId="{F0689D10-A944-4645-9C78-13600155B516}" srcOrd="0" destOrd="0" presId="urn:microsoft.com/office/officeart/2005/8/layout/vList2"/>
    <dgm:cxn modelId="{C0EFE555-EBC4-448C-9BAE-8367184B7F98}" srcId="{FEABFFB5-CC6A-4F3F-B501-DA3644A3949D}" destId="{CC80910E-C6C3-4485-9597-F943D6F137C6}" srcOrd="0" destOrd="0" parTransId="{DED930FE-ECBE-4B54-AE27-3FE4567628DE}" sibTransId="{DF027398-4FBB-4BDC-8691-3E4FC1708099}"/>
    <dgm:cxn modelId="{BE48FE62-B05E-4E4A-B43E-D69DF47D5056}" type="presOf" srcId="{CC80910E-C6C3-4485-9597-F943D6F137C6}" destId="{042ECC4E-82DB-47EC-84F7-8BC219DC0C9B}" srcOrd="0" destOrd="0" presId="urn:microsoft.com/office/officeart/2005/8/layout/vList2"/>
    <dgm:cxn modelId="{A6DD0C89-3EAB-40AE-A60C-55B2B2625A3C}" type="presParOf" srcId="{F0689D10-A944-4645-9C78-13600155B516}" destId="{042ECC4E-82DB-47EC-84F7-8BC219DC0C9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0D4AFB1D-6C61-482D-999A-168FD3AE3D32}">
      <dgm:prSet/>
      <dgm:spPr/>
      <dgm:t>
        <a:bodyPr/>
        <a:lstStyle/>
        <a:p>
          <a:r>
            <a:rPr lang="en-US" dirty="0"/>
            <a:t>Application: Use of anaerobic cell respiration in yeasts to produce </a:t>
          </a:r>
          <a:r>
            <a:rPr lang="en-US" dirty="0" smtClean="0"/>
            <a:t>ethanol and carbon dioxide in baking.</a:t>
          </a:r>
          <a:endParaRPr lang="en-GB" dirty="0"/>
        </a:p>
      </dgm:t>
    </dgm:pt>
    <dgm:pt modelId="{65EAE491-8FF1-4AA1-8E51-B3B0AB8AEF11}" type="parTrans" cxnId="{15A2380F-85EE-473E-B218-DBF4CFBF5D6C}">
      <dgm:prSet/>
      <dgm:spPr/>
      <dgm:t>
        <a:bodyPr/>
        <a:lstStyle/>
        <a:p>
          <a:endParaRPr lang="en-GB"/>
        </a:p>
      </dgm:t>
    </dgm:pt>
    <dgm:pt modelId="{3D1A91A5-CF95-4BD1-973B-EAA7712BA077}" type="sibTrans" cxnId="{15A2380F-85EE-473E-B218-DBF4CFBF5D6C}">
      <dgm:prSet/>
      <dgm:spPr/>
      <dgm:t>
        <a:bodyPr/>
        <a:lstStyle/>
        <a:p>
          <a:endParaRPr lang="en-GB"/>
        </a:p>
      </dgm:t>
    </dgm:pt>
    <dgm:pt modelId="{BF969852-A682-46EE-9F31-10E40E875626}">
      <dgm:prSet/>
      <dgm:spPr/>
      <dgm:t>
        <a:bodyPr/>
        <a:lstStyle/>
        <a:p>
          <a:r>
            <a:rPr lang="en-US" dirty="0" smtClean="0"/>
            <a:t>Application</a:t>
          </a:r>
          <a:r>
            <a:rPr lang="en-US" dirty="0"/>
            <a:t>: Lactate production in humans when anaerobic respiration </a:t>
          </a:r>
          <a:r>
            <a:rPr lang="en-US" dirty="0" smtClean="0"/>
            <a:t>is used to maximize the power of muscle contractions.</a:t>
          </a:r>
          <a:endParaRPr lang="en-GB" dirty="0"/>
        </a:p>
      </dgm:t>
    </dgm:pt>
    <dgm:pt modelId="{CDB78095-B233-452B-ADB5-A293491F2880}" type="parTrans" cxnId="{73B524B0-4ECD-46AD-A42E-8C45BD3CF072}">
      <dgm:prSet/>
      <dgm:spPr/>
      <dgm:t>
        <a:bodyPr/>
        <a:lstStyle/>
        <a:p>
          <a:endParaRPr lang="en-GB"/>
        </a:p>
      </dgm:t>
    </dgm:pt>
    <dgm:pt modelId="{9FBBBE94-8809-4204-887E-3B0D164EF1CF}" type="sibTrans" cxnId="{73B524B0-4ECD-46AD-A42E-8C45BD3CF072}">
      <dgm:prSet/>
      <dgm:spPr/>
      <dgm:t>
        <a:bodyPr/>
        <a:lstStyle/>
        <a:p>
          <a:endParaRPr lang="en-GB"/>
        </a:p>
      </dgm:t>
    </dgm:pt>
    <dgm:pt modelId="{DF3BADC6-77D0-44F1-889A-9AD7ABFD0FB9}">
      <dgm:prSet/>
      <dgm:spPr/>
      <dgm:t>
        <a:bodyPr/>
        <a:lstStyle/>
        <a:p>
          <a:r>
            <a:rPr lang="en-US" dirty="0" smtClean="0"/>
            <a:t>Skill</a:t>
          </a:r>
          <a:r>
            <a:rPr lang="en-US" dirty="0"/>
            <a:t>: Analysis of results from experiments involving measurement </a:t>
          </a:r>
          <a:r>
            <a:rPr lang="en-US" dirty="0" smtClean="0"/>
            <a:t>of respiration rates in germinating seeds or invertebrates using a respirometer.</a:t>
          </a:r>
          <a:endParaRPr lang="en-GB" dirty="0"/>
        </a:p>
      </dgm:t>
    </dgm:pt>
    <dgm:pt modelId="{4788D4E9-E7CF-46C0-A2F6-CFE9200308B7}" type="parTrans" cxnId="{74AA1538-4D2D-4F94-A464-6DC9AF9AD83E}">
      <dgm:prSet/>
      <dgm:spPr/>
      <dgm:t>
        <a:bodyPr/>
        <a:lstStyle/>
        <a:p>
          <a:endParaRPr lang="en-GB"/>
        </a:p>
      </dgm:t>
    </dgm:pt>
    <dgm:pt modelId="{713C4CA7-A822-418A-B830-89F6AAF9AADF}" type="sibTrans" cxnId="{74AA1538-4D2D-4F94-A464-6DC9AF9AD83E}">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930010DD-306A-4A83-8925-5E9A5B084C46}" type="pres">
      <dgm:prSet presAssocID="{0D4AFB1D-6C61-482D-999A-168FD3AE3D32}" presName="parentText" presStyleLbl="node1" presStyleIdx="0" presStyleCnt="3">
        <dgm:presLayoutVars>
          <dgm:chMax val="0"/>
          <dgm:bulletEnabled val="1"/>
        </dgm:presLayoutVars>
      </dgm:prSet>
      <dgm:spPr/>
      <dgm:t>
        <a:bodyPr/>
        <a:lstStyle/>
        <a:p>
          <a:endParaRPr lang="en-GB"/>
        </a:p>
      </dgm:t>
    </dgm:pt>
    <dgm:pt modelId="{EE5DF59D-482E-4746-A070-256CED768496}" type="pres">
      <dgm:prSet presAssocID="{3D1A91A5-CF95-4BD1-973B-EAA7712BA077}" presName="spacer" presStyleCnt="0"/>
      <dgm:spPr/>
    </dgm:pt>
    <dgm:pt modelId="{D258629E-1C95-40A8-9461-BBA2D0096588}" type="pres">
      <dgm:prSet presAssocID="{BF969852-A682-46EE-9F31-10E40E875626}" presName="parentText" presStyleLbl="node1" presStyleIdx="1" presStyleCnt="3">
        <dgm:presLayoutVars>
          <dgm:chMax val="0"/>
          <dgm:bulletEnabled val="1"/>
        </dgm:presLayoutVars>
      </dgm:prSet>
      <dgm:spPr/>
      <dgm:t>
        <a:bodyPr/>
        <a:lstStyle/>
        <a:p>
          <a:endParaRPr lang="en-GB"/>
        </a:p>
      </dgm:t>
    </dgm:pt>
    <dgm:pt modelId="{C7019050-FBF7-486E-A523-4CBF111C732D}" type="pres">
      <dgm:prSet presAssocID="{9FBBBE94-8809-4204-887E-3B0D164EF1CF}" presName="spacer" presStyleCnt="0"/>
      <dgm:spPr/>
    </dgm:pt>
    <dgm:pt modelId="{5BB1E70E-BFA4-49D7-89A2-B8C96A52B6E6}" type="pres">
      <dgm:prSet presAssocID="{DF3BADC6-77D0-44F1-889A-9AD7ABFD0FB9}" presName="parentText" presStyleLbl="node1" presStyleIdx="2" presStyleCnt="3">
        <dgm:presLayoutVars>
          <dgm:chMax val="0"/>
          <dgm:bulletEnabled val="1"/>
        </dgm:presLayoutVars>
      </dgm:prSet>
      <dgm:spPr/>
      <dgm:t>
        <a:bodyPr/>
        <a:lstStyle/>
        <a:p>
          <a:endParaRPr lang="en-GB"/>
        </a:p>
      </dgm:t>
    </dgm:pt>
  </dgm:ptLst>
  <dgm:cxnLst>
    <dgm:cxn modelId="{15A2380F-85EE-473E-B218-DBF4CFBF5D6C}" srcId="{FBAE8630-DC10-4B52-AFE9-52D0B66F20CA}" destId="{0D4AFB1D-6C61-482D-999A-168FD3AE3D32}" srcOrd="0" destOrd="0" parTransId="{65EAE491-8FF1-4AA1-8E51-B3B0AB8AEF11}" sibTransId="{3D1A91A5-CF95-4BD1-973B-EAA7712BA077}"/>
    <dgm:cxn modelId="{F7357527-372D-4F40-B4C6-73248406D305}" type="presOf" srcId="{BF969852-A682-46EE-9F31-10E40E875626}" destId="{D258629E-1C95-40A8-9461-BBA2D0096588}" srcOrd="0" destOrd="0" presId="urn:microsoft.com/office/officeart/2005/8/layout/vList2"/>
    <dgm:cxn modelId="{73B524B0-4ECD-46AD-A42E-8C45BD3CF072}" srcId="{FBAE8630-DC10-4B52-AFE9-52D0B66F20CA}" destId="{BF969852-A682-46EE-9F31-10E40E875626}" srcOrd="1" destOrd="0" parTransId="{CDB78095-B233-452B-ADB5-A293491F2880}" sibTransId="{9FBBBE94-8809-4204-887E-3B0D164EF1CF}"/>
    <dgm:cxn modelId="{1C975B91-F5EA-452E-944C-971DB45DFDFC}" type="presOf" srcId="{DF3BADC6-77D0-44F1-889A-9AD7ABFD0FB9}" destId="{5BB1E70E-BFA4-49D7-89A2-B8C96A52B6E6}" srcOrd="0" destOrd="0" presId="urn:microsoft.com/office/officeart/2005/8/layout/vList2"/>
    <dgm:cxn modelId="{ACB9F573-05C9-48B6-881A-E0FB250157F1}" type="presOf" srcId="{0D4AFB1D-6C61-482D-999A-168FD3AE3D32}" destId="{930010DD-306A-4A83-8925-5E9A5B084C46}" srcOrd="0" destOrd="0" presId="urn:microsoft.com/office/officeart/2005/8/layout/vList2"/>
    <dgm:cxn modelId="{74AA1538-4D2D-4F94-A464-6DC9AF9AD83E}" srcId="{FBAE8630-DC10-4B52-AFE9-52D0B66F20CA}" destId="{DF3BADC6-77D0-44F1-889A-9AD7ABFD0FB9}" srcOrd="2" destOrd="0" parTransId="{4788D4E9-E7CF-46C0-A2F6-CFE9200308B7}" sibTransId="{713C4CA7-A822-418A-B830-89F6AAF9AADF}"/>
    <dgm:cxn modelId="{720BD40B-F660-46C8-B916-6EDAE0B5959E}" type="presOf" srcId="{FBAE8630-DC10-4B52-AFE9-52D0B66F20CA}" destId="{F9EB2F10-2B83-439B-8299-10923EE9C12E}" srcOrd="0" destOrd="0" presId="urn:microsoft.com/office/officeart/2005/8/layout/vList2"/>
    <dgm:cxn modelId="{757F13FC-D688-4683-8D59-2AC2F462A38A}" type="presParOf" srcId="{F9EB2F10-2B83-439B-8299-10923EE9C12E}" destId="{930010DD-306A-4A83-8925-5E9A5B084C46}" srcOrd="0" destOrd="0" presId="urn:microsoft.com/office/officeart/2005/8/layout/vList2"/>
    <dgm:cxn modelId="{B25C3BA0-D9D5-4889-9AF0-6FC4206D6205}" type="presParOf" srcId="{F9EB2F10-2B83-439B-8299-10923EE9C12E}" destId="{EE5DF59D-482E-4746-A070-256CED768496}" srcOrd="1" destOrd="0" presId="urn:microsoft.com/office/officeart/2005/8/layout/vList2"/>
    <dgm:cxn modelId="{23AA7C0C-66BA-430D-8887-AA327F727C22}" type="presParOf" srcId="{F9EB2F10-2B83-439B-8299-10923EE9C12E}" destId="{D258629E-1C95-40A8-9461-BBA2D0096588}" srcOrd="2" destOrd="0" presId="urn:microsoft.com/office/officeart/2005/8/layout/vList2"/>
    <dgm:cxn modelId="{2A2E5550-249F-4F76-B260-180ED1B2E1F2}" type="presParOf" srcId="{F9EB2F10-2B83-439B-8299-10923EE9C12E}" destId="{C7019050-FBF7-486E-A523-4CBF111C732D}" srcOrd="3" destOrd="0" presId="urn:microsoft.com/office/officeart/2005/8/layout/vList2"/>
    <dgm:cxn modelId="{06F5D384-BAEF-4494-AC93-BD1544E92A19}" type="presParOf" srcId="{F9EB2F10-2B83-439B-8299-10923EE9C12E}" destId="{5BB1E70E-BFA4-49D7-89A2-B8C96A52B6E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custT="1"/>
      <dgm:spPr/>
      <dgm:t>
        <a:bodyPr/>
        <a:lstStyle/>
        <a:p>
          <a:r>
            <a:rPr lang="es-ES_tradnl" sz="2000" dirty="0" err="1" smtClean="0"/>
            <a:t>None</a:t>
          </a:r>
          <a:endParaRPr lang="en-GB" sz="2000" b="1" dirty="0"/>
        </a:p>
      </dgm:t>
    </dgm:pt>
    <dgm:pt modelId="{0F5448C9-0552-4810-ABD8-51C7555B8F5F}" type="parTrans" cxnId="{DCE3F067-98BE-438F-9ED8-641E71E735E2}">
      <dgm:prSet/>
      <dgm:spPr/>
      <dgm:t>
        <a:bodyPr/>
        <a:lstStyle/>
        <a:p>
          <a:endParaRPr lang="en-GB" sz="1200"/>
        </a:p>
      </dgm:t>
    </dgm:pt>
    <dgm:pt modelId="{52652FC3-6523-449E-B207-28E69B7FCAB7}" type="sibTrans" cxnId="{DCE3F067-98BE-438F-9ED8-641E71E735E2}">
      <dgm:prSet/>
      <dgm:spPr/>
      <dgm:t>
        <a:bodyPr/>
        <a:lstStyle/>
        <a:p>
          <a:endParaRPr lang="en-GB" sz="1200"/>
        </a:p>
      </dgm:t>
    </dgm:pt>
    <dgm:pt modelId="{DBD93534-37E2-4FEB-B4FF-70A6DF8FFBF4}" type="pres">
      <dgm:prSet presAssocID="{27199ABC-2B52-4EE2-91EE-5768BDAAE9F2}" presName="linear" presStyleCnt="0">
        <dgm:presLayoutVars>
          <dgm:animLvl val="lvl"/>
          <dgm:resizeHandles val="exact"/>
        </dgm:presLayoutVars>
      </dgm:prSet>
      <dgm:spPr/>
      <dgm:t>
        <a:bodyPr/>
        <a:lstStyle/>
        <a:p>
          <a:endParaRPr lang="en-GB"/>
        </a:p>
      </dgm:t>
    </dgm:pt>
    <dgm:pt modelId="{5452018A-424A-4A43-BEAE-C6715D57FA04}" type="pres">
      <dgm:prSet presAssocID="{9894D33F-DB2E-4419-9D5C-11A2C56919F1}" presName="parentText" presStyleLbl="node1" presStyleIdx="0" presStyleCnt="1" custScaleY="46789">
        <dgm:presLayoutVars>
          <dgm:chMax val="0"/>
          <dgm:bulletEnabled val="1"/>
        </dgm:presLayoutVars>
      </dgm:prSet>
      <dgm:spPr/>
      <dgm:t>
        <a:bodyPr/>
        <a:lstStyle/>
        <a:p>
          <a:endParaRPr lang="en-GB"/>
        </a:p>
      </dgm:t>
    </dgm:pt>
  </dgm:ptLst>
  <dgm:cxnLst>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3C534029-3EBC-4D33-BDC3-CAB90180A905}" type="presOf" srcId="{9894D33F-DB2E-4419-9D5C-11A2C56919F1}" destId="{5452018A-424A-4A43-BEAE-C6715D57FA0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07FD2-7E9F-416D-AAF6-40550B7BDAD9}">
      <dsp:nvSpPr>
        <dsp:cNvPr id="0" name=""/>
        <dsp:cNvSpPr/>
      </dsp:nvSpPr>
      <dsp:spPr>
        <a:xfrm>
          <a:off x="0" y="2715"/>
          <a:ext cx="8208912" cy="83537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Cell respiration is the controlled release of energy from organic </a:t>
          </a:r>
          <a:r>
            <a:rPr lang="en-US" sz="2100" kern="1200" dirty="0" smtClean="0"/>
            <a:t>compounds </a:t>
          </a:r>
          <a:r>
            <a:rPr lang="en-GB" sz="2100" kern="1200" dirty="0" smtClean="0"/>
            <a:t>to produce ATP.</a:t>
          </a:r>
          <a:endParaRPr lang="en-GB" sz="2100" kern="1200" dirty="0"/>
        </a:p>
      </dsp:txBody>
      <dsp:txXfrm>
        <a:off x="40780" y="43495"/>
        <a:ext cx="8127352" cy="753819"/>
      </dsp:txXfrm>
    </dsp:sp>
    <dsp:sp modelId="{FE03BDCE-FB0D-40D5-A7F0-CD47D5FFF37E}">
      <dsp:nvSpPr>
        <dsp:cNvPr id="0" name=""/>
        <dsp:cNvSpPr/>
      </dsp:nvSpPr>
      <dsp:spPr>
        <a:xfrm>
          <a:off x="0" y="898575"/>
          <a:ext cx="8208912" cy="83537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ATP </a:t>
          </a:r>
          <a:r>
            <a:rPr lang="en-US" sz="2100" kern="1200" dirty="0"/>
            <a:t>from cell respiration is immediately available as a source of energy in </a:t>
          </a:r>
          <a:r>
            <a:rPr lang="en-US" sz="2100" kern="1200" dirty="0" smtClean="0"/>
            <a:t>the </a:t>
          </a:r>
          <a:r>
            <a:rPr lang="en-GB" sz="2100" kern="1200" dirty="0" smtClean="0"/>
            <a:t>cell.</a:t>
          </a:r>
          <a:endParaRPr lang="en-GB" sz="2100" kern="1200" dirty="0"/>
        </a:p>
      </dsp:txBody>
      <dsp:txXfrm>
        <a:off x="40780" y="939355"/>
        <a:ext cx="8127352" cy="753819"/>
      </dsp:txXfrm>
    </dsp:sp>
    <dsp:sp modelId="{04799E3C-E22C-4E77-9333-1F3EBDC600B0}">
      <dsp:nvSpPr>
        <dsp:cNvPr id="0" name=""/>
        <dsp:cNvSpPr/>
      </dsp:nvSpPr>
      <dsp:spPr>
        <a:xfrm>
          <a:off x="0" y="1794435"/>
          <a:ext cx="8208912" cy="83537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Anaerobic </a:t>
          </a:r>
          <a:r>
            <a:rPr lang="en-US" sz="2100" kern="1200" dirty="0"/>
            <a:t>cell respiration gives a small yield of ATP from glucose.</a:t>
          </a:r>
          <a:endParaRPr lang="en-GB" sz="2100" kern="1200" dirty="0"/>
        </a:p>
      </dsp:txBody>
      <dsp:txXfrm>
        <a:off x="40780" y="1835215"/>
        <a:ext cx="8127352" cy="753819"/>
      </dsp:txXfrm>
    </dsp:sp>
    <dsp:sp modelId="{290E082B-47F0-4CCC-B74F-7A9850E6A21E}">
      <dsp:nvSpPr>
        <dsp:cNvPr id="0" name=""/>
        <dsp:cNvSpPr/>
      </dsp:nvSpPr>
      <dsp:spPr>
        <a:xfrm>
          <a:off x="0" y="2690296"/>
          <a:ext cx="8208912" cy="83537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Aerobic </a:t>
          </a:r>
          <a:r>
            <a:rPr lang="en-US" sz="2100" kern="1200" dirty="0"/>
            <a:t>cell respiration requires oxygen and gives a large yield of ATP </a:t>
          </a:r>
          <a:r>
            <a:rPr lang="en-US" sz="2100" kern="1200" dirty="0" smtClean="0"/>
            <a:t>from </a:t>
          </a:r>
          <a:r>
            <a:rPr lang="en-GB" sz="2100" kern="1200" dirty="0" smtClean="0"/>
            <a:t>glucose.</a:t>
          </a:r>
          <a:endParaRPr lang="en-GB" sz="2100" kern="1200" dirty="0"/>
        </a:p>
      </dsp:txBody>
      <dsp:txXfrm>
        <a:off x="40780" y="2731076"/>
        <a:ext cx="8127352" cy="75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CC4E-82DB-47EC-84F7-8BC219DC0C9B}">
      <dsp:nvSpPr>
        <dsp:cNvPr id="0" name=""/>
        <dsp:cNvSpPr/>
      </dsp:nvSpPr>
      <dsp:spPr>
        <a:xfrm>
          <a:off x="0" y="8583"/>
          <a:ext cx="8201891" cy="1460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Assessing the ethics of scientific research—the use of invertebrates in respirometer experiments has ethical implications. (4.5)</a:t>
          </a:r>
          <a:endParaRPr lang="en-GB" sz="2600" kern="1200" dirty="0"/>
        </a:p>
      </dsp:txBody>
      <dsp:txXfrm>
        <a:off x="71279" y="79862"/>
        <a:ext cx="8059333" cy="1317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010DD-306A-4A83-8925-5E9A5B084C46}">
      <dsp:nvSpPr>
        <dsp:cNvPr id="0" name=""/>
        <dsp:cNvSpPr/>
      </dsp:nvSpPr>
      <dsp:spPr>
        <a:xfrm>
          <a:off x="0" y="31328"/>
          <a:ext cx="8172122" cy="111881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Application: Use of anaerobic cell respiration in yeasts to produce </a:t>
          </a:r>
          <a:r>
            <a:rPr lang="en-US" sz="2000" kern="1200" dirty="0" smtClean="0"/>
            <a:t>ethanol and carbon dioxide in baking.</a:t>
          </a:r>
          <a:endParaRPr lang="en-GB" sz="2000" kern="1200" dirty="0"/>
        </a:p>
      </dsp:txBody>
      <dsp:txXfrm>
        <a:off x="54616" y="85944"/>
        <a:ext cx="8062890" cy="1009580"/>
      </dsp:txXfrm>
    </dsp:sp>
    <dsp:sp modelId="{D258629E-1C95-40A8-9461-BBA2D0096588}">
      <dsp:nvSpPr>
        <dsp:cNvPr id="0" name=""/>
        <dsp:cNvSpPr/>
      </dsp:nvSpPr>
      <dsp:spPr>
        <a:xfrm>
          <a:off x="0" y="1207740"/>
          <a:ext cx="8172122" cy="111881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Application</a:t>
          </a:r>
          <a:r>
            <a:rPr lang="en-US" sz="2000" kern="1200" dirty="0"/>
            <a:t>: Lactate production in humans when anaerobic respiration </a:t>
          </a:r>
          <a:r>
            <a:rPr lang="en-US" sz="2000" kern="1200" dirty="0" smtClean="0"/>
            <a:t>is used to maximize the power of muscle contractions.</a:t>
          </a:r>
          <a:endParaRPr lang="en-GB" sz="2000" kern="1200" dirty="0"/>
        </a:p>
      </dsp:txBody>
      <dsp:txXfrm>
        <a:off x="54616" y="1262356"/>
        <a:ext cx="8062890" cy="1009580"/>
      </dsp:txXfrm>
    </dsp:sp>
    <dsp:sp modelId="{5BB1E70E-BFA4-49D7-89A2-B8C96A52B6E6}">
      <dsp:nvSpPr>
        <dsp:cNvPr id="0" name=""/>
        <dsp:cNvSpPr/>
      </dsp:nvSpPr>
      <dsp:spPr>
        <a:xfrm>
          <a:off x="0" y="2384153"/>
          <a:ext cx="8172122" cy="111881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Skill</a:t>
          </a:r>
          <a:r>
            <a:rPr lang="en-US" sz="2000" kern="1200" dirty="0"/>
            <a:t>: Analysis of results from experiments involving measurement </a:t>
          </a:r>
          <a:r>
            <a:rPr lang="en-US" sz="2000" kern="1200" dirty="0" smtClean="0"/>
            <a:t>of respiration rates in germinating seeds or invertebrates using a respirometer.</a:t>
          </a:r>
          <a:endParaRPr lang="en-GB" sz="2000" kern="1200" dirty="0"/>
        </a:p>
      </dsp:txBody>
      <dsp:txXfrm>
        <a:off x="54616" y="2438769"/>
        <a:ext cx="8062890" cy="10095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124317"/>
          <a:ext cx="8208912" cy="569328"/>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_tradnl" sz="2000" kern="1200" dirty="0" err="1" smtClean="0"/>
            <a:t>None</a:t>
          </a:r>
          <a:endParaRPr lang="en-GB" sz="2000" b="1" kern="1200" dirty="0"/>
        </a:p>
      </dsp:txBody>
      <dsp:txXfrm>
        <a:off x="27792" y="152109"/>
        <a:ext cx="8153328" cy="5137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09/01/2016</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12</a:t>
            </a:fld>
            <a:endParaRPr lang="en-GB"/>
          </a:p>
        </p:txBody>
      </p:sp>
    </p:spTree>
    <p:extLst>
      <p:ext uri="{BB962C8B-B14F-4D97-AF65-F5344CB8AC3E}">
        <p14:creationId xmlns:p14="http://schemas.microsoft.com/office/powerpoint/2010/main" val="74854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13</a:t>
            </a:fld>
            <a:endParaRPr lang="en-GB"/>
          </a:p>
        </p:txBody>
      </p:sp>
    </p:spTree>
    <p:extLst>
      <p:ext uri="{BB962C8B-B14F-4D97-AF65-F5344CB8AC3E}">
        <p14:creationId xmlns:p14="http://schemas.microsoft.com/office/powerpoint/2010/main" val="74854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14</a:t>
            </a:fld>
            <a:endParaRPr lang="en-GB"/>
          </a:p>
        </p:txBody>
      </p:sp>
    </p:spTree>
    <p:extLst>
      <p:ext uri="{BB962C8B-B14F-4D97-AF65-F5344CB8AC3E}">
        <p14:creationId xmlns:p14="http://schemas.microsoft.com/office/powerpoint/2010/main" val="74854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15</a:t>
            </a:fld>
            <a:endParaRPr lang="en-GB"/>
          </a:p>
        </p:txBody>
      </p:sp>
    </p:spTree>
    <p:extLst>
      <p:ext uri="{BB962C8B-B14F-4D97-AF65-F5344CB8AC3E}">
        <p14:creationId xmlns:p14="http://schemas.microsoft.com/office/powerpoint/2010/main" val="74854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1/9/2016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1/9/2016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1/9/2016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1/9/2016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983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1/9/2016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124922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1/9/2016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292803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1/9/2016</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042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1/9/2016</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082420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1/9/2016</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573517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1/9/2016</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852044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1/9/2016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769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1/9/2016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1/9/2016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792779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1/9/2016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133772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1/9/2016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758991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1/9/2016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43709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1/9/2016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253847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1/9/2016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622685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1/9/2016</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2697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1/9/2016</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073238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1/9/2016</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089171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1/9/2016</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4307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1/9/2016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1/9/2016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0014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1/9/2016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1581837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1/9/2016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8921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1/9/2016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95476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1/9/2016</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1/9/2016</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1/9/2016</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1/9/2016</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1/9/2016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1/9/2016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1/9/2016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1/9/2016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467464940"/>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1/9/2016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463757501"/>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sheknows.com/food-and-recipes/articles/1081620/yeast-info-facts-video" TargetMode="External"/><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www.youtube.com/watch?v=-7OoVfUgYX0" TargetMode="External"/><Relationship Id="rId4" Type="http://schemas.openxmlformats.org/officeDocument/2006/relationships/hyperlink" Target="https://www.youtube.com/watch?v=JsFzeX-k1_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IljrD6nW4Z8?t=13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hyperlink" Target="http://www.mhhe.com/biosci/bio_animations/MH01_CellularRespiration_Web/index.html" TargetMode="External"/><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www.mhhe.com/biosci/bio_animations/MH01_CellularRespiration_Web/index.html" TargetMode="External"/><Relationship Id="rId2" Type="http://schemas.openxmlformats.org/officeDocument/2006/relationships/image" Target="../media/image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Topic</a:t>
            </a:r>
            <a:r>
              <a:rPr lang="en-GB" dirty="0"/>
              <a:t> </a:t>
            </a:r>
            <a:r>
              <a:rPr lang="en-GB" dirty="0" smtClean="0"/>
              <a:t>2 </a:t>
            </a:r>
            <a:r>
              <a:rPr lang="en-GB" dirty="0" smtClean="0">
                <a:solidFill>
                  <a:schemeClr val="tx1">
                    <a:lumMod val="65000"/>
                    <a:lumOff val="35000"/>
                  </a:schemeClr>
                </a:solidFill>
              </a:rPr>
              <a:t>Molecular biology</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24322" y="4581128"/>
            <a:ext cx="3461825" cy="1260629"/>
          </a:xfrm>
        </p:spPr>
        <p:txBody>
          <a:bodyPr>
            <a:noAutofit/>
          </a:bodyPr>
          <a:lstStyle/>
          <a:p>
            <a:r>
              <a:rPr lang="en-GB" sz="2400" dirty="0" smtClean="0">
                <a:solidFill>
                  <a:schemeClr val="accent1">
                    <a:lumMod val="50000"/>
                  </a:schemeClr>
                </a:solidFill>
              </a:rPr>
              <a:t>2.8 Cell respiration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biobook.nerinxhs.org/bb/special_topics/respiration/aerobicsimplecolo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8174" y="349083"/>
            <a:ext cx="3536566"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ak-hdl.buzzfed.com/static/2013-10/enhanced/webdr02/23/11/anigif_enhanced-buzz-12759-1382543154-1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264952"/>
            <a:ext cx="4762500" cy="32099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9" name="8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Yeast</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its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uses</a:t>
            </a: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anaerobic</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yeasts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produce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ethanol</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dioxide</a:t>
            </a: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baking</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2"/>
          <p:cNvSpPr/>
          <p:nvPr/>
        </p:nvSpPr>
        <p:spPr>
          <a:xfrm>
            <a:off x="385440" y="1556792"/>
            <a:ext cx="8219008" cy="3416320"/>
          </a:xfrm>
          <a:prstGeom prst="rect">
            <a:avLst/>
          </a:prstGeom>
        </p:spPr>
        <p:txBody>
          <a:bodyPr wrap="square">
            <a:spAutoFit/>
          </a:bodyPr>
          <a:lstStyle/>
          <a:p>
            <a:r>
              <a:rPr lang="en-GB" dirty="0">
                <a:solidFill>
                  <a:prstClr val="black"/>
                </a:solidFill>
              </a:rPr>
              <a:t>Anaerobic respiration is also used with yeast in </a:t>
            </a:r>
            <a:r>
              <a:rPr lang="en-GB" dirty="0" smtClean="0">
                <a:solidFill>
                  <a:prstClr val="black"/>
                </a:solidFill>
              </a:rPr>
              <a:t>bread making </a:t>
            </a:r>
            <a:r>
              <a:rPr lang="en-GB" b="1" dirty="0" smtClean="0">
                <a:solidFill>
                  <a:prstClr val="black"/>
                </a:solidFill>
              </a:rPr>
              <a:t>so </a:t>
            </a:r>
            <a:r>
              <a:rPr lang="en-GB" b="1" dirty="0">
                <a:solidFill>
                  <a:prstClr val="black"/>
                </a:solidFill>
              </a:rPr>
              <a:t>that the dough will rise. </a:t>
            </a:r>
            <a:r>
              <a:rPr lang="en-GB" dirty="0">
                <a:solidFill>
                  <a:prstClr val="black"/>
                </a:solidFill>
              </a:rPr>
              <a:t>The carbon </a:t>
            </a:r>
            <a:r>
              <a:rPr lang="en-GB" dirty="0" smtClean="0">
                <a:solidFill>
                  <a:prstClr val="black"/>
                </a:solidFill>
              </a:rPr>
              <a:t>dioxide produced </a:t>
            </a:r>
            <a:r>
              <a:rPr lang="en-GB" dirty="0">
                <a:solidFill>
                  <a:prstClr val="black"/>
                </a:solidFill>
              </a:rPr>
              <a:t>will create bubbles in the dough which makes </a:t>
            </a:r>
            <a:r>
              <a:rPr lang="en-GB" dirty="0" smtClean="0">
                <a:solidFill>
                  <a:prstClr val="black"/>
                </a:solidFill>
              </a:rPr>
              <a:t>it rise</a:t>
            </a:r>
            <a:r>
              <a:rPr lang="en-GB" dirty="0">
                <a:solidFill>
                  <a:prstClr val="black"/>
                </a:solidFill>
              </a:rPr>
              <a:t>. The alcohol produced will evaporate during </a:t>
            </a:r>
            <a:r>
              <a:rPr lang="en-GB" dirty="0" smtClean="0">
                <a:solidFill>
                  <a:prstClr val="black"/>
                </a:solidFill>
              </a:rPr>
              <a:t> baking.</a:t>
            </a:r>
          </a:p>
          <a:p>
            <a:endParaRPr lang="en-GB" dirty="0">
              <a:solidFill>
                <a:prstClr val="black"/>
              </a:solidFill>
            </a:endParaRPr>
          </a:p>
          <a:p>
            <a:r>
              <a:rPr lang="en-GB" dirty="0" smtClean="0">
                <a:solidFill>
                  <a:prstClr val="black"/>
                </a:solidFill>
              </a:rPr>
              <a:t>Yeast is a unicellular organism you know well from the lab. It occurs in natural environments where glucose and other sugars are available, such as on the surface of fruits. It performs both aerobic as anaerobic respiration. The latter is used in </a:t>
            </a:r>
            <a:r>
              <a:rPr lang="en-GB" b="1" dirty="0" smtClean="0">
                <a:solidFill>
                  <a:prstClr val="black"/>
                </a:solidFill>
              </a:rPr>
              <a:t>the production of foods, </a:t>
            </a:r>
            <a:r>
              <a:rPr lang="en-GB" b="1" dirty="0" smtClean="0">
                <a:solidFill>
                  <a:prstClr val="black"/>
                </a:solidFill>
              </a:rPr>
              <a:t>drinks </a:t>
            </a:r>
            <a:r>
              <a:rPr lang="en-GB" b="1" dirty="0" smtClean="0">
                <a:solidFill>
                  <a:prstClr val="black"/>
                </a:solidFill>
              </a:rPr>
              <a:t>and even renewable energy.</a:t>
            </a:r>
          </a:p>
          <a:p>
            <a:endParaRPr lang="en-GB" dirty="0">
              <a:solidFill>
                <a:prstClr val="black"/>
              </a:solidFill>
            </a:endParaRPr>
          </a:p>
          <a:p>
            <a:endParaRPr lang="en-GB" dirty="0">
              <a:solidFill>
                <a:prstClr val="black"/>
              </a:solidFill>
            </a:endParaRPr>
          </a:p>
        </p:txBody>
      </p:sp>
      <p:sp>
        <p:nvSpPr>
          <p:cNvPr id="2" name="1 CuadroTexto"/>
          <p:cNvSpPr txBox="1"/>
          <p:nvPr/>
        </p:nvSpPr>
        <p:spPr>
          <a:xfrm>
            <a:off x="6762774" y="1008520"/>
            <a:ext cx="2241319" cy="369332"/>
          </a:xfrm>
          <a:prstGeom prst="rect">
            <a:avLst/>
          </a:prstGeom>
          <a:noFill/>
        </p:spPr>
        <p:txBody>
          <a:bodyPr wrap="none" rtlCol="0">
            <a:spAutoFit/>
          </a:bodyPr>
          <a:lstStyle/>
          <a:p>
            <a:r>
              <a:rPr lang="en-GB" dirty="0" smtClean="0">
                <a:hlinkClick r:id="rId3"/>
              </a:rPr>
              <a:t>Introduction video</a:t>
            </a:r>
            <a:endParaRPr lang="en-GB" dirty="0"/>
          </a:p>
        </p:txBody>
      </p:sp>
    </p:spTree>
    <p:extLst>
      <p:ext uri="{BB962C8B-B14F-4D97-AF65-F5344CB8AC3E}">
        <p14:creationId xmlns:p14="http://schemas.microsoft.com/office/powerpoint/2010/main" val="41904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1000"/>
                                        <p:tgtEl>
                                          <p:spTgt spid="6">
                                            <p:txEl>
                                              <p:pRg st="0" end="0"/>
                                            </p:txEl>
                                          </p:spTgt>
                                        </p:tgtEl>
                                      </p:cBhvr>
                                    </p:animEffect>
                                    <p:anim calcmode="lin" valueType="num">
                                      <p:cBhvr>
                                        <p:cTn id="3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6" presetClass="entr"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wipe(down)">
                                      <p:cBhvr>
                                        <p:cTn id="43" dur="580">
                                          <p:stCondLst>
                                            <p:cond delay="0"/>
                                          </p:stCondLst>
                                        </p:cTn>
                                        <p:tgtEl>
                                          <p:spTgt spid="2050"/>
                                        </p:tgtEl>
                                      </p:cBhvr>
                                    </p:animEffect>
                                    <p:anim calcmode="lin" valueType="num">
                                      <p:cBhvr>
                                        <p:cTn id="4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50"/>
                                        </p:tgtEl>
                                      </p:cBhvr>
                                      <p:to x="100000" y="60000"/>
                                    </p:animScale>
                                    <p:animScale>
                                      <p:cBhvr>
                                        <p:cTn id="50" dur="166" decel="50000">
                                          <p:stCondLst>
                                            <p:cond delay="676"/>
                                          </p:stCondLst>
                                        </p:cTn>
                                        <p:tgtEl>
                                          <p:spTgt spid="2050"/>
                                        </p:tgtEl>
                                      </p:cBhvr>
                                      <p:to x="100000" y="100000"/>
                                    </p:animScale>
                                    <p:animScale>
                                      <p:cBhvr>
                                        <p:cTn id="51" dur="26">
                                          <p:stCondLst>
                                            <p:cond delay="1312"/>
                                          </p:stCondLst>
                                        </p:cTn>
                                        <p:tgtEl>
                                          <p:spTgt spid="2050"/>
                                        </p:tgtEl>
                                      </p:cBhvr>
                                      <p:to x="100000" y="80000"/>
                                    </p:animScale>
                                    <p:animScale>
                                      <p:cBhvr>
                                        <p:cTn id="52" dur="166" decel="50000">
                                          <p:stCondLst>
                                            <p:cond delay="1338"/>
                                          </p:stCondLst>
                                        </p:cTn>
                                        <p:tgtEl>
                                          <p:spTgt spid="2050"/>
                                        </p:tgtEl>
                                      </p:cBhvr>
                                      <p:to x="100000" y="100000"/>
                                    </p:animScale>
                                    <p:animScale>
                                      <p:cBhvr>
                                        <p:cTn id="53" dur="26">
                                          <p:stCondLst>
                                            <p:cond delay="1642"/>
                                          </p:stCondLst>
                                        </p:cTn>
                                        <p:tgtEl>
                                          <p:spTgt spid="2050"/>
                                        </p:tgtEl>
                                      </p:cBhvr>
                                      <p:to x="100000" y="90000"/>
                                    </p:animScale>
                                    <p:animScale>
                                      <p:cBhvr>
                                        <p:cTn id="54" dur="166" decel="50000">
                                          <p:stCondLst>
                                            <p:cond delay="1668"/>
                                          </p:stCondLst>
                                        </p:cTn>
                                        <p:tgtEl>
                                          <p:spTgt spid="2050"/>
                                        </p:tgtEl>
                                      </p:cBhvr>
                                      <p:to x="100000" y="100000"/>
                                    </p:animScale>
                                    <p:animScale>
                                      <p:cBhvr>
                                        <p:cTn id="55" dur="26">
                                          <p:stCondLst>
                                            <p:cond delay="1808"/>
                                          </p:stCondLst>
                                        </p:cTn>
                                        <p:tgtEl>
                                          <p:spTgt spid="2050"/>
                                        </p:tgtEl>
                                      </p:cBhvr>
                                      <p:to x="100000" y="95000"/>
                                    </p:animScale>
                                    <p:animScale>
                                      <p:cBhvr>
                                        <p:cTn id="56"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ak-hdl.buzzfed.com/static/2013-10/enhanced/webdr02/23/11/anigif_enhanced-buzz-12759-1382543154-1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264952"/>
            <a:ext cx="4762500" cy="32099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9" name="8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Yeast</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its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uses</a:t>
            </a: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anaerobic</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yeasts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produce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ethanol</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dioxide</a:t>
            </a: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baking</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2"/>
          <p:cNvSpPr/>
          <p:nvPr/>
        </p:nvSpPr>
        <p:spPr>
          <a:xfrm>
            <a:off x="385440" y="1556792"/>
            <a:ext cx="8219008" cy="2585323"/>
          </a:xfrm>
          <a:prstGeom prst="rect">
            <a:avLst/>
          </a:prstGeom>
        </p:spPr>
        <p:txBody>
          <a:bodyPr wrap="square">
            <a:spAutoFit/>
          </a:bodyPr>
          <a:lstStyle/>
          <a:p>
            <a:r>
              <a:rPr lang="en-GB" dirty="0" smtClean="0">
                <a:solidFill>
                  <a:prstClr val="black"/>
                </a:solidFill>
              </a:rPr>
              <a:t>Bread is made by adding water to flour, kneading the mixture to make dough and then bake it. The yeast is added to produce gas during the baking which will create the bubbles in the bread and makes it rise. For this the dough is supposed to be kept warm to the yeas respires, when the oxygen is used up the yeast turns to </a:t>
            </a:r>
            <a:r>
              <a:rPr lang="en-GB" b="1" dirty="0" smtClean="0">
                <a:solidFill>
                  <a:prstClr val="black"/>
                </a:solidFill>
              </a:rPr>
              <a:t>anaerobic respiration and the carbon dioxide produced </a:t>
            </a:r>
            <a:r>
              <a:rPr lang="en-GB" dirty="0" smtClean="0">
                <a:solidFill>
                  <a:prstClr val="black"/>
                </a:solidFill>
              </a:rPr>
              <a:t>. Ethanol is also produced but is vaporises during the baking process. </a:t>
            </a:r>
            <a:endParaRPr lang="en-GB" b="1" dirty="0" smtClean="0">
              <a:solidFill>
                <a:prstClr val="black"/>
              </a:solidFill>
            </a:endParaRPr>
          </a:p>
          <a:p>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308952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down)">
                                      <p:cBhvr>
                                        <p:cTn id="18" dur="580">
                                          <p:stCondLst>
                                            <p:cond delay="0"/>
                                          </p:stCondLst>
                                        </p:cTn>
                                        <p:tgtEl>
                                          <p:spTgt spid="2050"/>
                                        </p:tgtEl>
                                      </p:cBhvr>
                                    </p:animEffect>
                                    <p:anim calcmode="lin" valueType="num">
                                      <p:cBhvr>
                                        <p:cTn id="19"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4" dur="26">
                                          <p:stCondLst>
                                            <p:cond delay="650"/>
                                          </p:stCondLst>
                                        </p:cTn>
                                        <p:tgtEl>
                                          <p:spTgt spid="2050"/>
                                        </p:tgtEl>
                                      </p:cBhvr>
                                      <p:to x="100000" y="60000"/>
                                    </p:animScale>
                                    <p:animScale>
                                      <p:cBhvr>
                                        <p:cTn id="25" dur="166" decel="50000">
                                          <p:stCondLst>
                                            <p:cond delay="676"/>
                                          </p:stCondLst>
                                        </p:cTn>
                                        <p:tgtEl>
                                          <p:spTgt spid="2050"/>
                                        </p:tgtEl>
                                      </p:cBhvr>
                                      <p:to x="100000" y="100000"/>
                                    </p:animScale>
                                    <p:animScale>
                                      <p:cBhvr>
                                        <p:cTn id="26" dur="26">
                                          <p:stCondLst>
                                            <p:cond delay="1312"/>
                                          </p:stCondLst>
                                        </p:cTn>
                                        <p:tgtEl>
                                          <p:spTgt spid="2050"/>
                                        </p:tgtEl>
                                      </p:cBhvr>
                                      <p:to x="100000" y="80000"/>
                                    </p:animScale>
                                    <p:animScale>
                                      <p:cBhvr>
                                        <p:cTn id="27" dur="166" decel="50000">
                                          <p:stCondLst>
                                            <p:cond delay="1338"/>
                                          </p:stCondLst>
                                        </p:cTn>
                                        <p:tgtEl>
                                          <p:spTgt spid="2050"/>
                                        </p:tgtEl>
                                      </p:cBhvr>
                                      <p:to x="100000" y="100000"/>
                                    </p:animScale>
                                    <p:animScale>
                                      <p:cBhvr>
                                        <p:cTn id="28" dur="26">
                                          <p:stCondLst>
                                            <p:cond delay="1642"/>
                                          </p:stCondLst>
                                        </p:cTn>
                                        <p:tgtEl>
                                          <p:spTgt spid="2050"/>
                                        </p:tgtEl>
                                      </p:cBhvr>
                                      <p:to x="100000" y="90000"/>
                                    </p:animScale>
                                    <p:animScale>
                                      <p:cBhvr>
                                        <p:cTn id="29" dur="166" decel="50000">
                                          <p:stCondLst>
                                            <p:cond delay="1668"/>
                                          </p:stCondLst>
                                        </p:cTn>
                                        <p:tgtEl>
                                          <p:spTgt spid="2050"/>
                                        </p:tgtEl>
                                      </p:cBhvr>
                                      <p:to x="100000" y="100000"/>
                                    </p:animScale>
                                    <p:animScale>
                                      <p:cBhvr>
                                        <p:cTn id="30" dur="26">
                                          <p:stCondLst>
                                            <p:cond delay="1808"/>
                                          </p:stCondLst>
                                        </p:cTn>
                                        <p:tgtEl>
                                          <p:spTgt spid="2050"/>
                                        </p:tgtEl>
                                      </p:cBhvr>
                                      <p:to x="100000" y="95000"/>
                                    </p:animScale>
                                    <p:animScale>
                                      <p:cBhvr>
                                        <p:cTn id="31"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s://s-media-cache-ak0.pinimg.com/736x/76/19/cd/7619cdcd016e412f51471adef2b942a1.jpg"/>
          <p:cNvPicPr>
            <a:picLocks noChangeAspect="1" noChangeArrowheads="1"/>
          </p:cNvPicPr>
          <p:nvPr/>
        </p:nvPicPr>
        <p:blipFill rotWithShape="1">
          <a:blip r:embed="rId3">
            <a:extLst>
              <a:ext uri="{28A0092B-C50C-407E-A947-70E740481C1C}">
                <a14:useLocalDpi xmlns:a14="http://schemas.microsoft.com/office/drawing/2010/main" val="0"/>
              </a:ext>
            </a:extLst>
          </a:blip>
          <a:srcRect b="7280"/>
          <a:stretch/>
        </p:blipFill>
        <p:spPr bwMode="auto">
          <a:xfrm>
            <a:off x="5436096" y="3933056"/>
            <a:ext cx="3333750" cy="28260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9" name="8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Yeast</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its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uses</a:t>
            </a: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anaerobic</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yeasts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produce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ethanol</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dioxide</a:t>
            </a: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baking</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2"/>
          <p:cNvSpPr/>
          <p:nvPr/>
        </p:nvSpPr>
        <p:spPr>
          <a:xfrm>
            <a:off x="385440" y="1556792"/>
            <a:ext cx="8219008" cy="4247317"/>
          </a:xfrm>
          <a:prstGeom prst="rect">
            <a:avLst/>
          </a:prstGeom>
        </p:spPr>
        <p:txBody>
          <a:bodyPr wrap="square">
            <a:spAutoFit/>
          </a:bodyPr>
          <a:lstStyle/>
          <a:p>
            <a:r>
              <a:rPr lang="en-GB" dirty="0" smtClean="0">
                <a:solidFill>
                  <a:prstClr val="black"/>
                </a:solidFill>
              </a:rPr>
              <a:t>Bioethanol is ethanol produced by living organisms for use as renewable energy sources. Any plant matter can be used as a feed stock and </a:t>
            </a:r>
            <a:r>
              <a:rPr lang="en-GB" dirty="0" err="1" smtClean="0">
                <a:solidFill>
                  <a:prstClr val="black"/>
                </a:solidFill>
              </a:rPr>
              <a:t>and</a:t>
            </a:r>
            <a:r>
              <a:rPr lang="en-GB" dirty="0" smtClean="0">
                <a:solidFill>
                  <a:prstClr val="black"/>
                </a:solidFill>
              </a:rPr>
              <a:t> various living organisms can be used to convert the plant matter into ethanol. Most bioethanol is produced from sugar cane and corn (maize), using yeast. </a:t>
            </a:r>
          </a:p>
          <a:p>
            <a:endParaRPr lang="en-GB" dirty="0">
              <a:solidFill>
                <a:prstClr val="black"/>
              </a:solidFill>
            </a:endParaRPr>
          </a:p>
          <a:p>
            <a:r>
              <a:rPr lang="en-GB" dirty="0" smtClean="0">
                <a:solidFill>
                  <a:prstClr val="black"/>
                </a:solidFill>
              </a:rPr>
              <a:t>Yeast converts sugars into ethanol in large fermenters by anaerobic respiration. </a:t>
            </a:r>
          </a:p>
          <a:p>
            <a:r>
              <a:rPr lang="en-GB" dirty="0" smtClean="0">
                <a:solidFill>
                  <a:prstClr val="black"/>
                </a:solidFill>
              </a:rPr>
              <a:t>1</a:t>
            </a:r>
            <a:r>
              <a:rPr lang="en-GB" baseline="30000" dirty="0" smtClean="0">
                <a:solidFill>
                  <a:prstClr val="black"/>
                </a:solidFill>
              </a:rPr>
              <a:t>st</a:t>
            </a:r>
            <a:r>
              <a:rPr lang="en-GB" dirty="0" smtClean="0">
                <a:solidFill>
                  <a:prstClr val="black"/>
                </a:solidFill>
              </a:rPr>
              <a:t> Enzymes break down starch and cellulose of the plant material into sugars</a:t>
            </a:r>
          </a:p>
          <a:p>
            <a:r>
              <a:rPr lang="en-GB" dirty="0" smtClean="0">
                <a:solidFill>
                  <a:prstClr val="black"/>
                </a:solidFill>
              </a:rPr>
              <a:t>2</a:t>
            </a:r>
            <a:r>
              <a:rPr lang="en-GB" baseline="30000" dirty="0" smtClean="0">
                <a:solidFill>
                  <a:prstClr val="black"/>
                </a:solidFill>
              </a:rPr>
              <a:t>nd</a:t>
            </a:r>
            <a:r>
              <a:rPr lang="en-GB" dirty="0" smtClean="0">
                <a:solidFill>
                  <a:prstClr val="black"/>
                </a:solidFill>
              </a:rPr>
              <a:t> Yeast breaks down the sugars and ethanol is produced </a:t>
            </a:r>
          </a:p>
          <a:p>
            <a:pPr marL="285750" indent="-285750">
              <a:buFontTx/>
              <a:buChar char="-"/>
            </a:pPr>
            <a:endParaRPr lang="en-GB" dirty="0">
              <a:solidFill>
                <a:prstClr val="black"/>
              </a:solidFill>
            </a:endParaRPr>
          </a:p>
          <a:p>
            <a:r>
              <a:rPr lang="en-GB" dirty="0">
                <a:solidFill>
                  <a:prstClr val="black"/>
                </a:solidFill>
              </a:rPr>
              <a:t>Most bioethanol is used as fuel in </a:t>
            </a:r>
            <a:r>
              <a:rPr lang="en-GB" dirty="0" smtClean="0">
                <a:solidFill>
                  <a:prstClr val="black"/>
                </a:solidFill>
              </a:rPr>
              <a:t>vehicles    </a:t>
            </a:r>
            <a:r>
              <a:rPr lang="en-GB" dirty="0" smtClean="0">
                <a:solidFill>
                  <a:prstClr val="black"/>
                </a:solidFill>
                <a:hlinkClick r:id="rId4"/>
              </a:rPr>
              <a:t>LINK</a:t>
            </a:r>
            <a:endParaRPr lang="en-GB" dirty="0">
              <a:solidFill>
                <a:prstClr val="black"/>
              </a:solidFill>
            </a:endParaRPr>
          </a:p>
          <a:p>
            <a:endParaRPr lang="en-GB" dirty="0" smtClean="0">
              <a:solidFill>
                <a:prstClr val="black"/>
              </a:solidFill>
            </a:endParaRPr>
          </a:p>
          <a:p>
            <a:r>
              <a:rPr lang="en-GB" dirty="0" smtClean="0">
                <a:solidFill>
                  <a:prstClr val="black"/>
                </a:solidFill>
                <a:hlinkClick r:id="rId5"/>
              </a:rPr>
              <a:t>Lets see a video </a:t>
            </a:r>
            <a:endParaRPr lang="en-GB" dirty="0" smtClean="0">
              <a:solidFill>
                <a:prstClr val="black"/>
              </a:solidFill>
            </a:endParaRPr>
          </a:p>
        </p:txBody>
      </p:sp>
    </p:spTree>
    <p:extLst>
      <p:ext uri="{BB962C8B-B14F-4D97-AF65-F5344CB8AC3E}">
        <p14:creationId xmlns:p14="http://schemas.microsoft.com/office/powerpoint/2010/main" val="160358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9" name="8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Anaerobic</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Lactate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production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when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anaerobic</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used</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maximise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power</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muscle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contrations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2"/>
          <p:cNvSpPr/>
          <p:nvPr/>
        </p:nvSpPr>
        <p:spPr>
          <a:xfrm>
            <a:off x="385440" y="1556792"/>
            <a:ext cx="8219008" cy="5078313"/>
          </a:xfrm>
          <a:prstGeom prst="rect">
            <a:avLst/>
          </a:prstGeom>
        </p:spPr>
        <p:txBody>
          <a:bodyPr wrap="square">
            <a:spAutoFit/>
          </a:bodyPr>
          <a:lstStyle/>
          <a:p>
            <a:r>
              <a:rPr lang="en-GB" dirty="0" smtClean="0">
                <a:solidFill>
                  <a:prstClr val="black"/>
                </a:solidFill>
              </a:rPr>
              <a:t>The oxygen supply of the lungs to the blood and consequently to the muscles and organs is fast enough for aerobic respiration, but muscles sometimes need anaerobic respiration to get enough energy to perform their function. </a:t>
            </a:r>
          </a:p>
          <a:p>
            <a:endParaRPr lang="en-GB" dirty="0">
              <a:solidFill>
                <a:prstClr val="black"/>
              </a:solidFill>
            </a:endParaRPr>
          </a:p>
          <a:p>
            <a:r>
              <a:rPr lang="en-GB" dirty="0" smtClean="0">
                <a:solidFill>
                  <a:prstClr val="black"/>
                </a:solidFill>
                <a:hlinkClick r:id="rId3"/>
              </a:rPr>
              <a:t>VIDEO</a:t>
            </a:r>
            <a:endParaRPr lang="en-GB" dirty="0" smtClean="0">
              <a:solidFill>
                <a:prstClr val="black"/>
              </a:solidFill>
            </a:endParaRPr>
          </a:p>
          <a:p>
            <a:endParaRPr lang="en-GB" dirty="0" smtClean="0">
              <a:solidFill>
                <a:prstClr val="black"/>
              </a:solidFill>
            </a:endParaRPr>
          </a:p>
          <a:p>
            <a:r>
              <a:rPr lang="en-GB" dirty="0" smtClean="0">
                <a:solidFill>
                  <a:prstClr val="black"/>
                </a:solidFill>
              </a:rPr>
              <a:t>In the past we needed this extra energy to escape from predators but nowadays anaerobic respiration in muscles usually occurs when doing sports. The concentration of lactate in the muscle increases but there is a maximum. We can only perform anaerobic respiration for a short time and therefor you can sprint only for a few hundred meters maximum.</a:t>
            </a:r>
          </a:p>
          <a:p>
            <a:endParaRPr lang="en-GB" dirty="0">
              <a:solidFill>
                <a:prstClr val="black"/>
              </a:solidFill>
            </a:endParaRPr>
          </a:p>
          <a:p>
            <a:r>
              <a:rPr lang="en-GB" dirty="0" smtClean="0">
                <a:solidFill>
                  <a:prstClr val="black"/>
                </a:solidFill>
              </a:rPr>
              <a:t>Oxygen is needed to break down the lactate again, so after this burst of energy there is an ‘oxygen debt’ in your body and fast breathing is needed for a while after to get back to your normal state.</a:t>
            </a:r>
            <a:endParaRPr lang="en-GB" dirty="0">
              <a:solidFill>
                <a:prstClr val="black"/>
              </a:solidFill>
            </a:endParaRPr>
          </a:p>
          <a:p>
            <a:endParaRPr lang="en-GB" dirty="0" smtClean="0">
              <a:solidFill>
                <a:prstClr val="black"/>
              </a:solidFill>
            </a:endParaRPr>
          </a:p>
          <a:p>
            <a:endParaRPr lang="en-GB" dirty="0" smtClean="0">
              <a:solidFill>
                <a:prstClr val="black"/>
              </a:solidFill>
            </a:endParaRPr>
          </a:p>
        </p:txBody>
      </p:sp>
    </p:spTree>
    <p:extLst>
      <p:ext uri="{BB962C8B-B14F-4D97-AF65-F5344CB8AC3E}">
        <p14:creationId xmlns:p14="http://schemas.microsoft.com/office/powerpoint/2010/main" val="371276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9" name="8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Aerobic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Aerobic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requires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oxygen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provided</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large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yield</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ATP</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2"/>
          <p:cNvSpPr/>
          <p:nvPr/>
        </p:nvSpPr>
        <p:spPr>
          <a:xfrm>
            <a:off x="375654" y="1220678"/>
            <a:ext cx="8219008" cy="3416320"/>
          </a:xfrm>
          <a:prstGeom prst="rect">
            <a:avLst/>
          </a:prstGeom>
        </p:spPr>
        <p:txBody>
          <a:bodyPr wrap="square">
            <a:spAutoFit/>
          </a:bodyPr>
          <a:lstStyle/>
          <a:p>
            <a:r>
              <a:rPr lang="en-GB" dirty="0" smtClean="0">
                <a:solidFill>
                  <a:prstClr val="black"/>
                </a:solidFill>
              </a:rPr>
              <a:t>If oxygen is available to a cell then glucose can be broken down more fully and so a larger quantity of energy is released than in anaerobic cell respiration. </a:t>
            </a:r>
          </a:p>
          <a:p>
            <a:r>
              <a:rPr lang="en-GB" dirty="0" smtClean="0">
                <a:solidFill>
                  <a:prstClr val="black"/>
                </a:solidFill>
              </a:rPr>
              <a:t>Anaerobic cell </a:t>
            </a:r>
            <a:r>
              <a:rPr lang="en-GB" dirty="0" err="1" smtClean="0">
                <a:solidFill>
                  <a:prstClr val="black"/>
                </a:solidFill>
              </a:rPr>
              <a:t>repiration</a:t>
            </a:r>
            <a:r>
              <a:rPr lang="en-GB" dirty="0" smtClean="0">
                <a:solidFill>
                  <a:prstClr val="black"/>
                </a:solidFill>
              </a:rPr>
              <a:t> yields 2 ATP’s per glucose broken down whereas aerobic respiration it is 36 ATP’s.</a:t>
            </a:r>
          </a:p>
          <a:p>
            <a:endParaRPr lang="en-GB" dirty="0">
              <a:solidFill>
                <a:prstClr val="black"/>
              </a:solidFill>
            </a:endParaRPr>
          </a:p>
          <a:p>
            <a:r>
              <a:rPr lang="en-GB" dirty="0" smtClean="0">
                <a:solidFill>
                  <a:prstClr val="black"/>
                </a:solidFill>
              </a:rPr>
              <a:t>Aerobic respiration involves a series of chemical reactions. Carbon dioxide and water are produced (as you know from previous courses).</a:t>
            </a:r>
          </a:p>
          <a:p>
            <a:endParaRPr lang="en-GB" dirty="0">
              <a:solidFill>
                <a:prstClr val="black"/>
              </a:solidFill>
            </a:endParaRPr>
          </a:p>
          <a:p>
            <a:r>
              <a:rPr lang="en-GB" dirty="0" smtClean="0">
                <a:solidFill>
                  <a:prstClr val="black"/>
                </a:solidFill>
              </a:rPr>
              <a:t>Carbon dioxide is usually excreted as a waste product but the water produced is used by the organism, in humans about half a litre of water is produced this way.</a:t>
            </a:r>
            <a:endParaRPr lang="en-GB" dirty="0" smtClean="0">
              <a:solidFill>
                <a:prstClr val="black"/>
              </a:solidFill>
            </a:endParaRPr>
          </a:p>
        </p:txBody>
      </p:sp>
      <p:pic>
        <p:nvPicPr>
          <p:cNvPr id="1026" name="Picture 2" descr="http://c14608526.r26.cf2.rackcdn.com/AC273B17-8552-42F9-A236-5E201E591C74.jpg"/>
          <p:cNvPicPr>
            <a:picLocks noChangeAspect="1" noChangeArrowheads="1"/>
          </p:cNvPicPr>
          <p:nvPr/>
        </p:nvPicPr>
        <p:blipFill rotWithShape="1">
          <a:blip r:embed="rId3">
            <a:extLst>
              <a:ext uri="{28A0092B-C50C-407E-A947-70E740481C1C}">
                <a14:useLocalDpi xmlns:a14="http://schemas.microsoft.com/office/drawing/2010/main" val="0"/>
              </a:ext>
            </a:extLst>
          </a:blip>
          <a:srcRect t="37694" r="-3466" b="33431"/>
          <a:stretch/>
        </p:blipFill>
        <p:spPr bwMode="auto">
          <a:xfrm>
            <a:off x="4402" y="4709706"/>
            <a:ext cx="9464142" cy="187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7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1000"/>
                                        <p:tgtEl>
                                          <p:spTgt spid="1026"/>
                                        </p:tgtEl>
                                      </p:cBhvr>
                                    </p:animEffect>
                                    <p:anim calcmode="lin" valueType="num">
                                      <p:cBhvr>
                                        <p:cTn id="33" dur="1000" fill="hold"/>
                                        <p:tgtEl>
                                          <p:spTgt spid="1026"/>
                                        </p:tgtEl>
                                        <p:attrNameLst>
                                          <p:attrName>ppt_x</p:attrName>
                                        </p:attrNameLst>
                                      </p:cBhvr>
                                      <p:tavLst>
                                        <p:tav tm="0">
                                          <p:val>
                                            <p:strVal val="#ppt_x"/>
                                          </p:val>
                                        </p:tav>
                                        <p:tav tm="100000">
                                          <p:val>
                                            <p:strVal val="#ppt_x"/>
                                          </p:val>
                                        </p:tav>
                                      </p:tavLst>
                                    </p:anim>
                                    <p:anim calcmode="lin" valueType="num">
                                      <p:cBhvr>
                                        <p:cTn id="3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9" name="8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ACTIVITY</a:t>
            </a: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Respirometers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2"/>
          <p:cNvSpPr/>
          <p:nvPr/>
        </p:nvSpPr>
        <p:spPr>
          <a:xfrm>
            <a:off x="375654" y="1220678"/>
            <a:ext cx="8219008" cy="2308324"/>
          </a:xfrm>
          <a:prstGeom prst="rect">
            <a:avLst/>
          </a:prstGeom>
        </p:spPr>
        <p:txBody>
          <a:bodyPr wrap="square">
            <a:spAutoFit/>
          </a:bodyPr>
          <a:lstStyle/>
          <a:p>
            <a:pPr marL="285750" indent="-285750">
              <a:buFontTx/>
              <a:buChar char="-"/>
            </a:pPr>
            <a:r>
              <a:rPr lang="en-GB" dirty="0" smtClean="0">
                <a:solidFill>
                  <a:prstClr val="black"/>
                </a:solidFill>
              </a:rPr>
              <a:t>Take </a:t>
            </a:r>
            <a:r>
              <a:rPr lang="en-GB" b="1" dirty="0" smtClean="0">
                <a:solidFill>
                  <a:prstClr val="black"/>
                </a:solidFill>
              </a:rPr>
              <a:t>15 minutes</a:t>
            </a:r>
            <a:r>
              <a:rPr lang="en-GB" dirty="0" smtClean="0">
                <a:solidFill>
                  <a:prstClr val="black"/>
                </a:solidFill>
              </a:rPr>
              <a:t> to read through page 127 of the book and after the part on ‘Ethics of anima use in respirometers’ on page 128 and 129.</a:t>
            </a:r>
          </a:p>
          <a:p>
            <a:pPr marL="285750" indent="-285750">
              <a:buFontTx/>
              <a:buChar char="-"/>
            </a:pPr>
            <a:r>
              <a:rPr lang="en-GB" dirty="0" smtClean="0">
                <a:solidFill>
                  <a:prstClr val="black"/>
                </a:solidFill>
              </a:rPr>
              <a:t>In the next </a:t>
            </a:r>
            <a:r>
              <a:rPr lang="en-GB" b="1" dirty="0" smtClean="0">
                <a:solidFill>
                  <a:prstClr val="black"/>
                </a:solidFill>
              </a:rPr>
              <a:t>15 minutes</a:t>
            </a:r>
            <a:r>
              <a:rPr lang="en-GB" dirty="0" smtClean="0">
                <a:solidFill>
                  <a:prstClr val="black"/>
                </a:solidFill>
              </a:rPr>
              <a:t>, try to think, individually, of at least three different experiments you could perform with a respirometer. Write down the research question, the dependent, independent and several controlled variables you can come up with, keep it brief.</a:t>
            </a:r>
          </a:p>
          <a:p>
            <a:pPr marL="285750" indent="-285750">
              <a:buFontTx/>
              <a:buChar char="-"/>
            </a:pPr>
            <a:r>
              <a:rPr lang="en-GB" dirty="0" smtClean="0">
                <a:solidFill>
                  <a:prstClr val="black"/>
                </a:solidFill>
              </a:rPr>
              <a:t>Take </a:t>
            </a:r>
            <a:r>
              <a:rPr lang="en-GB" b="1" dirty="0" smtClean="0">
                <a:solidFill>
                  <a:prstClr val="black"/>
                </a:solidFill>
              </a:rPr>
              <a:t>10 minutes </a:t>
            </a:r>
            <a:r>
              <a:rPr lang="en-GB" dirty="0" smtClean="0">
                <a:solidFill>
                  <a:prstClr val="black"/>
                </a:solidFill>
              </a:rPr>
              <a:t>to explain and discuss your experiments to your classmates. Did you get any interesting ideas? </a:t>
            </a:r>
            <a:endParaRPr lang="en-GB" dirty="0" smtClean="0">
              <a:solidFill>
                <a:prstClr val="black"/>
              </a:solidFill>
            </a:endParaRPr>
          </a:p>
        </p:txBody>
      </p:sp>
      <p:pic>
        <p:nvPicPr>
          <p:cNvPr id="2050" name="Picture 2" descr="http://www.phschool.com/science/biology_place/labbench/lab5/images/crkresp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501008"/>
            <a:ext cx="6552742" cy="267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Topic</a:t>
            </a:r>
            <a:r>
              <a:rPr lang="en-GB" dirty="0"/>
              <a:t> </a:t>
            </a:r>
            <a:r>
              <a:rPr lang="en-GB" dirty="0" smtClean="0"/>
              <a:t>2 </a:t>
            </a:r>
            <a:r>
              <a:rPr lang="en-GB" dirty="0" smtClean="0">
                <a:solidFill>
                  <a:schemeClr val="tx1">
                    <a:lumMod val="65000"/>
                    <a:lumOff val="35000"/>
                  </a:schemeClr>
                </a:solidFill>
              </a:rPr>
              <a:t>Molecular biology</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24322" y="4581128"/>
            <a:ext cx="3461825" cy="1260629"/>
          </a:xfrm>
        </p:spPr>
        <p:txBody>
          <a:bodyPr>
            <a:noAutofit/>
          </a:bodyPr>
          <a:lstStyle/>
          <a:p>
            <a:r>
              <a:rPr lang="en-GB" sz="2400" dirty="0" smtClean="0">
                <a:solidFill>
                  <a:schemeClr val="accent1">
                    <a:lumMod val="50000"/>
                  </a:schemeClr>
                </a:solidFill>
              </a:rPr>
              <a:t>2.8 Cell respiration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biobook.nerinxhs.org/bb/special_topics/respiration/aerobicsimplecolo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8174" y="349083"/>
            <a:ext cx="3536566"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8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485061799"/>
              </p:ext>
            </p:extLst>
          </p:nvPr>
        </p:nvGraphicFramePr>
        <p:xfrm>
          <a:off x="539552" y="2996952"/>
          <a:ext cx="820891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2585629532"/>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549822"/>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smtClean="0"/>
              <a:t>:</a:t>
            </a:r>
            <a:endParaRPr lang="es-ES" b="1" dirty="0"/>
          </a:p>
        </p:txBody>
      </p:sp>
      <p:sp>
        <p:nvSpPr>
          <p:cNvPr id="11" name="10 Rectángulo"/>
          <p:cNvSpPr/>
          <p:nvPr/>
        </p:nvSpPr>
        <p:spPr>
          <a:xfrm>
            <a:off x="533318" y="260647"/>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042ECC4E-82DB-47EC-84F7-8BC219DC0C9B}"/>
                                            </p:graphicEl>
                                          </p:spTgt>
                                        </p:tgtEl>
                                        <p:attrNameLst>
                                          <p:attrName>style.visibility</p:attrName>
                                        </p:attrNameLst>
                                      </p:cBhvr>
                                      <p:to>
                                        <p:strVal val="visible"/>
                                      </p:to>
                                    </p:set>
                                    <p:animEffect transition="in" filter="fade">
                                      <p:cBhvr>
                                        <p:cTn id="12" dur="500"/>
                                        <p:tgtEl>
                                          <p:spTgt spid="7">
                                            <p:graphicEl>
                                              <a:dgm id="{042ECC4E-82DB-47EC-84F7-8BC219DC0C9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1E007FD2-7E9F-416D-AAF6-40550B7BDAD9}"/>
                                            </p:graphicEl>
                                          </p:spTgt>
                                        </p:tgtEl>
                                        <p:attrNameLst>
                                          <p:attrName>style.visibility</p:attrName>
                                        </p:attrNameLst>
                                      </p:cBhvr>
                                      <p:to>
                                        <p:strVal val="visible"/>
                                      </p:to>
                                    </p:set>
                                    <p:animEffect transition="in" filter="fade">
                                      <p:cBhvr>
                                        <p:cTn id="22" dur="500"/>
                                        <p:tgtEl>
                                          <p:spTgt spid="8">
                                            <p:graphicEl>
                                              <a:dgm id="{1E007FD2-7E9F-416D-AAF6-40550B7BDAD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FE03BDCE-FB0D-40D5-A7F0-CD47D5FFF37E}"/>
                                            </p:graphicEl>
                                          </p:spTgt>
                                        </p:tgtEl>
                                        <p:attrNameLst>
                                          <p:attrName>style.visibility</p:attrName>
                                        </p:attrNameLst>
                                      </p:cBhvr>
                                      <p:to>
                                        <p:strVal val="visible"/>
                                      </p:to>
                                    </p:set>
                                    <p:animEffect transition="in" filter="fade">
                                      <p:cBhvr>
                                        <p:cTn id="27" dur="500"/>
                                        <p:tgtEl>
                                          <p:spTgt spid="8">
                                            <p:graphicEl>
                                              <a:dgm id="{FE03BDCE-FB0D-40D5-A7F0-CD47D5FFF37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04799E3C-E22C-4E77-9333-1F3EBDC600B0}"/>
                                            </p:graphicEl>
                                          </p:spTgt>
                                        </p:tgtEl>
                                        <p:attrNameLst>
                                          <p:attrName>style.visibility</p:attrName>
                                        </p:attrNameLst>
                                      </p:cBhvr>
                                      <p:to>
                                        <p:strVal val="visible"/>
                                      </p:to>
                                    </p:set>
                                    <p:animEffect transition="in" filter="fade">
                                      <p:cBhvr>
                                        <p:cTn id="32" dur="500"/>
                                        <p:tgtEl>
                                          <p:spTgt spid="8">
                                            <p:graphicEl>
                                              <a:dgm id="{04799E3C-E22C-4E77-9333-1F3EBDC600B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290E082B-47F0-4CCC-B74F-7A9850E6A21E}"/>
                                            </p:graphicEl>
                                          </p:spTgt>
                                        </p:tgtEl>
                                        <p:attrNameLst>
                                          <p:attrName>style.visibility</p:attrName>
                                        </p:attrNameLst>
                                      </p:cBhvr>
                                      <p:to>
                                        <p:strVal val="visible"/>
                                      </p:to>
                                    </p:set>
                                    <p:animEffect transition="in" filter="fade">
                                      <p:cBhvr>
                                        <p:cTn id="37" dur="500"/>
                                        <p:tgtEl>
                                          <p:spTgt spid="8">
                                            <p:graphicEl>
                                              <a:dgm id="{290E082B-47F0-4CCC-B74F-7A9850E6A21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1641692765"/>
              </p:ext>
            </p:extLst>
          </p:nvPr>
        </p:nvGraphicFramePr>
        <p:xfrm>
          <a:off x="432326" y="758802"/>
          <a:ext cx="8172122" cy="3534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466383" y="5759133"/>
            <a:ext cx="8258823" cy="769441"/>
          </a:xfrm>
          <a:prstGeom prst="rect">
            <a:avLst/>
          </a:prstGeom>
        </p:spPr>
        <p:txBody>
          <a:bodyPr wrap="square">
            <a:spAutoFit/>
          </a:bodyPr>
          <a:lstStyle/>
          <a:p>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 </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 supplies energy for the functions of life.</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480554" y="4437112"/>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593392348"/>
              </p:ext>
            </p:extLst>
          </p:nvPr>
        </p:nvGraphicFramePr>
        <p:xfrm>
          <a:off x="441428" y="4941168"/>
          <a:ext cx="8208912" cy="8179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930010DD-306A-4A83-8925-5E9A5B084C46}"/>
                                            </p:graphicEl>
                                          </p:spTgt>
                                        </p:tgtEl>
                                        <p:attrNameLst>
                                          <p:attrName>style.visibility</p:attrName>
                                        </p:attrNameLst>
                                      </p:cBhvr>
                                      <p:to>
                                        <p:strVal val="visible"/>
                                      </p:to>
                                    </p:set>
                                    <p:animEffect transition="in" filter="fade">
                                      <p:cBhvr>
                                        <p:cTn id="12" dur="500"/>
                                        <p:tgtEl>
                                          <p:spTgt spid="8">
                                            <p:graphicEl>
                                              <a:dgm id="{930010DD-306A-4A83-8925-5E9A5B084C4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D258629E-1C95-40A8-9461-BBA2D0096588}"/>
                                            </p:graphicEl>
                                          </p:spTgt>
                                        </p:tgtEl>
                                        <p:attrNameLst>
                                          <p:attrName>style.visibility</p:attrName>
                                        </p:attrNameLst>
                                      </p:cBhvr>
                                      <p:to>
                                        <p:strVal val="visible"/>
                                      </p:to>
                                    </p:set>
                                    <p:animEffect transition="in" filter="fade">
                                      <p:cBhvr>
                                        <p:cTn id="17" dur="500"/>
                                        <p:tgtEl>
                                          <p:spTgt spid="8">
                                            <p:graphicEl>
                                              <a:dgm id="{D258629E-1C95-40A8-9461-BBA2D009658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5BB1E70E-BFA4-49D7-89A2-B8C96A52B6E6}"/>
                                            </p:graphicEl>
                                          </p:spTgt>
                                        </p:tgtEl>
                                        <p:attrNameLst>
                                          <p:attrName>style.visibility</p:attrName>
                                        </p:attrNameLst>
                                      </p:cBhvr>
                                      <p:to>
                                        <p:strVal val="visible"/>
                                      </p:to>
                                    </p:set>
                                    <p:animEffect transition="in" filter="fade">
                                      <p:cBhvr>
                                        <p:cTn id="22" dur="500"/>
                                        <p:tgtEl>
                                          <p:spTgt spid="8">
                                            <p:graphicEl>
                                              <a:dgm id="{5BB1E70E-BFA4-49D7-89A2-B8C96A52B6E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4" grpId="0"/>
      <p:bldP spid="7"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385440" y="1196752"/>
            <a:ext cx="8496944" cy="2862322"/>
          </a:xfrm>
          <a:prstGeom prst="rect">
            <a:avLst/>
          </a:prstGeom>
        </p:spPr>
        <p:txBody>
          <a:bodyPr wrap="square">
            <a:spAutoFit/>
          </a:bodyPr>
          <a:lstStyle/>
          <a:p>
            <a:r>
              <a:rPr lang="en-GB" dirty="0" smtClean="0">
                <a:solidFill>
                  <a:prstClr val="black"/>
                </a:solidFill>
              </a:rPr>
              <a:t>Cell respiration is one of the functions of life which all life performs.</a:t>
            </a:r>
            <a:r>
              <a:rPr lang="en-GB" b="1" dirty="0" smtClean="0">
                <a:solidFill>
                  <a:prstClr val="black"/>
                </a:solidFill>
              </a:rPr>
              <a:t> Organic compounds are broken down to release energy </a:t>
            </a:r>
            <a:r>
              <a:rPr lang="en-GB" dirty="0" smtClean="0">
                <a:solidFill>
                  <a:prstClr val="black"/>
                </a:solidFill>
              </a:rPr>
              <a:t>which can then be used in the cell. </a:t>
            </a:r>
          </a:p>
          <a:p>
            <a:endParaRPr lang="en-GB" dirty="0">
              <a:solidFill>
                <a:prstClr val="black"/>
              </a:solidFill>
            </a:endParaRPr>
          </a:p>
          <a:p>
            <a:r>
              <a:rPr lang="en-GB" dirty="0" smtClean="0">
                <a:solidFill>
                  <a:prstClr val="black"/>
                </a:solidFill>
              </a:rPr>
              <a:t>The source of this energy in humans is our food. The organic compounds in our food are broken down and the energy is used to perform several functions in our cells. The most energy rich organic compounds are </a:t>
            </a:r>
            <a:r>
              <a:rPr lang="en-GB" b="1" dirty="0" smtClean="0">
                <a:solidFill>
                  <a:prstClr val="black"/>
                </a:solidFill>
              </a:rPr>
              <a:t>carbohydrates and lipids</a:t>
            </a:r>
            <a:r>
              <a:rPr lang="en-GB" dirty="0" smtClean="0">
                <a:solidFill>
                  <a:prstClr val="black"/>
                </a:solidFill>
              </a:rPr>
              <a:t>, but sometimes the amino acids of proteins are used if we eat too much protein.  Plants use carbohydrates and lipids previously made by photosynthesis.</a:t>
            </a:r>
          </a:p>
        </p:txBody>
      </p:sp>
      <p:sp>
        <p:nvSpPr>
          <p:cNvPr id="9" name="8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Release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controlled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release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organic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compounds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produce ATP</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http://leavingbio.net/ENERGY%20FOR%20LIFE_files/imag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28073" y="3895242"/>
            <a:ext cx="2546573" cy="254657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85440" y="4059074"/>
            <a:ext cx="4621427" cy="3139321"/>
          </a:xfrm>
          <a:prstGeom prst="rect">
            <a:avLst/>
          </a:prstGeom>
        </p:spPr>
        <p:txBody>
          <a:bodyPr wrap="square">
            <a:spAutoFit/>
          </a:bodyPr>
          <a:lstStyle/>
          <a:p>
            <a:r>
              <a:rPr lang="en-GB" dirty="0" smtClean="0">
                <a:solidFill>
                  <a:prstClr val="black"/>
                </a:solidFill>
              </a:rPr>
              <a:t>Cell </a:t>
            </a:r>
            <a:r>
              <a:rPr lang="en-GB" dirty="0">
                <a:solidFill>
                  <a:prstClr val="black"/>
                </a:solidFill>
              </a:rPr>
              <a:t>respiration, like many of the biochemical processes we have seen so far, are carried out by using enzymes. The energy released is ‘captured’ in an energy carrying molecule called </a:t>
            </a:r>
            <a:r>
              <a:rPr lang="en-GB" b="1" dirty="0">
                <a:solidFill>
                  <a:prstClr val="black"/>
                </a:solidFill>
              </a:rPr>
              <a:t>ATP (</a:t>
            </a:r>
            <a:r>
              <a:rPr lang="en-GB" b="1" dirty="0" smtClean="0">
                <a:solidFill>
                  <a:prstClr val="black"/>
                </a:solidFill>
              </a:rPr>
              <a:t>adenosine </a:t>
            </a:r>
            <a:r>
              <a:rPr lang="en-GB" b="1" dirty="0">
                <a:solidFill>
                  <a:prstClr val="black"/>
                </a:solidFill>
              </a:rPr>
              <a:t>triphosphate</a:t>
            </a:r>
            <a:r>
              <a:rPr lang="en-GB" dirty="0">
                <a:solidFill>
                  <a:prstClr val="black"/>
                </a:solidFill>
              </a:rPr>
              <a:t>). </a:t>
            </a:r>
            <a:r>
              <a:rPr lang="en-GB" dirty="0" smtClean="0">
                <a:solidFill>
                  <a:prstClr val="black"/>
                </a:solidFill>
              </a:rPr>
              <a:t>AS you see to the right, a phosphate is linked to ADP and energy is stored to later be released again.</a:t>
            </a:r>
            <a:endParaRPr lang="en-GB" dirty="0">
              <a:solidFill>
                <a:prstClr val="black"/>
              </a:solidFill>
            </a:endParaRPr>
          </a:p>
          <a:p>
            <a:endParaRPr lang="en-GB" dirty="0">
              <a:solidFill>
                <a:prstClr val="black"/>
              </a:solidFill>
            </a:endParaRPr>
          </a:p>
          <a:p>
            <a:endParaRPr lang="en-GB" dirty="0">
              <a:solidFill>
                <a:prstClr val="black"/>
              </a:solidFill>
            </a:endParaRPr>
          </a:p>
        </p:txBody>
      </p:sp>
      <p:sp>
        <p:nvSpPr>
          <p:cNvPr id="4" name="3 Rectángulo redondeado"/>
          <p:cNvSpPr/>
          <p:nvPr/>
        </p:nvSpPr>
        <p:spPr>
          <a:xfrm>
            <a:off x="7574646" y="3895242"/>
            <a:ext cx="1569354" cy="254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1003BD"/>
                </a:solidFill>
                <a:hlinkClick r:id="rId3"/>
              </a:rPr>
              <a:t>Click here for a 3D animation of the process</a:t>
            </a:r>
            <a:endParaRPr lang="en-GB" b="1" dirty="0">
              <a:solidFill>
                <a:srgbClr val="1003BD"/>
              </a:solidFill>
            </a:endParaRPr>
          </a:p>
        </p:txBody>
      </p:sp>
    </p:spTree>
    <p:extLst>
      <p:ext uri="{BB962C8B-B14F-4D97-AF65-F5344CB8AC3E}">
        <p14:creationId xmlns:p14="http://schemas.microsoft.com/office/powerpoint/2010/main" val="395191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2" presetClass="entr" presetSubtype="4"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385440" y="1268760"/>
            <a:ext cx="8496944" cy="5355312"/>
          </a:xfrm>
          <a:prstGeom prst="rect">
            <a:avLst/>
          </a:prstGeom>
        </p:spPr>
        <p:txBody>
          <a:bodyPr wrap="square">
            <a:spAutoFit/>
          </a:bodyPr>
          <a:lstStyle/>
          <a:p>
            <a:r>
              <a:rPr lang="en-GB" dirty="0" smtClean="0">
                <a:solidFill>
                  <a:prstClr val="black"/>
                </a:solidFill>
              </a:rPr>
              <a:t>Cells require energy for three main types of activity:</a:t>
            </a:r>
          </a:p>
          <a:p>
            <a:pPr marL="285750" indent="-285750">
              <a:lnSpc>
                <a:spcPct val="200000"/>
              </a:lnSpc>
              <a:buFont typeface="Wingdings" panose="05000000000000000000" pitchFamily="2" charset="2"/>
              <a:buChar char="§"/>
            </a:pPr>
            <a:r>
              <a:rPr lang="en-GB" dirty="0" smtClean="0">
                <a:solidFill>
                  <a:prstClr val="black"/>
                </a:solidFill>
              </a:rPr>
              <a:t>Synthesising large molecules like RNA or DNA and proteins</a:t>
            </a:r>
          </a:p>
          <a:p>
            <a:pPr marL="285750" indent="-285750">
              <a:lnSpc>
                <a:spcPct val="200000"/>
              </a:lnSpc>
              <a:buFont typeface="Wingdings" panose="05000000000000000000" pitchFamily="2" charset="2"/>
              <a:buChar char="§"/>
            </a:pPr>
            <a:r>
              <a:rPr lang="en-GB" dirty="0" smtClean="0">
                <a:solidFill>
                  <a:prstClr val="black"/>
                </a:solidFill>
              </a:rPr>
              <a:t>Pumping molecules or ions across membranes by active transport</a:t>
            </a:r>
          </a:p>
          <a:p>
            <a:pPr marL="285750" indent="-285750">
              <a:lnSpc>
                <a:spcPct val="200000"/>
              </a:lnSpc>
              <a:buFont typeface="Wingdings" panose="05000000000000000000" pitchFamily="2" charset="2"/>
              <a:buChar char="§"/>
            </a:pPr>
            <a:r>
              <a:rPr lang="en-GB" dirty="0" smtClean="0">
                <a:solidFill>
                  <a:prstClr val="black"/>
                </a:solidFill>
              </a:rPr>
              <a:t>Moving things around inside the cell, such as chromosomes, vesicles, or in muscle cells, in the protein fibres that cause muscle contraction.</a:t>
            </a:r>
          </a:p>
          <a:p>
            <a:r>
              <a:rPr lang="en-GB" dirty="0" smtClean="0">
                <a:solidFill>
                  <a:prstClr val="black"/>
                </a:solidFill>
              </a:rPr>
              <a:t/>
            </a:r>
            <a:br>
              <a:rPr lang="en-GB" dirty="0" smtClean="0">
                <a:solidFill>
                  <a:prstClr val="black"/>
                </a:solidFill>
              </a:rPr>
            </a:br>
            <a:r>
              <a:rPr lang="en-GB" dirty="0" smtClean="0">
                <a:solidFill>
                  <a:prstClr val="black"/>
                </a:solidFill>
              </a:rPr>
              <a:t>The energy of all these processes is  supplied by ATP. The advantage of ATP of an energy source is that ATP is directly available. It is released simply by splitting ATP to ADP as you saw before. This ADP and the disconnected phosphate can that recombine to ATP again in cellular respiration.</a:t>
            </a:r>
          </a:p>
          <a:p>
            <a:endParaRPr lang="en-GB" dirty="0">
              <a:solidFill>
                <a:prstClr val="black"/>
              </a:solidFill>
            </a:endParaRPr>
          </a:p>
          <a:p>
            <a:r>
              <a:rPr lang="en-GB" dirty="0" smtClean="0">
                <a:solidFill>
                  <a:prstClr val="black"/>
                </a:solidFill>
              </a:rPr>
              <a:t>The energy from ATP is directly used in cells, and converted to heat energy. This energy is used to keep the organism warm but it is lost in the environment eventually, so the supply of ATP must be continuous to keep the cell functioning. </a:t>
            </a:r>
            <a:endParaRPr lang="en-GB" dirty="0">
              <a:solidFill>
                <a:prstClr val="black"/>
              </a:solidFill>
            </a:endParaRPr>
          </a:p>
        </p:txBody>
      </p:sp>
      <p:sp>
        <p:nvSpPr>
          <p:cNvPr id="9" name="8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ATP as a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source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ATP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immediately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available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as a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source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0822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www.sciencegeek.net/Biology/review/graphics/Unit2/respir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7830" y="1762346"/>
            <a:ext cx="3059807" cy="505761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3" name="Rectangle 2"/>
          <p:cNvSpPr/>
          <p:nvPr/>
        </p:nvSpPr>
        <p:spPr>
          <a:xfrm>
            <a:off x="191976" y="1124744"/>
            <a:ext cx="8345661" cy="646331"/>
          </a:xfrm>
          <a:prstGeom prst="rect">
            <a:avLst/>
          </a:prstGeom>
        </p:spPr>
        <p:txBody>
          <a:bodyPr wrap="square">
            <a:spAutoFit/>
          </a:bodyPr>
          <a:lstStyle/>
          <a:p>
            <a:r>
              <a:rPr lang="en-GB" dirty="0">
                <a:solidFill>
                  <a:prstClr val="black"/>
                </a:solidFill>
              </a:rPr>
              <a:t>If there is no oxygen present, the cell needs to use </a:t>
            </a:r>
            <a:r>
              <a:rPr lang="en-GB" dirty="0" smtClean="0">
                <a:solidFill>
                  <a:prstClr val="black"/>
                </a:solidFill>
              </a:rPr>
              <a:t>the process </a:t>
            </a:r>
            <a:r>
              <a:rPr lang="en-GB" dirty="0">
                <a:solidFill>
                  <a:prstClr val="black"/>
                </a:solidFill>
              </a:rPr>
              <a:t>of </a:t>
            </a:r>
            <a:r>
              <a:rPr lang="en-GB" b="1" dirty="0">
                <a:solidFill>
                  <a:prstClr val="black"/>
                </a:solidFill>
              </a:rPr>
              <a:t>anaerobic cell respiration </a:t>
            </a:r>
            <a:r>
              <a:rPr lang="en-GB" dirty="0">
                <a:solidFill>
                  <a:prstClr val="black"/>
                </a:solidFill>
              </a:rPr>
              <a:t>to obtain its </a:t>
            </a:r>
            <a:r>
              <a:rPr lang="en-GB" dirty="0" smtClean="0">
                <a:solidFill>
                  <a:prstClr val="black"/>
                </a:solidFill>
              </a:rPr>
              <a:t>energy. It </a:t>
            </a:r>
            <a:r>
              <a:rPr lang="en-GB" dirty="0">
                <a:solidFill>
                  <a:prstClr val="black"/>
                </a:solidFill>
              </a:rPr>
              <a:t>will carry out </a:t>
            </a:r>
            <a:r>
              <a:rPr lang="en-GB" dirty="0" smtClean="0">
                <a:solidFill>
                  <a:prstClr val="black"/>
                </a:solidFill>
              </a:rPr>
              <a:t>glycolysis.</a:t>
            </a:r>
            <a:endParaRPr lang="en-GB" dirty="0">
              <a:solidFill>
                <a:prstClr val="black"/>
              </a:solidFill>
            </a:endParaRPr>
          </a:p>
        </p:txBody>
      </p:sp>
      <p:sp>
        <p:nvSpPr>
          <p:cNvPr id="12" name="Rectangle 11"/>
          <p:cNvSpPr/>
          <p:nvPr/>
        </p:nvSpPr>
        <p:spPr>
          <a:xfrm>
            <a:off x="189244" y="1770366"/>
            <a:ext cx="4296955" cy="5078313"/>
          </a:xfrm>
          <a:prstGeom prst="rect">
            <a:avLst/>
          </a:prstGeom>
        </p:spPr>
        <p:txBody>
          <a:bodyPr wrap="square">
            <a:spAutoFit/>
          </a:bodyPr>
          <a:lstStyle/>
          <a:p>
            <a:r>
              <a:rPr lang="en-GB" dirty="0" smtClean="0">
                <a:solidFill>
                  <a:prstClr val="black"/>
                </a:solidFill>
              </a:rPr>
              <a:t>In order </a:t>
            </a:r>
            <a:r>
              <a:rPr lang="en-GB" dirty="0">
                <a:solidFill>
                  <a:prstClr val="black"/>
                </a:solidFill>
              </a:rPr>
              <a:t>to be able to continue with glycolysis which </a:t>
            </a:r>
            <a:r>
              <a:rPr lang="en-GB" dirty="0" smtClean="0">
                <a:solidFill>
                  <a:prstClr val="black"/>
                </a:solidFill>
              </a:rPr>
              <a:t>produces a </a:t>
            </a:r>
            <a:r>
              <a:rPr lang="en-GB" dirty="0">
                <a:solidFill>
                  <a:prstClr val="black"/>
                </a:solidFill>
              </a:rPr>
              <a:t>small amount of ATP, the cell needs to change </a:t>
            </a:r>
            <a:r>
              <a:rPr lang="en-GB" dirty="0" smtClean="0">
                <a:solidFill>
                  <a:prstClr val="black"/>
                </a:solidFill>
              </a:rPr>
              <a:t>the pyruvate </a:t>
            </a:r>
            <a:r>
              <a:rPr lang="en-GB" dirty="0">
                <a:solidFill>
                  <a:prstClr val="black"/>
                </a:solidFill>
              </a:rPr>
              <a:t>into another substance</a:t>
            </a:r>
            <a:r>
              <a:rPr lang="en-GB" dirty="0" smtClean="0">
                <a:solidFill>
                  <a:prstClr val="black"/>
                </a:solidFill>
              </a:rPr>
              <a:t>.</a:t>
            </a:r>
          </a:p>
          <a:p>
            <a:endParaRPr lang="en-GB" dirty="0">
              <a:solidFill>
                <a:prstClr val="black"/>
              </a:solidFill>
            </a:endParaRPr>
          </a:p>
          <a:p>
            <a:r>
              <a:rPr lang="en-GB" b="1" dirty="0">
                <a:solidFill>
                  <a:prstClr val="black"/>
                </a:solidFill>
              </a:rPr>
              <a:t>Yeast</a:t>
            </a:r>
            <a:r>
              <a:rPr lang="en-GB" dirty="0">
                <a:solidFill>
                  <a:prstClr val="black"/>
                </a:solidFill>
              </a:rPr>
              <a:t> </a:t>
            </a:r>
            <a:r>
              <a:rPr lang="en-GB" b="1" dirty="0">
                <a:solidFill>
                  <a:prstClr val="black"/>
                </a:solidFill>
              </a:rPr>
              <a:t>cells</a:t>
            </a:r>
            <a:r>
              <a:rPr lang="en-GB" dirty="0">
                <a:solidFill>
                  <a:prstClr val="black"/>
                </a:solidFill>
              </a:rPr>
              <a:t> will </a:t>
            </a:r>
            <a:r>
              <a:rPr lang="en-GB" dirty="0" smtClean="0">
                <a:solidFill>
                  <a:prstClr val="black"/>
                </a:solidFill>
              </a:rPr>
              <a:t>convert pyruvate </a:t>
            </a:r>
            <a:r>
              <a:rPr lang="en-GB" dirty="0">
                <a:solidFill>
                  <a:prstClr val="black"/>
                </a:solidFill>
              </a:rPr>
              <a:t>(a three carbon compound) into </a:t>
            </a:r>
            <a:r>
              <a:rPr lang="en-GB" b="1" dirty="0">
                <a:solidFill>
                  <a:prstClr val="black"/>
                </a:solidFill>
              </a:rPr>
              <a:t>ethanol</a:t>
            </a:r>
            <a:r>
              <a:rPr lang="en-GB" dirty="0">
                <a:solidFill>
                  <a:prstClr val="black"/>
                </a:solidFill>
              </a:rPr>
              <a:t> (a </a:t>
            </a:r>
            <a:r>
              <a:rPr lang="en-GB" dirty="0" smtClean="0">
                <a:solidFill>
                  <a:prstClr val="black"/>
                </a:solidFill>
              </a:rPr>
              <a:t>two carbon </a:t>
            </a:r>
            <a:r>
              <a:rPr lang="en-GB" dirty="0">
                <a:solidFill>
                  <a:prstClr val="black"/>
                </a:solidFill>
              </a:rPr>
              <a:t>compound)</a:t>
            </a:r>
            <a:r>
              <a:rPr lang="en-GB" b="1" dirty="0">
                <a:solidFill>
                  <a:prstClr val="black"/>
                </a:solidFill>
              </a:rPr>
              <a:t> and carbon dioxide</a:t>
            </a:r>
            <a:r>
              <a:rPr lang="en-GB" dirty="0">
                <a:solidFill>
                  <a:prstClr val="black"/>
                </a:solidFill>
              </a:rPr>
              <a:t> (a one </a:t>
            </a:r>
            <a:r>
              <a:rPr lang="en-GB" dirty="0" smtClean="0">
                <a:solidFill>
                  <a:prstClr val="black"/>
                </a:solidFill>
              </a:rPr>
              <a:t>carbon compound</a:t>
            </a:r>
            <a:r>
              <a:rPr lang="en-GB" dirty="0">
                <a:solidFill>
                  <a:prstClr val="black"/>
                </a:solidFill>
              </a:rPr>
              <a:t>). </a:t>
            </a:r>
            <a:r>
              <a:rPr lang="en-GB" b="1" dirty="0">
                <a:solidFill>
                  <a:prstClr val="black"/>
                </a:solidFill>
              </a:rPr>
              <a:t>Human cells </a:t>
            </a:r>
            <a:r>
              <a:rPr lang="en-GB" dirty="0">
                <a:solidFill>
                  <a:prstClr val="black"/>
                </a:solidFill>
              </a:rPr>
              <a:t>will change pyruvate (a </a:t>
            </a:r>
            <a:r>
              <a:rPr lang="en-GB" dirty="0" smtClean="0">
                <a:solidFill>
                  <a:prstClr val="black"/>
                </a:solidFill>
              </a:rPr>
              <a:t>three carbon </a:t>
            </a:r>
            <a:r>
              <a:rPr lang="en-GB" dirty="0">
                <a:solidFill>
                  <a:prstClr val="black"/>
                </a:solidFill>
              </a:rPr>
              <a:t>compound) into </a:t>
            </a:r>
            <a:r>
              <a:rPr lang="en-GB" b="1" dirty="0">
                <a:solidFill>
                  <a:prstClr val="black"/>
                </a:solidFill>
              </a:rPr>
              <a:t>lactate</a:t>
            </a:r>
            <a:r>
              <a:rPr lang="en-GB" dirty="0">
                <a:solidFill>
                  <a:prstClr val="black"/>
                </a:solidFill>
              </a:rPr>
              <a:t> (another three </a:t>
            </a:r>
            <a:r>
              <a:rPr lang="en-GB" dirty="0" smtClean="0">
                <a:solidFill>
                  <a:prstClr val="black"/>
                </a:solidFill>
              </a:rPr>
              <a:t>carbon compound</a:t>
            </a:r>
            <a:r>
              <a:rPr lang="en-GB" dirty="0">
                <a:solidFill>
                  <a:prstClr val="black"/>
                </a:solidFill>
              </a:rPr>
              <a:t>). Neither of these equations requires </a:t>
            </a:r>
            <a:r>
              <a:rPr lang="en-GB" dirty="0" smtClean="0">
                <a:solidFill>
                  <a:prstClr val="black"/>
                </a:solidFill>
              </a:rPr>
              <a:t>the presence </a:t>
            </a:r>
            <a:r>
              <a:rPr lang="en-GB" dirty="0">
                <a:solidFill>
                  <a:prstClr val="black"/>
                </a:solidFill>
              </a:rPr>
              <a:t>of oxygen. That is why they are part of </a:t>
            </a:r>
            <a:r>
              <a:rPr lang="en-GB" b="1" dirty="0" smtClean="0">
                <a:solidFill>
                  <a:prstClr val="black"/>
                </a:solidFill>
              </a:rPr>
              <a:t>anaerobic cell </a:t>
            </a:r>
            <a:r>
              <a:rPr lang="en-GB" b="1" dirty="0">
                <a:solidFill>
                  <a:prstClr val="black"/>
                </a:solidFill>
              </a:rPr>
              <a:t>respiration</a:t>
            </a:r>
            <a:r>
              <a:rPr lang="en-GB" dirty="0">
                <a:solidFill>
                  <a:prstClr val="black"/>
                </a:solidFill>
              </a:rPr>
              <a:t>.</a:t>
            </a:r>
          </a:p>
        </p:txBody>
      </p:sp>
      <p:sp>
        <p:nvSpPr>
          <p:cNvPr id="13" name="12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Anaerobic</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Anaerobic</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gives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only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small</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yield</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ATP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glucose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Elipse"/>
          <p:cNvSpPr/>
          <p:nvPr/>
        </p:nvSpPr>
        <p:spPr>
          <a:xfrm>
            <a:off x="5292080" y="4725144"/>
            <a:ext cx="1715653" cy="792088"/>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8741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1000"/>
                                        <p:tgtEl>
                                          <p:spTgt spid="12">
                                            <p:txEl>
                                              <p:pRg st="0" end="0"/>
                                            </p:txEl>
                                          </p:spTgt>
                                        </p:tgtEl>
                                      </p:cBhvr>
                                    </p:animEffect>
                                    <p:anim calcmode="lin" valueType="num">
                                      <p:cBhvr>
                                        <p:cTn id="2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fade">
                                      <p:cBhvr>
                                        <p:cTn id="26" dur="1000"/>
                                        <p:tgtEl>
                                          <p:spTgt spid="12">
                                            <p:txEl>
                                              <p:pRg st="2" end="2"/>
                                            </p:txEl>
                                          </p:spTgt>
                                        </p:tgtEl>
                                      </p:cBhvr>
                                    </p:animEffect>
                                    <p:anim calcmode="lin" valueType="num">
                                      <p:cBhvr>
                                        <p:cTn id="2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2000"/>
                            </p:stCondLst>
                            <p:childTnLst>
                              <p:par>
                                <p:cTn id="53" presetID="26" presetClass="emph" presetSubtype="0" repeatCount="5000" fill="hold" grpId="1" nodeType="afterEffect">
                                  <p:stCondLst>
                                    <p:cond delay="0"/>
                                  </p:stCondLst>
                                  <p:childTnLst>
                                    <p:animEffect transition="out" filter="fade">
                                      <p:cBhvr>
                                        <p:cTn id="54" dur="500" tmFilter="0, 0; .2, .5; .8, .5; 1, 0"/>
                                        <p:tgtEl>
                                          <p:spTgt spid="2"/>
                                        </p:tgtEl>
                                      </p:cBhvr>
                                    </p:animEffect>
                                    <p:animScale>
                                      <p:cBhvr>
                                        <p:cTn id="55"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P spid="13" grpId="0"/>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Rectangle 11"/>
          <p:cNvSpPr/>
          <p:nvPr/>
        </p:nvSpPr>
        <p:spPr>
          <a:xfrm>
            <a:off x="189244" y="1770366"/>
            <a:ext cx="8823878" cy="5355312"/>
          </a:xfrm>
          <a:prstGeom prst="rect">
            <a:avLst/>
          </a:prstGeom>
        </p:spPr>
        <p:txBody>
          <a:bodyPr wrap="square">
            <a:spAutoFit/>
          </a:bodyPr>
          <a:lstStyle/>
          <a:p>
            <a:r>
              <a:rPr lang="en-GB" dirty="0" smtClean="0">
                <a:solidFill>
                  <a:prstClr val="black"/>
                </a:solidFill>
              </a:rPr>
              <a:t>The yield of ATP is small in anaerobic respiration but it is produced very quickly. This makes it useful for several situations:</a:t>
            </a:r>
          </a:p>
          <a:p>
            <a:endParaRPr lang="en-GB" dirty="0">
              <a:solidFill>
                <a:prstClr val="black"/>
              </a:solidFill>
            </a:endParaRPr>
          </a:p>
          <a:p>
            <a:pPr marL="285750" indent="-285750">
              <a:buFontTx/>
              <a:buChar char="-"/>
            </a:pPr>
            <a:r>
              <a:rPr lang="en-GB" dirty="0" smtClean="0">
                <a:solidFill>
                  <a:prstClr val="black"/>
                </a:solidFill>
              </a:rPr>
              <a:t>When a short rapid burst of ATP production is needed</a:t>
            </a:r>
          </a:p>
          <a:p>
            <a:pPr marL="285750" indent="-285750">
              <a:buFontTx/>
              <a:buChar char="-"/>
            </a:pPr>
            <a:r>
              <a:rPr lang="en-GB" dirty="0" smtClean="0">
                <a:solidFill>
                  <a:prstClr val="black"/>
                </a:solidFill>
              </a:rPr>
              <a:t>When oxygen supplies run out in respiring cells</a:t>
            </a:r>
          </a:p>
          <a:p>
            <a:pPr marL="285750" indent="-285750">
              <a:buFontTx/>
              <a:buChar char="-"/>
            </a:pPr>
            <a:r>
              <a:rPr lang="en-GB" dirty="0" smtClean="0">
                <a:solidFill>
                  <a:prstClr val="black"/>
                </a:solidFill>
              </a:rPr>
              <a:t>In environments that are deficient in oxygen, like waterlogged soils (swamps)</a:t>
            </a:r>
          </a:p>
          <a:p>
            <a:endParaRPr lang="en-GB" dirty="0">
              <a:solidFill>
                <a:prstClr val="black"/>
              </a:solidFill>
            </a:endParaRPr>
          </a:p>
          <a:p>
            <a:r>
              <a:rPr lang="en-GB" dirty="0" smtClean="0">
                <a:solidFill>
                  <a:prstClr val="black"/>
                </a:solidFill>
              </a:rPr>
              <a:t>So here are some summary equations:</a:t>
            </a:r>
          </a:p>
          <a:p>
            <a:endParaRPr lang="en-GB" b="1" dirty="0" smtClean="0">
              <a:solidFill>
                <a:prstClr val="black"/>
              </a:solidFill>
            </a:endParaRPr>
          </a:p>
          <a:p>
            <a:r>
              <a:rPr lang="en-GB" b="1" dirty="0" smtClean="0">
                <a:solidFill>
                  <a:prstClr val="black"/>
                </a:solidFill>
              </a:rPr>
              <a:t>In animals:</a:t>
            </a:r>
            <a:endParaRPr lang="en-GB" b="1" dirty="0">
              <a:solidFill>
                <a:prstClr val="black"/>
              </a:solidFill>
            </a:endParaRPr>
          </a:p>
          <a:p>
            <a:r>
              <a:rPr lang="en-GB" dirty="0" smtClean="0">
                <a:solidFill>
                  <a:prstClr val="black"/>
                </a:solidFill>
              </a:rPr>
              <a:t>Glucose </a:t>
            </a:r>
            <a:r>
              <a:rPr lang="en-GB" dirty="0" smtClean="0">
                <a:solidFill>
                  <a:prstClr val="black"/>
                </a:solidFill>
                <a:sym typeface="Wingdings" panose="05000000000000000000" pitchFamily="2" charset="2"/>
              </a:rPr>
              <a:t> Lactate  	(this lactic acid gives you the ‘sour’ feeling in 				muscles when exercising)</a:t>
            </a:r>
          </a:p>
          <a:p>
            <a:endParaRPr lang="en-GB" dirty="0" smtClean="0">
              <a:solidFill>
                <a:prstClr val="black"/>
              </a:solidFill>
              <a:sym typeface="Wingdings" panose="05000000000000000000" pitchFamily="2" charset="2"/>
            </a:endParaRPr>
          </a:p>
          <a:p>
            <a:r>
              <a:rPr lang="en-GB" b="1" dirty="0" smtClean="0">
                <a:solidFill>
                  <a:prstClr val="black"/>
                </a:solidFill>
                <a:sym typeface="Wingdings" panose="05000000000000000000" pitchFamily="2" charset="2"/>
              </a:rPr>
              <a:t>In yeast and plants</a:t>
            </a:r>
            <a:r>
              <a:rPr lang="en-GB" dirty="0" smtClean="0">
                <a:solidFill>
                  <a:prstClr val="black"/>
                </a:solidFill>
                <a:sym typeface="Wingdings" panose="05000000000000000000" pitchFamily="2" charset="2"/>
              </a:rPr>
              <a:t/>
            </a:r>
            <a:br>
              <a:rPr lang="en-GB" dirty="0" smtClean="0">
                <a:solidFill>
                  <a:prstClr val="black"/>
                </a:solidFill>
                <a:sym typeface="Wingdings" panose="05000000000000000000" pitchFamily="2" charset="2"/>
              </a:rPr>
            </a:br>
            <a:r>
              <a:rPr lang="en-GB" dirty="0" smtClean="0">
                <a:solidFill>
                  <a:prstClr val="black"/>
                </a:solidFill>
                <a:sym typeface="Wingdings" panose="05000000000000000000" pitchFamily="2" charset="2"/>
              </a:rPr>
              <a:t>Glucose  Ethanol + CO</a:t>
            </a:r>
            <a:r>
              <a:rPr lang="en-GB" baseline="-25000" dirty="0" smtClean="0">
                <a:solidFill>
                  <a:prstClr val="black"/>
                </a:solidFill>
                <a:sym typeface="Wingdings" panose="05000000000000000000" pitchFamily="2" charset="2"/>
              </a:rPr>
              <a:t>2</a:t>
            </a:r>
            <a:endParaRPr lang="en-GB" baseline="-25000" dirty="0">
              <a:solidFill>
                <a:prstClr val="black"/>
              </a:solidFill>
              <a:sym typeface="Wingdings" panose="05000000000000000000" pitchFamily="2" charset="2"/>
            </a:endParaRPr>
          </a:p>
          <a:p>
            <a:endParaRPr lang="en-GB" dirty="0" smtClean="0">
              <a:solidFill>
                <a:prstClr val="black"/>
              </a:solidFill>
            </a:endParaRPr>
          </a:p>
          <a:p>
            <a:pPr marL="285750" indent="-285750">
              <a:buFontTx/>
              <a:buChar char="-"/>
            </a:pPr>
            <a:endParaRPr lang="en-GB" dirty="0">
              <a:solidFill>
                <a:prstClr val="black"/>
              </a:solidFill>
            </a:endParaRPr>
          </a:p>
          <a:p>
            <a:pPr marL="285750" indent="-285750">
              <a:buFontTx/>
              <a:buChar char="-"/>
            </a:pPr>
            <a:endParaRPr lang="en-GB" dirty="0">
              <a:solidFill>
                <a:prstClr val="black"/>
              </a:solidFill>
            </a:endParaRPr>
          </a:p>
        </p:txBody>
      </p:sp>
      <p:sp>
        <p:nvSpPr>
          <p:cNvPr id="13" name="12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Anaerobic</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Anaerobic</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gives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only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small</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yield</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ATP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glucose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190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fade">
                                      <p:cBhvr>
                                        <p:cTn id="26" dur="1000"/>
                                        <p:tgtEl>
                                          <p:spTgt spid="12">
                                            <p:txEl>
                                              <p:pRg st="3" end="3"/>
                                            </p:txEl>
                                          </p:spTgt>
                                        </p:tgtEl>
                                      </p:cBhvr>
                                    </p:animEffect>
                                    <p:anim calcmode="lin" valueType="num">
                                      <p:cBhvr>
                                        <p:cTn id="27"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Effect transition="in" filter="fade">
                                      <p:cBhvr>
                                        <p:cTn id="33" dur="1000"/>
                                        <p:tgtEl>
                                          <p:spTgt spid="12">
                                            <p:txEl>
                                              <p:pRg st="4" end="4"/>
                                            </p:txEl>
                                          </p:spTgt>
                                        </p:tgtEl>
                                      </p:cBhvr>
                                    </p:animEffect>
                                    <p:anim calcmode="lin" valueType="num">
                                      <p:cBhvr>
                                        <p:cTn id="34"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xEl>
                                              <p:pRg st="6" end="6"/>
                                            </p:txEl>
                                          </p:spTgt>
                                        </p:tgtEl>
                                        <p:attrNameLst>
                                          <p:attrName>style.visibility</p:attrName>
                                        </p:attrNameLst>
                                      </p:cBhvr>
                                      <p:to>
                                        <p:strVal val="visible"/>
                                      </p:to>
                                    </p:set>
                                    <p:animEffect transition="in" filter="fade">
                                      <p:cBhvr>
                                        <p:cTn id="40" dur="1000"/>
                                        <p:tgtEl>
                                          <p:spTgt spid="12">
                                            <p:txEl>
                                              <p:pRg st="6" end="6"/>
                                            </p:txEl>
                                          </p:spTgt>
                                        </p:tgtEl>
                                      </p:cBhvr>
                                    </p:animEffect>
                                    <p:anim calcmode="lin" valueType="num">
                                      <p:cBhvr>
                                        <p:cTn id="41"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fade">
                                      <p:cBhvr>
                                        <p:cTn id="47" dur="1000"/>
                                        <p:tgtEl>
                                          <p:spTgt spid="12">
                                            <p:txEl>
                                              <p:pRg st="8" end="8"/>
                                            </p:txEl>
                                          </p:spTgt>
                                        </p:tgtEl>
                                      </p:cBhvr>
                                    </p:animEffect>
                                    <p:anim calcmode="lin" valueType="num">
                                      <p:cBhvr>
                                        <p:cTn id="48"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xEl>
                                              <p:pRg st="9" end="9"/>
                                            </p:txEl>
                                          </p:spTgt>
                                        </p:tgtEl>
                                        <p:attrNameLst>
                                          <p:attrName>style.visibility</p:attrName>
                                        </p:attrNameLst>
                                      </p:cBhvr>
                                      <p:to>
                                        <p:strVal val="visible"/>
                                      </p:to>
                                    </p:set>
                                    <p:animEffect transition="in" filter="fade">
                                      <p:cBhvr>
                                        <p:cTn id="52" dur="1000"/>
                                        <p:tgtEl>
                                          <p:spTgt spid="12">
                                            <p:txEl>
                                              <p:pRg st="9" end="9"/>
                                            </p:txEl>
                                          </p:spTgt>
                                        </p:tgtEl>
                                      </p:cBhvr>
                                    </p:animEffect>
                                    <p:anim calcmode="lin" valueType="num">
                                      <p:cBhvr>
                                        <p:cTn id="53"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xEl>
                                              <p:pRg st="11" end="11"/>
                                            </p:txEl>
                                          </p:spTgt>
                                        </p:tgtEl>
                                        <p:attrNameLst>
                                          <p:attrName>style.visibility</p:attrName>
                                        </p:attrNameLst>
                                      </p:cBhvr>
                                      <p:to>
                                        <p:strVal val="visible"/>
                                      </p:to>
                                    </p:set>
                                    <p:animEffect transition="in" filter="fade">
                                      <p:cBhvr>
                                        <p:cTn id="59" dur="1000"/>
                                        <p:tgtEl>
                                          <p:spTgt spid="12">
                                            <p:txEl>
                                              <p:pRg st="11" end="11"/>
                                            </p:txEl>
                                          </p:spTgt>
                                        </p:tgtEl>
                                      </p:cBhvr>
                                    </p:animEffect>
                                    <p:anim calcmode="lin" valueType="num">
                                      <p:cBhvr>
                                        <p:cTn id="60" dur="100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1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74050" y="1220618"/>
            <a:ext cx="8650693" cy="2585323"/>
          </a:xfrm>
          <a:prstGeom prst="rect">
            <a:avLst/>
          </a:prstGeom>
        </p:spPr>
        <p:txBody>
          <a:bodyPr wrap="square">
            <a:spAutoFit/>
          </a:bodyPr>
          <a:lstStyle/>
          <a:p>
            <a:r>
              <a:rPr lang="en-GB" dirty="0">
                <a:solidFill>
                  <a:prstClr val="black"/>
                </a:solidFill>
              </a:rPr>
              <a:t>We use the process of anaerobic cell respiration in </a:t>
            </a:r>
            <a:r>
              <a:rPr lang="en-GB" dirty="0" smtClean="0">
                <a:solidFill>
                  <a:prstClr val="black"/>
                </a:solidFill>
              </a:rPr>
              <a:t>our bodies </a:t>
            </a:r>
            <a:r>
              <a:rPr lang="en-GB" dirty="0">
                <a:solidFill>
                  <a:prstClr val="black"/>
                </a:solidFill>
              </a:rPr>
              <a:t>when, for example, we run a sprint</a:t>
            </a:r>
            <a:r>
              <a:rPr lang="en-GB" dirty="0" smtClean="0">
                <a:solidFill>
                  <a:prstClr val="black"/>
                </a:solidFill>
              </a:rPr>
              <a:t>. The muscles </a:t>
            </a:r>
            <a:r>
              <a:rPr lang="en-GB" dirty="0">
                <a:solidFill>
                  <a:prstClr val="black"/>
                </a:solidFill>
              </a:rPr>
              <a:t>suddenly require a lot of energy</a:t>
            </a:r>
            <a:r>
              <a:rPr lang="en-GB" dirty="0" smtClean="0">
                <a:solidFill>
                  <a:prstClr val="black"/>
                </a:solidFill>
              </a:rPr>
              <a:t>.</a:t>
            </a:r>
          </a:p>
          <a:p>
            <a:endParaRPr lang="en-GB" dirty="0">
              <a:solidFill>
                <a:prstClr val="black"/>
              </a:solidFill>
            </a:endParaRPr>
          </a:p>
          <a:p>
            <a:r>
              <a:rPr lang="en-GB" dirty="0" smtClean="0">
                <a:solidFill>
                  <a:prstClr val="black"/>
                </a:solidFill>
              </a:rPr>
              <a:t>The </a:t>
            </a:r>
            <a:r>
              <a:rPr lang="en-GB" dirty="0">
                <a:solidFill>
                  <a:prstClr val="black"/>
                </a:solidFill>
              </a:rPr>
              <a:t>body can only </a:t>
            </a:r>
            <a:r>
              <a:rPr lang="en-GB" b="1" dirty="0" smtClean="0">
                <a:solidFill>
                  <a:prstClr val="black"/>
                </a:solidFill>
              </a:rPr>
              <a:t>supply a </a:t>
            </a:r>
            <a:r>
              <a:rPr lang="en-GB" b="1" dirty="0">
                <a:solidFill>
                  <a:prstClr val="black"/>
                </a:solidFill>
              </a:rPr>
              <a:t>limited amount of oxygen </a:t>
            </a:r>
            <a:r>
              <a:rPr lang="en-GB" dirty="0">
                <a:solidFill>
                  <a:prstClr val="black"/>
                </a:solidFill>
              </a:rPr>
              <a:t>to the muscles and there </a:t>
            </a:r>
            <a:r>
              <a:rPr lang="en-GB" dirty="0" smtClean="0">
                <a:solidFill>
                  <a:prstClr val="black"/>
                </a:solidFill>
              </a:rPr>
              <a:t>can only </a:t>
            </a:r>
            <a:r>
              <a:rPr lang="en-GB" dirty="0">
                <a:solidFill>
                  <a:prstClr val="black"/>
                </a:solidFill>
              </a:rPr>
              <a:t>be a limited amount of aerobic respiration. This </a:t>
            </a:r>
            <a:r>
              <a:rPr lang="en-GB" dirty="0" smtClean="0">
                <a:solidFill>
                  <a:prstClr val="black"/>
                </a:solidFill>
              </a:rPr>
              <a:t>does not </a:t>
            </a:r>
            <a:r>
              <a:rPr lang="en-GB" dirty="0">
                <a:solidFill>
                  <a:prstClr val="black"/>
                </a:solidFill>
              </a:rPr>
              <a:t>produce enough energy to contract the muscles </a:t>
            </a:r>
            <a:r>
              <a:rPr lang="en-GB" dirty="0" smtClean="0">
                <a:solidFill>
                  <a:prstClr val="black"/>
                </a:solidFill>
              </a:rPr>
              <a:t>at the </a:t>
            </a:r>
            <a:r>
              <a:rPr lang="en-GB" dirty="0">
                <a:solidFill>
                  <a:prstClr val="black"/>
                </a:solidFill>
              </a:rPr>
              <a:t>rate required. So, in addition to aerobic </a:t>
            </a:r>
            <a:r>
              <a:rPr lang="en-GB" dirty="0" smtClean="0">
                <a:solidFill>
                  <a:prstClr val="black"/>
                </a:solidFill>
              </a:rPr>
              <a:t>respiration, </a:t>
            </a:r>
            <a:r>
              <a:rPr lang="en-GB" b="1" dirty="0" smtClean="0">
                <a:solidFill>
                  <a:prstClr val="black"/>
                </a:solidFill>
              </a:rPr>
              <a:t>the </a:t>
            </a:r>
            <a:r>
              <a:rPr lang="en-GB" b="1" dirty="0">
                <a:solidFill>
                  <a:prstClr val="black"/>
                </a:solidFill>
              </a:rPr>
              <a:t>cells </a:t>
            </a:r>
            <a:r>
              <a:rPr lang="en-GB" dirty="0">
                <a:solidFill>
                  <a:prstClr val="black"/>
                </a:solidFill>
              </a:rPr>
              <a:t>in the muscles </a:t>
            </a:r>
            <a:r>
              <a:rPr lang="en-GB" b="1" dirty="0">
                <a:solidFill>
                  <a:prstClr val="black"/>
                </a:solidFill>
              </a:rPr>
              <a:t>will use anaerobic respiration </a:t>
            </a:r>
            <a:r>
              <a:rPr lang="en-GB" dirty="0" smtClean="0">
                <a:solidFill>
                  <a:prstClr val="black"/>
                </a:solidFill>
              </a:rPr>
              <a:t>to release </a:t>
            </a:r>
            <a:r>
              <a:rPr lang="en-GB" dirty="0">
                <a:solidFill>
                  <a:prstClr val="black"/>
                </a:solidFill>
              </a:rPr>
              <a:t>the remaining amount of energy. This </a:t>
            </a:r>
            <a:r>
              <a:rPr lang="en-GB" b="1" dirty="0" smtClean="0">
                <a:solidFill>
                  <a:prstClr val="black"/>
                </a:solidFill>
              </a:rPr>
              <a:t>produces lactate </a:t>
            </a:r>
            <a:r>
              <a:rPr lang="en-GB" dirty="0">
                <a:solidFill>
                  <a:prstClr val="black"/>
                </a:solidFill>
              </a:rPr>
              <a:t>which, under certain conditions, may cause </a:t>
            </a:r>
            <a:r>
              <a:rPr lang="en-GB" dirty="0" smtClean="0">
                <a:solidFill>
                  <a:prstClr val="black"/>
                </a:solidFill>
              </a:rPr>
              <a:t>muscle cramps</a:t>
            </a:r>
            <a:r>
              <a:rPr lang="en-GB" dirty="0">
                <a:solidFill>
                  <a:prstClr val="black"/>
                </a:solidFill>
              </a:rPr>
              <a:t>.</a:t>
            </a:r>
          </a:p>
        </p:txBody>
      </p:sp>
      <p:pic>
        <p:nvPicPr>
          <p:cNvPr id="3074" name="Picture 2" descr="http://hyperphysics.phy-astr.gsu.edu/hbase/biology/imgbio/aeres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306598"/>
            <a:ext cx="4708706" cy="3216380"/>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ATP as a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source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ATP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immediately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available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as a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source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7683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166" y="2636912"/>
            <a:ext cx="6129499" cy="4129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0544" y="1447409"/>
            <a:ext cx="8640960" cy="1200329"/>
          </a:xfrm>
          <a:prstGeom prst="rect">
            <a:avLst/>
          </a:prstGeom>
        </p:spPr>
        <p:txBody>
          <a:bodyPr wrap="square">
            <a:spAutoFit/>
          </a:bodyPr>
          <a:lstStyle/>
          <a:p>
            <a:r>
              <a:rPr lang="en-GB" dirty="0">
                <a:solidFill>
                  <a:prstClr val="black"/>
                </a:solidFill>
              </a:rPr>
              <a:t>If oxygen is present, the pyruvate produced in the </a:t>
            </a:r>
            <a:r>
              <a:rPr lang="en-GB" dirty="0" smtClean="0">
                <a:solidFill>
                  <a:prstClr val="black"/>
                </a:solidFill>
              </a:rPr>
              <a:t>cytoplasm during </a:t>
            </a:r>
            <a:r>
              <a:rPr lang="en-GB" dirty="0">
                <a:solidFill>
                  <a:prstClr val="black"/>
                </a:solidFill>
              </a:rPr>
              <a:t>glycolysis will move into the mitochondria. </a:t>
            </a:r>
            <a:r>
              <a:rPr lang="en-GB" dirty="0" smtClean="0">
                <a:solidFill>
                  <a:prstClr val="black"/>
                </a:solidFill>
              </a:rPr>
              <a:t>Inside the </a:t>
            </a:r>
            <a:r>
              <a:rPr lang="en-GB" dirty="0">
                <a:solidFill>
                  <a:prstClr val="black"/>
                </a:solidFill>
              </a:rPr>
              <a:t>mitochondria, pyruvate will be broken down </a:t>
            </a:r>
            <a:r>
              <a:rPr lang="en-GB" dirty="0" smtClean="0">
                <a:solidFill>
                  <a:prstClr val="black"/>
                </a:solidFill>
              </a:rPr>
              <a:t>to carbon </a:t>
            </a:r>
            <a:r>
              <a:rPr lang="en-GB" dirty="0">
                <a:solidFill>
                  <a:prstClr val="black"/>
                </a:solidFill>
              </a:rPr>
              <a:t>dioxide and water. </a:t>
            </a:r>
            <a:r>
              <a:rPr lang="en-GB" b="1" dirty="0">
                <a:solidFill>
                  <a:prstClr val="black"/>
                </a:solidFill>
              </a:rPr>
              <a:t>This process yields much </a:t>
            </a:r>
            <a:r>
              <a:rPr lang="en-GB" b="1" dirty="0" smtClean="0">
                <a:solidFill>
                  <a:prstClr val="black"/>
                </a:solidFill>
              </a:rPr>
              <a:t>more ATP </a:t>
            </a:r>
            <a:r>
              <a:rPr lang="en-GB" b="1" dirty="0">
                <a:solidFill>
                  <a:prstClr val="black"/>
                </a:solidFill>
              </a:rPr>
              <a:t>than glycolysis or anaerobic respiration.</a:t>
            </a:r>
          </a:p>
        </p:txBody>
      </p:sp>
      <p:sp>
        <p:nvSpPr>
          <p:cNvPr id="3" name="TextBox 2"/>
          <p:cNvSpPr txBox="1"/>
          <p:nvPr/>
        </p:nvSpPr>
        <p:spPr>
          <a:xfrm>
            <a:off x="7164288" y="2636912"/>
            <a:ext cx="1011815" cy="584775"/>
          </a:xfrm>
          <a:prstGeom prst="rect">
            <a:avLst/>
          </a:prstGeom>
          <a:noFill/>
        </p:spPr>
        <p:txBody>
          <a:bodyPr wrap="none" rtlCol="0">
            <a:spAutoFit/>
          </a:bodyPr>
          <a:lstStyle/>
          <a:p>
            <a:r>
              <a:rPr lang="en-GB" sz="3200" dirty="0" smtClean="0">
                <a:solidFill>
                  <a:prstClr val="black"/>
                </a:solidFill>
                <a:hlinkClick r:id="rId3"/>
              </a:rPr>
              <a:t>LINK</a:t>
            </a:r>
            <a:endParaRPr lang="en-GB" dirty="0">
              <a:solidFill>
                <a:prstClr val="black"/>
              </a:solidFill>
            </a:endParaRPr>
          </a:p>
        </p:txBody>
      </p:sp>
      <p:sp>
        <p:nvSpPr>
          <p:cNvPr id="11" name="10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ATP as a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source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ATP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immediately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available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as a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source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350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48862</TotalTime>
  <Words>1690</Words>
  <Application>Microsoft Office PowerPoint</Application>
  <PresentationFormat>Presentación en pantalla (4:3)</PresentationFormat>
  <Paragraphs>140</Paragraphs>
  <Slides>16</Slides>
  <Notes>4</Notes>
  <HiddenSlides>0</HiddenSlides>
  <MMClips>0</MMClips>
  <ScaleCrop>false</ScaleCrop>
  <HeadingPairs>
    <vt:vector size="4" baseType="variant">
      <vt:variant>
        <vt:lpstr>Tema</vt:lpstr>
      </vt:variant>
      <vt:variant>
        <vt:i4>3</vt:i4>
      </vt:variant>
      <vt:variant>
        <vt:lpstr>Títulos de diapositiva</vt:lpstr>
      </vt:variant>
      <vt:variant>
        <vt:i4>16</vt:i4>
      </vt:variant>
    </vt:vector>
  </HeadingPairs>
  <TitlesOfParts>
    <vt:vector size="19" baseType="lpstr">
      <vt:lpstr>Template MP</vt:lpstr>
      <vt:lpstr>1_Template MP</vt:lpstr>
      <vt:lpstr>2_Template MP</vt:lpstr>
      <vt:lpstr>Topic 2 Molecular biology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Topic 2 Molecular biology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sfpaula.default</cp:lastModifiedBy>
  <cp:revision>398</cp:revision>
  <dcterms:created xsi:type="dcterms:W3CDTF">2013-08-21T17:54:09Z</dcterms:created>
  <dcterms:modified xsi:type="dcterms:W3CDTF">2016-01-10T10:23:29Z</dcterms:modified>
</cp:coreProperties>
</file>