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4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4320480" cy="432048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ES_tradnl" sz="2400" dirty="0" smtClean="0">
                <a:latin typeface="Gill Sans MT" panose="020B0502020104020203" pitchFamily="34" charset="0"/>
              </a:rPr>
              <a:t>London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forces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9512" y="692696"/>
            <a:ext cx="4320480" cy="52322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err="1" smtClean="0">
                <a:latin typeface="Gill Sans MT" panose="020B0502020104020203" pitchFamily="34" charset="0"/>
              </a:rPr>
              <a:t>Add</a:t>
            </a:r>
            <a:r>
              <a:rPr lang="es-ES_tradnl" sz="1400" dirty="0" smtClean="0">
                <a:latin typeface="Gill Sans MT" panose="020B0502020104020203" pitchFamily="34" charset="0"/>
              </a:rPr>
              <a:t> to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Fluorine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atoms</a:t>
            </a:r>
            <a:r>
              <a:rPr lang="es-ES_tradnl" sz="1400" dirty="0" smtClean="0">
                <a:latin typeface="Gill Sans MT" panose="020B0502020104020203" pitchFamily="34" charset="0"/>
              </a:rPr>
              <a:t> to </a:t>
            </a:r>
            <a:r>
              <a:rPr lang="es-ES_tradnl" sz="1400" dirty="0" smtClean="0">
                <a:latin typeface="Gill Sans MT" panose="020B0502020104020203" pitchFamily="34" charset="0"/>
              </a:rPr>
              <a:t>show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how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smtClean="0">
                <a:latin typeface="Gill Sans MT" panose="020B0502020104020203" pitchFamily="34" charset="0"/>
              </a:rPr>
              <a:t>London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forces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occur</a:t>
            </a:r>
            <a:r>
              <a:rPr lang="es-ES_tradnl" sz="1400" dirty="0" smtClean="0">
                <a:latin typeface="Gill Sans MT" panose="020B0502020104020203" pitchFamily="34" charset="0"/>
              </a:rPr>
              <a:t> and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explain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below</a:t>
            </a:r>
            <a:r>
              <a:rPr lang="es-ES_tradnl" sz="1400" dirty="0" smtClean="0">
                <a:latin typeface="Gill Sans MT" panose="020B0502020104020203" pitchFamily="34" charset="0"/>
              </a:rPr>
              <a:t> in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words</a:t>
            </a:r>
            <a:r>
              <a:rPr lang="es-ES_tradnl" sz="1400" dirty="0">
                <a:latin typeface="Gill Sans MT" panose="020B0502020104020203" pitchFamily="34" charset="0"/>
              </a:rPr>
              <a:t>:</a:t>
            </a:r>
            <a:endParaRPr lang="en-US" sz="1400" dirty="0">
              <a:latin typeface="Gill Sans MT" panose="020B0502020104020203" pitchFamily="34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179512" y="1376772"/>
            <a:ext cx="4320480" cy="2124236"/>
            <a:chOff x="179512" y="1916832"/>
            <a:chExt cx="4320480" cy="2124236"/>
          </a:xfrm>
        </p:grpSpPr>
        <p:sp>
          <p:nvSpPr>
            <p:cNvPr id="5" name="4 Rectángulo"/>
            <p:cNvSpPr/>
            <p:nvPr/>
          </p:nvSpPr>
          <p:spPr>
            <a:xfrm>
              <a:off x="179512" y="1916832"/>
              <a:ext cx="4320480" cy="2124236"/>
            </a:xfrm>
            <a:prstGeom prst="rect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 Elipse"/>
            <p:cNvSpPr/>
            <p:nvPr/>
          </p:nvSpPr>
          <p:spPr>
            <a:xfrm>
              <a:off x="683568" y="2276872"/>
              <a:ext cx="1440160" cy="14401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6 Elipse"/>
            <p:cNvSpPr/>
            <p:nvPr/>
          </p:nvSpPr>
          <p:spPr>
            <a:xfrm>
              <a:off x="2483768" y="2276872"/>
              <a:ext cx="1440160" cy="14401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179512" y="3703091"/>
            <a:ext cx="4320480" cy="289310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dirty="0" err="1" smtClean="0">
                <a:latin typeface="Gill Sans MT" panose="020B0502020104020203" pitchFamily="34" charset="0"/>
              </a:rPr>
              <a:t>Step-by-step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explanation</a:t>
            </a:r>
            <a:r>
              <a:rPr lang="es-ES_tradnl" sz="1400" dirty="0">
                <a:latin typeface="Gill Sans MT" panose="020B0502020104020203" pitchFamily="34" charset="0"/>
              </a:rPr>
              <a:t>: </a:t>
            </a: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1.</a:t>
            </a: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2.</a:t>
            </a: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3.</a:t>
            </a: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4.</a:t>
            </a: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5.</a:t>
            </a: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6,</a:t>
            </a:r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</a:p>
          <a:p>
            <a:endParaRPr lang="es-ES_tradnl" sz="1400" dirty="0">
              <a:latin typeface="Gill Sans MT" panose="020B05020201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24" t="24501" r="13267" b="26310"/>
          <a:stretch/>
        </p:blipFill>
        <p:spPr bwMode="auto">
          <a:xfrm>
            <a:off x="4788024" y="184840"/>
            <a:ext cx="4095608" cy="252408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4788023" y="2924944"/>
            <a:ext cx="4095609" cy="203132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latin typeface="Gill Sans MT" panose="020B0502020104020203" pitchFamily="34" charset="0"/>
              </a:rPr>
              <a:t>Describe and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explain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graph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above</a:t>
            </a:r>
            <a:r>
              <a:rPr lang="es-ES_tradnl" sz="1400" dirty="0" smtClean="0">
                <a:latin typeface="Gill Sans MT" panose="020B0502020104020203" pitchFamily="34" charset="0"/>
              </a:rPr>
              <a:t>:</a:t>
            </a: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652120" y="1762836"/>
            <a:ext cx="333964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Gill Sans MT" panose="020B0502020104020203" pitchFamily="34" charset="0"/>
              </a:rPr>
              <a:t>F</a:t>
            </a:r>
            <a:r>
              <a:rPr lang="es-ES_tradnl" sz="1400" baseline="-25000" dirty="0" smtClean="0">
                <a:latin typeface="Gill Sans MT" panose="020B0502020104020203" pitchFamily="34" charset="0"/>
              </a:rPr>
              <a:t>2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819102" y="1104999"/>
            <a:ext cx="455014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Gill Sans MT" panose="020B0502020104020203" pitchFamily="34" charset="0"/>
              </a:rPr>
              <a:t>Cl</a:t>
            </a:r>
            <a:r>
              <a:rPr lang="es-ES_tradnl" sz="1400" baseline="-25000" dirty="0" smtClean="0">
                <a:latin typeface="Gill Sans MT" panose="020B0502020104020203" pitchFamily="34" charset="0"/>
              </a:rPr>
              <a:t>2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732240" y="692696"/>
            <a:ext cx="504056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Gill Sans MT" panose="020B0502020104020203" pitchFamily="34" charset="0"/>
              </a:rPr>
              <a:t>Br</a:t>
            </a:r>
            <a:r>
              <a:rPr lang="es-ES_tradnl" sz="1400" baseline="-25000" dirty="0" smtClean="0">
                <a:latin typeface="Gill Sans MT" panose="020B0502020104020203" pitchFamily="34" charset="0"/>
              </a:rPr>
              <a:t>2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812360" y="188640"/>
            <a:ext cx="333964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Gill Sans MT" panose="020B0502020104020203" pitchFamily="34" charset="0"/>
              </a:rPr>
              <a:t>I</a:t>
            </a:r>
            <a:r>
              <a:rPr lang="es-ES_tradnl" sz="1400" baseline="-25000" dirty="0" smtClean="0">
                <a:latin typeface="Gill Sans MT" panose="020B0502020104020203" pitchFamily="34" charset="0"/>
              </a:rPr>
              <a:t>2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788023" y="5140349"/>
            <a:ext cx="4095608" cy="138499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err="1" smtClean="0">
                <a:latin typeface="Gill Sans MT" panose="020B0502020104020203" pitchFamily="34" charset="0"/>
              </a:rPr>
              <a:t>Bonus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question</a:t>
            </a:r>
            <a:r>
              <a:rPr lang="es-ES_tradnl" sz="1400" dirty="0" smtClean="0">
                <a:latin typeface="Gill Sans MT" panose="020B0502020104020203" pitchFamily="34" charset="0"/>
              </a:rPr>
              <a:t>: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Why</a:t>
            </a:r>
            <a:r>
              <a:rPr lang="es-ES_tradnl" sz="1400" dirty="0" smtClean="0">
                <a:latin typeface="Gill Sans MT" panose="020B0502020104020203" pitchFamily="34" charset="0"/>
              </a:rPr>
              <a:t> do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long</a:t>
            </a:r>
            <a:r>
              <a:rPr lang="es-ES_tradnl" sz="1400" dirty="0" smtClean="0">
                <a:latin typeface="Gill Sans MT" panose="020B0502020104020203" pitchFamily="34" charset="0"/>
              </a:rPr>
              <a:t> and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thin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molecules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have</a:t>
            </a:r>
            <a:r>
              <a:rPr lang="es-ES_tradnl" sz="1400" dirty="0" smtClean="0">
                <a:latin typeface="Gill Sans MT" panose="020B0502020104020203" pitchFamily="34" charset="0"/>
              </a:rPr>
              <a:t> more </a:t>
            </a:r>
            <a:r>
              <a:rPr lang="es-ES_tradnl" sz="1400" dirty="0" smtClean="0">
                <a:latin typeface="Gill Sans MT" panose="020B0502020104020203" pitchFamily="34" charset="0"/>
              </a:rPr>
              <a:t>London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forces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than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bulky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ones</a:t>
            </a:r>
            <a:r>
              <a:rPr lang="es-ES_tradnl" sz="1400" dirty="0">
                <a:latin typeface="Gill Sans MT" panose="020B0502020104020203" pitchFamily="34" charset="0"/>
              </a:rPr>
              <a:t>?</a:t>
            </a:r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n-US" sz="1400" dirty="0" smtClean="0">
              <a:latin typeface="Gill Sans MT" panose="020B0502020104020203" pitchFamily="34" charset="0"/>
            </a:endParaRPr>
          </a:p>
          <a:p>
            <a:endParaRPr lang="en-US" sz="1400" dirty="0" smtClean="0">
              <a:latin typeface="Gill Sans MT" panose="020B0502020104020203" pitchFamily="34" charset="0"/>
            </a:endParaRPr>
          </a:p>
          <a:p>
            <a:endParaRPr lang="en-US" sz="1400" dirty="0">
              <a:latin typeface="Gill Sans MT" panose="020B0502020104020203" pitchFamily="34" charset="0"/>
            </a:endParaRPr>
          </a:p>
          <a:p>
            <a:endParaRPr lang="en-US" sz="1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4320480" cy="432048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s-ES_tradnl" sz="2400" dirty="0" err="1" smtClean="0">
                <a:latin typeface="Gill Sans MT" panose="020B0502020104020203" pitchFamily="34" charset="0"/>
              </a:rPr>
              <a:t>Permanent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dipole-dipole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forces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9512" y="692696"/>
            <a:ext cx="4320480" cy="5232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err="1" smtClean="0">
                <a:latin typeface="Gill Sans MT" panose="020B0502020104020203" pitchFamily="34" charset="0"/>
              </a:rPr>
              <a:t>Add</a:t>
            </a:r>
            <a:r>
              <a:rPr lang="es-ES_tradnl" sz="1400" dirty="0" smtClean="0">
                <a:latin typeface="Gill Sans MT" panose="020B0502020104020203" pitchFamily="34" charset="0"/>
              </a:rPr>
              <a:t> a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diagram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below</a:t>
            </a:r>
            <a:r>
              <a:rPr lang="es-ES_tradnl" sz="1400" dirty="0" smtClean="0">
                <a:latin typeface="Gill Sans MT" panose="020B0502020104020203" pitchFamily="34" charset="0"/>
              </a:rPr>
              <a:t> to show a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dipole-dipole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attraction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explain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why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they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arise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below</a:t>
            </a:r>
            <a:r>
              <a:rPr lang="es-ES_tradnl" sz="1400" dirty="0" smtClean="0">
                <a:latin typeface="Gill Sans MT" panose="020B0502020104020203" pitchFamily="34" charset="0"/>
              </a:rPr>
              <a:t>.</a:t>
            </a:r>
            <a:endParaRPr lang="en-US" sz="1400" dirty="0">
              <a:latin typeface="Gill Sans MT" panose="020B05020201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1376772"/>
            <a:ext cx="4320480" cy="212423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179512" y="3698507"/>
            <a:ext cx="4320480" cy="28931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dirty="0" err="1" smtClean="0">
                <a:latin typeface="Gill Sans MT" panose="020B0502020104020203" pitchFamily="34" charset="0"/>
              </a:rPr>
              <a:t>Step-by-step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explanation</a:t>
            </a:r>
            <a:r>
              <a:rPr lang="es-ES_tradnl" sz="1400" dirty="0" smtClean="0">
                <a:latin typeface="Gill Sans MT" panose="020B0502020104020203" pitchFamily="34" charset="0"/>
              </a:rPr>
              <a:t>: </a:t>
            </a: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r>
              <a:rPr lang="es-ES_tradnl" sz="1400" dirty="0" err="1" smtClean="0">
                <a:latin typeface="Gill Sans MT" panose="020B0502020104020203" pitchFamily="34" charset="0"/>
              </a:rPr>
              <a:t>Why</a:t>
            </a:r>
            <a:r>
              <a:rPr lang="es-ES_tradnl" sz="1400" dirty="0" smtClean="0">
                <a:latin typeface="Gill Sans MT" panose="020B0502020104020203" pitchFamily="34" charset="0"/>
              </a:rPr>
              <a:t> do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halogen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molecules</a:t>
            </a:r>
            <a:r>
              <a:rPr lang="es-ES_tradnl" sz="1400" dirty="0" smtClean="0">
                <a:latin typeface="Gill Sans MT" panose="020B0502020104020203" pitchFamily="34" charset="0"/>
              </a:rPr>
              <a:t> (</a:t>
            </a:r>
            <a:r>
              <a:rPr lang="es-ES_tradnl" sz="1400" dirty="0" err="1" smtClean="0">
                <a:latin typeface="Gill Sans MT" panose="020B0502020104020203" pitchFamily="34" charset="0"/>
              </a:rPr>
              <a:t>e.g</a:t>
            </a:r>
            <a:r>
              <a:rPr lang="es-ES_tradnl" sz="1400" dirty="0" smtClean="0">
                <a:latin typeface="Gill Sans MT" panose="020B0502020104020203" pitchFamily="34" charset="0"/>
              </a:rPr>
              <a:t>. Cl</a:t>
            </a:r>
            <a:r>
              <a:rPr lang="es-ES_tradnl" sz="1400" baseline="-25000" dirty="0" smtClean="0">
                <a:latin typeface="Gill Sans MT" panose="020B0502020104020203" pitchFamily="34" charset="0"/>
              </a:rPr>
              <a:t>2</a:t>
            </a:r>
            <a:r>
              <a:rPr lang="es-ES_tradnl" sz="1400" dirty="0" smtClean="0">
                <a:latin typeface="Gill Sans MT" panose="020B0502020104020203" pitchFamily="34" charset="0"/>
              </a:rPr>
              <a:t>)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not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have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these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forces</a:t>
            </a:r>
            <a:r>
              <a:rPr lang="es-ES_tradnl" sz="1400" dirty="0" smtClean="0">
                <a:latin typeface="Gill Sans MT" panose="020B0502020104020203" pitchFamily="34" charset="0"/>
              </a:rPr>
              <a:t>?</a:t>
            </a: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761664" y="2917631"/>
            <a:ext cx="4103119" cy="375487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latin typeface="Gill Sans MT" panose="020B0502020104020203" pitchFamily="34" charset="0"/>
              </a:rPr>
              <a:t>Ar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atoms</a:t>
            </a:r>
            <a:r>
              <a:rPr lang="es-ES_tradnl" sz="1400" dirty="0" smtClean="0">
                <a:latin typeface="Gill Sans MT" panose="020B0502020104020203" pitchFamily="34" charset="0"/>
              </a:rPr>
              <a:t> and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HCl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molecules</a:t>
            </a:r>
            <a:r>
              <a:rPr lang="es-ES_tradnl" sz="1400" dirty="0" smtClean="0">
                <a:latin typeface="Gill Sans MT" panose="020B0502020104020203" pitchFamily="34" charset="0"/>
              </a:rPr>
              <a:t> are of similar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size</a:t>
            </a:r>
            <a:r>
              <a:rPr lang="es-ES_tradnl" sz="1400" dirty="0" smtClean="0">
                <a:latin typeface="Gill Sans MT" panose="020B0502020104020203" pitchFamily="34" charset="0"/>
              </a:rPr>
              <a:t> so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have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smtClean="0">
                <a:latin typeface="Gill Sans MT" panose="020B0502020104020203" pitchFamily="34" charset="0"/>
              </a:rPr>
              <a:t>similar London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forces</a:t>
            </a:r>
            <a:r>
              <a:rPr lang="es-ES_tradnl" sz="1400" dirty="0" smtClean="0">
                <a:latin typeface="Gill Sans MT" panose="020B0502020104020203" pitchFamily="34" charset="0"/>
              </a:rPr>
              <a:t>.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Why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then</a:t>
            </a:r>
            <a:r>
              <a:rPr lang="es-ES_tradnl" sz="1400" dirty="0" smtClean="0">
                <a:latin typeface="Gill Sans MT" panose="020B0502020104020203" pitchFamily="34" charset="0"/>
              </a:rPr>
              <a:t>, are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boiling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points</a:t>
            </a:r>
            <a:r>
              <a:rPr lang="es-ES_tradnl" sz="1400" dirty="0" smtClean="0">
                <a:latin typeface="Gill Sans MT" panose="020B0502020104020203" pitchFamily="34" charset="0"/>
              </a:rPr>
              <a:t> so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different</a:t>
            </a:r>
            <a:r>
              <a:rPr lang="es-ES_tradnl" sz="1400" dirty="0" smtClean="0">
                <a:latin typeface="Gill Sans MT" panose="020B0502020104020203" pitchFamily="34" charset="0"/>
              </a:rPr>
              <a:t>?</a:t>
            </a: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99" t="28305" r="22694" b="26724"/>
          <a:stretch/>
        </p:blipFill>
        <p:spPr bwMode="auto">
          <a:xfrm>
            <a:off x="4761664" y="136220"/>
            <a:ext cx="4103119" cy="2561084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5940152" y="404664"/>
            <a:ext cx="729055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err="1" smtClean="0">
                <a:latin typeface="Gill Sans MT" panose="020B0502020104020203" pitchFamily="34" charset="0"/>
              </a:rPr>
              <a:t>HCl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925298" y="1249015"/>
            <a:ext cx="455014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Gill Sans MT" panose="020B0502020104020203" pitchFamily="34" charset="0"/>
              </a:rPr>
              <a:t>Kr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84368" y="908720"/>
            <a:ext cx="504056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Gill Sans MT" panose="020B0502020104020203" pitchFamily="34" charset="0"/>
              </a:rPr>
              <a:t>Xe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732240" y="312911"/>
            <a:ext cx="729055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err="1" smtClean="0">
                <a:latin typeface="Gill Sans MT" panose="020B0502020104020203" pitchFamily="34" charset="0"/>
              </a:rPr>
              <a:t>HBr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587361" y="188640"/>
            <a:ext cx="729055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Gill Sans MT" panose="020B0502020104020203" pitchFamily="34" charset="0"/>
              </a:rPr>
              <a:t>HI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084168" y="1401415"/>
            <a:ext cx="455014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Gill Sans MT" panose="020B0502020104020203" pitchFamily="34" charset="0"/>
              </a:rPr>
              <a:t>Ar</a:t>
            </a:r>
            <a:endParaRPr lang="en-US" sz="1400" baseline="-25000" dirty="0">
              <a:latin typeface="Gill Sans MT" panose="020B0502020104020203" pitchFamily="34" charset="0"/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23528" y="1952836"/>
            <a:ext cx="864096" cy="8280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187624" y="1952836"/>
            <a:ext cx="864096" cy="8280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2627784" y="1988840"/>
            <a:ext cx="864096" cy="8280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3491880" y="1988840"/>
            <a:ext cx="864096" cy="8280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4320480" cy="432048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ES_tradnl" sz="2400" dirty="0" err="1" smtClean="0">
                <a:latin typeface="Gill Sans MT" panose="020B0502020104020203" pitchFamily="34" charset="0"/>
              </a:rPr>
              <a:t>Hydrogen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bonding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9512" y="692696"/>
            <a:ext cx="4320480" cy="523220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err="1" smtClean="0">
                <a:latin typeface="Gill Sans MT" panose="020B0502020104020203" pitchFamily="34" charset="0"/>
              </a:rPr>
              <a:t>Add</a:t>
            </a:r>
            <a:r>
              <a:rPr lang="es-ES_tradnl" sz="1400" dirty="0" smtClean="0">
                <a:latin typeface="Gill Sans MT" panose="020B0502020104020203" pitchFamily="34" charset="0"/>
              </a:rPr>
              <a:t> a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dotted</a:t>
            </a:r>
            <a:r>
              <a:rPr lang="es-ES_tradnl" sz="1400" dirty="0" smtClean="0">
                <a:latin typeface="Gill Sans MT" panose="020B0502020104020203" pitchFamily="34" charset="0"/>
              </a:rPr>
              <a:t> line to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diagram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below</a:t>
            </a:r>
            <a:r>
              <a:rPr lang="es-ES_tradnl" sz="1400" dirty="0" smtClean="0">
                <a:latin typeface="Gill Sans MT" panose="020B0502020104020203" pitchFamily="34" charset="0"/>
              </a:rPr>
              <a:t> to show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any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hydrogen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bonds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that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may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occur</a:t>
            </a:r>
            <a:r>
              <a:rPr lang="es-ES_tradnl" sz="1400" dirty="0" smtClean="0">
                <a:latin typeface="Gill Sans MT" panose="020B0502020104020203" pitchFamily="34" charset="0"/>
              </a:rPr>
              <a:t>.</a:t>
            </a:r>
            <a:endParaRPr lang="en-US" sz="1400" dirty="0">
              <a:latin typeface="Gill Sans MT" panose="020B0502020104020203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512" y="3703091"/>
            <a:ext cx="4320480" cy="2893100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dirty="0" err="1" smtClean="0">
                <a:latin typeface="Gill Sans MT" panose="020B0502020104020203" pitchFamily="34" charset="0"/>
              </a:rPr>
              <a:t>For</a:t>
            </a:r>
            <a:r>
              <a:rPr lang="es-ES_tradnl" sz="1400" dirty="0" smtClean="0">
                <a:latin typeface="Gill Sans MT" panose="020B0502020104020203" pitchFamily="34" charset="0"/>
              </a:rPr>
              <a:t> H-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bonding</a:t>
            </a:r>
            <a:r>
              <a:rPr lang="es-ES_tradnl" sz="1400" dirty="0" smtClean="0">
                <a:latin typeface="Gill Sans MT" panose="020B0502020104020203" pitchFamily="34" charset="0"/>
              </a:rPr>
              <a:t> to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occur</a:t>
            </a:r>
            <a:r>
              <a:rPr lang="es-ES_tradnl" sz="1400" dirty="0" smtClean="0">
                <a:latin typeface="Gill Sans MT" panose="020B0502020104020203" pitchFamily="34" charset="0"/>
              </a:rPr>
              <a:t>,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we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must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have</a:t>
            </a:r>
            <a:r>
              <a:rPr lang="es-ES_tradnl" sz="1400" dirty="0" smtClean="0">
                <a:latin typeface="Gill Sans MT" panose="020B0502020104020203" pitchFamily="34" charset="0"/>
              </a:rPr>
              <a:t> a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hydrogen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bonded</a:t>
            </a:r>
            <a:r>
              <a:rPr lang="es-ES_tradnl" sz="1400" dirty="0" smtClean="0">
                <a:latin typeface="Gill Sans MT" panose="020B0502020104020203" pitchFamily="34" charset="0"/>
              </a:rPr>
              <a:t> to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one</a:t>
            </a:r>
            <a:r>
              <a:rPr lang="es-ES_tradnl" sz="1400" dirty="0" smtClean="0">
                <a:latin typeface="Gill Sans MT" panose="020B0502020104020203" pitchFamily="34" charset="0"/>
              </a:rPr>
              <a:t> of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three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atoms</a:t>
            </a:r>
            <a:r>
              <a:rPr lang="es-ES_tradnl" sz="1400" dirty="0" smtClean="0">
                <a:latin typeface="Gill Sans MT" panose="020B0502020104020203" pitchFamily="34" charset="0"/>
              </a:rPr>
              <a:t>:</a:t>
            </a:r>
          </a:p>
          <a:p>
            <a:r>
              <a:rPr lang="es-ES_tradnl" sz="1400" b="1" dirty="0" smtClean="0">
                <a:latin typeface="Gill Sans MT" panose="020B0502020104020203" pitchFamily="34" charset="0"/>
              </a:rPr>
              <a:t>1.                          2.                            3.</a:t>
            </a:r>
          </a:p>
          <a:p>
            <a:r>
              <a:rPr lang="es-ES_tradnl" sz="1400" dirty="0" err="1" smtClean="0">
                <a:latin typeface="Gill Sans MT" panose="020B0502020104020203" pitchFamily="34" charset="0"/>
              </a:rPr>
              <a:t>These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atoms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must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have</a:t>
            </a:r>
            <a:r>
              <a:rPr lang="es-ES_tradnl" sz="1400" dirty="0" smtClean="0">
                <a:latin typeface="Gill Sans MT" panose="020B0502020104020203" pitchFamily="34" charset="0"/>
              </a:rPr>
              <a:t> a </a:t>
            </a:r>
            <a:r>
              <a:rPr lang="es-ES_tradnl" sz="1400" b="1" dirty="0" smtClean="0">
                <a:latin typeface="Gill Sans MT" panose="020B0502020104020203" pitchFamily="34" charset="0"/>
              </a:rPr>
              <a:t>………  ……….  </a:t>
            </a:r>
            <a:r>
              <a:rPr lang="es-ES_tradnl" sz="1400" dirty="0" smtClean="0">
                <a:latin typeface="Gill Sans MT" panose="020B0502020104020203" pitchFamily="34" charset="0"/>
              </a:rPr>
              <a:t>of </a:t>
            </a:r>
            <a:r>
              <a:rPr lang="es-ES_tradnl" sz="1400" b="1" dirty="0" smtClean="0">
                <a:latin typeface="Gill Sans MT" panose="020B0502020104020203" pitchFamily="34" charset="0"/>
              </a:rPr>
              <a:t>………….</a:t>
            </a: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788023" y="2564904"/>
            <a:ext cx="4095609" cy="2677656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latin typeface="Gill Sans MT" panose="020B0502020104020203" pitchFamily="34" charset="0"/>
              </a:rPr>
              <a:t>Use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this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diagram</a:t>
            </a:r>
            <a:r>
              <a:rPr lang="es-ES_tradnl" sz="1400" dirty="0" smtClean="0">
                <a:latin typeface="Gill Sans MT" panose="020B0502020104020203" pitchFamily="34" charset="0"/>
              </a:rPr>
              <a:t> to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explain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why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water</a:t>
            </a:r>
            <a:r>
              <a:rPr lang="es-ES_tradnl" sz="1400" dirty="0" smtClean="0">
                <a:latin typeface="Gill Sans MT" panose="020B0502020104020203" pitchFamily="34" charset="0"/>
              </a:rPr>
              <a:t> has a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higher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boiling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point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that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ammonia</a:t>
            </a:r>
            <a:r>
              <a:rPr lang="es-ES_tradnl" sz="1400" dirty="0">
                <a:latin typeface="Gill Sans MT" panose="020B0502020104020203" pitchFamily="34" charset="0"/>
              </a:rPr>
              <a:t>:</a:t>
            </a:r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  <a:p>
            <a:endParaRPr lang="es-ES_tradnl" sz="1400" dirty="0" smtClean="0">
              <a:latin typeface="Gill Sans MT" panose="020B0502020104020203" pitchFamily="34" charset="0"/>
            </a:endParaRPr>
          </a:p>
          <a:p>
            <a:endParaRPr lang="es-ES_tradnl" sz="1400" dirty="0">
              <a:latin typeface="Gill Sans MT" panose="020B0502020104020203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179512" y="1376772"/>
            <a:ext cx="4320480" cy="2124236"/>
            <a:chOff x="179512" y="1376772"/>
            <a:chExt cx="4320480" cy="2124236"/>
          </a:xfrm>
        </p:grpSpPr>
        <p:sp>
          <p:nvSpPr>
            <p:cNvPr id="5" name="4 Rectángulo"/>
            <p:cNvSpPr/>
            <p:nvPr/>
          </p:nvSpPr>
          <p:spPr>
            <a:xfrm>
              <a:off x="179512" y="1376772"/>
              <a:ext cx="4320480" cy="2124236"/>
            </a:xfrm>
            <a:prstGeom prst="rect">
              <a:avLst/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http://upload.wikimedia.org/wikipedia/commons/b/b4/Water-3D-ball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197" y="2469194"/>
              <a:ext cx="937658" cy="636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://upload.wikimedia.org/wikipedia/commons/b/b4/Water-3D-ball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75" y="1625100"/>
              <a:ext cx="937658" cy="636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://upload.wikimedia.org/wikipedia/commons/b/b4/Water-3D-ball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259709">
              <a:off x="1269584" y="1627960"/>
              <a:ext cx="937658" cy="636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://upload.wikimedia.org/wikipedia/commons/b/b4/Water-3D-ball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98355">
              <a:off x="1746493" y="2659247"/>
              <a:ext cx="937658" cy="636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ttp://upload.wikimedia.org/wikipedia/commons/b/b4/Water-3D-ball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380986">
              <a:off x="2478747" y="1673276"/>
              <a:ext cx="937658" cy="636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http://upload.wikimedia.org/wikipedia/commons/b/b4/Water-3D-ball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77368">
              <a:off x="2898621" y="2674661"/>
              <a:ext cx="937658" cy="636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://upload.wikimedia.org/wikipedia/commons/b/b4/Water-3D-ball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87434">
              <a:off x="3619343" y="1693766"/>
              <a:ext cx="937658" cy="636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01" t="19759" r="47462" b="40121"/>
          <a:stretch/>
        </p:blipFill>
        <p:spPr bwMode="auto">
          <a:xfrm>
            <a:off x="5150566" y="322831"/>
            <a:ext cx="1218185" cy="210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9" t="55229" r="24671" b="9424"/>
          <a:stretch/>
        </p:blipFill>
        <p:spPr bwMode="auto">
          <a:xfrm>
            <a:off x="6895735" y="433054"/>
            <a:ext cx="1564698" cy="166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788023" y="200966"/>
            <a:ext cx="4095609" cy="221992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CuadroTexto"/>
          <p:cNvSpPr txBox="1"/>
          <p:nvPr/>
        </p:nvSpPr>
        <p:spPr>
          <a:xfrm>
            <a:off x="4788023" y="5427801"/>
            <a:ext cx="4095609" cy="1169551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err="1" smtClean="0">
                <a:latin typeface="Gill Sans MT" panose="020B0502020104020203" pitchFamily="34" charset="0"/>
              </a:rPr>
              <a:t>How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does</a:t>
            </a:r>
            <a:r>
              <a:rPr lang="es-ES_tradnl" sz="1400" dirty="0" smtClean="0">
                <a:latin typeface="Gill Sans MT" panose="020B0502020104020203" pitchFamily="34" charset="0"/>
              </a:rPr>
              <a:t> H-</a:t>
            </a:r>
            <a:r>
              <a:rPr lang="es-ES_tradnl" sz="1400" dirty="0" err="1" smtClean="0">
                <a:latin typeface="Gill Sans MT" panose="020B0502020104020203" pitchFamily="34" charset="0"/>
              </a:rPr>
              <a:t>bonding</a:t>
            </a:r>
            <a:r>
              <a:rPr lang="es-ES_tradnl" sz="1400" dirty="0" smtClean="0">
                <a:latin typeface="Gill Sans MT" panose="020B0502020104020203" pitchFamily="34" charset="0"/>
              </a:rPr>
              <a:t> relate to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remarkably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low</a:t>
            </a:r>
            <a:r>
              <a:rPr lang="es-ES_tradnl" sz="1400" dirty="0" smtClean="0"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latin typeface="Gill Sans MT" panose="020B0502020104020203" pitchFamily="34" charset="0"/>
              </a:rPr>
              <a:t>density</a:t>
            </a:r>
            <a:r>
              <a:rPr lang="es-ES_tradnl" sz="1400" dirty="0" smtClean="0">
                <a:latin typeface="Gill Sans MT" panose="020B0502020104020203" pitchFamily="34" charset="0"/>
              </a:rPr>
              <a:t> of ice?</a:t>
            </a:r>
          </a:p>
          <a:p>
            <a:pPr algn="ctr"/>
            <a:endParaRPr lang="en-US" sz="1400" dirty="0" smtClean="0">
              <a:latin typeface="Gill Sans MT" panose="020B0502020104020203" pitchFamily="34" charset="0"/>
            </a:endParaRPr>
          </a:p>
          <a:p>
            <a:pPr algn="ctr"/>
            <a:endParaRPr lang="en-US" sz="1400" dirty="0">
              <a:latin typeface="Gill Sans MT" panose="020B0502020104020203" pitchFamily="34" charset="0"/>
            </a:endParaRPr>
          </a:p>
          <a:p>
            <a:pPr algn="ctr"/>
            <a:endParaRPr lang="en-US" sz="1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16024"/>
            <a:ext cx="8640960" cy="620688"/>
          </a:xfrm>
        </p:spPr>
        <p:txBody>
          <a:bodyPr>
            <a:noAutofit/>
          </a:bodyPr>
          <a:lstStyle/>
          <a:p>
            <a:pPr algn="l"/>
            <a:r>
              <a:rPr lang="es-ES_tradnl" sz="2400" dirty="0" smtClean="0">
                <a:latin typeface="Gill Sans MT" panose="020B0502020104020203" pitchFamily="34" charset="0"/>
              </a:rPr>
              <a:t>Complete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this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table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by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adding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structures</a:t>
            </a:r>
            <a:r>
              <a:rPr lang="es-ES_tradnl" sz="2400" dirty="0" smtClean="0">
                <a:latin typeface="Gill Sans MT" panose="020B0502020104020203" pitchFamily="34" charset="0"/>
              </a:rPr>
              <a:t> of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each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compound</a:t>
            </a:r>
            <a:r>
              <a:rPr lang="es-ES_tradnl" sz="2400" dirty="0" smtClean="0">
                <a:latin typeface="Gill Sans MT" panose="020B0502020104020203" pitchFamily="34" charset="0"/>
              </a:rPr>
              <a:t>,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stating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bonding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types</a:t>
            </a:r>
            <a:r>
              <a:rPr lang="es-ES_tradnl" sz="2400" dirty="0" smtClean="0">
                <a:latin typeface="Gill Sans MT" panose="020B0502020104020203" pitchFamily="34" charset="0"/>
              </a:rPr>
              <a:t> and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its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boiling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point</a:t>
            </a:r>
            <a:r>
              <a:rPr lang="es-ES_tradnl" sz="2400" dirty="0" smtClean="0">
                <a:latin typeface="Gill Sans MT" panose="020B0502020104020203" pitchFamily="34" charset="0"/>
              </a:rPr>
              <a:t>.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12077"/>
              </p:ext>
            </p:extLst>
          </p:nvPr>
        </p:nvGraphicFramePr>
        <p:xfrm>
          <a:off x="467544" y="1412776"/>
          <a:ext cx="8136906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560174"/>
                <a:gridCol w="960106"/>
                <a:gridCol w="1584176"/>
                <a:gridCol w="1152128"/>
                <a:gridCol w="1728194"/>
              </a:tblGrid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Structure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London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Permanent</a:t>
                      </a:r>
                      <a:r>
                        <a:rPr lang="es-ES_tradn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600" baseline="0" dirty="0" err="1" smtClean="0">
                          <a:solidFill>
                            <a:schemeClr val="tx1"/>
                          </a:solidFill>
                        </a:rPr>
                        <a:t>dipole-dipole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Hydrogen</a:t>
                      </a: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bonding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Boiling</a:t>
                      </a: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s-ES_tradnl" sz="1600" baseline="30000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Methane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-162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Propane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Hydrogen</a:t>
                      </a:r>
                      <a:r>
                        <a:rPr lang="es-ES_tradnl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iodide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Methoxy</a:t>
                      </a:r>
                      <a:r>
                        <a:rPr lang="es-ES_tradnl" sz="1600" b="1" smtClean="0">
                          <a:solidFill>
                            <a:srgbClr val="FF0000"/>
                          </a:solidFill>
                        </a:rPr>
                        <a:t> methane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Ethanol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Water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 descr="http://upload.wikimedia.org/wikipedia/commons/c/c0/Methane-2D-squa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68860"/>
            <a:ext cx="659707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7410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263</Words>
  <Application>Microsoft Office PowerPoint</Application>
  <PresentationFormat>Presentación en pantalla (4:3)</PresentationFormat>
  <Paragraphs>106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London forces</vt:lpstr>
      <vt:lpstr>Permanent dipole-dipole forces</vt:lpstr>
      <vt:lpstr>Hydrogen bonding</vt:lpstr>
      <vt:lpstr>Complete this table by adding the structures of each compound, stating the bonding types and its boiling point.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der Waals´ forces</dc:title>
  <dc:creator>Oliver Canning</dc:creator>
  <cp:lastModifiedBy>sfpaula.default</cp:lastModifiedBy>
  <cp:revision>24</cp:revision>
  <dcterms:created xsi:type="dcterms:W3CDTF">2014-01-23T19:42:58Z</dcterms:created>
  <dcterms:modified xsi:type="dcterms:W3CDTF">2015-10-19T11:06:41Z</dcterms:modified>
</cp:coreProperties>
</file>