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8" r:id="rId20"/>
    <p:sldId id="282" r:id="rId21"/>
    <p:sldId id="28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3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3AA7A-C4A0-1246-878C-5903C760EE08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4AE1C2-DE08-1F47-BF74-D3A6E64C8D5B}">
      <dgm:prSet custT="1"/>
      <dgm:spPr/>
      <dgm:t>
        <a:bodyPr/>
        <a:lstStyle/>
        <a:p>
          <a:pPr rtl="0"/>
          <a:r>
            <a:rPr lang="en-US" sz="1600" baseline="30000" dirty="0" smtClean="0"/>
            <a:t>2.5.1 Outline the stages in the cell cycle, including interphase (G</a:t>
          </a:r>
          <a:r>
            <a:rPr lang="en-US" sz="1600" baseline="-25000" dirty="0" smtClean="0"/>
            <a:t>1</a:t>
          </a:r>
          <a:r>
            <a:rPr lang="en-US" sz="1600" baseline="30000" dirty="0" smtClean="0"/>
            <a:t>, S, G</a:t>
          </a:r>
          <a:r>
            <a:rPr lang="en-US" sz="1600" baseline="-25000" dirty="0" smtClean="0"/>
            <a:t>2</a:t>
          </a:r>
          <a:r>
            <a:rPr lang="en-US" sz="1600" baseline="30000" dirty="0" smtClean="0"/>
            <a:t>), mitosis and cytokinesis.</a:t>
          </a:r>
          <a:endParaRPr lang="en-US" sz="1600" dirty="0"/>
        </a:p>
      </dgm:t>
    </dgm:pt>
    <dgm:pt modelId="{AEEB2037-D116-0643-B28E-6EF9A1F6C39C}" type="parTrans" cxnId="{A883DD61-1255-3342-A450-ADB8A2A1B328}">
      <dgm:prSet/>
      <dgm:spPr/>
      <dgm:t>
        <a:bodyPr/>
        <a:lstStyle/>
        <a:p>
          <a:endParaRPr lang="en-US" sz="2400"/>
        </a:p>
      </dgm:t>
    </dgm:pt>
    <dgm:pt modelId="{A9AF44A1-38DC-CD49-8969-B4B5CC381711}" type="sibTrans" cxnId="{A883DD61-1255-3342-A450-ADB8A2A1B328}">
      <dgm:prSet/>
      <dgm:spPr/>
      <dgm:t>
        <a:bodyPr/>
        <a:lstStyle/>
        <a:p>
          <a:endParaRPr lang="en-US" sz="2400"/>
        </a:p>
      </dgm:t>
    </dgm:pt>
    <dgm:pt modelId="{3D03DFA1-28EA-514D-BD04-02DB2729B83C}">
      <dgm:prSet custT="1"/>
      <dgm:spPr/>
      <dgm:t>
        <a:bodyPr/>
        <a:lstStyle/>
        <a:p>
          <a:pPr rtl="0"/>
          <a:r>
            <a:rPr lang="en-US" sz="1600" baseline="30000" dirty="0" smtClean="0"/>
            <a:t>2.5.2</a:t>
          </a:r>
          <a:r>
            <a:rPr lang="en-US" sz="1600" dirty="0" smtClean="0"/>
            <a:t> </a:t>
          </a:r>
          <a:r>
            <a:rPr lang="en-US" sz="1600" baseline="30000" dirty="0" smtClean="0"/>
            <a:t>State that </a:t>
          </a:r>
          <a:r>
            <a:rPr lang="en-US" sz="1600" baseline="30000" dirty="0" err="1" smtClean="0"/>
            <a:t>tumours</a:t>
          </a:r>
          <a:r>
            <a:rPr lang="en-US" sz="1600" baseline="30000" dirty="0" smtClean="0"/>
            <a:t> (cancers) are the result of uncontrolled cell division and that these can occur in any organ or tissue.</a:t>
          </a:r>
          <a:endParaRPr lang="en-US" sz="1600" dirty="0"/>
        </a:p>
      </dgm:t>
    </dgm:pt>
    <dgm:pt modelId="{BA99F2A3-85F9-BE40-843A-706CBAA31733}" type="parTrans" cxnId="{86555E61-2F71-8D41-A856-8E8997BC047D}">
      <dgm:prSet/>
      <dgm:spPr/>
      <dgm:t>
        <a:bodyPr/>
        <a:lstStyle/>
        <a:p>
          <a:endParaRPr lang="en-US" sz="2400"/>
        </a:p>
      </dgm:t>
    </dgm:pt>
    <dgm:pt modelId="{0A56FD83-3090-864C-992C-2E2BE3F7D10B}" type="sibTrans" cxnId="{86555E61-2F71-8D41-A856-8E8997BC047D}">
      <dgm:prSet/>
      <dgm:spPr/>
      <dgm:t>
        <a:bodyPr/>
        <a:lstStyle/>
        <a:p>
          <a:endParaRPr lang="en-US" sz="2400"/>
        </a:p>
      </dgm:t>
    </dgm:pt>
    <dgm:pt modelId="{499D7FDF-BC14-E742-8EFD-AF7F6BD3E1F0}">
      <dgm:prSet custT="1"/>
      <dgm:spPr/>
      <dgm:t>
        <a:bodyPr/>
        <a:lstStyle/>
        <a:p>
          <a:pPr rtl="0"/>
          <a:r>
            <a:rPr lang="en-US" sz="1600" baseline="30000" smtClean="0"/>
            <a:t>2.5.3</a:t>
          </a:r>
          <a:r>
            <a:rPr lang="en-US" sz="1600" smtClean="0"/>
            <a:t> </a:t>
          </a:r>
          <a:r>
            <a:rPr lang="en-US" sz="1600" baseline="30000" smtClean="0"/>
            <a:t>State that interphase is an active period in the life of a cell when many metabolic reactions occur, including protein synthesis, DNA replication and an increase in the number of mitochondria and/or chloroplasts.</a:t>
          </a:r>
          <a:endParaRPr lang="en-US" sz="1600"/>
        </a:p>
      </dgm:t>
    </dgm:pt>
    <dgm:pt modelId="{1F95D7BC-C9A2-404A-A963-66CB82B7656F}" type="parTrans" cxnId="{5F20632F-76E6-E048-9942-C559FA2E1C65}">
      <dgm:prSet/>
      <dgm:spPr/>
      <dgm:t>
        <a:bodyPr/>
        <a:lstStyle/>
        <a:p>
          <a:endParaRPr lang="en-US" sz="2400"/>
        </a:p>
      </dgm:t>
    </dgm:pt>
    <dgm:pt modelId="{FEDABC4A-1613-3145-8008-814AA9C51556}" type="sibTrans" cxnId="{5F20632F-76E6-E048-9942-C559FA2E1C65}">
      <dgm:prSet/>
      <dgm:spPr/>
      <dgm:t>
        <a:bodyPr/>
        <a:lstStyle/>
        <a:p>
          <a:endParaRPr lang="en-US" sz="2400"/>
        </a:p>
      </dgm:t>
    </dgm:pt>
    <dgm:pt modelId="{D62ED93D-CE7C-C046-BF17-94FF8A0B8ECE}">
      <dgm:prSet custT="1"/>
      <dgm:spPr/>
      <dgm:t>
        <a:bodyPr/>
        <a:lstStyle/>
        <a:p>
          <a:pPr rtl="0"/>
          <a:r>
            <a:rPr lang="en-US" sz="1600" baseline="30000" dirty="0" smtClean="0"/>
            <a:t>2.5.4 Describe the events that occur in the four phases of mitosis (prophase, metaphase, anaphase and </a:t>
          </a:r>
          <a:r>
            <a:rPr lang="en-US" sz="1600" baseline="30000" dirty="0" err="1" smtClean="0"/>
            <a:t>telophase</a:t>
          </a:r>
          <a:r>
            <a:rPr lang="en-US" sz="1600" baseline="30000" dirty="0" smtClean="0"/>
            <a:t>).</a:t>
          </a:r>
          <a:endParaRPr lang="en-US" sz="1600" dirty="0"/>
        </a:p>
      </dgm:t>
    </dgm:pt>
    <dgm:pt modelId="{0B716ADF-9D28-574F-BD13-224A1F28C6C5}" type="parTrans" cxnId="{EB6C1962-619C-6846-BEBD-D04380AB91C1}">
      <dgm:prSet/>
      <dgm:spPr/>
      <dgm:t>
        <a:bodyPr/>
        <a:lstStyle/>
        <a:p>
          <a:endParaRPr lang="en-US" sz="2400"/>
        </a:p>
      </dgm:t>
    </dgm:pt>
    <dgm:pt modelId="{024188A0-3B73-4D44-915E-EC0B1F7B3F2A}" type="sibTrans" cxnId="{EB6C1962-619C-6846-BEBD-D04380AB91C1}">
      <dgm:prSet/>
      <dgm:spPr/>
      <dgm:t>
        <a:bodyPr/>
        <a:lstStyle/>
        <a:p>
          <a:endParaRPr lang="en-US" sz="2400"/>
        </a:p>
      </dgm:t>
    </dgm:pt>
    <dgm:pt modelId="{28AC471E-7C84-6E4C-820F-4235A26E9C88}">
      <dgm:prSet custT="1"/>
      <dgm:spPr/>
      <dgm:t>
        <a:bodyPr/>
        <a:lstStyle/>
        <a:p>
          <a:pPr rtl="0"/>
          <a:r>
            <a:rPr lang="en-US" sz="1600" baseline="30000" smtClean="0"/>
            <a:t>Include supercoiling of chromosomes, attachment of spindle microtubules to centromeres, splitting of centromeres, movement of sister chromosomes to opposite poles, and breakage and re-formation of nuclear membranes.</a:t>
          </a:r>
          <a:endParaRPr lang="en-US" sz="1600"/>
        </a:p>
      </dgm:t>
    </dgm:pt>
    <dgm:pt modelId="{AE74C9F1-4CE6-054E-8805-6026F284B1C3}" type="parTrans" cxnId="{5100ACEB-C004-8048-85E4-6B80BE4983E9}">
      <dgm:prSet/>
      <dgm:spPr/>
      <dgm:t>
        <a:bodyPr/>
        <a:lstStyle/>
        <a:p>
          <a:endParaRPr lang="en-US" sz="2400"/>
        </a:p>
      </dgm:t>
    </dgm:pt>
    <dgm:pt modelId="{D617183F-82E7-7244-AC94-D26511A1671E}" type="sibTrans" cxnId="{5100ACEB-C004-8048-85E4-6B80BE4983E9}">
      <dgm:prSet/>
      <dgm:spPr/>
      <dgm:t>
        <a:bodyPr/>
        <a:lstStyle/>
        <a:p>
          <a:endParaRPr lang="en-US" sz="2400"/>
        </a:p>
      </dgm:t>
    </dgm:pt>
    <dgm:pt modelId="{70975119-A313-7645-8841-B7A91AE55BB7}">
      <dgm:prSet custT="1"/>
      <dgm:spPr/>
      <dgm:t>
        <a:bodyPr/>
        <a:lstStyle/>
        <a:p>
          <a:pPr rtl="0"/>
          <a:r>
            <a:rPr lang="en-US" sz="1600" baseline="30000" smtClean="0"/>
            <a:t>2.5.5</a:t>
          </a:r>
          <a:r>
            <a:rPr lang="en-US" sz="1600" smtClean="0"/>
            <a:t> </a:t>
          </a:r>
          <a:r>
            <a:rPr lang="en-US" sz="1600" baseline="30000" smtClean="0"/>
            <a:t>Explain how mitosis produces two genetically identical nuclei.</a:t>
          </a:r>
          <a:endParaRPr lang="en-US" sz="1600"/>
        </a:p>
      </dgm:t>
    </dgm:pt>
    <dgm:pt modelId="{D72CF74B-79B6-9A4E-9AC4-EA8F8158A11D}" type="parTrans" cxnId="{E1D6403D-E061-7344-8D1F-A8A95DEB11F4}">
      <dgm:prSet/>
      <dgm:spPr/>
      <dgm:t>
        <a:bodyPr/>
        <a:lstStyle/>
        <a:p>
          <a:endParaRPr lang="en-US" sz="2400"/>
        </a:p>
      </dgm:t>
    </dgm:pt>
    <dgm:pt modelId="{D63FD01D-756B-3444-8D91-B4015B004655}" type="sibTrans" cxnId="{E1D6403D-E061-7344-8D1F-A8A95DEB11F4}">
      <dgm:prSet/>
      <dgm:spPr/>
      <dgm:t>
        <a:bodyPr/>
        <a:lstStyle/>
        <a:p>
          <a:endParaRPr lang="en-US" sz="2400"/>
        </a:p>
      </dgm:t>
    </dgm:pt>
    <dgm:pt modelId="{C6DD34AB-E0ED-8C42-B7D7-1EBF47193783}">
      <dgm:prSet custT="1"/>
      <dgm:spPr/>
      <dgm:t>
        <a:bodyPr/>
        <a:lstStyle/>
        <a:p>
          <a:pPr rtl="0"/>
          <a:r>
            <a:rPr lang="en-US" sz="1600" baseline="30000" smtClean="0"/>
            <a:t>2.5.6</a:t>
          </a:r>
          <a:r>
            <a:rPr lang="en-US" sz="1600" smtClean="0"/>
            <a:t> </a:t>
          </a:r>
          <a:r>
            <a:rPr lang="en-US" sz="1600" baseline="30000" smtClean="0"/>
            <a:t>State that growth, embryonic development, tissue repair and asexual reproduction involve mitosis.</a:t>
          </a:r>
          <a:endParaRPr lang="en-US" sz="1600"/>
        </a:p>
      </dgm:t>
    </dgm:pt>
    <dgm:pt modelId="{6EA2EF2D-20A7-264B-B289-6A178C9448E7}" type="parTrans" cxnId="{D5D4E0A0-DF8C-9D48-96D1-70F4FBFDF748}">
      <dgm:prSet/>
      <dgm:spPr/>
      <dgm:t>
        <a:bodyPr/>
        <a:lstStyle/>
        <a:p>
          <a:endParaRPr lang="en-US" sz="2400"/>
        </a:p>
      </dgm:t>
    </dgm:pt>
    <dgm:pt modelId="{345D6599-0248-0F47-AB09-22F90C19C846}" type="sibTrans" cxnId="{D5D4E0A0-DF8C-9D48-96D1-70F4FBFDF748}">
      <dgm:prSet/>
      <dgm:spPr/>
      <dgm:t>
        <a:bodyPr/>
        <a:lstStyle/>
        <a:p>
          <a:endParaRPr lang="en-US" sz="2400"/>
        </a:p>
      </dgm:t>
    </dgm:pt>
    <dgm:pt modelId="{E9031316-D115-024D-9B6E-12DEB4830D51}" type="pres">
      <dgm:prSet presAssocID="{4063AA7A-C4A0-1246-878C-5903C760E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6D4321-31B0-7547-9222-EB74134B953F}" type="pres">
      <dgm:prSet presAssocID="{ED4AE1C2-DE08-1F47-BF74-D3A6E64C8D5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7D4238-25EB-DF47-852E-B3B1D0A4CBFD}" type="pres">
      <dgm:prSet presAssocID="{A9AF44A1-38DC-CD49-8969-B4B5CC381711}" presName="spacer" presStyleCnt="0"/>
      <dgm:spPr/>
    </dgm:pt>
    <dgm:pt modelId="{D4D6E997-B63A-0948-9D24-AFDD5CDB0973}" type="pres">
      <dgm:prSet presAssocID="{3D03DFA1-28EA-514D-BD04-02DB2729B83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CC8B9A-45DF-794F-B861-A7B671A314F6}" type="pres">
      <dgm:prSet presAssocID="{0A56FD83-3090-864C-992C-2E2BE3F7D10B}" presName="spacer" presStyleCnt="0"/>
      <dgm:spPr/>
    </dgm:pt>
    <dgm:pt modelId="{4E9B9B9C-B9F8-5A44-AC9B-DF19C69AFF4C}" type="pres">
      <dgm:prSet presAssocID="{499D7FDF-BC14-E742-8EFD-AF7F6BD3E1F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9404-781B-3B40-9930-29C9CD3126A4}" type="pres">
      <dgm:prSet presAssocID="{FEDABC4A-1613-3145-8008-814AA9C51556}" presName="spacer" presStyleCnt="0"/>
      <dgm:spPr/>
    </dgm:pt>
    <dgm:pt modelId="{B7A9B6C6-6684-3845-AC5B-DAC967BDC66A}" type="pres">
      <dgm:prSet presAssocID="{D62ED93D-CE7C-C046-BF17-94FF8A0B8E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93B0A2-79FC-B249-AE36-B8B3C2482C8E}" type="pres">
      <dgm:prSet presAssocID="{024188A0-3B73-4D44-915E-EC0B1F7B3F2A}" presName="spacer" presStyleCnt="0"/>
      <dgm:spPr/>
    </dgm:pt>
    <dgm:pt modelId="{DBCC8472-4C38-A841-9399-92A5B4D68D2B}" type="pres">
      <dgm:prSet presAssocID="{28AC471E-7C84-6E4C-820F-4235A26E9C8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1CD496-5113-F544-86C5-47A2B40437AF}" type="pres">
      <dgm:prSet presAssocID="{D617183F-82E7-7244-AC94-D26511A1671E}" presName="spacer" presStyleCnt="0"/>
      <dgm:spPr/>
    </dgm:pt>
    <dgm:pt modelId="{529AB933-CD59-6E47-B779-8E0601119D22}" type="pres">
      <dgm:prSet presAssocID="{70975119-A313-7645-8841-B7A91AE55BB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E0CD7A-FD3D-994E-9F6B-09EC0E6FA3BE}" type="pres">
      <dgm:prSet presAssocID="{D63FD01D-756B-3444-8D91-B4015B004655}" presName="spacer" presStyleCnt="0"/>
      <dgm:spPr/>
    </dgm:pt>
    <dgm:pt modelId="{A87EB126-4D7C-864D-85ED-EF0379348EC7}" type="pres">
      <dgm:prSet presAssocID="{C6DD34AB-E0ED-8C42-B7D7-1EBF4719378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335C83-28AF-8149-BA67-80CC560BAFFE}" type="presOf" srcId="{3D03DFA1-28EA-514D-BD04-02DB2729B83C}" destId="{D4D6E997-B63A-0948-9D24-AFDD5CDB0973}" srcOrd="0" destOrd="0" presId="urn:microsoft.com/office/officeart/2005/8/layout/vList2"/>
    <dgm:cxn modelId="{2034AF65-7049-8740-8C6D-C90C37C8C557}" type="presOf" srcId="{D62ED93D-CE7C-C046-BF17-94FF8A0B8ECE}" destId="{B7A9B6C6-6684-3845-AC5B-DAC967BDC66A}" srcOrd="0" destOrd="0" presId="urn:microsoft.com/office/officeart/2005/8/layout/vList2"/>
    <dgm:cxn modelId="{6B5F787A-187C-A240-B20F-8B7F13EC7C10}" type="presOf" srcId="{ED4AE1C2-DE08-1F47-BF74-D3A6E64C8D5B}" destId="{596D4321-31B0-7547-9222-EB74134B953F}" srcOrd="0" destOrd="0" presId="urn:microsoft.com/office/officeart/2005/8/layout/vList2"/>
    <dgm:cxn modelId="{EB862664-63E9-674F-88A7-C9B64E725BF7}" type="presOf" srcId="{4063AA7A-C4A0-1246-878C-5903C760EE08}" destId="{E9031316-D115-024D-9B6E-12DEB4830D51}" srcOrd="0" destOrd="0" presId="urn:microsoft.com/office/officeart/2005/8/layout/vList2"/>
    <dgm:cxn modelId="{5100ACEB-C004-8048-85E4-6B80BE4983E9}" srcId="{4063AA7A-C4A0-1246-878C-5903C760EE08}" destId="{28AC471E-7C84-6E4C-820F-4235A26E9C88}" srcOrd="4" destOrd="0" parTransId="{AE74C9F1-4CE6-054E-8805-6026F284B1C3}" sibTransId="{D617183F-82E7-7244-AC94-D26511A1671E}"/>
    <dgm:cxn modelId="{D5D4E0A0-DF8C-9D48-96D1-70F4FBFDF748}" srcId="{4063AA7A-C4A0-1246-878C-5903C760EE08}" destId="{C6DD34AB-E0ED-8C42-B7D7-1EBF47193783}" srcOrd="6" destOrd="0" parTransId="{6EA2EF2D-20A7-264B-B289-6A178C9448E7}" sibTransId="{345D6599-0248-0F47-AB09-22F90C19C846}"/>
    <dgm:cxn modelId="{EB6C1962-619C-6846-BEBD-D04380AB91C1}" srcId="{4063AA7A-C4A0-1246-878C-5903C760EE08}" destId="{D62ED93D-CE7C-C046-BF17-94FF8A0B8ECE}" srcOrd="3" destOrd="0" parTransId="{0B716ADF-9D28-574F-BD13-224A1F28C6C5}" sibTransId="{024188A0-3B73-4D44-915E-EC0B1F7B3F2A}"/>
    <dgm:cxn modelId="{E1D6403D-E061-7344-8D1F-A8A95DEB11F4}" srcId="{4063AA7A-C4A0-1246-878C-5903C760EE08}" destId="{70975119-A313-7645-8841-B7A91AE55BB7}" srcOrd="5" destOrd="0" parTransId="{D72CF74B-79B6-9A4E-9AC4-EA8F8158A11D}" sibTransId="{D63FD01D-756B-3444-8D91-B4015B004655}"/>
    <dgm:cxn modelId="{B4018A39-094C-1E43-AB97-753493FA1F8E}" type="presOf" srcId="{28AC471E-7C84-6E4C-820F-4235A26E9C88}" destId="{DBCC8472-4C38-A841-9399-92A5B4D68D2B}" srcOrd="0" destOrd="0" presId="urn:microsoft.com/office/officeart/2005/8/layout/vList2"/>
    <dgm:cxn modelId="{F95CEF14-2A69-6A45-8E01-3A0B9A853979}" type="presOf" srcId="{70975119-A313-7645-8841-B7A91AE55BB7}" destId="{529AB933-CD59-6E47-B779-8E0601119D22}" srcOrd="0" destOrd="0" presId="urn:microsoft.com/office/officeart/2005/8/layout/vList2"/>
    <dgm:cxn modelId="{5F20632F-76E6-E048-9942-C559FA2E1C65}" srcId="{4063AA7A-C4A0-1246-878C-5903C760EE08}" destId="{499D7FDF-BC14-E742-8EFD-AF7F6BD3E1F0}" srcOrd="2" destOrd="0" parTransId="{1F95D7BC-C9A2-404A-A963-66CB82B7656F}" sibTransId="{FEDABC4A-1613-3145-8008-814AA9C51556}"/>
    <dgm:cxn modelId="{86555E61-2F71-8D41-A856-8E8997BC047D}" srcId="{4063AA7A-C4A0-1246-878C-5903C760EE08}" destId="{3D03DFA1-28EA-514D-BD04-02DB2729B83C}" srcOrd="1" destOrd="0" parTransId="{BA99F2A3-85F9-BE40-843A-706CBAA31733}" sibTransId="{0A56FD83-3090-864C-992C-2E2BE3F7D10B}"/>
    <dgm:cxn modelId="{45FCAE10-D993-2C41-8CA8-F0E4732BA08F}" type="presOf" srcId="{C6DD34AB-E0ED-8C42-B7D7-1EBF47193783}" destId="{A87EB126-4D7C-864D-85ED-EF0379348EC7}" srcOrd="0" destOrd="0" presId="urn:microsoft.com/office/officeart/2005/8/layout/vList2"/>
    <dgm:cxn modelId="{A883DD61-1255-3342-A450-ADB8A2A1B328}" srcId="{4063AA7A-C4A0-1246-878C-5903C760EE08}" destId="{ED4AE1C2-DE08-1F47-BF74-D3A6E64C8D5B}" srcOrd="0" destOrd="0" parTransId="{AEEB2037-D116-0643-B28E-6EF9A1F6C39C}" sibTransId="{A9AF44A1-38DC-CD49-8969-B4B5CC381711}"/>
    <dgm:cxn modelId="{A5767F9B-A8C0-C74F-B49E-DC713D19AA32}" type="presOf" srcId="{499D7FDF-BC14-E742-8EFD-AF7F6BD3E1F0}" destId="{4E9B9B9C-B9F8-5A44-AC9B-DF19C69AFF4C}" srcOrd="0" destOrd="0" presId="urn:microsoft.com/office/officeart/2005/8/layout/vList2"/>
    <dgm:cxn modelId="{C408218D-D487-094F-A17C-2B0E633BFF83}" type="presParOf" srcId="{E9031316-D115-024D-9B6E-12DEB4830D51}" destId="{596D4321-31B0-7547-9222-EB74134B953F}" srcOrd="0" destOrd="0" presId="urn:microsoft.com/office/officeart/2005/8/layout/vList2"/>
    <dgm:cxn modelId="{FBF23D86-C75A-B440-85EA-E0CA02747358}" type="presParOf" srcId="{E9031316-D115-024D-9B6E-12DEB4830D51}" destId="{007D4238-25EB-DF47-852E-B3B1D0A4CBFD}" srcOrd="1" destOrd="0" presId="urn:microsoft.com/office/officeart/2005/8/layout/vList2"/>
    <dgm:cxn modelId="{0E9F8C49-79CD-7942-BED9-70187B81E673}" type="presParOf" srcId="{E9031316-D115-024D-9B6E-12DEB4830D51}" destId="{D4D6E997-B63A-0948-9D24-AFDD5CDB0973}" srcOrd="2" destOrd="0" presId="urn:microsoft.com/office/officeart/2005/8/layout/vList2"/>
    <dgm:cxn modelId="{00400F9E-BB94-E643-85ED-9015E9D072A6}" type="presParOf" srcId="{E9031316-D115-024D-9B6E-12DEB4830D51}" destId="{8DCC8B9A-45DF-794F-B861-A7B671A314F6}" srcOrd="3" destOrd="0" presId="urn:microsoft.com/office/officeart/2005/8/layout/vList2"/>
    <dgm:cxn modelId="{BBBB1569-54B3-DB4F-A778-8790435A8B7C}" type="presParOf" srcId="{E9031316-D115-024D-9B6E-12DEB4830D51}" destId="{4E9B9B9C-B9F8-5A44-AC9B-DF19C69AFF4C}" srcOrd="4" destOrd="0" presId="urn:microsoft.com/office/officeart/2005/8/layout/vList2"/>
    <dgm:cxn modelId="{FF56C37A-5FFC-C443-B187-5F4322B3A9C7}" type="presParOf" srcId="{E9031316-D115-024D-9B6E-12DEB4830D51}" destId="{63829404-781B-3B40-9930-29C9CD3126A4}" srcOrd="5" destOrd="0" presId="urn:microsoft.com/office/officeart/2005/8/layout/vList2"/>
    <dgm:cxn modelId="{70EC2EEC-A82C-FF42-B449-FC1BC50E28ED}" type="presParOf" srcId="{E9031316-D115-024D-9B6E-12DEB4830D51}" destId="{B7A9B6C6-6684-3845-AC5B-DAC967BDC66A}" srcOrd="6" destOrd="0" presId="urn:microsoft.com/office/officeart/2005/8/layout/vList2"/>
    <dgm:cxn modelId="{A62BA85E-3238-FE48-B2D5-E6761F6E232C}" type="presParOf" srcId="{E9031316-D115-024D-9B6E-12DEB4830D51}" destId="{1593B0A2-79FC-B249-AE36-B8B3C2482C8E}" srcOrd="7" destOrd="0" presId="urn:microsoft.com/office/officeart/2005/8/layout/vList2"/>
    <dgm:cxn modelId="{4FF4AE36-212A-A34F-851A-CF18513EA92E}" type="presParOf" srcId="{E9031316-D115-024D-9B6E-12DEB4830D51}" destId="{DBCC8472-4C38-A841-9399-92A5B4D68D2B}" srcOrd="8" destOrd="0" presId="urn:microsoft.com/office/officeart/2005/8/layout/vList2"/>
    <dgm:cxn modelId="{A77C3B04-9F63-7644-AA79-9582851072CA}" type="presParOf" srcId="{E9031316-D115-024D-9B6E-12DEB4830D51}" destId="{351CD496-5113-F544-86C5-47A2B40437AF}" srcOrd="9" destOrd="0" presId="urn:microsoft.com/office/officeart/2005/8/layout/vList2"/>
    <dgm:cxn modelId="{D22551C1-8FB4-D748-8B93-FA3A17A4B676}" type="presParOf" srcId="{E9031316-D115-024D-9B6E-12DEB4830D51}" destId="{529AB933-CD59-6E47-B779-8E0601119D22}" srcOrd="10" destOrd="0" presId="urn:microsoft.com/office/officeart/2005/8/layout/vList2"/>
    <dgm:cxn modelId="{00A41E05-71AE-504A-950B-A281F7791966}" type="presParOf" srcId="{E9031316-D115-024D-9B6E-12DEB4830D51}" destId="{A4E0CD7A-FD3D-994E-9F6B-09EC0E6FA3BE}" srcOrd="11" destOrd="0" presId="urn:microsoft.com/office/officeart/2005/8/layout/vList2"/>
    <dgm:cxn modelId="{00C70BD9-76BD-824A-BA57-7A3EAC12DE98}" type="presParOf" srcId="{E9031316-D115-024D-9B6E-12DEB4830D51}" destId="{A87EB126-4D7C-864D-85ED-EF0379348EC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EA9DE-5789-4243-AC88-ACFBA4EDFCC1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7258D-7C0B-EF45-81CD-E2D48A79856F}">
      <dgm:prSet/>
      <dgm:spPr/>
      <dgm:t>
        <a:bodyPr/>
        <a:lstStyle/>
        <a:p>
          <a:pPr rtl="0"/>
          <a:r>
            <a:rPr lang="en-US" b="1" smtClean="0"/>
            <a:t>Cytokinesis </a:t>
          </a:r>
          <a:r>
            <a:rPr lang="en-US" smtClean="0"/>
            <a:t>occurs after mitosis and is the actual physical division of the cell and is therefore not included in mitosis. </a:t>
          </a:r>
          <a:endParaRPr lang="en-US"/>
        </a:p>
      </dgm:t>
    </dgm:pt>
    <dgm:pt modelId="{38639AC6-3CD8-244C-AC1B-DAE2DC9012A7}" type="parTrans" cxnId="{EEEB5DF4-DE34-F047-A49B-99E001496EF9}">
      <dgm:prSet/>
      <dgm:spPr/>
      <dgm:t>
        <a:bodyPr/>
        <a:lstStyle/>
        <a:p>
          <a:endParaRPr lang="en-US"/>
        </a:p>
      </dgm:t>
    </dgm:pt>
    <dgm:pt modelId="{5D53DF7C-A545-CA4C-B8DA-39474485001F}" type="sibTrans" cxnId="{EEEB5DF4-DE34-F047-A49B-99E001496EF9}">
      <dgm:prSet/>
      <dgm:spPr/>
      <dgm:t>
        <a:bodyPr/>
        <a:lstStyle/>
        <a:p>
          <a:endParaRPr lang="en-US"/>
        </a:p>
      </dgm:t>
    </dgm:pt>
    <dgm:pt modelId="{D0D9918E-DDF7-5B44-803F-345977F45291}">
      <dgm:prSet/>
      <dgm:spPr/>
      <dgm:t>
        <a:bodyPr/>
        <a:lstStyle/>
        <a:p>
          <a:pPr rtl="0"/>
          <a:r>
            <a:rPr lang="en-US" b="1" smtClean="0"/>
            <a:t>Stage G1 </a:t>
          </a:r>
          <a:r>
            <a:rPr lang="en-US" smtClean="0"/>
            <a:t>refers to the period of cell growth and increase in number of cell organelles. </a:t>
          </a:r>
          <a:endParaRPr lang="en-US"/>
        </a:p>
      </dgm:t>
    </dgm:pt>
    <dgm:pt modelId="{4319BF1F-1FF8-6B44-8090-3A0F4E6EFD96}" type="parTrans" cxnId="{FD677B89-05C3-E341-A994-C4A948A097D4}">
      <dgm:prSet/>
      <dgm:spPr/>
      <dgm:t>
        <a:bodyPr/>
        <a:lstStyle/>
        <a:p>
          <a:endParaRPr lang="en-US"/>
        </a:p>
      </dgm:t>
    </dgm:pt>
    <dgm:pt modelId="{41DAAFD9-6BD3-2540-9858-BFF99DE9FFC1}" type="sibTrans" cxnId="{FD677B89-05C3-E341-A994-C4A948A097D4}">
      <dgm:prSet/>
      <dgm:spPr/>
      <dgm:t>
        <a:bodyPr/>
        <a:lstStyle/>
        <a:p>
          <a:endParaRPr lang="en-US"/>
        </a:p>
      </dgm:t>
    </dgm:pt>
    <dgm:pt modelId="{2CCFFA3F-1F03-7345-B961-BD215EB735EF}">
      <dgm:prSet/>
      <dgm:spPr/>
      <dgm:t>
        <a:bodyPr/>
        <a:lstStyle/>
        <a:p>
          <a:pPr rtl="0"/>
          <a:r>
            <a:rPr lang="en-US" b="1" smtClean="0"/>
            <a:t>Stage S </a:t>
          </a:r>
          <a:r>
            <a:rPr lang="en-US" smtClean="0"/>
            <a:t>indicates the synthesis of DNA otherwise known as replication. </a:t>
          </a:r>
          <a:endParaRPr lang="en-US"/>
        </a:p>
      </dgm:t>
    </dgm:pt>
    <dgm:pt modelId="{949FB641-0708-964A-A238-CAA516BBED23}" type="parTrans" cxnId="{50DDD00F-E559-E24E-8C88-69098B80638A}">
      <dgm:prSet/>
      <dgm:spPr/>
      <dgm:t>
        <a:bodyPr/>
        <a:lstStyle/>
        <a:p>
          <a:endParaRPr lang="en-US"/>
        </a:p>
      </dgm:t>
    </dgm:pt>
    <dgm:pt modelId="{7B552654-BF12-EB48-9877-DEA3F88E5CE6}" type="sibTrans" cxnId="{50DDD00F-E559-E24E-8C88-69098B80638A}">
      <dgm:prSet/>
      <dgm:spPr/>
      <dgm:t>
        <a:bodyPr/>
        <a:lstStyle/>
        <a:p>
          <a:endParaRPr lang="en-US"/>
        </a:p>
      </dgm:t>
    </dgm:pt>
    <dgm:pt modelId="{72A2AC24-02B2-9148-ADFA-7AEEE9B23F47}">
      <dgm:prSet/>
      <dgm:spPr/>
      <dgm:t>
        <a:bodyPr/>
        <a:lstStyle/>
        <a:p>
          <a:pPr rtl="0"/>
          <a:r>
            <a:rPr lang="en-US" b="1" smtClean="0"/>
            <a:t>Stage G2 </a:t>
          </a:r>
          <a:r>
            <a:rPr lang="en-US" smtClean="0"/>
            <a:t>is the preparation for mitosis. </a:t>
          </a:r>
          <a:endParaRPr lang="en-US"/>
        </a:p>
      </dgm:t>
    </dgm:pt>
    <dgm:pt modelId="{965B37E3-1EC7-9345-A184-ACB4CFB4D8FA}" type="parTrans" cxnId="{C52AA4AA-2BDA-224E-B1E2-F7F9DB616B78}">
      <dgm:prSet/>
      <dgm:spPr/>
      <dgm:t>
        <a:bodyPr/>
        <a:lstStyle/>
        <a:p>
          <a:endParaRPr lang="en-US"/>
        </a:p>
      </dgm:t>
    </dgm:pt>
    <dgm:pt modelId="{FF56A86C-A807-8A4C-8DED-40C62FA22089}" type="sibTrans" cxnId="{C52AA4AA-2BDA-224E-B1E2-F7F9DB616B78}">
      <dgm:prSet/>
      <dgm:spPr/>
      <dgm:t>
        <a:bodyPr/>
        <a:lstStyle/>
        <a:p>
          <a:endParaRPr lang="en-US"/>
        </a:p>
      </dgm:t>
    </dgm:pt>
    <dgm:pt modelId="{9B413FE0-D5D7-C24D-BF08-E1D0C5059BF7}">
      <dgm:prSet/>
      <dgm:spPr/>
      <dgm:t>
        <a:bodyPr/>
        <a:lstStyle/>
        <a:p>
          <a:pPr rtl="0"/>
          <a:r>
            <a:rPr lang="en-US" b="1" smtClean="0"/>
            <a:t>Mitosis </a:t>
          </a:r>
          <a:r>
            <a:rPr lang="en-US" smtClean="0"/>
            <a:t>refers to the process of nuclear division. </a:t>
          </a:r>
          <a:endParaRPr lang="en-US"/>
        </a:p>
      </dgm:t>
    </dgm:pt>
    <dgm:pt modelId="{60289154-677C-4B43-B4D4-B47EDF08FDF2}" type="sibTrans" cxnId="{F40B2FE0-03ED-6049-956E-C39902BAC044}">
      <dgm:prSet/>
      <dgm:spPr/>
      <dgm:t>
        <a:bodyPr/>
        <a:lstStyle/>
        <a:p>
          <a:endParaRPr lang="en-US"/>
        </a:p>
      </dgm:t>
    </dgm:pt>
    <dgm:pt modelId="{77904BAC-3FB2-E14B-A794-FB8517FA3614}" type="parTrans" cxnId="{F40B2FE0-03ED-6049-956E-C39902BAC044}">
      <dgm:prSet/>
      <dgm:spPr/>
      <dgm:t>
        <a:bodyPr/>
        <a:lstStyle/>
        <a:p>
          <a:endParaRPr lang="en-US"/>
        </a:p>
      </dgm:t>
    </dgm:pt>
    <dgm:pt modelId="{46DDA84A-72F0-9C4F-9412-E1ED9076DD84}" type="pres">
      <dgm:prSet presAssocID="{B89EA9DE-5789-4243-AC88-ACFBA4EDFC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6C9A91-3C16-8D46-BEC8-5FE66418F11A}" type="pres">
      <dgm:prSet presAssocID="{9B413FE0-D5D7-C24D-BF08-E1D0C5059BF7}" presName="compNode" presStyleCnt="0"/>
      <dgm:spPr/>
    </dgm:pt>
    <dgm:pt modelId="{57A64886-4D3E-C54B-AE3D-7C7372E6ABB7}" type="pres">
      <dgm:prSet presAssocID="{9B413FE0-D5D7-C24D-BF08-E1D0C5059BF7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4B09E1-4512-C34D-A2B0-8BA385D73C5B}" type="pres">
      <dgm:prSet presAssocID="{9B413FE0-D5D7-C24D-BF08-E1D0C5059BF7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A09C6-0045-8846-AE0A-D315AB6B6BD0}" type="pres">
      <dgm:prSet presAssocID="{60289154-677C-4B43-B4D4-B47EDF08FDF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20F11A5-FEC0-B74F-B586-74B042EDB62B}" type="pres">
      <dgm:prSet presAssocID="{56F7258D-7C0B-EF45-81CD-E2D48A79856F}" presName="compNode" presStyleCnt="0"/>
      <dgm:spPr/>
    </dgm:pt>
    <dgm:pt modelId="{D6F8C9FC-D46B-0649-8D49-A8AE48CE03D5}" type="pres">
      <dgm:prSet presAssocID="{56F7258D-7C0B-EF45-81CD-E2D48A79856F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E2D946-B52B-9D4D-AF47-936F98308F3C}" type="pres">
      <dgm:prSet presAssocID="{56F7258D-7C0B-EF45-81CD-E2D48A79856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02E17A-57C1-944D-8438-0A9617FA9DAA}" type="pres">
      <dgm:prSet presAssocID="{5D53DF7C-A545-CA4C-B8DA-39474485001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DA7EAA-9626-EB4D-9E2A-1181941CE0FC}" type="pres">
      <dgm:prSet presAssocID="{D0D9918E-DDF7-5B44-803F-345977F45291}" presName="compNode" presStyleCnt="0"/>
      <dgm:spPr/>
    </dgm:pt>
    <dgm:pt modelId="{4D9D26AA-CE31-6144-BEEA-2D77C0CD8F0D}" type="pres">
      <dgm:prSet presAssocID="{D0D9918E-DDF7-5B44-803F-345977F45291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F67CBE7-EA8D-7B42-95E6-983B9463451F}" type="pres">
      <dgm:prSet presAssocID="{D0D9918E-DDF7-5B44-803F-345977F45291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14651D-DE35-B344-8BF7-13C080629A39}" type="pres">
      <dgm:prSet presAssocID="{41DAAFD9-6BD3-2540-9858-BFF99DE9FFC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EE4EE46-7796-5C4C-9BF9-9D8475439EA4}" type="pres">
      <dgm:prSet presAssocID="{2CCFFA3F-1F03-7345-B961-BD215EB735EF}" presName="compNode" presStyleCnt="0"/>
      <dgm:spPr/>
    </dgm:pt>
    <dgm:pt modelId="{AA5E9612-5B34-2142-8D83-73E8FCB7A33F}" type="pres">
      <dgm:prSet presAssocID="{2CCFFA3F-1F03-7345-B961-BD215EB735EF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97EE101-EA9C-BA41-BDD8-455C3990549B}" type="pres">
      <dgm:prSet presAssocID="{2CCFFA3F-1F03-7345-B961-BD215EB735EF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2C7830-2C1E-CC44-891E-6EA7F63BDC7C}" type="pres">
      <dgm:prSet presAssocID="{7B552654-BF12-EB48-9877-DEA3F88E5CE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21187F1-FDAD-C042-912A-AA2D183B55C5}" type="pres">
      <dgm:prSet presAssocID="{72A2AC24-02B2-9148-ADFA-7AEEE9B23F47}" presName="compNode" presStyleCnt="0"/>
      <dgm:spPr/>
    </dgm:pt>
    <dgm:pt modelId="{047F8B4A-9CC5-9040-BF4F-EDAEF5A5DAB8}" type="pres">
      <dgm:prSet presAssocID="{72A2AC24-02B2-9148-ADFA-7AEEE9B23F47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0741F59-AA4F-4B46-A4B7-387B0AF4596D}" type="pres">
      <dgm:prSet presAssocID="{72A2AC24-02B2-9148-ADFA-7AEEE9B23F47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929844-C7D6-F649-A519-D5C9D2B866E0}" type="presOf" srcId="{56F7258D-7C0B-EF45-81CD-E2D48A79856F}" destId="{22E2D946-B52B-9D4D-AF47-936F98308F3C}" srcOrd="0" destOrd="0" presId="urn:microsoft.com/office/officeart/2005/8/layout/pList1"/>
    <dgm:cxn modelId="{C9100C70-D68A-D549-A169-4EAC25927974}" type="presOf" srcId="{7B552654-BF12-EB48-9877-DEA3F88E5CE6}" destId="{B72C7830-2C1E-CC44-891E-6EA7F63BDC7C}" srcOrd="0" destOrd="0" presId="urn:microsoft.com/office/officeart/2005/8/layout/pList1"/>
    <dgm:cxn modelId="{DDA4B56B-5B5D-194C-BBC5-71555883194F}" type="presOf" srcId="{2CCFFA3F-1F03-7345-B961-BD215EB735EF}" destId="{097EE101-EA9C-BA41-BDD8-455C3990549B}" srcOrd="0" destOrd="0" presId="urn:microsoft.com/office/officeart/2005/8/layout/pList1"/>
    <dgm:cxn modelId="{2B1C14F1-ED36-A14E-A6E1-5FADCD170948}" type="presOf" srcId="{41DAAFD9-6BD3-2540-9858-BFF99DE9FFC1}" destId="{E214651D-DE35-B344-8BF7-13C080629A39}" srcOrd="0" destOrd="0" presId="urn:microsoft.com/office/officeart/2005/8/layout/pList1"/>
    <dgm:cxn modelId="{8CAA70CB-9418-D944-BE94-97D1D54F0138}" type="presOf" srcId="{72A2AC24-02B2-9148-ADFA-7AEEE9B23F47}" destId="{70741F59-AA4F-4B46-A4B7-387B0AF4596D}" srcOrd="0" destOrd="0" presId="urn:microsoft.com/office/officeart/2005/8/layout/pList1"/>
    <dgm:cxn modelId="{50DDD00F-E559-E24E-8C88-69098B80638A}" srcId="{B89EA9DE-5789-4243-AC88-ACFBA4EDFCC1}" destId="{2CCFFA3F-1F03-7345-B961-BD215EB735EF}" srcOrd="3" destOrd="0" parTransId="{949FB641-0708-964A-A238-CAA516BBED23}" sibTransId="{7B552654-BF12-EB48-9877-DEA3F88E5CE6}"/>
    <dgm:cxn modelId="{0B6A8118-B4AE-B14D-9AAA-2D207F365E12}" type="presOf" srcId="{5D53DF7C-A545-CA4C-B8DA-39474485001F}" destId="{BF02E17A-57C1-944D-8438-0A9617FA9DAA}" srcOrd="0" destOrd="0" presId="urn:microsoft.com/office/officeart/2005/8/layout/pList1"/>
    <dgm:cxn modelId="{C52AA4AA-2BDA-224E-B1E2-F7F9DB616B78}" srcId="{B89EA9DE-5789-4243-AC88-ACFBA4EDFCC1}" destId="{72A2AC24-02B2-9148-ADFA-7AEEE9B23F47}" srcOrd="4" destOrd="0" parTransId="{965B37E3-1EC7-9345-A184-ACB4CFB4D8FA}" sibTransId="{FF56A86C-A807-8A4C-8DED-40C62FA22089}"/>
    <dgm:cxn modelId="{F40B2FE0-03ED-6049-956E-C39902BAC044}" srcId="{B89EA9DE-5789-4243-AC88-ACFBA4EDFCC1}" destId="{9B413FE0-D5D7-C24D-BF08-E1D0C5059BF7}" srcOrd="0" destOrd="0" parTransId="{77904BAC-3FB2-E14B-A794-FB8517FA3614}" sibTransId="{60289154-677C-4B43-B4D4-B47EDF08FDF2}"/>
    <dgm:cxn modelId="{F08FF20C-56FD-D84E-8844-2BAB280E2FD4}" type="presOf" srcId="{9B413FE0-D5D7-C24D-BF08-E1D0C5059BF7}" destId="{7F4B09E1-4512-C34D-A2B0-8BA385D73C5B}" srcOrd="0" destOrd="0" presId="urn:microsoft.com/office/officeart/2005/8/layout/pList1"/>
    <dgm:cxn modelId="{28C35353-8C97-FB49-860C-3C76E173A205}" type="presOf" srcId="{D0D9918E-DDF7-5B44-803F-345977F45291}" destId="{7F67CBE7-EA8D-7B42-95E6-983B9463451F}" srcOrd="0" destOrd="0" presId="urn:microsoft.com/office/officeart/2005/8/layout/pList1"/>
    <dgm:cxn modelId="{FA5183D3-7B30-D742-AA28-9FE87364296E}" type="presOf" srcId="{60289154-677C-4B43-B4D4-B47EDF08FDF2}" destId="{F7EA09C6-0045-8846-AE0A-D315AB6B6BD0}" srcOrd="0" destOrd="0" presId="urn:microsoft.com/office/officeart/2005/8/layout/pList1"/>
    <dgm:cxn modelId="{EEEB5DF4-DE34-F047-A49B-99E001496EF9}" srcId="{B89EA9DE-5789-4243-AC88-ACFBA4EDFCC1}" destId="{56F7258D-7C0B-EF45-81CD-E2D48A79856F}" srcOrd="1" destOrd="0" parTransId="{38639AC6-3CD8-244C-AC1B-DAE2DC9012A7}" sibTransId="{5D53DF7C-A545-CA4C-B8DA-39474485001F}"/>
    <dgm:cxn modelId="{C7DF0B4B-50BF-3D44-8102-D3B27063DA6B}" type="presOf" srcId="{B89EA9DE-5789-4243-AC88-ACFBA4EDFCC1}" destId="{46DDA84A-72F0-9C4F-9412-E1ED9076DD84}" srcOrd="0" destOrd="0" presId="urn:microsoft.com/office/officeart/2005/8/layout/pList1"/>
    <dgm:cxn modelId="{FD677B89-05C3-E341-A994-C4A948A097D4}" srcId="{B89EA9DE-5789-4243-AC88-ACFBA4EDFCC1}" destId="{D0D9918E-DDF7-5B44-803F-345977F45291}" srcOrd="2" destOrd="0" parTransId="{4319BF1F-1FF8-6B44-8090-3A0F4E6EFD96}" sibTransId="{41DAAFD9-6BD3-2540-9858-BFF99DE9FFC1}"/>
    <dgm:cxn modelId="{8F602F56-883A-9E44-B300-67B595AAB74F}" type="presParOf" srcId="{46DDA84A-72F0-9C4F-9412-E1ED9076DD84}" destId="{756C9A91-3C16-8D46-BEC8-5FE66418F11A}" srcOrd="0" destOrd="0" presId="urn:microsoft.com/office/officeart/2005/8/layout/pList1"/>
    <dgm:cxn modelId="{DC7B28AB-BE05-ED48-9AC2-FC5495A506C6}" type="presParOf" srcId="{756C9A91-3C16-8D46-BEC8-5FE66418F11A}" destId="{57A64886-4D3E-C54B-AE3D-7C7372E6ABB7}" srcOrd="0" destOrd="0" presId="urn:microsoft.com/office/officeart/2005/8/layout/pList1"/>
    <dgm:cxn modelId="{C6104B8A-0BBB-F146-8624-E5ADA6B94E49}" type="presParOf" srcId="{756C9A91-3C16-8D46-BEC8-5FE66418F11A}" destId="{7F4B09E1-4512-C34D-A2B0-8BA385D73C5B}" srcOrd="1" destOrd="0" presId="urn:microsoft.com/office/officeart/2005/8/layout/pList1"/>
    <dgm:cxn modelId="{8CE4061F-65F7-9047-87F2-BF3489EAF58C}" type="presParOf" srcId="{46DDA84A-72F0-9C4F-9412-E1ED9076DD84}" destId="{F7EA09C6-0045-8846-AE0A-D315AB6B6BD0}" srcOrd="1" destOrd="0" presId="urn:microsoft.com/office/officeart/2005/8/layout/pList1"/>
    <dgm:cxn modelId="{591C94B5-36ED-8449-B812-B96DEDA06928}" type="presParOf" srcId="{46DDA84A-72F0-9C4F-9412-E1ED9076DD84}" destId="{A20F11A5-FEC0-B74F-B586-74B042EDB62B}" srcOrd="2" destOrd="0" presId="urn:microsoft.com/office/officeart/2005/8/layout/pList1"/>
    <dgm:cxn modelId="{C0830954-C8C8-9743-BEF8-F02A56186F73}" type="presParOf" srcId="{A20F11A5-FEC0-B74F-B586-74B042EDB62B}" destId="{D6F8C9FC-D46B-0649-8D49-A8AE48CE03D5}" srcOrd="0" destOrd="0" presId="urn:microsoft.com/office/officeart/2005/8/layout/pList1"/>
    <dgm:cxn modelId="{6F081C87-333E-9C40-8B41-61D651996E15}" type="presParOf" srcId="{A20F11A5-FEC0-B74F-B586-74B042EDB62B}" destId="{22E2D946-B52B-9D4D-AF47-936F98308F3C}" srcOrd="1" destOrd="0" presId="urn:microsoft.com/office/officeart/2005/8/layout/pList1"/>
    <dgm:cxn modelId="{7B7D0E56-8C1F-BE41-8FE3-7FF78919675C}" type="presParOf" srcId="{46DDA84A-72F0-9C4F-9412-E1ED9076DD84}" destId="{BF02E17A-57C1-944D-8438-0A9617FA9DAA}" srcOrd="3" destOrd="0" presId="urn:microsoft.com/office/officeart/2005/8/layout/pList1"/>
    <dgm:cxn modelId="{105908EB-E51F-BE41-8FD6-022C30512DCE}" type="presParOf" srcId="{46DDA84A-72F0-9C4F-9412-E1ED9076DD84}" destId="{D0DA7EAA-9626-EB4D-9E2A-1181941CE0FC}" srcOrd="4" destOrd="0" presId="urn:microsoft.com/office/officeart/2005/8/layout/pList1"/>
    <dgm:cxn modelId="{C1F7475D-547F-2B48-BA68-2EFFF62F5A47}" type="presParOf" srcId="{D0DA7EAA-9626-EB4D-9E2A-1181941CE0FC}" destId="{4D9D26AA-CE31-6144-BEEA-2D77C0CD8F0D}" srcOrd="0" destOrd="0" presId="urn:microsoft.com/office/officeart/2005/8/layout/pList1"/>
    <dgm:cxn modelId="{E0D0894F-F24F-C64F-AA86-6D6C37D6C42C}" type="presParOf" srcId="{D0DA7EAA-9626-EB4D-9E2A-1181941CE0FC}" destId="{7F67CBE7-EA8D-7B42-95E6-983B9463451F}" srcOrd="1" destOrd="0" presId="urn:microsoft.com/office/officeart/2005/8/layout/pList1"/>
    <dgm:cxn modelId="{68F6C011-AAE7-954F-954D-3D20DD1224A7}" type="presParOf" srcId="{46DDA84A-72F0-9C4F-9412-E1ED9076DD84}" destId="{E214651D-DE35-B344-8BF7-13C080629A39}" srcOrd="5" destOrd="0" presId="urn:microsoft.com/office/officeart/2005/8/layout/pList1"/>
    <dgm:cxn modelId="{A4C457A8-2E05-0B41-BBA2-E314E8D78D38}" type="presParOf" srcId="{46DDA84A-72F0-9C4F-9412-E1ED9076DD84}" destId="{0EE4EE46-7796-5C4C-9BF9-9D8475439EA4}" srcOrd="6" destOrd="0" presId="urn:microsoft.com/office/officeart/2005/8/layout/pList1"/>
    <dgm:cxn modelId="{A9C9E89C-BA42-1545-8755-96C463BFA957}" type="presParOf" srcId="{0EE4EE46-7796-5C4C-9BF9-9D8475439EA4}" destId="{AA5E9612-5B34-2142-8D83-73E8FCB7A33F}" srcOrd="0" destOrd="0" presId="urn:microsoft.com/office/officeart/2005/8/layout/pList1"/>
    <dgm:cxn modelId="{277D6A6E-87BE-D640-BFC0-314CBD7503D8}" type="presParOf" srcId="{0EE4EE46-7796-5C4C-9BF9-9D8475439EA4}" destId="{097EE101-EA9C-BA41-BDD8-455C3990549B}" srcOrd="1" destOrd="0" presId="urn:microsoft.com/office/officeart/2005/8/layout/pList1"/>
    <dgm:cxn modelId="{1B51306B-CAE4-B14F-8A9C-9D80EDBCAC40}" type="presParOf" srcId="{46DDA84A-72F0-9C4F-9412-E1ED9076DD84}" destId="{B72C7830-2C1E-CC44-891E-6EA7F63BDC7C}" srcOrd="7" destOrd="0" presId="urn:microsoft.com/office/officeart/2005/8/layout/pList1"/>
    <dgm:cxn modelId="{7EBBD2E6-934A-4846-9C87-C9A12639CFC7}" type="presParOf" srcId="{46DDA84A-72F0-9C4F-9412-E1ED9076DD84}" destId="{721187F1-FDAD-C042-912A-AA2D183B55C5}" srcOrd="8" destOrd="0" presId="urn:microsoft.com/office/officeart/2005/8/layout/pList1"/>
    <dgm:cxn modelId="{64481131-296F-1244-9DE7-58E4157AC27F}" type="presParOf" srcId="{721187F1-FDAD-C042-912A-AA2D183B55C5}" destId="{047F8B4A-9CC5-9040-BF4F-EDAEF5A5DAB8}" srcOrd="0" destOrd="0" presId="urn:microsoft.com/office/officeart/2005/8/layout/pList1"/>
    <dgm:cxn modelId="{1F4CB1FF-8BAB-B64F-BD53-3742C3EDCEB8}" type="presParOf" srcId="{721187F1-FDAD-C042-912A-AA2D183B55C5}" destId="{70741F59-AA4F-4B46-A4B7-387B0AF4596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53646-7485-4483-B7CA-0F0BBAB768CC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en-GB"/>
        </a:p>
      </dgm:t>
    </dgm:pt>
    <dgm:pt modelId="{A10BEC4B-C139-47D6-AD6A-FBB2DC30DB8E}">
      <dgm:prSet custT="1"/>
      <dgm:spPr/>
      <dgm:t>
        <a:bodyPr/>
        <a:lstStyle/>
        <a:p>
          <a:pPr rtl="0"/>
          <a:r>
            <a:rPr lang="en-GB" sz="1400" dirty="0" smtClean="0"/>
            <a:t>Certain kinds of radiation and certain chemicals are known to be carcinogenic, mostly they increase the chances of mutation, although some seem to increase the effect of mutations already present. </a:t>
          </a:r>
          <a:endParaRPr lang="en-GB" sz="1400" dirty="0"/>
        </a:p>
      </dgm:t>
    </dgm:pt>
    <dgm:pt modelId="{98E23263-89DE-475F-9C21-DB544B0AB93E}" type="parTrans" cxnId="{3FDAB914-8364-4F8E-8691-D12F483A08CB}">
      <dgm:prSet/>
      <dgm:spPr/>
      <dgm:t>
        <a:bodyPr/>
        <a:lstStyle/>
        <a:p>
          <a:endParaRPr lang="en-GB"/>
        </a:p>
      </dgm:t>
    </dgm:pt>
    <dgm:pt modelId="{BF9EB036-1BD5-419D-9AAE-633A5AED3A46}" type="sibTrans" cxnId="{3FDAB914-8364-4F8E-8691-D12F483A08CB}">
      <dgm:prSet/>
      <dgm:spPr/>
      <dgm:t>
        <a:bodyPr/>
        <a:lstStyle/>
        <a:p>
          <a:endParaRPr lang="en-GB"/>
        </a:p>
      </dgm:t>
    </dgm:pt>
    <dgm:pt modelId="{97D96F77-3A9B-4148-8B7F-972349479837}">
      <dgm:prSet custT="1"/>
      <dgm:spPr/>
      <dgm:t>
        <a:bodyPr/>
        <a:lstStyle/>
        <a:p>
          <a:pPr rtl="0"/>
          <a:r>
            <a:rPr lang="en-GB" sz="1400" dirty="0" smtClean="0"/>
            <a:t>Viruses inserting their genetic material into the chromosomes of the host, may also contribute to the formation of tumour cells. </a:t>
          </a:r>
          <a:endParaRPr lang="en-GB" sz="1400" dirty="0"/>
        </a:p>
      </dgm:t>
    </dgm:pt>
    <dgm:pt modelId="{C577C866-471B-40CC-AA21-B77C2F2311B0}" type="parTrans" cxnId="{0CDBBAFB-7C9D-47FE-9372-4C2695E85CEB}">
      <dgm:prSet/>
      <dgm:spPr/>
      <dgm:t>
        <a:bodyPr/>
        <a:lstStyle/>
        <a:p>
          <a:endParaRPr lang="en-GB"/>
        </a:p>
      </dgm:t>
    </dgm:pt>
    <dgm:pt modelId="{2F3B1408-CBCD-4680-8265-E01D7A47932C}" type="sibTrans" cxnId="{0CDBBAFB-7C9D-47FE-9372-4C2695E85CEB}">
      <dgm:prSet/>
      <dgm:spPr/>
      <dgm:t>
        <a:bodyPr/>
        <a:lstStyle/>
        <a:p>
          <a:endParaRPr lang="en-GB"/>
        </a:p>
      </dgm:t>
    </dgm:pt>
    <dgm:pt modelId="{6427C7A9-C222-4D2F-BE5E-6DB6A6247808}">
      <dgm:prSet custT="1"/>
      <dgm:spPr/>
      <dgm:t>
        <a:bodyPr/>
        <a:lstStyle/>
        <a:p>
          <a:pPr rtl="0"/>
          <a:r>
            <a:rPr lang="en-GB" sz="1400" dirty="0" smtClean="0"/>
            <a:t>Certain forms of electromagnetic radiation also increase the rate of mutation (mutagenic) and are therefore also carcinogenic.</a:t>
          </a:r>
          <a:endParaRPr lang="en-GB" sz="1400" dirty="0"/>
        </a:p>
      </dgm:t>
    </dgm:pt>
    <dgm:pt modelId="{C8D75C62-9EC3-4388-8797-B2B7E77873B2}" type="parTrans" cxnId="{C13F0A7B-4BF6-429F-A5C2-BADE2562081B}">
      <dgm:prSet/>
      <dgm:spPr/>
      <dgm:t>
        <a:bodyPr/>
        <a:lstStyle/>
        <a:p>
          <a:endParaRPr lang="en-GB"/>
        </a:p>
      </dgm:t>
    </dgm:pt>
    <dgm:pt modelId="{1888DF61-3694-4238-A0C5-801BE93B8D5C}" type="sibTrans" cxnId="{C13F0A7B-4BF6-429F-A5C2-BADE2562081B}">
      <dgm:prSet/>
      <dgm:spPr/>
      <dgm:t>
        <a:bodyPr/>
        <a:lstStyle/>
        <a:p>
          <a:endParaRPr lang="en-GB"/>
        </a:p>
      </dgm:t>
    </dgm:pt>
    <dgm:pt modelId="{CC0289DC-1104-4D3F-B505-57059870B25C}">
      <dgm:prSet custT="1"/>
      <dgm:spPr/>
      <dgm:t>
        <a:bodyPr/>
        <a:lstStyle/>
        <a:p>
          <a:pPr rtl="0"/>
          <a:r>
            <a:rPr lang="en-GB" sz="1400" smtClean="0"/>
            <a:t>There is a strong correlation between the amount of ultraviolet light and the incidence of skin cancer. </a:t>
          </a:r>
          <a:endParaRPr lang="en-GB" sz="1400"/>
        </a:p>
      </dgm:t>
    </dgm:pt>
    <dgm:pt modelId="{480D15DF-76BB-4BDC-8665-AF14FF57A90C}" type="parTrans" cxnId="{5302DE04-29BC-4FD8-9C83-2CC3944637DA}">
      <dgm:prSet/>
      <dgm:spPr/>
      <dgm:t>
        <a:bodyPr/>
        <a:lstStyle/>
        <a:p>
          <a:endParaRPr lang="en-GB"/>
        </a:p>
      </dgm:t>
    </dgm:pt>
    <dgm:pt modelId="{33E6DACC-669C-41CD-B816-41C27D9CC73D}" type="sibTrans" cxnId="{5302DE04-29BC-4FD8-9C83-2CC3944637DA}">
      <dgm:prSet/>
      <dgm:spPr/>
      <dgm:t>
        <a:bodyPr/>
        <a:lstStyle/>
        <a:p>
          <a:endParaRPr lang="en-GB"/>
        </a:p>
      </dgm:t>
    </dgm:pt>
    <dgm:pt modelId="{56F3B766-A55D-4D9E-902D-CB0576A68B6E}" type="pres">
      <dgm:prSet presAssocID="{63353646-7485-4483-B7CA-0F0BBAB768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83442F-F244-436D-805B-AEFFF6533E0E}" type="pres">
      <dgm:prSet presAssocID="{A10BEC4B-C139-47D6-AD6A-FBB2DC30DB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0BA56F-376F-4091-B050-A8E308D7CF6A}" type="pres">
      <dgm:prSet presAssocID="{BF9EB036-1BD5-419D-9AAE-633A5AED3A46}" presName="spacer" presStyleCnt="0"/>
      <dgm:spPr/>
    </dgm:pt>
    <dgm:pt modelId="{0E4AB735-F765-40A1-B11F-441093CFE522}" type="pres">
      <dgm:prSet presAssocID="{97D96F77-3A9B-4148-8B7F-9723494798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04C96B-40CC-46E0-8760-F9B62C636C06}" type="pres">
      <dgm:prSet presAssocID="{2F3B1408-CBCD-4680-8265-E01D7A47932C}" presName="spacer" presStyleCnt="0"/>
      <dgm:spPr/>
    </dgm:pt>
    <dgm:pt modelId="{04B9F34F-FA51-4752-83F0-2C3ED05EE5D3}" type="pres">
      <dgm:prSet presAssocID="{6427C7A9-C222-4D2F-BE5E-6DB6A62478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9FA81B-1193-42AF-BEE5-9C7105D592BB}" type="pres">
      <dgm:prSet presAssocID="{1888DF61-3694-4238-A0C5-801BE93B8D5C}" presName="spacer" presStyleCnt="0"/>
      <dgm:spPr/>
    </dgm:pt>
    <dgm:pt modelId="{B2B3C45A-D2A5-4BD0-BB84-7895D6C2C672}" type="pres">
      <dgm:prSet presAssocID="{CC0289DC-1104-4D3F-B505-57059870B2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8156DA-DD8A-4639-9124-87F37695748E}" type="presOf" srcId="{6427C7A9-C222-4D2F-BE5E-6DB6A6247808}" destId="{04B9F34F-FA51-4752-83F0-2C3ED05EE5D3}" srcOrd="0" destOrd="0" presId="urn:microsoft.com/office/officeart/2005/8/layout/vList2"/>
    <dgm:cxn modelId="{B2580067-5F42-4D1B-BB74-93B66205C9AC}" type="presOf" srcId="{A10BEC4B-C139-47D6-AD6A-FBB2DC30DB8E}" destId="{B783442F-F244-436D-805B-AEFFF6533E0E}" srcOrd="0" destOrd="0" presId="urn:microsoft.com/office/officeart/2005/8/layout/vList2"/>
    <dgm:cxn modelId="{3FDAB914-8364-4F8E-8691-D12F483A08CB}" srcId="{63353646-7485-4483-B7CA-0F0BBAB768CC}" destId="{A10BEC4B-C139-47D6-AD6A-FBB2DC30DB8E}" srcOrd="0" destOrd="0" parTransId="{98E23263-89DE-475F-9C21-DB544B0AB93E}" sibTransId="{BF9EB036-1BD5-419D-9AAE-633A5AED3A46}"/>
    <dgm:cxn modelId="{444C995D-AAC4-4AFC-8461-AD8BF019D41A}" type="presOf" srcId="{63353646-7485-4483-B7CA-0F0BBAB768CC}" destId="{56F3B766-A55D-4D9E-902D-CB0576A68B6E}" srcOrd="0" destOrd="0" presId="urn:microsoft.com/office/officeart/2005/8/layout/vList2"/>
    <dgm:cxn modelId="{B74A2326-BC62-4209-A2AB-3BB049BDB999}" type="presOf" srcId="{97D96F77-3A9B-4148-8B7F-972349479837}" destId="{0E4AB735-F765-40A1-B11F-441093CFE522}" srcOrd="0" destOrd="0" presId="urn:microsoft.com/office/officeart/2005/8/layout/vList2"/>
    <dgm:cxn modelId="{E41B722C-BFEA-4E03-BF6F-4B46F58B5D85}" type="presOf" srcId="{CC0289DC-1104-4D3F-B505-57059870B25C}" destId="{B2B3C45A-D2A5-4BD0-BB84-7895D6C2C672}" srcOrd="0" destOrd="0" presId="urn:microsoft.com/office/officeart/2005/8/layout/vList2"/>
    <dgm:cxn modelId="{0CDBBAFB-7C9D-47FE-9372-4C2695E85CEB}" srcId="{63353646-7485-4483-B7CA-0F0BBAB768CC}" destId="{97D96F77-3A9B-4148-8B7F-972349479837}" srcOrd="1" destOrd="0" parTransId="{C577C866-471B-40CC-AA21-B77C2F2311B0}" sibTransId="{2F3B1408-CBCD-4680-8265-E01D7A47932C}"/>
    <dgm:cxn modelId="{5302DE04-29BC-4FD8-9C83-2CC3944637DA}" srcId="{63353646-7485-4483-B7CA-0F0BBAB768CC}" destId="{CC0289DC-1104-4D3F-B505-57059870B25C}" srcOrd="3" destOrd="0" parTransId="{480D15DF-76BB-4BDC-8665-AF14FF57A90C}" sibTransId="{33E6DACC-669C-41CD-B816-41C27D9CC73D}"/>
    <dgm:cxn modelId="{C13F0A7B-4BF6-429F-A5C2-BADE2562081B}" srcId="{63353646-7485-4483-B7CA-0F0BBAB768CC}" destId="{6427C7A9-C222-4D2F-BE5E-6DB6A6247808}" srcOrd="2" destOrd="0" parTransId="{C8D75C62-9EC3-4388-8797-B2B7E77873B2}" sibTransId="{1888DF61-3694-4238-A0C5-801BE93B8D5C}"/>
    <dgm:cxn modelId="{C9D7482C-6A4F-4D66-AC51-EDE50F7527D0}" type="presParOf" srcId="{56F3B766-A55D-4D9E-902D-CB0576A68B6E}" destId="{B783442F-F244-436D-805B-AEFFF6533E0E}" srcOrd="0" destOrd="0" presId="urn:microsoft.com/office/officeart/2005/8/layout/vList2"/>
    <dgm:cxn modelId="{62D97F2C-9D1E-46CB-A1B3-4BC5CA3337D2}" type="presParOf" srcId="{56F3B766-A55D-4D9E-902D-CB0576A68B6E}" destId="{910BA56F-376F-4091-B050-A8E308D7CF6A}" srcOrd="1" destOrd="0" presId="urn:microsoft.com/office/officeart/2005/8/layout/vList2"/>
    <dgm:cxn modelId="{E7E55BB7-B8AD-4FE1-AA86-FE7D204CEAF0}" type="presParOf" srcId="{56F3B766-A55D-4D9E-902D-CB0576A68B6E}" destId="{0E4AB735-F765-40A1-B11F-441093CFE522}" srcOrd="2" destOrd="0" presId="urn:microsoft.com/office/officeart/2005/8/layout/vList2"/>
    <dgm:cxn modelId="{5AC8919C-C301-4F3F-B31A-7743385085FF}" type="presParOf" srcId="{56F3B766-A55D-4D9E-902D-CB0576A68B6E}" destId="{3104C96B-40CC-46E0-8760-F9B62C636C06}" srcOrd="3" destOrd="0" presId="urn:microsoft.com/office/officeart/2005/8/layout/vList2"/>
    <dgm:cxn modelId="{157B09D0-66F8-492A-9B56-1DCACBF0B9C0}" type="presParOf" srcId="{56F3B766-A55D-4D9E-902D-CB0576A68B6E}" destId="{04B9F34F-FA51-4752-83F0-2C3ED05EE5D3}" srcOrd="4" destOrd="0" presId="urn:microsoft.com/office/officeart/2005/8/layout/vList2"/>
    <dgm:cxn modelId="{513E1DF1-9AF8-4A0B-AEB0-0C6F62C789A0}" type="presParOf" srcId="{56F3B766-A55D-4D9E-902D-CB0576A68B6E}" destId="{B99FA81B-1193-42AF-BEE5-9C7105D592BB}" srcOrd="5" destOrd="0" presId="urn:microsoft.com/office/officeart/2005/8/layout/vList2"/>
    <dgm:cxn modelId="{799B3EBA-86EF-42F5-A134-8F76D92009E7}" type="presParOf" srcId="{56F3B766-A55D-4D9E-902D-CB0576A68B6E}" destId="{B2B3C45A-D2A5-4BD0-BB84-7895D6C2C6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7A35C-70ED-4004-9A38-565661FA4D7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CB5CC64-9BC5-472B-8FE6-B25B56832CE3}">
      <dgm:prSet custT="1"/>
      <dgm:spPr/>
      <dgm:t>
        <a:bodyPr/>
        <a:lstStyle/>
        <a:p>
          <a:pPr rtl="0"/>
          <a:r>
            <a:rPr lang="en-GB" sz="2400" dirty="0" smtClean="0"/>
            <a:t>Mitosis can be summarised as the dispersing of the nuclear material, the movement of centrioles (if present) to opposite ends, microtubules developing into a spindle, the supercoiling of chromatin, its attachment to the spindle fibres at the centromere region, and the separation and movement of chromatids to opposite poles of the cell.</a:t>
          </a:r>
          <a:endParaRPr lang="en-GB" sz="2400" dirty="0"/>
        </a:p>
      </dgm:t>
    </dgm:pt>
    <dgm:pt modelId="{46E1E8E4-15CB-40D4-9803-A6F73A77F396}" type="parTrans" cxnId="{EB066397-FE08-4891-84BE-684F457B8B4C}">
      <dgm:prSet/>
      <dgm:spPr/>
      <dgm:t>
        <a:bodyPr/>
        <a:lstStyle/>
        <a:p>
          <a:endParaRPr lang="en-GB" sz="2800"/>
        </a:p>
      </dgm:t>
    </dgm:pt>
    <dgm:pt modelId="{42824146-FB2C-42FE-B8A2-DAC3F44739A6}" type="sibTrans" cxnId="{EB066397-FE08-4891-84BE-684F457B8B4C}">
      <dgm:prSet/>
      <dgm:spPr/>
      <dgm:t>
        <a:bodyPr/>
        <a:lstStyle/>
        <a:p>
          <a:endParaRPr lang="en-GB" sz="2800"/>
        </a:p>
      </dgm:t>
    </dgm:pt>
    <dgm:pt modelId="{27E1E22E-9351-489C-9CBB-BCDA4D83507B}" type="pres">
      <dgm:prSet presAssocID="{D2C7A35C-70ED-4004-9A38-565661FA4D7C}" presName="linear" presStyleCnt="0">
        <dgm:presLayoutVars>
          <dgm:animLvl val="lvl"/>
          <dgm:resizeHandles val="exact"/>
        </dgm:presLayoutVars>
      </dgm:prSet>
      <dgm:spPr/>
    </dgm:pt>
    <dgm:pt modelId="{30873D40-9833-4454-BA1A-84BE0C09A11A}" type="pres">
      <dgm:prSet presAssocID="{7CB5CC64-9BC5-472B-8FE6-B25B56832C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066397-FE08-4891-84BE-684F457B8B4C}" srcId="{D2C7A35C-70ED-4004-9A38-565661FA4D7C}" destId="{7CB5CC64-9BC5-472B-8FE6-B25B56832CE3}" srcOrd="0" destOrd="0" parTransId="{46E1E8E4-15CB-40D4-9803-A6F73A77F396}" sibTransId="{42824146-FB2C-42FE-B8A2-DAC3F44739A6}"/>
    <dgm:cxn modelId="{77AA2E43-3B74-49C5-B6E1-400B5747B722}" type="presOf" srcId="{7CB5CC64-9BC5-472B-8FE6-B25B56832CE3}" destId="{30873D40-9833-4454-BA1A-84BE0C09A11A}" srcOrd="0" destOrd="0" presId="urn:microsoft.com/office/officeart/2005/8/layout/vList2"/>
    <dgm:cxn modelId="{C76CDDF5-3305-465A-8F55-0E28C8EE9753}" type="presOf" srcId="{D2C7A35C-70ED-4004-9A38-565661FA4D7C}" destId="{27E1E22E-9351-489C-9CBB-BCDA4D83507B}" srcOrd="0" destOrd="0" presId="urn:microsoft.com/office/officeart/2005/8/layout/vList2"/>
    <dgm:cxn modelId="{BE84F259-E992-4195-855E-66C050DAE35D}" type="presParOf" srcId="{27E1E22E-9351-489C-9CBB-BCDA4D83507B}" destId="{30873D40-9833-4454-BA1A-84BE0C09A1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4BC494-52AF-4B89-A9F6-3A23945549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F5C52FA-166D-4184-8F33-E72B2A08EC17}">
      <dgm:prSet/>
      <dgm:spPr/>
      <dgm:t>
        <a:bodyPr/>
        <a:lstStyle/>
        <a:p>
          <a:pPr rtl="0"/>
          <a:r>
            <a:rPr lang="en-GB" smtClean="0"/>
            <a:t>The result of the process of mitosis is two nuclei. </a:t>
          </a:r>
          <a:endParaRPr lang="en-GB"/>
        </a:p>
      </dgm:t>
    </dgm:pt>
    <dgm:pt modelId="{AF0B2BD8-25A7-425D-B2FF-A16DE016A8B4}" type="parTrans" cxnId="{B4E4E260-0477-4B62-89B9-E9ED7744FD6E}">
      <dgm:prSet/>
      <dgm:spPr/>
      <dgm:t>
        <a:bodyPr/>
        <a:lstStyle/>
        <a:p>
          <a:endParaRPr lang="en-GB"/>
        </a:p>
      </dgm:t>
    </dgm:pt>
    <dgm:pt modelId="{4243074D-F85D-4AB6-8FB5-4AF8F01BCF98}" type="sibTrans" cxnId="{B4E4E260-0477-4B62-89B9-E9ED7744FD6E}">
      <dgm:prSet/>
      <dgm:spPr/>
      <dgm:t>
        <a:bodyPr/>
        <a:lstStyle/>
        <a:p>
          <a:endParaRPr lang="en-GB"/>
        </a:p>
      </dgm:t>
    </dgm:pt>
    <dgm:pt modelId="{4442361C-6951-4122-8A7C-735190EE8F06}">
      <dgm:prSet/>
      <dgm:spPr/>
      <dgm:t>
        <a:bodyPr/>
        <a:lstStyle/>
        <a:p>
          <a:pPr rtl="0"/>
          <a:r>
            <a:rPr lang="en-GB" smtClean="0"/>
            <a:t>During S phase, each chromosome replicates (forms an exact copy of itself). These copies are called sister chromatids. </a:t>
          </a:r>
          <a:endParaRPr lang="en-GB"/>
        </a:p>
      </dgm:t>
    </dgm:pt>
    <dgm:pt modelId="{72BD2AF4-165F-4AE4-95FE-DA4CDFD075BD}" type="parTrans" cxnId="{561A784B-3EA1-4F33-BDD8-C11EC5C1B8F6}">
      <dgm:prSet/>
      <dgm:spPr/>
      <dgm:t>
        <a:bodyPr/>
        <a:lstStyle/>
        <a:p>
          <a:endParaRPr lang="en-GB"/>
        </a:p>
      </dgm:t>
    </dgm:pt>
    <dgm:pt modelId="{CF79F8F4-A4CF-4CA1-B903-57B48ABC887B}" type="sibTrans" cxnId="{561A784B-3EA1-4F33-BDD8-C11EC5C1B8F6}">
      <dgm:prSet/>
      <dgm:spPr/>
      <dgm:t>
        <a:bodyPr/>
        <a:lstStyle/>
        <a:p>
          <a:endParaRPr lang="en-GB"/>
        </a:p>
      </dgm:t>
    </dgm:pt>
    <dgm:pt modelId="{DD4AECDC-88D8-431F-90B1-38807691A20F}">
      <dgm:prSet/>
      <dgm:spPr/>
      <dgm:t>
        <a:bodyPr/>
        <a:lstStyle/>
        <a:p>
          <a:pPr rtl="0"/>
          <a:r>
            <a:rPr lang="en-GB" smtClean="0"/>
            <a:t>These identical sister chromatids are separated during Anaphase, and are moved to each pole. </a:t>
          </a:r>
          <a:endParaRPr lang="en-GB"/>
        </a:p>
      </dgm:t>
    </dgm:pt>
    <dgm:pt modelId="{51C9BD3E-07DE-4682-B715-03E7D4787C1C}" type="parTrans" cxnId="{CC729D06-768F-424B-8405-4B2349D149B0}">
      <dgm:prSet/>
      <dgm:spPr/>
      <dgm:t>
        <a:bodyPr/>
        <a:lstStyle/>
        <a:p>
          <a:endParaRPr lang="en-GB"/>
        </a:p>
      </dgm:t>
    </dgm:pt>
    <dgm:pt modelId="{DA6DBD5E-1C2D-4C4A-BBCA-564B24325E7B}" type="sibTrans" cxnId="{CC729D06-768F-424B-8405-4B2349D149B0}">
      <dgm:prSet/>
      <dgm:spPr/>
      <dgm:t>
        <a:bodyPr/>
        <a:lstStyle/>
        <a:p>
          <a:endParaRPr lang="en-GB"/>
        </a:p>
      </dgm:t>
    </dgm:pt>
    <dgm:pt modelId="{4C7C6DE3-B8FA-40E1-A1E0-1A8AC8249E45}">
      <dgm:prSet/>
      <dgm:spPr/>
      <dgm:t>
        <a:bodyPr/>
        <a:lstStyle/>
        <a:p>
          <a:pPr rtl="0"/>
          <a:r>
            <a:rPr lang="en-GB" smtClean="0"/>
            <a:t>When they are separated they are referred to as chromosomes. </a:t>
          </a:r>
          <a:endParaRPr lang="en-GB"/>
        </a:p>
      </dgm:t>
    </dgm:pt>
    <dgm:pt modelId="{85D734FE-0448-44F2-96E0-1C6A6ADCE95C}" type="parTrans" cxnId="{54609A5C-D10D-4B96-9F40-1EC17430BA40}">
      <dgm:prSet/>
      <dgm:spPr/>
      <dgm:t>
        <a:bodyPr/>
        <a:lstStyle/>
        <a:p>
          <a:endParaRPr lang="en-GB"/>
        </a:p>
      </dgm:t>
    </dgm:pt>
    <dgm:pt modelId="{074E688D-28C9-4266-B9FA-D033ADC37E7B}" type="sibTrans" cxnId="{54609A5C-D10D-4B96-9F40-1EC17430BA40}">
      <dgm:prSet/>
      <dgm:spPr/>
      <dgm:t>
        <a:bodyPr/>
        <a:lstStyle/>
        <a:p>
          <a:endParaRPr lang="en-GB"/>
        </a:p>
      </dgm:t>
    </dgm:pt>
    <dgm:pt modelId="{5027D871-CC32-47E7-BC2F-F413C6789446}">
      <dgm:prSet/>
      <dgm:spPr/>
      <dgm:t>
        <a:bodyPr/>
        <a:lstStyle/>
        <a:p>
          <a:pPr rtl="0"/>
          <a:r>
            <a:rPr lang="en-GB" smtClean="0"/>
            <a:t>The result is two nuclei, identical to each other and to the original nucleus.</a:t>
          </a:r>
          <a:endParaRPr lang="en-GB"/>
        </a:p>
      </dgm:t>
    </dgm:pt>
    <dgm:pt modelId="{C3D3EB46-C5FB-424E-9D90-8C04834D73B2}" type="parTrans" cxnId="{54B5CDD1-F0ED-44B8-BDDD-0DA19A0C7407}">
      <dgm:prSet/>
      <dgm:spPr/>
      <dgm:t>
        <a:bodyPr/>
        <a:lstStyle/>
        <a:p>
          <a:endParaRPr lang="en-GB"/>
        </a:p>
      </dgm:t>
    </dgm:pt>
    <dgm:pt modelId="{F0AE8F09-DF5E-467F-A43D-31F9889125BD}" type="sibTrans" cxnId="{54B5CDD1-F0ED-44B8-BDDD-0DA19A0C7407}">
      <dgm:prSet/>
      <dgm:spPr/>
      <dgm:t>
        <a:bodyPr/>
        <a:lstStyle/>
        <a:p>
          <a:endParaRPr lang="en-GB"/>
        </a:p>
      </dgm:t>
    </dgm:pt>
    <dgm:pt modelId="{8065C31E-7351-40FF-8E21-A12583088578}" type="pres">
      <dgm:prSet presAssocID="{634BC494-52AF-4B89-A9F6-3A2394554918}" presName="linear" presStyleCnt="0">
        <dgm:presLayoutVars>
          <dgm:animLvl val="lvl"/>
          <dgm:resizeHandles val="exact"/>
        </dgm:presLayoutVars>
      </dgm:prSet>
      <dgm:spPr/>
    </dgm:pt>
    <dgm:pt modelId="{7212A6D8-3A80-4CBF-BCC1-8AF699908D29}" type="pres">
      <dgm:prSet presAssocID="{EF5C52FA-166D-4184-8F33-E72B2A08EC17}" presName="parentText" presStyleLbl="node1" presStyleIdx="0" presStyleCnt="5" custLinFactNeighborX="-1395" custLinFactNeighborY="6780">
        <dgm:presLayoutVars>
          <dgm:chMax val="0"/>
          <dgm:bulletEnabled val="1"/>
        </dgm:presLayoutVars>
      </dgm:prSet>
      <dgm:spPr/>
    </dgm:pt>
    <dgm:pt modelId="{9BEF0954-06DB-4331-9734-41C74C909D60}" type="pres">
      <dgm:prSet presAssocID="{4243074D-F85D-4AB6-8FB5-4AF8F01BCF98}" presName="spacer" presStyleCnt="0"/>
      <dgm:spPr/>
    </dgm:pt>
    <dgm:pt modelId="{E5199144-C84E-48E1-AFF4-A19E23078CA5}" type="pres">
      <dgm:prSet presAssocID="{4442361C-6951-4122-8A7C-735190EE8F0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CC94F6-8128-4194-A563-62E974FE1D2F}" type="pres">
      <dgm:prSet presAssocID="{CF79F8F4-A4CF-4CA1-B903-57B48ABC887B}" presName="spacer" presStyleCnt="0"/>
      <dgm:spPr/>
    </dgm:pt>
    <dgm:pt modelId="{55223065-5D15-4949-BDE3-75E52D78818F}" type="pres">
      <dgm:prSet presAssocID="{DD4AECDC-88D8-431F-90B1-38807691A2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3B451E-7D82-4C0A-9BD8-0E41598C39F8}" type="pres">
      <dgm:prSet presAssocID="{DA6DBD5E-1C2D-4C4A-BBCA-564B24325E7B}" presName="spacer" presStyleCnt="0"/>
      <dgm:spPr/>
    </dgm:pt>
    <dgm:pt modelId="{F881A9D9-A3EF-46FC-9D70-82FEA8FC76C1}" type="pres">
      <dgm:prSet presAssocID="{4C7C6DE3-B8FA-40E1-A1E0-1A8AC8249E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D41D97-C1FE-40F3-9FE7-EDE6F1AF1AA7}" type="pres">
      <dgm:prSet presAssocID="{074E688D-28C9-4266-B9FA-D033ADC37E7B}" presName="spacer" presStyleCnt="0"/>
      <dgm:spPr/>
    </dgm:pt>
    <dgm:pt modelId="{D9D7DCA7-F989-442C-BC33-1C20D30FE378}" type="pres">
      <dgm:prSet presAssocID="{5027D871-CC32-47E7-BC2F-F413C67894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4E4E260-0477-4B62-89B9-E9ED7744FD6E}" srcId="{634BC494-52AF-4B89-A9F6-3A2394554918}" destId="{EF5C52FA-166D-4184-8F33-E72B2A08EC17}" srcOrd="0" destOrd="0" parTransId="{AF0B2BD8-25A7-425D-B2FF-A16DE016A8B4}" sibTransId="{4243074D-F85D-4AB6-8FB5-4AF8F01BCF98}"/>
    <dgm:cxn modelId="{CC729D06-768F-424B-8405-4B2349D149B0}" srcId="{634BC494-52AF-4B89-A9F6-3A2394554918}" destId="{DD4AECDC-88D8-431F-90B1-38807691A20F}" srcOrd="2" destOrd="0" parTransId="{51C9BD3E-07DE-4682-B715-03E7D4787C1C}" sibTransId="{DA6DBD5E-1C2D-4C4A-BBCA-564B24325E7B}"/>
    <dgm:cxn modelId="{8DE73CEB-ADD3-49FD-8886-0E135D603396}" type="presOf" srcId="{4C7C6DE3-B8FA-40E1-A1E0-1A8AC8249E45}" destId="{F881A9D9-A3EF-46FC-9D70-82FEA8FC76C1}" srcOrd="0" destOrd="0" presId="urn:microsoft.com/office/officeart/2005/8/layout/vList2"/>
    <dgm:cxn modelId="{54609A5C-D10D-4B96-9F40-1EC17430BA40}" srcId="{634BC494-52AF-4B89-A9F6-3A2394554918}" destId="{4C7C6DE3-B8FA-40E1-A1E0-1A8AC8249E45}" srcOrd="3" destOrd="0" parTransId="{85D734FE-0448-44F2-96E0-1C6A6ADCE95C}" sibTransId="{074E688D-28C9-4266-B9FA-D033ADC37E7B}"/>
    <dgm:cxn modelId="{81D58486-642B-4E78-A05D-8C927F0745EE}" type="presOf" srcId="{DD4AECDC-88D8-431F-90B1-38807691A20F}" destId="{55223065-5D15-4949-BDE3-75E52D78818F}" srcOrd="0" destOrd="0" presId="urn:microsoft.com/office/officeart/2005/8/layout/vList2"/>
    <dgm:cxn modelId="{8D0676D9-6730-4B9E-8C68-7B9536E50B4A}" type="presOf" srcId="{EF5C52FA-166D-4184-8F33-E72B2A08EC17}" destId="{7212A6D8-3A80-4CBF-BCC1-8AF699908D29}" srcOrd="0" destOrd="0" presId="urn:microsoft.com/office/officeart/2005/8/layout/vList2"/>
    <dgm:cxn modelId="{561A784B-3EA1-4F33-BDD8-C11EC5C1B8F6}" srcId="{634BC494-52AF-4B89-A9F6-3A2394554918}" destId="{4442361C-6951-4122-8A7C-735190EE8F06}" srcOrd="1" destOrd="0" parTransId="{72BD2AF4-165F-4AE4-95FE-DA4CDFD075BD}" sibTransId="{CF79F8F4-A4CF-4CA1-B903-57B48ABC887B}"/>
    <dgm:cxn modelId="{B7F731AC-A49A-4B28-B040-BA7A28E66A8F}" type="presOf" srcId="{4442361C-6951-4122-8A7C-735190EE8F06}" destId="{E5199144-C84E-48E1-AFF4-A19E23078CA5}" srcOrd="0" destOrd="0" presId="urn:microsoft.com/office/officeart/2005/8/layout/vList2"/>
    <dgm:cxn modelId="{54B5CDD1-F0ED-44B8-BDDD-0DA19A0C7407}" srcId="{634BC494-52AF-4B89-A9F6-3A2394554918}" destId="{5027D871-CC32-47E7-BC2F-F413C6789446}" srcOrd="4" destOrd="0" parTransId="{C3D3EB46-C5FB-424E-9D90-8C04834D73B2}" sibTransId="{F0AE8F09-DF5E-467F-A43D-31F9889125BD}"/>
    <dgm:cxn modelId="{5BF7731E-FCBE-4664-A3FF-BEEA0A53C7BA}" type="presOf" srcId="{634BC494-52AF-4B89-A9F6-3A2394554918}" destId="{8065C31E-7351-40FF-8E21-A12583088578}" srcOrd="0" destOrd="0" presId="urn:microsoft.com/office/officeart/2005/8/layout/vList2"/>
    <dgm:cxn modelId="{A76861AA-6995-40AD-B3A1-505C2433022B}" type="presOf" srcId="{5027D871-CC32-47E7-BC2F-F413C6789446}" destId="{D9D7DCA7-F989-442C-BC33-1C20D30FE378}" srcOrd="0" destOrd="0" presId="urn:microsoft.com/office/officeart/2005/8/layout/vList2"/>
    <dgm:cxn modelId="{D7239D5A-EE3B-45E0-BF37-E02FD598FBEF}" type="presParOf" srcId="{8065C31E-7351-40FF-8E21-A12583088578}" destId="{7212A6D8-3A80-4CBF-BCC1-8AF699908D29}" srcOrd="0" destOrd="0" presId="urn:microsoft.com/office/officeart/2005/8/layout/vList2"/>
    <dgm:cxn modelId="{E0BE1D41-297C-4286-A652-9735175C7138}" type="presParOf" srcId="{8065C31E-7351-40FF-8E21-A12583088578}" destId="{9BEF0954-06DB-4331-9734-41C74C909D60}" srcOrd="1" destOrd="0" presId="urn:microsoft.com/office/officeart/2005/8/layout/vList2"/>
    <dgm:cxn modelId="{34266BAB-1E8B-4161-A0A0-96E0BC4A69AF}" type="presParOf" srcId="{8065C31E-7351-40FF-8E21-A12583088578}" destId="{E5199144-C84E-48E1-AFF4-A19E23078CA5}" srcOrd="2" destOrd="0" presId="urn:microsoft.com/office/officeart/2005/8/layout/vList2"/>
    <dgm:cxn modelId="{B0026147-42F0-4DCF-A0B9-81CF0DDEAD86}" type="presParOf" srcId="{8065C31E-7351-40FF-8E21-A12583088578}" destId="{30CC94F6-8128-4194-A563-62E974FE1D2F}" srcOrd="3" destOrd="0" presId="urn:microsoft.com/office/officeart/2005/8/layout/vList2"/>
    <dgm:cxn modelId="{E5B3CBF7-3266-40F0-A2DD-D196645CFE10}" type="presParOf" srcId="{8065C31E-7351-40FF-8E21-A12583088578}" destId="{55223065-5D15-4949-BDE3-75E52D78818F}" srcOrd="4" destOrd="0" presId="urn:microsoft.com/office/officeart/2005/8/layout/vList2"/>
    <dgm:cxn modelId="{0ED13724-F248-4CA4-8661-287DE29DADCC}" type="presParOf" srcId="{8065C31E-7351-40FF-8E21-A12583088578}" destId="{7C3B451E-7D82-4C0A-9BD8-0E41598C39F8}" srcOrd="5" destOrd="0" presId="urn:microsoft.com/office/officeart/2005/8/layout/vList2"/>
    <dgm:cxn modelId="{C82C1931-5C27-46F4-8684-20818DB6D6B1}" type="presParOf" srcId="{8065C31E-7351-40FF-8E21-A12583088578}" destId="{F881A9D9-A3EF-46FC-9D70-82FEA8FC76C1}" srcOrd="6" destOrd="0" presId="urn:microsoft.com/office/officeart/2005/8/layout/vList2"/>
    <dgm:cxn modelId="{34BE711D-1214-4FCC-B807-2C87825F347F}" type="presParOf" srcId="{8065C31E-7351-40FF-8E21-A12583088578}" destId="{88D41D97-C1FE-40F3-9FE7-EDE6F1AF1AA7}" srcOrd="7" destOrd="0" presId="urn:microsoft.com/office/officeart/2005/8/layout/vList2"/>
    <dgm:cxn modelId="{B6DC1A24-B81E-4809-9260-B63EB62E9113}" type="presParOf" srcId="{8065C31E-7351-40FF-8E21-A12583088578}" destId="{D9D7DCA7-F989-442C-BC33-1C20D30FE3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D4321-31B0-7547-9222-EB74134B953F}">
      <dsp:nvSpPr>
        <dsp:cNvPr id="0" name=""/>
        <dsp:cNvSpPr/>
      </dsp:nvSpPr>
      <dsp:spPr>
        <a:xfrm>
          <a:off x="0" y="665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dirty="0" smtClean="0"/>
            <a:t>2.5.1 Outline the stages in the cell cycle, including interphase (G</a:t>
          </a:r>
          <a:r>
            <a:rPr lang="en-US" sz="1600" kern="1200" baseline="-25000" dirty="0" smtClean="0"/>
            <a:t>1</a:t>
          </a:r>
          <a:r>
            <a:rPr lang="en-US" sz="1600" kern="1200" baseline="30000" dirty="0" smtClean="0"/>
            <a:t>, S, G</a:t>
          </a:r>
          <a:r>
            <a:rPr lang="en-US" sz="1600" kern="1200" baseline="-25000" dirty="0" smtClean="0"/>
            <a:t>2</a:t>
          </a:r>
          <a:r>
            <a:rPr lang="en-US" sz="1600" kern="1200" baseline="30000" dirty="0" smtClean="0"/>
            <a:t>), mitosis and cytokinesis.</a:t>
          </a:r>
          <a:endParaRPr lang="en-US" sz="1600" kern="1200" dirty="0"/>
        </a:p>
      </dsp:txBody>
      <dsp:txXfrm>
        <a:off x="32898" y="99442"/>
        <a:ext cx="8071108" cy="608124"/>
      </dsp:txXfrm>
    </dsp:sp>
    <dsp:sp modelId="{D4D6E997-B63A-0948-9D24-AFDD5CDB0973}">
      <dsp:nvSpPr>
        <dsp:cNvPr id="0" name=""/>
        <dsp:cNvSpPr/>
      </dsp:nvSpPr>
      <dsp:spPr>
        <a:xfrm>
          <a:off x="0" y="8441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dirty="0" smtClean="0"/>
            <a:t>2.5.2</a:t>
          </a:r>
          <a:r>
            <a:rPr lang="en-US" sz="1600" kern="1200" dirty="0" smtClean="0"/>
            <a:t> </a:t>
          </a:r>
          <a:r>
            <a:rPr lang="en-US" sz="1600" kern="1200" baseline="30000" dirty="0" smtClean="0"/>
            <a:t>State that </a:t>
          </a:r>
          <a:r>
            <a:rPr lang="en-US" sz="1600" kern="1200" baseline="30000" dirty="0" err="1" smtClean="0"/>
            <a:t>tumours</a:t>
          </a:r>
          <a:r>
            <a:rPr lang="en-US" sz="1600" kern="1200" baseline="30000" dirty="0" smtClean="0"/>
            <a:t> (cancers) are the result of uncontrolled cell division and that these can occur in any organ or tissue.</a:t>
          </a:r>
          <a:endParaRPr lang="en-US" sz="1600" kern="1200" dirty="0"/>
        </a:p>
      </dsp:txBody>
      <dsp:txXfrm>
        <a:off x="32898" y="877042"/>
        <a:ext cx="8071108" cy="608124"/>
      </dsp:txXfrm>
    </dsp:sp>
    <dsp:sp modelId="{4E9B9B9C-B9F8-5A44-AC9B-DF19C69AFF4C}">
      <dsp:nvSpPr>
        <dsp:cNvPr id="0" name=""/>
        <dsp:cNvSpPr/>
      </dsp:nvSpPr>
      <dsp:spPr>
        <a:xfrm>
          <a:off x="0" y="16217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smtClean="0"/>
            <a:t>2.5.3</a:t>
          </a:r>
          <a:r>
            <a:rPr lang="en-US" sz="1600" kern="1200" smtClean="0"/>
            <a:t> </a:t>
          </a:r>
          <a:r>
            <a:rPr lang="en-US" sz="1600" kern="1200" baseline="30000" smtClean="0"/>
            <a:t>State that interphase is an active period in the life of a cell when many metabolic reactions occur, including protein synthesis, DNA replication and an increase in the number of mitochondria and/or chloroplasts.</a:t>
          </a:r>
          <a:endParaRPr lang="en-US" sz="1600" kern="1200"/>
        </a:p>
      </dsp:txBody>
      <dsp:txXfrm>
        <a:off x="32898" y="1654642"/>
        <a:ext cx="8071108" cy="608124"/>
      </dsp:txXfrm>
    </dsp:sp>
    <dsp:sp modelId="{B7A9B6C6-6684-3845-AC5B-DAC967BDC66A}">
      <dsp:nvSpPr>
        <dsp:cNvPr id="0" name=""/>
        <dsp:cNvSpPr/>
      </dsp:nvSpPr>
      <dsp:spPr>
        <a:xfrm>
          <a:off x="0" y="23993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dirty="0" smtClean="0"/>
            <a:t>2.5.4 Describe the events that occur in the four phases of mitosis (prophase, metaphase, anaphase and </a:t>
          </a:r>
          <a:r>
            <a:rPr lang="en-US" sz="1600" kern="1200" baseline="30000" dirty="0" err="1" smtClean="0"/>
            <a:t>telophase</a:t>
          </a:r>
          <a:r>
            <a:rPr lang="en-US" sz="1600" kern="1200" baseline="30000" dirty="0" smtClean="0"/>
            <a:t>).</a:t>
          </a:r>
          <a:endParaRPr lang="en-US" sz="1600" kern="1200" dirty="0"/>
        </a:p>
      </dsp:txBody>
      <dsp:txXfrm>
        <a:off x="32898" y="2432242"/>
        <a:ext cx="8071108" cy="608124"/>
      </dsp:txXfrm>
    </dsp:sp>
    <dsp:sp modelId="{DBCC8472-4C38-A841-9399-92A5B4D68D2B}">
      <dsp:nvSpPr>
        <dsp:cNvPr id="0" name=""/>
        <dsp:cNvSpPr/>
      </dsp:nvSpPr>
      <dsp:spPr>
        <a:xfrm>
          <a:off x="0" y="31769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smtClean="0"/>
            <a:t>Include supercoiling of chromosomes, attachment of spindle microtubules to centromeres, splitting of centromeres, movement of sister chromosomes to opposite poles, and breakage and re-formation of nuclear membranes.</a:t>
          </a:r>
          <a:endParaRPr lang="en-US" sz="1600" kern="1200"/>
        </a:p>
      </dsp:txBody>
      <dsp:txXfrm>
        <a:off x="32898" y="3209842"/>
        <a:ext cx="8071108" cy="608124"/>
      </dsp:txXfrm>
    </dsp:sp>
    <dsp:sp modelId="{529AB933-CD59-6E47-B779-8E0601119D22}">
      <dsp:nvSpPr>
        <dsp:cNvPr id="0" name=""/>
        <dsp:cNvSpPr/>
      </dsp:nvSpPr>
      <dsp:spPr>
        <a:xfrm>
          <a:off x="0" y="39545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smtClean="0"/>
            <a:t>2.5.5</a:t>
          </a:r>
          <a:r>
            <a:rPr lang="en-US" sz="1600" kern="1200" smtClean="0"/>
            <a:t> </a:t>
          </a:r>
          <a:r>
            <a:rPr lang="en-US" sz="1600" kern="1200" baseline="30000" smtClean="0"/>
            <a:t>Explain how mitosis produces two genetically identical nuclei.</a:t>
          </a:r>
          <a:endParaRPr lang="en-US" sz="1600" kern="1200"/>
        </a:p>
      </dsp:txBody>
      <dsp:txXfrm>
        <a:off x="32898" y="3987442"/>
        <a:ext cx="8071108" cy="608124"/>
      </dsp:txXfrm>
    </dsp:sp>
    <dsp:sp modelId="{A87EB126-4D7C-864D-85ED-EF0379348EC7}">
      <dsp:nvSpPr>
        <dsp:cNvPr id="0" name=""/>
        <dsp:cNvSpPr/>
      </dsp:nvSpPr>
      <dsp:spPr>
        <a:xfrm>
          <a:off x="0" y="4732144"/>
          <a:ext cx="8136904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30000" smtClean="0"/>
            <a:t>2.5.6</a:t>
          </a:r>
          <a:r>
            <a:rPr lang="en-US" sz="1600" kern="1200" smtClean="0"/>
            <a:t> </a:t>
          </a:r>
          <a:r>
            <a:rPr lang="en-US" sz="1600" kern="1200" baseline="30000" smtClean="0"/>
            <a:t>State that growth, embryonic development, tissue repair and asexual reproduction involve mitosis.</a:t>
          </a:r>
          <a:endParaRPr lang="en-US" sz="1600" kern="1200"/>
        </a:p>
      </dsp:txBody>
      <dsp:txXfrm>
        <a:off x="32898" y="4765042"/>
        <a:ext cx="8071108" cy="60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64886-4D3E-C54B-AE3D-7C7372E6ABB7}">
      <dsp:nvSpPr>
        <dsp:cNvPr id="0" name=""/>
        <dsp:cNvSpPr/>
      </dsp:nvSpPr>
      <dsp:spPr>
        <a:xfrm>
          <a:off x="376683" y="3290"/>
          <a:ext cx="2397302" cy="165174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B09E1-4512-C34D-A2B0-8BA385D73C5B}">
      <dsp:nvSpPr>
        <dsp:cNvPr id="0" name=""/>
        <dsp:cNvSpPr/>
      </dsp:nvSpPr>
      <dsp:spPr>
        <a:xfrm>
          <a:off x="376683" y="1655031"/>
          <a:ext cx="2397302" cy="88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Mitosis </a:t>
          </a:r>
          <a:r>
            <a:rPr lang="en-US" sz="1100" kern="1200" smtClean="0"/>
            <a:t>refers to the process of nuclear division. </a:t>
          </a:r>
          <a:endParaRPr lang="en-US" sz="1100" kern="1200"/>
        </a:p>
      </dsp:txBody>
      <dsp:txXfrm>
        <a:off x="376683" y="1655031"/>
        <a:ext cx="2397302" cy="889399"/>
      </dsp:txXfrm>
    </dsp:sp>
    <dsp:sp modelId="{D6F8C9FC-D46B-0649-8D49-A8AE48CE03D5}">
      <dsp:nvSpPr>
        <dsp:cNvPr id="0" name=""/>
        <dsp:cNvSpPr/>
      </dsp:nvSpPr>
      <dsp:spPr>
        <a:xfrm>
          <a:off x="3013816" y="3290"/>
          <a:ext cx="2397302" cy="165174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2D946-B52B-9D4D-AF47-936F98308F3C}">
      <dsp:nvSpPr>
        <dsp:cNvPr id="0" name=""/>
        <dsp:cNvSpPr/>
      </dsp:nvSpPr>
      <dsp:spPr>
        <a:xfrm>
          <a:off x="3013816" y="1655031"/>
          <a:ext cx="2397302" cy="88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Cytokinesis </a:t>
          </a:r>
          <a:r>
            <a:rPr lang="en-US" sz="1100" kern="1200" smtClean="0"/>
            <a:t>occurs after mitosis and is the actual physical division of the cell and is therefore not included in mitosis. </a:t>
          </a:r>
          <a:endParaRPr lang="en-US" sz="1100" kern="1200"/>
        </a:p>
      </dsp:txBody>
      <dsp:txXfrm>
        <a:off x="3013816" y="1655031"/>
        <a:ext cx="2397302" cy="889399"/>
      </dsp:txXfrm>
    </dsp:sp>
    <dsp:sp modelId="{4D9D26AA-CE31-6144-BEEA-2D77C0CD8F0D}">
      <dsp:nvSpPr>
        <dsp:cNvPr id="0" name=""/>
        <dsp:cNvSpPr/>
      </dsp:nvSpPr>
      <dsp:spPr>
        <a:xfrm>
          <a:off x="5650950" y="3290"/>
          <a:ext cx="2397302" cy="165174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CBE7-EA8D-7B42-95E6-983B9463451F}">
      <dsp:nvSpPr>
        <dsp:cNvPr id="0" name=""/>
        <dsp:cNvSpPr/>
      </dsp:nvSpPr>
      <dsp:spPr>
        <a:xfrm>
          <a:off x="5650950" y="1655031"/>
          <a:ext cx="2397302" cy="88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Stage G1 </a:t>
          </a:r>
          <a:r>
            <a:rPr lang="en-US" sz="1100" kern="1200" smtClean="0"/>
            <a:t>refers to the period of cell growth and increase in number of cell organelles. </a:t>
          </a:r>
          <a:endParaRPr lang="en-US" sz="1100" kern="1200"/>
        </a:p>
      </dsp:txBody>
      <dsp:txXfrm>
        <a:off x="5650950" y="1655031"/>
        <a:ext cx="2397302" cy="889399"/>
      </dsp:txXfrm>
    </dsp:sp>
    <dsp:sp modelId="{AA5E9612-5B34-2142-8D83-73E8FCB7A33F}">
      <dsp:nvSpPr>
        <dsp:cNvPr id="0" name=""/>
        <dsp:cNvSpPr/>
      </dsp:nvSpPr>
      <dsp:spPr>
        <a:xfrm>
          <a:off x="1695250" y="2784161"/>
          <a:ext cx="2397302" cy="165174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EE101-EA9C-BA41-BDD8-455C3990549B}">
      <dsp:nvSpPr>
        <dsp:cNvPr id="0" name=""/>
        <dsp:cNvSpPr/>
      </dsp:nvSpPr>
      <dsp:spPr>
        <a:xfrm>
          <a:off x="1695250" y="4435902"/>
          <a:ext cx="2397302" cy="88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Stage S </a:t>
          </a:r>
          <a:r>
            <a:rPr lang="en-US" sz="1100" kern="1200" smtClean="0"/>
            <a:t>indicates the synthesis of DNA otherwise known as replication. </a:t>
          </a:r>
          <a:endParaRPr lang="en-US" sz="1100" kern="1200"/>
        </a:p>
      </dsp:txBody>
      <dsp:txXfrm>
        <a:off x="1695250" y="4435902"/>
        <a:ext cx="2397302" cy="889399"/>
      </dsp:txXfrm>
    </dsp:sp>
    <dsp:sp modelId="{047F8B4A-9CC5-9040-BF4F-EDAEF5A5DAB8}">
      <dsp:nvSpPr>
        <dsp:cNvPr id="0" name=""/>
        <dsp:cNvSpPr/>
      </dsp:nvSpPr>
      <dsp:spPr>
        <a:xfrm>
          <a:off x="4332383" y="2784161"/>
          <a:ext cx="2397302" cy="165174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41F59-AA4F-4B46-A4B7-387B0AF4596D}">
      <dsp:nvSpPr>
        <dsp:cNvPr id="0" name=""/>
        <dsp:cNvSpPr/>
      </dsp:nvSpPr>
      <dsp:spPr>
        <a:xfrm>
          <a:off x="4332383" y="4435902"/>
          <a:ext cx="2397302" cy="88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Stage G2 </a:t>
          </a:r>
          <a:r>
            <a:rPr lang="en-US" sz="1100" kern="1200" smtClean="0"/>
            <a:t>is the preparation for mitosis. </a:t>
          </a:r>
          <a:endParaRPr lang="en-US" sz="1100" kern="1200"/>
        </a:p>
      </dsp:txBody>
      <dsp:txXfrm>
        <a:off x="4332383" y="4435902"/>
        <a:ext cx="2397302" cy="889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3442F-F244-436D-805B-AEFFF6533E0E}">
      <dsp:nvSpPr>
        <dsp:cNvPr id="0" name=""/>
        <dsp:cNvSpPr/>
      </dsp:nvSpPr>
      <dsp:spPr>
        <a:xfrm>
          <a:off x="0" y="860"/>
          <a:ext cx="8568952" cy="77804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Certain kinds of radiation and certain chemicals are known to be carcinogenic, mostly they increase the chances of mutation, although some seem to increase the effect of mutations already present. </a:t>
          </a:r>
          <a:endParaRPr lang="en-GB" sz="1400" kern="1200" dirty="0"/>
        </a:p>
      </dsp:txBody>
      <dsp:txXfrm>
        <a:off x="37981" y="38841"/>
        <a:ext cx="8492990" cy="702087"/>
      </dsp:txXfrm>
    </dsp:sp>
    <dsp:sp modelId="{0E4AB735-F765-40A1-B11F-441093CFE522}">
      <dsp:nvSpPr>
        <dsp:cNvPr id="0" name=""/>
        <dsp:cNvSpPr/>
      </dsp:nvSpPr>
      <dsp:spPr>
        <a:xfrm>
          <a:off x="0" y="879710"/>
          <a:ext cx="8568952" cy="77804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94758"/>
                <a:satOff val="-17510"/>
                <a:lumOff val="12216"/>
                <a:alphaOff val="0"/>
              </a:schemeClr>
            </a:gs>
            <a:gs pos="100000">
              <a:schemeClr val="accent1">
                <a:shade val="80000"/>
                <a:hueOff val="194758"/>
                <a:satOff val="-17510"/>
                <a:lumOff val="1221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Viruses inserting their genetic material into the chromosomes of the host, may also contribute to the formation of tumour cells. </a:t>
          </a:r>
          <a:endParaRPr lang="en-GB" sz="1400" kern="1200" dirty="0"/>
        </a:p>
      </dsp:txBody>
      <dsp:txXfrm>
        <a:off x="37981" y="917691"/>
        <a:ext cx="8492990" cy="702087"/>
      </dsp:txXfrm>
    </dsp:sp>
    <dsp:sp modelId="{04B9F34F-FA51-4752-83F0-2C3ED05EE5D3}">
      <dsp:nvSpPr>
        <dsp:cNvPr id="0" name=""/>
        <dsp:cNvSpPr/>
      </dsp:nvSpPr>
      <dsp:spPr>
        <a:xfrm>
          <a:off x="0" y="1758560"/>
          <a:ext cx="8568952" cy="77804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89515"/>
                <a:satOff val="-35020"/>
                <a:lumOff val="24431"/>
                <a:alphaOff val="0"/>
              </a:schemeClr>
            </a:gs>
            <a:gs pos="100000">
              <a:schemeClr val="accent1">
                <a:shade val="80000"/>
                <a:hueOff val="389515"/>
                <a:satOff val="-35020"/>
                <a:lumOff val="2443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Certain forms of electromagnetic radiation also increase the rate of mutation (mutagenic) and are therefore also carcinogenic.</a:t>
          </a:r>
          <a:endParaRPr lang="en-GB" sz="1400" kern="1200" dirty="0"/>
        </a:p>
      </dsp:txBody>
      <dsp:txXfrm>
        <a:off x="37981" y="1796541"/>
        <a:ext cx="8492990" cy="702087"/>
      </dsp:txXfrm>
    </dsp:sp>
    <dsp:sp modelId="{B2B3C45A-D2A5-4BD0-BB84-7895D6C2C672}">
      <dsp:nvSpPr>
        <dsp:cNvPr id="0" name=""/>
        <dsp:cNvSpPr/>
      </dsp:nvSpPr>
      <dsp:spPr>
        <a:xfrm>
          <a:off x="0" y="2637410"/>
          <a:ext cx="8568952" cy="77804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There is a strong correlation between the amount of ultraviolet light and the incidence of skin cancer. </a:t>
          </a:r>
          <a:endParaRPr lang="en-GB" sz="1400" kern="1200"/>
        </a:p>
      </dsp:txBody>
      <dsp:txXfrm>
        <a:off x="37981" y="2675391"/>
        <a:ext cx="8492990" cy="70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73D40-9833-4454-BA1A-84BE0C09A11A}">
      <dsp:nvSpPr>
        <dsp:cNvPr id="0" name=""/>
        <dsp:cNvSpPr/>
      </dsp:nvSpPr>
      <dsp:spPr>
        <a:xfrm>
          <a:off x="0" y="419173"/>
          <a:ext cx="7783005" cy="3194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Mitosis can be summarised as the dispersing of the nuclear material, the movement of centrioles (if present) to opposite ends, microtubules developing into a spindle, the supercoiling of chromatin, its attachment to the spindle fibres at the centromere region, and the separation and movement of chromatids to opposite poles of the cell.</a:t>
          </a:r>
          <a:endParaRPr lang="en-GB" sz="2400" kern="1200" dirty="0"/>
        </a:p>
      </dsp:txBody>
      <dsp:txXfrm>
        <a:off x="155923" y="575096"/>
        <a:ext cx="7471159" cy="2882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2A6D8-3A80-4CBF-BCC1-8AF699908D29}">
      <dsp:nvSpPr>
        <dsp:cNvPr id="0" name=""/>
        <dsp:cNvSpPr/>
      </dsp:nvSpPr>
      <dsp:spPr>
        <a:xfrm>
          <a:off x="0" y="30117"/>
          <a:ext cx="7851978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The result of the process of mitosis is two nuclei. </a:t>
          </a:r>
          <a:endParaRPr lang="en-GB" sz="1600" kern="1200"/>
        </a:p>
      </dsp:txBody>
      <dsp:txXfrm>
        <a:off x="31028" y="61145"/>
        <a:ext cx="7789922" cy="573546"/>
      </dsp:txXfrm>
    </dsp:sp>
    <dsp:sp modelId="{E5199144-C84E-48E1-AFF4-A19E23078CA5}">
      <dsp:nvSpPr>
        <dsp:cNvPr id="0" name=""/>
        <dsp:cNvSpPr/>
      </dsp:nvSpPr>
      <dsp:spPr>
        <a:xfrm>
          <a:off x="0" y="708676"/>
          <a:ext cx="7851978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During S phase, each chromosome replicates (forms an exact copy of itself). These copies are called sister chromatids. </a:t>
          </a:r>
          <a:endParaRPr lang="en-GB" sz="1600" kern="1200"/>
        </a:p>
      </dsp:txBody>
      <dsp:txXfrm>
        <a:off x="31028" y="739704"/>
        <a:ext cx="7789922" cy="573546"/>
      </dsp:txXfrm>
    </dsp:sp>
    <dsp:sp modelId="{55223065-5D15-4949-BDE3-75E52D78818F}">
      <dsp:nvSpPr>
        <dsp:cNvPr id="0" name=""/>
        <dsp:cNvSpPr/>
      </dsp:nvSpPr>
      <dsp:spPr>
        <a:xfrm>
          <a:off x="0" y="1390358"/>
          <a:ext cx="7851978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These identical sister chromatids are separated during Anaphase, and are moved to each pole. </a:t>
          </a:r>
          <a:endParaRPr lang="en-GB" sz="1600" kern="1200"/>
        </a:p>
      </dsp:txBody>
      <dsp:txXfrm>
        <a:off x="31028" y="1421386"/>
        <a:ext cx="7789922" cy="573546"/>
      </dsp:txXfrm>
    </dsp:sp>
    <dsp:sp modelId="{F881A9D9-A3EF-46FC-9D70-82FEA8FC76C1}">
      <dsp:nvSpPr>
        <dsp:cNvPr id="0" name=""/>
        <dsp:cNvSpPr/>
      </dsp:nvSpPr>
      <dsp:spPr>
        <a:xfrm>
          <a:off x="0" y="2072041"/>
          <a:ext cx="7851978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When they are separated they are referred to as chromosomes. </a:t>
          </a:r>
          <a:endParaRPr lang="en-GB" sz="1600" kern="1200"/>
        </a:p>
      </dsp:txBody>
      <dsp:txXfrm>
        <a:off x="31028" y="2103069"/>
        <a:ext cx="7789922" cy="573546"/>
      </dsp:txXfrm>
    </dsp:sp>
    <dsp:sp modelId="{D9D7DCA7-F989-442C-BC33-1C20D30FE378}">
      <dsp:nvSpPr>
        <dsp:cNvPr id="0" name=""/>
        <dsp:cNvSpPr/>
      </dsp:nvSpPr>
      <dsp:spPr>
        <a:xfrm>
          <a:off x="0" y="2753723"/>
          <a:ext cx="7851978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The result is two nuclei, identical to each other and to the original nucleus.</a:t>
          </a:r>
          <a:endParaRPr lang="en-GB" sz="1600" kern="1200"/>
        </a:p>
      </dsp:txBody>
      <dsp:txXfrm>
        <a:off x="31028" y="2784751"/>
        <a:ext cx="7789922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13/10/2013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10/13/2013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10/13/2013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sciencesfp.weebly.com/25-cell-division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fp.weebly.com/25-cell-divisio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sfp.weebly.com/25-cell-divis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</a:t>
            </a:r>
            <a:r>
              <a:rPr lang="en-GB" dirty="0"/>
              <a:t>2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2.5 Cell division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48" t="479" r="4991" b="5698"/>
          <a:stretch/>
        </p:blipFill>
        <p:spPr>
          <a:xfrm>
            <a:off x="4644009" y="0"/>
            <a:ext cx="352442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9142" y="360697"/>
            <a:ext cx="8136904" cy="673920"/>
            <a:chOff x="0" y="16217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6217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16546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2.5.3</a:t>
              </a:r>
              <a:r>
                <a:rPr lang="en-US" kern="1200" dirty="0" smtClean="0"/>
                <a:t> </a:t>
              </a:r>
              <a:r>
                <a:rPr lang="en-US" kern="1200" baseline="30000" dirty="0" smtClean="0"/>
                <a:t>State that interphase is an active period in the life of a cell when many metabolic reactions occur, including protein synthesis, DNA replication and an increase in the number of mitochondria and/or chloroplasts.</a:t>
              </a:r>
              <a:endParaRPr lang="en-US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2040" y="1196752"/>
            <a:ext cx="8071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Only a small part of the cell’s life cycle is in mitosis, </a:t>
            </a:r>
            <a:r>
              <a:rPr lang="en-GB" dirty="0" smtClean="0"/>
              <a:t>which is </a:t>
            </a:r>
            <a:r>
              <a:rPr lang="en-GB" dirty="0"/>
              <a:t>the division of the nucleus. Cytokinesis is the division </a:t>
            </a:r>
            <a:r>
              <a:rPr lang="en-GB" dirty="0" smtClean="0"/>
              <a:t>of the </a:t>
            </a:r>
            <a:r>
              <a:rPr lang="en-GB" dirty="0"/>
              <a:t>cell and follows immediately after mitosis. It can </a:t>
            </a:r>
            <a:r>
              <a:rPr lang="en-GB" dirty="0" smtClean="0"/>
              <a:t>even start </a:t>
            </a:r>
            <a:r>
              <a:rPr lang="en-GB" dirty="0"/>
              <a:t>before the last phase of mitosis is completely </a:t>
            </a:r>
            <a:r>
              <a:rPr lang="en-GB" dirty="0" smtClean="0"/>
              <a:t>finished. Most </a:t>
            </a:r>
            <a:r>
              <a:rPr lang="en-GB" dirty="0"/>
              <a:t>of the time in the cell cycle, the cell is in interphase.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81" y="2404149"/>
            <a:ext cx="40100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040860" y="2241191"/>
            <a:ext cx="3254131" cy="2803532"/>
          </a:xfrm>
          <a:custGeom>
            <a:avLst/>
            <a:gdLst>
              <a:gd name="connsiteX0" fmla="*/ 275546 w 3254131"/>
              <a:gd name="connsiteY0" fmla="*/ 2030558 h 2803532"/>
              <a:gd name="connsiteX1" fmla="*/ 125421 w 3254131"/>
              <a:gd name="connsiteY1" fmla="*/ 788612 h 2803532"/>
              <a:gd name="connsiteX2" fmla="*/ 1940573 w 3254131"/>
              <a:gd name="connsiteY2" fmla="*/ 24337 h 2803532"/>
              <a:gd name="connsiteX3" fmla="*/ 3250758 w 3254131"/>
              <a:gd name="connsiteY3" fmla="*/ 1689364 h 2803532"/>
              <a:gd name="connsiteX4" fmla="*/ 1558436 w 3254131"/>
              <a:gd name="connsiteY4" fmla="*/ 1170749 h 2803532"/>
              <a:gd name="connsiteX5" fmla="*/ 1230889 w 3254131"/>
              <a:gd name="connsiteY5" fmla="*/ 2781185 h 2803532"/>
              <a:gd name="connsiteX6" fmla="*/ 275546 w 3254131"/>
              <a:gd name="connsiteY6" fmla="*/ 2030558 h 280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4131" h="2803532">
                <a:moveTo>
                  <a:pt x="275546" y="2030558"/>
                </a:moveTo>
                <a:cubicBezTo>
                  <a:pt x="91301" y="1698463"/>
                  <a:pt x="-152083" y="1122982"/>
                  <a:pt x="125421" y="788612"/>
                </a:cubicBezTo>
                <a:cubicBezTo>
                  <a:pt x="402925" y="454242"/>
                  <a:pt x="1419684" y="-125788"/>
                  <a:pt x="1940573" y="24337"/>
                </a:cubicBezTo>
                <a:cubicBezTo>
                  <a:pt x="2461463" y="174462"/>
                  <a:pt x="3314447" y="1498295"/>
                  <a:pt x="3250758" y="1689364"/>
                </a:cubicBezTo>
                <a:cubicBezTo>
                  <a:pt x="3187069" y="1880433"/>
                  <a:pt x="1895081" y="988779"/>
                  <a:pt x="1558436" y="1170749"/>
                </a:cubicBezTo>
                <a:cubicBezTo>
                  <a:pt x="1221791" y="1352719"/>
                  <a:pt x="1444704" y="2640158"/>
                  <a:pt x="1230889" y="2781185"/>
                </a:cubicBezTo>
                <a:cubicBezTo>
                  <a:pt x="1017074" y="2922212"/>
                  <a:pt x="459791" y="2362653"/>
                  <a:pt x="275546" y="2030558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9142" y="360697"/>
            <a:ext cx="8136904" cy="673920"/>
            <a:chOff x="0" y="16217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6217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16546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2.5.3</a:t>
              </a:r>
              <a:r>
                <a:rPr lang="en-US" kern="1200" dirty="0" smtClean="0"/>
                <a:t> </a:t>
              </a:r>
              <a:r>
                <a:rPr lang="en-US" kern="1200" baseline="30000" dirty="0" smtClean="0"/>
                <a:t>State that interphase is an active period in the life of a cell when many metabolic reactions occur, including protein synthesis, DNA replication and an increase in the number of mitochondria and/or chloroplasts.</a:t>
              </a:r>
              <a:endParaRPr lang="en-US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45351" y="1204893"/>
            <a:ext cx="8004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Stages </a:t>
            </a:r>
            <a:r>
              <a:rPr lang="en-GB" u="sng" dirty="0"/>
              <a:t>G1, S and G2 together are called interphase</a:t>
            </a:r>
            <a:r>
              <a:rPr lang="en-GB" dirty="0"/>
              <a:t>. </a:t>
            </a:r>
            <a:r>
              <a:rPr lang="en-GB" dirty="0" smtClean="0"/>
              <a:t>Rather than </a:t>
            </a:r>
            <a:r>
              <a:rPr lang="en-GB" dirty="0"/>
              <a:t>being a ‘resting phase’ as once thought, </a:t>
            </a:r>
            <a:r>
              <a:rPr lang="en-GB" dirty="0" smtClean="0"/>
              <a:t>Interphase </a:t>
            </a:r>
            <a:r>
              <a:rPr lang="en-GB" u="sng" dirty="0" smtClean="0"/>
              <a:t>is </a:t>
            </a:r>
            <a:r>
              <a:rPr lang="en-GB" u="sng" dirty="0"/>
              <a:t>a very active period</a:t>
            </a:r>
            <a:r>
              <a:rPr lang="en-GB" dirty="0"/>
              <a:t> in the life of a cell, where </a:t>
            </a:r>
            <a:r>
              <a:rPr lang="en-GB" dirty="0" smtClean="0"/>
              <a:t>many biochemical </a:t>
            </a:r>
            <a:r>
              <a:rPr lang="en-GB" dirty="0"/>
              <a:t>reactions, DNA transcription and </a:t>
            </a:r>
            <a:r>
              <a:rPr lang="en-GB" dirty="0" smtClean="0"/>
              <a:t>translation and </a:t>
            </a:r>
            <a:r>
              <a:rPr lang="en-GB" dirty="0"/>
              <a:t>DNA replication occur.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541587" cy="362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3321420" y="2780928"/>
            <a:ext cx="2873994" cy="2421004"/>
          </a:xfrm>
          <a:custGeom>
            <a:avLst/>
            <a:gdLst>
              <a:gd name="connsiteX0" fmla="*/ 275546 w 3254131"/>
              <a:gd name="connsiteY0" fmla="*/ 2030558 h 2803532"/>
              <a:gd name="connsiteX1" fmla="*/ 125421 w 3254131"/>
              <a:gd name="connsiteY1" fmla="*/ 788612 h 2803532"/>
              <a:gd name="connsiteX2" fmla="*/ 1940573 w 3254131"/>
              <a:gd name="connsiteY2" fmla="*/ 24337 h 2803532"/>
              <a:gd name="connsiteX3" fmla="*/ 3250758 w 3254131"/>
              <a:gd name="connsiteY3" fmla="*/ 1689364 h 2803532"/>
              <a:gd name="connsiteX4" fmla="*/ 1558436 w 3254131"/>
              <a:gd name="connsiteY4" fmla="*/ 1170749 h 2803532"/>
              <a:gd name="connsiteX5" fmla="*/ 1230889 w 3254131"/>
              <a:gd name="connsiteY5" fmla="*/ 2781185 h 2803532"/>
              <a:gd name="connsiteX6" fmla="*/ 275546 w 3254131"/>
              <a:gd name="connsiteY6" fmla="*/ 2030558 h 280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4131" h="2803532">
                <a:moveTo>
                  <a:pt x="275546" y="2030558"/>
                </a:moveTo>
                <a:cubicBezTo>
                  <a:pt x="91301" y="1698463"/>
                  <a:pt x="-152083" y="1122982"/>
                  <a:pt x="125421" y="788612"/>
                </a:cubicBezTo>
                <a:cubicBezTo>
                  <a:pt x="402925" y="454242"/>
                  <a:pt x="1419684" y="-125788"/>
                  <a:pt x="1940573" y="24337"/>
                </a:cubicBezTo>
                <a:cubicBezTo>
                  <a:pt x="2461463" y="174462"/>
                  <a:pt x="3314447" y="1498295"/>
                  <a:pt x="3250758" y="1689364"/>
                </a:cubicBezTo>
                <a:cubicBezTo>
                  <a:pt x="3187069" y="1880433"/>
                  <a:pt x="1895081" y="988779"/>
                  <a:pt x="1558436" y="1170749"/>
                </a:cubicBezTo>
                <a:cubicBezTo>
                  <a:pt x="1221791" y="1352719"/>
                  <a:pt x="1444704" y="2640158"/>
                  <a:pt x="1230889" y="2781185"/>
                </a:cubicBezTo>
                <a:cubicBezTo>
                  <a:pt x="1017074" y="2922212"/>
                  <a:pt x="459791" y="2362653"/>
                  <a:pt x="275546" y="2030558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"/>
          <a:stretch/>
        </p:blipFill>
        <p:spPr bwMode="auto">
          <a:xfrm>
            <a:off x="5580112" y="1617189"/>
            <a:ext cx="35638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60121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order for the cell to </a:t>
            </a:r>
            <a:r>
              <a:rPr lang="en-GB" dirty="0" smtClean="0"/>
              <a:t>function properly</a:t>
            </a:r>
            <a:r>
              <a:rPr lang="en-GB" dirty="0"/>
              <a:t>, </a:t>
            </a:r>
            <a:r>
              <a:rPr lang="en-GB" u="sng" dirty="0"/>
              <a:t>the </a:t>
            </a:r>
            <a:r>
              <a:rPr lang="en-GB" u="sng" dirty="0" smtClean="0"/>
              <a:t>right reactions </a:t>
            </a:r>
            <a:r>
              <a:rPr lang="en-GB" u="sng" dirty="0"/>
              <a:t>must take place at the right time</a:t>
            </a:r>
            <a:r>
              <a:rPr lang="en-GB" dirty="0"/>
              <a:t>. </a:t>
            </a:r>
            <a:r>
              <a:rPr lang="en-GB" dirty="0" smtClean="0"/>
              <a:t>Within </a:t>
            </a:r>
            <a:r>
              <a:rPr lang="en-GB" dirty="0"/>
              <a:t>a cell</a:t>
            </a:r>
            <a:r>
              <a:rPr lang="en-GB" dirty="0" smtClean="0"/>
              <a:t>, chemical </a:t>
            </a:r>
            <a:r>
              <a:rPr lang="en-GB" dirty="0"/>
              <a:t>reactions usually only take place </a:t>
            </a:r>
            <a:r>
              <a:rPr lang="en-GB" u="sng" dirty="0"/>
              <a:t>in the </a:t>
            </a:r>
            <a:r>
              <a:rPr lang="en-GB" u="sng" dirty="0" smtClean="0"/>
              <a:t>presence of </a:t>
            </a:r>
            <a:r>
              <a:rPr lang="en-GB" u="sng" dirty="0"/>
              <a:t>the correct enzyme</a:t>
            </a:r>
            <a:r>
              <a:rPr lang="en-GB" dirty="0"/>
              <a:t>. Enzymes are proteins and </a:t>
            </a:r>
            <a:r>
              <a:rPr lang="en-GB" dirty="0" smtClean="0"/>
              <a:t>are produced </a:t>
            </a:r>
            <a:r>
              <a:rPr lang="en-GB" dirty="0"/>
              <a:t>by the process of transcription and </a:t>
            </a:r>
            <a:r>
              <a:rPr lang="en-GB" dirty="0" smtClean="0"/>
              <a:t>translation </a:t>
            </a:r>
            <a:r>
              <a:rPr lang="en-GB" i="1" dirty="0" smtClean="0"/>
              <a:t>(see </a:t>
            </a:r>
            <a:r>
              <a:rPr lang="en-GB" i="1" dirty="0"/>
              <a:t>Topic </a:t>
            </a:r>
            <a:r>
              <a:rPr lang="en-GB" i="1" dirty="0" smtClean="0"/>
              <a:t>3.5 later this course).</a:t>
            </a:r>
          </a:p>
          <a:p>
            <a:endParaRPr lang="en-GB" i="1" dirty="0"/>
          </a:p>
          <a:p>
            <a:r>
              <a:rPr lang="en-GB" dirty="0"/>
              <a:t>As described above, replication of DNA takes place </a:t>
            </a:r>
            <a:r>
              <a:rPr lang="en-GB" dirty="0" smtClean="0"/>
              <a:t>during the </a:t>
            </a:r>
            <a:r>
              <a:rPr lang="en-GB" dirty="0"/>
              <a:t>S phase of </a:t>
            </a:r>
            <a:r>
              <a:rPr lang="en-GB" dirty="0" smtClean="0"/>
              <a:t>interphase. 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number of </a:t>
            </a:r>
            <a:r>
              <a:rPr lang="en-GB" b="1" dirty="0"/>
              <a:t>mitochondria and chloroplasts</a:t>
            </a:r>
            <a:r>
              <a:rPr lang="en-GB" dirty="0"/>
              <a:t> in the </a:t>
            </a:r>
            <a:r>
              <a:rPr lang="en-GB" dirty="0" smtClean="0"/>
              <a:t>cell increases </a:t>
            </a:r>
            <a:r>
              <a:rPr lang="en-GB" dirty="0"/>
              <a:t>mostly during G2 phase.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through </a:t>
            </a:r>
            <a:r>
              <a:rPr lang="en-GB" dirty="0" smtClean="0"/>
              <a:t>interphase, the </a:t>
            </a:r>
            <a:r>
              <a:rPr lang="en-GB" dirty="0"/>
              <a:t>chloroplasts and mitochondria absorb material </a:t>
            </a:r>
            <a:r>
              <a:rPr lang="en-GB" dirty="0" smtClean="0"/>
              <a:t>from the </a:t>
            </a:r>
            <a:r>
              <a:rPr lang="en-GB" dirty="0"/>
              <a:t>cell and grow in size.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9142" y="360697"/>
            <a:ext cx="8136904" cy="673920"/>
            <a:chOff x="0" y="16217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6217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16546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2.5.3</a:t>
              </a:r>
              <a:r>
                <a:rPr lang="en-US" kern="1200" dirty="0" smtClean="0"/>
                <a:t> </a:t>
              </a:r>
              <a:r>
                <a:rPr lang="en-US" kern="1200" baseline="30000" dirty="0" smtClean="0"/>
                <a:t>State that interphase is an active period in the life of a cell when many metabolic reactions occur, including protein synthesis, DNA replication and an increase in the number of mitochondria and/or chloroplasts.</a:t>
              </a:r>
              <a:endParaRPr lang="en-US" kern="12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6876256" y="1916832"/>
            <a:ext cx="1296144" cy="7200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676728" y="2276872"/>
            <a:ext cx="1296144" cy="7200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796136" y="1412776"/>
            <a:ext cx="3347864" cy="19442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9142" y="1196752"/>
            <a:ext cx="36549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duration of the cell cycle varies greatly </a:t>
            </a:r>
            <a:r>
              <a:rPr lang="en-GB" dirty="0" smtClean="0"/>
              <a:t>between different </a:t>
            </a:r>
            <a:r>
              <a:rPr lang="en-GB" dirty="0"/>
              <a:t>cells.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cell cycle of bacteria is 20 </a:t>
            </a:r>
            <a:r>
              <a:rPr lang="en-GB" dirty="0" smtClean="0"/>
              <a:t>minutes, beans </a:t>
            </a:r>
            <a:r>
              <a:rPr lang="en-GB" dirty="0"/>
              <a:t>take 19 hours and mouse fibroblasts take 22 </a:t>
            </a:r>
            <a:r>
              <a:rPr lang="en-GB" dirty="0" smtClean="0"/>
              <a:t>hours. </a:t>
            </a:r>
          </a:p>
          <a:p>
            <a:endParaRPr lang="en-GB" dirty="0" smtClean="0"/>
          </a:p>
          <a:p>
            <a:r>
              <a:rPr lang="en-GB" dirty="0" smtClean="0"/>
              <a:t>Also </a:t>
            </a:r>
            <a:r>
              <a:rPr lang="en-GB" dirty="0"/>
              <a:t>the different stages in interphase can last for </a:t>
            </a:r>
            <a:r>
              <a:rPr lang="en-GB" dirty="0" smtClean="0"/>
              <a:t>different amounts </a:t>
            </a:r>
            <a:r>
              <a:rPr lang="en-GB" dirty="0"/>
              <a:t>of time.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generally interphase </a:t>
            </a:r>
            <a:r>
              <a:rPr lang="en-GB" dirty="0" smtClean="0"/>
              <a:t>lasts longer </a:t>
            </a:r>
            <a:r>
              <a:rPr lang="en-GB" dirty="0"/>
              <a:t>than mitosis. The cell division times quoted </a:t>
            </a:r>
            <a:r>
              <a:rPr lang="en-GB" dirty="0" smtClean="0"/>
              <a:t>above are </a:t>
            </a:r>
            <a:r>
              <a:rPr lang="en-GB" dirty="0"/>
              <a:t>under ideal conditions.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9142" y="360697"/>
            <a:ext cx="8136904" cy="673920"/>
            <a:chOff x="0" y="16217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6217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16546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2.5.3</a:t>
              </a:r>
              <a:r>
                <a:rPr lang="en-US" kern="1200" dirty="0" smtClean="0"/>
                <a:t> </a:t>
              </a:r>
              <a:r>
                <a:rPr lang="en-US" kern="1200" baseline="30000" dirty="0" smtClean="0"/>
                <a:t>State that interphase is an active period in the life of a cell when many metabolic reactions occur, including protein synthesis, DNA replication and an increase in the number of mitochondria and/or chloroplasts.</a:t>
              </a:r>
              <a:endParaRPr lang="en-US" kern="1200" dirty="0"/>
            </a:p>
          </p:txBody>
        </p:sp>
      </p:grpSp>
      <p:pic>
        <p:nvPicPr>
          <p:cNvPr id="4" name="Digital Microscope  Time-lapse image of cell division, BZ-9000 Applications - Keyenc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4128" y="1707547"/>
            <a:ext cx="5039632" cy="3779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3644" y="1217561"/>
            <a:ext cx="54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Time lapse cell </a:t>
            </a:r>
            <a:r>
              <a:rPr lang="en-GB" b="1" dirty="0">
                <a:solidFill>
                  <a:srgbClr val="00B050"/>
                </a:solidFill>
              </a:rPr>
              <a:t>division of thyroid cancer cells</a:t>
            </a:r>
          </a:p>
        </p:txBody>
      </p:sp>
    </p:spTree>
    <p:extLst>
      <p:ext uri="{BB962C8B-B14F-4D97-AF65-F5344CB8AC3E}">
        <p14:creationId xmlns:p14="http://schemas.microsoft.com/office/powerpoint/2010/main" val="1648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0650" y="12773"/>
            <a:ext cx="8136904" cy="673920"/>
            <a:chOff x="0" y="23993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23993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2898" y="24322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2.5.4 Describe the events that occur in the four phases of mitosis (prophase, metaphase, anaphase and </a:t>
              </a:r>
              <a:r>
                <a:rPr lang="en-US" kern="1200" baseline="30000" dirty="0" err="1" smtClean="0"/>
                <a:t>telophase</a:t>
              </a:r>
              <a:r>
                <a:rPr lang="en-US" kern="1200" baseline="30000" dirty="0" smtClean="0"/>
                <a:t>).</a:t>
              </a:r>
              <a:endParaRPr lang="en-US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0650" y="790373"/>
            <a:ext cx="8136904" cy="673920"/>
            <a:chOff x="0" y="31769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1769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32898" y="32098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Include supercoiling of chromosomes, attachment of spindle microtubules to centromeres, splitting of centromeres, movement of sister chromosomes to opposite poles, and breakage and re-formation of nuclear membranes.</a:t>
              </a:r>
              <a:endParaRPr lang="en-US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0650" y="1431395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purpose of mitosis is </a:t>
            </a:r>
            <a:r>
              <a:rPr lang="en-GB" dirty="0" smtClean="0"/>
              <a:t>to increase </a:t>
            </a:r>
            <a:r>
              <a:rPr lang="en-GB" dirty="0"/>
              <a:t>the number of cells without changing the </a:t>
            </a:r>
            <a:r>
              <a:rPr lang="en-GB" dirty="0" smtClean="0"/>
              <a:t>genetic material</a:t>
            </a:r>
            <a:r>
              <a:rPr lang="en-GB" dirty="0"/>
              <a:t>, i.e. </a:t>
            </a:r>
            <a:r>
              <a:rPr lang="en-GB" u="sng" dirty="0"/>
              <a:t>the daughter cells are identical to the </a:t>
            </a:r>
            <a:r>
              <a:rPr lang="en-GB" u="sng" dirty="0" smtClean="0"/>
              <a:t>parent cell </a:t>
            </a:r>
            <a:r>
              <a:rPr lang="en-GB" u="sng" dirty="0"/>
              <a:t>in the number of chromosomes, the genes and alleles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smtClean="0"/>
              <a:t>Mitosis </a:t>
            </a:r>
            <a:r>
              <a:rPr lang="en-GB" dirty="0"/>
              <a:t>can occur in haploid, diploid or </a:t>
            </a:r>
            <a:r>
              <a:rPr lang="en-GB" dirty="0" err="1"/>
              <a:t>polyploid</a:t>
            </a:r>
            <a:r>
              <a:rPr lang="en-GB" dirty="0"/>
              <a:t> cells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Mitosis is divided into four phases:</a:t>
            </a:r>
          </a:p>
          <a:p>
            <a:r>
              <a:rPr lang="en-GB" dirty="0"/>
              <a:t>• prophase</a:t>
            </a:r>
          </a:p>
          <a:p>
            <a:r>
              <a:rPr lang="en-GB" dirty="0"/>
              <a:t>• metaphase</a:t>
            </a:r>
          </a:p>
          <a:p>
            <a:r>
              <a:rPr lang="en-GB" dirty="0"/>
              <a:t>• anaphase</a:t>
            </a:r>
          </a:p>
          <a:p>
            <a:r>
              <a:rPr lang="en-GB" dirty="0"/>
              <a:t>• </a:t>
            </a:r>
            <a:r>
              <a:rPr lang="en-GB" dirty="0" err="1"/>
              <a:t>telophase</a:t>
            </a:r>
            <a:endParaRPr lang="en-GB" dirty="0"/>
          </a:p>
        </p:txBody>
      </p:sp>
      <p:sp>
        <p:nvSpPr>
          <p:cNvPr id="3" name="AutoShape 2" descr="http://upload.wikimedia.org/wikipedia/commons/e/e0/Major_events_in_mitosi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qa.everythingmaths.co.za/community/life-sciences-gr-10/life-at-molecular-cellular-and-tissue-level/3-cell-division/mit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" y="3885988"/>
            <a:ext cx="7902741" cy="28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85325"/>
            <a:ext cx="2657151" cy="36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0650" y="77165"/>
            <a:ext cx="8136904" cy="673920"/>
            <a:chOff x="0" y="23993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993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24322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2.5.4 Describe the events that occur in the four phases of mitosis (prophase, metaphase, anaphase and </a:t>
              </a:r>
              <a:r>
                <a:rPr lang="en-US" kern="1200" baseline="30000" dirty="0" err="1" smtClean="0"/>
                <a:t>telophase</a:t>
              </a:r>
              <a:r>
                <a:rPr lang="en-US" kern="1200" baseline="30000" dirty="0" smtClean="0"/>
                <a:t>).</a:t>
              </a:r>
              <a:endParaRPr lang="en-US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41105" y="980728"/>
            <a:ext cx="7995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a nucleus is not dividing it can be said that the </a:t>
            </a:r>
            <a:r>
              <a:rPr lang="en-GB" dirty="0" smtClean="0"/>
              <a:t>cell is </a:t>
            </a:r>
            <a:r>
              <a:rPr lang="en-GB" dirty="0"/>
              <a:t>in interphase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It is important to note that nuclear division is a </a:t>
            </a:r>
            <a:r>
              <a:rPr lang="en-GB" dirty="0" smtClean="0"/>
              <a:t>continuous process </a:t>
            </a:r>
            <a:r>
              <a:rPr lang="en-GB" dirty="0"/>
              <a:t>although it is usually discussed as consisting </a:t>
            </a:r>
            <a:r>
              <a:rPr lang="en-GB" dirty="0" smtClean="0"/>
              <a:t>of four </a:t>
            </a:r>
            <a:r>
              <a:rPr lang="en-GB" dirty="0"/>
              <a:t>stages.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is more important to know what </a:t>
            </a:r>
            <a:r>
              <a:rPr lang="en-GB" dirty="0" smtClean="0"/>
              <a:t>typically happens </a:t>
            </a:r>
            <a:r>
              <a:rPr lang="en-GB" dirty="0"/>
              <a:t>in each stage than to be able to determine </a:t>
            </a:r>
            <a:r>
              <a:rPr lang="en-GB" dirty="0" smtClean="0"/>
              <a:t>the stage </a:t>
            </a:r>
            <a:r>
              <a:rPr lang="en-GB" dirty="0"/>
              <a:t>of every cell in a microscope slide.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75224" y="3933056"/>
            <a:ext cx="39638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Interphase</a:t>
            </a:r>
          </a:p>
          <a:p>
            <a:r>
              <a:rPr lang="en-GB" dirty="0"/>
              <a:t>• DNA replication occurs.</a:t>
            </a:r>
          </a:p>
          <a:p>
            <a:r>
              <a:rPr lang="en-GB" dirty="0"/>
              <a:t>• At this stage, the genetic material is in the form </a:t>
            </a:r>
            <a:r>
              <a:rPr lang="en-GB" dirty="0" smtClean="0"/>
              <a:t>of chromatin</a:t>
            </a:r>
            <a:r>
              <a:rPr lang="en-GB" dirty="0"/>
              <a:t>: long strands of DNA with </a:t>
            </a:r>
            <a:r>
              <a:rPr lang="en-GB" dirty="0" smtClean="0"/>
              <a:t>associated proteins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9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5451033"/>
            <a:ext cx="4481736" cy="12003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The </a:t>
            </a:r>
            <a:r>
              <a:rPr lang="en-GB" sz="1600" dirty="0"/>
              <a:t>division of the cell is sometimes included as the last stage of </a:t>
            </a:r>
            <a:r>
              <a:rPr lang="en-GB" sz="1600" dirty="0" err="1"/>
              <a:t>telophase</a:t>
            </a:r>
            <a:r>
              <a:rPr lang="en-GB" sz="1600" dirty="0"/>
              <a:t>; strictly speaking, however, cytokinesis</a:t>
            </a:r>
          </a:p>
          <a:p>
            <a:pPr algn="ctr"/>
            <a:r>
              <a:rPr lang="en-GB" sz="1600" dirty="0"/>
              <a:t>is not a part of mitosis.</a:t>
            </a:r>
          </a:p>
          <a:p>
            <a:pPr algn="ctr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9512" y="373144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0" idx="0"/>
          </p:cNvCxnSpPr>
          <p:nvPr/>
        </p:nvCxnSpPr>
        <p:spPr>
          <a:xfrm flipH="1">
            <a:off x="4522876" y="3568551"/>
            <a:ext cx="16226" cy="2924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25083" y="699626"/>
            <a:ext cx="16226" cy="2924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70650" y="77165"/>
            <a:ext cx="8136904" cy="673920"/>
            <a:chOff x="0" y="23993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993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24322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2.5.4 Describe the events that occur in the four phases of mitosis (prophase, metaphase, anaphase and </a:t>
              </a:r>
              <a:r>
                <a:rPr lang="en-US" kern="1200" baseline="30000" dirty="0" err="1" smtClean="0"/>
                <a:t>telophase</a:t>
              </a:r>
              <a:r>
                <a:rPr lang="en-US" kern="1200" baseline="30000" dirty="0" smtClean="0"/>
                <a:t>).</a:t>
              </a:r>
              <a:endParaRPr lang="en-US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9512" y="3789040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Anaphase</a:t>
            </a:r>
          </a:p>
          <a:p>
            <a:r>
              <a:rPr lang="en-GB" dirty="0"/>
              <a:t>• Centromeres separate.</a:t>
            </a:r>
          </a:p>
          <a:p>
            <a:r>
              <a:rPr lang="en-GB" dirty="0"/>
              <a:t>• Chromatids separate and move to opposite poles - they</a:t>
            </a:r>
          </a:p>
          <a:p>
            <a:r>
              <a:rPr lang="en-GB" dirty="0"/>
              <a:t>are now called chromosomes.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44008" y="378904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Telophase</a:t>
            </a:r>
            <a:endParaRPr lang="en-GB" b="1" dirty="0"/>
          </a:p>
          <a:p>
            <a:r>
              <a:rPr lang="en-GB" dirty="0"/>
              <a:t>• Chromosomes have arrived at poles.</a:t>
            </a:r>
          </a:p>
          <a:p>
            <a:r>
              <a:rPr lang="en-GB" dirty="0"/>
              <a:t>• Spindle disappears.</a:t>
            </a:r>
          </a:p>
          <a:p>
            <a:r>
              <a:rPr lang="en-GB" dirty="0"/>
              <a:t>• Centrioles replicate (in animal cells).</a:t>
            </a:r>
          </a:p>
          <a:p>
            <a:r>
              <a:rPr lang="en-GB" dirty="0"/>
              <a:t>• Nuclear membrane reappears.</a:t>
            </a:r>
          </a:p>
          <a:p>
            <a:r>
              <a:rPr lang="en-GB" dirty="0"/>
              <a:t>• Nucleolus becomes visible.</a:t>
            </a:r>
          </a:p>
          <a:p>
            <a:r>
              <a:rPr lang="en-GB" dirty="0"/>
              <a:t>• Chromosomes </a:t>
            </a:r>
            <a:r>
              <a:rPr lang="en-GB" dirty="0" smtClean="0"/>
              <a:t>become chromatin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39102" y="7572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Metaphase</a:t>
            </a:r>
          </a:p>
          <a:p>
            <a:r>
              <a:rPr lang="en-GB" dirty="0"/>
              <a:t>• Chromosomes move to the equator.</a:t>
            </a:r>
          </a:p>
          <a:p>
            <a:r>
              <a:rPr lang="en-GB" dirty="0"/>
              <a:t>• Spindle microtubules attach to the centromeres.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3130" y="682288"/>
            <a:ext cx="46308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Prophase</a:t>
            </a:r>
            <a:endParaRPr lang="en-GB" b="1" dirty="0"/>
          </a:p>
          <a:p>
            <a:r>
              <a:rPr lang="en-GB" dirty="0"/>
              <a:t>• Chromosomes </a:t>
            </a:r>
            <a:r>
              <a:rPr lang="en-GB" dirty="0" smtClean="0"/>
              <a:t>become visible (supercoiling</a:t>
            </a:r>
            <a:r>
              <a:rPr lang="en-GB" dirty="0"/>
              <a:t>).</a:t>
            </a:r>
          </a:p>
          <a:p>
            <a:r>
              <a:rPr lang="en-GB" dirty="0"/>
              <a:t>• Centrioles move to opposite poles.</a:t>
            </a:r>
          </a:p>
          <a:p>
            <a:r>
              <a:rPr lang="en-GB" dirty="0"/>
              <a:t>• Spindle formation.</a:t>
            </a:r>
          </a:p>
          <a:p>
            <a:r>
              <a:rPr lang="en-GB" dirty="0"/>
              <a:t>• Nucleolus becomes invisible.</a:t>
            </a:r>
          </a:p>
          <a:p>
            <a:r>
              <a:rPr lang="en-GB" dirty="0"/>
              <a:t>• Nuclear membrane disappears.</a:t>
            </a:r>
          </a:p>
          <a:p>
            <a:r>
              <a:rPr lang="en-GB" dirty="0"/>
              <a:t>• At this stage, each chromosome consists of two </a:t>
            </a:r>
            <a:r>
              <a:rPr lang="en-GB" dirty="0" smtClean="0"/>
              <a:t>identical sister </a:t>
            </a:r>
            <a:r>
              <a:rPr lang="en-GB" dirty="0"/>
              <a:t>chromatids, held together by a centromere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vhs.nbed.nb.ca/gallant/biology/mitosis_ph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751085"/>
            <a:ext cx="6120680" cy="58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0650" y="77165"/>
            <a:ext cx="8136904" cy="673920"/>
            <a:chOff x="0" y="23993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993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24322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baseline="30000" dirty="0" smtClean="0"/>
                <a:t>2.5.4 Describe the events that occur in the four phases of mitosis (prophase, metaphase, anaphase and </a:t>
              </a:r>
              <a:r>
                <a:rPr lang="en-US" kern="1200" baseline="30000" dirty="0" err="1" smtClean="0"/>
                <a:t>telophase</a:t>
              </a:r>
              <a:r>
                <a:rPr lang="en-US" kern="1200" baseline="30000" dirty="0" smtClean="0"/>
                <a:t>).</a:t>
              </a:r>
              <a:endParaRPr lang="en-US" kern="1200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491880" y="751085"/>
            <a:ext cx="4392488" cy="303795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912893" y="1115900"/>
            <a:ext cx="1259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These two are lately simply called Prophase and are seen as one phase only.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63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8766731"/>
              </p:ext>
            </p:extLst>
          </p:nvPr>
        </p:nvGraphicFramePr>
        <p:xfrm>
          <a:off x="824549" y="1196752"/>
          <a:ext cx="778300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0650" y="77165"/>
            <a:ext cx="8136904" cy="673920"/>
            <a:chOff x="0" y="23993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93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24322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baseline="30000" dirty="0" smtClean="0"/>
            </a:p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baseline="30000" dirty="0" smtClean="0"/>
                <a:t>2.5.4 </a:t>
              </a:r>
              <a:r>
                <a:rPr lang="en-US" sz="2400" kern="1200" baseline="30000" dirty="0" smtClean="0"/>
                <a:t>Describe the events that occur in the four phases of mitosis (prophase, metaphase, anaphase and </a:t>
              </a:r>
              <a:r>
                <a:rPr lang="en-US" sz="2400" kern="1200" baseline="30000" dirty="0" err="1" smtClean="0"/>
                <a:t>telophase</a:t>
              </a:r>
              <a:r>
                <a:rPr lang="en-US" sz="2400" kern="1200" baseline="30000" dirty="0" smtClean="0"/>
                <a:t>).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7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93096"/>
            <a:ext cx="2286000" cy="228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3548" y="116632"/>
            <a:ext cx="8136904" cy="673920"/>
            <a:chOff x="0" y="39545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9545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39874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baseline="30000" smtClean="0"/>
                <a:t>2.5.5</a:t>
              </a:r>
              <a:r>
                <a:rPr lang="en-US" sz="2800" kern="1200" smtClean="0"/>
                <a:t> </a:t>
              </a:r>
              <a:r>
                <a:rPr lang="en-US" sz="2800" kern="1200" baseline="30000" smtClean="0"/>
                <a:t>Explain how mitosis produces two genetically identical nuclei.</a:t>
              </a:r>
              <a:endParaRPr lang="en-US" sz="2800" kern="120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7906410"/>
              </p:ext>
            </p:extLst>
          </p:nvPr>
        </p:nvGraphicFramePr>
        <p:xfrm>
          <a:off x="646011" y="908720"/>
          <a:ext cx="785197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7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12A6D8-3A80-4CBF-BCC1-8AF699908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212A6D8-3A80-4CBF-BCC1-8AF699908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99144-C84E-48E1-AFF4-A19E23078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5199144-C84E-48E1-AFF4-A19E23078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223065-5D15-4949-BDE3-75E52D788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5223065-5D15-4949-BDE3-75E52D788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81A9D9-A3EF-46FC-9D70-82FEA8FC7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F881A9D9-A3EF-46FC-9D70-82FEA8FC7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7DCA7-F989-442C-BC33-1C20D30FE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9D7DCA7-F989-442C-BC33-1C20D30FE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5765753"/>
              </p:ext>
            </p:extLst>
          </p:nvPr>
        </p:nvGraphicFramePr>
        <p:xfrm>
          <a:off x="395536" y="764704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60648"/>
            <a:ext cx="274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Assessment statements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6D4321-31B0-7547-9222-EB74134B9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596D4321-31B0-7547-9222-EB74134B9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96D4321-31B0-7547-9222-EB74134B9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96D4321-31B0-7547-9222-EB74134B9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E997-B63A-0948-9D24-AFDD5CDB0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D4D6E997-B63A-0948-9D24-AFDD5CDB0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4D6E997-B63A-0948-9D24-AFDD5CDB0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4D6E997-B63A-0948-9D24-AFDD5CDB0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9B9B9C-B9F8-5A44-AC9B-DF19C69AF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4E9B9B9C-B9F8-5A44-AC9B-DF19C69AF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E9B9B9C-B9F8-5A44-AC9B-DF19C69AF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E9B9B9C-B9F8-5A44-AC9B-DF19C69AF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9B6C6-6684-3845-AC5B-DAC967BDC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7A9B6C6-6684-3845-AC5B-DAC967BDC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7A9B6C6-6684-3845-AC5B-DAC967BDC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B7A9B6C6-6684-3845-AC5B-DAC967BDC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C8472-4C38-A841-9399-92A5B4D68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BCC8472-4C38-A841-9399-92A5B4D68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DBCC8472-4C38-A841-9399-92A5B4D68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DBCC8472-4C38-A841-9399-92A5B4D68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AB933-CD59-6E47-B779-8E0601119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529AB933-CD59-6E47-B779-8E0601119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529AB933-CD59-6E47-B779-8E0601119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29AB933-CD59-6E47-B779-8E0601119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7EB126-4D7C-864D-85ED-EF0379348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A87EB126-4D7C-864D-85ED-EF0379348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A87EB126-4D7C-864D-85ED-EF0379348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87EB126-4D7C-864D-85ED-EF0379348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008" y="980728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growth of tissue involves the production of </a:t>
            </a:r>
            <a:r>
              <a:rPr lang="en-GB" dirty="0" smtClean="0"/>
              <a:t>similar cells</a:t>
            </a:r>
            <a:r>
              <a:rPr lang="en-GB" dirty="0"/>
              <a:t>. Muscle produces more muscle by the process </a:t>
            </a:r>
            <a:r>
              <a:rPr lang="en-GB" dirty="0" smtClean="0"/>
              <a:t>of mitosis</a:t>
            </a:r>
            <a:r>
              <a:rPr lang="en-GB" dirty="0"/>
              <a:t>. Similarly, a wound requires the production </a:t>
            </a:r>
            <a:r>
              <a:rPr lang="en-GB" dirty="0" smtClean="0"/>
              <a:t>of identical </a:t>
            </a:r>
            <a:r>
              <a:rPr lang="en-GB" dirty="0"/>
              <a:t>replacement cells to repair the damage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 zygote, or fertilised egg cell is one cell. To grow </a:t>
            </a:r>
            <a:r>
              <a:rPr lang="en-GB" dirty="0" smtClean="0"/>
              <a:t>out into </a:t>
            </a:r>
            <a:r>
              <a:rPr lang="en-GB" dirty="0"/>
              <a:t>a multicellular organism, repeated mitotic </a:t>
            </a:r>
            <a:r>
              <a:rPr lang="en-GB" dirty="0" smtClean="0"/>
              <a:t>divisions increase </a:t>
            </a:r>
            <a:r>
              <a:rPr lang="en-GB" dirty="0"/>
              <a:t>the number of cells. As the number of </a:t>
            </a:r>
            <a:r>
              <a:rPr lang="en-GB" dirty="0" smtClean="0"/>
              <a:t>cells increases</a:t>
            </a:r>
            <a:r>
              <a:rPr lang="en-GB" dirty="0"/>
              <a:t>, differentiation takes place by expressing </a:t>
            </a:r>
            <a:r>
              <a:rPr lang="en-GB" dirty="0" smtClean="0"/>
              <a:t>some genes </a:t>
            </a:r>
            <a:r>
              <a:rPr lang="en-GB" dirty="0"/>
              <a:t>and not others </a:t>
            </a:r>
            <a:r>
              <a:rPr lang="en-GB" i="1" dirty="0"/>
              <a:t>(see also Topic 2.1.8</a:t>
            </a:r>
            <a:r>
              <a:rPr lang="en-GB" i="1" dirty="0" smtClean="0"/>
              <a:t>).</a:t>
            </a:r>
          </a:p>
          <a:p>
            <a:endParaRPr lang="en-GB" i="1" dirty="0"/>
          </a:p>
          <a:p>
            <a:r>
              <a:rPr lang="en-GB" dirty="0"/>
              <a:t>Asexual reproduction involves the production of </a:t>
            </a:r>
            <a:r>
              <a:rPr lang="en-GB" dirty="0" smtClean="0"/>
              <a:t>identical cells </a:t>
            </a:r>
            <a:r>
              <a:rPr lang="en-GB" dirty="0"/>
              <a:t>by mitosis. It is a means for a rapid and </a:t>
            </a:r>
            <a:r>
              <a:rPr lang="en-GB" dirty="0" smtClean="0"/>
              <a:t>significant increase </a:t>
            </a:r>
            <a:r>
              <a:rPr lang="en-GB" dirty="0"/>
              <a:t>in the numbers of individuals. Plants that </a:t>
            </a:r>
            <a:r>
              <a:rPr lang="en-GB" dirty="0" smtClean="0"/>
              <a:t>are called </a:t>
            </a:r>
            <a:r>
              <a:rPr lang="en-GB" dirty="0"/>
              <a:t>‘weeds’, for example, are successful partly due </a:t>
            </a:r>
            <a:r>
              <a:rPr lang="en-GB" dirty="0" smtClean="0"/>
              <a:t>to their </a:t>
            </a:r>
            <a:r>
              <a:rPr lang="en-GB" dirty="0"/>
              <a:t>capacity for vegetative reproduction which is a </a:t>
            </a:r>
            <a:r>
              <a:rPr lang="en-GB" dirty="0" smtClean="0"/>
              <a:t>form of </a:t>
            </a:r>
            <a:r>
              <a:rPr lang="en-GB" dirty="0"/>
              <a:t>asexual reproduction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40890" y="81064"/>
            <a:ext cx="8136904" cy="673920"/>
            <a:chOff x="0" y="47321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7321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47650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baseline="30000" smtClean="0"/>
                <a:t>2.5.6</a:t>
              </a:r>
              <a:r>
                <a:rPr lang="en-US" sz="2400" kern="1200" smtClean="0"/>
                <a:t> </a:t>
              </a:r>
              <a:r>
                <a:rPr lang="en-US" sz="2400" kern="1200" baseline="30000" smtClean="0"/>
                <a:t>State that growth, embryonic development, tissue repair and asexual reproduction involve mitosis.</a:t>
              </a:r>
              <a:endParaRPr lang="en-US" sz="2400" kern="12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42" y="456644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</a:t>
            </a:r>
            <a:r>
              <a:rPr lang="en-GB" dirty="0"/>
              <a:t>2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2.5 Cell division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48" t="479" r="4991" b="5698"/>
          <a:stretch/>
        </p:blipFill>
        <p:spPr>
          <a:xfrm>
            <a:off x="4644009" y="0"/>
            <a:ext cx="352442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222867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In this course, the</a:t>
            </a:r>
            <a:r>
              <a:rPr lang="en-US" dirty="0"/>
              <a:t> </a:t>
            </a:r>
            <a:r>
              <a:rPr lang="en-US" baseline="30000" dirty="0"/>
              <a:t>two DNA molecules formed by DNA replication are considered to be sister chromatids until the splitting of the centromere at the start of anaphase; after this, they are individual chromosomes. </a:t>
            </a:r>
          </a:p>
          <a:p>
            <a:endParaRPr lang="en-US" baseline="30000" dirty="0"/>
          </a:p>
          <a:p>
            <a:r>
              <a:rPr lang="en-US" baseline="30000" dirty="0"/>
              <a:t>Aim 7: Students could determine mitotic index and fraction of cells in each phase of mitosis. Individual groups could paste data into a database. Pie charts could be constructed with a graphing computer program. If a graphing computer program is used in DCP for internal assessment, it should be according to the IA and ICT clarifications.</a:t>
            </a:r>
          </a:p>
        </p:txBody>
      </p:sp>
    </p:spTree>
    <p:extLst>
      <p:ext uri="{BB962C8B-B14F-4D97-AF65-F5344CB8AC3E}">
        <p14:creationId xmlns:p14="http://schemas.microsoft.com/office/powerpoint/2010/main" val="14737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5576" y="1124743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/>
              <a:t>As discussed in Topic 1, the cell theory is considered to have three important aspects:</a:t>
            </a:r>
          </a:p>
          <a:p>
            <a:r>
              <a:rPr lang="en-US" sz="2000" baseline="30000" dirty="0"/>
              <a:t>• all organisms are made of one or more cells.</a:t>
            </a:r>
          </a:p>
          <a:p>
            <a:r>
              <a:rPr lang="en-US" sz="2000" baseline="30000" dirty="0"/>
              <a:t>• cells are the units of life.</a:t>
            </a:r>
          </a:p>
          <a:p>
            <a:r>
              <a:rPr lang="en-US" sz="2000" baseline="30000" dirty="0"/>
              <a:t>• cells only arise from pre-existing cells.</a:t>
            </a:r>
          </a:p>
          <a:p>
            <a:endParaRPr lang="en-US" sz="2000" baseline="30000" dirty="0" smtClean="0"/>
          </a:p>
          <a:p>
            <a:r>
              <a:rPr lang="en-US" sz="2000" baseline="30000" dirty="0" smtClean="0"/>
              <a:t>Understand the </a:t>
            </a:r>
            <a:r>
              <a:rPr lang="en-US" sz="2000" baseline="30000" dirty="0"/>
              <a:t>cell cycle of growth, duplication and </a:t>
            </a:r>
            <a:r>
              <a:rPr lang="en-US" sz="2000" baseline="30000" dirty="0" smtClean="0"/>
              <a:t>division. </a:t>
            </a:r>
          </a:p>
          <a:p>
            <a:r>
              <a:rPr lang="en-US" baseline="30000" dirty="0" smtClean="0"/>
              <a:t> 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188640"/>
            <a:ext cx="8136904" cy="673920"/>
            <a:chOff x="0" y="665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665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994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baseline="30000" dirty="0" smtClean="0"/>
                <a:t>2.5.1 Outline the stages in the cell cycle, including interphase (G</a:t>
              </a:r>
              <a:r>
                <a:rPr lang="en-US" sz="2000" kern="1200" baseline="-25000" dirty="0" smtClean="0"/>
                <a:t>1</a:t>
              </a:r>
              <a:r>
                <a:rPr lang="en-US" sz="2000" kern="1200" baseline="30000" dirty="0" smtClean="0"/>
                <a:t>, S, G</a:t>
              </a:r>
              <a:r>
                <a:rPr lang="en-US" sz="2000" kern="1200" baseline="-25000" dirty="0" smtClean="0"/>
                <a:t>2</a:t>
              </a:r>
              <a:r>
                <a:rPr lang="en-US" sz="2000" kern="1200" baseline="30000" dirty="0" smtClean="0"/>
                <a:t>), mitosis and cytokinesis</a:t>
              </a:r>
              <a:r>
                <a:rPr lang="en-US" sz="1600" kern="1200" baseline="30000" dirty="0" smtClean="0"/>
                <a:t>.</a:t>
              </a:r>
              <a:endParaRPr lang="en-US" sz="1600" kern="1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2" t="2722" r="1686" b="4250"/>
          <a:stretch/>
        </p:blipFill>
        <p:spPr>
          <a:xfrm>
            <a:off x="1763688" y="2492896"/>
            <a:ext cx="5688632" cy="40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1627615"/>
              </p:ext>
            </p:extLst>
          </p:nvPr>
        </p:nvGraphicFramePr>
        <p:xfrm>
          <a:off x="395536" y="980728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9552" y="188640"/>
            <a:ext cx="8136904" cy="673920"/>
            <a:chOff x="0" y="665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665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2898" y="994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baseline="30000" dirty="0" smtClean="0"/>
                <a:t>2.5.1 Outline the stages in the cell cycle, including interphase (G</a:t>
              </a:r>
              <a:r>
                <a:rPr lang="en-US" sz="2000" kern="1200" baseline="-25000" dirty="0" smtClean="0"/>
                <a:t>1</a:t>
              </a:r>
              <a:r>
                <a:rPr lang="en-US" sz="2000" kern="1200" baseline="30000" dirty="0" smtClean="0"/>
                <a:t>, S, G</a:t>
              </a:r>
              <a:r>
                <a:rPr lang="en-US" sz="2000" kern="1200" baseline="-25000" dirty="0" smtClean="0"/>
                <a:t>2</a:t>
              </a:r>
              <a:r>
                <a:rPr lang="en-US" sz="2000" kern="1200" baseline="30000" dirty="0" smtClean="0"/>
                <a:t>), mitosis and cytokinesis</a:t>
              </a:r>
              <a:r>
                <a:rPr lang="en-US" sz="1600" kern="1200" baseline="30000" dirty="0" smtClean="0"/>
                <a:t>.</a:t>
              </a:r>
              <a:endParaRPr lang="en-US" sz="16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10486" y="593998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7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A64886-4D3E-C54B-AE3D-7C7372E6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7A64886-4D3E-C54B-AE3D-7C7372E6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4B09E1-4512-C34D-A2B0-8BA385D73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7F4B09E1-4512-C34D-A2B0-8BA385D73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F8C9FC-D46B-0649-8D49-A8AE48CE0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6F8C9FC-D46B-0649-8D49-A8AE48CE0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2D946-B52B-9D4D-AF47-936F9830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22E2D946-B52B-9D4D-AF47-936F9830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9D26AA-CE31-6144-BEEA-2D77C0CD8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D9D26AA-CE31-6144-BEEA-2D77C0CD8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67CBE7-EA8D-7B42-95E6-983B94634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7F67CBE7-EA8D-7B42-95E6-983B94634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5E9612-5B34-2142-8D83-73E8FCB7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A5E9612-5B34-2142-8D83-73E8FCB7A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7EE101-EA9C-BA41-BDD8-455C3990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097EE101-EA9C-BA41-BDD8-455C39905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7F8B4A-9CC5-9040-BF4F-EDAEF5A5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47F8B4A-9CC5-9040-BF4F-EDAEF5A5D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741F59-AA4F-4B46-A4B7-387B0AF4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70741F59-AA4F-4B46-A4B7-387B0AF45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6340" y="166050"/>
            <a:ext cx="8136904" cy="673920"/>
            <a:chOff x="0" y="8441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8441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898" y="8770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baseline="30000" dirty="0" smtClean="0"/>
                <a:t>2.5.2</a:t>
              </a:r>
              <a:r>
                <a:rPr lang="en-US" sz="2400" kern="1200" dirty="0" smtClean="0"/>
                <a:t> </a:t>
              </a:r>
              <a:r>
                <a:rPr lang="en-US" sz="2400" kern="1200" baseline="30000" dirty="0" smtClean="0"/>
                <a:t>State that </a:t>
              </a:r>
              <a:r>
                <a:rPr lang="en-US" sz="2400" kern="1200" baseline="30000" dirty="0" err="1" smtClean="0"/>
                <a:t>tumours</a:t>
              </a:r>
              <a:r>
                <a:rPr lang="en-US" sz="2400" kern="1200" baseline="30000" dirty="0" smtClean="0"/>
                <a:t> (cancers) are the result of uncontrolled cell division and that these can occur in any organ or tissue.</a:t>
              </a:r>
              <a:endParaRPr lang="en-US" sz="24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9238" y="98072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Mitosis and cell division are usually under strict </a:t>
            </a:r>
            <a:r>
              <a:rPr lang="en-GB" dirty="0" smtClean="0"/>
              <a:t>control, only </a:t>
            </a:r>
            <a:r>
              <a:rPr lang="en-GB" dirty="0"/>
              <a:t>producing new cells needed for growth or </a:t>
            </a:r>
            <a:r>
              <a:rPr lang="en-GB" dirty="0" smtClean="0"/>
              <a:t>repair. </a:t>
            </a:r>
          </a:p>
          <a:p>
            <a:endParaRPr lang="en-GB" dirty="0"/>
          </a:p>
          <a:p>
            <a:r>
              <a:rPr lang="en-GB" dirty="0" smtClean="0"/>
              <a:t>Tumour </a:t>
            </a:r>
            <a:r>
              <a:rPr lang="en-GB" dirty="0"/>
              <a:t>repressor genes produce proteins which </a:t>
            </a:r>
            <a:r>
              <a:rPr lang="en-GB" dirty="0" smtClean="0"/>
              <a:t>inhibit cell </a:t>
            </a:r>
            <a:r>
              <a:rPr lang="en-GB" dirty="0"/>
              <a:t>division.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Proto-oncogenes </a:t>
            </a:r>
            <a:r>
              <a:rPr lang="en-GB" dirty="0"/>
              <a:t>are genes that </a:t>
            </a:r>
            <a:r>
              <a:rPr lang="en-GB" dirty="0" smtClean="0"/>
              <a:t>produce proteins </a:t>
            </a:r>
            <a:r>
              <a:rPr lang="en-GB" dirty="0"/>
              <a:t>which stimulate growth and cell division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If mutations </a:t>
            </a:r>
            <a:r>
              <a:rPr lang="en-GB" dirty="0"/>
              <a:t>occur in these genes, cell division can </a:t>
            </a:r>
            <a:r>
              <a:rPr lang="en-GB" dirty="0" smtClean="0"/>
              <a:t>become uncontrolled</a:t>
            </a:r>
            <a:r>
              <a:rPr lang="en-GB" dirty="0"/>
              <a:t>, resulting in a tumour. This can occur in </a:t>
            </a:r>
            <a:r>
              <a:rPr lang="en-GB" dirty="0" smtClean="0"/>
              <a:t>any organ </a:t>
            </a:r>
            <a:r>
              <a:rPr lang="en-GB" dirty="0"/>
              <a:t>or tissue.</a:t>
            </a:r>
          </a:p>
        </p:txBody>
      </p:sp>
      <p:pic>
        <p:nvPicPr>
          <p:cNvPr id="1026" name="Picture 2" descr="http://www.buzzle.com/images/health/cancer/cancer-angiogene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5"/>
          <a:stretch/>
        </p:blipFill>
        <p:spPr bwMode="auto">
          <a:xfrm>
            <a:off x="1794319" y="3843050"/>
            <a:ext cx="5238750" cy="26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2160" y="615516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4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0674" y="5157777"/>
            <a:ext cx="8104006" cy="13762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series of genetic changes in a cell is needed before it becomes a tumour cell. However, the changes accumulate over the years, making cancer quite common in the aging population and a very common cause of death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62292315"/>
              </p:ext>
            </p:extLst>
          </p:nvPr>
        </p:nvGraphicFramePr>
        <p:xfrm>
          <a:off x="323404" y="1556792"/>
          <a:ext cx="856895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76340" y="166050"/>
            <a:ext cx="8136904" cy="673920"/>
            <a:chOff x="0" y="8441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8441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8770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baseline="30000" dirty="0" smtClean="0"/>
                <a:t>2.5.2</a:t>
              </a:r>
              <a:r>
                <a:rPr lang="en-US" sz="2400" kern="1200" dirty="0" smtClean="0"/>
                <a:t> </a:t>
              </a:r>
              <a:r>
                <a:rPr lang="en-US" sz="2400" kern="1200" baseline="30000" dirty="0" smtClean="0"/>
                <a:t>State that </a:t>
              </a:r>
              <a:r>
                <a:rPr lang="en-US" sz="2400" kern="1200" baseline="30000" dirty="0" err="1" smtClean="0"/>
                <a:t>tumours</a:t>
              </a:r>
              <a:r>
                <a:rPr lang="en-US" sz="2400" kern="1200" baseline="30000" dirty="0" smtClean="0"/>
                <a:t> (cancers) are the result of uncontrolled cell division and that these can occur in any organ or tissue.</a:t>
              </a:r>
              <a:endParaRPr lang="en-US" sz="24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896419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Some common causes of cancer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83442F-F244-436D-805B-AEFFF6533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B783442F-F244-436D-805B-AEFFF6533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B783442F-F244-436D-805B-AEFFF6533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B783442F-F244-436D-805B-AEFFF6533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4AB735-F765-40A1-B11F-441093CFE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0E4AB735-F765-40A1-B11F-441093CFE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0E4AB735-F765-40A1-B11F-441093CFE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0E4AB735-F765-40A1-B11F-441093CFE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B9F34F-FA51-4752-83F0-2C3ED05E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04B9F34F-FA51-4752-83F0-2C3ED05EE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04B9F34F-FA51-4752-83F0-2C3ED05E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04B9F34F-FA51-4752-83F0-2C3ED05E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B3C45A-D2A5-4BD0-BB84-7895D6C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graphicEl>
                                              <a:dgm id="{B2B3C45A-D2A5-4BD0-BB84-7895D6C2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graphicEl>
                                              <a:dgm id="{B2B3C45A-D2A5-4BD0-BB84-7895D6C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B2B3C45A-D2A5-4BD0-BB84-7895D6C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0817" y="115323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tumours are harmless or </a:t>
            </a:r>
            <a:r>
              <a:rPr lang="en-GB" u="sng" dirty="0"/>
              <a:t>benign</a:t>
            </a:r>
            <a:r>
              <a:rPr lang="en-GB" dirty="0"/>
              <a:t> e.g. warts. </a:t>
            </a:r>
            <a:r>
              <a:rPr lang="en-GB" dirty="0" smtClean="0"/>
              <a:t>Others may </a:t>
            </a:r>
            <a:r>
              <a:rPr lang="en-GB" dirty="0"/>
              <a:t>become </a:t>
            </a:r>
            <a:r>
              <a:rPr lang="en-GB" u="sng" dirty="0"/>
              <a:t>malignant</a:t>
            </a:r>
            <a:r>
              <a:rPr lang="en-GB" dirty="0"/>
              <a:t> and spread to other tissues </a:t>
            </a:r>
            <a:r>
              <a:rPr lang="en-GB" dirty="0" smtClean="0"/>
              <a:t>and other </a:t>
            </a:r>
            <a:r>
              <a:rPr lang="en-GB" dirty="0"/>
              <a:t>parts of the body and are then called cancer. </a:t>
            </a:r>
            <a:r>
              <a:rPr lang="en-GB" dirty="0" smtClean="0"/>
              <a:t>Cancer can </a:t>
            </a:r>
            <a:r>
              <a:rPr lang="en-GB" dirty="0"/>
              <a:t>be treated in a number of ways:</a:t>
            </a:r>
          </a:p>
          <a:p>
            <a:r>
              <a:rPr lang="en-GB" dirty="0"/>
              <a:t>• surgical removal</a:t>
            </a:r>
          </a:p>
          <a:p>
            <a:r>
              <a:rPr lang="en-GB" dirty="0"/>
              <a:t>• radiation therapy</a:t>
            </a:r>
          </a:p>
          <a:p>
            <a:r>
              <a:rPr lang="en-GB" dirty="0"/>
              <a:t>• chemotherapy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4833" y="166050"/>
            <a:ext cx="8136904" cy="673920"/>
            <a:chOff x="0" y="844144"/>
            <a:chExt cx="8136904" cy="673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844144"/>
              <a:ext cx="8136904" cy="673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898" y="877042"/>
              <a:ext cx="8071108" cy="608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baseline="30000" dirty="0" smtClean="0"/>
                <a:t>2.5.2</a:t>
              </a:r>
              <a:r>
                <a:rPr lang="en-US" sz="2400" kern="1200" dirty="0" smtClean="0"/>
                <a:t> </a:t>
              </a:r>
              <a:r>
                <a:rPr lang="en-US" sz="2400" kern="1200" baseline="30000" dirty="0" smtClean="0"/>
                <a:t>State that </a:t>
              </a:r>
              <a:r>
                <a:rPr lang="en-US" sz="2400" kern="1200" baseline="30000" dirty="0" err="1" smtClean="0"/>
                <a:t>tumours</a:t>
              </a:r>
              <a:r>
                <a:rPr lang="en-US" sz="2400" kern="1200" baseline="30000" dirty="0" smtClean="0"/>
                <a:t> (cancers) are the result of uncontrolled cell division and that these can occur in any organ or tissue.</a:t>
              </a:r>
              <a:endParaRPr lang="en-US" sz="24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45767" y="615516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0666" y="2907563"/>
            <a:ext cx="79855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Surgical </a:t>
            </a:r>
            <a:r>
              <a:rPr lang="en-GB" b="1" dirty="0" smtClean="0"/>
              <a:t>removal</a:t>
            </a:r>
            <a:endParaRPr lang="en-GB" b="1" dirty="0"/>
          </a:p>
          <a:p>
            <a:r>
              <a:rPr lang="en-GB" dirty="0"/>
              <a:t>Surgical removal of the tumour </a:t>
            </a:r>
            <a:r>
              <a:rPr lang="en-GB" dirty="0" smtClean="0"/>
              <a:t>cells before </a:t>
            </a:r>
            <a:r>
              <a:rPr lang="en-GB" dirty="0"/>
              <a:t>they can grow further and </a:t>
            </a:r>
            <a:r>
              <a:rPr lang="en-GB" dirty="0" smtClean="0"/>
              <a:t>spread.</a:t>
            </a:r>
            <a:endParaRPr lang="en-GB" dirty="0"/>
          </a:p>
          <a:p>
            <a:r>
              <a:rPr lang="en-GB" b="1" dirty="0"/>
              <a:t>Radiation therapy</a:t>
            </a:r>
          </a:p>
          <a:p>
            <a:r>
              <a:rPr lang="en-GB" dirty="0"/>
              <a:t>Radiation therapy (radiotherapy) </a:t>
            </a:r>
            <a:r>
              <a:rPr lang="en-GB" dirty="0" smtClean="0"/>
              <a:t>using a </a:t>
            </a:r>
            <a:r>
              <a:rPr lang="en-GB" dirty="0"/>
              <a:t>strong ionising or nuclear </a:t>
            </a:r>
            <a:r>
              <a:rPr lang="en-GB" dirty="0" smtClean="0"/>
              <a:t>radiation beam </a:t>
            </a:r>
            <a:r>
              <a:rPr lang="en-GB" dirty="0"/>
              <a:t>which can be directed to a </a:t>
            </a:r>
            <a:r>
              <a:rPr lang="en-GB" dirty="0" smtClean="0"/>
              <a:t>precise point </a:t>
            </a:r>
            <a:r>
              <a:rPr lang="en-GB" dirty="0"/>
              <a:t>and will ‘burn’ all cells in the </a:t>
            </a:r>
            <a:r>
              <a:rPr lang="en-GB" dirty="0" smtClean="0"/>
              <a:t>area.</a:t>
            </a:r>
          </a:p>
          <a:p>
            <a:r>
              <a:rPr lang="en-GB" b="1" dirty="0"/>
              <a:t>Chemotherapy</a:t>
            </a:r>
          </a:p>
          <a:p>
            <a:r>
              <a:rPr lang="en-GB" dirty="0"/>
              <a:t>Chemotherapy uses chemicals </a:t>
            </a:r>
            <a:r>
              <a:rPr lang="en-GB" dirty="0" smtClean="0"/>
              <a:t>that destroy </a:t>
            </a:r>
            <a:r>
              <a:rPr lang="en-GB" dirty="0"/>
              <a:t>all rapidly dividing cells by</a:t>
            </a:r>
          </a:p>
          <a:p>
            <a:r>
              <a:rPr lang="en-GB" dirty="0"/>
              <a:t>medication. Unfortunately this </a:t>
            </a:r>
            <a:r>
              <a:rPr lang="en-GB" dirty="0" smtClean="0"/>
              <a:t>also includes </a:t>
            </a:r>
            <a:r>
              <a:rPr lang="en-GB" dirty="0"/>
              <a:t>cells responsible for the growth of hair, cells </a:t>
            </a:r>
            <a:r>
              <a:rPr lang="en-GB" dirty="0" smtClean="0"/>
              <a:t>which form </a:t>
            </a:r>
            <a:r>
              <a:rPr lang="en-GB" dirty="0"/>
              <a:t>the lining of the gut and sperm -producing cells. </a:t>
            </a:r>
            <a:r>
              <a:rPr lang="en-GB" dirty="0" smtClean="0"/>
              <a:t>This cause </a:t>
            </a:r>
            <a:r>
              <a:rPr lang="en-GB" dirty="0"/>
              <a:t>the side-effects involved with this treatment.</a:t>
            </a:r>
          </a:p>
        </p:txBody>
      </p:sp>
    </p:spTree>
    <p:extLst>
      <p:ext uri="{BB962C8B-B14F-4D97-AF65-F5344CB8AC3E}">
        <p14:creationId xmlns:p14="http://schemas.microsoft.com/office/powerpoint/2010/main" val="4093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2" name="Digital Microscope  Cancer cell growth, BZ-9000 Applications - Keyenc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1340768"/>
            <a:ext cx="6480720" cy="486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3971" y="406005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Time lapse cancer cell growth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177</TotalTime>
  <Words>2240</Words>
  <Application>Microsoft Office PowerPoint</Application>
  <PresentationFormat>On-screen Show (4:3)</PresentationFormat>
  <Paragraphs>193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 MP</vt:lpstr>
      <vt:lpstr>Unit 2 Cells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 Cells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22</cp:revision>
  <dcterms:created xsi:type="dcterms:W3CDTF">2013-08-21T17:54:09Z</dcterms:created>
  <dcterms:modified xsi:type="dcterms:W3CDTF">2013-10-13T14:56:12Z</dcterms:modified>
</cp:coreProperties>
</file>