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8" r:id="rId1"/>
    <p:sldMasterId id="2147484022" r:id="rId2"/>
    <p:sldMasterId id="2147484034" r:id="rId3"/>
  </p:sldMasterIdLst>
  <p:notesMasterIdLst>
    <p:notesMasterId r:id="rId30"/>
  </p:notesMasterIdLst>
  <p:sldIdLst>
    <p:sldId id="256" r:id="rId4"/>
    <p:sldId id="257" r:id="rId5"/>
    <p:sldId id="284" r:id="rId6"/>
    <p:sldId id="372" r:id="rId7"/>
    <p:sldId id="374" r:id="rId8"/>
    <p:sldId id="376" r:id="rId9"/>
    <p:sldId id="375" r:id="rId10"/>
    <p:sldId id="377" r:id="rId11"/>
    <p:sldId id="378" r:id="rId12"/>
    <p:sldId id="379" r:id="rId13"/>
    <p:sldId id="380" r:id="rId14"/>
    <p:sldId id="381" r:id="rId15"/>
    <p:sldId id="382" r:id="rId16"/>
    <p:sldId id="383" r:id="rId17"/>
    <p:sldId id="384" r:id="rId18"/>
    <p:sldId id="386" r:id="rId19"/>
    <p:sldId id="387" r:id="rId20"/>
    <p:sldId id="388" r:id="rId21"/>
    <p:sldId id="389" r:id="rId22"/>
    <p:sldId id="390" r:id="rId23"/>
    <p:sldId id="392" r:id="rId24"/>
    <p:sldId id="391" r:id="rId25"/>
    <p:sldId id="393" r:id="rId26"/>
    <p:sldId id="394" r:id="rId27"/>
    <p:sldId id="395" r:id="rId28"/>
    <p:sldId id="396" r:id="rId2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03BD"/>
    <a:srgbClr val="94C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19" autoAdjust="0"/>
    <p:restoredTop sz="94671" autoAdjust="0"/>
  </p:normalViewPr>
  <p:slideViewPr>
    <p:cSldViewPr>
      <p:cViewPr varScale="1">
        <p:scale>
          <a:sx n="70" d="100"/>
          <a:sy n="70" d="100"/>
        </p:scale>
        <p:origin x="-1290" y="-90"/>
      </p:cViewPr>
      <p:guideLst>
        <p:guide orient="horz" pos="2160"/>
        <p:guide pos="2880"/>
      </p:guideLst>
    </p:cSldViewPr>
  </p:slideViewPr>
  <p:outlineViewPr>
    <p:cViewPr>
      <p:scale>
        <a:sx n="33" d="100"/>
        <a:sy n="33" d="100"/>
      </p:scale>
      <p:origin x="0" y="63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AE8630-DC10-4B52-AFE9-52D0B66F20CA}"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S"/>
        </a:p>
      </dgm:t>
    </dgm:pt>
    <dgm:pt modelId="{45586374-5553-4FE8-B33F-EA1CECFF459B}">
      <dgm:prSet custT="1"/>
      <dgm:spPr/>
      <dgm:t>
        <a:bodyPr/>
        <a:lstStyle/>
        <a:p>
          <a:r>
            <a:rPr lang="en-US" sz="1400" dirty="0" smtClean="0"/>
            <a:t>Amino </a:t>
          </a:r>
          <a:r>
            <a:rPr lang="en-US" sz="1400" dirty="0"/>
            <a:t>acids are linked together by condensation to form polypeptides.</a:t>
          </a:r>
          <a:endParaRPr lang="en-GB" sz="1400" dirty="0"/>
        </a:p>
      </dgm:t>
    </dgm:pt>
    <dgm:pt modelId="{57BF8033-D06E-48B3-AA38-DF09663505C0}" type="parTrans" cxnId="{62CDEF93-C972-4791-8C40-CE8A45D832FE}">
      <dgm:prSet/>
      <dgm:spPr/>
      <dgm:t>
        <a:bodyPr/>
        <a:lstStyle/>
        <a:p>
          <a:endParaRPr lang="en-GB" sz="2000"/>
        </a:p>
      </dgm:t>
    </dgm:pt>
    <dgm:pt modelId="{F635B41A-1BFC-4356-B088-3826965CF85C}" type="sibTrans" cxnId="{62CDEF93-C972-4791-8C40-CE8A45D832FE}">
      <dgm:prSet/>
      <dgm:spPr/>
      <dgm:t>
        <a:bodyPr/>
        <a:lstStyle/>
        <a:p>
          <a:endParaRPr lang="en-GB" sz="2000"/>
        </a:p>
      </dgm:t>
    </dgm:pt>
    <dgm:pt modelId="{93903ECF-AD80-4C6B-87C7-A6D6142E9726}">
      <dgm:prSet custT="1"/>
      <dgm:spPr/>
      <dgm:t>
        <a:bodyPr/>
        <a:lstStyle/>
        <a:p>
          <a:r>
            <a:rPr lang="en-US" sz="1400" dirty="0" smtClean="0"/>
            <a:t>There </a:t>
          </a:r>
          <a:r>
            <a:rPr lang="en-US" sz="1400" dirty="0"/>
            <a:t>are 20 different amino acids in polypeptides synthesized on ribosomes.</a:t>
          </a:r>
          <a:endParaRPr lang="en-GB" sz="1400" dirty="0"/>
        </a:p>
      </dgm:t>
    </dgm:pt>
    <dgm:pt modelId="{C8707339-56DD-4536-BA68-3D1808F073E3}" type="parTrans" cxnId="{2C332AF2-E185-41EB-9047-6B3474FC1A15}">
      <dgm:prSet/>
      <dgm:spPr/>
      <dgm:t>
        <a:bodyPr/>
        <a:lstStyle/>
        <a:p>
          <a:endParaRPr lang="en-GB" sz="2000"/>
        </a:p>
      </dgm:t>
    </dgm:pt>
    <dgm:pt modelId="{386EBD22-4993-4767-B3A6-96A3FD9A2EC1}" type="sibTrans" cxnId="{2C332AF2-E185-41EB-9047-6B3474FC1A15}">
      <dgm:prSet/>
      <dgm:spPr/>
      <dgm:t>
        <a:bodyPr/>
        <a:lstStyle/>
        <a:p>
          <a:endParaRPr lang="en-GB" sz="2000"/>
        </a:p>
      </dgm:t>
    </dgm:pt>
    <dgm:pt modelId="{1076240C-2C88-4F8D-8468-2BC4CB855F4B}">
      <dgm:prSet custT="1"/>
      <dgm:spPr/>
      <dgm:t>
        <a:bodyPr/>
        <a:lstStyle/>
        <a:p>
          <a:r>
            <a:rPr lang="en-US" sz="1400" dirty="0" smtClean="0"/>
            <a:t>Amino </a:t>
          </a:r>
          <a:r>
            <a:rPr lang="en-US" sz="1400" dirty="0"/>
            <a:t>acids can be linked together in any sequence giving a huge range </a:t>
          </a:r>
          <a:r>
            <a:rPr lang="en-US" sz="1400" dirty="0" smtClean="0"/>
            <a:t>of </a:t>
          </a:r>
          <a:r>
            <a:rPr lang="en-GB" sz="1400" dirty="0" smtClean="0"/>
            <a:t>possible polypeptides.</a:t>
          </a:r>
          <a:endParaRPr lang="en-GB" sz="1400" dirty="0"/>
        </a:p>
      </dgm:t>
    </dgm:pt>
    <dgm:pt modelId="{04718C5F-0045-4E52-A6F6-9D78EA92EBE9}" type="parTrans" cxnId="{6A0AD9E3-9875-4757-A495-44F2B52AB60A}">
      <dgm:prSet/>
      <dgm:spPr/>
      <dgm:t>
        <a:bodyPr/>
        <a:lstStyle/>
        <a:p>
          <a:endParaRPr lang="en-GB" sz="2000"/>
        </a:p>
      </dgm:t>
    </dgm:pt>
    <dgm:pt modelId="{D3E0751E-C649-482A-82D8-BE2A2AFBF9C9}" type="sibTrans" cxnId="{6A0AD9E3-9875-4757-A495-44F2B52AB60A}">
      <dgm:prSet/>
      <dgm:spPr/>
      <dgm:t>
        <a:bodyPr/>
        <a:lstStyle/>
        <a:p>
          <a:endParaRPr lang="en-GB" sz="2000"/>
        </a:p>
      </dgm:t>
    </dgm:pt>
    <dgm:pt modelId="{D98B017B-6FE1-4D49-B7A6-C63025E09E51}">
      <dgm:prSet custT="1"/>
      <dgm:spPr/>
      <dgm:t>
        <a:bodyPr/>
        <a:lstStyle/>
        <a:p>
          <a:r>
            <a:rPr lang="en-US" sz="1400" dirty="0" smtClean="0"/>
            <a:t>The </a:t>
          </a:r>
          <a:r>
            <a:rPr lang="en-US" sz="1400" dirty="0"/>
            <a:t>amino acid sequence of polypeptides is coded for by genes.</a:t>
          </a:r>
          <a:endParaRPr lang="en-GB" sz="1400" dirty="0"/>
        </a:p>
      </dgm:t>
    </dgm:pt>
    <dgm:pt modelId="{78E89483-46AA-417A-A428-B98E74565916}" type="parTrans" cxnId="{28A8AA31-73AA-4147-9A08-4A89A4D6063E}">
      <dgm:prSet/>
      <dgm:spPr/>
      <dgm:t>
        <a:bodyPr/>
        <a:lstStyle/>
        <a:p>
          <a:endParaRPr lang="en-GB" sz="2000"/>
        </a:p>
      </dgm:t>
    </dgm:pt>
    <dgm:pt modelId="{2DDC386E-42E3-487F-BC1B-0B329843F83F}" type="sibTrans" cxnId="{28A8AA31-73AA-4147-9A08-4A89A4D6063E}">
      <dgm:prSet/>
      <dgm:spPr/>
      <dgm:t>
        <a:bodyPr/>
        <a:lstStyle/>
        <a:p>
          <a:endParaRPr lang="en-GB" sz="2000"/>
        </a:p>
      </dgm:t>
    </dgm:pt>
    <dgm:pt modelId="{6BE73F25-B12F-4C61-AE9E-CCB90A5D2E19}">
      <dgm:prSet custT="1"/>
      <dgm:spPr/>
      <dgm:t>
        <a:bodyPr/>
        <a:lstStyle/>
        <a:p>
          <a:r>
            <a:rPr lang="en-US" sz="1400" dirty="0" smtClean="0"/>
            <a:t>A </a:t>
          </a:r>
          <a:r>
            <a:rPr lang="en-US" sz="1400" dirty="0"/>
            <a:t>protein may consist of a single polypeptide or more than one </a:t>
          </a:r>
          <a:r>
            <a:rPr lang="en-US" sz="1400" dirty="0" smtClean="0"/>
            <a:t>polypeptide </a:t>
          </a:r>
          <a:r>
            <a:rPr lang="en-GB" sz="1400" dirty="0" smtClean="0"/>
            <a:t>linked together.</a:t>
          </a:r>
          <a:endParaRPr lang="en-GB" sz="1400" dirty="0"/>
        </a:p>
      </dgm:t>
    </dgm:pt>
    <dgm:pt modelId="{FEF29C71-2E97-4809-84BF-DE16AE4B9BE5}" type="parTrans" cxnId="{A2D8AEA9-A60E-4243-A636-118265CA793C}">
      <dgm:prSet/>
      <dgm:spPr/>
      <dgm:t>
        <a:bodyPr/>
        <a:lstStyle/>
        <a:p>
          <a:endParaRPr lang="en-GB" sz="2000"/>
        </a:p>
      </dgm:t>
    </dgm:pt>
    <dgm:pt modelId="{5861060F-E7E0-4106-8F02-F1F26ADC8A60}" type="sibTrans" cxnId="{A2D8AEA9-A60E-4243-A636-118265CA793C}">
      <dgm:prSet/>
      <dgm:spPr/>
      <dgm:t>
        <a:bodyPr/>
        <a:lstStyle/>
        <a:p>
          <a:endParaRPr lang="en-GB" sz="2000"/>
        </a:p>
      </dgm:t>
    </dgm:pt>
    <dgm:pt modelId="{0194C91E-3F7C-49C8-960E-D1D1AD1A6B71}">
      <dgm:prSet custT="1"/>
      <dgm:spPr/>
      <dgm:t>
        <a:bodyPr/>
        <a:lstStyle/>
        <a:p>
          <a:r>
            <a:rPr lang="en-US" sz="1400" dirty="0" smtClean="0"/>
            <a:t>The </a:t>
          </a:r>
          <a:r>
            <a:rPr lang="en-US" sz="1400" dirty="0"/>
            <a:t>amino acid sequence determines the three-dimensional conformation </a:t>
          </a:r>
          <a:r>
            <a:rPr lang="en-US" sz="1400" dirty="0" smtClean="0"/>
            <a:t>of </a:t>
          </a:r>
          <a:r>
            <a:rPr lang="en-GB" sz="1400" dirty="0" smtClean="0"/>
            <a:t>a protein.</a:t>
          </a:r>
          <a:endParaRPr lang="en-GB" sz="1400" dirty="0"/>
        </a:p>
      </dgm:t>
    </dgm:pt>
    <dgm:pt modelId="{FDFC11A6-EB61-4DD0-A5DE-22809170C9FC}" type="parTrans" cxnId="{4C4ADCA7-B9A9-44E8-9CB5-7B9A63C95B18}">
      <dgm:prSet/>
      <dgm:spPr/>
      <dgm:t>
        <a:bodyPr/>
        <a:lstStyle/>
        <a:p>
          <a:endParaRPr lang="en-GB" sz="2000"/>
        </a:p>
      </dgm:t>
    </dgm:pt>
    <dgm:pt modelId="{9FE3B912-B6D0-47C3-862D-F7BCC9EBA242}" type="sibTrans" cxnId="{4C4ADCA7-B9A9-44E8-9CB5-7B9A63C95B18}">
      <dgm:prSet/>
      <dgm:spPr/>
      <dgm:t>
        <a:bodyPr/>
        <a:lstStyle/>
        <a:p>
          <a:endParaRPr lang="en-GB" sz="2000"/>
        </a:p>
      </dgm:t>
    </dgm:pt>
    <dgm:pt modelId="{29EFE2B8-E3CD-4686-8928-095396174B5D}">
      <dgm:prSet custT="1"/>
      <dgm:spPr/>
      <dgm:t>
        <a:bodyPr/>
        <a:lstStyle/>
        <a:p>
          <a:r>
            <a:rPr lang="en-US" sz="1400" dirty="0" smtClean="0"/>
            <a:t>Living </a:t>
          </a:r>
          <a:r>
            <a:rPr lang="en-US" sz="1400" dirty="0"/>
            <a:t>organisms synthesize many different proteins with a wide range </a:t>
          </a:r>
          <a:r>
            <a:rPr lang="en-US" sz="1400" dirty="0" smtClean="0"/>
            <a:t>of </a:t>
          </a:r>
          <a:r>
            <a:rPr lang="en-GB" sz="1400" dirty="0" smtClean="0"/>
            <a:t>functions.</a:t>
          </a:r>
          <a:endParaRPr lang="en-GB" sz="1400" dirty="0"/>
        </a:p>
      </dgm:t>
    </dgm:pt>
    <dgm:pt modelId="{2DD63B59-24A1-4F9B-8ED2-79EFAF4FF821}" type="parTrans" cxnId="{B6F008EB-31F5-4DCD-B908-1BC41D8AFA05}">
      <dgm:prSet/>
      <dgm:spPr/>
      <dgm:t>
        <a:bodyPr/>
        <a:lstStyle/>
        <a:p>
          <a:endParaRPr lang="en-GB" sz="2000"/>
        </a:p>
      </dgm:t>
    </dgm:pt>
    <dgm:pt modelId="{37461F67-3F5F-49F9-BADD-C5A262C1D9FF}" type="sibTrans" cxnId="{B6F008EB-31F5-4DCD-B908-1BC41D8AFA05}">
      <dgm:prSet/>
      <dgm:spPr/>
      <dgm:t>
        <a:bodyPr/>
        <a:lstStyle/>
        <a:p>
          <a:endParaRPr lang="en-GB" sz="2000"/>
        </a:p>
      </dgm:t>
    </dgm:pt>
    <dgm:pt modelId="{9A2DB9BE-CCD2-4EAD-9EB3-71C89966DD52}">
      <dgm:prSet custT="1"/>
      <dgm:spPr/>
      <dgm:t>
        <a:bodyPr/>
        <a:lstStyle/>
        <a:p>
          <a:r>
            <a:rPr lang="en-US" sz="1400" dirty="0" smtClean="0"/>
            <a:t>Every </a:t>
          </a:r>
          <a:r>
            <a:rPr lang="en-US" sz="1400" dirty="0"/>
            <a:t>individual has a unique proteome.</a:t>
          </a:r>
          <a:endParaRPr lang="en-GB" sz="1400" dirty="0"/>
        </a:p>
      </dgm:t>
    </dgm:pt>
    <dgm:pt modelId="{A8C138FE-081C-4946-88F3-4AD453FD6D61}" type="parTrans" cxnId="{D0303F93-7FBC-4BE5-A3B1-BC1FD2F050FC}">
      <dgm:prSet/>
      <dgm:spPr/>
      <dgm:t>
        <a:bodyPr/>
        <a:lstStyle/>
        <a:p>
          <a:endParaRPr lang="en-GB" sz="2000"/>
        </a:p>
      </dgm:t>
    </dgm:pt>
    <dgm:pt modelId="{6245CA53-F045-4E2A-9F83-D6C8D38FBBC0}" type="sibTrans" cxnId="{D0303F93-7FBC-4BE5-A3B1-BC1FD2F050FC}">
      <dgm:prSet/>
      <dgm:spPr/>
      <dgm:t>
        <a:bodyPr/>
        <a:lstStyle/>
        <a:p>
          <a:endParaRPr lang="en-GB" sz="2000"/>
        </a:p>
      </dgm:t>
    </dgm:pt>
    <dgm:pt modelId="{F9EB2F10-2B83-439B-8299-10923EE9C12E}" type="pres">
      <dgm:prSet presAssocID="{FBAE8630-DC10-4B52-AFE9-52D0B66F20CA}" presName="linear" presStyleCnt="0">
        <dgm:presLayoutVars>
          <dgm:animLvl val="lvl"/>
          <dgm:resizeHandles val="exact"/>
        </dgm:presLayoutVars>
      </dgm:prSet>
      <dgm:spPr/>
      <dgm:t>
        <a:bodyPr/>
        <a:lstStyle/>
        <a:p>
          <a:endParaRPr lang="es-ES"/>
        </a:p>
      </dgm:t>
    </dgm:pt>
    <dgm:pt modelId="{39B88802-A9D1-4819-B365-DE2F89766D29}" type="pres">
      <dgm:prSet presAssocID="{45586374-5553-4FE8-B33F-EA1CECFF459B}" presName="parentText" presStyleLbl="node1" presStyleIdx="0" presStyleCnt="8">
        <dgm:presLayoutVars>
          <dgm:chMax val="0"/>
          <dgm:bulletEnabled val="1"/>
        </dgm:presLayoutVars>
      </dgm:prSet>
      <dgm:spPr/>
      <dgm:t>
        <a:bodyPr/>
        <a:lstStyle/>
        <a:p>
          <a:endParaRPr lang="en-GB"/>
        </a:p>
      </dgm:t>
    </dgm:pt>
    <dgm:pt modelId="{88CF1424-877F-4D51-93DA-5775BAF76DB5}" type="pres">
      <dgm:prSet presAssocID="{F635B41A-1BFC-4356-B088-3826965CF85C}" presName="spacer" presStyleCnt="0"/>
      <dgm:spPr/>
    </dgm:pt>
    <dgm:pt modelId="{060E8791-22E1-4515-8E2A-CBC4D5A6C872}" type="pres">
      <dgm:prSet presAssocID="{93903ECF-AD80-4C6B-87C7-A6D6142E9726}" presName="parentText" presStyleLbl="node1" presStyleIdx="1" presStyleCnt="8">
        <dgm:presLayoutVars>
          <dgm:chMax val="0"/>
          <dgm:bulletEnabled val="1"/>
        </dgm:presLayoutVars>
      </dgm:prSet>
      <dgm:spPr/>
      <dgm:t>
        <a:bodyPr/>
        <a:lstStyle/>
        <a:p>
          <a:endParaRPr lang="en-GB"/>
        </a:p>
      </dgm:t>
    </dgm:pt>
    <dgm:pt modelId="{C095665D-79B7-49A7-B933-EE8B3DC40B0F}" type="pres">
      <dgm:prSet presAssocID="{386EBD22-4993-4767-B3A6-96A3FD9A2EC1}" presName="spacer" presStyleCnt="0"/>
      <dgm:spPr/>
    </dgm:pt>
    <dgm:pt modelId="{7A537711-370D-44AC-8291-7DE52C4F58C7}" type="pres">
      <dgm:prSet presAssocID="{1076240C-2C88-4F8D-8468-2BC4CB855F4B}" presName="parentText" presStyleLbl="node1" presStyleIdx="2" presStyleCnt="8">
        <dgm:presLayoutVars>
          <dgm:chMax val="0"/>
          <dgm:bulletEnabled val="1"/>
        </dgm:presLayoutVars>
      </dgm:prSet>
      <dgm:spPr/>
      <dgm:t>
        <a:bodyPr/>
        <a:lstStyle/>
        <a:p>
          <a:endParaRPr lang="en-GB"/>
        </a:p>
      </dgm:t>
    </dgm:pt>
    <dgm:pt modelId="{5DF6B1D5-01CC-4FF6-BF95-3D78E347202A}" type="pres">
      <dgm:prSet presAssocID="{D3E0751E-C649-482A-82D8-BE2A2AFBF9C9}" presName="spacer" presStyleCnt="0"/>
      <dgm:spPr/>
    </dgm:pt>
    <dgm:pt modelId="{FDE72290-3A72-465A-8F31-D20889B71998}" type="pres">
      <dgm:prSet presAssocID="{D98B017B-6FE1-4D49-B7A6-C63025E09E51}" presName="parentText" presStyleLbl="node1" presStyleIdx="3" presStyleCnt="8">
        <dgm:presLayoutVars>
          <dgm:chMax val="0"/>
          <dgm:bulletEnabled val="1"/>
        </dgm:presLayoutVars>
      </dgm:prSet>
      <dgm:spPr/>
      <dgm:t>
        <a:bodyPr/>
        <a:lstStyle/>
        <a:p>
          <a:endParaRPr lang="en-GB"/>
        </a:p>
      </dgm:t>
    </dgm:pt>
    <dgm:pt modelId="{77403E32-11DB-4861-ACA4-01F1EA4285E8}" type="pres">
      <dgm:prSet presAssocID="{2DDC386E-42E3-487F-BC1B-0B329843F83F}" presName="spacer" presStyleCnt="0"/>
      <dgm:spPr/>
    </dgm:pt>
    <dgm:pt modelId="{F606A7BF-8966-42EE-A594-DB3F91053161}" type="pres">
      <dgm:prSet presAssocID="{6BE73F25-B12F-4C61-AE9E-CCB90A5D2E19}" presName="parentText" presStyleLbl="node1" presStyleIdx="4" presStyleCnt="8">
        <dgm:presLayoutVars>
          <dgm:chMax val="0"/>
          <dgm:bulletEnabled val="1"/>
        </dgm:presLayoutVars>
      </dgm:prSet>
      <dgm:spPr/>
      <dgm:t>
        <a:bodyPr/>
        <a:lstStyle/>
        <a:p>
          <a:endParaRPr lang="en-GB"/>
        </a:p>
      </dgm:t>
    </dgm:pt>
    <dgm:pt modelId="{73A245EE-51BF-4F61-B972-4CA0D0BA65ED}" type="pres">
      <dgm:prSet presAssocID="{5861060F-E7E0-4106-8F02-F1F26ADC8A60}" presName="spacer" presStyleCnt="0"/>
      <dgm:spPr/>
    </dgm:pt>
    <dgm:pt modelId="{B2364AD0-3F35-4982-90EB-2DAB55C22D9A}" type="pres">
      <dgm:prSet presAssocID="{0194C91E-3F7C-49C8-960E-D1D1AD1A6B71}" presName="parentText" presStyleLbl="node1" presStyleIdx="5" presStyleCnt="8">
        <dgm:presLayoutVars>
          <dgm:chMax val="0"/>
          <dgm:bulletEnabled val="1"/>
        </dgm:presLayoutVars>
      </dgm:prSet>
      <dgm:spPr/>
      <dgm:t>
        <a:bodyPr/>
        <a:lstStyle/>
        <a:p>
          <a:endParaRPr lang="en-GB"/>
        </a:p>
      </dgm:t>
    </dgm:pt>
    <dgm:pt modelId="{4AA31BEB-450C-4D86-AB14-592A21E5356E}" type="pres">
      <dgm:prSet presAssocID="{9FE3B912-B6D0-47C3-862D-F7BCC9EBA242}" presName="spacer" presStyleCnt="0"/>
      <dgm:spPr/>
    </dgm:pt>
    <dgm:pt modelId="{D33A4917-D0EB-4A62-9C86-A9FB91FCEC98}" type="pres">
      <dgm:prSet presAssocID="{29EFE2B8-E3CD-4686-8928-095396174B5D}" presName="parentText" presStyleLbl="node1" presStyleIdx="6" presStyleCnt="8">
        <dgm:presLayoutVars>
          <dgm:chMax val="0"/>
          <dgm:bulletEnabled val="1"/>
        </dgm:presLayoutVars>
      </dgm:prSet>
      <dgm:spPr/>
      <dgm:t>
        <a:bodyPr/>
        <a:lstStyle/>
        <a:p>
          <a:endParaRPr lang="en-GB"/>
        </a:p>
      </dgm:t>
    </dgm:pt>
    <dgm:pt modelId="{472E514D-7A42-439F-A2A2-FEFD19B4B83A}" type="pres">
      <dgm:prSet presAssocID="{37461F67-3F5F-49F9-BADD-C5A262C1D9FF}" presName="spacer" presStyleCnt="0"/>
      <dgm:spPr/>
    </dgm:pt>
    <dgm:pt modelId="{2C0274EC-2588-437F-86DF-B04363076683}" type="pres">
      <dgm:prSet presAssocID="{9A2DB9BE-CCD2-4EAD-9EB3-71C89966DD52}" presName="parentText" presStyleLbl="node1" presStyleIdx="7" presStyleCnt="8">
        <dgm:presLayoutVars>
          <dgm:chMax val="0"/>
          <dgm:bulletEnabled val="1"/>
        </dgm:presLayoutVars>
      </dgm:prSet>
      <dgm:spPr/>
      <dgm:t>
        <a:bodyPr/>
        <a:lstStyle/>
        <a:p>
          <a:endParaRPr lang="en-GB"/>
        </a:p>
      </dgm:t>
    </dgm:pt>
  </dgm:ptLst>
  <dgm:cxnLst>
    <dgm:cxn modelId="{350442DB-0996-43B8-A455-814B67904F54}" type="presOf" srcId="{FBAE8630-DC10-4B52-AFE9-52D0B66F20CA}" destId="{F9EB2F10-2B83-439B-8299-10923EE9C12E}" srcOrd="0" destOrd="0" presId="urn:microsoft.com/office/officeart/2005/8/layout/vList2"/>
    <dgm:cxn modelId="{A2F1A506-EDB1-4CA2-B7D6-3F0FA58208E4}" type="presOf" srcId="{9A2DB9BE-CCD2-4EAD-9EB3-71C89966DD52}" destId="{2C0274EC-2588-437F-86DF-B04363076683}" srcOrd="0" destOrd="0" presId="urn:microsoft.com/office/officeart/2005/8/layout/vList2"/>
    <dgm:cxn modelId="{2C332AF2-E185-41EB-9047-6B3474FC1A15}" srcId="{FBAE8630-DC10-4B52-AFE9-52D0B66F20CA}" destId="{93903ECF-AD80-4C6B-87C7-A6D6142E9726}" srcOrd="1" destOrd="0" parTransId="{C8707339-56DD-4536-BA68-3D1808F073E3}" sibTransId="{386EBD22-4993-4767-B3A6-96A3FD9A2EC1}"/>
    <dgm:cxn modelId="{23A5C2BA-F5CC-4D98-87CD-36DD1A0BBFB8}" type="presOf" srcId="{45586374-5553-4FE8-B33F-EA1CECFF459B}" destId="{39B88802-A9D1-4819-B365-DE2F89766D29}" srcOrd="0" destOrd="0" presId="urn:microsoft.com/office/officeart/2005/8/layout/vList2"/>
    <dgm:cxn modelId="{341D0B3D-9F65-4D98-BEA1-8A307C4A9B60}" type="presOf" srcId="{93903ECF-AD80-4C6B-87C7-A6D6142E9726}" destId="{060E8791-22E1-4515-8E2A-CBC4D5A6C872}" srcOrd="0" destOrd="0" presId="urn:microsoft.com/office/officeart/2005/8/layout/vList2"/>
    <dgm:cxn modelId="{D0303F93-7FBC-4BE5-A3B1-BC1FD2F050FC}" srcId="{FBAE8630-DC10-4B52-AFE9-52D0B66F20CA}" destId="{9A2DB9BE-CCD2-4EAD-9EB3-71C89966DD52}" srcOrd="7" destOrd="0" parTransId="{A8C138FE-081C-4946-88F3-4AD453FD6D61}" sibTransId="{6245CA53-F045-4E2A-9F83-D6C8D38FBBC0}"/>
    <dgm:cxn modelId="{A2D8AEA9-A60E-4243-A636-118265CA793C}" srcId="{FBAE8630-DC10-4B52-AFE9-52D0B66F20CA}" destId="{6BE73F25-B12F-4C61-AE9E-CCB90A5D2E19}" srcOrd="4" destOrd="0" parTransId="{FEF29C71-2E97-4809-84BF-DE16AE4B9BE5}" sibTransId="{5861060F-E7E0-4106-8F02-F1F26ADC8A60}"/>
    <dgm:cxn modelId="{B6F008EB-31F5-4DCD-B908-1BC41D8AFA05}" srcId="{FBAE8630-DC10-4B52-AFE9-52D0B66F20CA}" destId="{29EFE2B8-E3CD-4686-8928-095396174B5D}" srcOrd="6" destOrd="0" parTransId="{2DD63B59-24A1-4F9B-8ED2-79EFAF4FF821}" sibTransId="{37461F67-3F5F-49F9-BADD-C5A262C1D9FF}"/>
    <dgm:cxn modelId="{4C4ADCA7-B9A9-44E8-9CB5-7B9A63C95B18}" srcId="{FBAE8630-DC10-4B52-AFE9-52D0B66F20CA}" destId="{0194C91E-3F7C-49C8-960E-D1D1AD1A6B71}" srcOrd="5" destOrd="0" parTransId="{FDFC11A6-EB61-4DD0-A5DE-22809170C9FC}" sibTransId="{9FE3B912-B6D0-47C3-862D-F7BCC9EBA242}"/>
    <dgm:cxn modelId="{62CDEF93-C972-4791-8C40-CE8A45D832FE}" srcId="{FBAE8630-DC10-4B52-AFE9-52D0B66F20CA}" destId="{45586374-5553-4FE8-B33F-EA1CECFF459B}" srcOrd="0" destOrd="0" parTransId="{57BF8033-D06E-48B3-AA38-DF09663505C0}" sibTransId="{F635B41A-1BFC-4356-B088-3826965CF85C}"/>
    <dgm:cxn modelId="{F8E27788-06B4-408A-88E0-DF566D47C2DA}" type="presOf" srcId="{29EFE2B8-E3CD-4686-8928-095396174B5D}" destId="{D33A4917-D0EB-4A62-9C86-A9FB91FCEC98}" srcOrd="0" destOrd="0" presId="urn:microsoft.com/office/officeart/2005/8/layout/vList2"/>
    <dgm:cxn modelId="{28A8AA31-73AA-4147-9A08-4A89A4D6063E}" srcId="{FBAE8630-DC10-4B52-AFE9-52D0B66F20CA}" destId="{D98B017B-6FE1-4D49-B7A6-C63025E09E51}" srcOrd="3" destOrd="0" parTransId="{78E89483-46AA-417A-A428-B98E74565916}" sibTransId="{2DDC386E-42E3-487F-BC1B-0B329843F83F}"/>
    <dgm:cxn modelId="{A6861B29-C2F4-4B9F-9F9C-39BEBDEE13D0}" type="presOf" srcId="{D98B017B-6FE1-4D49-B7A6-C63025E09E51}" destId="{FDE72290-3A72-465A-8F31-D20889B71998}" srcOrd="0" destOrd="0" presId="urn:microsoft.com/office/officeart/2005/8/layout/vList2"/>
    <dgm:cxn modelId="{6A0AD9E3-9875-4757-A495-44F2B52AB60A}" srcId="{FBAE8630-DC10-4B52-AFE9-52D0B66F20CA}" destId="{1076240C-2C88-4F8D-8468-2BC4CB855F4B}" srcOrd="2" destOrd="0" parTransId="{04718C5F-0045-4E52-A6F6-9D78EA92EBE9}" sibTransId="{D3E0751E-C649-482A-82D8-BE2A2AFBF9C9}"/>
    <dgm:cxn modelId="{AAD61975-CC9D-455E-85B9-B434916066B8}" type="presOf" srcId="{1076240C-2C88-4F8D-8468-2BC4CB855F4B}" destId="{7A537711-370D-44AC-8291-7DE52C4F58C7}" srcOrd="0" destOrd="0" presId="urn:microsoft.com/office/officeart/2005/8/layout/vList2"/>
    <dgm:cxn modelId="{34EF7D03-E36E-4C65-AC89-52C7236E3490}" type="presOf" srcId="{0194C91E-3F7C-49C8-960E-D1D1AD1A6B71}" destId="{B2364AD0-3F35-4982-90EB-2DAB55C22D9A}" srcOrd="0" destOrd="0" presId="urn:microsoft.com/office/officeart/2005/8/layout/vList2"/>
    <dgm:cxn modelId="{79D24A94-8F14-49DF-9BE3-1577220D6CD4}" type="presOf" srcId="{6BE73F25-B12F-4C61-AE9E-CCB90A5D2E19}" destId="{F606A7BF-8966-42EE-A594-DB3F91053161}" srcOrd="0" destOrd="0" presId="urn:microsoft.com/office/officeart/2005/8/layout/vList2"/>
    <dgm:cxn modelId="{52F6F3F5-6547-4FA2-84AF-8F2067B9639B}" type="presParOf" srcId="{F9EB2F10-2B83-439B-8299-10923EE9C12E}" destId="{39B88802-A9D1-4819-B365-DE2F89766D29}" srcOrd="0" destOrd="0" presId="urn:microsoft.com/office/officeart/2005/8/layout/vList2"/>
    <dgm:cxn modelId="{B317E4DA-55B6-4AA0-B785-3A91C2EA0822}" type="presParOf" srcId="{F9EB2F10-2B83-439B-8299-10923EE9C12E}" destId="{88CF1424-877F-4D51-93DA-5775BAF76DB5}" srcOrd="1" destOrd="0" presId="urn:microsoft.com/office/officeart/2005/8/layout/vList2"/>
    <dgm:cxn modelId="{63A24E73-7764-4E15-9808-4CD81E291799}" type="presParOf" srcId="{F9EB2F10-2B83-439B-8299-10923EE9C12E}" destId="{060E8791-22E1-4515-8E2A-CBC4D5A6C872}" srcOrd="2" destOrd="0" presId="urn:microsoft.com/office/officeart/2005/8/layout/vList2"/>
    <dgm:cxn modelId="{E34651D8-362E-45CA-A1BE-2A9E31BB9C52}" type="presParOf" srcId="{F9EB2F10-2B83-439B-8299-10923EE9C12E}" destId="{C095665D-79B7-49A7-B933-EE8B3DC40B0F}" srcOrd="3" destOrd="0" presId="urn:microsoft.com/office/officeart/2005/8/layout/vList2"/>
    <dgm:cxn modelId="{C6FFF6E0-DC1C-496A-8AD4-1E1FC6DB7B14}" type="presParOf" srcId="{F9EB2F10-2B83-439B-8299-10923EE9C12E}" destId="{7A537711-370D-44AC-8291-7DE52C4F58C7}" srcOrd="4" destOrd="0" presId="urn:microsoft.com/office/officeart/2005/8/layout/vList2"/>
    <dgm:cxn modelId="{E97E11B6-5AFC-4263-9ECC-F2E030F97729}" type="presParOf" srcId="{F9EB2F10-2B83-439B-8299-10923EE9C12E}" destId="{5DF6B1D5-01CC-4FF6-BF95-3D78E347202A}" srcOrd="5" destOrd="0" presId="urn:microsoft.com/office/officeart/2005/8/layout/vList2"/>
    <dgm:cxn modelId="{E4A7C36C-C009-4318-8926-2747BA63F14B}" type="presParOf" srcId="{F9EB2F10-2B83-439B-8299-10923EE9C12E}" destId="{FDE72290-3A72-465A-8F31-D20889B71998}" srcOrd="6" destOrd="0" presId="urn:microsoft.com/office/officeart/2005/8/layout/vList2"/>
    <dgm:cxn modelId="{436B2ADA-4BC9-425A-B5C9-FCB353AD679D}" type="presParOf" srcId="{F9EB2F10-2B83-439B-8299-10923EE9C12E}" destId="{77403E32-11DB-4861-ACA4-01F1EA4285E8}" srcOrd="7" destOrd="0" presId="urn:microsoft.com/office/officeart/2005/8/layout/vList2"/>
    <dgm:cxn modelId="{EDA93F12-ED33-4836-991D-3D9FE32A28C1}" type="presParOf" srcId="{F9EB2F10-2B83-439B-8299-10923EE9C12E}" destId="{F606A7BF-8966-42EE-A594-DB3F91053161}" srcOrd="8" destOrd="0" presId="urn:microsoft.com/office/officeart/2005/8/layout/vList2"/>
    <dgm:cxn modelId="{CE4D72E0-60CA-42B5-B053-1CBB48E659C0}" type="presParOf" srcId="{F9EB2F10-2B83-439B-8299-10923EE9C12E}" destId="{73A245EE-51BF-4F61-B972-4CA0D0BA65ED}" srcOrd="9" destOrd="0" presId="urn:microsoft.com/office/officeart/2005/8/layout/vList2"/>
    <dgm:cxn modelId="{BC49538F-D9FF-4EFA-9033-1CF60DEA570F}" type="presParOf" srcId="{F9EB2F10-2B83-439B-8299-10923EE9C12E}" destId="{B2364AD0-3F35-4982-90EB-2DAB55C22D9A}" srcOrd="10" destOrd="0" presId="urn:microsoft.com/office/officeart/2005/8/layout/vList2"/>
    <dgm:cxn modelId="{9A6EC587-B2E7-46EE-B4BB-003A1B4CEBC0}" type="presParOf" srcId="{F9EB2F10-2B83-439B-8299-10923EE9C12E}" destId="{4AA31BEB-450C-4D86-AB14-592A21E5356E}" srcOrd="11" destOrd="0" presId="urn:microsoft.com/office/officeart/2005/8/layout/vList2"/>
    <dgm:cxn modelId="{51C0B713-34DC-4002-B6AD-2390D7177D25}" type="presParOf" srcId="{F9EB2F10-2B83-439B-8299-10923EE9C12E}" destId="{D33A4917-D0EB-4A62-9C86-A9FB91FCEC98}" srcOrd="12" destOrd="0" presId="urn:microsoft.com/office/officeart/2005/8/layout/vList2"/>
    <dgm:cxn modelId="{9D2280ED-FC9D-41AD-8DFD-E3338C413C47}" type="presParOf" srcId="{F9EB2F10-2B83-439B-8299-10923EE9C12E}" destId="{472E514D-7A42-439F-A2A2-FEFD19B4B83A}" srcOrd="13" destOrd="0" presId="urn:microsoft.com/office/officeart/2005/8/layout/vList2"/>
    <dgm:cxn modelId="{FD3B1096-170F-4842-B972-988743C3C1C9}" type="presParOf" srcId="{F9EB2F10-2B83-439B-8299-10923EE9C12E}" destId="{2C0274EC-2588-437F-86DF-B04363076683}"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ABFFB5-CC6A-4F3F-B501-DA3644A3949D}"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S"/>
        </a:p>
      </dgm:t>
    </dgm:pt>
    <dgm:pt modelId="{FCC2D744-F234-486C-97F0-445CCF74D233}">
      <dgm:prSet/>
      <dgm:spPr/>
      <dgm:t>
        <a:bodyPr/>
        <a:lstStyle/>
        <a:p>
          <a:r>
            <a:rPr lang="en-US"/>
            <a:t>Looking for patterns, trends and discrepancies—most but not all organisms assemble proteins from the same amino acids. (3.1)</a:t>
          </a:r>
          <a:endParaRPr lang="en-GB"/>
        </a:p>
      </dgm:t>
    </dgm:pt>
    <dgm:pt modelId="{B48471FC-0CD2-4BCA-ACF6-F6120B27AE7E}" type="parTrans" cxnId="{F804C5D9-1A70-4FCF-A99B-C386BC0B4DE1}">
      <dgm:prSet/>
      <dgm:spPr/>
      <dgm:t>
        <a:bodyPr/>
        <a:lstStyle/>
        <a:p>
          <a:endParaRPr lang="en-GB"/>
        </a:p>
      </dgm:t>
    </dgm:pt>
    <dgm:pt modelId="{37D7AC21-F33A-4C9B-B66C-34D431A41AEF}" type="sibTrans" cxnId="{F804C5D9-1A70-4FCF-A99B-C386BC0B4DE1}">
      <dgm:prSet/>
      <dgm:spPr/>
      <dgm:t>
        <a:bodyPr/>
        <a:lstStyle/>
        <a:p>
          <a:endParaRPr lang="en-GB"/>
        </a:p>
      </dgm:t>
    </dgm:pt>
    <dgm:pt modelId="{F0689D10-A944-4645-9C78-13600155B516}" type="pres">
      <dgm:prSet presAssocID="{FEABFFB5-CC6A-4F3F-B501-DA3644A3949D}" presName="linear" presStyleCnt="0">
        <dgm:presLayoutVars>
          <dgm:animLvl val="lvl"/>
          <dgm:resizeHandles val="exact"/>
        </dgm:presLayoutVars>
      </dgm:prSet>
      <dgm:spPr/>
      <dgm:t>
        <a:bodyPr/>
        <a:lstStyle/>
        <a:p>
          <a:endParaRPr lang="es-ES"/>
        </a:p>
      </dgm:t>
    </dgm:pt>
    <dgm:pt modelId="{6BD2F69B-D602-4474-A41E-73ADA23519FD}" type="pres">
      <dgm:prSet presAssocID="{FCC2D744-F234-486C-97F0-445CCF74D233}" presName="parentText" presStyleLbl="node1" presStyleIdx="0" presStyleCnt="1">
        <dgm:presLayoutVars>
          <dgm:chMax val="0"/>
          <dgm:bulletEnabled val="1"/>
        </dgm:presLayoutVars>
      </dgm:prSet>
      <dgm:spPr/>
      <dgm:t>
        <a:bodyPr/>
        <a:lstStyle/>
        <a:p>
          <a:endParaRPr lang="en-GB"/>
        </a:p>
      </dgm:t>
    </dgm:pt>
  </dgm:ptLst>
  <dgm:cxnLst>
    <dgm:cxn modelId="{F804C5D9-1A70-4FCF-A99B-C386BC0B4DE1}" srcId="{FEABFFB5-CC6A-4F3F-B501-DA3644A3949D}" destId="{FCC2D744-F234-486C-97F0-445CCF74D233}" srcOrd="0" destOrd="0" parTransId="{B48471FC-0CD2-4BCA-ACF6-F6120B27AE7E}" sibTransId="{37D7AC21-F33A-4C9B-B66C-34D431A41AEF}"/>
    <dgm:cxn modelId="{4A037F24-FF08-4951-B80E-321464CBD147}" type="presOf" srcId="{FCC2D744-F234-486C-97F0-445CCF74D233}" destId="{6BD2F69B-D602-4474-A41E-73ADA23519FD}" srcOrd="0" destOrd="0" presId="urn:microsoft.com/office/officeart/2005/8/layout/vList2"/>
    <dgm:cxn modelId="{B7639C53-A4EF-4020-92A7-46340A6B67E4}" type="presOf" srcId="{FEABFFB5-CC6A-4F3F-B501-DA3644A3949D}" destId="{F0689D10-A944-4645-9C78-13600155B516}" srcOrd="0" destOrd="0" presId="urn:microsoft.com/office/officeart/2005/8/layout/vList2"/>
    <dgm:cxn modelId="{0E135923-DFDA-4D5E-A36E-57C750D4E1CC}" type="presParOf" srcId="{F0689D10-A944-4645-9C78-13600155B516}" destId="{6BD2F69B-D602-4474-A41E-73ADA23519FD}"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AE8630-DC10-4B52-AFE9-52D0B66F20CA}"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S"/>
        </a:p>
      </dgm:t>
    </dgm:pt>
    <dgm:pt modelId="{AD14B634-2413-43BF-9A70-6EE8A27EECAF}">
      <dgm:prSet/>
      <dgm:spPr/>
      <dgm:t>
        <a:bodyPr/>
        <a:lstStyle/>
        <a:p>
          <a:r>
            <a:rPr lang="en-GB" dirty="0"/>
            <a:t>Application: Rubisco, insulin, immunoglobulins, rhodopsin, collagen </a:t>
          </a:r>
          <a:r>
            <a:rPr lang="en-GB" dirty="0" smtClean="0"/>
            <a:t>and </a:t>
          </a:r>
          <a:r>
            <a:rPr lang="en-US" dirty="0" smtClean="0"/>
            <a:t>spider silk as examples of the range of protein functions.</a:t>
          </a:r>
          <a:endParaRPr lang="en-GB" dirty="0"/>
        </a:p>
      </dgm:t>
    </dgm:pt>
    <dgm:pt modelId="{DE976669-B729-40E2-9E76-208FE62C677F}" type="parTrans" cxnId="{97DD874A-B466-4569-94A5-A8F2C665E585}">
      <dgm:prSet/>
      <dgm:spPr/>
      <dgm:t>
        <a:bodyPr/>
        <a:lstStyle/>
        <a:p>
          <a:endParaRPr lang="en-GB"/>
        </a:p>
      </dgm:t>
    </dgm:pt>
    <dgm:pt modelId="{8A1BAD4B-CFB9-4D63-A558-51E9944B4CB7}" type="sibTrans" cxnId="{97DD874A-B466-4569-94A5-A8F2C665E585}">
      <dgm:prSet/>
      <dgm:spPr/>
      <dgm:t>
        <a:bodyPr/>
        <a:lstStyle/>
        <a:p>
          <a:endParaRPr lang="en-GB"/>
        </a:p>
      </dgm:t>
    </dgm:pt>
    <dgm:pt modelId="{320A23DF-8CFF-407C-97AC-7BD2953BD34F}">
      <dgm:prSet/>
      <dgm:spPr/>
      <dgm:t>
        <a:bodyPr/>
        <a:lstStyle/>
        <a:p>
          <a:r>
            <a:rPr lang="en-US" dirty="0" smtClean="0"/>
            <a:t>Application</a:t>
          </a:r>
          <a:r>
            <a:rPr lang="en-US" dirty="0"/>
            <a:t>: Denaturation of proteins by heat or by deviation of pH from </a:t>
          </a:r>
          <a:r>
            <a:rPr lang="en-US" dirty="0" smtClean="0"/>
            <a:t>the </a:t>
          </a:r>
          <a:r>
            <a:rPr lang="en-GB" dirty="0" smtClean="0"/>
            <a:t>optimum.</a:t>
          </a:r>
          <a:endParaRPr lang="en-GB" dirty="0"/>
        </a:p>
      </dgm:t>
    </dgm:pt>
    <dgm:pt modelId="{897628B1-2955-40DC-8329-DF2C501EDD2D}" type="parTrans" cxnId="{6ED8EC65-3A3B-4FFE-8396-0B22463E68D5}">
      <dgm:prSet/>
      <dgm:spPr/>
      <dgm:t>
        <a:bodyPr/>
        <a:lstStyle/>
        <a:p>
          <a:endParaRPr lang="en-GB"/>
        </a:p>
      </dgm:t>
    </dgm:pt>
    <dgm:pt modelId="{F617E905-191A-4493-BCFB-AE959015E7D1}" type="sibTrans" cxnId="{6ED8EC65-3A3B-4FFE-8396-0B22463E68D5}">
      <dgm:prSet/>
      <dgm:spPr/>
      <dgm:t>
        <a:bodyPr/>
        <a:lstStyle/>
        <a:p>
          <a:endParaRPr lang="en-GB"/>
        </a:p>
      </dgm:t>
    </dgm:pt>
    <dgm:pt modelId="{1EC0CAA0-4D63-4DC0-9474-F1909152D432}">
      <dgm:prSet/>
      <dgm:spPr/>
      <dgm:t>
        <a:bodyPr/>
        <a:lstStyle/>
        <a:p>
          <a:r>
            <a:rPr lang="en-US" dirty="0" smtClean="0"/>
            <a:t>Skill</a:t>
          </a:r>
          <a:r>
            <a:rPr lang="en-US" dirty="0"/>
            <a:t>: Drawing molecular diagrams to show the formation of a peptide bond.</a:t>
          </a:r>
          <a:endParaRPr lang="en-GB" dirty="0"/>
        </a:p>
      </dgm:t>
    </dgm:pt>
    <dgm:pt modelId="{1410D84B-46B3-4469-B59D-50824C1C7FC9}" type="parTrans" cxnId="{5BE5B160-5169-4C20-B545-F5518382FE69}">
      <dgm:prSet/>
      <dgm:spPr/>
      <dgm:t>
        <a:bodyPr/>
        <a:lstStyle/>
        <a:p>
          <a:endParaRPr lang="en-GB"/>
        </a:p>
      </dgm:t>
    </dgm:pt>
    <dgm:pt modelId="{D3176ED0-F16D-4D62-824C-11F4ABED8363}" type="sibTrans" cxnId="{5BE5B160-5169-4C20-B545-F5518382FE69}">
      <dgm:prSet/>
      <dgm:spPr/>
      <dgm:t>
        <a:bodyPr/>
        <a:lstStyle/>
        <a:p>
          <a:endParaRPr lang="en-GB"/>
        </a:p>
      </dgm:t>
    </dgm:pt>
    <dgm:pt modelId="{F9EB2F10-2B83-439B-8299-10923EE9C12E}" type="pres">
      <dgm:prSet presAssocID="{FBAE8630-DC10-4B52-AFE9-52D0B66F20CA}" presName="linear" presStyleCnt="0">
        <dgm:presLayoutVars>
          <dgm:animLvl val="lvl"/>
          <dgm:resizeHandles val="exact"/>
        </dgm:presLayoutVars>
      </dgm:prSet>
      <dgm:spPr/>
      <dgm:t>
        <a:bodyPr/>
        <a:lstStyle/>
        <a:p>
          <a:endParaRPr lang="es-ES"/>
        </a:p>
      </dgm:t>
    </dgm:pt>
    <dgm:pt modelId="{2A7627B8-93E2-4408-B7F1-2BD12DD71C21}" type="pres">
      <dgm:prSet presAssocID="{AD14B634-2413-43BF-9A70-6EE8A27EECAF}" presName="parentText" presStyleLbl="node1" presStyleIdx="0" presStyleCnt="3">
        <dgm:presLayoutVars>
          <dgm:chMax val="0"/>
          <dgm:bulletEnabled val="1"/>
        </dgm:presLayoutVars>
      </dgm:prSet>
      <dgm:spPr/>
      <dgm:t>
        <a:bodyPr/>
        <a:lstStyle/>
        <a:p>
          <a:endParaRPr lang="en-GB"/>
        </a:p>
      </dgm:t>
    </dgm:pt>
    <dgm:pt modelId="{808C7265-151E-43CD-98CE-151131DBF0B8}" type="pres">
      <dgm:prSet presAssocID="{8A1BAD4B-CFB9-4D63-A558-51E9944B4CB7}" presName="spacer" presStyleCnt="0"/>
      <dgm:spPr/>
    </dgm:pt>
    <dgm:pt modelId="{A20D591F-AF9D-46A2-89C8-9ED887930014}" type="pres">
      <dgm:prSet presAssocID="{320A23DF-8CFF-407C-97AC-7BD2953BD34F}" presName="parentText" presStyleLbl="node1" presStyleIdx="1" presStyleCnt="3">
        <dgm:presLayoutVars>
          <dgm:chMax val="0"/>
          <dgm:bulletEnabled val="1"/>
        </dgm:presLayoutVars>
      </dgm:prSet>
      <dgm:spPr/>
      <dgm:t>
        <a:bodyPr/>
        <a:lstStyle/>
        <a:p>
          <a:endParaRPr lang="en-GB"/>
        </a:p>
      </dgm:t>
    </dgm:pt>
    <dgm:pt modelId="{4FFE05B2-CEBA-4532-B226-EAC1E7086F1D}" type="pres">
      <dgm:prSet presAssocID="{F617E905-191A-4493-BCFB-AE959015E7D1}" presName="spacer" presStyleCnt="0"/>
      <dgm:spPr/>
    </dgm:pt>
    <dgm:pt modelId="{06D65047-C0BA-4752-BA9F-64C28D088F69}" type="pres">
      <dgm:prSet presAssocID="{1EC0CAA0-4D63-4DC0-9474-F1909152D432}" presName="parentText" presStyleLbl="node1" presStyleIdx="2" presStyleCnt="3">
        <dgm:presLayoutVars>
          <dgm:chMax val="0"/>
          <dgm:bulletEnabled val="1"/>
        </dgm:presLayoutVars>
      </dgm:prSet>
      <dgm:spPr/>
      <dgm:t>
        <a:bodyPr/>
        <a:lstStyle/>
        <a:p>
          <a:endParaRPr lang="en-GB"/>
        </a:p>
      </dgm:t>
    </dgm:pt>
  </dgm:ptLst>
  <dgm:cxnLst>
    <dgm:cxn modelId="{506A6C8E-7ABE-415C-AD16-402C8B9B0E2D}" type="presOf" srcId="{320A23DF-8CFF-407C-97AC-7BD2953BD34F}" destId="{A20D591F-AF9D-46A2-89C8-9ED887930014}" srcOrd="0" destOrd="0" presId="urn:microsoft.com/office/officeart/2005/8/layout/vList2"/>
    <dgm:cxn modelId="{6ED8EC65-3A3B-4FFE-8396-0B22463E68D5}" srcId="{FBAE8630-DC10-4B52-AFE9-52D0B66F20CA}" destId="{320A23DF-8CFF-407C-97AC-7BD2953BD34F}" srcOrd="1" destOrd="0" parTransId="{897628B1-2955-40DC-8329-DF2C501EDD2D}" sibTransId="{F617E905-191A-4493-BCFB-AE959015E7D1}"/>
    <dgm:cxn modelId="{720BD40B-F660-46C8-B916-6EDAE0B5959E}" type="presOf" srcId="{FBAE8630-DC10-4B52-AFE9-52D0B66F20CA}" destId="{F9EB2F10-2B83-439B-8299-10923EE9C12E}" srcOrd="0" destOrd="0" presId="urn:microsoft.com/office/officeart/2005/8/layout/vList2"/>
    <dgm:cxn modelId="{97DD874A-B466-4569-94A5-A8F2C665E585}" srcId="{FBAE8630-DC10-4B52-AFE9-52D0B66F20CA}" destId="{AD14B634-2413-43BF-9A70-6EE8A27EECAF}" srcOrd="0" destOrd="0" parTransId="{DE976669-B729-40E2-9E76-208FE62C677F}" sibTransId="{8A1BAD4B-CFB9-4D63-A558-51E9944B4CB7}"/>
    <dgm:cxn modelId="{CC46307A-218C-4010-85A6-608C8D791D5C}" type="presOf" srcId="{AD14B634-2413-43BF-9A70-6EE8A27EECAF}" destId="{2A7627B8-93E2-4408-B7F1-2BD12DD71C21}" srcOrd="0" destOrd="0" presId="urn:microsoft.com/office/officeart/2005/8/layout/vList2"/>
    <dgm:cxn modelId="{258503D4-0E04-4E8B-8F99-3F470B4FB935}" type="presOf" srcId="{1EC0CAA0-4D63-4DC0-9474-F1909152D432}" destId="{06D65047-C0BA-4752-BA9F-64C28D088F69}" srcOrd="0" destOrd="0" presId="urn:microsoft.com/office/officeart/2005/8/layout/vList2"/>
    <dgm:cxn modelId="{5BE5B160-5169-4C20-B545-F5518382FE69}" srcId="{FBAE8630-DC10-4B52-AFE9-52D0B66F20CA}" destId="{1EC0CAA0-4D63-4DC0-9474-F1909152D432}" srcOrd="2" destOrd="0" parTransId="{1410D84B-46B3-4469-B59D-50824C1C7FC9}" sibTransId="{D3176ED0-F16D-4D62-824C-11F4ABED8363}"/>
    <dgm:cxn modelId="{40BD7430-7A43-4AF8-A7E8-9B18F37F7DE4}" type="presParOf" srcId="{F9EB2F10-2B83-439B-8299-10923EE9C12E}" destId="{2A7627B8-93E2-4408-B7F1-2BD12DD71C21}" srcOrd="0" destOrd="0" presId="urn:microsoft.com/office/officeart/2005/8/layout/vList2"/>
    <dgm:cxn modelId="{5674AC05-7161-4C46-B9BE-E872382B67E9}" type="presParOf" srcId="{F9EB2F10-2B83-439B-8299-10923EE9C12E}" destId="{808C7265-151E-43CD-98CE-151131DBF0B8}" srcOrd="1" destOrd="0" presId="urn:microsoft.com/office/officeart/2005/8/layout/vList2"/>
    <dgm:cxn modelId="{7187DEED-4354-4A73-89E0-76A2E3038ACB}" type="presParOf" srcId="{F9EB2F10-2B83-439B-8299-10923EE9C12E}" destId="{A20D591F-AF9D-46A2-89C8-9ED887930014}" srcOrd="2" destOrd="0" presId="urn:microsoft.com/office/officeart/2005/8/layout/vList2"/>
    <dgm:cxn modelId="{2C73B3ED-963B-452D-B16E-951CD9F5228F}" type="presParOf" srcId="{F9EB2F10-2B83-439B-8299-10923EE9C12E}" destId="{4FFE05B2-CEBA-4532-B226-EAC1E7086F1D}" srcOrd="3" destOrd="0" presId="urn:microsoft.com/office/officeart/2005/8/layout/vList2"/>
    <dgm:cxn modelId="{A5D3A874-415A-4D8D-873A-E29A5E49DE4F}" type="presParOf" srcId="{F9EB2F10-2B83-439B-8299-10923EE9C12E}" destId="{06D65047-C0BA-4752-BA9F-64C28D088F6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7199ABC-2B52-4EE2-91EE-5768BDAAE9F2}"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GB"/>
        </a:p>
      </dgm:t>
    </dgm:pt>
    <dgm:pt modelId="{9894D33F-DB2E-4419-9D5C-11A2C56919F1}">
      <dgm:prSet phldrT="[Texto]"/>
      <dgm:spPr/>
      <dgm:t>
        <a:bodyPr/>
        <a:lstStyle/>
        <a:p>
          <a:r>
            <a:rPr lang="en-US" dirty="0" smtClean="0"/>
            <a:t>No </a:t>
          </a:r>
          <a:r>
            <a:rPr lang="en-US" dirty="0" err="1" smtClean="0"/>
            <a:t>Tok</a:t>
          </a:r>
          <a:r>
            <a:rPr lang="en-US" dirty="0" smtClean="0"/>
            <a:t> included</a:t>
          </a:r>
          <a:endParaRPr lang="en-GB" b="1" dirty="0"/>
        </a:p>
      </dgm:t>
    </dgm:pt>
    <dgm:pt modelId="{0F5448C9-0552-4810-ABD8-51C7555B8F5F}" type="parTrans" cxnId="{DCE3F067-98BE-438F-9ED8-641E71E735E2}">
      <dgm:prSet/>
      <dgm:spPr/>
      <dgm:t>
        <a:bodyPr/>
        <a:lstStyle/>
        <a:p>
          <a:endParaRPr lang="en-GB"/>
        </a:p>
      </dgm:t>
    </dgm:pt>
    <dgm:pt modelId="{52652FC3-6523-449E-B207-28E69B7FCAB7}" type="sibTrans" cxnId="{DCE3F067-98BE-438F-9ED8-641E71E735E2}">
      <dgm:prSet/>
      <dgm:spPr/>
      <dgm:t>
        <a:bodyPr/>
        <a:lstStyle/>
        <a:p>
          <a:endParaRPr lang="en-GB"/>
        </a:p>
      </dgm:t>
    </dgm:pt>
    <dgm:pt modelId="{DBD93534-37E2-4FEB-B4FF-70A6DF8FFBF4}" type="pres">
      <dgm:prSet presAssocID="{27199ABC-2B52-4EE2-91EE-5768BDAAE9F2}" presName="linear" presStyleCnt="0">
        <dgm:presLayoutVars>
          <dgm:animLvl val="lvl"/>
          <dgm:resizeHandles val="exact"/>
        </dgm:presLayoutVars>
      </dgm:prSet>
      <dgm:spPr/>
      <dgm:t>
        <a:bodyPr/>
        <a:lstStyle/>
        <a:p>
          <a:endParaRPr lang="en-GB"/>
        </a:p>
      </dgm:t>
    </dgm:pt>
    <dgm:pt modelId="{5452018A-424A-4A43-BEAE-C6715D57FA04}" type="pres">
      <dgm:prSet presAssocID="{9894D33F-DB2E-4419-9D5C-11A2C56919F1}" presName="parentText" presStyleLbl="node1" presStyleIdx="0" presStyleCnt="1" custScaleY="46789">
        <dgm:presLayoutVars>
          <dgm:chMax val="0"/>
          <dgm:bulletEnabled val="1"/>
        </dgm:presLayoutVars>
      </dgm:prSet>
      <dgm:spPr/>
      <dgm:t>
        <a:bodyPr/>
        <a:lstStyle/>
        <a:p>
          <a:endParaRPr lang="en-GB"/>
        </a:p>
      </dgm:t>
    </dgm:pt>
  </dgm:ptLst>
  <dgm:cxnLst>
    <dgm:cxn modelId="{DCE3F067-98BE-438F-9ED8-641E71E735E2}" srcId="{27199ABC-2B52-4EE2-91EE-5768BDAAE9F2}" destId="{9894D33F-DB2E-4419-9D5C-11A2C56919F1}" srcOrd="0" destOrd="0" parTransId="{0F5448C9-0552-4810-ABD8-51C7555B8F5F}" sibTransId="{52652FC3-6523-449E-B207-28E69B7FCAB7}"/>
    <dgm:cxn modelId="{242EAB56-AB19-489D-A21A-8F8068B64B77}" type="presOf" srcId="{27199ABC-2B52-4EE2-91EE-5768BDAAE9F2}" destId="{DBD93534-37E2-4FEB-B4FF-70A6DF8FFBF4}" srcOrd="0" destOrd="0" presId="urn:microsoft.com/office/officeart/2005/8/layout/vList2"/>
    <dgm:cxn modelId="{3C534029-3EBC-4D33-BDC3-CAB90180A905}" type="presOf" srcId="{9894D33F-DB2E-4419-9D5C-11A2C56919F1}" destId="{5452018A-424A-4A43-BEAE-C6715D57FA04}" srcOrd="0" destOrd="0" presId="urn:microsoft.com/office/officeart/2005/8/layout/vList2"/>
    <dgm:cxn modelId="{7B9A5D9C-1AA1-474E-A5E4-B3BD0A83C9EF}" type="presParOf" srcId="{DBD93534-37E2-4FEB-B4FF-70A6DF8FFBF4}" destId="{5452018A-424A-4A43-BEAE-C6715D57FA04}"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7C74FE7-A888-49E9-8D20-F61CB535A40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037CC5F8-43ED-4917-980E-90895BA08CE9}">
      <dgm:prSet/>
      <dgm:spPr/>
      <dgm:t>
        <a:bodyPr/>
        <a:lstStyle/>
        <a:p>
          <a:r>
            <a:rPr lang="en-US" dirty="0"/>
            <a:t>The detailed structure of the six proteins selected to illustrate the </a:t>
          </a:r>
          <a:r>
            <a:rPr lang="en-US" dirty="0" smtClean="0"/>
            <a:t>functions of proteins is not needed.</a:t>
          </a:r>
          <a:endParaRPr lang="en-GB" dirty="0"/>
        </a:p>
      </dgm:t>
    </dgm:pt>
    <dgm:pt modelId="{8C01D363-CF63-4E67-8683-E72EAF86CD8B}" type="parTrans" cxnId="{E170544D-CEE5-478E-9D3B-A5455A4A8413}">
      <dgm:prSet/>
      <dgm:spPr/>
      <dgm:t>
        <a:bodyPr/>
        <a:lstStyle/>
        <a:p>
          <a:endParaRPr lang="en-GB"/>
        </a:p>
      </dgm:t>
    </dgm:pt>
    <dgm:pt modelId="{A4F50E04-1739-4DE3-94F6-3C2A721ABDBC}" type="sibTrans" cxnId="{E170544D-CEE5-478E-9D3B-A5455A4A8413}">
      <dgm:prSet/>
      <dgm:spPr/>
      <dgm:t>
        <a:bodyPr/>
        <a:lstStyle/>
        <a:p>
          <a:endParaRPr lang="en-GB"/>
        </a:p>
      </dgm:t>
    </dgm:pt>
    <dgm:pt modelId="{CC3BEE05-72F3-40A9-97B0-CBA35107FFB4}">
      <dgm:prSet/>
      <dgm:spPr/>
      <dgm:t>
        <a:bodyPr/>
        <a:lstStyle/>
        <a:p>
          <a:r>
            <a:rPr lang="en-US" dirty="0" smtClean="0"/>
            <a:t>Egg </a:t>
          </a:r>
          <a:r>
            <a:rPr lang="en-US" dirty="0"/>
            <a:t>white or albumin solutions can be used in denaturation experiments.</a:t>
          </a:r>
          <a:endParaRPr lang="en-GB" dirty="0"/>
        </a:p>
      </dgm:t>
    </dgm:pt>
    <dgm:pt modelId="{AC3389CF-94CB-43FB-BC31-EEF6BAA2157F}" type="parTrans" cxnId="{FE7E92CC-BFE6-4B4A-ACC1-5ADDE8968134}">
      <dgm:prSet/>
      <dgm:spPr/>
      <dgm:t>
        <a:bodyPr/>
        <a:lstStyle/>
        <a:p>
          <a:endParaRPr lang="en-GB"/>
        </a:p>
      </dgm:t>
    </dgm:pt>
    <dgm:pt modelId="{5E3C91D8-0ECE-4B7A-91D9-1AF4A0ECC331}" type="sibTrans" cxnId="{FE7E92CC-BFE6-4B4A-ACC1-5ADDE8968134}">
      <dgm:prSet/>
      <dgm:spPr/>
      <dgm:t>
        <a:bodyPr/>
        <a:lstStyle/>
        <a:p>
          <a:endParaRPr lang="en-GB"/>
        </a:p>
      </dgm:t>
    </dgm:pt>
    <dgm:pt modelId="{C07A90F2-3DC1-40A3-8B25-24B6D1A7D133}">
      <dgm:prSet/>
      <dgm:spPr/>
      <dgm:t>
        <a:bodyPr/>
        <a:lstStyle/>
        <a:p>
          <a:r>
            <a:rPr lang="en-US" dirty="0" smtClean="0"/>
            <a:t>Students </a:t>
          </a:r>
          <a:r>
            <a:rPr lang="en-US" dirty="0"/>
            <a:t>should know that most organisms use the same 20 amino </a:t>
          </a:r>
          <a:r>
            <a:rPr lang="en-US" dirty="0" smtClean="0"/>
            <a:t>acids in the same genetic code although there are some exceptions. Specific examples could be used for illustration.</a:t>
          </a:r>
          <a:endParaRPr lang="en-GB" dirty="0"/>
        </a:p>
      </dgm:t>
    </dgm:pt>
    <dgm:pt modelId="{8B2B361F-29E4-461C-AD7E-212440233DED}" type="parTrans" cxnId="{DE4E1755-2A94-4461-94FA-E493B011984D}">
      <dgm:prSet/>
      <dgm:spPr/>
      <dgm:t>
        <a:bodyPr/>
        <a:lstStyle/>
        <a:p>
          <a:endParaRPr lang="en-GB"/>
        </a:p>
      </dgm:t>
    </dgm:pt>
    <dgm:pt modelId="{6222040F-6EE0-4000-8B04-B43382085F13}" type="sibTrans" cxnId="{DE4E1755-2A94-4461-94FA-E493B011984D}">
      <dgm:prSet/>
      <dgm:spPr/>
      <dgm:t>
        <a:bodyPr/>
        <a:lstStyle/>
        <a:p>
          <a:endParaRPr lang="en-GB"/>
        </a:p>
      </dgm:t>
    </dgm:pt>
    <dgm:pt modelId="{2DD8E0AB-A7A4-4B4A-A387-16195C35FA41}" type="pres">
      <dgm:prSet presAssocID="{C7C74FE7-A888-49E9-8D20-F61CB535A409}" presName="linear" presStyleCnt="0">
        <dgm:presLayoutVars>
          <dgm:animLvl val="lvl"/>
          <dgm:resizeHandles val="exact"/>
        </dgm:presLayoutVars>
      </dgm:prSet>
      <dgm:spPr/>
      <dgm:t>
        <a:bodyPr/>
        <a:lstStyle/>
        <a:p>
          <a:endParaRPr lang="en-GB"/>
        </a:p>
      </dgm:t>
    </dgm:pt>
    <dgm:pt modelId="{0A900CB5-8E43-44A8-8BC3-DF14EF75297A}" type="pres">
      <dgm:prSet presAssocID="{037CC5F8-43ED-4917-980E-90895BA08CE9}" presName="parentText" presStyleLbl="node1" presStyleIdx="0" presStyleCnt="3">
        <dgm:presLayoutVars>
          <dgm:chMax val="0"/>
          <dgm:bulletEnabled val="1"/>
        </dgm:presLayoutVars>
      </dgm:prSet>
      <dgm:spPr/>
      <dgm:t>
        <a:bodyPr/>
        <a:lstStyle/>
        <a:p>
          <a:endParaRPr lang="en-GB"/>
        </a:p>
      </dgm:t>
    </dgm:pt>
    <dgm:pt modelId="{BD80ACD3-01D1-4C2A-8CA7-7CC112AFAF2E}" type="pres">
      <dgm:prSet presAssocID="{A4F50E04-1739-4DE3-94F6-3C2A721ABDBC}" presName="spacer" presStyleCnt="0"/>
      <dgm:spPr/>
    </dgm:pt>
    <dgm:pt modelId="{731BC1C3-A543-45E9-8DC8-84AA90BBB760}" type="pres">
      <dgm:prSet presAssocID="{CC3BEE05-72F3-40A9-97B0-CBA35107FFB4}" presName="parentText" presStyleLbl="node1" presStyleIdx="1" presStyleCnt="3">
        <dgm:presLayoutVars>
          <dgm:chMax val="0"/>
          <dgm:bulletEnabled val="1"/>
        </dgm:presLayoutVars>
      </dgm:prSet>
      <dgm:spPr/>
      <dgm:t>
        <a:bodyPr/>
        <a:lstStyle/>
        <a:p>
          <a:endParaRPr lang="en-GB"/>
        </a:p>
      </dgm:t>
    </dgm:pt>
    <dgm:pt modelId="{0B0B17E8-0BCB-47C7-904A-51A098F1CB6B}" type="pres">
      <dgm:prSet presAssocID="{5E3C91D8-0ECE-4B7A-91D9-1AF4A0ECC331}" presName="spacer" presStyleCnt="0"/>
      <dgm:spPr/>
    </dgm:pt>
    <dgm:pt modelId="{78E5398B-F21E-4A70-8B89-87532917C847}" type="pres">
      <dgm:prSet presAssocID="{C07A90F2-3DC1-40A3-8B25-24B6D1A7D133}" presName="parentText" presStyleLbl="node1" presStyleIdx="2" presStyleCnt="3">
        <dgm:presLayoutVars>
          <dgm:chMax val="0"/>
          <dgm:bulletEnabled val="1"/>
        </dgm:presLayoutVars>
      </dgm:prSet>
      <dgm:spPr/>
      <dgm:t>
        <a:bodyPr/>
        <a:lstStyle/>
        <a:p>
          <a:endParaRPr lang="en-GB"/>
        </a:p>
      </dgm:t>
    </dgm:pt>
  </dgm:ptLst>
  <dgm:cxnLst>
    <dgm:cxn modelId="{1E0EEE9D-FC8D-4D11-9795-FE9E2D845154}" type="presOf" srcId="{CC3BEE05-72F3-40A9-97B0-CBA35107FFB4}" destId="{731BC1C3-A543-45E9-8DC8-84AA90BBB760}" srcOrd="0" destOrd="0" presId="urn:microsoft.com/office/officeart/2005/8/layout/vList2"/>
    <dgm:cxn modelId="{DE4E1755-2A94-4461-94FA-E493B011984D}" srcId="{C7C74FE7-A888-49E9-8D20-F61CB535A409}" destId="{C07A90F2-3DC1-40A3-8B25-24B6D1A7D133}" srcOrd="2" destOrd="0" parTransId="{8B2B361F-29E4-461C-AD7E-212440233DED}" sibTransId="{6222040F-6EE0-4000-8B04-B43382085F13}"/>
    <dgm:cxn modelId="{87933B37-EEEB-436D-9717-452FA8426C76}" type="presOf" srcId="{C7C74FE7-A888-49E9-8D20-F61CB535A409}" destId="{2DD8E0AB-A7A4-4B4A-A387-16195C35FA41}" srcOrd="0" destOrd="0" presId="urn:microsoft.com/office/officeart/2005/8/layout/vList2"/>
    <dgm:cxn modelId="{FE7E92CC-BFE6-4B4A-ACC1-5ADDE8968134}" srcId="{C7C74FE7-A888-49E9-8D20-F61CB535A409}" destId="{CC3BEE05-72F3-40A9-97B0-CBA35107FFB4}" srcOrd="1" destOrd="0" parTransId="{AC3389CF-94CB-43FB-BC31-EEF6BAA2157F}" sibTransId="{5E3C91D8-0ECE-4B7A-91D9-1AF4A0ECC331}"/>
    <dgm:cxn modelId="{4ED0E4E6-99F6-43F8-91FA-19D7CAD56523}" type="presOf" srcId="{C07A90F2-3DC1-40A3-8B25-24B6D1A7D133}" destId="{78E5398B-F21E-4A70-8B89-87532917C847}" srcOrd="0" destOrd="0" presId="urn:microsoft.com/office/officeart/2005/8/layout/vList2"/>
    <dgm:cxn modelId="{C3F8EF50-D04C-4204-B71F-BC7FB8C88B62}" type="presOf" srcId="{037CC5F8-43ED-4917-980E-90895BA08CE9}" destId="{0A900CB5-8E43-44A8-8BC3-DF14EF75297A}" srcOrd="0" destOrd="0" presId="urn:microsoft.com/office/officeart/2005/8/layout/vList2"/>
    <dgm:cxn modelId="{E170544D-CEE5-478E-9D3B-A5455A4A8413}" srcId="{C7C74FE7-A888-49E9-8D20-F61CB535A409}" destId="{037CC5F8-43ED-4917-980E-90895BA08CE9}" srcOrd="0" destOrd="0" parTransId="{8C01D363-CF63-4E67-8683-E72EAF86CD8B}" sibTransId="{A4F50E04-1739-4DE3-94F6-3C2A721ABDBC}"/>
    <dgm:cxn modelId="{5E05A197-4229-4151-B8BF-C54CA764E4A4}" type="presParOf" srcId="{2DD8E0AB-A7A4-4B4A-A387-16195C35FA41}" destId="{0A900CB5-8E43-44A8-8BC3-DF14EF75297A}" srcOrd="0" destOrd="0" presId="urn:microsoft.com/office/officeart/2005/8/layout/vList2"/>
    <dgm:cxn modelId="{233B8D18-3C9C-453D-B79B-E89DC2EE846A}" type="presParOf" srcId="{2DD8E0AB-A7A4-4B4A-A387-16195C35FA41}" destId="{BD80ACD3-01D1-4C2A-8CA7-7CC112AFAF2E}" srcOrd="1" destOrd="0" presId="urn:microsoft.com/office/officeart/2005/8/layout/vList2"/>
    <dgm:cxn modelId="{18A1D77A-F044-413F-A86E-B5CFF44A5180}" type="presParOf" srcId="{2DD8E0AB-A7A4-4B4A-A387-16195C35FA41}" destId="{731BC1C3-A543-45E9-8DC8-84AA90BBB760}" srcOrd="2" destOrd="0" presId="urn:microsoft.com/office/officeart/2005/8/layout/vList2"/>
    <dgm:cxn modelId="{B7991F48-A321-4764-856D-427DAA026EF6}" type="presParOf" srcId="{2DD8E0AB-A7A4-4B4A-A387-16195C35FA41}" destId="{0B0B17E8-0BCB-47C7-904A-51A098F1CB6B}" srcOrd="3" destOrd="0" presId="urn:microsoft.com/office/officeart/2005/8/layout/vList2"/>
    <dgm:cxn modelId="{143659B1-8EC0-43FB-A1F1-FCD0342EF79A}" type="presParOf" srcId="{2DD8E0AB-A7A4-4B4A-A387-16195C35FA41}" destId="{78E5398B-F21E-4A70-8B89-87532917C84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B88802-A9D1-4819-B365-DE2F89766D29}">
      <dsp:nvSpPr>
        <dsp:cNvPr id="0" name=""/>
        <dsp:cNvSpPr/>
      </dsp:nvSpPr>
      <dsp:spPr>
        <a:xfrm>
          <a:off x="0" y="209"/>
          <a:ext cx="8208912" cy="422023"/>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smtClean="0"/>
            <a:t>Amino </a:t>
          </a:r>
          <a:r>
            <a:rPr lang="en-US" sz="1400" kern="1200" dirty="0"/>
            <a:t>acids are linked together by condensation to form polypeptides.</a:t>
          </a:r>
          <a:endParaRPr lang="en-GB" sz="1400" kern="1200" dirty="0"/>
        </a:p>
      </dsp:txBody>
      <dsp:txXfrm>
        <a:off x="20601" y="20810"/>
        <a:ext cx="8167710" cy="380821"/>
      </dsp:txXfrm>
    </dsp:sp>
    <dsp:sp modelId="{060E8791-22E1-4515-8E2A-CBC4D5A6C872}">
      <dsp:nvSpPr>
        <dsp:cNvPr id="0" name=""/>
        <dsp:cNvSpPr/>
      </dsp:nvSpPr>
      <dsp:spPr>
        <a:xfrm>
          <a:off x="0" y="433046"/>
          <a:ext cx="8208912" cy="422023"/>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smtClean="0"/>
            <a:t>There </a:t>
          </a:r>
          <a:r>
            <a:rPr lang="en-US" sz="1400" kern="1200" dirty="0"/>
            <a:t>are 20 different amino acids in polypeptides synthesized on ribosomes.</a:t>
          </a:r>
          <a:endParaRPr lang="en-GB" sz="1400" kern="1200" dirty="0"/>
        </a:p>
      </dsp:txBody>
      <dsp:txXfrm>
        <a:off x="20601" y="453647"/>
        <a:ext cx="8167710" cy="380821"/>
      </dsp:txXfrm>
    </dsp:sp>
    <dsp:sp modelId="{7A537711-370D-44AC-8291-7DE52C4F58C7}">
      <dsp:nvSpPr>
        <dsp:cNvPr id="0" name=""/>
        <dsp:cNvSpPr/>
      </dsp:nvSpPr>
      <dsp:spPr>
        <a:xfrm>
          <a:off x="0" y="865883"/>
          <a:ext cx="8208912" cy="422023"/>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smtClean="0"/>
            <a:t>Amino </a:t>
          </a:r>
          <a:r>
            <a:rPr lang="en-US" sz="1400" kern="1200" dirty="0"/>
            <a:t>acids can be linked together in any sequence giving a huge range </a:t>
          </a:r>
          <a:r>
            <a:rPr lang="en-US" sz="1400" kern="1200" dirty="0" smtClean="0"/>
            <a:t>of </a:t>
          </a:r>
          <a:r>
            <a:rPr lang="en-GB" sz="1400" kern="1200" dirty="0" smtClean="0"/>
            <a:t>possible polypeptides.</a:t>
          </a:r>
          <a:endParaRPr lang="en-GB" sz="1400" kern="1200" dirty="0"/>
        </a:p>
      </dsp:txBody>
      <dsp:txXfrm>
        <a:off x="20601" y="886484"/>
        <a:ext cx="8167710" cy="380821"/>
      </dsp:txXfrm>
    </dsp:sp>
    <dsp:sp modelId="{FDE72290-3A72-465A-8F31-D20889B71998}">
      <dsp:nvSpPr>
        <dsp:cNvPr id="0" name=""/>
        <dsp:cNvSpPr/>
      </dsp:nvSpPr>
      <dsp:spPr>
        <a:xfrm>
          <a:off x="0" y="1298720"/>
          <a:ext cx="8208912" cy="422023"/>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smtClean="0"/>
            <a:t>The </a:t>
          </a:r>
          <a:r>
            <a:rPr lang="en-US" sz="1400" kern="1200" dirty="0"/>
            <a:t>amino acid sequence of polypeptides is coded for by genes.</a:t>
          </a:r>
          <a:endParaRPr lang="en-GB" sz="1400" kern="1200" dirty="0"/>
        </a:p>
      </dsp:txBody>
      <dsp:txXfrm>
        <a:off x="20601" y="1319321"/>
        <a:ext cx="8167710" cy="380821"/>
      </dsp:txXfrm>
    </dsp:sp>
    <dsp:sp modelId="{F606A7BF-8966-42EE-A594-DB3F91053161}">
      <dsp:nvSpPr>
        <dsp:cNvPr id="0" name=""/>
        <dsp:cNvSpPr/>
      </dsp:nvSpPr>
      <dsp:spPr>
        <a:xfrm>
          <a:off x="0" y="1731558"/>
          <a:ext cx="8208912" cy="422023"/>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smtClean="0"/>
            <a:t>A </a:t>
          </a:r>
          <a:r>
            <a:rPr lang="en-US" sz="1400" kern="1200" dirty="0"/>
            <a:t>protein may consist of a single polypeptide or more than one </a:t>
          </a:r>
          <a:r>
            <a:rPr lang="en-US" sz="1400" kern="1200" dirty="0" smtClean="0"/>
            <a:t>polypeptide </a:t>
          </a:r>
          <a:r>
            <a:rPr lang="en-GB" sz="1400" kern="1200" dirty="0" smtClean="0"/>
            <a:t>linked together.</a:t>
          </a:r>
          <a:endParaRPr lang="en-GB" sz="1400" kern="1200" dirty="0"/>
        </a:p>
      </dsp:txBody>
      <dsp:txXfrm>
        <a:off x="20601" y="1752159"/>
        <a:ext cx="8167710" cy="380821"/>
      </dsp:txXfrm>
    </dsp:sp>
    <dsp:sp modelId="{B2364AD0-3F35-4982-90EB-2DAB55C22D9A}">
      <dsp:nvSpPr>
        <dsp:cNvPr id="0" name=""/>
        <dsp:cNvSpPr/>
      </dsp:nvSpPr>
      <dsp:spPr>
        <a:xfrm>
          <a:off x="0" y="2164395"/>
          <a:ext cx="8208912" cy="422023"/>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smtClean="0"/>
            <a:t>The </a:t>
          </a:r>
          <a:r>
            <a:rPr lang="en-US" sz="1400" kern="1200" dirty="0"/>
            <a:t>amino acid sequence determines the three-dimensional conformation </a:t>
          </a:r>
          <a:r>
            <a:rPr lang="en-US" sz="1400" kern="1200" dirty="0" smtClean="0"/>
            <a:t>of </a:t>
          </a:r>
          <a:r>
            <a:rPr lang="en-GB" sz="1400" kern="1200" dirty="0" smtClean="0"/>
            <a:t>a protein.</a:t>
          </a:r>
          <a:endParaRPr lang="en-GB" sz="1400" kern="1200" dirty="0"/>
        </a:p>
      </dsp:txBody>
      <dsp:txXfrm>
        <a:off x="20601" y="2184996"/>
        <a:ext cx="8167710" cy="380821"/>
      </dsp:txXfrm>
    </dsp:sp>
    <dsp:sp modelId="{D33A4917-D0EB-4A62-9C86-A9FB91FCEC98}">
      <dsp:nvSpPr>
        <dsp:cNvPr id="0" name=""/>
        <dsp:cNvSpPr/>
      </dsp:nvSpPr>
      <dsp:spPr>
        <a:xfrm>
          <a:off x="0" y="2597232"/>
          <a:ext cx="8208912" cy="422023"/>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smtClean="0"/>
            <a:t>Living </a:t>
          </a:r>
          <a:r>
            <a:rPr lang="en-US" sz="1400" kern="1200" dirty="0"/>
            <a:t>organisms synthesize many different proteins with a wide range </a:t>
          </a:r>
          <a:r>
            <a:rPr lang="en-US" sz="1400" kern="1200" dirty="0" smtClean="0"/>
            <a:t>of </a:t>
          </a:r>
          <a:r>
            <a:rPr lang="en-GB" sz="1400" kern="1200" dirty="0" smtClean="0"/>
            <a:t>functions.</a:t>
          </a:r>
          <a:endParaRPr lang="en-GB" sz="1400" kern="1200" dirty="0"/>
        </a:p>
      </dsp:txBody>
      <dsp:txXfrm>
        <a:off x="20601" y="2617833"/>
        <a:ext cx="8167710" cy="380821"/>
      </dsp:txXfrm>
    </dsp:sp>
    <dsp:sp modelId="{2C0274EC-2588-437F-86DF-B04363076683}">
      <dsp:nvSpPr>
        <dsp:cNvPr id="0" name=""/>
        <dsp:cNvSpPr/>
      </dsp:nvSpPr>
      <dsp:spPr>
        <a:xfrm>
          <a:off x="0" y="3030069"/>
          <a:ext cx="8208912" cy="422023"/>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smtClean="0"/>
            <a:t>Every </a:t>
          </a:r>
          <a:r>
            <a:rPr lang="en-US" sz="1400" kern="1200" dirty="0"/>
            <a:t>individual has a unique proteome.</a:t>
          </a:r>
          <a:endParaRPr lang="en-GB" sz="1400" kern="1200" dirty="0"/>
        </a:p>
      </dsp:txBody>
      <dsp:txXfrm>
        <a:off x="20601" y="3050670"/>
        <a:ext cx="8167710" cy="3808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D2F69B-D602-4474-A41E-73ADA23519FD}">
      <dsp:nvSpPr>
        <dsp:cNvPr id="0" name=""/>
        <dsp:cNvSpPr/>
      </dsp:nvSpPr>
      <dsp:spPr>
        <a:xfrm>
          <a:off x="0" y="8583"/>
          <a:ext cx="8201891" cy="1460160"/>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a:t>Looking for patterns, trends and discrepancies—most but not all organisms assemble proteins from the same amino acids. (3.1)</a:t>
          </a:r>
          <a:endParaRPr lang="en-GB" sz="2600" kern="1200"/>
        </a:p>
      </dsp:txBody>
      <dsp:txXfrm>
        <a:off x="71279" y="79862"/>
        <a:ext cx="8059333" cy="13176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7627B8-93E2-4408-B7F1-2BD12DD71C21}">
      <dsp:nvSpPr>
        <dsp:cNvPr id="0" name=""/>
        <dsp:cNvSpPr/>
      </dsp:nvSpPr>
      <dsp:spPr>
        <a:xfrm>
          <a:off x="0" y="24747"/>
          <a:ext cx="8172122" cy="1123200"/>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kern="1200" dirty="0"/>
            <a:t>Application: Rubisco, insulin, immunoglobulins, rhodopsin, collagen </a:t>
          </a:r>
          <a:r>
            <a:rPr lang="en-GB" sz="2000" kern="1200" dirty="0" smtClean="0"/>
            <a:t>and </a:t>
          </a:r>
          <a:r>
            <a:rPr lang="en-US" sz="2000" kern="1200" dirty="0" smtClean="0"/>
            <a:t>spider silk as examples of the range of protein functions.</a:t>
          </a:r>
          <a:endParaRPr lang="en-GB" sz="2000" kern="1200" dirty="0"/>
        </a:p>
      </dsp:txBody>
      <dsp:txXfrm>
        <a:off x="54830" y="79577"/>
        <a:ext cx="8062462" cy="1013540"/>
      </dsp:txXfrm>
    </dsp:sp>
    <dsp:sp modelId="{A20D591F-AF9D-46A2-89C8-9ED887930014}">
      <dsp:nvSpPr>
        <dsp:cNvPr id="0" name=""/>
        <dsp:cNvSpPr/>
      </dsp:nvSpPr>
      <dsp:spPr>
        <a:xfrm>
          <a:off x="0" y="1205547"/>
          <a:ext cx="8172122" cy="1123200"/>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Application</a:t>
          </a:r>
          <a:r>
            <a:rPr lang="en-US" sz="2000" kern="1200" dirty="0"/>
            <a:t>: Denaturation of proteins by heat or by deviation of pH from </a:t>
          </a:r>
          <a:r>
            <a:rPr lang="en-US" sz="2000" kern="1200" dirty="0" smtClean="0"/>
            <a:t>the </a:t>
          </a:r>
          <a:r>
            <a:rPr lang="en-GB" sz="2000" kern="1200" dirty="0" smtClean="0"/>
            <a:t>optimum.</a:t>
          </a:r>
          <a:endParaRPr lang="en-GB" sz="2000" kern="1200" dirty="0"/>
        </a:p>
      </dsp:txBody>
      <dsp:txXfrm>
        <a:off x="54830" y="1260377"/>
        <a:ext cx="8062462" cy="1013540"/>
      </dsp:txXfrm>
    </dsp:sp>
    <dsp:sp modelId="{06D65047-C0BA-4752-BA9F-64C28D088F69}">
      <dsp:nvSpPr>
        <dsp:cNvPr id="0" name=""/>
        <dsp:cNvSpPr/>
      </dsp:nvSpPr>
      <dsp:spPr>
        <a:xfrm>
          <a:off x="0" y="2386347"/>
          <a:ext cx="8172122" cy="1123200"/>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Skill</a:t>
          </a:r>
          <a:r>
            <a:rPr lang="en-US" sz="2000" kern="1200" dirty="0"/>
            <a:t>: Drawing molecular diagrams to show the formation of a peptide bond.</a:t>
          </a:r>
          <a:endParaRPr lang="en-GB" sz="2000" kern="1200" dirty="0"/>
        </a:p>
      </dsp:txBody>
      <dsp:txXfrm>
        <a:off x="54830" y="2441177"/>
        <a:ext cx="8062462" cy="10135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52018A-424A-4A43-BEAE-C6715D57FA04}">
      <dsp:nvSpPr>
        <dsp:cNvPr id="0" name=""/>
        <dsp:cNvSpPr/>
      </dsp:nvSpPr>
      <dsp:spPr>
        <a:xfrm>
          <a:off x="0" y="157879"/>
          <a:ext cx="8208912" cy="718229"/>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US" sz="2900" kern="1200" dirty="0" smtClean="0"/>
            <a:t>No </a:t>
          </a:r>
          <a:r>
            <a:rPr lang="en-US" sz="2900" kern="1200" dirty="0" err="1" smtClean="0"/>
            <a:t>Tok</a:t>
          </a:r>
          <a:r>
            <a:rPr lang="en-US" sz="2900" kern="1200" dirty="0" smtClean="0"/>
            <a:t> included</a:t>
          </a:r>
          <a:endParaRPr lang="en-GB" sz="2900" b="1" kern="1200" dirty="0"/>
        </a:p>
      </dsp:txBody>
      <dsp:txXfrm>
        <a:off x="35061" y="192940"/>
        <a:ext cx="8138790" cy="6481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900CB5-8E43-44A8-8BC3-DF14EF75297A}">
      <dsp:nvSpPr>
        <dsp:cNvPr id="0" name=""/>
        <dsp:cNvSpPr/>
      </dsp:nvSpPr>
      <dsp:spPr>
        <a:xfrm>
          <a:off x="0" y="45438"/>
          <a:ext cx="8280920" cy="162973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a:t>The detailed structure of the six proteins selected to illustrate the </a:t>
          </a:r>
          <a:r>
            <a:rPr lang="en-US" sz="2300" kern="1200" dirty="0" smtClean="0"/>
            <a:t>functions of proteins is not needed.</a:t>
          </a:r>
          <a:endParaRPr lang="en-GB" sz="2300" kern="1200" dirty="0"/>
        </a:p>
      </dsp:txBody>
      <dsp:txXfrm>
        <a:off x="79557" y="124995"/>
        <a:ext cx="8121806" cy="1470622"/>
      </dsp:txXfrm>
    </dsp:sp>
    <dsp:sp modelId="{731BC1C3-A543-45E9-8DC8-84AA90BBB760}">
      <dsp:nvSpPr>
        <dsp:cNvPr id="0" name=""/>
        <dsp:cNvSpPr/>
      </dsp:nvSpPr>
      <dsp:spPr>
        <a:xfrm>
          <a:off x="0" y="1741415"/>
          <a:ext cx="8280920" cy="162973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t>Egg </a:t>
          </a:r>
          <a:r>
            <a:rPr lang="en-US" sz="2300" kern="1200" dirty="0"/>
            <a:t>white or albumin solutions can be used in denaturation experiments.</a:t>
          </a:r>
          <a:endParaRPr lang="en-GB" sz="2300" kern="1200" dirty="0"/>
        </a:p>
      </dsp:txBody>
      <dsp:txXfrm>
        <a:off x="79557" y="1820972"/>
        <a:ext cx="8121806" cy="1470622"/>
      </dsp:txXfrm>
    </dsp:sp>
    <dsp:sp modelId="{78E5398B-F21E-4A70-8B89-87532917C847}">
      <dsp:nvSpPr>
        <dsp:cNvPr id="0" name=""/>
        <dsp:cNvSpPr/>
      </dsp:nvSpPr>
      <dsp:spPr>
        <a:xfrm>
          <a:off x="0" y="3437392"/>
          <a:ext cx="8280920" cy="162973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t>Students </a:t>
          </a:r>
          <a:r>
            <a:rPr lang="en-US" sz="2300" kern="1200" dirty="0"/>
            <a:t>should know that most organisms use the same 20 amino </a:t>
          </a:r>
          <a:r>
            <a:rPr lang="en-US" sz="2300" kern="1200" dirty="0" smtClean="0"/>
            <a:t>acids in the same genetic code although there are some exceptions. Specific examples could be used for illustration.</a:t>
          </a:r>
          <a:endParaRPr lang="en-GB" sz="2300" kern="1200" dirty="0"/>
        </a:p>
      </dsp:txBody>
      <dsp:txXfrm>
        <a:off x="79557" y="3516949"/>
        <a:ext cx="8121806" cy="147062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6622C23B-F302-4442-9272-4C062030D448}" type="datetimeFigureOut">
              <a:rPr lang="en-GB" smtClean="0"/>
              <a:t>30/11/2015</a:t>
            </a:fld>
            <a:endParaRPr lang="en-GB"/>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52A20071-030F-43EC-B77C-337FD2E8140A}" type="slidenum">
              <a:rPr lang="en-GB" smtClean="0"/>
              <a:t>‹Nº›</a:t>
            </a:fld>
            <a:endParaRPr lang="en-GB"/>
          </a:p>
        </p:txBody>
      </p:sp>
    </p:spTree>
    <p:extLst>
      <p:ext uri="{BB962C8B-B14F-4D97-AF65-F5344CB8AC3E}">
        <p14:creationId xmlns:p14="http://schemas.microsoft.com/office/powerpoint/2010/main" val="1259014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313A7AB5-DDBA-4BF5-88E2-40D5E323085C}" type="datetime1">
              <a:rPr lang="en-US" smtClean="0"/>
              <a:t>11/30/2015</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r>
              <a:rPr lang="en-US" smtClean="0"/>
              <a:t>IB Biology SFP - Mark Polko</a:t>
            </a:r>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6E2D2B3B-882E-40F3-A32F-6DD516915044}" type="slidenum">
              <a:rPr lang="en-US" smtClean="0"/>
              <a:pPr/>
              <a:t>‹Nº›</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B53078-27ED-4AFB-A077-8DA64E9CD858}" type="datetime1">
              <a:rPr lang="en-US" smtClean="0"/>
              <a:t>11/30/2015</a:t>
            </a:fld>
            <a:endParaRPr lang="en-US"/>
          </a:p>
        </p:txBody>
      </p:sp>
      <p:sp>
        <p:nvSpPr>
          <p:cNvPr id="5" name="Footer Placeholder 4"/>
          <p:cNvSpPr>
            <a:spLocks noGrp="1"/>
          </p:cNvSpPr>
          <p:nvPr>
            <p:ph type="ftr" sz="quarter" idx="11"/>
          </p:nvPr>
        </p:nvSpPr>
        <p:spPr/>
        <p:txBody>
          <a:bodyPr/>
          <a:lstStyle/>
          <a:p>
            <a:r>
              <a:rPr lang="en-US" smtClean="0"/>
              <a:t>IB Biology SFP - Mark Polko</a:t>
            </a:r>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E7147D-D2C2-46C2-8C06-ED1BF42AFE3B}" type="datetime1">
              <a:rPr lang="en-US" smtClean="0"/>
              <a:t>11/30/2015</a:t>
            </a:fld>
            <a:endParaRPr lang="en-US"/>
          </a:p>
        </p:txBody>
      </p:sp>
      <p:sp>
        <p:nvSpPr>
          <p:cNvPr id="5" name="Footer Placeholder 4"/>
          <p:cNvSpPr>
            <a:spLocks noGrp="1"/>
          </p:cNvSpPr>
          <p:nvPr>
            <p:ph type="ftr" sz="quarter" idx="11"/>
          </p:nvPr>
        </p:nvSpPr>
        <p:spPr/>
        <p:txBody>
          <a:bodyPr/>
          <a:lstStyle/>
          <a:p>
            <a:r>
              <a:rPr lang="en-US" smtClean="0"/>
              <a:t>IB Biology SFP - Mark Polko</a:t>
            </a:r>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9FDE1410-EB66-40D9-9BAA-CF3C790CE997}" type="datetime1">
              <a:rPr lang="en-US" smtClean="0"/>
              <a:pPr/>
              <a:t>11/30/2015</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r>
              <a:rPr lang="en-US" smtClean="0">
                <a:solidFill>
                  <a:srgbClr val="94C600"/>
                </a:solidFill>
              </a:rPr>
              <a:t>IB Biology SFP - Mark Polko</a:t>
            </a:r>
            <a:endParaRPr lang="en-US">
              <a:solidFill>
                <a:srgbClr val="94C600"/>
              </a:solidFill>
            </a:endParaRP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6E2D2B3B-882E-40F3-A32F-6DD516915044}" type="slidenum">
              <a:rPr lang="en-US" smtClean="0">
                <a:solidFill>
                  <a:srgbClr val="94C600"/>
                </a:solidFill>
              </a:rPr>
              <a:pPr/>
              <a:t>‹Nº›</a:t>
            </a:fld>
            <a:endParaRPr lang="en-US" dirty="0">
              <a:solidFill>
                <a:srgbClr val="94C600"/>
              </a:solidFill>
            </a:endParaRP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3330002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BC85D5-EF2D-4108-BEBF-17C55537D511}" type="datetime1">
              <a:rPr lang="en-US" smtClean="0"/>
              <a:pPr/>
              <a:t>11/30/2015</a:t>
            </a:fld>
            <a:endParaRPr lang="en-US"/>
          </a:p>
        </p:txBody>
      </p:sp>
      <p:sp>
        <p:nvSpPr>
          <p:cNvPr id="5" name="Footer Placeholder 4"/>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35237861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93260A-077E-4CF2-BEC2-B50EF5400F7B}" type="datetime1">
              <a:rPr lang="en-US" smtClean="0"/>
              <a:pPr/>
              <a:t>11/30/2015</a:t>
            </a:fld>
            <a:endParaRPr lang="en-US"/>
          </a:p>
        </p:txBody>
      </p:sp>
      <p:sp>
        <p:nvSpPr>
          <p:cNvPr id="5" name="Footer Placeholder 4"/>
          <p:cNvSpPr>
            <a:spLocks noGrp="1"/>
          </p:cNvSpPr>
          <p:nvPr>
            <p:ph type="ftr" sz="quarter" idx="11"/>
          </p:nvPr>
        </p:nvSpPr>
        <p:spPr/>
        <p:txBody>
          <a:bodyPr/>
          <a:lstStyle/>
          <a:p>
            <a:r>
              <a:rPr lang="en-US" smtClean="0">
                <a:solidFill>
                  <a:srgbClr val="94C600"/>
                </a:solidFill>
              </a:rPr>
              <a:t>IB Biology SFP - Mark Polko</a:t>
            </a:r>
            <a:endParaRPr lang="en-US" dirty="0">
              <a:solidFill>
                <a:srgbClr val="94C600"/>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36194217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2FC70443-CBB4-433B-A352-FA71B37D87B9}" type="datetime1">
              <a:rPr lang="en-US" smtClean="0"/>
              <a:pPr/>
              <a:t>11/30/2015</a:t>
            </a:fld>
            <a:endParaRPr lang="en-US"/>
          </a:p>
        </p:txBody>
      </p:sp>
      <p:sp>
        <p:nvSpPr>
          <p:cNvPr id="6" name="Footer Placeholder 5"/>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426115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ED06B31-7DA7-4FCB-AE4F-1CF433CBDF7C}" type="datetime1">
              <a:rPr lang="en-US" smtClean="0"/>
              <a:pPr/>
              <a:t>11/30/2015</a:t>
            </a:fld>
            <a:endParaRPr lang="en-US"/>
          </a:p>
        </p:txBody>
      </p:sp>
      <p:sp>
        <p:nvSpPr>
          <p:cNvPr id="8" name="Footer Placeholder 7"/>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9" name="Slide Number Placeholder 8"/>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7127584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025BAD-35E8-4AC1-906A-9CA51BABE166}" type="datetime1">
              <a:rPr lang="en-US" smtClean="0"/>
              <a:pPr/>
              <a:t>11/30/2015</a:t>
            </a:fld>
            <a:endParaRPr lang="en-US"/>
          </a:p>
        </p:txBody>
      </p:sp>
      <p:sp>
        <p:nvSpPr>
          <p:cNvPr id="4" name="Footer Placeholder 3"/>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5" name="Slide Number Placeholder 4"/>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24637692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E1C944-0708-44C6-839C-79B31600A10E}" type="datetime1">
              <a:rPr lang="en-US" smtClean="0"/>
              <a:pPr/>
              <a:t>11/30/2015</a:t>
            </a:fld>
            <a:endParaRPr lang="en-US"/>
          </a:p>
        </p:txBody>
      </p:sp>
      <p:sp>
        <p:nvSpPr>
          <p:cNvPr id="3" name="Footer Placeholder 2"/>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4" name="Slide Number Placeholder 3"/>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41557268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DDDBCD69-00CA-4272-B4A6-EE93FAF1A8E1}" type="datetime1">
              <a:rPr lang="en-US" smtClean="0"/>
              <a:pPr/>
              <a:t>11/30/2015</a:t>
            </a:fld>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smtClean="0">
                <a:solidFill>
                  <a:srgbClr val="94C600"/>
                </a:solidFill>
              </a:rPr>
              <a:t>IB Biology SFP - Mark Polko</a:t>
            </a:r>
            <a:endParaRPr lang="en-US">
              <a:solidFill>
                <a:srgbClr val="94C600"/>
              </a:solidFill>
            </a:endParaRP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69422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30BE38-4B4D-410D-A744-773C45947DD4}" type="datetime1">
              <a:rPr lang="en-US" smtClean="0"/>
              <a:t>11/30/2015</a:t>
            </a:fld>
            <a:endParaRPr lang="en-US"/>
          </a:p>
        </p:txBody>
      </p:sp>
      <p:sp>
        <p:nvSpPr>
          <p:cNvPr id="5" name="Footer Placeholder 4"/>
          <p:cNvSpPr>
            <a:spLocks noGrp="1"/>
          </p:cNvSpPr>
          <p:nvPr>
            <p:ph type="ftr" sz="quarter" idx="11"/>
          </p:nvPr>
        </p:nvSpPr>
        <p:spPr/>
        <p:txBody>
          <a:bodyPr/>
          <a:lstStyle/>
          <a:p>
            <a:r>
              <a:rPr lang="en-US" smtClean="0"/>
              <a:t>IB Biology SFP - Mark Polko</a:t>
            </a:r>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6EE7F6-FEB7-45E7-94F4-75C4FD9638B4}" type="datetime1">
              <a:rPr lang="en-US" smtClean="0"/>
              <a:pPr/>
              <a:t>11/30/2015</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smtClean="0">
                <a:solidFill>
                  <a:srgbClr val="94C600"/>
                </a:solidFill>
              </a:rPr>
              <a:t>IB Biology SFP - Mark Polko</a:t>
            </a:r>
            <a:endParaRPr lang="en-US" dirty="0">
              <a:solidFill>
                <a:srgbClr val="94C600"/>
              </a:solidFill>
            </a:endParaRPr>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dirty="0"/>
          </a:p>
        </p:txBody>
      </p:sp>
    </p:spTree>
    <p:extLst>
      <p:ext uri="{BB962C8B-B14F-4D97-AF65-F5344CB8AC3E}">
        <p14:creationId xmlns:p14="http://schemas.microsoft.com/office/powerpoint/2010/main" val="30333372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38376A-6F0E-4BC5-8BC1-14B5429D2E18}" type="datetime1">
              <a:rPr lang="en-US" smtClean="0"/>
              <a:pPr/>
              <a:t>11/30/2015</a:t>
            </a:fld>
            <a:endParaRPr lang="en-US"/>
          </a:p>
        </p:txBody>
      </p:sp>
      <p:sp>
        <p:nvSpPr>
          <p:cNvPr id="5" name="Footer Placeholder 4"/>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36949734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80A37E-362F-4A7E-AAB4-F98E6B0E0B41}" type="datetime1">
              <a:rPr lang="en-US" smtClean="0"/>
              <a:pPr/>
              <a:t>11/30/2015</a:t>
            </a:fld>
            <a:endParaRPr lang="en-US"/>
          </a:p>
        </p:txBody>
      </p:sp>
      <p:sp>
        <p:nvSpPr>
          <p:cNvPr id="5" name="Footer Placeholder 4"/>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42542971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9FDE1410-EB66-40D9-9BAA-CF3C790CE997}" type="datetime1">
              <a:rPr lang="en-US" smtClean="0"/>
              <a:pPr/>
              <a:t>11/30/2015</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r>
              <a:rPr lang="en-US" smtClean="0">
                <a:solidFill>
                  <a:srgbClr val="94C600"/>
                </a:solidFill>
              </a:rPr>
              <a:t>IB Biology SFP - Mark Polko</a:t>
            </a:r>
            <a:endParaRPr lang="en-US">
              <a:solidFill>
                <a:srgbClr val="94C600"/>
              </a:solidFill>
            </a:endParaRP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6E2D2B3B-882E-40F3-A32F-6DD516915044}" type="slidenum">
              <a:rPr lang="en-US" smtClean="0">
                <a:solidFill>
                  <a:srgbClr val="94C600"/>
                </a:solidFill>
              </a:rPr>
              <a:pPr/>
              <a:t>‹Nº›</a:t>
            </a:fld>
            <a:endParaRPr lang="en-US" dirty="0">
              <a:solidFill>
                <a:srgbClr val="94C600"/>
              </a:solidFill>
            </a:endParaRP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4213979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BC85D5-EF2D-4108-BEBF-17C55537D511}" type="datetime1">
              <a:rPr lang="en-US" smtClean="0"/>
              <a:pPr/>
              <a:t>11/30/2015</a:t>
            </a:fld>
            <a:endParaRPr lang="en-US"/>
          </a:p>
        </p:txBody>
      </p:sp>
      <p:sp>
        <p:nvSpPr>
          <p:cNvPr id="5" name="Footer Placeholder 4"/>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15258947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93260A-077E-4CF2-BEC2-B50EF5400F7B}" type="datetime1">
              <a:rPr lang="en-US" smtClean="0"/>
              <a:pPr/>
              <a:t>11/30/2015</a:t>
            </a:fld>
            <a:endParaRPr lang="en-US"/>
          </a:p>
        </p:txBody>
      </p:sp>
      <p:sp>
        <p:nvSpPr>
          <p:cNvPr id="5" name="Footer Placeholder 4"/>
          <p:cNvSpPr>
            <a:spLocks noGrp="1"/>
          </p:cNvSpPr>
          <p:nvPr>
            <p:ph type="ftr" sz="quarter" idx="11"/>
          </p:nvPr>
        </p:nvSpPr>
        <p:spPr/>
        <p:txBody>
          <a:bodyPr/>
          <a:lstStyle/>
          <a:p>
            <a:r>
              <a:rPr lang="en-US" smtClean="0">
                <a:solidFill>
                  <a:srgbClr val="94C600"/>
                </a:solidFill>
              </a:rPr>
              <a:t>IB Biology SFP - Mark Polko</a:t>
            </a:r>
            <a:endParaRPr lang="en-US" dirty="0">
              <a:solidFill>
                <a:srgbClr val="94C600"/>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17012088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2FC70443-CBB4-433B-A352-FA71B37D87B9}" type="datetime1">
              <a:rPr lang="en-US" smtClean="0"/>
              <a:pPr/>
              <a:t>11/30/2015</a:t>
            </a:fld>
            <a:endParaRPr lang="en-US"/>
          </a:p>
        </p:txBody>
      </p:sp>
      <p:sp>
        <p:nvSpPr>
          <p:cNvPr id="6" name="Footer Placeholder 5"/>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148028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ED06B31-7DA7-4FCB-AE4F-1CF433CBDF7C}" type="datetime1">
              <a:rPr lang="en-US" smtClean="0"/>
              <a:pPr/>
              <a:t>11/30/2015</a:t>
            </a:fld>
            <a:endParaRPr lang="en-US"/>
          </a:p>
        </p:txBody>
      </p:sp>
      <p:sp>
        <p:nvSpPr>
          <p:cNvPr id="8" name="Footer Placeholder 7"/>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9" name="Slide Number Placeholder 8"/>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39788074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025BAD-35E8-4AC1-906A-9CA51BABE166}" type="datetime1">
              <a:rPr lang="en-US" smtClean="0"/>
              <a:pPr/>
              <a:t>11/30/2015</a:t>
            </a:fld>
            <a:endParaRPr lang="en-US"/>
          </a:p>
        </p:txBody>
      </p:sp>
      <p:sp>
        <p:nvSpPr>
          <p:cNvPr id="4" name="Footer Placeholder 3"/>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5" name="Slide Number Placeholder 4"/>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26371442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E1C944-0708-44C6-839C-79B31600A10E}" type="datetime1">
              <a:rPr lang="en-US" smtClean="0"/>
              <a:pPr/>
              <a:t>11/30/2015</a:t>
            </a:fld>
            <a:endParaRPr lang="en-US"/>
          </a:p>
        </p:txBody>
      </p:sp>
      <p:sp>
        <p:nvSpPr>
          <p:cNvPr id="3" name="Footer Placeholder 2"/>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4" name="Slide Number Placeholder 3"/>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2804394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919B47-4C01-4B26-8E89-E91EED4813E5}" type="datetime1">
              <a:rPr lang="en-US" smtClean="0"/>
              <a:t>11/30/2015</a:t>
            </a:fld>
            <a:endParaRPr lang="en-US"/>
          </a:p>
        </p:txBody>
      </p:sp>
      <p:sp>
        <p:nvSpPr>
          <p:cNvPr id="5" name="Footer Placeholder 4"/>
          <p:cNvSpPr>
            <a:spLocks noGrp="1"/>
          </p:cNvSpPr>
          <p:nvPr>
            <p:ph type="ftr" sz="quarter" idx="11"/>
          </p:nvPr>
        </p:nvSpPr>
        <p:spPr/>
        <p:txBody>
          <a:bodyPr/>
          <a:lstStyle/>
          <a:p>
            <a:r>
              <a:rPr lang="en-US" smtClean="0"/>
              <a:t>IB Biology SFP - Mark Polko</a:t>
            </a:r>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DDDBCD69-00CA-4272-B4A6-EE93FAF1A8E1}" type="datetime1">
              <a:rPr lang="en-US" smtClean="0"/>
              <a:pPr/>
              <a:t>11/30/2015</a:t>
            </a:fld>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smtClean="0">
                <a:solidFill>
                  <a:srgbClr val="94C600"/>
                </a:solidFill>
              </a:rPr>
              <a:t>IB Biology SFP - Mark Polko</a:t>
            </a:r>
            <a:endParaRPr lang="en-US">
              <a:solidFill>
                <a:srgbClr val="94C600"/>
              </a:solidFill>
            </a:endParaRP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971647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6EE7F6-FEB7-45E7-94F4-75C4FD9638B4}" type="datetime1">
              <a:rPr lang="en-US" smtClean="0"/>
              <a:pPr/>
              <a:t>11/30/2015</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smtClean="0">
                <a:solidFill>
                  <a:srgbClr val="94C600"/>
                </a:solidFill>
              </a:rPr>
              <a:t>IB Biology SFP - Mark Polko</a:t>
            </a:r>
            <a:endParaRPr lang="en-US" dirty="0">
              <a:solidFill>
                <a:srgbClr val="94C600"/>
              </a:solidFill>
            </a:endParaRPr>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dirty="0"/>
          </a:p>
        </p:txBody>
      </p:sp>
    </p:spTree>
    <p:extLst>
      <p:ext uri="{BB962C8B-B14F-4D97-AF65-F5344CB8AC3E}">
        <p14:creationId xmlns:p14="http://schemas.microsoft.com/office/powerpoint/2010/main" val="36402307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38376A-6F0E-4BC5-8BC1-14B5429D2E18}" type="datetime1">
              <a:rPr lang="en-US" smtClean="0"/>
              <a:pPr/>
              <a:t>11/30/2015</a:t>
            </a:fld>
            <a:endParaRPr lang="en-US"/>
          </a:p>
        </p:txBody>
      </p:sp>
      <p:sp>
        <p:nvSpPr>
          <p:cNvPr id="5" name="Footer Placeholder 4"/>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9490203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80A37E-362F-4A7E-AAB4-F98E6B0E0B41}" type="datetime1">
              <a:rPr lang="en-US" smtClean="0"/>
              <a:pPr/>
              <a:t>11/30/2015</a:t>
            </a:fld>
            <a:endParaRPr lang="en-US"/>
          </a:p>
        </p:txBody>
      </p:sp>
      <p:sp>
        <p:nvSpPr>
          <p:cNvPr id="5" name="Footer Placeholder 4"/>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3321414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F7E7DAC-EC36-4F41-83DE-810A83B77FD7}" type="datetime1">
              <a:rPr lang="en-US" smtClean="0"/>
              <a:t>11/30/2015</a:t>
            </a:fld>
            <a:endParaRPr lang="en-US"/>
          </a:p>
        </p:txBody>
      </p:sp>
      <p:sp>
        <p:nvSpPr>
          <p:cNvPr id="6" name="Footer Placeholder 5"/>
          <p:cNvSpPr>
            <a:spLocks noGrp="1"/>
          </p:cNvSpPr>
          <p:nvPr>
            <p:ph type="ftr" sz="quarter" idx="11"/>
          </p:nvPr>
        </p:nvSpPr>
        <p:spPr/>
        <p:txBody>
          <a:bodyPr/>
          <a:lstStyle/>
          <a:p>
            <a:r>
              <a:rPr lang="en-US" smtClean="0"/>
              <a:t>IB Biology SFP - Mark Polko</a:t>
            </a:r>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A9F924C-99C7-4F2D-A9A0-B578BF661AAE}" type="datetime1">
              <a:rPr lang="en-US" smtClean="0"/>
              <a:t>11/30/2015</a:t>
            </a:fld>
            <a:endParaRPr lang="en-US"/>
          </a:p>
        </p:txBody>
      </p:sp>
      <p:sp>
        <p:nvSpPr>
          <p:cNvPr id="8" name="Footer Placeholder 7"/>
          <p:cNvSpPr>
            <a:spLocks noGrp="1"/>
          </p:cNvSpPr>
          <p:nvPr>
            <p:ph type="ftr" sz="quarter" idx="11"/>
          </p:nvPr>
        </p:nvSpPr>
        <p:spPr/>
        <p:txBody>
          <a:bodyPr/>
          <a:lstStyle/>
          <a:p>
            <a:r>
              <a:rPr lang="en-US" smtClean="0"/>
              <a:t>IB Biology SFP - Mark Polko</a:t>
            </a:r>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ACB4BD-ADB9-4B2C-B39B-318F0B9DE57F}" type="datetime1">
              <a:rPr lang="en-US" smtClean="0"/>
              <a:t>11/30/2015</a:t>
            </a:fld>
            <a:endParaRPr lang="en-US"/>
          </a:p>
        </p:txBody>
      </p:sp>
      <p:sp>
        <p:nvSpPr>
          <p:cNvPr id="4" name="Footer Placeholder 3"/>
          <p:cNvSpPr>
            <a:spLocks noGrp="1"/>
          </p:cNvSpPr>
          <p:nvPr>
            <p:ph type="ftr" sz="quarter" idx="11"/>
          </p:nvPr>
        </p:nvSpPr>
        <p:spPr/>
        <p:txBody>
          <a:bodyPr/>
          <a:lstStyle/>
          <a:p>
            <a:r>
              <a:rPr lang="en-US" smtClean="0"/>
              <a:t>IB Biology SFP - Mark Polko</a:t>
            </a:r>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7D795C-9EEA-4606-8B14-A0104688D030}" type="datetime1">
              <a:rPr lang="en-US" smtClean="0"/>
              <a:t>11/30/2015</a:t>
            </a:fld>
            <a:endParaRPr lang="en-US"/>
          </a:p>
        </p:txBody>
      </p:sp>
      <p:sp>
        <p:nvSpPr>
          <p:cNvPr id="3" name="Footer Placeholder 2"/>
          <p:cNvSpPr>
            <a:spLocks noGrp="1"/>
          </p:cNvSpPr>
          <p:nvPr>
            <p:ph type="ftr" sz="quarter" idx="11"/>
          </p:nvPr>
        </p:nvSpPr>
        <p:spPr/>
        <p:txBody>
          <a:bodyPr/>
          <a:lstStyle/>
          <a:p>
            <a:r>
              <a:rPr lang="en-US" smtClean="0"/>
              <a:t>IB Biology SFP - Mark Polko</a:t>
            </a:r>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8497DE7-CFDF-41B4-996A-28302FD30780}" type="datetime1">
              <a:rPr lang="en-US" smtClean="0"/>
              <a:t>11/30/2015</a:t>
            </a:fld>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smtClean="0"/>
              <a:t>IB Biology SFP - Mark Polko</a:t>
            </a:r>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4201BC-6212-4943-9008-577AAB9359F8}" type="datetime1">
              <a:rPr lang="en-US" smtClean="0"/>
              <a:t>11/30/2015</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smtClean="0"/>
              <a:t>IB Biology SFP - Mark Polko</a:t>
            </a:r>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96CA59AD-16D5-483D-B90A-33452FA1B5AB}" type="datetime1">
              <a:rPr lang="en-US" smtClean="0"/>
              <a:t>11/30/2015</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r>
              <a:rPr lang="en-US" smtClean="0"/>
              <a:t>IB Biology SFP - Mark Polko</a:t>
            </a:r>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6E2D2B3B-882E-40F3-A32F-6DD516915044}" type="slidenum">
              <a:rPr lang="en-US" smtClean="0"/>
              <a:pPr/>
              <a:t>‹Nº›</a:t>
            </a:fld>
            <a:endParaRPr lang="en-US" dirty="0"/>
          </a:p>
        </p:txBody>
      </p:sp>
    </p:spTree>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Lst>
  <p:hf hd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647904C7-27A4-4C04-BE2B-1694AE4406B9}" type="datetime1">
              <a:rPr lang="en-US" smtClean="0"/>
              <a:pPr/>
              <a:t>11/30/2015</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r>
              <a:rPr lang="en-US" smtClean="0">
                <a:solidFill>
                  <a:srgbClr val="94C600"/>
                </a:solidFill>
              </a:rPr>
              <a:t>IB Biology SFP - Mark Polko</a:t>
            </a:r>
            <a:endParaRPr lang="en-US" dirty="0">
              <a:solidFill>
                <a:srgbClr val="94C600"/>
              </a:solidFill>
            </a:endParaRP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6E2D2B3B-882E-40F3-A32F-6DD516915044}" type="slidenum">
              <a:rPr lang="en-US" smtClean="0"/>
              <a:pPr/>
              <a:t>‹Nº›</a:t>
            </a:fld>
            <a:endParaRPr lang="en-US" dirty="0"/>
          </a:p>
        </p:txBody>
      </p:sp>
    </p:spTree>
    <p:extLst>
      <p:ext uri="{BB962C8B-B14F-4D97-AF65-F5344CB8AC3E}">
        <p14:creationId xmlns:p14="http://schemas.microsoft.com/office/powerpoint/2010/main" val="3301501407"/>
      </p:ext>
    </p:extLst>
  </p:cSld>
  <p:clrMap bg1="lt1" tx1="dk1" bg2="lt2" tx2="dk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 id="2147484033" r:id="rId11"/>
  </p:sldLayoutIdLst>
  <p:hf hd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647904C7-27A4-4C04-BE2B-1694AE4406B9}" type="datetime1">
              <a:rPr lang="en-US" smtClean="0"/>
              <a:pPr/>
              <a:t>11/30/2015</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r>
              <a:rPr lang="en-US" smtClean="0">
                <a:solidFill>
                  <a:srgbClr val="94C600"/>
                </a:solidFill>
              </a:rPr>
              <a:t>IB Biology SFP - Mark Polko</a:t>
            </a:r>
            <a:endParaRPr lang="en-US" dirty="0">
              <a:solidFill>
                <a:srgbClr val="94C600"/>
              </a:solidFill>
            </a:endParaRP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6E2D2B3B-882E-40F3-A32F-6DD516915044}" type="slidenum">
              <a:rPr lang="en-US" smtClean="0"/>
              <a:pPr/>
              <a:t>‹Nº›</a:t>
            </a:fld>
            <a:endParaRPr lang="en-US" dirty="0"/>
          </a:p>
        </p:txBody>
      </p:sp>
    </p:spTree>
    <p:extLst>
      <p:ext uri="{BB962C8B-B14F-4D97-AF65-F5344CB8AC3E}">
        <p14:creationId xmlns:p14="http://schemas.microsoft.com/office/powerpoint/2010/main" val="2402441417"/>
      </p:ext>
    </p:extLst>
  </p:cSld>
  <p:clrMap bg1="lt1" tx1="dk1" bg2="lt2" tx2="dk2" accent1="accent1" accent2="accent2" accent3="accent3" accent4="accent4" accent5="accent5" accent6="accent6" hlink="hlink" folHlink="folHlink"/>
  <p:sldLayoutIdLst>
    <p:sldLayoutId id="2147484035" r:id="rId1"/>
    <p:sldLayoutId id="2147484036" r:id="rId2"/>
    <p:sldLayoutId id="2147484037" r:id="rId3"/>
    <p:sldLayoutId id="2147484038" r:id="rId4"/>
    <p:sldLayoutId id="2147484039" r:id="rId5"/>
    <p:sldLayoutId id="2147484040" r:id="rId6"/>
    <p:sldLayoutId id="2147484041" r:id="rId7"/>
    <p:sldLayoutId id="2147484042" r:id="rId8"/>
    <p:sldLayoutId id="2147484043" r:id="rId9"/>
    <p:sldLayoutId id="2147484044" r:id="rId10"/>
    <p:sldLayoutId id="2147484045" r:id="rId11"/>
  </p:sldLayoutIdLst>
  <p:hf hd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gi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24.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gG7uCskUOrA" TargetMode="Externa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CHMY4G9gTPA" TargetMode="External"/><Relationship Id="rId2" Type="http://schemas.openxmlformats.org/officeDocument/2006/relationships/image" Target="../media/image19.jpe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jpe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4.xml"/><Relationship Id="rId5" Type="http://schemas.openxmlformats.org/officeDocument/2006/relationships/image" Target="../media/image29.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3.xml"/><Relationship Id="rId5" Type="http://schemas.openxmlformats.org/officeDocument/2006/relationships/image" Target="../media/image5.gif"/><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4.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Topic</a:t>
            </a:r>
            <a:r>
              <a:rPr lang="en-GB" dirty="0"/>
              <a:t> </a:t>
            </a:r>
            <a:r>
              <a:rPr lang="en-GB" dirty="0" smtClean="0"/>
              <a:t>2 </a:t>
            </a:r>
            <a:r>
              <a:rPr lang="en-GB" dirty="0" smtClean="0">
                <a:solidFill>
                  <a:schemeClr val="tx1">
                    <a:lumMod val="65000"/>
                    <a:lumOff val="35000"/>
                  </a:schemeClr>
                </a:solidFill>
              </a:rPr>
              <a:t>Molecular biology</a:t>
            </a:r>
            <a:endParaRPr lang="en-GB" dirty="0">
              <a:solidFill>
                <a:schemeClr val="tx1">
                  <a:lumMod val="65000"/>
                  <a:lumOff val="35000"/>
                </a:schemeClr>
              </a:solidFill>
            </a:endParaRPr>
          </a:p>
        </p:txBody>
      </p:sp>
      <p:sp>
        <p:nvSpPr>
          <p:cNvPr id="3" name="Subtitle 2"/>
          <p:cNvSpPr>
            <a:spLocks noGrp="1"/>
          </p:cNvSpPr>
          <p:nvPr>
            <p:ph type="subTitle" idx="1"/>
          </p:nvPr>
        </p:nvSpPr>
        <p:spPr>
          <a:xfrm>
            <a:off x="4761555" y="4221088"/>
            <a:ext cx="3309803" cy="1260629"/>
          </a:xfrm>
        </p:spPr>
        <p:txBody>
          <a:bodyPr>
            <a:noAutofit/>
          </a:bodyPr>
          <a:lstStyle/>
          <a:p>
            <a:pPr algn="ctr"/>
            <a:endParaRPr lang="en-GB" sz="3200" dirty="0" smtClean="0"/>
          </a:p>
          <a:p>
            <a:r>
              <a:rPr lang="en-GB" sz="3200" dirty="0" smtClean="0">
                <a:solidFill>
                  <a:schemeClr val="accent1">
                    <a:lumMod val="50000"/>
                  </a:schemeClr>
                </a:solidFill>
              </a:rPr>
              <a:t>2.4 Proteins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4" y="0"/>
            <a:ext cx="2876550" cy="914400"/>
          </a:xfrm>
          <a:prstGeom prst="rect">
            <a:avLst/>
          </a:prstGeom>
          <a:ln>
            <a:noFill/>
          </a:ln>
          <a:effectLst>
            <a:softEdge rad="112500"/>
          </a:effectLst>
        </p:spPr>
      </p:pic>
      <p:sp>
        <p:nvSpPr>
          <p:cNvPr id="4" name="Footer Placeholder 3"/>
          <p:cNvSpPr>
            <a:spLocks noGrp="1"/>
          </p:cNvSpPr>
          <p:nvPr>
            <p:ph type="ftr" sz="quarter" idx="11"/>
          </p:nvPr>
        </p:nvSpPr>
        <p:spPr/>
        <p:txBody>
          <a:bodyPr/>
          <a:lstStyle/>
          <a:p>
            <a:r>
              <a:rPr lang="en-US" dirty="0" smtClean="0"/>
              <a:t>IB Biology SFP - Mark </a:t>
            </a:r>
            <a:r>
              <a:rPr lang="en-US" dirty="0" err="1" smtClean="0"/>
              <a:t>Polko</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8506" y="2400246"/>
            <a:ext cx="3655902" cy="384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8506" y="2493130"/>
            <a:ext cx="3655902" cy="39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http://gif-finder.com/wp-content/uploads/2015/10/Motor-Protein.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588506" y="-38154"/>
            <a:ext cx="3655902" cy="2935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543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1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10</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2" name="Rectangle 1"/>
          <p:cNvSpPr/>
          <p:nvPr/>
        </p:nvSpPr>
        <p:spPr>
          <a:xfrm>
            <a:off x="251520" y="1268760"/>
            <a:ext cx="8622704" cy="1200329"/>
          </a:xfrm>
          <a:prstGeom prst="rect">
            <a:avLst/>
          </a:prstGeom>
        </p:spPr>
        <p:txBody>
          <a:bodyPr wrap="square">
            <a:spAutoFit/>
          </a:bodyPr>
          <a:lstStyle/>
          <a:p>
            <a:r>
              <a:rPr lang="en-GB" dirty="0" smtClean="0">
                <a:solidFill>
                  <a:prstClr val="black"/>
                </a:solidFill>
              </a:rPr>
              <a:t>The structure of the 20 amino acids is very similar: a carbon in the </a:t>
            </a:r>
            <a:r>
              <a:rPr lang="en-GB" dirty="0" err="1" smtClean="0">
                <a:solidFill>
                  <a:prstClr val="black"/>
                </a:solidFill>
              </a:rPr>
              <a:t>center</a:t>
            </a:r>
            <a:r>
              <a:rPr lang="en-GB" dirty="0" smtClean="0">
                <a:solidFill>
                  <a:prstClr val="black"/>
                </a:solidFill>
              </a:rPr>
              <a:t> linked to an amino group, a carboxyl group and a hydrogen atom. The carbon atom is also connected to an R group which is different in each amino acid.</a:t>
            </a:r>
            <a:endParaRPr lang="en-GB" b="1" dirty="0">
              <a:solidFill>
                <a:prstClr val="black"/>
              </a:solidFill>
            </a:endParaRPr>
          </a:p>
        </p:txBody>
      </p:sp>
      <p:sp>
        <p:nvSpPr>
          <p:cNvPr id="15" name="14 Rectángulo"/>
          <p:cNvSpPr/>
          <p:nvPr/>
        </p:nvSpPr>
        <p:spPr>
          <a:xfrm>
            <a:off x="0" y="124970"/>
            <a:ext cx="9013122" cy="1200329"/>
          </a:xfrm>
          <a:prstGeom prst="rect">
            <a:avLst/>
          </a:prstGeom>
          <a:noFill/>
        </p:spPr>
        <p:txBody>
          <a:bodyPr wrap="square" lIns="91440" tIns="45720" rIns="91440" bIns="45720" anchor="ctr">
            <a:spAutoFit/>
          </a:bodyPr>
          <a:lstStyle/>
          <a:p>
            <a:pPr algn="ct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Diversity</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amino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acids</a:t>
            </a:r>
            <a:endPar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Ther</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are 20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different</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amino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acids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in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polypeptides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synthesised</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on</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ribosomes</a:t>
            </a:r>
            <a:endPar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9707" y="2664187"/>
            <a:ext cx="3984293" cy="2820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5959226" y="2282672"/>
            <a:ext cx="2696572" cy="369332"/>
          </a:xfrm>
          <a:prstGeom prst="rect">
            <a:avLst/>
          </a:prstGeom>
          <a:noFill/>
        </p:spPr>
        <p:txBody>
          <a:bodyPr wrap="none" rtlCol="0">
            <a:spAutoFit/>
          </a:bodyPr>
          <a:lstStyle/>
          <a:p>
            <a:r>
              <a:rPr lang="en-GB" b="1" dirty="0" smtClean="0"/>
              <a:t>Remember the groups</a:t>
            </a:r>
            <a:endParaRPr lang="en-GB" b="1" dirty="0"/>
          </a:p>
        </p:txBody>
      </p:sp>
      <p:pic>
        <p:nvPicPr>
          <p:cNvPr id="16" name="Picture 2" descr="http://upload.wikimedia.org/wikipedia/commons/0/0f/Alpha-amino-acid-2D-fla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7000" y="2131720"/>
            <a:ext cx="3688185" cy="221961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4351337"/>
            <a:ext cx="4652492" cy="2379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7006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194"/>
                                        </p:tgtEl>
                                        <p:attrNameLst>
                                          <p:attrName>style.visibility</p:attrName>
                                        </p:attrNameLst>
                                      </p:cBhvr>
                                      <p:to>
                                        <p:strVal val="visible"/>
                                      </p:to>
                                    </p:set>
                                    <p:anim calcmode="lin" valueType="num">
                                      <p:cBhvr additive="base">
                                        <p:cTn id="23" dur="500" fill="hold"/>
                                        <p:tgtEl>
                                          <p:spTgt spid="8194"/>
                                        </p:tgtEl>
                                        <p:attrNameLst>
                                          <p:attrName>ppt_x</p:attrName>
                                        </p:attrNameLst>
                                      </p:cBhvr>
                                      <p:tavLst>
                                        <p:tav tm="0">
                                          <p:val>
                                            <p:strVal val="#ppt_x"/>
                                          </p:val>
                                        </p:tav>
                                        <p:tav tm="100000">
                                          <p:val>
                                            <p:strVal val="#ppt_x"/>
                                          </p:val>
                                        </p:tav>
                                      </p:tavLst>
                                    </p:anim>
                                    <p:anim calcmode="lin" valueType="num">
                                      <p:cBhvr additive="base">
                                        <p:cTn id="24" dur="500" fill="hold"/>
                                        <p:tgtEl>
                                          <p:spTgt spid="8194"/>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5"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11</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2" name="Rectangle 1"/>
          <p:cNvSpPr/>
          <p:nvPr/>
        </p:nvSpPr>
        <p:spPr>
          <a:xfrm>
            <a:off x="251520" y="1268760"/>
            <a:ext cx="8622704" cy="2862322"/>
          </a:xfrm>
          <a:prstGeom prst="rect">
            <a:avLst/>
          </a:prstGeom>
        </p:spPr>
        <p:txBody>
          <a:bodyPr wrap="square">
            <a:spAutoFit/>
          </a:bodyPr>
          <a:lstStyle/>
          <a:p>
            <a:r>
              <a:rPr lang="en-GB" dirty="0" smtClean="0">
                <a:solidFill>
                  <a:prstClr val="black"/>
                </a:solidFill>
              </a:rPr>
              <a:t>The 20 different amino acids are linked together by condensation reactions by ribosomes in different combinations. All these combinations are decided by the order of the bases on the mRNA translated. Most part of the amino acids are the same, except for the </a:t>
            </a:r>
            <a:r>
              <a:rPr lang="en-GB" b="1" dirty="0" smtClean="0">
                <a:solidFill>
                  <a:prstClr val="black"/>
                </a:solidFill>
              </a:rPr>
              <a:t>R groups</a:t>
            </a:r>
            <a:r>
              <a:rPr lang="en-GB" dirty="0" smtClean="0">
                <a:solidFill>
                  <a:prstClr val="black"/>
                </a:solidFill>
              </a:rPr>
              <a:t>, that is where they differ.</a:t>
            </a:r>
          </a:p>
          <a:p>
            <a:endParaRPr lang="en-GB" dirty="0">
              <a:solidFill>
                <a:prstClr val="black"/>
              </a:solidFill>
            </a:endParaRPr>
          </a:p>
          <a:p>
            <a:endParaRPr lang="en-GB" dirty="0" smtClean="0">
              <a:solidFill>
                <a:prstClr val="black"/>
              </a:solidFill>
            </a:endParaRPr>
          </a:p>
          <a:p>
            <a:endParaRPr lang="en-GB" dirty="0">
              <a:solidFill>
                <a:prstClr val="black"/>
              </a:solidFill>
            </a:endParaRPr>
          </a:p>
          <a:p>
            <a:endParaRPr lang="en-GB" dirty="0" smtClean="0">
              <a:solidFill>
                <a:prstClr val="black"/>
              </a:solidFill>
            </a:endParaRPr>
          </a:p>
          <a:p>
            <a:endParaRPr lang="en-GB" b="1" dirty="0">
              <a:solidFill>
                <a:prstClr val="black"/>
              </a:solidFill>
            </a:endParaRPr>
          </a:p>
          <a:p>
            <a:endParaRPr lang="en-GB" b="1" dirty="0">
              <a:solidFill>
                <a:prstClr val="black"/>
              </a:solidFill>
            </a:endParaRPr>
          </a:p>
        </p:txBody>
      </p:sp>
      <p:sp>
        <p:nvSpPr>
          <p:cNvPr id="15" name="14 Rectángulo"/>
          <p:cNvSpPr/>
          <p:nvPr/>
        </p:nvSpPr>
        <p:spPr>
          <a:xfrm>
            <a:off x="0" y="124970"/>
            <a:ext cx="9013122" cy="1200329"/>
          </a:xfrm>
          <a:prstGeom prst="rect">
            <a:avLst/>
          </a:prstGeom>
          <a:noFill/>
        </p:spPr>
        <p:txBody>
          <a:bodyPr wrap="square" lIns="91440" tIns="45720" rIns="91440" bIns="45720" anchor="ctr">
            <a:spAutoFit/>
          </a:bodyPr>
          <a:lstStyle/>
          <a:p>
            <a:pPr algn="ct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Diversity</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amino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acids</a:t>
            </a:r>
            <a:endPar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Ther</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are 20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different</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amino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acids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in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polypeptides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synthesised</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on</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ribosomes</a:t>
            </a:r>
            <a:endPar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026" name="Picture 2" descr="https://humanbiology2011.files.wordpress.com/2011/11/primary-structure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420888"/>
            <a:ext cx="6472888"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0969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12</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2" name="Rectangle 1"/>
          <p:cNvSpPr/>
          <p:nvPr/>
        </p:nvSpPr>
        <p:spPr>
          <a:xfrm>
            <a:off x="251520" y="1268760"/>
            <a:ext cx="8622704" cy="7294305"/>
          </a:xfrm>
          <a:prstGeom prst="rect">
            <a:avLst/>
          </a:prstGeom>
        </p:spPr>
        <p:txBody>
          <a:bodyPr wrap="square">
            <a:spAutoFit/>
          </a:bodyPr>
          <a:lstStyle/>
          <a:p>
            <a:r>
              <a:rPr lang="en-GB" dirty="0" smtClean="0">
                <a:solidFill>
                  <a:prstClr val="black"/>
                </a:solidFill>
              </a:rPr>
              <a:t>In almost all organisms the same 20 amino acids are used to build proteins with, from bacteria to elephants to a rose.  Sometimes amino acids can be modified after been fixed in a polypeptide. </a:t>
            </a:r>
          </a:p>
          <a:p>
            <a:endParaRPr lang="en-GB" dirty="0">
              <a:solidFill>
                <a:prstClr val="black"/>
              </a:solidFill>
            </a:endParaRPr>
          </a:p>
          <a:p>
            <a:r>
              <a:rPr lang="en-GB" dirty="0" smtClean="0">
                <a:solidFill>
                  <a:prstClr val="black"/>
                </a:solidFill>
              </a:rPr>
              <a:t>There are several hypotheses for this:</a:t>
            </a:r>
          </a:p>
          <a:p>
            <a:endParaRPr lang="en-GB" dirty="0">
              <a:solidFill>
                <a:prstClr val="black"/>
              </a:solidFill>
            </a:endParaRPr>
          </a:p>
          <a:p>
            <a:pPr marL="285750" indent="-285750">
              <a:buFont typeface="Arial" panose="020B0604020202020204" pitchFamily="34" charset="0"/>
              <a:buChar char="•"/>
            </a:pPr>
            <a:r>
              <a:rPr lang="en-GB" dirty="0" smtClean="0">
                <a:solidFill>
                  <a:prstClr val="black"/>
                </a:solidFill>
              </a:rPr>
              <a:t>These 20 Amino acids were the ones produced by chemical processes on the early Earth before the origin of life. All organisms used them after and are still using them.</a:t>
            </a:r>
          </a:p>
          <a:p>
            <a:pPr marL="285750" indent="-285750">
              <a:buFont typeface="Arial" panose="020B0604020202020204" pitchFamily="34" charset="0"/>
              <a:buChar char="•"/>
            </a:pPr>
            <a:r>
              <a:rPr lang="en-GB" dirty="0" smtClean="0">
                <a:solidFill>
                  <a:prstClr val="black"/>
                </a:solidFill>
              </a:rPr>
              <a:t>They are the ideal 20 amino acids for making up a wide range of proteins. So natural selection will always favour organisms using them.</a:t>
            </a:r>
          </a:p>
          <a:p>
            <a:pPr marL="285750" indent="-285750">
              <a:buFont typeface="Arial" panose="020B0604020202020204" pitchFamily="34" charset="0"/>
              <a:buChar char="•"/>
            </a:pPr>
            <a:r>
              <a:rPr lang="en-GB" dirty="0" smtClean="0">
                <a:solidFill>
                  <a:prstClr val="black"/>
                </a:solidFill>
              </a:rPr>
              <a:t>All life has evolved from one single ancestral species which used these 20 amino acids. Because of the ways proteins are synthesised by ribosomes it is very difficult to change this repertoire.</a:t>
            </a:r>
          </a:p>
          <a:p>
            <a:endParaRPr lang="en-GB" dirty="0">
              <a:solidFill>
                <a:prstClr val="black"/>
              </a:solidFill>
            </a:endParaRPr>
          </a:p>
          <a:p>
            <a:r>
              <a:rPr lang="en-GB" dirty="0" smtClean="0">
                <a:solidFill>
                  <a:prstClr val="black"/>
                </a:solidFill>
              </a:rPr>
              <a:t>Biology is a very complicated science and therefore discrepancies are common. Some organisms have been found which use a certain codon for different, non standard amino acids.</a:t>
            </a:r>
          </a:p>
          <a:p>
            <a:pPr marL="285750" indent="-285750">
              <a:buFontTx/>
              <a:buChar char="-"/>
            </a:pPr>
            <a:endParaRPr lang="en-GB" dirty="0">
              <a:solidFill>
                <a:prstClr val="black"/>
              </a:solidFill>
            </a:endParaRPr>
          </a:p>
          <a:p>
            <a:endParaRPr lang="en-GB" dirty="0" smtClean="0">
              <a:solidFill>
                <a:prstClr val="black"/>
              </a:solidFill>
            </a:endParaRPr>
          </a:p>
          <a:p>
            <a:endParaRPr lang="en-GB" dirty="0">
              <a:solidFill>
                <a:prstClr val="black"/>
              </a:solidFill>
            </a:endParaRPr>
          </a:p>
          <a:p>
            <a:endParaRPr lang="en-GB" dirty="0" smtClean="0">
              <a:solidFill>
                <a:prstClr val="black"/>
              </a:solidFill>
            </a:endParaRPr>
          </a:p>
          <a:p>
            <a:endParaRPr lang="en-GB" dirty="0">
              <a:solidFill>
                <a:prstClr val="black"/>
              </a:solidFill>
            </a:endParaRPr>
          </a:p>
          <a:p>
            <a:endParaRPr lang="en-GB" dirty="0" smtClean="0">
              <a:solidFill>
                <a:prstClr val="black"/>
              </a:solidFill>
            </a:endParaRPr>
          </a:p>
          <a:p>
            <a:endParaRPr lang="en-GB" b="1" dirty="0">
              <a:solidFill>
                <a:prstClr val="black"/>
              </a:solidFill>
            </a:endParaRPr>
          </a:p>
          <a:p>
            <a:endParaRPr lang="en-GB" b="1" dirty="0">
              <a:solidFill>
                <a:prstClr val="black"/>
              </a:solidFill>
            </a:endParaRPr>
          </a:p>
        </p:txBody>
      </p:sp>
      <p:sp>
        <p:nvSpPr>
          <p:cNvPr id="15" name="14 Rectángulo"/>
          <p:cNvSpPr/>
          <p:nvPr/>
        </p:nvSpPr>
        <p:spPr>
          <a:xfrm>
            <a:off x="0" y="124970"/>
            <a:ext cx="9013122" cy="1200329"/>
          </a:xfrm>
          <a:prstGeom prst="rect">
            <a:avLst/>
          </a:prstGeom>
          <a:noFill/>
        </p:spPr>
        <p:txBody>
          <a:bodyPr wrap="square" lIns="91440" tIns="45720" rIns="91440" bIns="45720" anchor="ctr">
            <a:spAutoFit/>
          </a:bodyPr>
          <a:lstStyle/>
          <a:p>
            <a:pPr algn="ct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Amino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acids</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origins</a:t>
            </a:r>
            <a:endPar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Patterns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trends</a:t>
            </a:r>
            <a:r>
              <a:rPr lang="es-E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and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discrepancies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most</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but</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not</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all</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organisms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assemble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polypeptides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from</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same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amino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acids</a:t>
            </a:r>
            <a:endPar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788465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fade">
                                      <p:cBhvr>
                                        <p:cTn id="3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50" name="Picture 2" descr="http://biobook.nerinxhs.org/bb/genetics/dna/Translation_1543.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3897" y="4149080"/>
            <a:ext cx="6457950" cy="3295651"/>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13</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2" name="Rectangle 1"/>
          <p:cNvSpPr/>
          <p:nvPr/>
        </p:nvSpPr>
        <p:spPr>
          <a:xfrm>
            <a:off x="251520" y="1268760"/>
            <a:ext cx="8622704" cy="4247317"/>
          </a:xfrm>
          <a:prstGeom prst="rect">
            <a:avLst/>
          </a:prstGeom>
        </p:spPr>
        <p:txBody>
          <a:bodyPr wrap="square">
            <a:spAutoFit/>
          </a:bodyPr>
          <a:lstStyle/>
          <a:p>
            <a:r>
              <a:rPr lang="en-GB" dirty="0" smtClean="0">
                <a:solidFill>
                  <a:prstClr val="black"/>
                </a:solidFill>
              </a:rPr>
              <a:t>Ribosomes link amino acids together, one at a time until a polypeptide is formed. Any sequence of amino acid is possible. </a:t>
            </a:r>
          </a:p>
          <a:p>
            <a:r>
              <a:rPr lang="en-GB" dirty="0" smtClean="0">
                <a:solidFill>
                  <a:prstClr val="black"/>
                </a:solidFill>
              </a:rPr>
              <a:t>The number of possible amino acid sequences can be calculated starting with dipeptides. As dipeptides are composed from two amino acids, both any of the 20 varieties, you can have 20</a:t>
            </a:r>
            <a:r>
              <a:rPr lang="en-GB" baseline="30000" dirty="0" smtClean="0">
                <a:solidFill>
                  <a:prstClr val="black"/>
                </a:solidFill>
              </a:rPr>
              <a:t>2</a:t>
            </a:r>
            <a:r>
              <a:rPr lang="en-GB" dirty="0" smtClean="0">
                <a:solidFill>
                  <a:prstClr val="black"/>
                </a:solidFill>
              </a:rPr>
              <a:t>  possibilities (20 x 20 = 400). A tripeptide would have 20</a:t>
            </a:r>
            <a:r>
              <a:rPr lang="en-GB" baseline="30000" dirty="0" smtClean="0">
                <a:solidFill>
                  <a:prstClr val="black"/>
                </a:solidFill>
              </a:rPr>
              <a:t>3</a:t>
            </a:r>
            <a:r>
              <a:rPr lang="en-GB" dirty="0">
                <a:solidFill>
                  <a:prstClr val="black"/>
                </a:solidFill>
              </a:rPr>
              <a:t> </a:t>
            </a:r>
            <a:r>
              <a:rPr lang="en-GB" dirty="0" smtClean="0">
                <a:solidFill>
                  <a:prstClr val="black"/>
                </a:solidFill>
              </a:rPr>
              <a:t>possibilities (20 x 20 x 20= 8000) etc.</a:t>
            </a:r>
          </a:p>
          <a:p>
            <a:endParaRPr lang="en-GB" dirty="0">
              <a:solidFill>
                <a:prstClr val="black"/>
              </a:solidFill>
            </a:endParaRPr>
          </a:p>
          <a:p>
            <a:r>
              <a:rPr lang="en-GB" dirty="0" smtClean="0">
                <a:solidFill>
                  <a:prstClr val="black"/>
                </a:solidFill>
              </a:rPr>
              <a:t>The number of amino acids in a polypeptide can be anything from 1 to tens of thousands, the number of possibilities is almost infinite…</a:t>
            </a:r>
          </a:p>
          <a:p>
            <a:endParaRPr lang="en-GB" dirty="0" smtClean="0">
              <a:solidFill>
                <a:prstClr val="black"/>
              </a:solidFill>
            </a:endParaRPr>
          </a:p>
          <a:p>
            <a:endParaRPr lang="en-GB" dirty="0" smtClean="0">
              <a:solidFill>
                <a:prstClr val="black"/>
              </a:solidFill>
            </a:endParaRPr>
          </a:p>
          <a:p>
            <a:endParaRPr lang="en-GB" dirty="0">
              <a:solidFill>
                <a:prstClr val="black"/>
              </a:solidFill>
            </a:endParaRPr>
          </a:p>
          <a:p>
            <a:endParaRPr lang="en-GB" dirty="0" smtClean="0">
              <a:solidFill>
                <a:prstClr val="black"/>
              </a:solidFill>
            </a:endParaRPr>
          </a:p>
          <a:p>
            <a:endParaRPr lang="en-GB" b="1" dirty="0">
              <a:solidFill>
                <a:prstClr val="black"/>
              </a:solidFill>
            </a:endParaRPr>
          </a:p>
          <a:p>
            <a:endParaRPr lang="en-GB" b="1" dirty="0">
              <a:solidFill>
                <a:prstClr val="black"/>
              </a:solidFill>
            </a:endParaRPr>
          </a:p>
        </p:txBody>
      </p:sp>
      <p:sp>
        <p:nvSpPr>
          <p:cNvPr id="15" name="14 Rectángulo"/>
          <p:cNvSpPr/>
          <p:nvPr/>
        </p:nvSpPr>
        <p:spPr>
          <a:xfrm>
            <a:off x="0" y="124970"/>
            <a:ext cx="9013122" cy="1200329"/>
          </a:xfrm>
          <a:prstGeom prst="rect">
            <a:avLst/>
          </a:prstGeom>
          <a:noFill/>
        </p:spPr>
        <p:txBody>
          <a:bodyPr wrap="square" lIns="91440" tIns="45720" rIns="91440" bIns="45720" anchor="ctr">
            <a:spAutoFit/>
          </a:bodyPr>
          <a:lstStyle/>
          <a:p>
            <a:pPr algn="ct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Polypeptide</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diversity</a:t>
            </a:r>
            <a:endPar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Amino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acids</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can be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linked</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together</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by</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any</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sequence</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giving</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huge</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range</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possible</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polypeptides</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p>
        </p:txBody>
      </p:sp>
    </p:spTree>
    <p:extLst>
      <p:ext uri="{BB962C8B-B14F-4D97-AF65-F5344CB8AC3E}">
        <p14:creationId xmlns:p14="http://schemas.microsoft.com/office/powerpoint/2010/main" val="2823943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1000"/>
                                        <p:tgtEl>
                                          <p:spTgt spid="2050"/>
                                        </p:tgtEl>
                                      </p:cBhvr>
                                    </p:animEffect>
                                    <p:anim calcmode="lin" valueType="num">
                                      <p:cBhvr>
                                        <p:cTn id="18" dur="1000" fill="hold"/>
                                        <p:tgtEl>
                                          <p:spTgt spid="2050"/>
                                        </p:tgtEl>
                                        <p:attrNameLst>
                                          <p:attrName>ppt_x</p:attrName>
                                        </p:attrNameLst>
                                      </p:cBhvr>
                                      <p:tavLst>
                                        <p:tav tm="0">
                                          <p:val>
                                            <p:strVal val="#ppt_x"/>
                                          </p:val>
                                        </p:tav>
                                        <p:tav tm="100000">
                                          <p:val>
                                            <p:strVal val="#ppt_x"/>
                                          </p:val>
                                        </p:tav>
                                      </p:tavLst>
                                    </p:anim>
                                    <p:anim calcmode="lin" valueType="num">
                                      <p:cBhvr>
                                        <p:cTn id="1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fade">
                                      <p:cBhvr>
                                        <p:cTn id="24" dur="500"/>
                                        <p:tgtEl>
                                          <p:spTgt spid="2">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animEffect transition="in" filter="fade">
                                      <p:cBhvr>
                                        <p:cTn id="29"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14</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2" name="Rectangle 1"/>
          <p:cNvSpPr/>
          <p:nvPr/>
        </p:nvSpPr>
        <p:spPr>
          <a:xfrm>
            <a:off x="251520" y="1268760"/>
            <a:ext cx="8622704" cy="4524315"/>
          </a:xfrm>
          <a:prstGeom prst="rect">
            <a:avLst/>
          </a:prstGeom>
        </p:spPr>
        <p:txBody>
          <a:bodyPr wrap="square">
            <a:spAutoFit/>
          </a:bodyPr>
          <a:lstStyle/>
          <a:p>
            <a:r>
              <a:rPr lang="en-GB" dirty="0" smtClean="0">
                <a:solidFill>
                  <a:prstClr val="black"/>
                </a:solidFill>
              </a:rPr>
              <a:t>Only a small fraction of </a:t>
            </a:r>
            <a:r>
              <a:rPr lang="en-GB" dirty="0">
                <a:solidFill>
                  <a:prstClr val="black"/>
                </a:solidFill>
              </a:rPr>
              <a:t>t</a:t>
            </a:r>
            <a:r>
              <a:rPr lang="en-GB" dirty="0" smtClean="0">
                <a:solidFill>
                  <a:prstClr val="black"/>
                </a:solidFill>
              </a:rPr>
              <a:t>he possible amino acid sequences is produced by an organism. All the information to produce the proteins an organisms needs to synthesise is written in the DNA. When this DNA is transcribed into mRNA, each three bases ‘letters’ codify for one of the twenty amino acids. </a:t>
            </a:r>
          </a:p>
          <a:p>
            <a:endParaRPr lang="en-GB" dirty="0">
              <a:solidFill>
                <a:prstClr val="black"/>
              </a:solidFill>
            </a:endParaRPr>
          </a:p>
          <a:p>
            <a:r>
              <a:rPr lang="en-GB" dirty="0" smtClean="0">
                <a:solidFill>
                  <a:prstClr val="black"/>
                </a:solidFill>
              </a:rPr>
              <a:t>This is called the </a:t>
            </a:r>
            <a:r>
              <a:rPr lang="en-GB" b="1" dirty="0" smtClean="0">
                <a:solidFill>
                  <a:prstClr val="black"/>
                </a:solidFill>
              </a:rPr>
              <a:t>genetic code</a:t>
            </a:r>
            <a:r>
              <a:rPr lang="en-GB" dirty="0" smtClean="0">
                <a:solidFill>
                  <a:prstClr val="black"/>
                </a:solidFill>
              </a:rPr>
              <a:t>. So if a polypeptide is 400 amino acids long then there are 1200 bases needed on the gene (the segment of DNA codifying for a </a:t>
            </a:r>
            <a:r>
              <a:rPr lang="en-GB" dirty="0">
                <a:solidFill>
                  <a:prstClr val="black"/>
                </a:solidFill>
              </a:rPr>
              <a:t>c</a:t>
            </a:r>
            <a:r>
              <a:rPr lang="en-GB" dirty="0" smtClean="0">
                <a:solidFill>
                  <a:prstClr val="black"/>
                </a:solidFill>
              </a:rPr>
              <a:t>ertain polypeptide) to codify for this.  </a:t>
            </a:r>
          </a:p>
          <a:p>
            <a:endParaRPr lang="en-GB" b="1" dirty="0">
              <a:solidFill>
                <a:prstClr val="black"/>
              </a:solidFill>
            </a:endParaRPr>
          </a:p>
          <a:p>
            <a:r>
              <a:rPr lang="en-GB" dirty="0" smtClean="0">
                <a:solidFill>
                  <a:prstClr val="black"/>
                </a:solidFill>
              </a:rPr>
              <a:t>The base sequence which actually codes for a polypeptide is known to molecular biologists as the </a:t>
            </a:r>
            <a:r>
              <a:rPr lang="en-GB" b="1" dirty="0" smtClean="0">
                <a:solidFill>
                  <a:prstClr val="black"/>
                </a:solidFill>
              </a:rPr>
              <a:t>open reading frame</a:t>
            </a:r>
            <a:r>
              <a:rPr lang="en-GB" dirty="0" smtClean="0">
                <a:solidFill>
                  <a:prstClr val="black"/>
                </a:solidFill>
              </a:rPr>
              <a:t>. One puzzle is that open reading frames only occupy a small proportion of the total DNA of a species. </a:t>
            </a:r>
            <a:endParaRPr lang="en-GB" dirty="0">
              <a:solidFill>
                <a:prstClr val="black"/>
              </a:solidFill>
            </a:endParaRPr>
          </a:p>
          <a:p>
            <a:endParaRPr lang="en-GB" dirty="0" smtClean="0">
              <a:solidFill>
                <a:prstClr val="black"/>
              </a:solidFill>
            </a:endParaRPr>
          </a:p>
          <a:p>
            <a:endParaRPr lang="en-GB" b="1" dirty="0">
              <a:solidFill>
                <a:prstClr val="black"/>
              </a:solidFill>
            </a:endParaRPr>
          </a:p>
          <a:p>
            <a:endParaRPr lang="en-GB" b="1" dirty="0">
              <a:solidFill>
                <a:prstClr val="black"/>
              </a:solidFill>
            </a:endParaRPr>
          </a:p>
        </p:txBody>
      </p:sp>
      <p:sp>
        <p:nvSpPr>
          <p:cNvPr id="15" name="14 Rectángulo"/>
          <p:cNvSpPr/>
          <p:nvPr/>
        </p:nvSpPr>
        <p:spPr>
          <a:xfrm>
            <a:off x="0" y="278858"/>
            <a:ext cx="9013122" cy="892552"/>
          </a:xfrm>
          <a:prstGeom prst="rect">
            <a:avLst/>
          </a:prstGeom>
          <a:noFill/>
        </p:spPr>
        <p:txBody>
          <a:bodyPr wrap="square" lIns="91440" tIns="45720" rIns="91440" bIns="45720" anchor="ctr">
            <a:spAutoFit/>
          </a:bodyPr>
          <a:lstStyle/>
          <a:p>
            <a:pPr algn="ctr"/>
            <a:r>
              <a:rPr lang="es-E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Genes and </a:t>
            </a:r>
            <a:r>
              <a:rPr lang="es-ES" sz="32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polypeptides</a:t>
            </a:r>
            <a:endPar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amino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acid</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polypeptides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coded</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for</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by</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genes</a:t>
            </a:r>
            <a:endPar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2 CuadroTexto"/>
          <p:cNvSpPr txBox="1"/>
          <p:nvPr/>
        </p:nvSpPr>
        <p:spPr>
          <a:xfrm>
            <a:off x="7452320" y="4869160"/>
            <a:ext cx="652743" cy="369332"/>
          </a:xfrm>
          <a:prstGeom prst="rect">
            <a:avLst/>
          </a:prstGeom>
          <a:noFill/>
        </p:spPr>
        <p:txBody>
          <a:bodyPr wrap="none" rtlCol="0">
            <a:spAutoFit/>
          </a:bodyPr>
          <a:lstStyle/>
          <a:p>
            <a:r>
              <a:rPr lang="en-GB" dirty="0" smtClean="0">
                <a:hlinkClick r:id="rId2"/>
              </a:rPr>
              <a:t>LINK</a:t>
            </a:r>
            <a:endParaRPr lang="en-GB" dirty="0"/>
          </a:p>
        </p:txBody>
      </p:sp>
    </p:spTree>
    <p:extLst>
      <p:ext uri="{BB962C8B-B14F-4D97-AF65-F5344CB8AC3E}">
        <p14:creationId xmlns:p14="http://schemas.microsoft.com/office/powerpoint/2010/main" val="4154921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80">
                                          <p:stCondLst>
                                            <p:cond delay="0"/>
                                          </p:stCondLst>
                                        </p:cTn>
                                        <p:tgtEl>
                                          <p:spTgt spid="3"/>
                                        </p:tgtEl>
                                      </p:cBhvr>
                                    </p:animEffect>
                                    <p:anim calcmode="lin" valueType="num">
                                      <p:cBhvr>
                                        <p:cTn id="2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3" dur="26">
                                          <p:stCondLst>
                                            <p:cond delay="650"/>
                                          </p:stCondLst>
                                        </p:cTn>
                                        <p:tgtEl>
                                          <p:spTgt spid="3"/>
                                        </p:tgtEl>
                                      </p:cBhvr>
                                      <p:to x="100000" y="60000"/>
                                    </p:animScale>
                                    <p:animScale>
                                      <p:cBhvr>
                                        <p:cTn id="34" dur="166" decel="50000">
                                          <p:stCondLst>
                                            <p:cond delay="676"/>
                                          </p:stCondLst>
                                        </p:cTn>
                                        <p:tgtEl>
                                          <p:spTgt spid="3"/>
                                        </p:tgtEl>
                                      </p:cBhvr>
                                      <p:to x="100000" y="100000"/>
                                    </p:animScale>
                                    <p:animScale>
                                      <p:cBhvr>
                                        <p:cTn id="35" dur="26">
                                          <p:stCondLst>
                                            <p:cond delay="1312"/>
                                          </p:stCondLst>
                                        </p:cTn>
                                        <p:tgtEl>
                                          <p:spTgt spid="3"/>
                                        </p:tgtEl>
                                      </p:cBhvr>
                                      <p:to x="100000" y="80000"/>
                                    </p:animScale>
                                    <p:animScale>
                                      <p:cBhvr>
                                        <p:cTn id="36" dur="166" decel="50000">
                                          <p:stCondLst>
                                            <p:cond delay="1338"/>
                                          </p:stCondLst>
                                        </p:cTn>
                                        <p:tgtEl>
                                          <p:spTgt spid="3"/>
                                        </p:tgtEl>
                                      </p:cBhvr>
                                      <p:to x="100000" y="100000"/>
                                    </p:animScale>
                                    <p:animScale>
                                      <p:cBhvr>
                                        <p:cTn id="37" dur="26">
                                          <p:stCondLst>
                                            <p:cond delay="1642"/>
                                          </p:stCondLst>
                                        </p:cTn>
                                        <p:tgtEl>
                                          <p:spTgt spid="3"/>
                                        </p:tgtEl>
                                      </p:cBhvr>
                                      <p:to x="100000" y="90000"/>
                                    </p:animScale>
                                    <p:animScale>
                                      <p:cBhvr>
                                        <p:cTn id="38" dur="166" decel="50000">
                                          <p:stCondLst>
                                            <p:cond delay="1668"/>
                                          </p:stCondLst>
                                        </p:cTn>
                                        <p:tgtEl>
                                          <p:spTgt spid="3"/>
                                        </p:tgtEl>
                                      </p:cBhvr>
                                      <p:to x="100000" y="100000"/>
                                    </p:animScale>
                                    <p:animScale>
                                      <p:cBhvr>
                                        <p:cTn id="39" dur="26">
                                          <p:stCondLst>
                                            <p:cond delay="1808"/>
                                          </p:stCondLst>
                                        </p:cTn>
                                        <p:tgtEl>
                                          <p:spTgt spid="3"/>
                                        </p:tgtEl>
                                      </p:cBhvr>
                                      <p:to x="100000" y="95000"/>
                                    </p:animScale>
                                    <p:animScale>
                                      <p:cBhvr>
                                        <p:cTn id="4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5"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15</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2" name="Rectangle 1"/>
          <p:cNvSpPr/>
          <p:nvPr/>
        </p:nvSpPr>
        <p:spPr>
          <a:xfrm>
            <a:off x="251520" y="1268760"/>
            <a:ext cx="8622704" cy="1200329"/>
          </a:xfrm>
          <a:prstGeom prst="rect">
            <a:avLst/>
          </a:prstGeom>
        </p:spPr>
        <p:txBody>
          <a:bodyPr wrap="square">
            <a:spAutoFit/>
          </a:bodyPr>
          <a:lstStyle/>
          <a:p>
            <a:r>
              <a:rPr lang="en-GB" dirty="0" smtClean="0">
                <a:solidFill>
                  <a:prstClr val="black"/>
                </a:solidFill>
              </a:rPr>
              <a:t>Some proteins are single proteins but many are composed of two or more polypeptides linked together.</a:t>
            </a:r>
            <a:r>
              <a:rPr lang="en-GB" dirty="0">
                <a:solidFill>
                  <a:prstClr val="black"/>
                </a:solidFill>
              </a:rPr>
              <a:t> </a:t>
            </a:r>
            <a:r>
              <a:rPr lang="en-GB" dirty="0" smtClean="0">
                <a:solidFill>
                  <a:prstClr val="black"/>
                </a:solidFill>
              </a:rPr>
              <a:t>A good example is </a:t>
            </a:r>
            <a:r>
              <a:rPr lang="en-GB" b="1" dirty="0" smtClean="0">
                <a:solidFill>
                  <a:prstClr val="black"/>
                </a:solidFill>
              </a:rPr>
              <a:t>integrin</a:t>
            </a:r>
            <a:r>
              <a:rPr lang="en-GB" dirty="0" smtClean="0">
                <a:solidFill>
                  <a:prstClr val="black"/>
                </a:solidFill>
              </a:rPr>
              <a:t>, a protein made out of </a:t>
            </a:r>
            <a:r>
              <a:rPr lang="en-GB" b="1" dirty="0" smtClean="0">
                <a:solidFill>
                  <a:prstClr val="black"/>
                </a:solidFill>
              </a:rPr>
              <a:t>two</a:t>
            </a:r>
            <a:r>
              <a:rPr lang="en-GB" dirty="0" smtClean="0">
                <a:solidFill>
                  <a:prstClr val="black"/>
                </a:solidFill>
              </a:rPr>
              <a:t> polypeptides (so two genes). These two polypeptides can be adjacent to each other or unfold and work apart.</a:t>
            </a:r>
          </a:p>
        </p:txBody>
      </p:sp>
      <p:sp>
        <p:nvSpPr>
          <p:cNvPr id="15" name="14 Rectángulo"/>
          <p:cNvSpPr/>
          <p:nvPr/>
        </p:nvSpPr>
        <p:spPr>
          <a:xfrm>
            <a:off x="0" y="124970"/>
            <a:ext cx="9013122" cy="1200329"/>
          </a:xfrm>
          <a:prstGeom prst="rect">
            <a:avLst/>
          </a:prstGeom>
          <a:noFill/>
        </p:spPr>
        <p:txBody>
          <a:bodyPr wrap="square" lIns="91440" tIns="45720" rIns="91440" bIns="45720" anchor="ctr">
            <a:spAutoFit/>
          </a:bodyPr>
          <a:lstStyle/>
          <a:p>
            <a:pPr algn="ctr"/>
            <a:r>
              <a:rPr lang="es-ES" sz="32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Proteins</a:t>
            </a:r>
            <a:r>
              <a:rPr lang="es-E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a:t>
            </a:r>
            <a:r>
              <a:rPr lang="es-ES" sz="32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polypeptides</a:t>
            </a:r>
            <a:endPar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protein</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an</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consist</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 single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polypeptide</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or</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more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than</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one</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linked</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together</a:t>
            </a:r>
            <a:endPar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4098" name="Picture 2" descr="http://www.rcsb.org/pdb/education_discussion/molecule_of_the_month/images/mom134_integri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69089"/>
            <a:ext cx="3944404" cy="3984247"/>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3944404" y="2457762"/>
            <a:ext cx="5068718" cy="3693319"/>
          </a:xfrm>
          <a:prstGeom prst="rect">
            <a:avLst/>
          </a:prstGeom>
          <a:noFill/>
        </p:spPr>
        <p:txBody>
          <a:bodyPr wrap="square" rtlCol="0">
            <a:spAutoFit/>
          </a:bodyPr>
          <a:lstStyle/>
          <a:p>
            <a:r>
              <a:rPr lang="en-GB" dirty="0" smtClean="0"/>
              <a:t>Collagen consists of </a:t>
            </a:r>
            <a:r>
              <a:rPr lang="en-GB" b="1" dirty="0" smtClean="0"/>
              <a:t>three</a:t>
            </a:r>
            <a:r>
              <a:rPr lang="en-GB" dirty="0" smtClean="0"/>
              <a:t> long polypeptides (three genes) wound together to form a rope like molecule. This has a greater tensile strength  then they would have if they’d separate.  The winding allows some stretching without the molecule breaking.</a:t>
            </a:r>
          </a:p>
          <a:p>
            <a:endParaRPr lang="en-GB" dirty="0"/>
          </a:p>
          <a:p>
            <a:r>
              <a:rPr lang="en-GB" dirty="0" smtClean="0"/>
              <a:t>Haemoglobin consists of </a:t>
            </a:r>
            <a:r>
              <a:rPr lang="en-GB" b="1" dirty="0" smtClean="0"/>
              <a:t>four</a:t>
            </a:r>
            <a:r>
              <a:rPr lang="en-GB" dirty="0" smtClean="0"/>
              <a:t> polypeptides (four genes) with associated non-polypeptide structures. These four part interact to transport oxygen  more effectively than if they were separate. </a:t>
            </a:r>
            <a:endParaRPr lang="en-GB" dirty="0"/>
          </a:p>
        </p:txBody>
      </p:sp>
    </p:spTree>
    <p:extLst>
      <p:ext uri="{BB962C8B-B14F-4D97-AF65-F5344CB8AC3E}">
        <p14:creationId xmlns:p14="http://schemas.microsoft.com/office/powerpoint/2010/main" val="3603247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fade">
                                      <p:cBhvr>
                                        <p:cTn id="17" dur="1000"/>
                                        <p:tgtEl>
                                          <p:spTgt spid="4098"/>
                                        </p:tgtEl>
                                      </p:cBhvr>
                                    </p:animEffect>
                                    <p:anim calcmode="lin" valueType="num">
                                      <p:cBhvr>
                                        <p:cTn id="18" dur="1000" fill="hold"/>
                                        <p:tgtEl>
                                          <p:spTgt spid="4098"/>
                                        </p:tgtEl>
                                        <p:attrNameLst>
                                          <p:attrName>ppt_x</p:attrName>
                                        </p:attrNameLst>
                                      </p:cBhvr>
                                      <p:tavLst>
                                        <p:tav tm="0">
                                          <p:val>
                                            <p:strVal val="#ppt_x"/>
                                          </p:val>
                                        </p:tav>
                                        <p:tav tm="100000">
                                          <p:val>
                                            <p:strVal val="#ppt_x"/>
                                          </p:val>
                                        </p:tav>
                                      </p:tavLst>
                                    </p:anim>
                                    <p:anim calcmode="lin" valueType="num">
                                      <p:cBhvr>
                                        <p:cTn id="1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500"/>
                                        <p:tgtEl>
                                          <p:spTgt spid="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fade">
                                      <p:cBhvr>
                                        <p:cTn id="29"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5" grpId="0"/>
      <p:bldP spid="4"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16</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2" name="Rectangle 1"/>
          <p:cNvSpPr/>
          <p:nvPr/>
        </p:nvSpPr>
        <p:spPr>
          <a:xfrm>
            <a:off x="251520" y="1268760"/>
            <a:ext cx="8622704" cy="1754326"/>
          </a:xfrm>
          <a:prstGeom prst="rect">
            <a:avLst/>
          </a:prstGeom>
        </p:spPr>
        <p:txBody>
          <a:bodyPr wrap="square">
            <a:spAutoFit/>
          </a:bodyPr>
          <a:lstStyle/>
          <a:p>
            <a:r>
              <a:rPr lang="en-GB" dirty="0" smtClean="0">
                <a:solidFill>
                  <a:prstClr val="black"/>
                </a:solidFill>
              </a:rPr>
              <a:t>The conformation </a:t>
            </a:r>
            <a:r>
              <a:rPr lang="en-GB" dirty="0">
                <a:solidFill>
                  <a:prstClr val="black"/>
                </a:solidFill>
              </a:rPr>
              <a:t>i</a:t>
            </a:r>
            <a:r>
              <a:rPr lang="en-GB" dirty="0" smtClean="0">
                <a:solidFill>
                  <a:prstClr val="black"/>
                </a:solidFill>
              </a:rPr>
              <a:t>s a protein is its three dimensional structure. The conformation is determined by the amino acid sequence of a protein and it’s consequent polypeptides. Fibrous proteins such as collagen are elongated with a repeating structure. Many proteins are globular. In globular proteins the polypeptides gradually fold up as they are made. Bonds between the R groups make this shape more stable.  </a:t>
            </a:r>
          </a:p>
        </p:txBody>
      </p:sp>
      <p:sp>
        <p:nvSpPr>
          <p:cNvPr id="15" name="14 Rectángulo"/>
          <p:cNvSpPr/>
          <p:nvPr/>
        </p:nvSpPr>
        <p:spPr>
          <a:xfrm>
            <a:off x="0" y="124970"/>
            <a:ext cx="9013122" cy="1200329"/>
          </a:xfrm>
          <a:prstGeom prst="rect">
            <a:avLst/>
          </a:prstGeom>
          <a:noFill/>
        </p:spPr>
        <p:txBody>
          <a:bodyPr wrap="square" lIns="91440" tIns="45720" rIns="91440" bIns="45720" anchor="ctr">
            <a:spAutoFit/>
          </a:bodyPr>
          <a:lstStyle/>
          <a:p>
            <a:pPr algn="ctr"/>
            <a:r>
              <a:rPr lang="es-ES" sz="32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Proteins</a:t>
            </a:r>
            <a:r>
              <a:rPr lang="es-E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2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conformations</a:t>
            </a:r>
            <a:endPar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amino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acid</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sequence</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determines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three</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dimensional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structure</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protein</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p>
        </p:txBody>
      </p:sp>
      <p:pic>
        <p:nvPicPr>
          <p:cNvPr id="6146" name="Picture 2" descr="http://cdn.makeagif.com/media/3-21-2014/kxQfpS.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16800" y="2985840"/>
            <a:ext cx="6379521" cy="3588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6319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6146"/>
                                        </p:tgtEl>
                                        <p:attrNameLst>
                                          <p:attrName>style.visibility</p:attrName>
                                        </p:attrNameLst>
                                      </p:cBhvr>
                                      <p:to>
                                        <p:strVal val="visible"/>
                                      </p:to>
                                    </p:set>
                                    <p:animEffect transition="in" filter="wipe(down)">
                                      <p:cBhvr>
                                        <p:cTn id="17" dur="580">
                                          <p:stCondLst>
                                            <p:cond delay="0"/>
                                          </p:stCondLst>
                                        </p:cTn>
                                        <p:tgtEl>
                                          <p:spTgt spid="6146"/>
                                        </p:tgtEl>
                                      </p:cBhvr>
                                    </p:animEffect>
                                    <p:anim calcmode="lin" valueType="num">
                                      <p:cBhvr>
                                        <p:cTn id="18" dur="1822" tmFilter="0,0; 0.14,0.36; 0.43,0.73; 0.71,0.91; 1.0,1.0">
                                          <p:stCondLst>
                                            <p:cond delay="0"/>
                                          </p:stCondLst>
                                        </p:cTn>
                                        <p:tgtEl>
                                          <p:spTgt spid="6146"/>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6146"/>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6146"/>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6146"/>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6146"/>
                                        </p:tgtEl>
                                        <p:attrNameLst>
                                          <p:attrName>ppt_y</p:attrName>
                                        </p:attrNameLst>
                                      </p:cBhvr>
                                      <p:tavLst>
                                        <p:tav tm="0" fmla="#ppt_y-sin(pi*$)/81">
                                          <p:val>
                                            <p:fltVal val="0"/>
                                          </p:val>
                                        </p:tav>
                                        <p:tav tm="100000">
                                          <p:val>
                                            <p:fltVal val="1"/>
                                          </p:val>
                                        </p:tav>
                                      </p:tavLst>
                                    </p:anim>
                                    <p:animScale>
                                      <p:cBhvr>
                                        <p:cTn id="23" dur="26">
                                          <p:stCondLst>
                                            <p:cond delay="650"/>
                                          </p:stCondLst>
                                        </p:cTn>
                                        <p:tgtEl>
                                          <p:spTgt spid="6146"/>
                                        </p:tgtEl>
                                      </p:cBhvr>
                                      <p:to x="100000" y="60000"/>
                                    </p:animScale>
                                    <p:animScale>
                                      <p:cBhvr>
                                        <p:cTn id="24" dur="166" decel="50000">
                                          <p:stCondLst>
                                            <p:cond delay="676"/>
                                          </p:stCondLst>
                                        </p:cTn>
                                        <p:tgtEl>
                                          <p:spTgt spid="6146"/>
                                        </p:tgtEl>
                                      </p:cBhvr>
                                      <p:to x="100000" y="100000"/>
                                    </p:animScale>
                                    <p:animScale>
                                      <p:cBhvr>
                                        <p:cTn id="25" dur="26">
                                          <p:stCondLst>
                                            <p:cond delay="1312"/>
                                          </p:stCondLst>
                                        </p:cTn>
                                        <p:tgtEl>
                                          <p:spTgt spid="6146"/>
                                        </p:tgtEl>
                                      </p:cBhvr>
                                      <p:to x="100000" y="80000"/>
                                    </p:animScale>
                                    <p:animScale>
                                      <p:cBhvr>
                                        <p:cTn id="26" dur="166" decel="50000">
                                          <p:stCondLst>
                                            <p:cond delay="1338"/>
                                          </p:stCondLst>
                                        </p:cTn>
                                        <p:tgtEl>
                                          <p:spTgt spid="6146"/>
                                        </p:tgtEl>
                                      </p:cBhvr>
                                      <p:to x="100000" y="100000"/>
                                    </p:animScale>
                                    <p:animScale>
                                      <p:cBhvr>
                                        <p:cTn id="27" dur="26">
                                          <p:stCondLst>
                                            <p:cond delay="1642"/>
                                          </p:stCondLst>
                                        </p:cTn>
                                        <p:tgtEl>
                                          <p:spTgt spid="6146"/>
                                        </p:tgtEl>
                                      </p:cBhvr>
                                      <p:to x="100000" y="90000"/>
                                    </p:animScale>
                                    <p:animScale>
                                      <p:cBhvr>
                                        <p:cTn id="28" dur="166" decel="50000">
                                          <p:stCondLst>
                                            <p:cond delay="1668"/>
                                          </p:stCondLst>
                                        </p:cTn>
                                        <p:tgtEl>
                                          <p:spTgt spid="6146"/>
                                        </p:tgtEl>
                                      </p:cBhvr>
                                      <p:to x="100000" y="100000"/>
                                    </p:animScale>
                                    <p:animScale>
                                      <p:cBhvr>
                                        <p:cTn id="29" dur="26">
                                          <p:stCondLst>
                                            <p:cond delay="1808"/>
                                          </p:stCondLst>
                                        </p:cTn>
                                        <p:tgtEl>
                                          <p:spTgt spid="6146"/>
                                        </p:tgtEl>
                                      </p:cBhvr>
                                      <p:to x="100000" y="95000"/>
                                    </p:animScale>
                                    <p:animScale>
                                      <p:cBhvr>
                                        <p:cTn id="30" dur="166" decel="50000">
                                          <p:stCondLst>
                                            <p:cond delay="1834"/>
                                          </p:stCondLst>
                                        </p:cTn>
                                        <p:tgtEl>
                                          <p:spTgt spid="614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26" name="Picture 2" descr="https://web.njit.edu/~mitra/green_chemistry/EXP_3_files/image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959863"/>
            <a:ext cx="5616624" cy="2779559"/>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17</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15" name="14 Rectángulo"/>
          <p:cNvSpPr/>
          <p:nvPr/>
        </p:nvSpPr>
        <p:spPr>
          <a:xfrm>
            <a:off x="0" y="278858"/>
            <a:ext cx="9013122" cy="892552"/>
          </a:xfrm>
          <a:prstGeom prst="rect">
            <a:avLst/>
          </a:prstGeom>
          <a:noFill/>
        </p:spPr>
        <p:txBody>
          <a:bodyPr wrap="square" lIns="91440" tIns="45720" rIns="91440" bIns="45720" anchor="ctr">
            <a:spAutoFit/>
          </a:bodyPr>
          <a:lstStyle/>
          <a:p>
            <a:pPr algn="ctr"/>
            <a:r>
              <a:rPr lang="es-ES" sz="32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Denaturation</a:t>
            </a:r>
            <a:r>
              <a:rPr lang="es-E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32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proteins</a:t>
            </a:r>
            <a:endPar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Denaturation</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proteins</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by</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heat</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pH extremes</a:t>
            </a:r>
          </a:p>
        </p:txBody>
      </p:sp>
      <p:sp>
        <p:nvSpPr>
          <p:cNvPr id="3" name="2 Rectángulo"/>
          <p:cNvSpPr/>
          <p:nvPr/>
        </p:nvSpPr>
        <p:spPr>
          <a:xfrm>
            <a:off x="7164288" y="5733256"/>
            <a:ext cx="1152128" cy="584775"/>
          </a:xfrm>
          <a:prstGeom prst="rect">
            <a:avLst/>
          </a:prstGeom>
        </p:spPr>
        <p:txBody>
          <a:bodyPr wrap="square">
            <a:spAutoFit/>
          </a:bodyPr>
          <a:lstStyle/>
          <a:p>
            <a:pPr algn="ctr"/>
            <a:r>
              <a:rPr lang="en-GB" sz="3200" dirty="0" smtClean="0">
                <a:hlinkClick r:id="rId3"/>
              </a:rPr>
              <a:t>LINK</a:t>
            </a:r>
            <a:endParaRPr lang="en-GB" sz="3200" dirty="0"/>
          </a:p>
        </p:txBody>
      </p:sp>
      <p:sp>
        <p:nvSpPr>
          <p:cNvPr id="2" name="1 CuadroTexto"/>
          <p:cNvSpPr txBox="1"/>
          <p:nvPr/>
        </p:nvSpPr>
        <p:spPr>
          <a:xfrm>
            <a:off x="251520" y="1340768"/>
            <a:ext cx="8568952" cy="3139321"/>
          </a:xfrm>
          <a:prstGeom prst="rect">
            <a:avLst/>
          </a:prstGeom>
          <a:noFill/>
        </p:spPr>
        <p:txBody>
          <a:bodyPr wrap="square" rtlCol="0">
            <a:spAutoFit/>
          </a:bodyPr>
          <a:lstStyle/>
          <a:p>
            <a:r>
              <a:rPr lang="en-GB" dirty="0" smtClean="0"/>
              <a:t>The three dimensional structure of proteins is stabilized by bonds or interactions between R groups of the amino acids in the molecule. These bonds aren’t very strong and can be easily broken. In that case the proteins loses it’s conformation, so function and is </a:t>
            </a:r>
            <a:r>
              <a:rPr lang="en-GB" b="1" dirty="0" smtClean="0"/>
              <a:t>denatured.  </a:t>
            </a:r>
          </a:p>
          <a:p>
            <a:endParaRPr lang="en-GB" dirty="0" smtClean="0"/>
          </a:p>
          <a:p>
            <a:r>
              <a:rPr lang="en-GB" dirty="0" smtClean="0"/>
              <a:t>Usually a denatured protein can not return to its initial structure and therefor the denaturation is </a:t>
            </a:r>
            <a:r>
              <a:rPr lang="en-GB" b="1" dirty="0" smtClean="0"/>
              <a:t>permanent</a:t>
            </a:r>
            <a:r>
              <a:rPr lang="en-GB" dirty="0" smtClean="0"/>
              <a:t>. Soluble proteins can become</a:t>
            </a:r>
            <a:r>
              <a:rPr lang="en-GB" b="1" dirty="0" smtClean="0"/>
              <a:t> insoluble </a:t>
            </a:r>
            <a:r>
              <a:rPr lang="en-GB" dirty="0" smtClean="0"/>
              <a:t>and precipitate in a solution. The hydrophobic R groups of the amino acids which are usually in the centre of the molecule now have become exposed and therefor it can’t be dissolved anymore. </a:t>
            </a:r>
          </a:p>
          <a:p>
            <a:endParaRPr lang="en-GB" dirty="0"/>
          </a:p>
        </p:txBody>
      </p:sp>
    </p:spTree>
    <p:extLst>
      <p:ext uri="{BB962C8B-B14F-4D97-AF65-F5344CB8AC3E}">
        <p14:creationId xmlns:p14="http://schemas.microsoft.com/office/powerpoint/2010/main" val="2006663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fade">
                                      <p:cBhvr>
                                        <p:cTn id="22" dur="1000"/>
                                        <p:tgtEl>
                                          <p:spTgt spid="1026"/>
                                        </p:tgtEl>
                                      </p:cBhvr>
                                    </p:animEffect>
                                    <p:anim calcmode="lin" valueType="num">
                                      <p:cBhvr>
                                        <p:cTn id="23" dur="1000" fill="hold"/>
                                        <p:tgtEl>
                                          <p:spTgt spid="1026"/>
                                        </p:tgtEl>
                                        <p:attrNameLst>
                                          <p:attrName>ppt_x</p:attrName>
                                        </p:attrNameLst>
                                      </p:cBhvr>
                                      <p:tavLst>
                                        <p:tav tm="0">
                                          <p:val>
                                            <p:strVal val="#ppt_x"/>
                                          </p:val>
                                        </p:tav>
                                        <p:tav tm="100000">
                                          <p:val>
                                            <p:strVal val="#ppt_x"/>
                                          </p:val>
                                        </p:tav>
                                      </p:tavLst>
                                    </p:anim>
                                    <p:anim calcmode="lin" valueType="num">
                                      <p:cBhvr>
                                        <p:cTn id="2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 grpId="0"/>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18</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15" name="14 Rectángulo"/>
          <p:cNvSpPr/>
          <p:nvPr/>
        </p:nvSpPr>
        <p:spPr>
          <a:xfrm>
            <a:off x="0" y="278858"/>
            <a:ext cx="9013122" cy="892552"/>
          </a:xfrm>
          <a:prstGeom prst="rect">
            <a:avLst/>
          </a:prstGeom>
          <a:noFill/>
        </p:spPr>
        <p:txBody>
          <a:bodyPr wrap="square" lIns="91440" tIns="45720" rIns="91440" bIns="45720" anchor="ctr">
            <a:spAutoFit/>
          </a:bodyPr>
          <a:lstStyle/>
          <a:p>
            <a:pPr algn="ctr"/>
            <a:r>
              <a:rPr lang="es-ES" sz="32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Denaturation</a:t>
            </a:r>
            <a:r>
              <a:rPr lang="es-E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32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proteins</a:t>
            </a:r>
            <a:endPar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Denaturation</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proteins</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by</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heat</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pH extremes</a:t>
            </a:r>
          </a:p>
        </p:txBody>
      </p:sp>
      <p:sp>
        <p:nvSpPr>
          <p:cNvPr id="2" name="1 CuadroTexto"/>
          <p:cNvSpPr txBox="1"/>
          <p:nvPr/>
        </p:nvSpPr>
        <p:spPr>
          <a:xfrm>
            <a:off x="539552" y="1340768"/>
            <a:ext cx="8280920" cy="2308324"/>
          </a:xfrm>
          <a:prstGeom prst="rect">
            <a:avLst/>
          </a:prstGeom>
          <a:noFill/>
        </p:spPr>
        <p:txBody>
          <a:bodyPr wrap="square" rtlCol="0">
            <a:spAutoFit/>
          </a:bodyPr>
          <a:lstStyle/>
          <a:p>
            <a:r>
              <a:rPr lang="en-GB" dirty="0"/>
              <a:t>Denaturation can be caused </a:t>
            </a:r>
            <a:r>
              <a:rPr lang="en-GB" b="1" dirty="0"/>
              <a:t>by heat</a:t>
            </a:r>
            <a:r>
              <a:rPr lang="en-GB" dirty="0"/>
              <a:t>, as the vibrations of the molecules causes the bonds to break. Proteins vary in heat tolerance (experiment idea!!) There are some extremophile bacteria which can live in volcanic springs of hot water up to 80ºC without denaturing their proteins. </a:t>
            </a:r>
          </a:p>
          <a:p>
            <a:endParaRPr lang="en-GB" dirty="0" smtClean="0"/>
          </a:p>
          <a:p>
            <a:r>
              <a:rPr lang="en-GB" dirty="0" smtClean="0"/>
              <a:t>A well know example is </a:t>
            </a:r>
            <a:r>
              <a:rPr lang="en-GB" i="1" dirty="0" err="1" smtClean="0"/>
              <a:t>Thermus</a:t>
            </a:r>
            <a:r>
              <a:rPr lang="en-GB" i="1" dirty="0" smtClean="0"/>
              <a:t> </a:t>
            </a:r>
            <a:r>
              <a:rPr lang="en-GB" i="1" dirty="0" err="1" smtClean="0"/>
              <a:t>aquaticus</a:t>
            </a:r>
            <a:r>
              <a:rPr lang="en-GB" dirty="0" smtClean="0"/>
              <a:t>, a prokaryote living in the hot springs of the Yellowstone national park. It’s DNA polymerase work best at 80ºC and therefore it is used a lot in biotechnology. </a:t>
            </a:r>
            <a:endParaRPr lang="en-GB" dirty="0"/>
          </a:p>
        </p:txBody>
      </p:sp>
      <p:pic>
        <p:nvPicPr>
          <p:cNvPr id="2050" name="Picture 2" descr="http://vivadiversa.wikispaces.com/file/view/Grand_prismatic_spring.jpg/179456865/560x355/Grand_prismatic_spr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2860" y="3640802"/>
            <a:ext cx="4494303" cy="2849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147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050"/>
                                        </p:tgtEl>
                                        <p:attrNameLst>
                                          <p:attrName>style.visibility</p:attrName>
                                        </p:attrNameLst>
                                      </p:cBhvr>
                                      <p:to>
                                        <p:strVal val="visible"/>
                                      </p:to>
                                    </p:set>
                                    <p:animEffect transition="in" filter="fade">
                                      <p:cBhvr>
                                        <p:cTn id="26" dur="1000"/>
                                        <p:tgtEl>
                                          <p:spTgt spid="2050"/>
                                        </p:tgtEl>
                                      </p:cBhvr>
                                    </p:animEffect>
                                    <p:anim calcmode="lin" valueType="num">
                                      <p:cBhvr>
                                        <p:cTn id="27" dur="1000" fill="hold"/>
                                        <p:tgtEl>
                                          <p:spTgt spid="2050"/>
                                        </p:tgtEl>
                                        <p:attrNameLst>
                                          <p:attrName>ppt_x</p:attrName>
                                        </p:attrNameLst>
                                      </p:cBhvr>
                                      <p:tavLst>
                                        <p:tav tm="0">
                                          <p:val>
                                            <p:strVal val="#ppt_x"/>
                                          </p:val>
                                        </p:tav>
                                        <p:tav tm="100000">
                                          <p:val>
                                            <p:strVal val="#ppt_x"/>
                                          </p:val>
                                        </p:tav>
                                      </p:tavLst>
                                    </p:anim>
                                    <p:anim calcmode="lin" valueType="num">
                                      <p:cBhvr>
                                        <p:cTn id="28"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074" name="Picture 2" descr="http://altered-states.net/barry/update178/DigestiveTrac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5407" y="1802433"/>
            <a:ext cx="3486072" cy="4782891"/>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19</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15" name="14 Rectángulo"/>
          <p:cNvSpPr/>
          <p:nvPr/>
        </p:nvSpPr>
        <p:spPr>
          <a:xfrm>
            <a:off x="0" y="278858"/>
            <a:ext cx="9013122" cy="892552"/>
          </a:xfrm>
          <a:prstGeom prst="rect">
            <a:avLst/>
          </a:prstGeom>
          <a:noFill/>
        </p:spPr>
        <p:txBody>
          <a:bodyPr wrap="square" lIns="91440" tIns="45720" rIns="91440" bIns="45720" anchor="ctr">
            <a:spAutoFit/>
          </a:bodyPr>
          <a:lstStyle/>
          <a:p>
            <a:pPr algn="ctr"/>
            <a:r>
              <a:rPr lang="es-ES" sz="32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Denaturation</a:t>
            </a:r>
            <a:r>
              <a:rPr lang="es-E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32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proteins</a:t>
            </a:r>
            <a:endPar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Denaturation</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proteins</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by</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heat</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pH extremes</a:t>
            </a:r>
          </a:p>
        </p:txBody>
      </p:sp>
      <p:sp>
        <p:nvSpPr>
          <p:cNvPr id="2" name="1 CuadroTexto"/>
          <p:cNvSpPr txBox="1"/>
          <p:nvPr/>
        </p:nvSpPr>
        <p:spPr>
          <a:xfrm>
            <a:off x="539552" y="1340768"/>
            <a:ext cx="8280920" cy="923330"/>
          </a:xfrm>
          <a:prstGeom prst="rect">
            <a:avLst/>
          </a:prstGeom>
          <a:noFill/>
        </p:spPr>
        <p:txBody>
          <a:bodyPr wrap="square" rtlCol="0">
            <a:spAutoFit/>
          </a:bodyPr>
          <a:lstStyle/>
          <a:p>
            <a:r>
              <a:rPr lang="en-GB" dirty="0" smtClean="0"/>
              <a:t>Extremes of pH also </a:t>
            </a:r>
            <a:r>
              <a:rPr lang="en-GB" dirty="0" smtClean="0"/>
              <a:t>cause </a:t>
            </a:r>
            <a:r>
              <a:rPr lang="en-GB" dirty="0" smtClean="0"/>
              <a:t>denaturation. The charges of the R groups change and the ionic bonds are broken. This has the same denaturation effect as with heat.</a:t>
            </a:r>
          </a:p>
        </p:txBody>
      </p:sp>
      <p:sp>
        <p:nvSpPr>
          <p:cNvPr id="3" name="2 Rectángulo"/>
          <p:cNvSpPr/>
          <p:nvPr/>
        </p:nvSpPr>
        <p:spPr>
          <a:xfrm>
            <a:off x="506809" y="2264098"/>
            <a:ext cx="4572000" cy="1754326"/>
          </a:xfrm>
          <a:prstGeom prst="rect">
            <a:avLst/>
          </a:prstGeom>
        </p:spPr>
        <p:txBody>
          <a:bodyPr>
            <a:spAutoFit/>
          </a:bodyPr>
          <a:lstStyle/>
          <a:p>
            <a:endParaRPr lang="en-GB" dirty="0"/>
          </a:p>
          <a:p>
            <a:r>
              <a:rPr lang="en-GB" dirty="0"/>
              <a:t>Like always there are exceptions: the stomach has a pH of 1,5 to 3,5. this is the optimum pH for the protein digestion enzyme, pepsin.</a:t>
            </a:r>
          </a:p>
          <a:p>
            <a:endParaRPr lang="en-GB" dirty="0"/>
          </a:p>
        </p:txBody>
      </p:sp>
      <p:pic>
        <p:nvPicPr>
          <p:cNvPr id="3076" name="Picture 4" descr="http://soundnet.cs.princeton.edu/OMLA/study/AphasiaFox/animations/gif/small_quick/small_dyspepsia.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1642" y="4193878"/>
            <a:ext cx="1981200" cy="206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00343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3074"/>
                                        </p:tgtEl>
                                        <p:attrNameLst>
                                          <p:attrName>style.visibility</p:attrName>
                                        </p:attrNameLst>
                                      </p:cBhvr>
                                      <p:to>
                                        <p:strVal val="visible"/>
                                      </p:to>
                                    </p:set>
                                    <p:animEffect transition="in" filter="wipe(down)">
                                      <p:cBhvr>
                                        <p:cTn id="24" dur="580">
                                          <p:stCondLst>
                                            <p:cond delay="0"/>
                                          </p:stCondLst>
                                        </p:cTn>
                                        <p:tgtEl>
                                          <p:spTgt spid="3074"/>
                                        </p:tgtEl>
                                      </p:cBhvr>
                                    </p:animEffect>
                                    <p:anim calcmode="lin" valueType="num">
                                      <p:cBhvr>
                                        <p:cTn id="25"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30" dur="26">
                                          <p:stCondLst>
                                            <p:cond delay="650"/>
                                          </p:stCondLst>
                                        </p:cTn>
                                        <p:tgtEl>
                                          <p:spTgt spid="3074"/>
                                        </p:tgtEl>
                                      </p:cBhvr>
                                      <p:to x="100000" y="60000"/>
                                    </p:animScale>
                                    <p:animScale>
                                      <p:cBhvr>
                                        <p:cTn id="31" dur="166" decel="50000">
                                          <p:stCondLst>
                                            <p:cond delay="676"/>
                                          </p:stCondLst>
                                        </p:cTn>
                                        <p:tgtEl>
                                          <p:spTgt spid="3074"/>
                                        </p:tgtEl>
                                      </p:cBhvr>
                                      <p:to x="100000" y="100000"/>
                                    </p:animScale>
                                    <p:animScale>
                                      <p:cBhvr>
                                        <p:cTn id="32" dur="26">
                                          <p:stCondLst>
                                            <p:cond delay="1312"/>
                                          </p:stCondLst>
                                        </p:cTn>
                                        <p:tgtEl>
                                          <p:spTgt spid="3074"/>
                                        </p:tgtEl>
                                      </p:cBhvr>
                                      <p:to x="100000" y="80000"/>
                                    </p:animScale>
                                    <p:animScale>
                                      <p:cBhvr>
                                        <p:cTn id="33" dur="166" decel="50000">
                                          <p:stCondLst>
                                            <p:cond delay="1338"/>
                                          </p:stCondLst>
                                        </p:cTn>
                                        <p:tgtEl>
                                          <p:spTgt spid="3074"/>
                                        </p:tgtEl>
                                      </p:cBhvr>
                                      <p:to x="100000" y="100000"/>
                                    </p:animScale>
                                    <p:animScale>
                                      <p:cBhvr>
                                        <p:cTn id="34" dur="26">
                                          <p:stCondLst>
                                            <p:cond delay="1642"/>
                                          </p:stCondLst>
                                        </p:cTn>
                                        <p:tgtEl>
                                          <p:spTgt spid="3074"/>
                                        </p:tgtEl>
                                      </p:cBhvr>
                                      <p:to x="100000" y="90000"/>
                                    </p:animScale>
                                    <p:animScale>
                                      <p:cBhvr>
                                        <p:cTn id="35" dur="166" decel="50000">
                                          <p:stCondLst>
                                            <p:cond delay="1668"/>
                                          </p:stCondLst>
                                        </p:cTn>
                                        <p:tgtEl>
                                          <p:spTgt spid="3074"/>
                                        </p:tgtEl>
                                      </p:cBhvr>
                                      <p:to x="100000" y="100000"/>
                                    </p:animScale>
                                    <p:animScale>
                                      <p:cBhvr>
                                        <p:cTn id="36" dur="26">
                                          <p:stCondLst>
                                            <p:cond delay="1808"/>
                                          </p:stCondLst>
                                        </p:cTn>
                                        <p:tgtEl>
                                          <p:spTgt spid="3074"/>
                                        </p:tgtEl>
                                      </p:cBhvr>
                                      <p:to x="100000" y="95000"/>
                                    </p:animScale>
                                    <p:animScale>
                                      <p:cBhvr>
                                        <p:cTn id="37" dur="166" decel="50000">
                                          <p:stCondLst>
                                            <p:cond delay="1834"/>
                                          </p:stCondLst>
                                        </p:cTn>
                                        <p:tgtEl>
                                          <p:spTgt spid="3074"/>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076"/>
                                        </p:tgtEl>
                                        <p:attrNameLst>
                                          <p:attrName>style.visibility</p:attrName>
                                        </p:attrNameLst>
                                      </p:cBhvr>
                                      <p:to>
                                        <p:strVal val="visible"/>
                                      </p:to>
                                    </p:set>
                                    <p:animEffect transition="in" filter="fade">
                                      <p:cBhvr>
                                        <p:cTn id="42" dur="1000"/>
                                        <p:tgtEl>
                                          <p:spTgt spid="3076"/>
                                        </p:tgtEl>
                                      </p:cBhvr>
                                    </p:animEffect>
                                    <p:anim calcmode="lin" valueType="num">
                                      <p:cBhvr>
                                        <p:cTn id="43" dur="1000" fill="hold"/>
                                        <p:tgtEl>
                                          <p:spTgt spid="3076"/>
                                        </p:tgtEl>
                                        <p:attrNameLst>
                                          <p:attrName>ppt_x</p:attrName>
                                        </p:attrNameLst>
                                      </p:cBhvr>
                                      <p:tavLst>
                                        <p:tav tm="0">
                                          <p:val>
                                            <p:strVal val="#ppt_x"/>
                                          </p:val>
                                        </p:tav>
                                        <p:tav tm="100000">
                                          <p:val>
                                            <p:strVal val="#ppt_x"/>
                                          </p:val>
                                        </p:tav>
                                      </p:tavLst>
                                    </p:anim>
                                    <p:anim calcmode="lin" valueType="num">
                                      <p:cBhvr>
                                        <p:cTn id="44"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build="p"/>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2</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graphicFrame>
        <p:nvGraphicFramePr>
          <p:cNvPr id="8" name="7 Diagrama"/>
          <p:cNvGraphicFramePr/>
          <p:nvPr>
            <p:extLst>
              <p:ext uri="{D42A27DB-BD31-4B8C-83A1-F6EECF244321}">
                <p14:modId xmlns:p14="http://schemas.microsoft.com/office/powerpoint/2010/main" val="3476259933"/>
              </p:ext>
            </p:extLst>
          </p:nvPr>
        </p:nvGraphicFramePr>
        <p:xfrm>
          <a:off x="539552" y="3073042"/>
          <a:ext cx="8208912" cy="34523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6 Diagrama"/>
          <p:cNvGraphicFramePr/>
          <p:nvPr>
            <p:extLst>
              <p:ext uri="{D42A27DB-BD31-4B8C-83A1-F6EECF244321}">
                <p14:modId xmlns:p14="http://schemas.microsoft.com/office/powerpoint/2010/main" val="1073276937"/>
              </p:ext>
            </p:extLst>
          </p:nvPr>
        </p:nvGraphicFramePr>
        <p:xfrm>
          <a:off x="546573" y="838183"/>
          <a:ext cx="8201891" cy="14773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8 CuadroTexto"/>
          <p:cNvSpPr txBox="1"/>
          <p:nvPr/>
        </p:nvSpPr>
        <p:spPr>
          <a:xfrm>
            <a:off x="539552" y="2549822"/>
            <a:ext cx="2927404" cy="523220"/>
          </a:xfrm>
          <a:prstGeom prst="rect">
            <a:avLst/>
          </a:prstGeom>
          <a:noFill/>
        </p:spPr>
        <p:txBody>
          <a:bodyPr wrap="none" rtlCol="0">
            <a:spAutoFit/>
          </a:bodyPr>
          <a:lstStyle/>
          <a:p>
            <a:r>
              <a:rPr lang="es-ES_tradnl"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Understandings</a:t>
            </a:r>
            <a:r>
              <a:rPr lang="es-ES_tradnl" b="1" dirty="0" smtClean="0"/>
              <a:t>:</a:t>
            </a:r>
            <a:endParaRPr lang="es-ES" b="1" dirty="0"/>
          </a:p>
        </p:txBody>
      </p:sp>
      <p:sp>
        <p:nvSpPr>
          <p:cNvPr id="11" name="10 Rectángulo"/>
          <p:cNvSpPr/>
          <p:nvPr/>
        </p:nvSpPr>
        <p:spPr>
          <a:xfrm>
            <a:off x="533318" y="260647"/>
            <a:ext cx="3666388" cy="584775"/>
          </a:xfrm>
          <a:prstGeom prst="rect">
            <a:avLst/>
          </a:prstGeom>
        </p:spPr>
        <p:txBody>
          <a:bodyPr wrap="none">
            <a:spAutoFit/>
          </a:bodyPr>
          <a:lstStyle/>
          <a:p>
            <a:pPr lvl="0" algn="ct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Nature</a:t>
            </a:r>
            <a:r>
              <a:rPr lang="en-US" sz="2000" b="1" dirty="0"/>
              <a:t> </a:t>
            </a: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of science</a:t>
            </a:r>
            <a:endParaRPr lang="es-E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75518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6BD2F69B-D602-4474-A41E-73ADA23519FD}"/>
                                            </p:graphicEl>
                                          </p:spTgt>
                                        </p:tgtEl>
                                        <p:attrNameLst>
                                          <p:attrName>style.visibility</p:attrName>
                                        </p:attrNameLst>
                                      </p:cBhvr>
                                      <p:to>
                                        <p:strVal val="visible"/>
                                      </p:to>
                                    </p:set>
                                    <p:animEffect transition="in" filter="fade">
                                      <p:cBhvr>
                                        <p:cTn id="12" dur="500"/>
                                        <p:tgtEl>
                                          <p:spTgt spid="7">
                                            <p:graphicEl>
                                              <a:dgm id="{6BD2F69B-D602-4474-A41E-73ADA23519F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graphicEl>
                                              <a:dgm id="{39B88802-A9D1-4819-B365-DE2F89766D29}"/>
                                            </p:graphicEl>
                                          </p:spTgt>
                                        </p:tgtEl>
                                        <p:attrNameLst>
                                          <p:attrName>style.visibility</p:attrName>
                                        </p:attrNameLst>
                                      </p:cBhvr>
                                      <p:to>
                                        <p:strVal val="visible"/>
                                      </p:to>
                                    </p:set>
                                    <p:animEffect transition="in" filter="fade">
                                      <p:cBhvr>
                                        <p:cTn id="22" dur="500"/>
                                        <p:tgtEl>
                                          <p:spTgt spid="8">
                                            <p:graphicEl>
                                              <a:dgm id="{39B88802-A9D1-4819-B365-DE2F89766D29}"/>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graphicEl>
                                              <a:dgm id="{060E8791-22E1-4515-8E2A-CBC4D5A6C872}"/>
                                            </p:graphicEl>
                                          </p:spTgt>
                                        </p:tgtEl>
                                        <p:attrNameLst>
                                          <p:attrName>style.visibility</p:attrName>
                                        </p:attrNameLst>
                                      </p:cBhvr>
                                      <p:to>
                                        <p:strVal val="visible"/>
                                      </p:to>
                                    </p:set>
                                    <p:animEffect transition="in" filter="fade">
                                      <p:cBhvr>
                                        <p:cTn id="27" dur="500"/>
                                        <p:tgtEl>
                                          <p:spTgt spid="8">
                                            <p:graphicEl>
                                              <a:dgm id="{060E8791-22E1-4515-8E2A-CBC4D5A6C872}"/>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graphicEl>
                                              <a:dgm id="{7A537711-370D-44AC-8291-7DE52C4F58C7}"/>
                                            </p:graphicEl>
                                          </p:spTgt>
                                        </p:tgtEl>
                                        <p:attrNameLst>
                                          <p:attrName>style.visibility</p:attrName>
                                        </p:attrNameLst>
                                      </p:cBhvr>
                                      <p:to>
                                        <p:strVal val="visible"/>
                                      </p:to>
                                    </p:set>
                                    <p:animEffect transition="in" filter="fade">
                                      <p:cBhvr>
                                        <p:cTn id="32" dur="500"/>
                                        <p:tgtEl>
                                          <p:spTgt spid="8">
                                            <p:graphicEl>
                                              <a:dgm id="{7A537711-370D-44AC-8291-7DE52C4F58C7}"/>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graphicEl>
                                              <a:dgm id="{FDE72290-3A72-465A-8F31-D20889B71998}"/>
                                            </p:graphicEl>
                                          </p:spTgt>
                                        </p:tgtEl>
                                        <p:attrNameLst>
                                          <p:attrName>style.visibility</p:attrName>
                                        </p:attrNameLst>
                                      </p:cBhvr>
                                      <p:to>
                                        <p:strVal val="visible"/>
                                      </p:to>
                                    </p:set>
                                    <p:animEffect transition="in" filter="fade">
                                      <p:cBhvr>
                                        <p:cTn id="37" dur="500"/>
                                        <p:tgtEl>
                                          <p:spTgt spid="8">
                                            <p:graphicEl>
                                              <a:dgm id="{FDE72290-3A72-465A-8F31-D20889B71998}"/>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graphicEl>
                                              <a:dgm id="{F606A7BF-8966-42EE-A594-DB3F91053161}"/>
                                            </p:graphicEl>
                                          </p:spTgt>
                                        </p:tgtEl>
                                        <p:attrNameLst>
                                          <p:attrName>style.visibility</p:attrName>
                                        </p:attrNameLst>
                                      </p:cBhvr>
                                      <p:to>
                                        <p:strVal val="visible"/>
                                      </p:to>
                                    </p:set>
                                    <p:animEffect transition="in" filter="fade">
                                      <p:cBhvr>
                                        <p:cTn id="42" dur="500"/>
                                        <p:tgtEl>
                                          <p:spTgt spid="8">
                                            <p:graphicEl>
                                              <a:dgm id="{F606A7BF-8966-42EE-A594-DB3F91053161}"/>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graphicEl>
                                              <a:dgm id="{B2364AD0-3F35-4982-90EB-2DAB55C22D9A}"/>
                                            </p:graphicEl>
                                          </p:spTgt>
                                        </p:tgtEl>
                                        <p:attrNameLst>
                                          <p:attrName>style.visibility</p:attrName>
                                        </p:attrNameLst>
                                      </p:cBhvr>
                                      <p:to>
                                        <p:strVal val="visible"/>
                                      </p:to>
                                    </p:set>
                                    <p:animEffect transition="in" filter="fade">
                                      <p:cBhvr>
                                        <p:cTn id="47" dur="500"/>
                                        <p:tgtEl>
                                          <p:spTgt spid="8">
                                            <p:graphicEl>
                                              <a:dgm id="{B2364AD0-3F35-4982-90EB-2DAB55C22D9A}"/>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graphicEl>
                                              <a:dgm id="{D33A4917-D0EB-4A62-9C86-A9FB91FCEC98}"/>
                                            </p:graphicEl>
                                          </p:spTgt>
                                        </p:tgtEl>
                                        <p:attrNameLst>
                                          <p:attrName>style.visibility</p:attrName>
                                        </p:attrNameLst>
                                      </p:cBhvr>
                                      <p:to>
                                        <p:strVal val="visible"/>
                                      </p:to>
                                    </p:set>
                                    <p:animEffect transition="in" filter="fade">
                                      <p:cBhvr>
                                        <p:cTn id="52" dur="500"/>
                                        <p:tgtEl>
                                          <p:spTgt spid="8">
                                            <p:graphicEl>
                                              <a:dgm id="{D33A4917-D0EB-4A62-9C86-A9FB91FCEC98}"/>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8">
                                            <p:graphicEl>
                                              <a:dgm id="{2C0274EC-2588-437F-86DF-B04363076683}"/>
                                            </p:graphicEl>
                                          </p:spTgt>
                                        </p:tgtEl>
                                        <p:attrNameLst>
                                          <p:attrName>style.visibility</p:attrName>
                                        </p:attrNameLst>
                                      </p:cBhvr>
                                      <p:to>
                                        <p:strVal val="visible"/>
                                      </p:to>
                                    </p:set>
                                    <p:animEffect transition="in" filter="fade">
                                      <p:cBhvr>
                                        <p:cTn id="57" dur="500"/>
                                        <p:tgtEl>
                                          <p:spTgt spid="8">
                                            <p:graphicEl>
                                              <a:dgm id="{2C0274EC-2588-437F-86DF-B0436307668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Graphic spid="7" grpId="0">
        <p:bldSub>
          <a:bldDgm bld="lvlOne"/>
        </p:bldSub>
      </p:bldGraphic>
      <p:bldP spid="9"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577" y="4195900"/>
            <a:ext cx="8479286" cy="2502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20</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dirty="0" smtClean="0">
                <a:solidFill>
                  <a:srgbClr val="94C600"/>
                </a:solidFill>
              </a:rPr>
              <a:t>IB Biology SFP - Mark </a:t>
            </a:r>
            <a:r>
              <a:rPr lang="en-US" dirty="0" err="1" smtClean="0">
                <a:solidFill>
                  <a:srgbClr val="94C600"/>
                </a:solidFill>
              </a:rPr>
              <a:t>Polko</a:t>
            </a:r>
            <a:endParaRPr lang="en-US" dirty="0">
              <a:solidFill>
                <a:srgbClr val="94C600"/>
              </a:solidFill>
            </a:endParaRPr>
          </a:p>
        </p:txBody>
      </p:sp>
      <p:sp>
        <p:nvSpPr>
          <p:cNvPr id="15" name="14 Rectángulo"/>
          <p:cNvSpPr/>
          <p:nvPr/>
        </p:nvSpPr>
        <p:spPr>
          <a:xfrm>
            <a:off x="0" y="124970"/>
            <a:ext cx="9013122" cy="1200329"/>
          </a:xfrm>
          <a:prstGeom prst="rect">
            <a:avLst/>
          </a:prstGeom>
          <a:noFill/>
        </p:spPr>
        <p:txBody>
          <a:bodyPr wrap="square" lIns="91440" tIns="45720" rIns="91440" bIns="45720" anchor="ctr">
            <a:spAutoFit/>
          </a:bodyPr>
          <a:lstStyle/>
          <a:p>
            <a:pPr algn="ctr"/>
            <a:r>
              <a:rPr lang="es-ES" sz="32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Protein</a:t>
            </a:r>
            <a:r>
              <a:rPr lang="es-E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2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functions</a:t>
            </a:r>
            <a:endPar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Living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organisms</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synthesise</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many</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different</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proteins</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with</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wide</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range</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functions</a:t>
            </a:r>
            <a:endPar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 name="1 CuadroTexto"/>
          <p:cNvSpPr txBox="1"/>
          <p:nvPr/>
        </p:nvSpPr>
        <p:spPr>
          <a:xfrm>
            <a:off x="539552" y="1340768"/>
            <a:ext cx="8280920" cy="3416320"/>
          </a:xfrm>
          <a:prstGeom prst="rect">
            <a:avLst/>
          </a:prstGeom>
          <a:noFill/>
        </p:spPr>
        <p:txBody>
          <a:bodyPr wrap="square" rtlCol="0">
            <a:spAutoFit/>
          </a:bodyPr>
          <a:lstStyle/>
          <a:p>
            <a:r>
              <a:rPr lang="en-GB" dirty="0" smtClean="0"/>
              <a:t>Proteins are the most versatile group of biomolecules with many different functions. Like:</a:t>
            </a:r>
          </a:p>
          <a:p>
            <a:endParaRPr lang="en-GB" dirty="0"/>
          </a:p>
          <a:p>
            <a:r>
              <a:rPr lang="en-GB" dirty="0" smtClean="0"/>
              <a:t>Catalysis: Enzymes speed up the  breaking down of biomolecules</a:t>
            </a:r>
          </a:p>
          <a:p>
            <a:endParaRPr lang="en-GB" dirty="0"/>
          </a:p>
          <a:p>
            <a:r>
              <a:rPr lang="en-GB" dirty="0" smtClean="0"/>
              <a:t>Muscle contraction: Actin and myosin together cause the contraction of a muscle.</a:t>
            </a:r>
          </a:p>
          <a:p>
            <a:endParaRPr lang="en-GB" dirty="0"/>
          </a:p>
          <a:p>
            <a:r>
              <a:rPr lang="en-GB" dirty="0" smtClean="0"/>
              <a:t>Cytoskeletons: tubulin is the subunit of microtubules that give animal cells their shape and pull on chromosomes during </a:t>
            </a:r>
          </a:p>
          <a:p>
            <a:endParaRPr lang="en-GB" dirty="0"/>
          </a:p>
          <a:p>
            <a:endParaRPr lang="en-GB" dirty="0" smtClean="0"/>
          </a:p>
        </p:txBody>
      </p:sp>
      <p:sp>
        <p:nvSpPr>
          <p:cNvPr id="4" name="3 Rectángulo"/>
          <p:cNvSpPr/>
          <p:nvPr/>
        </p:nvSpPr>
        <p:spPr>
          <a:xfrm>
            <a:off x="398577" y="4195900"/>
            <a:ext cx="8421895" cy="88928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1" name="10 Rectángulo"/>
          <p:cNvSpPr/>
          <p:nvPr/>
        </p:nvSpPr>
        <p:spPr>
          <a:xfrm>
            <a:off x="398576" y="5085184"/>
            <a:ext cx="8421895" cy="88928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 name="11 Rectángulo"/>
          <p:cNvSpPr/>
          <p:nvPr/>
        </p:nvSpPr>
        <p:spPr>
          <a:xfrm>
            <a:off x="539552" y="5974468"/>
            <a:ext cx="8421895" cy="55087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564502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fade">
                                      <p:cBhvr>
                                        <p:cTn id="26" dur="1000"/>
                                        <p:tgtEl>
                                          <p:spTgt spid="2">
                                            <p:txEl>
                                              <p:pRg st="4" end="4"/>
                                            </p:txEl>
                                          </p:spTgt>
                                        </p:tgtEl>
                                      </p:cBhvr>
                                    </p:animEffect>
                                    <p:anim calcmode="lin" valueType="num">
                                      <p:cBhvr>
                                        <p:cTn id="27"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Effect transition="in" filter="fade">
                                      <p:cBhvr>
                                        <p:cTn id="33" dur="1000"/>
                                        <p:tgtEl>
                                          <p:spTgt spid="2">
                                            <p:txEl>
                                              <p:pRg st="6" end="6"/>
                                            </p:txEl>
                                          </p:spTgt>
                                        </p:tgtEl>
                                      </p:cBhvr>
                                    </p:animEffect>
                                    <p:anim calcmode="lin" valueType="num">
                                      <p:cBhvr>
                                        <p:cTn id="34"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0" nodeType="clickEffect">
                                  <p:stCondLst>
                                    <p:cond delay="0"/>
                                  </p:stCondLst>
                                  <p:childTnLst>
                                    <p:animEffect transition="out" filter="fade">
                                      <p:cBhvr>
                                        <p:cTn id="39" dur="500"/>
                                        <p:tgtEl>
                                          <p:spTgt spid="4"/>
                                        </p:tgtEl>
                                      </p:cBhvr>
                                    </p:animEffect>
                                    <p:set>
                                      <p:cBhvr>
                                        <p:cTn id="40" dur="1" fill="hold">
                                          <p:stCondLst>
                                            <p:cond delay="499"/>
                                          </p:stCondLst>
                                        </p:cTn>
                                        <p:tgtEl>
                                          <p:spTgt spid="4"/>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0" nodeType="clickEffect">
                                  <p:stCondLst>
                                    <p:cond delay="0"/>
                                  </p:stCondLst>
                                  <p:childTnLst>
                                    <p:animEffect transition="out" filter="fade">
                                      <p:cBhvr>
                                        <p:cTn id="44" dur="500"/>
                                        <p:tgtEl>
                                          <p:spTgt spid="11"/>
                                        </p:tgtEl>
                                      </p:cBhvr>
                                    </p:animEffect>
                                    <p:set>
                                      <p:cBhvr>
                                        <p:cTn id="45" dur="1" fill="hold">
                                          <p:stCondLst>
                                            <p:cond delay="499"/>
                                          </p:stCondLst>
                                        </p:cTn>
                                        <p:tgtEl>
                                          <p:spTgt spid="11"/>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0" nodeType="clickEffect">
                                  <p:stCondLst>
                                    <p:cond delay="0"/>
                                  </p:stCondLst>
                                  <p:childTnLst>
                                    <p:animEffect transition="out" filter="fade">
                                      <p:cBhvr>
                                        <p:cTn id="49" dur="500"/>
                                        <p:tgtEl>
                                          <p:spTgt spid="12"/>
                                        </p:tgtEl>
                                      </p:cBhvr>
                                    </p:animEffect>
                                    <p:set>
                                      <p:cBhvr>
                                        <p:cTn id="50"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build="p"/>
      <p:bldP spid="4" grpId="0" animBg="1"/>
      <p:bldP spid="1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95" y="1289321"/>
            <a:ext cx="8598158" cy="54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21</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15" name="14 Rectángulo"/>
          <p:cNvSpPr/>
          <p:nvPr/>
        </p:nvSpPr>
        <p:spPr>
          <a:xfrm>
            <a:off x="0" y="124970"/>
            <a:ext cx="9013122" cy="1200329"/>
          </a:xfrm>
          <a:prstGeom prst="rect">
            <a:avLst/>
          </a:prstGeom>
          <a:noFill/>
        </p:spPr>
        <p:txBody>
          <a:bodyPr wrap="square" lIns="91440" tIns="45720" rIns="91440" bIns="45720" anchor="ctr">
            <a:spAutoFit/>
          </a:bodyPr>
          <a:lstStyle/>
          <a:p>
            <a:pPr algn="ctr"/>
            <a:r>
              <a:rPr lang="es-ES" sz="32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Protein</a:t>
            </a:r>
            <a:r>
              <a:rPr lang="es-E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2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functions</a:t>
            </a:r>
            <a:endPar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Living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organisms</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synthesise</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many</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different</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proteins</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with</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wide</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range</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functions</a:t>
            </a:r>
            <a:endPar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7 Rectángulo"/>
          <p:cNvSpPr/>
          <p:nvPr/>
        </p:nvSpPr>
        <p:spPr>
          <a:xfrm>
            <a:off x="118226" y="1275976"/>
            <a:ext cx="8421895" cy="78487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9" name="8 Rectángulo"/>
          <p:cNvSpPr/>
          <p:nvPr/>
        </p:nvSpPr>
        <p:spPr>
          <a:xfrm>
            <a:off x="30095" y="2060848"/>
            <a:ext cx="8585421" cy="100811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1" name="10 Rectángulo"/>
          <p:cNvSpPr/>
          <p:nvPr/>
        </p:nvSpPr>
        <p:spPr>
          <a:xfrm>
            <a:off x="113028" y="3282786"/>
            <a:ext cx="8421895" cy="70683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 name="11 Rectángulo"/>
          <p:cNvSpPr/>
          <p:nvPr/>
        </p:nvSpPr>
        <p:spPr>
          <a:xfrm>
            <a:off x="118226" y="4021729"/>
            <a:ext cx="8421895" cy="99144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 name="12 Rectángulo"/>
          <p:cNvSpPr/>
          <p:nvPr/>
        </p:nvSpPr>
        <p:spPr>
          <a:xfrm>
            <a:off x="141235" y="5165577"/>
            <a:ext cx="8421895" cy="78370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 name="13 Rectángulo"/>
          <p:cNvSpPr/>
          <p:nvPr/>
        </p:nvSpPr>
        <p:spPr>
          <a:xfrm>
            <a:off x="126676" y="5949565"/>
            <a:ext cx="8421895" cy="74035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8145922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3"/>
                                        </p:tgtEl>
                                      </p:cBhvr>
                                    </p:animEffect>
                                    <p:set>
                                      <p:cBhvr>
                                        <p:cTn id="32" dur="1" fill="hold">
                                          <p:stCondLst>
                                            <p:cond delay="499"/>
                                          </p:stCondLst>
                                        </p:cTn>
                                        <p:tgtEl>
                                          <p:spTgt spid="1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animBg="1"/>
      <p:bldP spid="9" grpId="0" animBg="1"/>
      <p:bldP spid="11" grpId="0" animBg="1"/>
      <p:bldP spid="12" grpId="0" animBg="1"/>
      <p:bldP spid="13"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146" name="Picture 2" descr="https://upload.wikimedia.org/wikipedia/commons/7/74/Rubisc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4492" y="1767858"/>
            <a:ext cx="4273005" cy="4224131"/>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22</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15" name="14 Rectángulo"/>
          <p:cNvSpPr/>
          <p:nvPr/>
        </p:nvSpPr>
        <p:spPr>
          <a:xfrm>
            <a:off x="0" y="124970"/>
            <a:ext cx="9013122" cy="1200329"/>
          </a:xfrm>
          <a:prstGeom prst="rect">
            <a:avLst/>
          </a:prstGeom>
          <a:noFill/>
        </p:spPr>
        <p:txBody>
          <a:bodyPr wrap="square" lIns="91440" tIns="45720" rIns="91440" bIns="45720" anchor="ctr">
            <a:spAutoFit/>
          </a:bodyPr>
          <a:lstStyle/>
          <a:p>
            <a:pPr algn="ctr"/>
            <a:r>
              <a:rPr lang="es-ES" sz="32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Examples</a:t>
            </a:r>
            <a:r>
              <a:rPr lang="es-E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32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proteins</a:t>
            </a:r>
            <a:endPar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Rubisco</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insulin</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immunoglobulins</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rhodopsin</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collagen</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spider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silk</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are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examples</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range</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or</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protein</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functions</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p>
        </p:txBody>
      </p:sp>
      <p:sp>
        <p:nvSpPr>
          <p:cNvPr id="2" name="1 CuadroTexto"/>
          <p:cNvSpPr txBox="1"/>
          <p:nvPr/>
        </p:nvSpPr>
        <p:spPr>
          <a:xfrm>
            <a:off x="539552" y="1340768"/>
            <a:ext cx="4968552" cy="5078313"/>
          </a:xfrm>
          <a:prstGeom prst="rect">
            <a:avLst/>
          </a:prstGeom>
          <a:noFill/>
        </p:spPr>
        <p:txBody>
          <a:bodyPr wrap="square" rtlCol="0">
            <a:spAutoFit/>
          </a:bodyPr>
          <a:lstStyle/>
          <a:p>
            <a:r>
              <a:rPr lang="en-GB" b="1" dirty="0" smtClean="0"/>
              <a:t>Rubisco</a:t>
            </a:r>
          </a:p>
          <a:p>
            <a:r>
              <a:rPr lang="en-GB" dirty="0" smtClean="0"/>
              <a:t>Probably the most important enzyme in the word as its active site allows for it to catalyse the reaction which fixes Carbon dioxide from the atmosphere. This is the source of carbon from which all carbon compounds needed by living organisms can be produced. This is probably the most abundant protein on Earth.</a:t>
            </a:r>
          </a:p>
          <a:p>
            <a:endParaRPr lang="en-GB" dirty="0"/>
          </a:p>
          <a:p>
            <a:r>
              <a:rPr lang="en-GB" b="1" dirty="0" smtClean="0"/>
              <a:t>Insulin</a:t>
            </a:r>
            <a:r>
              <a:rPr lang="en-GB" dirty="0" smtClean="0"/>
              <a:t/>
            </a:r>
            <a:br>
              <a:rPr lang="en-GB" dirty="0" smtClean="0"/>
            </a:br>
            <a:r>
              <a:rPr lang="en-GB" dirty="0" smtClean="0"/>
              <a:t>This is a hormone which signals cells in the body to absorb glucose and therefor it controls the glucose level of the body. When insulin binds to the binding site for insulin on the cell surface of cells the cells will start to absorb the glucose from the blood. </a:t>
            </a:r>
            <a:endParaRPr lang="en-GB" dirty="0"/>
          </a:p>
        </p:txBody>
      </p:sp>
    </p:spTree>
    <p:extLst>
      <p:ext uri="{BB962C8B-B14F-4D97-AF65-F5344CB8AC3E}">
        <p14:creationId xmlns:p14="http://schemas.microsoft.com/office/powerpoint/2010/main" val="2618462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6146"/>
                                        </p:tgtEl>
                                        <p:attrNameLst>
                                          <p:attrName>style.visibility</p:attrName>
                                        </p:attrNameLst>
                                      </p:cBhvr>
                                      <p:to>
                                        <p:strVal val="visible"/>
                                      </p:to>
                                    </p:set>
                                    <p:animEffect transition="in" filter="wipe(down)">
                                      <p:cBhvr>
                                        <p:cTn id="27" dur="580">
                                          <p:stCondLst>
                                            <p:cond delay="0"/>
                                          </p:stCondLst>
                                        </p:cTn>
                                        <p:tgtEl>
                                          <p:spTgt spid="6146"/>
                                        </p:tgtEl>
                                      </p:cBhvr>
                                    </p:animEffect>
                                    <p:anim calcmode="lin" valueType="num">
                                      <p:cBhvr>
                                        <p:cTn id="28" dur="1822" tmFilter="0,0; 0.14,0.36; 0.43,0.73; 0.71,0.91; 1.0,1.0">
                                          <p:stCondLst>
                                            <p:cond delay="0"/>
                                          </p:stCondLst>
                                        </p:cTn>
                                        <p:tgtEl>
                                          <p:spTgt spid="614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614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614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614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6146"/>
                                        </p:tgtEl>
                                        <p:attrNameLst>
                                          <p:attrName>ppt_y</p:attrName>
                                        </p:attrNameLst>
                                      </p:cBhvr>
                                      <p:tavLst>
                                        <p:tav tm="0" fmla="#ppt_y-sin(pi*$)/81">
                                          <p:val>
                                            <p:fltVal val="0"/>
                                          </p:val>
                                        </p:tav>
                                        <p:tav tm="100000">
                                          <p:val>
                                            <p:fltVal val="1"/>
                                          </p:val>
                                        </p:tav>
                                      </p:tavLst>
                                    </p:anim>
                                    <p:animScale>
                                      <p:cBhvr>
                                        <p:cTn id="33" dur="26">
                                          <p:stCondLst>
                                            <p:cond delay="650"/>
                                          </p:stCondLst>
                                        </p:cTn>
                                        <p:tgtEl>
                                          <p:spTgt spid="6146"/>
                                        </p:tgtEl>
                                      </p:cBhvr>
                                      <p:to x="100000" y="60000"/>
                                    </p:animScale>
                                    <p:animScale>
                                      <p:cBhvr>
                                        <p:cTn id="34" dur="166" decel="50000">
                                          <p:stCondLst>
                                            <p:cond delay="676"/>
                                          </p:stCondLst>
                                        </p:cTn>
                                        <p:tgtEl>
                                          <p:spTgt spid="6146"/>
                                        </p:tgtEl>
                                      </p:cBhvr>
                                      <p:to x="100000" y="100000"/>
                                    </p:animScale>
                                    <p:animScale>
                                      <p:cBhvr>
                                        <p:cTn id="35" dur="26">
                                          <p:stCondLst>
                                            <p:cond delay="1312"/>
                                          </p:stCondLst>
                                        </p:cTn>
                                        <p:tgtEl>
                                          <p:spTgt spid="6146"/>
                                        </p:tgtEl>
                                      </p:cBhvr>
                                      <p:to x="100000" y="80000"/>
                                    </p:animScale>
                                    <p:animScale>
                                      <p:cBhvr>
                                        <p:cTn id="36" dur="166" decel="50000">
                                          <p:stCondLst>
                                            <p:cond delay="1338"/>
                                          </p:stCondLst>
                                        </p:cTn>
                                        <p:tgtEl>
                                          <p:spTgt spid="6146"/>
                                        </p:tgtEl>
                                      </p:cBhvr>
                                      <p:to x="100000" y="100000"/>
                                    </p:animScale>
                                    <p:animScale>
                                      <p:cBhvr>
                                        <p:cTn id="37" dur="26">
                                          <p:stCondLst>
                                            <p:cond delay="1642"/>
                                          </p:stCondLst>
                                        </p:cTn>
                                        <p:tgtEl>
                                          <p:spTgt spid="6146"/>
                                        </p:tgtEl>
                                      </p:cBhvr>
                                      <p:to x="100000" y="90000"/>
                                    </p:animScale>
                                    <p:animScale>
                                      <p:cBhvr>
                                        <p:cTn id="38" dur="166" decel="50000">
                                          <p:stCondLst>
                                            <p:cond delay="1668"/>
                                          </p:stCondLst>
                                        </p:cTn>
                                        <p:tgtEl>
                                          <p:spTgt spid="6146"/>
                                        </p:tgtEl>
                                      </p:cBhvr>
                                      <p:to x="100000" y="100000"/>
                                    </p:animScale>
                                    <p:animScale>
                                      <p:cBhvr>
                                        <p:cTn id="39" dur="26">
                                          <p:stCondLst>
                                            <p:cond delay="1808"/>
                                          </p:stCondLst>
                                        </p:cTn>
                                        <p:tgtEl>
                                          <p:spTgt spid="6146"/>
                                        </p:tgtEl>
                                      </p:cBhvr>
                                      <p:to x="100000" y="95000"/>
                                    </p:animScale>
                                    <p:animScale>
                                      <p:cBhvr>
                                        <p:cTn id="40" dur="166" decel="50000">
                                          <p:stCondLst>
                                            <p:cond delay="1834"/>
                                          </p:stCondLst>
                                        </p:cTn>
                                        <p:tgtEl>
                                          <p:spTgt spid="614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570" y="3986905"/>
            <a:ext cx="4495800" cy="268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367" y="1300855"/>
            <a:ext cx="4356633" cy="268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23</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15" name="14 Rectángulo"/>
          <p:cNvSpPr/>
          <p:nvPr/>
        </p:nvSpPr>
        <p:spPr>
          <a:xfrm>
            <a:off x="0" y="124970"/>
            <a:ext cx="9013122" cy="1200329"/>
          </a:xfrm>
          <a:prstGeom prst="rect">
            <a:avLst/>
          </a:prstGeom>
          <a:noFill/>
        </p:spPr>
        <p:txBody>
          <a:bodyPr wrap="square" lIns="91440" tIns="45720" rIns="91440" bIns="45720" anchor="ctr">
            <a:spAutoFit/>
          </a:bodyPr>
          <a:lstStyle/>
          <a:p>
            <a:pPr algn="ctr"/>
            <a:r>
              <a:rPr lang="es-ES" sz="32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Examples</a:t>
            </a:r>
            <a:r>
              <a:rPr lang="es-E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32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proteins</a:t>
            </a:r>
            <a:endPar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Rubisco</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insulin</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immunoglobulins</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rhodopsin</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collagen</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spider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silk</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are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examples</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range</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or</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protein</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functions</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325299"/>
            <a:ext cx="453390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3 Conector recto"/>
          <p:cNvCxnSpPr/>
          <p:nvPr/>
        </p:nvCxnSpPr>
        <p:spPr>
          <a:xfrm>
            <a:off x="2843808" y="1988840"/>
            <a:ext cx="86409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10 Conector recto"/>
          <p:cNvCxnSpPr/>
          <p:nvPr/>
        </p:nvCxnSpPr>
        <p:spPr>
          <a:xfrm>
            <a:off x="5292080" y="2276872"/>
            <a:ext cx="72008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a:off x="971600" y="5661248"/>
            <a:ext cx="324036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6370" y="3992299"/>
            <a:ext cx="4377630" cy="2572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7" name="16 Conector recto"/>
          <p:cNvCxnSpPr/>
          <p:nvPr/>
        </p:nvCxnSpPr>
        <p:spPr>
          <a:xfrm>
            <a:off x="6228184" y="4725144"/>
            <a:ext cx="2088232"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616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fade">
                                      <p:cBhvr>
                                        <p:cTn id="12" dur="500"/>
                                        <p:tgtEl>
                                          <p:spTgt spid="7170"/>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80">
                                          <p:stCondLst>
                                            <p:cond delay="0"/>
                                          </p:stCondLst>
                                        </p:cTn>
                                        <p:tgtEl>
                                          <p:spTgt spid="4"/>
                                        </p:tgtEl>
                                      </p:cBhvr>
                                    </p:animEffect>
                                    <p:anim calcmode="lin" valueType="num">
                                      <p:cBhvr>
                                        <p:cTn id="1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3" dur="26">
                                          <p:stCondLst>
                                            <p:cond delay="650"/>
                                          </p:stCondLst>
                                        </p:cTn>
                                        <p:tgtEl>
                                          <p:spTgt spid="4"/>
                                        </p:tgtEl>
                                      </p:cBhvr>
                                      <p:to x="100000" y="60000"/>
                                    </p:animScale>
                                    <p:animScale>
                                      <p:cBhvr>
                                        <p:cTn id="24" dur="166" decel="50000">
                                          <p:stCondLst>
                                            <p:cond delay="676"/>
                                          </p:stCondLst>
                                        </p:cTn>
                                        <p:tgtEl>
                                          <p:spTgt spid="4"/>
                                        </p:tgtEl>
                                      </p:cBhvr>
                                      <p:to x="100000" y="100000"/>
                                    </p:animScale>
                                    <p:animScale>
                                      <p:cBhvr>
                                        <p:cTn id="25" dur="26">
                                          <p:stCondLst>
                                            <p:cond delay="1312"/>
                                          </p:stCondLst>
                                        </p:cTn>
                                        <p:tgtEl>
                                          <p:spTgt spid="4"/>
                                        </p:tgtEl>
                                      </p:cBhvr>
                                      <p:to x="100000" y="80000"/>
                                    </p:animScale>
                                    <p:animScale>
                                      <p:cBhvr>
                                        <p:cTn id="26" dur="166" decel="50000">
                                          <p:stCondLst>
                                            <p:cond delay="1338"/>
                                          </p:stCondLst>
                                        </p:cTn>
                                        <p:tgtEl>
                                          <p:spTgt spid="4"/>
                                        </p:tgtEl>
                                      </p:cBhvr>
                                      <p:to x="100000" y="100000"/>
                                    </p:animScale>
                                    <p:animScale>
                                      <p:cBhvr>
                                        <p:cTn id="27" dur="26">
                                          <p:stCondLst>
                                            <p:cond delay="1642"/>
                                          </p:stCondLst>
                                        </p:cTn>
                                        <p:tgtEl>
                                          <p:spTgt spid="4"/>
                                        </p:tgtEl>
                                      </p:cBhvr>
                                      <p:to x="100000" y="90000"/>
                                    </p:animScale>
                                    <p:animScale>
                                      <p:cBhvr>
                                        <p:cTn id="28" dur="166" decel="50000">
                                          <p:stCondLst>
                                            <p:cond delay="1668"/>
                                          </p:stCondLst>
                                        </p:cTn>
                                        <p:tgtEl>
                                          <p:spTgt spid="4"/>
                                        </p:tgtEl>
                                      </p:cBhvr>
                                      <p:to x="100000" y="100000"/>
                                    </p:animScale>
                                    <p:animScale>
                                      <p:cBhvr>
                                        <p:cTn id="29" dur="26">
                                          <p:stCondLst>
                                            <p:cond delay="1808"/>
                                          </p:stCondLst>
                                        </p:cTn>
                                        <p:tgtEl>
                                          <p:spTgt spid="4"/>
                                        </p:tgtEl>
                                      </p:cBhvr>
                                      <p:to x="100000" y="95000"/>
                                    </p:animScale>
                                    <p:animScale>
                                      <p:cBhvr>
                                        <p:cTn id="30" dur="166" decel="50000">
                                          <p:stCondLst>
                                            <p:cond delay="1834"/>
                                          </p:stCondLst>
                                        </p:cTn>
                                        <p:tgtEl>
                                          <p:spTgt spid="4"/>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7171"/>
                                        </p:tgtEl>
                                        <p:attrNameLst>
                                          <p:attrName>style.visibility</p:attrName>
                                        </p:attrNameLst>
                                      </p:cBhvr>
                                      <p:to>
                                        <p:strVal val="visible"/>
                                      </p:to>
                                    </p:set>
                                    <p:animEffect transition="in" filter="fade">
                                      <p:cBhvr>
                                        <p:cTn id="35" dur="500"/>
                                        <p:tgtEl>
                                          <p:spTgt spid="7171"/>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down)">
                                      <p:cBhvr>
                                        <p:cTn id="40" dur="580">
                                          <p:stCondLst>
                                            <p:cond delay="0"/>
                                          </p:stCondLst>
                                        </p:cTn>
                                        <p:tgtEl>
                                          <p:spTgt spid="11"/>
                                        </p:tgtEl>
                                      </p:cBhvr>
                                    </p:animEffect>
                                    <p:anim calcmode="lin" valueType="num">
                                      <p:cBhvr>
                                        <p:cTn id="4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6" dur="26">
                                          <p:stCondLst>
                                            <p:cond delay="650"/>
                                          </p:stCondLst>
                                        </p:cTn>
                                        <p:tgtEl>
                                          <p:spTgt spid="11"/>
                                        </p:tgtEl>
                                      </p:cBhvr>
                                      <p:to x="100000" y="60000"/>
                                    </p:animScale>
                                    <p:animScale>
                                      <p:cBhvr>
                                        <p:cTn id="47" dur="166" decel="50000">
                                          <p:stCondLst>
                                            <p:cond delay="676"/>
                                          </p:stCondLst>
                                        </p:cTn>
                                        <p:tgtEl>
                                          <p:spTgt spid="11"/>
                                        </p:tgtEl>
                                      </p:cBhvr>
                                      <p:to x="100000" y="100000"/>
                                    </p:animScale>
                                    <p:animScale>
                                      <p:cBhvr>
                                        <p:cTn id="48" dur="26">
                                          <p:stCondLst>
                                            <p:cond delay="1312"/>
                                          </p:stCondLst>
                                        </p:cTn>
                                        <p:tgtEl>
                                          <p:spTgt spid="11"/>
                                        </p:tgtEl>
                                      </p:cBhvr>
                                      <p:to x="100000" y="80000"/>
                                    </p:animScale>
                                    <p:animScale>
                                      <p:cBhvr>
                                        <p:cTn id="49" dur="166" decel="50000">
                                          <p:stCondLst>
                                            <p:cond delay="1338"/>
                                          </p:stCondLst>
                                        </p:cTn>
                                        <p:tgtEl>
                                          <p:spTgt spid="11"/>
                                        </p:tgtEl>
                                      </p:cBhvr>
                                      <p:to x="100000" y="100000"/>
                                    </p:animScale>
                                    <p:animScale>
                                      <p:cBhvr>
                                        <p:cTn id="50" dur="26">
                                          <p:stCondLst>
                                            <p:cond delay="1642"/>
                                          </p:stCondLst>
                                        </p:cTn>
                                        <p:tgtEl>
                                          <p:spTgt spid="11"/>
                                        </p:tgtEl>
                                      </p:cBhvr>
                                      <p:to x="100000" y="90000"/>
                                    </p:animScale>
                                    <p:animScale>
                                      <p:cBhvr>
                                        <p:cTn id="51" dur="166" decel="50000">
                                          <p:stCondLst>
                                            <p:cond delay="1668"/>
                                          </p:stCondLst>
                                        </p:cTn>
                                        <p:tgtEl>
                                          <p:spTgt spid="11"/>
                                        </p:tgtEl>
                                      </p:cBhvr>
                                      <p:to x="100000" y="100000"/>
                                    </p:animScale>
                                    <p:animScale>
                                      <p:cBhvr>
                                        <p:cTn id="52" dur="26">
                                          <p:stCondLst>
                                            <p:cond delay="1808"/>
                                          </p:stCondLst>
                                        </p:cTn>
                                        <p:tgtEl>
                                          <p:spTgt spid="11"/>
                                        </p:tgtEl>
                                      </p:cBhvr>
                                      <p:to x="100000" y="95000"/>
                                    </p:animScale>
                                    <p:animScale>
                                      <p:cBhvr>
                                        <p:cTn id="53" dur="166" decel="50000">
                                          <p:stCondLst>
                                            <p:cond delay="1834"/>
                                          </p:stCondLst>
                                        </p:cTn>
                                        <p:tgtEl>
                                          <p:spTgt spid="11"/>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7172"/>
                                        </p:tgtEl>
                                        <p:attrNameLst>
                                          <p:attrName>style.visibility</p:attrName>
                                        </p:attrNameLst>
                                      </p:cBhvr>
                                      <p:to>
                                        <p:strVal val="visible"/>
                                      </p:to>
                                    </p:set>
                                    <p:animEffect transition="in" filter="fade">
                                      <p:cBhvr>
                                        <p:cTn id="58" dur="500"/>
                                        <p:tgtEl>
                                          <p:spTgt spid="7172"/>
                                        </p:tgtEl>
                                      </p:cBhvr>
                                    </p:animEffect>
                                  </p:childTnLst>
                                </p:cTn>
                              </p:par>
                            </p:childTnLst>
                          </p:cTn>
                        </p:par>
                      </p:childTnLst>
                    </p:cTn>
                  </p:par>
                  <p:par>
                    <p:cTn id="59" fill="hold">
                      <p:stCondLst>
                        <p:cond delay="indefinite"/>
                      </p:stCondLst>
                      <p:childTnLst>
                        <p:par>
                          <p:cTn id="60" fill="hold">
                            <p:stCondLst>
                              <p:cond delay="0"/>
                            </p:stCondLst>
                            <p:childTnLst>
                              <p:par>
                                <p:cTn id="61" presetID="26" presetClass="entr" presetSubtype="0" fill="hold"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down)">
                                      <p:cBhvr>
                                        <p:cTn id="63" dur="580">
                                          <p:stCondLst>
                                            <p:cond delay="0"/>
                                          </p:stCondLst>
                                        </p:cTn>
                                        <p:tgtEl>
                                          <p:spTgt spid="14"/>
                                        </p:tgtEl>
                                      </p:cBhvr>
                                    </p:animEffect>
                                    <p:anim calcmode="lin" valueType="num">
                                      <p:cBhvr>
                                        <p:cTn id="64"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69" dur="26">
                                          <p:stCondLst>
                                            <p:cond delay="650"/>
                                          </p:stCondLst>
                                        </p:cTn>
                                        <p:tgtEl>
                                          <p:spTgt spid="14"/>
                                        </p:tgtEl>
                                      </p:cBhvr>
                                      <p:to x="100000" y="60000"/>
                                    </p:animScale>
                                    <p:animScale>
                                      <p:cBhvr>
                                        <p:cTn id="70" dur="166" decel="50000">
                                          <p:stCondLst>
                                            <p:cond delay="676"/>
                                          </p:stCondLst>
                                        </p:cTn>
                                        <p:tgtEl>
                                          <p:spTgt spid="14"/>
                                        </p:tgtEl>
                                      </p:cBhvr>
                                      <p:to x="100000" y="100000"/>
                                    </p:animScale>
                                    <p:animScale>
                                      <p:cBhvr>
                                        <p:cTn id="71" dur="26">
                                          <p:stCondLst>
                                            <p:cond delay="1312"/>
                                          </p:stCondLst>
                                        </p:cTn>
                                        <p:tgtEl>
                                          <p:spTgt spid="14"/>
                                        </p:tgtEl>
                                      </p:cBhvr>
                                      <p:to x="100000" y="80000"/>
                                    </p:animScale>
                                    <p:animScale>
                                      <p:cBhvr>
                                        <p:cTn id="72" dur="166" decel="50000">
                                          <p:stCondLst>
                                            <p:cond delay="1338"/>
                                          </p:stCondLst>
                                        </p:cTn>
                                        <p:tgtEl>
                                          <p:spTgt spid="14"/>
                                        </p:tgtEl>
                                      </p:cBhvr>
                                      <p:to x="100000" y="100000"/>
                                    </p:animScale>
                                    <p:animScale>
                                      <p:cBhvr>
                                        <p:cTn id="73" dur="26">
                                          <p:stCondLst>
                                            <p:cond delay="1642"/>
                                          </p:stCondLst>
                                        </p:cTn>
                                        <p:tgtEl>
                                          <p:spTgt spid="14"/>
                                        </p:tgtEl>
                                      </p:cBhvr>
                                      <p:to x="100000" y="90000"/>
                                    </p:animScale>
                                    <p:animScale>
                                      <p:cBhvr>
                                        <p:cTn id="74" dur="166" decel="50000">
                                          <p:stCondLst>
                                            <p:cond delay="1668"/>
                                          </p:stCondLst>
                                        </p:cTn>
                                        <p:tgtEl>
                                          <p:spTgt spid="14"/>
                                        </p:tgtEl>
                                      </p:cBhvr>
                                      <p:to x="100000" y="100000"/>
                                    </p:animScale>
                                    <p:animScale>
                                      <p:cBhvr>
                                        <p:cTn id="75" dur="26">
                                          <p:stCondLst>
                                            <p:cond delay="1808"/>
                                          </p:stCondLst>
                                        </p:cTn>
                                        <p:tgtEl>
                                          <p:spTgt spid="14"/>
                                        </p:tgtEl>
                                      </p:cBhvr>
                                      <p:to x="100000" y="95000"/>
                                    </p:animScale>
                                    <p:animScale>
                                      <p:cBhvr>
                                        <p:cTn id="76" dur="166" decel="50000">
                                          <p:stCondLst>
                                            <p:cond delay="1834"/>
                                          </p:stCondLst>
                                        </p:cTn>
                                        <p:tgtEl>
                                          <p:spTgt spid="14"/>
                                        </p:tgtEl>
                                      </p:cBhvr>
                                      <p:to x="100000" y="100000"/>
                                    </p:animScale>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7173"/>
                                        </p:tgtEl>
                                        <p:attrNameLst>
                                          <p:attrName>style.visibility</p:attrName>
                                        </p:attrNameLst>
                                      </p:cBhvr>
                                      <p:to>
                                        <p:strVal val="visible"/>
                                      </p:to>
                                    </p:set>
                                    <p:animEffect transition="in" filter="fade">
                                      <p:cBhvr>
                                        <p:cTn id="81" dur="500"/>
                                        <p:tgtEl>
                                          <p:spTgt spid="7173"/>
                                        </p:tgtEl>
                                      </p:cBhvr>
                                    </p:animEffect>
                                  </p:childTnLst>
                                </p:cTn>
                              </p:par>
                            </p:childTnLst>
                          </p:cTn>
                        </p:par>
                      </p:childTnLst>
                    </p:cTn>
                  </p:par>
                  <p:par>
                    <p:cTn id="82" fill="hold">
                      <p:stCondLst>
                        <p:cond delay="indefinite"/>
                      </p:stCondLst>
                      <p:childTnLst>
                        <p:par>
                          <p:cTn id="83" fill="hold">
                            <p:stCondLst>
                              <p:cond delay="0"/>
                            </p:stCondLst>
                            <p:childTnLst>
                              <p:par>
                                <p:cTn id="84" presetID="26" presetClass="entr" presetSubtype="0" fill="hold" nodeType="clickEffect">
                                  <p:stCondLst>
                                    <p:cond delay="0"/>
                                  </p:stCondLst>
                                  <p:childTnLst>
                                    <p:set>
                                      <p:cBhvr>
                                        <p:cTn id="85" dur="1" fill="hold">
                                          <p:stCondLst>
                                            <p:cond delay="0"/>
                                          </p:stCondLst>
                                        </p:cTn>
                                        <p:tgtEl>
                                          <p:spTgt spid="17"/>
                                        </p:tgtEl>
                                        <p:attrNameLst>
                                          <p:attrName>style.visibility</p:attrName>
                                        </p:attrNameLst>
                                      </p:cBhvr>
                                      <p:to>
                                        <p:strVal val="visible"/>
                                      </p:to>
                                    </p:set>
                                    <p:animEffect transition="in" filter="wipe(down)">
                                      <p:cBhvr>
                                        <p:cTn id="86" dur="580">
                                          <p:stCondLst>
                                            <p:cond delay="0"/>
                                          </p:stCondLst>
                                        </p:cTn>
                                        <p:tgtEl>
                                          <p:spTgt spid="17"/>
                                        </p:tgtEl>
                                      </p:cBhvr>
                                    </p:animEffect>
                                    <p:anim calcmode="lin" valueType="num">
                                      <p:cBhvr>
                                        <p:cTn id="87"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88"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89"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90"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91"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92" dur="26">
                                          <p:stCondLst>
                                            <p:cond delay="650"/>
                                          </p:stCondLst>
                                        </p:cTn>
                                        <p:tgtEl>
                                          <p:spTgt spid="17"/>
                                        </p:tgtEl>
                                      </p:cBhvr>
                                      <p:to x="100000" y="60000"/>
                                    </p:animScale>
                                    <p:animScale>
                                      <p:cBhvr>
                                        <p:cTn id="93" dur="166" decel="50000">
                                          <p:stCondLst>
                                            <p:cond delay="676"/>
                                          </p:stCondLst>
                                        </p:cTn>
                                        <p:tgtEl>
                                          <p:spTgt spid="17"/>
                                        </p:tgtEl>
                                      </p:cBhvr>
                                      <p:to x="100000" y="100000"/>
                                    </p:animScale>
                                    <p:animScale>
                                      <p:cBhvr>
                                        <p:cTn id="94" dur="26">
                                          <p:stCondLst>
                                            <p:cond delay="1312"/>
                                          </p:stCondLst>
                                        </p:cTn>
                                        <p:tgtEl>
                                          <p:spTgt spid="17"/>
                                        </p:tgtEl>
                                      </p:cBhvr>
                                      <p:to x="100000" y="80000"/>
                                    </p:animScale>
                                    <p:animScale>
                                      <p:cBhvr>
                                        <p:cTn id="95" dur="166" decel="50000">
                                          <p:stCondLst>
                                            <p:cond delay="1338"/>
                                          </p:stCondLst>
                                        </p:cTn>
                                        <p:tgtEl>
                                          <p:spTgt spid="17"/>
                                        </p:tgtEl>
                                      </p:cBhvr>
                                      <p:to x="100000" y="100000"/>
                                    </p:animScale>
                                    <p:animScale>
                                      <p:cBhvr>
                                        <p:cTn id="96" dur="26">
                                          <p:stCondLst>
                                            <p:cond delay="1642"/>
                                          </p:stCondLst>
                                        </p:cTn>
                                        <p:tgtEl>
                                          <p:spTgt spid="17"/>
                                        </p:tgtEl>
                                      </p:cBhvr>
                                      <p:to x="100000" y="90000"/>
                                    </p:animScale>
                                    <p:animScale>
                                      <p:cBhvr>
                                        <p:cTn id="97" dur="166" decel="50000">
                                          <p:stCondLst>
                                            <p:cond delay="1668"/>
                                          </p:stCondLst>
                                        </p:cTn>
                                        <p:tgtEl>
                                          <p:spTgt spid="17"/>
                                        </p:tgtEl>
                                      </p:cBhvr>
                                      <p:to x="100000" y="100000"/>
                                    </p:animScale>
                                    <p:animScale>
                                      <p:cBhvr>
                                        <p:cTn id="98" dur="26">
                                          <p:stCondLst>
                                            <p:cond delay="1808"/>
                                          </p:stCondLst>
                                        </p:cTn>
                                        <p:tgtEl>
                                          <p:spTgt spid="17"/>
                                        </p:tgtEl>
                                      </p:cBhvr>
                                      <p:to x="100000" y="95000"/>
                                    </p:animScale>
                                    <p:animScale>
                                      <p:cBhvr>
                                        <p:cTn id="99"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26" name="Picture 2" descr="http://www.intechopen.com/source/html/38177/media/image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6107" y="2564904"/>
            <a:ext cx="5235243" cy="4062264"/>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24</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15" name="14 Rectángulo"/>
          <p:cNvSpPr/>
          <p:nvPr/>
        </p:nvSpPr>
        <p:spPr>
          <a:xfrm>
            <a:off x="17168" y="254414"/>
            <a:ext cx="9013122" cy="892552"/>
          </a:xfrm>
          <a:prstGeom prst="rect">
            <a:avLst/>
          </a:prstGeom>
          <a:noFill/>
        </p:spPr>
        <p:txBody>
          <a:bodyPr wrap="square" lIns="91440" tIns="45720" rIns="91440" bIns="45720" anchor="ctr">
            <a:spAutoFit/>
          </a:bodyPr>
          <a:lstStyle/>
          <a:p>
            <a:pPr algn="ctr"/>
            <a:r>
              <a:rPr lang="es-ES" sz="32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Proteomes</a:t>
            </a:r>
            <a:endPar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Every</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individual has a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unique</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proteome</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p>
        </p:txBody>
      </p:sp>
      <p:sp>
        <p:nvSpPr>
          <p:cNvPr id="2" name="1 CuadroTexto"/>
          <p:cNvSpPr txBox="1"/>
          <p:nvPr/>
        </p:nvSpPr>
        <p:spPr>
          <a:xfrm>
            <a:off x="455276" y="1204711"/>
            <a:ext cx="8509211" cy="2031325"/>
          </a:xfrm>
          <a:prstGeom prst="rect">
            <a:avLst/>
          </a:prstGeom>
          <a:noFill/>
        </p:spPr>
        <p:txBody>
          <a:bodyPr wrap="square" rtlCol="0">
            <a:spAutoFit/>
          </a:bodyPr>
          <a:lstStyle/>
          <a:p>
            <a:r>
              <a:rPr lang="en-GB" dirty="0" smtClean="0"/>
              <a:t>A </a:t>
            </a:r>
            <a:r>
              <a:rPr lang="en-GB" b="1" dirty="0" smtClean="0"/>
              <a:t>proteome</a:t>
            </a:r>
            <a:r>
              <a:rPr lang="en-GB" dirty="0" smtClean="0"/>
              <a:t> is all the proteins used by a cell, a tissue or an organism (like the genome is </a:t>
            </a:r>
            <a:r>
              <a:rPr lang="en-GB" dirty="0" err="1" smtClean="0"/>
              <a:t>ll</a:t>
            </a:r>
            <a:r>
              <a:rPr lang="en-GB" dirty="0" smtClean="0"/>
              <a:t> the genes used by an organism). To know how many proteins are used by an organism the proteins need to be extracted from a sample of a cell or tissue and then by </a:t>
            </a:r>
            <a:r>
              <a:rPr lang="en-GB" b="1" dirty="0" smtClean="0"/>
              <a:t>gel electrophoresis </a:t>
            </a:r>
            <a:r>
              <a:rPr lang="en-GB" dirty="0" smtClean="0"/>
              <a:t>they are separated. </a:t>
            </a:r>
          </a:p>
          <a:p>
            <a:endParaRPr lang="en-GB" dirty="0"/>
          </a:p>
          <a:p>
            <a:r>
              <a:rPr lang="en-GB" dirty="0" smtClean="0"/>
              <a:t> </a:t>
            </a:r>
            <a:endParaRPr lang="en-GB" dirty="0"/>
          </a:p>
        </p:txBody>
      </p:sp>
    </p:spTree>
    <p:extLst>
      <p:ext uri="{BB962C8B-B14F-4D97-AF65-F5344CB8AC3E}">
        <p14:creationId xmlns:p14="http://schemas.microsoft.com/office/powerpoint/2010/main" val="3242933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1000"/>
                                        <p:tgtEl>
                                          <p:spTgt spid="1026"/>
                                        </p:tgtEl>
                                      </p:cBhvr>
                                    </p:animEffect>
                                    <p:anim calcmode="lin" valueType="num">
                                      <p:cBhvr>
                                        <p:cTn id="18" dur="1000" fill="hold"/>
                                        <p:tgtEl>
                                          <p:spTgt spid="1026"/>
                                        </p:tgtEl>
                                        <p:attrNameLst>
                                          <p:attrName>ppt_x</p:attrName>
                                        </p:attrNameLst>
                                      </p:cBhvr>
                                      <p:tavLst>
                                        <p:tav tm="0">
                                          <p:val>
                                            <p:strVal val="#ppt_x"/>
                                          </p:val>
                                        </p:tav>
                                        <p:tav tm="100000">
                                          <p:val>
                                            <p:strVal val="#ppt_x"/>
                                          </p:val>
                                        </p:tav>
                                      </p:tavLst>
                                    </p:anim>
                                    <p:anim calcmode="lin" valueType="num">
                                      <p:cBhvr>
                                        <p:cTn id="1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25</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15" name="14 Rectángulo"/>
          <p:cNvSpPr/>
          <p:nvPr/>
        </p:nvSpPr>
        <p:spPr>
          <a:xfrm>
            <a:off x="17168" y="254414"/>
            <a:ext cx="9013122" cy="892552"/>
          </a:xfrm>
          <a:prstGeom prst="rect">
            <a:avLst/>
          </a:prstGeom>
          <a:noFill/>
        </p:spPr>
        <p:txBody>
          <a:bodyPr wrap="square" lIns="91440" tIns="45720" rIns="91440" bIns="45720" anchor="ctr">
            <a:spAutoFit/>
          </a:bodyPr>
          <a:lstStyle/>
          <a:p>
            <a:pPr algn="ctr"/>
            <a:r>
              <a:rPr lang="es-ES" sz="32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Proteomes</a:t>
            </a:r>
            <a:endPar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Every</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individual has a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unique</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proteome</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p>
        </p:txBody>
      </p:sp>
      <p:sp>
        <p:nvSpPr>
          <p:cNvPr id="2" name="1 CuadroTexto"/>
          <p:cNvSpPr txBox="1"/>
          <p:nvPr/>
        </p:nvSpPr>
        <p:spPr>
          <a:xfrm>
            <a:off x="455276" y="1204711"/>
            <a:ext cx="8509211" cy="4801314"/>
          </a:xfrm>
          <a:prstGeom prst="rect">
            <a:avLst/>
          </a:prstGeom>
          <a:noFill/>
        </p:spPr>
        <p:txBody>
          <a:bodyPr wrap="square" rtlCol="0">
            <a:spAutoFit/>
          </a:bodyPr>
          <a:lstStyle/>
          <a:p>
            <a:r>
              <a:rPr lang="en-GB" dirty="0" smtClean="0"/>
              <a:t>To identify whether or not a particular protein is present, antibodies are </a:t>
            </a:r>
            <a:r>
              <a:rPr lang="en-GB" dirty="0" err="1" smtClean="0"/>
              <a:t>lnked</a:t>
            </a:r>
            <a:r>
              <a:rPr lang="en-GB" dirty="0" smtClean="0"/>
              <a:t> to a fluorescent marker. If the cell fluoresces, the protein is present. </a:t>
            </a:r>
          </a:p>
          <a:p>
            <a:endParaRPr lang="en-GB" dirty="0"/>
          </a:p>
          <a:p>
            <a:r>
              <a:rPr lang="en-GB" dirty="0" smtClean="0"/>
              <a:t>The genome of an organism is fixed but the proteome is variable because each cell makes up different proteins. Even in one cell the proteins present aren’t always the same over time. So the proteome reveals what is actually happening in an organism, not what might happen.</a:t>
            </a:r>
          </a:p>
          <a:p>
            <a:endParaRPr lang="en-GB" dirty="0"/>
          </a:p>
          <a:p>
            <a:r>
              <a:rPr lang="en-GB" dirty="0" smtClean="0"/>
              <a:t>Within a species there are many similarities to what happens in a proteome but also differences. The proteome of each individual is unique. The differences in activity and small differences in amino acid sequences of proteins are what makes them unique. Even the proteome of identical twins can differ over time. </a:t>
            </a:r>
          </a:p>
          <a:p>
            <a:r>
              <a:rPr lang="en-GB" dirty="0" smtClean="0"/>
              <a:t>                                                        Can you answer the question on page 95?</a:t>
            </a:r>
            <a:endParaRPr lang="en-GB" dirty="0"/>
          </a:p>
          <a:p>
            <a:endParaRPr lang="en-GB" dirty="0" smtClean="0"/>
          </a:p>
          <a:p>
            <a:endParaRPr lang="en-GB" dirty="0"/>
          </a:p>
          <a:p>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1" y="5085184"/>
            <a:ext cx="4860039"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88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par>
                                <p:cTn id="28" presetID="42" presetClass="entr" presetSubtype="0" fill="hold" nodeType="withEffect">
                                  <p:stCondLst>
                                    <p:cond delay="0"/>
                                  </p:stCondLst>
                                  <p:childTnLst>
                                    <p:set>
                                      <p:cBhvr>
                                        <p:cTn id="29" dur="1" fill="hold">
                                          <p:stCondLst>
                                            <p:cond delay="0"/>
                                          </p:stCondLst>
                                        </p:cTn>
                                        <p:tgtEl>
                                          <p:spTgt spid="2050"/>
                                        </p:tgtEl>
                                        <p:attrNameLst>
                                          <p:attrName>style.visibility</p:attrName>
                                        </p:attrNameLst>
                                      </p:cBhvr>
                                      <p:to>
                                        <p:strVal val="visible"/>
                                      </p:to>
                                    </p:set>
                                    <p:animEffect transition="in" filter="fade">
                                      <p:cBhvr>
                                        <p:cTn id="30" dur="1000"/>
                                        <p:tgtEl>
                                          <p:spTgt spid="2050"/>
                                        </p:tgtEl>
                                      </p:cBhvr>
                                    </p:animEffect>
                                    <p:anim calcmode="lin" valueType="num">
                                      <p:cBhvr>
                                        <p:cTn id="31" dur="1000" fill="hold"/>
                                        <p:tgtEl>
                                          <p:spTgt spid="2050"/>
                                        </p:tgtEl>
                                        <p:attrNameLst>
                                          <p:attrName>ppt_x</p:attrName>
                                        </p:attrNameLst>
                                      </p:cBhvr>
                                      <p:tavLst>
                                        <p:tav tm="0">
                                          <p:val>
                                            <p:strVal val="#ppt_x"/>
                                          </p:val>
                                        </p:tav>
                                        <p:tav tm="100000">
                                          <p:val>
                                            <p:strVal val="#ppt_x"/>
                                          </p:val>
                                        </p:tav>
                                      </p:tavLst>
                                    </p:anim>
                                    <p:anim calcmode="lin" valueType="num">
                                      <p:cBhvr>
                                        <p:cTn id="32"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Topic</a:t>
            </a:r>
            <a:r>
              <a:rPr lang="en-GB" dirty="0"/>
              <a:t> </a:t>
            </a:r>
            <a:r>
              <a:rPr lang="en-GB" dirty="0" smtClean="0"/>
              <a:t>2 </a:t>
            </a:r>
            <a:r>
              <a:rPr lang="en-GB" dirty="0" smtClean="0">
                <a:solidFill>
                  <a:schemeClr val="tx1">
                    <a:lumMod val="65000"/>
                    <a:lumOff val="35000"/>
                  </a:schemeClr>
                </a:solidFill>
              </a:rPr>
              <a:t>Molecular biology</a:t>
            </a:r>
            <a:endParaRPr lang="en-GB" dirty="0">
              <a:solidFill>
                <a:schemeClr val="tx1">
                  <a:lumMod val="65000"/>
                  <a:lumOff val="35000"/>
                </a:schemeClr>
              </a:solidFill>
            </a:endParaRPr>
          </a:p>
        </p:txBody>
      </p:sp>
      <p:sp>
        <p:nvSpPr>
          <p:cNvPr id="3" name="Subtitle 2"/>
          <p:cNvSpPr>
            <a:spLocks noGrp="1"/>
          </p:cNvSpPr>
          <p:nvPr>
            <p:ph type="subTitle" idx="1"/>
          </p:nvPr>
        </p:nvSpPr>
        <p:spPr>
          <a:xfrm>
            <a:off x="4761555" y="4221088"/>
            <a:ext cx="3309803" cy="1260629"/>
          </a:xfrm>
        </p:spPr>
        <p:txBody>
          <a:bodyPr>
            <a:noAutofit/>
          </a:bodyPr>
          <a:lstStyle/>
          <a:p>
            <a:pPr algn="ctr"/>
            <a:endParaRPr lang="en-GB" sz="3200" dirty="0" smtClean="0"/>
          </a:p>
          <a:p>
            <a:r>
              <a:rPr lang="en-GB" sz="3200" dirty="0" smtClean="0">
                <a:solidFill>
                  <a:schemeClr val="accent1">
                    <a:lumMod val="50000"/>
                  </a:schemeClr>
                </a:solidFill>
              </a:rPr>
              <a:t>2.4 Proteins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4" y="0"/>
            <a:ext cx="2876550" cy="914400"/>
          </a:xfrm>
          <a:prstGeom prst="rect">
            <a:avLst/>
          </a:prstGeom>
          <a:ln>
            <a:noFill/>
          </a:ln>
          <a:effectLst>
            <a:softEdge rad="112500"/>
          </a:effectLst>
        </p:spPr>
      </p:pic>
      <p:sp>
        <p:nvSpPr>
          <p:cNvPr id="4" name="Footer Placeholder 3"/>
          <p:cNvSpPr>
            <a:spLocks noGrp="1"/>
          </p:cNvSpPr>
          <p:nvPr>
            <p:ph type="ftr" sz="quarter" idx="11"/>
          </p:nvPr>
        </p:nvSpPr>
        <p:spPr/>
        <p:txBody>
          <a:bodyPr/>
          <a:lstStyle/>
          <a:p>
            <a:r>
              <a:rPr lang="en-US" dirty="0" smtClean="0"/>
              <a:t>IB Biology SFP - Mark </a:t>
            </a:r>
            <a:r>
              <a:rPr lang="en-US" dirty="0" err="1" smtClean="0"/>
              <a:t>Polko</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8506" y="2400246"/>
            <a:ext cx="3655902" cy="384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8506" y="2493130"/>
            <a:ext cx="3655902" cy="39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http://gif-finder.com/wp-content/uploads/2015/10/Motor-Protein.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588506" y="-38154"/>
            <a:ext cx="3655902" cy="2935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6324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1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3</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graphicFrame>
        <p:nvGraphicFramePr>
          <p:cNvPr id="8" name="7 Diagrama"/>
          <p:cNvGraphicFramePr/>
          <p:nvPr>
            <p:extLst>
              <p:ext uri="{D42A27DB-BD31-4B8C-83A1-F6EECF244321}">
                <p14:modId xmlns:p14="http://schemas.microsoft.com/office/powerpoint/2010/main" val="2244695711"/>
              </p:ext>
            </p:extLst>
          </p:nvPr>
        </p:nvGraphicFramePr>
        <p:xfrm>
          <a:off x="432326" y="758802"/>
          <a:ext cx="8172122" cy="35342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8 CuadroTexto"/>
          <p:cNvSpPr txBox="1"/>
          <p:nvPr/>
        </p:nvSpPr>
        <p:spPr>
          <a:xfrm>
            <a:off x="466383" y="235583"/>
            <a:ext cx="4392488" cy="523220"/>
          </a:xfrm>
          <a:prstGeom prst="rect">
            <a:avLst/>
          </a:prstGeom>
          <a:noFill/>
        </p:spPr>
        <p:txBody>
          <a:bodyPr wrap="square" rtlCol="0">
            <a:spAutoFit/>
          </a:bodyPr>
          <a:lstStyle/>
          <a:p>
            <a:r>
              <a:rPr lang="es-ES_tradnl"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Applications</a:t>
            </a:r>
            <a:r>
              <a:rPr lang="es-ES_tradnl"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a:t>
            </a:r>
            <a:r>
              <a:rPr lang="es-ES_tradnl"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skills</a:t>
            </a:r>
            <a:endParaRPr lang="es-E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3 Rectángulo"/>
          <p:cNvSpPr/>
          <p:nvPr/>
        </p:nvSpPr>
        <p:spPr>
          <a:xfrm>
            <a:off x="466383" y="5759133"/>
            <a:ext cx="8258823" cy="830997"/>
          </a:xfrm>
          <a:prstGeom prst="rect">
            <a:avLst/>
          </a:prstGeom>
        </p:spPr>
        <p:txBody>
          <a:bodyPr wrap="square">
            <a:spAutoFit/>
          </a:bodyPr>
          <a:lstStyle/>
          <a:p>
            <a:r>
              <a:rPr lang="en-US" sz="2400" b="1" dirty="0">
                <a:ln w="12700">
                  <a:solidFill>
                    <a:schemeClr val="tx2">
                      <a:satMod val="155000"/>
                    </a:schemeClr>
                  </a:solidFill>
                  <a:prstDash val="solid"/>
                </a:ln>
                <a:effectLst>
                  <a:outerShdw blurRad="41275" dist="20320" dir="1800000" algn="tl" rotWithShape="0">
                    <a:srgbClr val="000000">
                      <a:alpha val="40000"/>
                    </a:srgbClr>
                  </a:outerShdw>
                </a:effectLst>
              </a:rPr>
              <a:t>Essential idea:</a:t>
            </a:r>
            <a:r>
              <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Proteins have a very wide range of functions in living organisms</a:t>
            </a:r>
            <a:r>
              <a:rPr lang="en-U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s-E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6 CuadroTexto"/>
          <p:cNvSpPr txBox="1"/>
          <p:nvPr/>
        </p:nvSpPr>
        <p:spPr>
          <a:xfrm>
            <a:off x="466383" y="4293096"/>
            <a:ext cx="4392488" cy="523220"/>
          </a:xfrm>
          <a:prstGeom prst="rect">
            <a:avLst/>
          </a:prstGeom>
          <a:noFill/>
        </p:spPr>
        <p:txBody>
          <a:bodyPr wrap="square" rtlCol="0">
            <a:spAutoFit/>
          </a:bodyPr>
          <a:lstStyle/>
          <a:p>
            <a:r>
              <a:rPr lang="es-ES_tradnl"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ToK</a:t>
            </a:r>
            <a:endParaRPr lang="es-E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aphicFrame>
        <p:nvGraphicFramePr>
          <p:cNvPr id="2" name="1 Diagrama"/>
          <p:cNvGraphicFramePr/>
          <p:nvPr>
            <p:extLst>
              <p:ext uri="{D42A27DB-BD31-4B8C-83A1-F6EECF244321}">
                <p14:modId xmlns:p14="http://schemas.microsoft.com/office/powerpoint/2010/main" val="1953588905"/>
              </p:ext>
            </p:extLst>
          </p:nvPr>
        </p:nvGraphicFramePr>
        <p:xfrm>
          <a:off x="441428" y="4725143"/>
          <a:ext cx="8208912" cy="103398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28025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graphicEl>
                                              <a:dgm id="{2A7627B8-93E2-4408-B7F1-2BD12DD71C21}"/>
                                            </p:graphicEl>
                                          </p:spTgt>
                                        </p:tgtEl>
                                        <p:attrNameLst>
                                          <p:attrName>style.visibility</p:attrName>
                                        </p:attrNameLst>
                                      </p:cBhvr>
                                      <p:to>
                                        <p:strVal val="visible"/>
                                      </p:to>
                                    </p:set>
                                    <p:animEffect transition="in" filter="fade">
                                      <p:cBhvr>
                                        <p:cTn id="12" dur="500"/>
                                        <p:tgtEl>
                                          <p:spTgt spid="8">
                                            <p:graphicEl>
                                              <a:dgm id="{2A7627B8-93E2-4408-B7F1-2BD12DD71C21}"/>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graphicEl>
                                              <a:dgm id="{A20D591F-AF9D-46A2-89C8-9ED887930014}"/>
                                            </p:graphicEl>
                                          </p:spTgt>
                                        </p:tgtEl>
                                        <p:attrNameLst>
                                          <p:attrName>style.visibility</p:attrName>
                                        </p:attrNameLst>
                                      </p:cBhvr>
                                      <p:to>
                                        <p:strVal val="visible"/>
                                      </p:to>
                                    </p:set>
                                    <p:animEffect transition="in" filter="fade">
                                      <p:cBhvr>
                                        <p:cTn id="17" dur="500"/>
                                        <p:tgtEl>
                                          <p:spTgt spid="8">
                                            <p:graphicEl>
                                              <a:dgm id="{A20D591F-AF9D-46A2-89C8-9ED887930014}"/>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graphicEl>
                                              <a:dgm id="{06D65047-C0BA-4752-BA9F-64C28D088F69}"/>
                                            </p:graphicEl>
                                          </p:spTgt>
                                        </p:tgtEl>
                                        <p:attrNameLst>
                                          <p:attrName>style.visibility</p:attrName>
                                        </p:attrNameLst>
                                      </p:cBhvr>
                                      <p:to>
                                        <p:strVal val="visible"/>
                                      </p:to>
                                    </p:set>
                                    <p:animEffect transition="in" filter="fade">
                                      <p:cBhvr>
                                        <p:cTn id="22" dur="500"/>
                                        <p:tgtEl>
                                          <p:spTgt spid="8">
                                            <p:graphicEl>
                                              <a:dgm id="{06D65047-C0BA-4752-BA9F-64C28D088F69}"/>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down)">
                                      <p:cBhvr>
                                        <p:cTn id="37" dur="580">
                                          <p:stCondLst>
                                            <p:cond delay="0"/>
                                          </p:stCondLst>
                                        </p:cTn>
                                        <p:tgtEl>
                                          <p:spTgt spid="4"/>
                                        </p:tgtEl>
                                      </p:cBhvr>
                                    </p:animEffect>
                                    <p:anim calcmode="lin" valueType="num">
                                      <p:cBhvr>
                                        <p:cTn id="3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3" dur="26">
                                          <p:stCondLst>
                                            <p:cond delay="650"/>
                                          </p:stCondLst>
                                        </p:cTn>
                                        <p:tgtEl>
                                          <p:spTgt spid="4"/>
                                        </p:tgtEl>
                                      </p:cBhvr>
                                      <p:to x="100000" y="60000"/>
                                    </p:animScale>
                                    <p:animScale>
                                      <p:cBhvr>
                                        <p:cTn id="44" dur="166" decel="50000">
                                          <p:stCondLst>
                                            <p:cond delay="676"/>
                                          </p:stCondLst>
                                        </p:cTn>
                                        <p:tgtEl>
                                          <p:spTgt spid="4"/>
                                        </p:tgtEl>
                                      </p:cBhvr>
                                      <p:to x="100000" y="100000"/>
                                    </p:animScale>
                                    <p:animScale>
                                      <p:cBhvr>
                                        <p:cTn id="45" dur="26">
                                          <p:stCondLst>
                                            <p:cond delay="1312"/>
                                          </p:stCondLst>
                                        </p:cTn>
                                        <p:tgtEl>
                                          <p:spTgt spid="4"/>
                                        </p:tgtEl>
                                      </p:cBhvr>
                                      <p:to x="100000" y="80000"/>
                                    </p:animScale>
                                    <p:animScale>
                                      <p:cBhvr>
                                        <p:cTn id="46" dur="166" decel="50000">
                                          <p:stCondLst>
                                            <p:cond delay="1338"/>
                                          </p:stCondLst>
                                        </p:cTn>
                                        <p:tgtEl>
                                          <p:spTgt spid="4"/>
                                        </p:tgtEl>
                                      </p:cBhvr>
                                      <p:to x="100000" y="100000"/>
                                    </p:animScale>
                                    <p:animScale>
                                      <p:cBhvr>
                                        <p:cTn id="47" dur="26">
                                          <p:stCondLst>
                                            <p:cond delay="1642"/>
                                          </p:stCondLst>
                                        </p:cTn>
                                        <p:tgtEl>
                                          <p:spTgt spid="4"/>
                                        </p:tgtEl>
                                      </p:cBhvr>
                                      <p:to x="100000" y="90000"/>
                                    </p:animScale>
                                    <p:animScale>
                                      <p:cBhvr>
                                        <p:cTn id="48" dur="166" decel="50000">
                                          <p:stCondLst>
                                            <p:cond delay="1668"/>
                                          </p:stCondLst>
                                        </p:cTn>
                                        <p:tgtEl>
                                          <p:spTgt spid="4"/>
                                        </p:tgtEl>
                                      </p:cBhvr>
                                      <p:to x="100000" y="100000"/>
                                    </p:animScale>
                                    <p:animScale>
                                      <p:cBhvr>
                                        <p:cTn id="49" dur="26">
                                          <p:stCondLst>
                                            <p:cond delay="1808"/>
                                          </p:stCondLst>
                                        </p:cTn>
                                        <p:tgtEl>
                                          <p:spTgt spid="4"/>
                                        </p:tgtEl>
                                      </p:cBhvr>
                                      <p:to x="100000" y="95000"/>
                                    </p:animScale>
                                    <p:animScale>
                                      <p:cBhvr>
                                        <p:cTn id="5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one"/>
        </p:bldSub>
      </p:bldGraphic>
      <p:bldP spid="9" grpId="0"/>
      <p:bldP spid="4" grpId="0"/>
      <p:bldP spid="7" grpId="0"/>
      <p:bldGraphic spid="2"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4</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sp>
        <p:nvSpPr>
          <p:cNvPr id="9" name="8 CuadroTexto"/>
          <p:cNvSpPr txBox="1"/>
          <p:nvPr/>
        </p:nvSpPr>
        <p:spPr>
          <a:xfrm>
            <a:off x="466382" y="332656"/>
            <a:ext cx="6481881" cy="707886"/>
          </a:xfrm>
          <a:prstGeom prst="rect">
            <a:avLst/>
          </a:prstGeom>
          <a:noFill/>
        </p:spPr>
        <p:txBody>
          <a:bodyPr wrap="square" rtlCol="0">
            <a:spAutoFit/>
          </a:bodyPr>
          <a:lstStyle/>
          <a:p>
            <a:r>
              <a:rPr lang="es-ES_tradnl" sz="4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Some</a:t>
            </a:r>
            <a:r>
              <a:rPr lang="es-ES_tradnl"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_tradnl" sz="4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important</a:t>
            </a:r>
            <a:r>
              <a:rPr lang="es-ES_tradnl"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notes</a:t>
            </a:r>
            <a:endParaRPr lang="es-E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aphicFrame>
        <p:nvGraphicFramePr>
          <p:cNvPr id="6" name="5 Diagrama"/>
          <p:cNvGraphicFramePr/>
          <p:nvPr>
            <p:extLst>
              <p:ext uri="{D42A27DB-BD31-4B8C-83A1-F6EECF244321}">
                <p14:modId xmlns:p14="http://schemas.microsoft.com/office/powerpoint/2010/main" val="1031371787"/>
              </p:ext>
            </p:extLst>
          </p:nvPr>
        </p:nvGraphicFramePr>
        <p:xfrm>
          <a:off x="495624" y="1071125"/>
          <a:ext cx="8280920"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369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0A900CB5-8E43-44A8-8BC3-DF14EF75297A}"/>
                                            </p:graphicEl>
                                          </p:spTgt>
                                        </p:tgtEl>
                                        <p:attrNameLst>
                                          <p:attrName>style.visibility</p:attrName>
                                        </p:attrNameLst>
                                      </p:cBhvr>
                                      <p:to>
                                        <p:strVal val="visible"/>
                                      </p:to>
                                    </p:set>
                                    <p:animEffect transition="in" filter="fade">
                                      <p:cBhvr>
                                        <p:cTn id="12" dur="500"/>
                                        <p:tgtEl>
                                          <p:spTgt spid="6">
                                            <p:graphicEl>
                                              <a:dgm id="{0A900CB5-8E43-44A8-8BC3-DF14EF75297A}"/>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graphicEl>
                                              <a:dgm id="{731BC1C3-A543-45E9-8DC8-84AA90BBB760}"/>
                                            </p:graphicEl>
                                          </p:spTgt>
                                        </p:tgtEl>
                                        <p:attrNameLst>
                                          <p:attrName>style.visibility</p:attrName>
                                        </p:attrNameLst>
                                      </p:cBhvr>
                                      <p:to>
                                        <p:strVal val="visible"/>
                                      </p:to>
                                    </p:set>
                                    <p:animEffect transition="in" filter="fade">
                                      <p:cBhvr>
                                        <p:cTn id="17" dur="500"/>
                                        <p:tgtEl>
                                          <p:spTgt spid="6">
                                            <p:graphicEl>
                                              <a:dgm id="{731BC1C3-A543-45E9-8DC8-84AA90BBB760}"/>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graphicEl>
                                              <a:dgm id="{78E5398B-F21E-4A70-8B89-87532917C847}"/>
                                            </p:graphicEl>
                                          </p:spTgt>
                                        </p:tgtEl>
                                        <p:attrNameLst>
                                          <p:attrName>style.visibility</p:attrName>
                                        </p:attrNameLst>
                                      </p:cBhvr>
                                      <p:to>
                                        <p:strVal val="visible"/>
                                      </p:to>
                                    </p:set>
                                    <p:animEffect transition="in" filter="fade">
                                      <p:cBhvr>
                                        <p:cTn id="22" dur="500"/>
                                        <p:tgtEl>
                                          <p:spTgt spid="6">
                                            <p:graphicEl>
                                              <a:dgm id="{78E5398B-F21E-4A70-8B89-87532917C84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Graphic spid="6" grpId="0">
        <p:bldSub>
          <a:bldDgm bld="lvl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5</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14" name="13 Rectángulo"/>
          <p:cNvSpPr/>
          <p:nvPr/>
        </p:nvSpPr>
        <p:spPr>
          <a:xfrm>
            <a:off x="0" y="278858"/>
            <a:ext cx="9013122" cy="892552"/>
          </a:xfrm>
          <a:prstGeom prst="rect">
            <a:avLst/>
          </a:prstGeom>
          <a:noFill/>
        </p:spPr>
        <p:txBody>
          <a:bodyPr wrap="square" lIns="91440" tIns="45720" rIns="91440" bIns="45720" anchor="ctr">
            <a:spAutoFit/>
          </a:bodyPr>
          <a:lstStyle/>
          <a:p>
            <a:pPr algn="ct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Amino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acids</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polypeptides</a:t>
            </a:r>
            <a:endPar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Amino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acids</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are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linked</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together</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by</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condensation</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to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form</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polypeptides</a:t>
            </a:r>
            <a:endPar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5582" y="3256520"/>
            <a:ext cx="5544616" cy="89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
          <p:cNvSpPr/>
          <p:nvPr/>
        </p:nvSpPr>
        <p:spPr>
          <a:xfrm>
            <a:off x="416829" y="1180298"/>
            <a:ext cx="8542122" cy="2308324"/>
          </a:xfrm>
          <a:prstGeom prst="rect">
            <a:avLst/>
          </a:prstGeom>
        </p:spPr>
        <p:txBody>
          <a:bodyPr wrap="square">
            <a:spAutoFit/>
          </a:bodyPr>
          <a:lstStyle/>
          <a:p>
            <a:r>
              <a:rPr lang="en-GB" dirty="0">
                <a:solidFill>
                  <a:prstClr val="black"/>
                </a:solidFill>
              </a:rPr>
              <a:t>Two amino acids can combine to </a:t>
            </a:r>
            <a:r>
              <a:rPr lang="en-GB" dirty="0" smtClean="0">
                <a:solidFill>
                  <a:prstClr val="black"/>
                </a:solidFill>
              </a:rPr>
              <a:t>form a </a:t>
            </a:r>
            <a:r>
              <a:rPr lang="en-GB" b="1" dirty="0">
                <a:solidFill>
                  <a:prstClr val="black"/>
                </a:solidFill>
              </a:rPr>
              <a:t>dipeptide</a:t>
            </a:r>
            <a:r>
              <a:rPr lang="en-GB" dirty="0">
                <a:solidFill>
                  <a:prstClr val="black"/>
                </a:solidFill>
              </a:rPr>
              <a:t>. </a:t>
            </a:r>
            <a:r>
              <a:rPr lang="en-GB" dirty="0" smtClean="0">
                <a:solidFill>
                  <a:prstClr val="black"/>
                </a:solidFill>
              </a:rPr>
              <a:t>This, again</a:t>
            </a:r>
            <a:r>
              <a:rPr lang="en-GB" dirty="0">
                <a:solidFill>
                  <a:prstClr val="black"/>
                </a:solidFill>
              </a:rPr>
              <a:t>, is a </a:t>
            </a:r>
            <a:r>
              <a:rPr lang="en-GB" b="1" dirty="0">
                <a:solidFill>
                  <a:prstClr val="black"/>
                </a:solidFill>
              </a:rPr>
              <a:t>condensation reaction</a:t>
            </a:r>
            <a:r>
              <a:rPr lang="en-GB" dirty="0" smtClean="0">
                <a:solidFill>
                  <a:prstClr val="black"/>
                </a:solidFill>
              </a:rPr>
              <a:t>. These reaction happen at the ribosomes in the process of translation.</a:t>
            </a:r>
          </a:p>
          <a:p>
            <a:endParaRPr lang="en-GB" dirty="0">
              <a:solidFill>
                <a:prstClr val="black"/>
              </a:solidFill>
            </a:endParaRPr>
          </a:p>
          <a:p>
            <a:r>
              <a:rPr lang="en-GB" dirty="0">
                <a:solidFill>
                  <a:prstClr val="black"/>
                </a:solidFill>
              </a:rPr>
              <a:t>The </a:t>
            </a:r>
            <a:r>
              <a:rPr lang="en-GB" dirty="0" smtClean="0">
                <a:solidFill>
                  <a:prstClr val="black"/>
                </a:solidFill>
              </a:rPr>
              <a:t>Thicker bond is </a:t>
            </a:r>
            <a:r>
              <a:rPr lang="en-GB" dirty="0">
                <a:solidFill>
                  <a:prstClr val="black"/>
                </a:solidFill>
              </a:rPr>
              <a:t>called </a:t>
            </a:r>
            <a:r>
              <a:rPr lang="en-GB" dirty="0" smtClean="0">
                <a:solidFill>
                  <a:prstClr val="black"/>
                </a:solidFill>
              </a:rPr>
              <a:t>the </a:t>
            </a:r>
            <a:r>
              <a:rPr lang="en-GB" b="1" dirty="0" smtClean="0">
                <a:solidFill>
                  <a:prstClr val="black"/>
                </a:solidFill>
              </a:rPr>
              <a:t>peptide </a:t>
            </a:r>
            <a:r>
              <a:rPr lang="en-GB" b="1" dirty="0">
                <a:solidFill>
                  <a:prstClr val="black"/>
                </a:solidFill>
              </a:rPr>
              <a:t>linkage </a:t>
            </a:r>
            <a:r>
              <a:rPr lang="en-GB" dirty="0">
                <a:solidFill>
                  <a:prstClr val="black"/>
                </a:solidFill>
              </a:rPr>
              <a:t>or simply a </a:t>
            </a:r>
            <a:r>
              <a:rPr lang="en-GB" b="1" dirty="0">
                <a:solidFill>
                  <a:prstClr val="black"/>
                </a:solidFill>
              </a:rPr>
              <a:t>peptide bond</a:t>
            </a:r>
            <a:r>
              <a:rPr lang="en-GB" dirty="0">
                <a:solidFill>
                  <a:prstClr val="black"/>
                </a:solidFill>
              </a:rPr>
              <a:t>. It is a </a:t>
            </a:r>
            <a:r>
              <a:rPr lang="en-GB" dirty="0" smtClean="0">
                <a:solidFill>
                  <a:prstClr val="black"/>
                </a:solidFill>
              </a:rPr>
              <a:t>special bond </a:t>
            </a:r>
            <a:r>
              <a:rPr lang="en-GB" b="1" dirty="0">
                <a:solidFill>
                  <a:prstClr val="black"/>
                </a:solidFill>
              </a:rPr>
              <a:t>between a C </a:t>
            </a:r>
            <a:r>
              <a:rPr lang="en-GB" dirty="0">
                <a:solidFill>
                  <a:prstClr val="black"/>
                </a:solidFill>
              </a:rPr>
              <a:t>(with a double bonded O attached on</a:t>
            </a:r>
          </a:p>
          <a:p>
            <a:r>
              <a:rPr lang="en-GB" dirty="0">
                <a:solidFill>
                  <a:prstClr val="black"/>
                </a:solidFill>
              </a:rPr>
              <a:t>one side) </a:t>
            </a:r>
            <a:r>
              <a:rPr lang="en-GB" b="1" dirty="0">
                <a:solidFill>
                  <a:prstClr val="black"/>
                </a:solidFill>
              </a:rPr>
              <a:t>and an N </a:t>
            </a:r>
            <a:r>
              <a:rPr lang="en-GB" dirty="0">
                <a:solidFill>
                  <a:prstClr val="black"/>
                </a:solidFill>
              </a:rPr>
              <a:t>(with an H attached) on the other </a:t>
            </a:r>
            <a:r>
              <a:rPr lang="en-GB" dirty="0" smtClean="0">
                <a:solidFill>
                  <a:prstClr val="black"/>
                </a:solidFill>
              </a:rPr>
              <a:t>side. Again </a:t>
            </a:r>
            <a:r>
              <a:rPr lang="en-GB" dirty="0">
                <a:solidFill>
                  <a:prstClr val="black"/>
                </a:solidFill>
              </a:rPr>
              <a:t>the </a:t>
            </a:r>
            <a:r>
              <a:rPr lang="en-GB" b="1" dirty="0">
                <a:solidFill>
                  <a:prstClr val="black"/>
                </a:solidFill>
              </a:rPr>
              <a:t>reverse of this reaction is </a:t>
            </a:r>
            <a:r>
              <a:rPr lang="en-GB" b="1" dirty="0" smtClean="0">
                <a:solidFill>
                  <a:prstClr val="black"/>
                </a:solidFill>
              </a:rPr>
              <a:t>hydrolysis.</a:t>
            </a:r>
            <a:endParaRPr lang="en-GB" dirty="0">
              <a:solidFill>
                <a:prstClr val="black"/>
              </a:solidFill>
            </a:endParaRPr>
          </a:p>
        </p:txBody>
      </p:sp>
      <p:sp>
        <p:nvSpPr>
          <p:cNvPr id="16" name="Rectangle 2"/>
          <p:cNvSpPr/>
          <p:nvPr/>
        </p:nvSpPr>
        <p:spPr>
          <a:xfrm>
            <a:off x="307772" y="4156045"/>
            <a:ext cx="6351653" cy="2585323"/>
          </a:xfrm>
          <a:prstGeom prst="rect">
            <a:avLst/>
          </a:prstGeom>
        </p:spPr>
        <p:txBody>
          <a:bodyPr wrap="square">
            <a:spAutoFit/>
          </a:bodyPr>
          <a:lstStyle/>
          <a:p>
            <a:r>
              <a:rPr lang="en-GB" dirty="0">
                <a:solidFill>
                  <a:prstClr val="black"/>
                </a:solidFill>
              </a:rPr>
              <a:t>A</a:t>
            </a:r>
            <a:r>
              <a:rPr lang="en-GB" dirty="0" smtClean="0">
                <a:solidFill>
                  <a:prstClr val="black"/>
                </a:solidFill>
              </a:rPr>
              <a:t>s </a:t>
            </a:r>
            <a:r>
              <a:rPr lang="en-GB" dirty="0">
                <a:solidFill>
                  <a:prstClr val="black"/>
                </a:solidFill>
              </a:rPr>
              <a:t>more amino acids are added they produce </a:t>
            </a:r>
            <a:r>
              <a:rPr lang="en-GB" dirty="0" smtClean="0">
                <a:solidFill>
                  <a:prstClr val="black"/>
                </a:solidFill>
              </a:rPr>
              <a:t>a polypeptide </a:t>
            </a:r>
            <a:r>
              <a:rPr lang="en-GB" dirty="0">
                <a:solidFill>
                  <a:prstClr val="black"/>
                </a:solidFill>
              </a:rPr>
              <a:t>and more water (depending on how </a:t>
            </a:r>
            <a:r>
              <a:rPr lang="en-GB" dirty="0" smtClean="0">
                <a:solidFill>
                  <a:prstClr val="black"/>
                </a:solidFill>
              </a:rPr>
              <a:t>many amino </a:t>
            </a:r>
            <a:r>
              <a:rPr lang="en-GB" dirty="0">
                <a:solidFill>
                  <a:prstClr val="black"/>
                </a:solidFill>
              </a:rPr>
              <a:t>acids were added</a:t>
            </a:r>
            <a:r>
              <a:rPr lang="en-GB" dirty="0" smtClean="0">
                <a:solidFill>
                  <a:prstClr val="black"/>
                </a:solidFill>
              </a:rPr>
              <a:t>).</a:t>
            </a:r>
          </a:p>
          <a:p>
            <a:endParaRPr lang="en-GB" dirty="0" smtClean="0">
              <a:solidFill>
                <a:prstClr val="black"/>
              </a:solidFill>
            </a:endParaRPr>
          </a:p>
          <a:p>
            <a:r>
              <a:rPr lang="en-GB" dirty="0" smtClean="0">
                <a:solidFill>
                  <a:prstClr val="black"/>
                </a:solidFill>
              </a:rPr>
              <a:t>A </a:t>
            </a:r>
            <a:r>
              <a:rPr lang="en-GB" dirty="0">
                <a:solidFill>
                  <a:prstClr val="black"/>
                </a:solidFill>
              </a:rPr>
              <a:t>polypeptide can be a </a:t>
            </a:r>
            <a:r>
              <a:rPr lang="en-GB" dirty="0" smtClean="0">
                <a:solidFill>
                  <a:prstClr val="black"/>
                </a:solidFill>
              </a:rPr>
              <a:t>protein by </a:t>
            </a:r>
            <a:r>
              <a:rPr lang="en-GB" dirty="0">
                <a:solidFill>
                  <a:prstClr val="black"/>
                </a:solidFill>
              </a:rPr>
              <a:t>itself or it may need to combine with other </a:t>
            </a:r>
            <a:r>
              <a:rPr lang="en-GB" dirty="0" smtClean="0">
                <a:solidFill>
                  <a:prstClr val="black"/>
                </a:solidFill>
              </a:rPr>
              <a:t>polypeptide chains </a:t>
            </a:r>
            <a:r>
              <a:rPr lang="en-GB" dirty="0">
                <a:solidFill>
                  <a:prstClr val="black"/>
                </a:solidFill>
              </a:rPr>
              <a:t>to form a functional protein. For </a:t>
            </a:r>
            <a:r>
              <a:rPr lang="en-GB" dirty="0" smtClean="0">
                <a:solidFill>
                  <a:prstClr val="black"/>
                </a:solidFill>
              </a:rPr>
              <a:t>example, </a:t>
            </a:r>
            <a:r>
              <a:rPr lang="en-GB" b="1" dirty="0" smtClean="0">
                <a:solidFill>
                  <a:prstClr val="black"/>
                </a:solidFill>
              </a:rPr>
              <a:t>haemoglobin</a:t>
            </a:r>
            <a:r>
              <a:rPr lang="en-GB" dirty="0" smtClean="0">
                <a:solidFill>
                  <a:prstClr val="black"/>
                </a:solidFill>
              </a:rPr>
              <a:t> </a:t>
            </a:r>
            <a:r>
              <a:rPr lang="en-GB" dirty="0">
                <a:solidFill>
                  <a:prstClr val="black"/>
                </a:solidFill>
              </a:rPr>
              <a:t>is made of 4 polypeptide chains, 2 </a:t>
            </a:r>
            <a:r>
              <a:rPr lang="en-GB" dirty="0" smtClean="0">
                <a:solidFill>
                  <a:prstClr val="black"/>
                </a:solidFill>
              </a:rPr>
              <a:t>alpha chains </a:t>
            </a:r>
            <a:r>
              <a:rPr lang="en-GB" dirty="0">
                <a:solidFill>
                  <a:prstClr val="black"/>
                </a:solidFill>
              </a:rPr>
              <a:t>and 2 beta chains</a:t>
            </a:r>
            <a:r>
              <a:rPr lang="en-GB" dirty="0" smtClean="0">
                <a:solidFill>
                  <a:prstClr val="black"/>
                </a:solidFill>
              </a:rPr>
              <a:t>. </a:t>
            </a:r>
            <a:endParaRPr lang="en-GB" dirty="0">
              <a:solidFill>
                <a:prstClr val="black"/>
              </a:solidFill>
            </a:endParaRPr>
          </a:p>
        </p:txBody>
      </p:sp>
      <p:grpSp>
        <p:nvGrpSpPr>
          <p:cNvPr id="17" name="Group 10"/>
          <p:cNvGrpSpPr/>
          <p:nvPr/>
        </p:nvGrpSpPr>
        <p:grpSpPr>
          <a:xfrm>
            <a:off x="6797811" y="4121696"/>
            <a:ext cx="2339752" cy="2736304"/>
            <a:chOff x="6804248" y="4005064"/>
            <a:chExt cx="2339752" cy="2736304"/>
          </a:xfrm>
        </p:grpSpPr>
        <p:sp>
          <p:nvSpPr>
            <p:cNvPr id="18" name="Rounded Rectangle 8"/>
            <p:cNvSpPr/>
            <p:nvPr/>
          </p:nvSpPr>
          <p:spPr>
            <a:xfrm>
              <a:off x="6804248" y="4005064"/>
              <a:ext cx="2339752" cy="27363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9" name="Picture 4" descr="http://upload.wikimedia.org/wikipedia/commons/thumb/b/be/Heme_b.svg/220px-Heme_b.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2634" y="4182099"/>
              <a:ext cx="2095500" cy="2314575"/>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Oval 13"/>
          <p:cNvSpPr/>
          <p:nvPr/>
        </p:nvSpPr>
        <p:spPr>
          <a:xfrm>
            <a:off x="3851920" y="5772821"/>
            <a:ext cx="1671940" cy="46173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21" name="Straight Arrow Connector 14"/>
          <p:cNvCxnSpPr>
            <a:stCxn id="20" idx="6"/>
          </p:cNvCxnSpPr>
          <p:nvPr/>
        </p:nvCxnSpPr>
        <p:spPr>
          <a:xfrm>
            <a:off x="5523860" y="6003689"/>
            <a:ext cx="127395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0646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1000"/>
                                        <p:tgtEl>
                                          <p:spTgt spid="15">
                                            <p:txEl>
                                              <p:pRg st="0" end="0"/>
                                            </p:txEl>
                                          </p:spTgt>
                                        </p:tgtEl>
                                      </p:cBhvr>
                                    </p:animEffect>
                                    <p:anim calcmode="lin" valueType="num">
                                      <p:cBhvr>
                                        <p:cTn id="13"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animEffect transition="in" filter="fade">
                                      <p:cBhvr>
                                        <p:cTn id="19" dur="1000"/>
                                        <p:tgtEl>
                                          <p:spTgt spid="15">
                                            <p:txEl>
                                              <p:pRg st="2" end="2"/>
                                            </p:txEl>
                                          </p:spTgt>
                                        </p:tgtEl>
                                      </p:cBhvr>
                                    </p:animEffect>
                                    <p:anim calcmode="lin" valueType="num">
                                      <p:cBhvr>
                                        <p:cTn id="20"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5">
                                            <p:txEl>
                                              <p:pRg st="3" end="3"/>
                                            </p:txEl>
                                          </p:spTgt>
                                        </p:tgtEl>
                                        <p:attrNameLst>
                                          <p:attrName>style.visibility</p:attrName>
                                        </p:attrNameLst>
                                      </p:cBhvr>
                                      <p:to>
                                        <p:strVal val="visible"/>
                                      </p:to>
                                    </p:set>
                                    <p:animEffect transition="in" filter="fade">
                                      <p:cBhvr>
                                        <p:cTn id="26" dur="1000"/>
                                        <p:tgtEl>
                                          <p:spTgt spid="15">
                                            <p:txEl>
                                              <p:pRg st="3" end="3"/>
                                            </p:txEl>
                                          </p:spTgt>
                                        </p:tgtEl>
                                      </p:cBhvr>
                                    </p:animEffect>
                                    <p:anim calcmode="lin" valueType="num">
                                      <p:cBhvr>
                                        <p:cTn id="2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75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childTnLst>
                          </p:cTn>
                        </p:par>
                        <p:par>
                          <p:cTn id="40" fill="hold">
                            <p:stCondLst>
                              <p:cond delay="1000"/>
                            </p:stCondLst>
                            <p:childTnLst>
                              <p:par>
                                <p:cTn id="41" presetID="10" presetClass="entr" presetSubtype="0"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1"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par>
                                <p:cTn id="49" presetID="10" presetClass="entr" presetSubtype="0"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childTnLst>
                          </p:cTn>
                        </p:par>
                        <p:par>
                          <p:cTn id="52" fill="hold">
                            <p:stCondLst>
                              <p:cond delay="500"/>
                            </p:stCondLst>
                            <p:childTnLst>
                              <p:par>
                                <p:cTn id="53" presetID="26" presetClass="emph" presetSubtype="0" repeatCount="3000" fill="hold" grpId="0" nodeType="afterEffect">
                                  <p:stCondLst>
                                    <p:cond delay="500"/>
                                  </p:stCondLst>
                                  <p:childTnLst>
                                    <p:animEffect transition="out" filter="fade">
                                      <p:cBhvr>
                                        <p:cTn id="54" dur="500" tmFilter="0, 0; .2, .5; .8, .5; 1, 0"/>
                                        <p:tgtEl>
                                          <p:spTgt spid="20"/>
                                        </p:tgtEl>
                                      </p:cBhvr>
                                    </p:animEffect>
                                    <p:animScale>
                                      <p:cBhvr>
                                        <p:cTn id="55" dur="250" autoRev="1" fill="hold"/>
                                        <p:tgtEl>
                                          <p:spTgt spid="20"/>
                                        </p:tgtEl>
                                      </p:cBhvr>
                                      <p:by x="105000" y="105000"/>
                                    </p:animScale>
                                  </p:childTnLst>
                                </p:cTn>
                              </p:par>
                            </p:childTnLst>
                          </p:cTn>
                        </p:par>
                        <p:par>
                          <p:cTn id="56" fill="hold">
                            <p:stCondLst>
                              <p:cond delay="2500"/>
                            </p:stCondLst>
                            <p:childTnLst>
                              <p:par>
                                <p:cTn id="57" presetID="26" presetClass="emph" presetSubtype="0" repeatCount="3000" fill="hold" nodeType="afterEffect">
                                  <p:stCondLst>
                                    <p:cond delay="500"/>
                                  </p:stCondLst>
                                  <p:childTnLst>
                                    <p:animEffect transition="out" filter="fade">
                                      <p:cBhvr>
                                        <p:cTn id="58" dur="500" tmFilter="0, 0; .2, .5; .8, .5; 1, 0"/>
                                        <p:tgtEl>
                                          <p:spTgt spid="21"/>
                                        </p:tgtEl>
                                      </p:cBhvr>
                                    </p:animEffect>
                                    <p:animScale>
                                      <p:cBhvr>
                                        <p:cTn id="59"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build="p"/>
      <p:bldP spid="16" grpId="0"/>
      <p:bldP spid="20" grpId="0" animBg="1"/>
      <p:bldP spid="20" grpId="1"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100" name="Picture 4" descr="http://www.chem.ucla.edu/harding/IGOC/P/polypeptide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907443" y="3431306"/>
            <a:ext cx="4232429" cy="2232248"/>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6</a:t>
            </a:fld>
            <a:endParaRPr lang="en-US">
              <a:solidFill>
                <a:prstClr val="black"/>
              </a:solidFill>
            </a:endParaRPr>
          </a:p>
        </p:txBody>
      </p:sp>
      <p:sp>
        <p:nvSpPr>
          <p:cNvPr id="10" name="Footer Placeholder 9"/>
          <p:cNvSpPr>
            <a:spLocks noGrp="1"/>
          </p:cNvSpPr>
          <p:nvPr>
            <p:ph type="ftr" sz="quarter" idx="11"/>
          </p:nvPr>
        </p:nvSpPr>
        <p:spPr>
          <a:xfrm>
            <a:off x="2711505"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16" name="15 Rectángulo"/>
          <p:cNvSpPr/>
          <p:nvPr/>
        </p:nvSpPr>
        <p:spPr>
          <a:xfrm>
            <a:off x="0" y="278858"/>
            <a:ext cx="9013122" cy="892552"/>
          </a:xfrm>
          <a:prstGeom prst="rect">
            <a:avLst/>
          </a:prstGeom>
          <a:noFill/>
        </p:spPr>
        <p:txBody>
          <a:bodyPr wrap="square" lIns="91440" tIns="45720" rIns="91440" bIns="45720" anchor="ctr">
            <a:spAutoFit/>
          </a:bodyPr>
          <a:lstStyle/>
          <a:p>
            <a:pPr algn="ct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Amino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acids</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polypeptides</a:t>
            </a:r>
            <a:endPar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Amino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acids</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are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linked</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together</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by</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condensation</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to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form</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polypeptides</a:t>
            </a:r>
            <a:endPar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23" name="Picture 2" descr="http://homepages.ius.edu/GKIRCHNE/peptide.jpg"/>
          <p:cNvPicPr>
            <a:picLocks noChangeAspect="1" noChangeArrowheads="1"/>
          </p:cNvPicPr>
          <p:nvPr/>
        </p:nvPicPr>
        <p:blipFill rotWithShape="1">
          <a:blip r:embed="rId3">
            <a:extLst>
              <a:ext uri="{28A0092B-C50C-407E-A947-70E740481C1C}">
                <a14:useLocalDpi xmlns:a14="http://schemas.microsoft.com/office/drawing/2010/main" val="0"/>
              </a:ext>
            </a:extLst>
          </a:blip>
          <a:srcRect b="15898"/>
          <a:stretch/>
        </p:blipFill>
        <p:spPr bwMode="auto">
          <a:xfrm>
            <a:off x="2490647" y="2812763"/>
            <a:ext cx="5155595" cy="345193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5161" y="1144151"/>
            <a:ext cx="7162800"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TextBox 1"/>
          <p:cNvSpPr txBox="1"/>
          <p:nvPr/>
        </p:nvSpPr>
        <p:spPr>
          <a:xfrm>
            <a:off x="3019396" y="2420888"/>
            <a:ext cx="1678665" cy="369332"/>
          </a:xfrm>
          <a:prstGeom prst="rect">
            <a:avLst/>
          </a:prstGeom>
          <a:noFill/>
        </p:spPr>
        <p:txBody>
          <a:bodyPr wrap="none" rtlCol="0">
            <a:spAutoFit/>
          </a:bodyPr>
          <a:lstStyle/>
          <a:p>
            <a:r>
              <a:rPr lang="en-GB" b="1" dirty="0" smtClean="0">
                <a:solidFill>
                  <a:prstClr val="black"/>
                </a:solidFill>
              </a:rPr>
              <a:t>Amino acid 1</a:t>
            </a:r>
            <a:endParaRPr lang="en-GB" b="1" dirty="0">
              <a:solidFill>
                <a:prstClr val="black"/>
              </a:solidFill>
            </a:endParaRPr>
          </a:p>
        </p:txBody>
      </p:sp>
      <p:sp>
        <p:nvSpPr>
          <p:cNvPr id="26" name="TextBox 10"/>
          <p:cNvSpPr txBox="1"/>
          <p:nvPr/>
        </p:nvSpPr>
        <p:spPr>
          <a:xfrm>
            <a:off x="5395660" y="2388622"/>
            <a:ext cx="1678665" cy="369332"/>
          </a:xfrm>
          <a:prstGeom prst="rect">
            <a:avLst/>
          </a:prstGeom>
          <a:noFill/>
        </p:spPr>
        <p:txBody>
          <a:bodyPr wrap="none" rtlCol="0">
            <a:spAutoFit/>
          </a:bodyPr>
          <a:lstStyle/>
          <a:p>
            <a:r>
              <a:rPr lang="en-GB" b="1" dirty="0" smtClean="0">
                <a:solidFill>
                  <a:prstClr val="black"/>
                </a:solidFill>
              </a:rPr>
              <a:t>Amino acid 2</a:t>
            </a:r>
            <a:endParaRPr lang="en-GB" b="1" dirty="0">
              <a:solidFill>
                <a:prstClr val="black"/>
              </a:solidFill>
            </a:endParaRPr>
          </a:p>
        </p:txBody>
      </p:sp>
      <p:sp>
        <p:nvSpPr>
          <p:cNvPr id="27" name="TextBox 2"/>
          <p:cNvSpPr txBox="1"/>
          <p:nvPr/>
        </p:nvSpPr>
        <p:spPr>
          <a:xfrm>
            <a:off x="6709992" y="4873901"/>
            <a:ext cx="1471878" cy="369332"/>
          </a:xfrm>
          <a:prstGeom prst="rect">
            <a:avLst/>
          </a:prstGeom>
          <a:noFill/>
        </p:spPr>
        <p:txBody>
          <a:bodyPr wrap="none" rtlCol="0">
            <a:spAutoFit/>
          </a:bodyPr>
          <a:lstStyle/>
          <a:p>
            <a:r>
              <a:rPr lang="en-GB" b="1" dirty="0" smtClean="0">
                <a:solidFill>
                  <a:prstClr val="black"/>
                </a:solidFill>
              </a:rPr>
              <a:t>= dipeptide</a:t>
            </a:r>
            <a:endParaRPr lang="en-GB" b="1" dirty="0">
              <a:solidFill>
                <a:prstClr val="black"/>
              </a:solidFill>
            </a:endParaRPr>
          </a:p>
        </p:txBody>
      </p:sp>
      <p:sp>
        <p:nvSpPr>
          <p:cNvPr id="29" name="TextBox 2"/>
          <p:cNvSpPr txBox="1"/>
          <p:nvPr/>
        </p:nvSpPr>
        <p:spPr>
          <a:xfrm>
            <a:off x="395536" y="1981737"/>
            <a:ext cx="1529586" cy="369332"/>
          </a:xfrm>
          <a:prstGeom prst="rect">
            <a:avLst/>
          </a:prstGeom>
          <a:noFill/>
        </p:spPr>
        <p:txBody>
          <a:bodyPr wrap="none" rtlCol="0">
            <a:spAutoFit/>
          </a:bodyPr>
          <a:lstStyle/>
          <a:p>
            <a:r>
              <a:rPr lang="en-GB" b="1" dirty="0" smtClean="0">
                <a:solidFill>
                  <a:prstClr val="black"/>
                </a:solidFill>
              </a:rPr>
              <a:t>Polypeptide</a:t>
            </a:r>
            <a:endParaRPr lang="en-GB" b="1" dirty="0">
              <a:solidFill>
                <a:prstClr val="black"/>
              </a:solidFill>
            </a:endParaRPr>
          </a:p>
        </p:txBody>
      </p:sp>
    </p:spTree>
    <p:extLst>
      <p:ext uri="{BB962C8B-B14F-4D97-AF65-F5344CB8AC3E}">
        <p14:creationId xmlns:p14="http://schemas.microsoft.com/office/powerpoint/2010/main" val="289497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750"/>
                                        <p:tgtEl>
                                          <p:spTgt spid="24"/>
                                        </p:tgtEl>
                                      </p:cBhvr>
                                    </p:animEffect>
                                  </p:childTnLst>
                                </p:cTn>
                              </p:par>
                            </p:childTnLst>
                          </p:cTn>
                        </p:par>
                        <p:par>
                          <p:cTn id="12" fill="hold">
                            <p:stCondLst>
                              <p:cond delay="2250"/>
                            </p:stCondLst>
                            <p:childTnLst>
                              <p:par>
                                <p:cTn id="13" presetID="10"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childTnLst>
                                </p:cTn>
                              </p:par>
                            </p:childTnLst>
                          </p:cTn>
                        </p:par>
                        <p:par>
                          <p:cTn id="16" fill="hold">
                            <p:stCondLst>
                              <p:cond delay="325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childTnLst>
                                </p:cTn>
                              </p:par>
                            </p:childTnLst>
                          </p:cTn>
                        </p:par>
                        <p:par>
                          <p:cTn id="20" fill="hold">
                            <p:stCondLst>
                              <p:cond delay="4250"/>
                            </p:stCondLst>
                            <p:childTnLst>
                              <p:par>
                                <p:cTn id="21" presetID="10" presetClass="entr" presetSubtype="0"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10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wipe(down)">
                                      <p:cBhvr>
                                        <p:cTn id="33" dur="580">
                                          <p:stCondLst>
                                            <p:cond delay="0"/>
                                          </p:stCondLst>
                                        </p:cTn>
                                        <p:tgtEl>
                                          <p:spTgt spid="29"/>
                                        </p:tgtEl>
                                      </p:cBhvr>
                                    </p:animEffect>
                                    <p:anim calcmode="lin" valueType="num">
                                      <p:cBhvr>
                                        <p:cTn id="34"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39" dur="26">
                                          <p:stCondLst>
                                            <p:cond delay="650"/>
                                          </p:stCondLst>
                                        </p:cTn>
                                        <p:tgtEl>
                                          <p:spTgt spid="29"/>
                                        </p:tgtEl>
                                      </p:cBhvr>
                                      <p:to x="100000" y="60000"/>
                                    </p:animScale>
                                    <p:animScale>
                                      <p:cBhvr>
                                        <p:cTn id="40" dur="166" decel="50000">
                                          <p:stCondLst>
                                            <p:cond delay="676"/>
                                          </p:stCondLst>
                                        </p:cTn>
                                        <p:tgtEl>
                                          <p:spTgt spid="29"/>
                                        </p:tgtEl>
                                      </p:cBhvr>
                                      <p:to x="100000" y="100000"/>
                                    </p:animScale>
                                    <p:animScale>
                                      <p:cBhvr>
                                        <p:cTn id="41" dur="26">
                                          <p:stCondLst>
                                            <p:cond delay="1312"/>
                                          </p:stCondLst>
                                        </p:cTn>
                                        <p:tgtEl>
                                          <p:spTgt spid="29"/>
                                        </p:tgtEl>
                                      </p:cBhvr>
                                      <p:to x="100000" y="80000"/>
                                    </p:animScale>
                                    <p:animScale>
                                      <p:cBhvr>
                                        <p:cTn id="42" dur="166" decel="50000">
                                          <p:stCondLst>
                                            <p:cond delay="1338"/>
                                          </p:stCondLst>
                                        </p:cTn>
                                        <p:tgtEl>
                                          <p:spTgt spid="29"/>
                                        </p:tgtEl>
                                      </p:cBhvr>
                                      <p:to x="100000" y="100000"/>
                                    </p:animScale>
                                    <p:animScale>
                                      <p:cBhvr>
                                        <p:cTn id="43" dur="26">
                                          <p:stCondLst>
                                            <p:cond delay="1642"/>
                                          </p:stCondLst>
                                        </p:cTn>
                                        <p:tgtEl>
                                          <p:spTgt spid="29"/>
                                        </p:tgtEl>
                                      </p:cBhvr>
                                      <p:to x="100000" y="90000"/>
                                    </p:animScale>
                                    <p:animScale>
                                      <p:cBhvr>
                                        <p:cTn id="44" dur="166" decel="50000">
                                          <p:stCondLst>
                                            <p:cond delay="1668"/>
                                          </p:stCondLst>
                                        </p:cTn>
                                        <p:tgtEl>
                                          <p:spTgt spid="29"/>
                                        </p:tgtEl>
                                      </p:cBhvr>
                                      <p:to x="100000" y="100000"/>
                                    </p:animScale>
                                    <p:animScale>
                                      <p:cBhvr>
                                        <p:cTn id="45" dur="26">
                                          <p:stCondLst>
                                            <p:cond delay="1808"/>
                                          </p:stCondLst>
                                        </p:cTn>
                                        <p:tgtEl>
                                          <p:spTgt spid="29"/>
                                        </p:tgtEl>
                                      </p:cBhvr>
                                      <p:to x="100000" y="95000"/>
                                    </p:animScale>
                                    <p:animScale>
                                      <p:cBhvr>
                                        <p:cTn id="46" dur="166" decel="50000">
                                          <p:stCondLst>
                                            <p:cond delay="1834"/>
                                          </p:stCondLst>
                                        </p:cTn>
                                        <p:tgtEl>
                                          <p:spTgt spid="29"/>
                                        </p:tgtEl>
                                      </p:cBhvr>
                                      <p:to x="100000" y="100000"/>
                                    </p:animScale>
                                  </p:childTnLst>
                                </p:cTn>
                              </p:par>
                              <p:par>
                                <p:cTn id="47" presetID="26" presetClass="entr" presetSubtype="0" fill="hold" nodeType="withEffect">
                                  <p:stCondLst>
                                    <p:cond delay="0"/>
                                  </p:stCondLst>
                                  <p:childTnLst>
                                    <p:set>
                                      <p:cBhvr>
                                        <p:cTn id="48" dur="1" fill="hold">
                                          <p:stCondLst>
                                            <p:cond delay="0"/>
                                          </p:stCondLst>
                                        </p:cTn>
                                        <p:tgtEl>
                                          <p:spTgt spid="4100"/>
                                        </p:tgtEl>
                                        <p:attrNameLst>
                                          <p:attrName>style.visibility</p:attrName>
                                        </p:attrNameLst>
                                      </p:cBhvr>
                                      <p:to>
                                        <p:strVal val="visible"/>
                                      </p:to>
                                    </p:set>
                                    <p:animEffect transition="in" filter="wipe(down)">
                                      <p:cBhvr>
                                        <p:cTn id="49" dur="580">
                                          <p:stCondLst>
                                            <p:cond delay="0"/>
                                          </p:stCondLst>
                                        </p:cTn>
                                        <p:tgtEl>
                                          <p:spTgt spid="4100"/>
                                        </p:tgtEl>
                                      </p:cBhvr>
                                    </p:animEffect>
                                    <p:anim calcmode="lin" valueType="num">
                                      <p:cBhvr>
                                        <p:cTn id="50" dur="1822" tmFilter="0,0; 0.14,0.36; 0.43,0.73; 0.71,0.91; 1.0,1.0">
                                          <p:stCondLst>
                                            <p:cond delay="0"/>
                                          </p:stCondLst>
                                        </p:cTn>
                                        <p:tgtEl>
                                          <p:spTgt spid="4100"/>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4100"/>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4100"/>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4100"/>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4100"/>
                                        </p:tgtEl>
                                        <p:attrNameLst>
                                          <p:attrName>ppt_y</p:attrName>
                                        </p:attrNameLst>
                                      </p:cBhvr>
                                      <p:tavLst>
                                        <p:tav tm="0" fmla="#ppt_y-sin(pi*$)/81">
                                          <p:val>
                                            <p:fltVal val="0"/>
                                          </p:val>
                                        </p:tav>
                                        <p:tav tm="100000">
                                          <p:val>
                                            <p:fltVal val="1"/>
                                          </p:val>
                                        </p:tav>
                                      </p:tavLst>
                                    </p:anim>
                                    <p:animScale>
                                      <p:cBhvr>
                                        <p:cTn id="55" dur="26">
                                          <p:stCondLst>
                                            <p:cond delay="650"/>
                                          </p:stCondLst>
                                        </p:cTn>
                                        <p:tgtEl>
                                          <p:spTgt spid="4100"/>
                                        </p:tgtEl>
                                      </p:cBhvr>
                                      <p:to x="100000" y="60000"/>
                                    </p:animScale>
                                    <p:animScale>
                                      <p:cBhvr>
                                        <p:cTn id="56" dur="166" decel="50000">
                                          <p:stCondLst>
                                            <p:cond delay="676"/>
                                          </p:stCondLst>
                                        </p:cTn>
                                        <p:tgtEl>
                                          <p:spTgt spid="4100"/>
                                        </p:tgtEl>
                                      </p:cBhvr>
                                      <p:to x="100000" y="100000"/>
                                    </p:animScale>
                                    <p:animScale>
                                      <p:cBhvr>
                                        <p:cTn id="57" dur="26">
                                          <p:stCondLst>
                                            <p:cond delay="1312"/>
                                          </p:stCondLst>
                                        </p:cTn>
                                        <p:tgtEl>
                                          <p:spTgt spid="4100"/>
                                        </p:tgtEl>
                                      </p:cBhvr>
                                      <p:to x="100000" y="80000"/>
                                    </p:animScale>
                                    <p:animScale>
                                      <p:cBhvr>
                                        <p:cTn id="58" dur="166" decel="50000">
                                          <p:stCondLst>
                                            <p:cond delay="1338"/>
                                          </p:stCondLst>
                                        </p:cTn>
                                        <p:tgtEl>
                                          <p:spTgt spid="4100"/>
                                        </p:tgtEl>
                                      </p:cBhvr>
                                      <p:to x="100000" y="100000"/>
                                    </p:animScale>
                                    <p:animScale>
                                      <p:cBhvr>
                                        <p:cTn id="59" dur="26">
                                          <p:stCondLst>
                                            <p:cond delay="1642"/>
                                          </p:stCondLst>
                                        </p:cTn>
                                        <p:tgtEl>
                                          <p:spTgt spid="4100"/>
                                        </p:tgtEl>
                                      </p:cBhvr>
                                      <p:to x="100000" y="90000"/>
                                    </p:animScale>
                                    <p:animScale>
                                      <p:cBhvr>
                                        <p:cTn id="60" dur="166" decel="50000">
                                          <p:stCondLst>
                                            <p:cond delay="1668"/>
                                          </p:stCondLst>
                                        </p:cTn>
                                        <p:tgtEl>
                                          <p:spTgt spid="4100"/>
                                        </p:tgtEl>
                                      </p:cBhvr>
                                      <p:to x="100000" y="100000"/>
                                    </p:animScale>
                                    <p:animScale>
                                      <p:cBhvr>
                                        <p:cTn id="61" dur="26">
                                          <p:stCondLst>
                                            <p:cond delay="1808"/>
                                          </p:stCondLst>
                                        </p:cTn>
                                        <p:tgtEl>
                                          <p:spTgt spid="4100"/>
                                        </p:tgtEl>
                                      </p:cBhvr>
                                      <p:to x="100000" y="95000"/>
                                    </p:animScale>
                                    <p:animScale>
                                      <p:cBhvr>
                                        <p:cTn id="62" dur="166" decel="50000">
                                          <p:stCondLst>
                                            <p:cond delay="1834"/>
                                          </p:stCondLst>
                                        </p:cTn>
                                        <p:tgtEl>
                                          <p:spTgt spid="410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5" grpId="0"/>
      <p:bldP spid="26" grpId="0"/>
      <p:bldP spid="27"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7</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2" name="Rectangle 1"/>
          <p:cNvSpPr/>
          <p:nvPr/>
        </p:nvSpPr>
        <p:spPr>
          <a:xfrm>
            <a:off x="251520" y="1268760"/>
            <a:ext cx="8622704" cy="2585323"/>
          </a:xfrm>
          <a:prstGeom prst="rect">
            <a:avLst/>
          </a:prstGeom>
        </p:spPr>
        <p:txBody>
          <a:bodyPr wrap="square">
            <a:spAutoFit/>
          </a:bodyPr>
          <a:lstStyle/>
          <a:p>
            <a:r>
              <a:rPr lang="en-GB" dirty="0" smtClean="0">
                <a:solidFill>
                  <a:prstClr val="black"/>
                </a:solidFill>
              </a:rPr>
              <a:t>Polypeptides </a:t>
            </a:r>
            <a:r>
              <a:rPr lang="en-GB" dirty="0">
                <a:solidFill>
                  <a:prstClr val="black"/>
                </a:solidFill>
              </a:rPr>
              <a:t>are long chains of amino acids. There </a:t>
            </a:r>
            <a:r>
              <a:rPr lang="en-GB" dirty="0" smtClean="0">
                <a:solidFill>
                  <a:prstClr val="black"/>
                </a:solidFill>
              </a:rPr>
              <a:t>are many </a:t>
            </a:r>
            <a:r>
              <a:rPr lang="en-GB" dirty="0">
                <a:solidFill>
                  <a:prstClr val="black"/>
                </a:solidFill>
              </a:rPr>
              <a:t>different amino acids but they have some </a:t>
            </a:r>
            <a:r>
              <a:rPr lang="en-GB" dirty="0" smtClean="0">
                <a:solidFill>
                  <a:prstClr val="black"/>
                </a:solidFill>
              </a:rPr>
              <a:t>structures in </a:t>
            </a:r>
            <a:r>
              <a:rPr lang="en-GB" dirty="0">
                <a:solidFill>
                  <a:prstClr val="black"/>
                </a:solidFill>
              </a:rPr>
              <a:t>common</a:t>
            </a:r>
            <a:r>
              <a:rPr lang="en-GB" dirty="0" smtClean="0">
                <a:solidFill>
                  <a:prstClr val="black"/>
                </a:solidFill>
              </a:rPr>
              <a:t>:</a:t>
            </a:r>
          </a:p>
          <a:p>
            <a:pPr marL="285750" indent="-285750">
              <a:buFont typeface="Arial" panose="020B0604020202020204" pitchFamily="34" charset="0"/>
              <a:buChar char="•"/>
            </a:pPr>
            <a:r>
              <a:rPr lang="en-GB" dirty="0">
                <a:solidFill>
                  <a:prstClr val="black"/>
                </a:solidFill>
              </a:rPr>
              <a:t>amino acids have a central C </a:t>
            </a:r>
            <a:r>
              <a:rPr lang="en-GB" dirty="0" smtClean="0">
                <a:solidFill>
                  <a:prstClr val="black"/>
                </a:solidFill>
              </a:rPr>
              <a:t>atom</a:t>
            </a:r>
          </a:p>
          <a:p>
            <a:pPr marL="285750" indent="-285750">
              <a:buFont typeface="Arial" panose="020B0604020202020204" pitchFamily="34" charset="0"/>
              <a:buChar char="•"/>
            </a:pPr>
            <a:r>
              <a:rPr lang="en-GB" dirty="0">
                <a:solidFill>
                  <a:prstClr val="black"/>
                </a:solidFill>
              </a:rPr>
              <a:t>there are four different groups attached to this </a:t>
            </a:r>
            <a:r>
              <a:rPr lang="en-GB" dirty="0" smtClean="0">
                <a:solidFill>
                  <a:prstClr val="black"/>
                </a:solidFill>
              </a:rPr>
              <a:t>central C </a:t>
            </a:r>
            <a:r>
              <a:rPr lang="en-GB" dirty="0">
                <a:solidFill>
                  <a:prstClr val="black"/>
                </a:solidFill>
              </a:rPr>
              <a:t>atom:</a:t>
            </a:r>
          </a:p>
          <a:p>
            <a:r>
              <a:rPr lang="en-GB" dirty="0" smtClean="0">
                <a:solidFill>
                  <a:prstClr val="black"/>
                </a:solidFill>
              </a:rPr>
              <a:t>	- the </a:t>
            </a:r>
            <a:r>
              <a:rPr lang="en-GB" dirty="0">
                <a:solidFill>
                  <a:prstClr val="black"/>
                </a:solidFill>
              </a:rPr>
              <a:t>amine group -</a:t>
            </a:r>
            <a:r>
              <a:rPr lang="en-GB" dirty="0" smtClean="0">
                <a:solidFill>
                  <a:prstClr val="black"/>
                </a:solidFill>
              </a:rPr>
              <a:t>NH</a:t>
            </a:r>
            <a:r>
              <a:rPr lang="en-GB" baseline="-25000" dirty="0" smtClean="0">
                <a:solidFill>
                  <a:prstClr val="black"/>
                </a:solidFill>
              </a:rPr>
              <a:t>2</a:t>
            </a:r>
            <a:endParaRPr lang="en-GB" baseline="-25000" dirty="0">
              <a:solidFill>
                <a:prstClr val="black"/>
              </a:solidFill>
            </a:endParaRPr>
          </a:p>
          <a:p>
            <a:r>
              <a:rPr lang="en-GB" dirty="0" smtClean="0">
                <a:solidFill>
                  <a:prstClr val="black"/>
                </a:solidFill>
              </a:rPr>
              <a:t>	- the </a:t>
            </a:r>
            <a:r>
              <a:rPr lang="en-GB" dirty="0">
                <a:solidFill>
                  <a:prstClr val="black"/>
                </a:solidFill>
              </a:rPr>
              <a:t>(carboxylic) acid group </a:t>
            </a:r>
            <a:r>
              <a:rPr lang="en-GB" dirty="0" smtClean="0">
                <a:solidFill>
                  <a:prstClr val="black"/>
                </a:solidFill>
              </a:rPr>
              <a:t>-COOH</a:t>
            </a:r>
            <a:endParaRPr lang="en-GB" dirty="0">
              <a:solidFill>
                <a:prstClr val="black"/>
              </a:solidFill>
            </a:endParaRPr>
          </a:p>
          <a:p>
            <a:r>
              <a:rPr lang="en-GB" dirty="0" smtClean="0">
                <a:solidFill>
                  <a:prstClr val="black"/>
                </a:solidFill>
              </a:rPr>
              <a:t>	- an </a:t>
            </a:r>
            <a:r>
              <a:rPr lang="en-GB" dirty="0">
                <a:solidFill>
                  <a:prstClr val="black"/>
                </a:solidFill>
              </a:rPr>
              <a:t>simple -H group</a:t>
            </a:r>
          </a:p>
          <a:p>
            <a:r>
              <a:rPr lang="en-GB" dirty="0" smtClean="0">
                <a:solidFill>
                  <a:prstClr val="black"/>
                </a:solidFill>
              </a:rPr>
              <a:t>	- the </a:t>
            </a:r>
            <a:r>
              <a:rPr lang="en-GB" dirty="0">
                <a:solidFill>
                  <a:prstClr val="black"/>
                </a:solidFill>
              </a:rPr>
              <a:t>‘R’ group which is different in different </a:t>
            </a:r>
            <a:r>
              <a:rPr lang="en-GB" dirty="0" smtClean="0">
                <a:solidFill>
                  <a:prstClr val="black"/>
                </a:solidFill>
              </a:rPr>
              <a:t>amino acids</a:t>
            </a:r>
          </a:p>
          <a:p>
            <a:endParaRPr lang="en-GB" dirty="0">
              <a:solidFill>
                <a:prstClr val="black"/>
              </a:solidFill>
            </a:endParaRPr>
          </a:p>
        </p:txBody>
      </p:sp>
      <p:pic>
        <p:nvPicPr>
          <p:cNvPr id="10242" name="Picture 2" descr="http://upload.wikimedia.org/wikipedia/commons/0/0f/Alpha-amino-acid-2D-fla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154" y="4284969"/>
            <a:ext cx="3688185" cy="2219617"/>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1475656" y="4284970"/>
            <a:ext cx="576064" cy="656198"/>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5185" y="4116862"/>
            <a:ext cx="4652492" cy="2379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Arrow Connector 8"/>
          <p:cNvCxnSpPr>
            <a:stCxn id="3" idx="6"/>
          </p:cNvCxnSpPr>
          <p:nvPr/>
        </p:nvCxnSpPr>
        <p:spPr>
          <a:xfrm>
            <a:off x="2051720" y="4613069"/>
            <a:ext cx="2559463" cy="7817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3" idx="6"/>
          </p:cNvCxnSpPr>
          <p:nvPr/>
        </p:nvCxnSpPr>
        <p:spPr>
          <a:xfrm>
            <a:off x="2051720" y="4613069"/>
            <a:ext cx="4176464" cy="5441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3" idx="6"/>
          </p:cNvCxnSpPr>
          <p:nvPr/>
        </p:nvCxnSpPr>
        <p:spPr>
          <a:xfrm>
            <a:off x="2051720" y="4613069"/>
            <a:ext cx="5544616" cy="3908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14 Rectángulo"/>
          <p:cNvSpPr/>
          <p:nvPr/>
        </p:nvSpPr>
        <p:spPr>
          <a:xfrm>
            <a:off x="0" y="278858"/>
            <a:ext cx="9013122" cy="892552"/>
          </a:xfrm>
          <a:prstGeom prst="rect">
            <a:avLst/>
          </a:prstGeom>
          <a:noFill/>
        </p:spPr>
        <p:txBody>
          <a:bodyPr wrap="square" lIns="91440" tIns="45720" rIns="91440" bIns="45720" anchor="ctr">
            <a:spAutoFit/>
          </a:bodyPr>
          <a:lstStyle/>
          <a:p>
            <a:pPr algn="ct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Amino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acids</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polypeptides</a:t>
            </a:r>
            <a:endPar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Amino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acids</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are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linked</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together</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by</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condensation</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to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form</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polypeptides</a:t>
            </a:r>
            <a:endPar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72851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0242"/>
                                        </p:tgtEl>
                                        <p:attrNameLst>
                                          <p:attrName>style.visibility</p:attrName>
                                        </p:attrNameLst>
                                      </p:cBhvr>
                                      <p:to>
                                        <p:strVal val="visible"/>
                                      </p:to>
                                    </p:set>
                                    <p:animEffect transition="in" filter="fade">
                                      <p:cBhvr>
                                        <p:cTn id="18" dur="500"/>
                                        <p:tgtEl>
                                          <p:spTgt spid="10242"/>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Effect transition="in" filter="fade">
                                      <p:cBhvr>
                                        <p:cTn id="23" dur="1000"/>
                                        <p:tgtEl>
                                          <p:spTgt spid="2">
                                            <p:txEl>
                                              <p:pRg st="1" end="1"/>
                                            </p:txEl>
                                          </p:spTgt>
                                        </p:tgtEl>
                                      </p:cBhvr>
                                    </p:animEffect>
                                    <p:anim calcmode="lin" valueType="num">
                                      <p:cBhvr>
                                        <p:cTn id="24"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animEffect transition="in" filter="fade">
                                      <p:cBhvr>
                                        <p:cTn id="30" dur="1000"/>
                                        <p:tgtEl>
                                          <p:spTgt spid="2">
                                            <p:txEl>
                                              <p:pRg st="2" end="2"/>
                                            </p:txEl>
                                          </p:spTgt>
                                        </p:tgtEl>
                                      </p:cBhvr>
                                    </p:animEffect>
                                    <p:anim calcmode="lin" valueType="num">
                                      <p:cBhvr>
                                        <p:cTn id="31"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2">
                                            <p:txEl>
                                              <p:pRg st="3" end="3"/>
                                            </p:txEl>
                                          </p:spTgt>
                                        </p:tgtEl>
                                        <p:attrNameLst>
                                          <p:attrName>style.visibility</p:attrName>
                                        </p:attrNameLst>
                                      </p:cBhvr>
                                      <p:to>
                                        <p:strVal val="visible"/>
                                      </p:to>
                                    </p:set>
                                    <p:animEffect transition="in" filter="fade">
                                      <p:cBhvr>
                                        <p:cTn id="37" dur="1000"/>
                                        <p:tgtEl>
                                          <p:spTgt spid="2">
                                            <p:txEl>
                                              <p:pRg st="3" end="3"/>
                                            </p:txEl>
                                          </p:spTgt>
                                        </p:tgtEl>
                                      </p:cBhvr>
                                    </p:animEffect>
                                    <p:anim calcmode="lin" valueType="num">
                                      <p:cBhvr>
                                        <p:cTn id="3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2">
                                            <p:txEl>
                                              <p:pRg st="4" end="4"/>
                                            </p:txEl>
                                          </p:spTgt>
                                        </p:tgtEl>
                                        <p:attrNameLst>
                                          <p:attrName>style.visibility</p:attrName>
                                        </p:attrNameLst>
                                      </p:cBhvr>
                                      <p:to>
                                        <p:strVal val="visible"/>
                                      </p:to>
                                    </p:set>
                                    <p:animEffect transition="in" filter="fade">
                                      <p:cBhvr>
                                        <p:cTn id="44" dur="1000"/>
                                        <p:tgtEl>
                                          <p:spTgt spid="2">
                                            <p:txEl>
                                              <p:pRg st="4" end="4"/>
                                            </p:txEl>
                                          </p:spTgt>
                                        </p:tgtEl>
                                      </p:cBhvr>
                                    </p:animEffect>
                                    <p:anim calcmode="lin" valueType="num">
                                      <p:cBhvr>
                                        <p:cTn id="4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2">
                                            <p:txEl>
                                              <p:pRg st="5" end="5"/>
                                            </p:txEl>
                                          </p:spTgt>
                                        </p:tgtEl>
                                        <p:attrNameLst>
                                          <p:attrName>style.visibility</p:attrName>
                                        </p:attrNameLst>
                                      </p:cBhvr>
                                      <p:to>
                                        <p:strVal val="visible"/>
                                      </p:to>
                                    </p:set>
                                    <p:animEffect transition="in" filter="fade">
                                      <p:cBhvr>
                                        <p:cTn id="51" dur="1000"/>
                                        <p:tgtEl>
                                          <p:spTgt spid="2">
                                            <p:txEl>
                                              <p:pRg st="5" end="5"/>
                                            </p:txEl>
                                          </p:spTgt>
                                        </p:tgtEl>
                                      </p:cBhvr>
                                    </p:animEffect>
                                    <p:anim calcmode="lin" valueType="num">
                                      <p:cBhvr>
                                        <p:cTn id="52"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53"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2">
                                            <p:txEl>
                                              <p:pRg st="6" end="6"/>
                                            </p:txEl>
                                          </p:spTgt>
                                        </p:tgtEl>
                                        <p:attrNameLst>
                                          <p:attrName>style.visibility</p:attrName>
                                        </p:attrNameLst>
                                      </p:cBhvr>
                                      <p:to>
                                        <p:strVal val="visible"/>
                                      </p:to>
                                    </p:set>
                                    <p:animEffect transition="in" filter="fade">
                                      <p:cBhvr>
                                        <p:cTn id="58" dur="1000"/>
                                        <p:tgtEl>
                                          <p:spTgt spid="2">
                                            <p:txEl>
                                              <p:pRg st="6" end="6"/>
                                            </p:txEl>
                                          </p:spTgt>
                                        </p:tgtEl>
                                      </p:cBhvr>
                                    </p:animEffect>
                                    <p:anim calcmode="lin" valueType="num">
                                      <p:cBhvr>
                                        <p:cTn id="59"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60"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1" nodeType="click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500"/>
                                        <p:tgtEl>
                                          <p:spTgt spid="3"/>
                                        </p:tgtEl>
                                      </p:cBhvr>
                                    </p:animEffect>
                                  </p:childTnLst>
                                </p:cTn>
                              </p:par>
                            </p:childTnLst>
                          </p:cTn>
                        </p:par>
                        <p:par>
                          <p:cTn id="66" fill="hold">
                            <p:stCondLst>
                              <p:cond delay="500"/>
                            </p:stCondLst>
                            <p:childTnLst>
                              <p:par>
                                <p:cTn id="67" presetID="10" presetClass="entr" presetSubtype="0" fill="hold" nodeType="afterEffect">
                                  <p:stCondLst>
                                    <p:cond delay="0"/>
                                  </p:stCondLst>
                                  <p:childTnLst>
                                    <p:set>
                                      <p:cBhvr>
                                        <p:cTn id="68" dur="1" fill="hold">
                                          <p:stCondLst>
                                            <p:cond delay="0"/>
                                          </p:stCondLst>
                                        </p:cTn>
                                        <p:tgtEl>
                                          <p:spTgt spid="10243"/>
                                        </p:tgtEl>
                                        <p:attrNameLst>
                                          <p:attrName>style.visibility</p:attrName>
                                        </p:attrNameLst>
                                      </p:cBhvr>
                                      <p:to>
                                        <p:strVal val="visible"/>
                                      </p:to>
                                    </p:set>
                                    <p:animEffect transition="in" filter="fade">
                                      <p:cBhvr>
                                        <p:cTn id="69" dur="500"/>
                                        <p:tgtEl>
                                          <p:spTgt spid="10243"/>
                                        </p:tgtEl>
                                      </p:cBhvr>
                                    </p:animEffect>
                                  </p:childTnLst>
                                </p:cTn>
                              </p:par>
                              <p:par>
                                <p:cTn id="70" presetID="10" presetClass="entr" presetSubtype="0" fill="hold" nodeType="with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500"/>
                                        <p:tgtEl>
                                          <p:spTgt spid="14"/>
                                        </p:tgtEl>
                                      </p:cBhvr>
                                    </p:animEffect>
                                  </p:childTnLst>
                                </p:cTn>
                              </p:par>
                              <p:par>
                                <p:cTn id="73" presetID="10" presetClass="entr" presetSubtype="0" fill="hold" nodeType="with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fade">
                                      <p:cBhvr>
                                        <p:cTn id="75" dur="500"/>
                                        <p:tgtEl>
                                          <p:spTgt spid="12"/>
                                        </p:tgtEl>
                                      </p:cBhvr>
                                    </p:animEffect>
                                  </p:childTnLst>
                                </p:cTn>
                              </p:par>
                              <p:par>
                                <p:cTn id="76" presetID="10" presetClass="entr" presetSubtype="0" fill="hold" nodeType="withEffect">
                                  <p:stCondLst>
                                    <p:cond delay="0"/>
                                  </p:stCondLst>
                                  <p:childTnLst>
                                    <p:set>
                                      <p:cBhvr>
                                        <p:cTn id="77" dur="1" fill="hold">
                                          <p:stCondLst>
                                            <p:cond delay="0"/>
                                          </p:stCondLst>
                                        </p:cTn>
                                        <p:tgtEl>
                                          <p:spTgt spid="9"/>
                                        </p:tgtEl>
                                        <p:attrNameLst>
                                          <p:attrName>style.visibility</p:attrName>
                                        </p:attrNameLst>
                                      </p:cBhvr>
                                      <p:to>
                                        <p:strVal val="visible"/>
                                      </p:to>
                                    </p:set>
                                    <p:animEffect transition="in" filter="fade">
                                      <p:cBhvr>
                                        <p:cTn id="78" dur="500"/>
                                        <p:tgtEl>
                                          <p:spTgt spid="9"/>
                                        </p:tgtEl>
                                      </p:cBhvr>
                                    </p:animEffect>
                                  </p:childTnLst>
                                </p:cTn>
                              </p:par>
                            </p:childTnLst>
                          </p:cTn>
                        </p:par>
                        <p:par>
                          <p:cTn id="79" fill="hold">
                            <p:stCondLst>
                              <p:cond delay="1000"/>
                            </p:stCondLst>
                            <p:childTnLst>
                              <p:par>
                                <p:cTn id="80" presetID="26" presetClass="emph" presetSubtype="0" repeatCount="3000" fill="hold" grpId="0" nodeType="afterEffect">
                                  <p:stCondLst>
                                    <p:cond delay="500"/>
                                  </p:stCondLst>
                                  <p:childTnLst>
                                    <p:animEffect transition="out" filter="fade">
                                      <p:cBhvr>
                                        <p:cTn id="81" dur="500" tmFilter="0, 0; .2, .5; .8, .5; 1, 0"/>
                                        <p:tgtEl>
                                          <p:spTgt spid="3"/>
                                        </p:tgtEl>
                                      </p:cBhvr>
                                    </p:animEffect>
                                    <p:animScale>
                                      <p:cBhvr>
                                        <p:cTn id="82" dur="250" autoRev="1" fill="hold"/>
                                        <p:tgtEl>
                                          <p:spTgt spid="3"/>
                                        </p:tgtEl>
                                      </p:cBhvr>
                                      <p:by x="105000" y="105000"/>
                                    </p:animScale>
                                  </p:childTnLst>
                                </p:cTn>
                              </p:par>
                            </p:childTnLst>
                          </p:cTn>
                        </p:par>
                        <p:par>
                          <p:cTn id="83" fill="hold">
                            <p:stCondLst>
                              <p:cond delay="3000"/>
                            </p:stCondLst>
                            <p:childTnLst>
                              <p:par>
                                <p:cTn id="84" presetID="26" presetClass="emph" presetSubtype="0" repeatCount="3000" fill="hold" nodeType="afterEffect">
                                  <p:stCondLst>
                                    <p:cond delay="500"/>
                                  </p:stCondLst>
                                  <p:childTnLst>
                                    <p:animEffect transition="out" filter="fade">
                                      <p:cBhvr>
                                        <p:cTn id="85" dur="500" tmFilter="0, 0; .2, .5; .8, .5; 1, 0"/>
                                        <p:tgtEl>
                                          <p:spTgt spid="14"/>
                                        </p:tgtEl>
                                      </p:cBhvr>
                                    </p:animEffect>
                                    <p:animScale>
                                      <p:cBhvr>
                                        <p:cTn id="86" dur="250" autoRev="1" fill="hold"/>
                                        <p:tgtEl>
                                          <p:spTgt spid="14"/>
                                        </p:tgtEl>
                                      </p:cBhvr>
                                      <p:by x="105000" y="105000"/>
                                    </p:animScale>
                                  </p:childTnLst>
                                </p:cTn>
                              </p:par>
                            </p:childTnLst>
                          </p:cTn>
                        </p:par>
                        <p:par>
                          <p:cTn id="87" fill="hold">
                            <p:stCondLst>
                              <p:cond delay="5000"/>
                            </p:stCondLst>
                            <p:childTnLst>
                              <p:par>
                                <p:cTn id="88" presetID="26" presetClass="emph" presetSubtype="0" repeatCount="3000" fill="hold" nodeType="afterEffect">
                                  <p:stCondLst>
                                    <p:cond delay="500"/>
                                  </p:stCondLst>
                                  <p:childTnLst>
                                    <p:animEffect transition="out" filter="fade">
                                      <p:cBhvr>
                                        <p:cTn id="89" dur="500" tmFilter="0, 0; .2, .5; .8, .5; 1, 0"/>
                                        <p:tgtEl>
                                          <p:spTgt spid="12"/>
                                        </p:tgtEl>
                                      </p:cBhvr>
                                    </p:animEffect>
                                    <p:animScale>
                                      <p:cBhvr>
                                        <p:cTn id="90" dur="250" autoRev="1" fill="hold"/>
                                        <p:tgtEl>
                                          <p:spTgt spid="12"/>
                                        </p:tgtEl>
                                      </p:cBhvr>
                                      <p:by x="105000" y="105000"/>
                                    </p:animScale>
                                  </p:childTnLst>
                                </p:cTn>
                              </p:par>
                            </p:childTnLst>
                          </p:cTn>
                        </p:par>
                        <p:par>
                          <p:cTn id="91" fill="hold">
                            <p:stCondLst>
                              <p:cond delay="7000"/>
                            </p:stCondLst>
                            <p:childTnLst>
                              <p:par>
                                <p:cTn id="92" presetID="26" presetClass="emph" presetSubtype="0" repeatCount="3000" fill="hold" nodeType="afterEffect">
                                  <p:stCondLst>
                                    <p:cond delay="500"/>
                                  </p:stCondLst>
                                  <p:childTnLst>
                                    <p:animEffect transition="out" filter="fade">
                                      <p:cBhvr>
                                        <p:cTn id="93" dur="500" tmFilter="0, 0; .2, .5; .8, .5; 1, 0"/>
                                        <p:tgtEl>
                                          <p:spTgt spid="9"/>
                                        </p:tgtEl>
                                      </p:cBhvr>
                                    </p:animEffect>
                                    <p:animScale>
                                      <p:cBhvr>
                                        <p:cTn id="94"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P spid="3" grpId="1" animBg="1"/>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8</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2" name="Rectangle 1"/>
          <p:cNvSpPr/>
          <p:nvPr/>
        </p:nvSpPr>
        <p:spPr>
          <a:xfrm>
            <a:off x="251520" y="1268760"/>
            <a:ext cx="8622704" cy="1200329"/>
          </a:xfrm>
          <a:prstGeom prst="rect">
            <a:avLst/>
          </a:prstGeom>
        </p:spPr>
        <p:txBody>
          <a:bodyPr wrap="square">
            <a:spAutoFit/>
          </a:bodyPr>
          <a:lstStyle/>
          <a:p>
            <a:r>
              <a:rPr lang="en-GB" dirty="0" smtClean="0">
                <a:solidFill>
                  <a:prstClr val="black"/>
                </a:solidFill>
              </a:rPr>
              <a:t>To draw a peptide bond you simply need to draw two amino acids next to each other but delete the hydroxide group of one and the hydrogen of the other, so </a:t>
            </a:r>
            <a:r>
              <a:rPr lang="en-GB" b="1" dirty="0" smtClean="0">
                <a:solidFill>
                  <a:prstClr val="black"/>
                </a:solidFill>
              </a:rPr>
              <a:t>a bond will form between the most right carbon of the 1</a:t>
            </a:r>
            <a:r>
              <a:rPr lang="en-GB" b="1" baseline="30000" dirty="0" smtClean="0">
                <a:solidFill>
                  <a:prstClr val="black"/>
                </a:solidFill>
              </a:rPr>
              <a:t>st</a:t>
            </a:r>
            <a:r>
              <a:rPr lang="en-GB" b="1" dirty="0" smtClean="0">
                <a:solidFill>
                  <a:prstClr val="black"/>
                </a:solidFill>
              </a:rPr>
              <a:t> amino acid and the most left nitrogen of the 2</a:t>
            </a:r>
            <a:r>
              <a:rPr lang="en-GB" b="1" baseline="30000" dirty="0" smtClean="0">
                <a:solidFill>
                  <a:prstClr val="black"/>
                </a:solidFill>
              </a:rPr>
              <a:t>nd</a:t>
            </a:r>
            <a:r>
              <a:rPr lang="en-GB" b="1" dirty="0" smtClean="0">
                <a:solidFill>
                  <a:prstClr val="black"/>
                </a:solidFill>
              </a:rPr>
              <a:t>.</a:t>
            </a:r>
            <a:endParaRPr lang="en-GB" b="1" dirty="0">
              <a:solidFill>
                <a:prstClr val="black"/>
              </a:solidFill>
            </a:endParaRPr>
          </a:p>
        </p:txBody>
      </p:sp>
      <p:sp>
        <p:nvSpPr>
          <p:cNvPr id="15" name="14 Rectángulo"/>
          <p:cNvSpPr/>
          <p:nvPr/>
        </p:nvSpPr>
        <p:spPr>
          <a:xfrm>
            <a:off x="0" y="278858"/>
            <a:ext cx="9013122" cy="892552"/>
          </a:xfrm>
          <a:prstGeom prst="rect">
            <a:avLst/>
          </a:prstGeom>
          <a:noFill/>
        </p:spPr>
        <p:txBody>
          <a:bodyPr wrap="square" lIns="91440" tIns="45720" rIns="91440" bIns="45720" anchor="ctr">
            <a:spAutoFit/>
          </a:bodyPr>
          <a:lstStyle/>
          <a:p>
            <a:pPr algn="ct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Drawing</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peptide</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bonds</a:t>
            </a:r>
            <a:endPar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Draw</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molecular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diagrams</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to show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formation</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peptide</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bonds</a:t>
            </a:r>
            <a:endPar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614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4509" y="3284984"/>
            <a:ext cx="4276725" cy="3105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3713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45"/>
                                        </p:tgtEl>
                                        <p:attrNameLst>
                                          <p:attrName>style.visibility</p:attrName>
                                        </p:attrNameLst>
                                      </p:cBhvr>
                                      <p:to>
                                        <p:strVal val="visible"/>
                                      </p:to>
                                    </p:set>
                                    <p:anim calcmode="lin" valueType="num">
                                      <p:cBhvr additive="base">
                                        <p:cTn id="19" dur="500" fill="hold"/>
                                        <p:tgtEl>
                                          <p:spTgt spid="6145"/>
                                        </p:tgtEl>
                                        <p:attrNameLst>
                                          <p:attrName>ppt_x</p:attrName>
                                        </p:attrNameLst>
                                      </p:cBhvr>
                                      <p:tavLst>
                                        <p:tav tm="0">
                                          <p:val>
                                            <p:strVal val="#ppt_x"/>
                                          </p:val>
                                        </p:tav>
                                        <p:tav tm="100000">
                                          <p:val>
                                            <p:strVal val="#ppt_x"/>
                                          </p:val>
                                        </p:tav>
                                      </p:tavLst>
                                    </p:anim>
                                    <p:anim calcmode="lin" valueType="num">
                                      <p:cBhvr additive="base">
                                        <p:cTn id="20" dur="500" fill="hold"/>
                                        <p:tgtEl>
                                          <p:spTgt spid="61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9</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pic>
        <p:nvPicPr>
          <p:cNvPr id="5122" name="Picture 2" descr="https://www.neb.com/~/media/NebUs/Page%20Images/Tools%20and%20Resources/Usage%20Guidelines/aminoAcids.jpg"/>
          <p:cNvPicPr>
            <a:picLocks noChangeAspect="1" noChangeArrowheads="1"/>
          </p:cNvPicPr>
          <p:nvPr/>
        </p:nvPicPr>
        <p:blipFill rotWithShape="1">
          <a:blip r:embed="rId2">
            <a:extLst>
              <a:ext uri="{28A0092B-C50C-407E-A947-70E740481C1C}">
                <a14:useLocalDpi xmlns:a14="http://schemas.microsoft.com/office/drawing/2010/main" val="0"/>
              </a:ext>
            </a:extLst>
          </a:blip>
          <a:srcRect r="6591"/>
          <a:stretch/>
        </p:blipFill>
        <p:spPr bwMode="auto">
          <a:xfrm>
            <a:off x="2048344" y="-1"/>
            <a:ext cx="7095656" cy="6858001"/>
          </a:xfrm>
          <a:prstGeom prst="rect">
            <a:avLst/>
          </a:prstGeom>
          <a:noFill/>
          <a:extLst>
            <a:ext uri="{909E8E84-426E-40DD-AFC4-6F175D3DCCD1}">
              <a14:hiddenFill xmlns:a14="http://schemas.microsoft.com/office/drawing/2010/main">
                <a:solidFill>
                  <a:srgbClr val="FFFFFF"/>
                </a:solidFill>
              </a14:hiddenFill>
            </a:ext>
          </a:extLst>
        </p:spPr>
      </p:pic>
      <p:sp>
        <p:nvSpPr>
          <p:cNvPr id="15" name="14 Rectángulo"/>
          <p:cNvSpPr/>
          <p:nvPr/>
        </p:nvSpPr>
        <p:spPr>
          <a:xfrm>
            <a:off x="0" y="1621941"/>
            <a:ext cx="2339752" cy="3539430"/>
          </a:xfrm>
          <a:prstGeom prst="rect">
            <a:avLst/>
          </a:prstGeom>
          <a:noFill/>
        </p:spPr>
        <p:txBody>
          <a:bodyPr wrap="square" lIns="91440" tIns="45720" rIns="91440" bIns="45720" anchor="ctr">
            <a:spAutoFit/>
          </a:bodyPr>
          <a:lstStyle/>
          <a:p>
            <a:pPr algn="ct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Do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you</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see</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similarities</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between</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20 amino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acids</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p>
        </p:txBody>
      </p:sp>
    </p:spTree>
    <p:extLst>
      <p:ext uri="{BB962C8B-B14F-4D97-AF65-F5344CB8AC3E}">
        <p14:creationId xmlns:p14="http://schemas.microsoft.com/office/powerpoint/2010/main" val="993026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plate MP">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2_Template MP">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1_Template MP">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38598</TotalTime>
  <Words>2301</Words>
  <Application>Microsoft Office PowerPoint</Application>
  <PresentationFormat>Presentación en pantalla (4:3)</PresentationFormat>
  <Paragraphs>211</Paragraphs>
  <Slides>26</Slides>
  <Notes>0</Notes>
  <HiddenSlides>0</HiddenSlides>
  <MMClips>0</MMClips>
  <ScaleCrop>false</ScaleCrop>
  <HeadingPairs>
    <vt:vector size="4" baseType="variant">
      <vt:variant>
        <vt:lpstr>Tema</vt:lpstr>
      </vt:variant>
      <vt:variant>
        <vt:i4>3</vt:i4>
      </vt:variant>
      <vt:variant>
        <vt:lpstr>Títulos de diapositiva</vt:lpstr>
      </vt:variant>
      <vt:variant>
        <vt:i4>26</vt:i4>
      </vt:variant>
    </vt:vector>
  </HeadingPairs>
  <TitlesOfParts>
    <vt:vector size="29" baseType="lpstr">
      <vt:lpstr>Template MP</vt:lpstr>
      <vt:lpstr>2_Template MP</vt:lpstr>
      <vt:lpstr>1_Template MP</vt:lpstr>
      <vt:lpstr>Topic 2 Molecular biology</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Topic 2 Molecular biology</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dc:title>
  <dc:creator>Mark Polko</dc:creator>
  <cp:lastModifiedBy>sfpaula.default</cp:lastModifiedBy>
  <cp:revision>349</cp:revision>
  <dcterms:created xsi:type="dcterms:W3CDTF">2013-08-21T17:54:09Z</dcterms:created>
  <dcterms:modified xsi:type="dcterms:W3CDTF">2015-11-30T15:22:59Z</dcterms:modified>
</cp:coreProperties>
</file>