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10" r:id="rId2"/>
    <p:sldMasterId id="2147484022" r:id="rId3"/>
  </p:sldMasterIdLst>
  <p:notesMasterIdLst>
    <p:notesMasterId r:id="rId39"/>
  </p:notesMasterIdLst>
  <p:sldIdLst>
    <p:sldId id="256" r:id="rId4"/>
    <p:sldId id="257" r:id="rId5"/>
    <p:sldId id="284" r:id="rId6"/>
    <p:sldId id="372" r:id="rId7"/>
    <p:sldId id="374" r:id="rId8"/>
    <p:sldId id="375" r:id="rId9"/>
    <p:sldId id="377" r:id="rId10"/>
    <p:sldId id="386" r:id="rId11"/>
    <p:sldId id="334" r:id="rId12"/>
    <p:sldId id="387" r:id="rId13"/>
    <p:sldId id="388" r:id="rId14"/>
    <p:sldId id="389" r:id="rId15"/>
    <p:sldId id="390" r:id="rId16"/>
    <p:sldId id="391" r:id="rId17"/>
    <p:sldId id="392" r:id="rId18"/>
    <p:sldId id="393" r:id="rId19"/>
    <p:sldId id="394" r:id="rId20"/>
    <p:sldId id="379" r:id="rId21"/>
    <p:sldId id="380" r:id="rId22"/>
    <p:sldId id="381" r:id="rId23"/>
    <p:sldId id="382" r:id="rId24"/>
    <p:sldId id="395" r:id="rId25"/>
    <p:sldId id="396" r:id="rId26"/>
    <p:sldId id="397" r:id="rId27"/>
    <p:sldId id="398" r:id="rId28"/>
    <p:sldId id="399" r:id="rId29"/>
    <p:sldId id="400" r:id="rId30"/>
    <p:sldId id="401" r:id="rId31"/>
    <p:sldId id="402" r:id="rId32"/>
    <p:sldId id="403" r:id="rId33"/>
    <p:sldId id="405" r:id="rId34"/>
    <p:sldId id="404" r:id="rId35"/>
    <p:sldId id="406" r:id="rId36"/>
    <p:sldId id="407" r:id="rId37"/>
    <p:sldId id="408"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03BD"/>
    <a:srgbClr val="94C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94671" autoAdjust="0"/>
  </p:normalViewPr>
  <p:slideViewPr>
    <p:cSldViewPr>
      <p:cViewPr varScale="1">
        <p:scale>
          <a:sx n="70" d="100"/>
          <a:sy n="70" d="100"/>
        </p:scale>
        <p:origin x="-1290" y="-90"/>
      </p:cViewPr>
      <p:guideLst>
        <p:guide orient="horz" pos="2160"/>
        <p:guide pos="2880"/>
      </p:guideLst>
    </p:cSldViewPr>
  </p:slideViewPr>
  <p:outlineViewPr>
    <p:cViewPr>
      <p:scale>
        <a:sx n="33" d="100"/>
        <a:sy n="33" d="100"/>
      </p:scale>
      <p:origin x="0" y="6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403F5591-D6E9-4E92-8EE9-41CD3332A633}">
      <dgm:prSet/>
      <dgm:spPr/>
      <dgm:t>
        <a:bodyPr/>
        <a:lstStyle/>
        <a:p>
          <a:r>
            <a:rPr lang="en-US" dirty="0"/>
            <a:t>Monosaccharide monomers are linked together by condensation reactions </a:t>
          </a:r>
          <a:r>
            <a:rPr lang="en-US" dirty="0" smtClean="0"/>
            <a:t>to form disaccharides and polysaccharide polymers.</a:t>
          </a:r>
          <a:endParaRPr lang="en-GB" dirty="0"/>
        </a:p>
      </dgm:t>
    </dgm:pt>
    <dgm:pt modelId="{F6AF5B6D-2EE8-46B9-9277-208350449250}" type="parTrans" cxnId="{39E25FC0-6393-4A06-9EC9-14B5A8DC60B6}">
      <dgm:prSet/>
      <dgm:spPr/>
      <dgm:t>
        <a:bodyPr/>
        <a:lstStyle/>
        <a:p>
          <a:endParaRPr lang="en-GB"/>
        </a:p>
      </dgm:t>
    </dgm:pt>
    <dgm:pt modelId="{F438985B-154D-4101-BD98-0E92DB2C00E8}" type="sibTrans" cxnId="{39E25FC0-6393-4A06-9EC9-14B5A8DC60B6}">
      <dgm:prSet/>
      <dgm:spPr/>
      <dgm:t>
        <a:bodyPr/>
        <a:lstStyle/>
        <a:p>
          <a:endParaRPr lang="en-GB"/>
        </a:p>
      </dgm:t>
    </dgm:pt>
    <dgm:pt modelId="{DC59CC79-A6FE-484B-9747-18E1E9EA77ED}">
      <dgm:prSet/>
      <dgm:spPr/>
      <dgm:t>
        <a:bodyPr/>
        <a:lstStyle/>
        <a:p>
          <a:r>
            <a:rPr lang="en-US" dirty="0" smtClean="0"/>
            <a:t>Fatty </a:t>
          </a:r>
          <a:r>
            <a:rPr lang="en-US" dirty="0"/>
            <a:t>acids can be saturated, monounsaturated or polyunsaturated.</a:t>
          </a:r>
          <a:endParaRPr lang="en-GB" dirty="0"/>
        </a:p>
      </dgm:t>
    </dgm:pt>
    <dgm:pt modelId="{D1C5A493-02C7-4C0D-9C3A-75CB3D8B4077}" type="parTrans" cxnId="{1409A450-49EB-4979-B423-F0619077FA2D}">
      <dgm:prSet/>
      <dgm:spPr/>
      <dgm:t>
        <a:bodyPr/>
        <a:lstStyle/>
        <a:p>
          <a:endParaRPr lang="en-GB"/>
        </a:p>
      </dgm:t>
    </dgm:pt>
    <dgm:pt modelId="{EAE6DE41-F434-47E3-8AA0-BC43072F0426}" type="sibTrans" cxnId="{1409A450-49EB-4979-B423-F0619077FA2D}">
      <dgm:prSet/>
      <dgm:spPr/>
      <dgm:t>
        <a:bodyPr/>
        <a:lstStyle/>
        <a:p>
          <a:endParaRPr lang="en-GB"/>
        </a:p>
      </dgm:t>
    </dgm:pt>
    <dgm:pt modelId="{FB8A3653-31B2-458B-941E-A259D88F3858}">
      <dgm:prSet/>
      <dgm:spPr/>
      <dgm:t>
        <a:bodyPr/>
        <a:lstStyle/>
        <a:p>
          <a:r>
            <a:rPr lang="en-US" dirty="0" smtClean="0"/>
            <a:t>Unsaturated </a:t>
          </a:r>
          <a:r>
            <a:rPr lang="en-US" dirty="0"/>
            <a:t>fatty acids can be cis or trans isomers.</a:t>
          </a:r>
          <a:endParaRPr lang="en-GB" dirty="0"/>
        </a:p>
      </dgm:t>
    </dgm:pt>
    <dgm:pt modelId="{3277405B-01CB-466E-B9CA-815C29D9CAF9}" type="parTrans" cxnId="{88314A3C-63BB-4DAC-A165-9CEE7BF76320}">
      <dgm:prSet/>
      <dgm:spPr/>
      <dgm:t>
        <a:bodyPr/>
        <a:lstStyle/>
        <a:p>
          <a:endParaRPr lang="en-GB"/>
        </a:p>
      </dgm:t>
    </dgm:pt>
    <dgm:pt modelId="{9F5F69F7-705E-46C0-B3D7-DDACB6D6DF43}" type="sibTrans" cxnId="{88314A3C-63BB-4DAC-A165-9CEE7BF76320}">
      <dgm:prSet/>
      <dgm:spPr/>
      <dgm:t>
        <a:bodyPr/>
        <a:lstStyle/>
        <a:p>
          <a:endParaRPr lang="en-GB"/>
        </a:p>
      </dgm:t>
    </dgm:pt>
    <dgm:pt modelId="{0393D742-89DA-416F-8E98-29DFBE7E2145}">
      <dgm:prSet/>
      <dgm:spPr/>
      <dgm:t>
        <a:bodyPr/>
        <a:lstStyle/>
        <a:p>
          <a:r>
            <a:rPr lang="en-US" dirty="0" smtClean="0"/>
            <a:t>Triglycerides </a:t>
          </a:r>
          <a:r>
            <a:rPr lang="en-US" dirty="0"/>
            <a:t>are formed by condensation from three fatty acids and one glycerol</a:t>
          </a:r>
          <a:endParaRPr lang="en-GB" dirty="0"/>
        </a:p>
      </dgm:t>
    </dgm:pt>
    <dgm:pt modelId="{B62DC12A-0C6C-47CE-9A48-1E03413A87C6}" type="parTrans" cxnId="{A300E8A8-DE5A-40CB-B699-68F4852A59AC}">
      <dgm:prSet/>
      <dgm:spPr/>
      <dgm:t>
        <a:bodyPr/>
        <a:lstStyle/>
        <a:p>
          <a:endParaRPr lang="en-GB"/>
        </a:p>
      </dgm:t>
    </dgm:pt>
    <dgm:pt modelId="{FBD020BA-8697-45A7-8B59-54C45BC2554C}" type="sibTrans" cxnId="{A300E8A8-DE5A-40CB-B699-68F4852A59AC}">
      <dgm:prSet/>
      <dgm:spPr/>
      <dgm:t>
        <a:bodyPr/>
        <a:lstStyle/>
        <a:p>
          <a:endParaRPr lang="en-GB"/>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276CD6C7-371E-44D2-B287-AB7F145BC54B}" type="pres">
      <dgm:prSet presAssocID="{403F5591-D6E9-4E92-8EE9-41CD3332A633}" presName="parentText" presStyleLbl="node1" presStyleIdx="0" presStyleCnt="4">
        <dgm:presLayoutVars>
          <dgm:chMax val="0"/>
          <dgm:bulletEnabled val="1"/>
        </dgm:presLayoutVars>
      </dgm:prSet>
      <dgm:spPr/>
      <dgm:t>
        <a:bodyPr/>
        <a:lstStyle/>
        <a:p>
          <a:endParaRPr lang="en-GB"/>
        </a:p>
      </dgm:t>
    </dgm:pt>
    <dgm:pt modelId="{13063495-E8B3-450D-B657-043FB3C9EFE8}" type="pres">
      <dgm:prSet presAssocID="{F438985B-154D-4101-BD98-0E92DB2C00E8}" presName="spacer" presStyleCnt="0"/>
      <dgm:spPr/>
    </dgm:pt>
    <dgm:pt modelId="{D24C0AA9-05D3-4D51-B78F-558AE078CC2A}" type="pres">
      <dgm:prSet presAssocID="{DC59CC79-A6FE-484B-9747-18E1E9EA77ED}" presName="parentText" presStyleLbl="node1" presStyleIdx="1" presStyleCnt="4">
        <dgm:presLayoutVars>
          <dgm:chMax val="0"/>
          <dgm:bulletEnabled val="1"/>
        </dgm:presLayoutVars>
      </dgm:prSet>
      <dgm:spPr/>
      <dgm:t>
        <a:bodyPr/>
        <a:lstStyle/>
        <a:p>
          <a:endParaRPr lang="en-GB"/>
        </a:p>
      </dgm:t>
    </dgm:pt>
    <dgm:pt modelId="{C2476D44-9FFB-4961-BA8F-45E0579DE481}" type="pres">
      <dgm:prSet presAssocID="{EAE6DE41-F434-47E3-8AA0-BC43072F0426}" presName="spacer" presStyleCnt="0"/>
      <dgm:spPr/>
    </dgm:pt>
    <dgm:pt modelId="{754887E3-A154-4783-921E-3D016EF9BD68}" type="pres">
      <dgm:prSet presAssocID="{FB8A3653-31B2-458B-941E-A259D88F3858}" presName="parentText" presStyleLbl="node1" presStyleIdx="2" presStyleCnt="4">
        <dgm:presLayoutVars>
          <dgm:chMax val="0"/>
          <dgm:bulletEnabled val="1"/>
        </dgm:presLayoutVars>
      </dgm:prSet>
      <dgm:spPr/>
      <dgm:t>
        <a:bodyPr/>
        <a:lstStyle/>
        <a:p>
          <a:endParaRPr lang="en-GB"/>
        </a:p>
      </dgm:t>
    </dgm:pt>
    <dgm:pt modelId="{C5087830-6755-405C-BC13-F50ACE0C7934}" type="pres">
      <dgm:prSet presAssocID="{9F5F69F7-705E-46C0-B3D7-DDACB6D6DF43}" presName="spacer" presStyleCnt="0"/>
      <dgm:spPr/>
    </dgm:pt>
    <dgm:pt modelId="{EBCAC786-4144-4FF0-8F15-D8813D751B1B}" type="pres">
      <dgm:prSet presAssocID="{0393D742-89DA-416F-8E98-29DFBE7E2145}" presName="parentText" presStyleLbl="node1" presStyleIdx="3" presStyleCnt="4">
        <dgm:presLayoutVars>
          <dgm:chMax val="0"/>
          <dgm:bulletEnabled val="1"/>
        </dgm:presLayoutVars>
      </dgm:prSet>
      <dgm:spPr/>
      <dgm:t>
        <a:bodyPr/>
        <a:lstStyle/>
        <a:p>
          <a:endParaRPr lang="en-GB"/>
        </a:p>
      </dgm:t>
    </dgm:pt>
  </dgm:ptLst>
  <dgm:cxnLst>
    <dgm:cxn modelId="{FEAB5A72-56BE-4E1A-90B9-E767E0E8C2FB}" type="presOf" srcId="{FB8A3653-31B2-458B-941E-A259D88F3858}" destId="{754887E3-A154-4783-921E-3D016EF9BD68}" srcOrd="0" destOrd="0" presId="urn:microsoft.com/office/officeart/2005/8/layout/vList2"/>
    <dgm:cxn modelId="{88314A3C-63BB-4DAC-A165-9CEE7BF76320}" srcId="{FBAE8630-DC10-4B52-AFE9-52D0B66F20CA}" destId="{FB8A3653-31B2-458B-941E-A259D88F3858}" srcOrd="2" destOrd="0" parTransId="{3277405B-01CB-466E-B9CA-815C29D9CAF9}" sibTransId="{9F5F69F7-705E-46C0-B3D7-DDACB6D6DF43}"/>
    <dgm:cxn modelId="{58BF31B1-51FF-4DBE-B9BF-6D3914A5F472}" type="presOf" srcId="{403F5591-D6E9-4E92-8EE9-41CD3332A633}" destId="{276CD6C7-371E-44D2-B287-AB7F145BC54B}" srcOrd="0" destOrd="0" presId="urn:microsoft.com/office/officeart/2005/8/layout/vList2"/>
    <dgm:cxn modelId="{1409A450-49EB-4979-B423-F0619077FA2D}" srcId="{FBAE8630-DC10-4B52-AFE9-52D0B66F20CA}" destId="{DC59CC79-A6FE-484B-9747-18E1E9EA77ED}" srcOrd="1" destOrd="0" parTransId="{D1C5A493-02C7-4C0D-9C3A-75CB3D8B4077}" sibTransId="{EAE6DE41-F434-47E3-8AA0-BC43072F0426}"/>
    <dgm:cxn modelId="{39E25FC0-6393-4A06-9EC9-14B5A8DC60B6}" srcId="{FBAE8630-DC10-4B52-AFE9-52D0B66F20CA}" destId="{403F5591-D6E9-4E92-8EE9-41CD3332A633}" srcOrd="0" destOrd="0" parTransId="{F6AF5B6D-2EE8-46B9-9277-208350449250}" sibTransId="{F438985B-154D-4101-BD98-0E92DB2C00E8}"/>
    <dgm:cxn modelId="{C540DC13-6D66-49B0-B28D-28035E5F0F62}" type="presOf" srcId="{DC59CC79-A6FE-484B-9747-18E1E9EA77ED}" destId="{D24C0AA9-05D3-4D51-B78F-558AE078CC2A}" srcOrd="0" destOrd="0" presId="urn:microsoft.com/office/officeart/2005/8/layout/vList2"/>
    <dgm:cxn modelId="{350442DB-0996-43B8-A455-814B67904F54}" type="presOf" srcId="{FBAE8630-DC10-4B52-AFE9-52D0B66F20CA}" destId="{F9EB2F10-2B83-439B-8299-10923EE9C12E}" srcOrd="0" destOrd="0" presId="urn:microsoft.com/office/officeart/2005/8/layout/vList2"/>
    <dgm:cxn modelId="{227FA5A7-FD38-42F5-9753-72CBDDC5787F}" type="presOf" srcId="{0393D742-89DA-416F-8E98-29DFBE7E2145}" destId="{EBCAC786-4144-4FF0-8F15-D8813D751B1B}" srcOrd="0" destOrd="0" presId="urn:microsoft.com/office/officeart/2005/8/layout/vList2"/>
    <dgm:cxn modelId="{A300E8A8-DE5A-40CB-B699-68F4852A59AC}" srcId="{FBAE8630-DC10-4B52-AFE9-52D0B66F20CA}" destId="{0393D742-89DA-416F-8E98-29DFBE7E2145}" srcOrd="3" destOrd="0" parTransId="{B62DC12A-0C6C-47CE-9A48-1E03413A87C6}" sibTransId="{FBD020BA-8697-45A7-8B59-54C45BC2554C}"/>
    <dgm:cxn modelId="{F68C5C80-44A0-48B3-B794-827BC66BED0F}" type="presParOf" srcId="{F9EB2F10-2B83-439B-8299-10923EE9C12E}" destId="{276CD6C7-371E-44D2-B287-AB7F145BC54B}" srcOrd="0" destOrd="0" presId="urn:microsoft.com/office/officeart/2005/8/layout/vList2"/>
    <dgm:cxn modelId="{BF8EBF6B-F65E-4186-AF93-1DC7F0884803}" type="presParOf" srcId="{F9EB2F10-2B83-439B-8299-10923EE9C12E}" destId="{13063495-E8B3-450D-B657-043FB3C9EFE8}" srcOrd="1" destOrd="0" presId="urn:microsoft.com/office/officeart/2005/8/layout/vList2"/>
    <dgm:cxn modelId="{DEC53B30-6528-4425-B233-02BB98699400}" type="presParOf" srcId="{F9EB2F10-2B83-439B-8299-10923EE9C12E}" destId="{D24C0AA9-05D3-4D51-B78F-558AE078CC2A}" srcOrd="2" destOrd="0" presId="urn:microsoft.com/office/officeart/2005/8/layout/vList2"/>
    <dgm:cxn modelId="{0D443566-37C5-43C7-A22F-8AAB3CFA54B3}" type="presParOf" srcId="{F9EB2F10-2B83-439B-8299-10923EE9C12E}" destId="{C2476D44-9FFB-4961-BA8F-45E0579DE481}" srcOrd="3" destOrd="0" presId="urn:microsoft.com/office/officeart/2005/8/layout/vList2"/>
    <dgm:cxn modelId="{A68E202A-75F2-455F-B409-D3415CB62D11}" type="presParOf" srcId="{F9EB2F10-2B83-439B-8299-10923EE9C12E}" destId="{754887E3-A154-4783-921E-3D016EF9BD68}" srcOrd="4" destOrd="0" presId="urn:microsoft.com/office/officeart/2005/8/layout/vList2"/>
    <dgm:cxn modelId="{1C305F76-52BB-4958-B540-6D48749917C3}" type="presParOf" srcId="{F9EB2F10-2B83-439B-8299-10923EE9C12E}" destId="{C5087830-6755-405C-BC13-F50ACE0C7934}" srcOrd="5" destOrd="0" presId="urn:microsoft.com/office/officeart/2005/8/layout/vList2"/>
    <dgm:cxn modelId="{003DF4C1-1CB7-425B-B899-89B6144AAEC2}" type="presParOf" srcId="{F9EB2F10-2B83-439B-8299-10923EE9C12E}" destId="{EBCAC786-4144-4FF0-8F15-D8813D751B1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ABFFB5-CC6A-4F3F-B501-DA3644A3949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6CE673B0-361B-4403-9B5E-E95603E8F666}">
      <dgm:prSet/>
      <dgm:spPr/>
      <dgm:t>
        <a:bodyPr/>
        <a:lstStyle/>
        <a:p>
          <a:r>
            <a:rPr lang="en-US" dirty="0" smtClean="0"/>
            <a:t>Evaluating claims—health claims made about lipids in diets need to be assessed.</a:t>
          </a:r>
          <a:endParaRPr lang="en-GB" dirty="0"/>
        </a:p>
      </dgm:t>
    </dgm:pt>
    <dgm:pt modelId="{9F448F40-D4BC-400B-B160-DE06D75AF5B7}" type="parTrans" cxnId="{5B4F5E50-C321-474B-8B12-591ABEF80FF8}">
      <dgm:prSet/>
      <dgm:spPr/>
      <dgm:t>
        <a:bodyPr/>
        <a:lstStyle/>
        <a:p>
          <a:endParaRPr lang="en-GB"/>
        </a:p>
      </dgm:t>
    </dgm:pt>
    <dgm:pt modelId="{63E2B63F-8154-49ED-BB51-3141AF16D4FA}" type="sibTrans" cxnId="{5B4F5E50-C321-474B-8B12-591ABEF80FF8}">
      <dgm:prSet/>
      <dgm:spPr/>
      <dgm:t>
        <a:bodyPr/>
        <a:lstStyle/>
        <a:p>
          <a:endParaRPr lang="en-GB"/>
        </a:p>
      </dgm:t>
    </dgm:pt>
    <dgm:pt modelId="{F0689D10-A944-4645-9C78-13600155B516}" type="pres">
      <dgm:prSet presAssocID="{FEABFFB5-CC6A-4F3F-B501-DA3644A3949D}" presName="linear" presStyleCnt="0">
        <dgm:presLayoutVars>
          <dgm:animLvl val="lvl"/>
          <dgm:resizeHandles val="exact"/>
        </dgm:presLayoutVars>
      </dgm:prSet>
      <dgm:spPr/>
      <dgm:t>
        <a:bodyPr/>
        <a:lstStyle/>
        <a:p>
          <a:endParaRPr lang="es-ES"/>
        </a:p>
      </dgm:t>
    </dgm:pt>
    <dgm:pt modelId="{DB22A7CC-FE14-4C00-9C45-702241204BEC}" type="pres">
      <dgm:prSet presAssocID="{6CE673B0-361B-4403-9B5E-E95603E8F666}" presName="parentText" presStyleLbl="node1" presStyleIdx="0" presStyleCnt="1">
        <dgm:presLayoutVars>
          <dgm:chMax val="0"/>
          <dgm:bulletEnabled val="1"/>
        </dgm:presLayoutVars>
      </dgm:prSet>
      <dgm:spPr/>
      <dgm:t>
        <a:bodyPr/>
        <a:lstStyle/>
        <a:p>
          <a:endParaRPr lang="en-GB"/>
        </a:p>
      </dgm:t>
    </dgm:pt>
  </dgm:ptLst>
  <dgm:cxnLst>
    <dgm:cxn modelId="{B7639C53-A4EF-4020-92A7-46340A6B67E4}" type="presOf" srcId="{FEABFFB5-CC6A-4F3F-B501-DA3644A3949D}" destId="{F0689D10-A944-4645-9C78-13600155B516}" srcOrd="0" destOrd="0" presId="urn:microsoft.com/office/officeart/2005/8/layout/vList2"/>
    <dgm:cxn modelId="{33199EFB-DE85-4231-BE41-FCDF4F72C048}" type="presOf" srcId="{6CE673B0-361B-4403-9B5E-E95603E8F666}" destId="{DB22A7CC-FE14-4C00-9C45-702241204BEC}" srcOrd="0" destOrd="0" presId="urn:microsoft.com/office/officeart/2005/8/layout/vList2"/>
    <dgm:cxn modelId="{5B4F5E50-C321-474B-8B12-591ABEF80FF8}" srcId="{FEABFFB5-CC6A-4F3F-B501-DA3644A3949D}" destId="{6CE673B0-361B-4403-9B5E-E95603E8F666}" srcOrd="0" destOrd="0" parTransId="{9F448F40-D4BC-400B-B160-DE06D75AF5B7}" sibTransId="{63E2B63F-8154-49ED-BB51-3141AF16D4FA}"/>
    <dgm:cxn modelId="{AE7EC4D2-2726-4FAE-A1BE-D3BE1F4B4382}" type="presParOf" srcId="{F0689D10-A944-4645-9C78-13600155B516}" destId="{DB22A7CC-FE14-4C00-9C45-702241204BE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AE8630-DC10-4B52-AFE9-52D0B66F20CA}"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s-ES"/>
        </a:p>
      </dgm:t>
    </dgm:pt>
    <dgm:pt modelId="{87D56068-2F12-43B7-B4D2-1663CECA87D2}">
      <dgm:prSet custT="1"/>
      <dgm:spPr/>
      <dgm:t>
        <a:bodyPr/>
        <a:lstStyle/>
        <a:p>
          <a:r>
            <a:rPr lang="en-US" sz="1050" dirty="0"/>
            <a:t>Application: Structure and function of cellulose and starch in plants </a:t>
          </a:r>
          <a:r>
            <a:rPr lang="en-US" sz="1050" dirty="0" smtClean="0"/>
            <a:t>and </a:t>
          </a:r>
          <a:r>
            <a:rPr lang="en-GB" sz="1050" dirty="0" smtClean="0"/>
            <a:t>glycogen in humans.</a:t>
          </a:r>
          <a:endParaRPr lang="en-GB" sz="1050" dirty="0"/>
        </a:p>
      </dgm:t>
    </dgm:pt>
    <dgm:pt modelId="{54172AD3-E414-4AD9-A253-2920F39B344C}" type="parTrans" cxnId="{50FB1FF7-24F0-44B5-BA92-7E48DED1E4A8}">
      <dgm:prSet/>
      <dgm:spPr/>
      <dgm:t>
        <a:bodyPr/>
        <a:lstStyle/>
        <a:p>
          <a:endParaRPr lang="en-GB" sz="2000"/>
        </a:p>
      </dgm:t>
    </dgm:pt>
    <dgm:pt modelId="{DA1D7BD2-63C0-409C-A012-22240A14D8B8}" type="sibTrans" cxnId="{50FB1FF7-24F0-44B5-BA92-7E48DED1E4A8}">
      <dgm:prSet/>
      <dgm:spPr/>
      <dgm:t>
        <a:bodyPr/>
        <a:lstStyle/>
        <a:p>
          <a:endParaRPr lang="en-GB" sz="2000"/>
        </a:p>
      </dgm:t>
    </dgm:pt>
    <dgm:pt modelId="{29AC52EC-8283-4808-AB96-EE777DCFDE15}">
      <dgm:prSet custT="1"/>
      <dgm:spPr/>
      <dgm:t>
        <a:bodyPr/>
        <a:lstStyle/>
        <a:p>
          <a:r>
            <a:rPr lang="en-US" sz="1050" dirty="0" smtClean="0"/>
            <a:t>Application</a:t>
          </a:r>
          <a:r>
            <a:rPr lang="en-US" sz="1050" dirty="0"/>
            <a:t>: Scientific evidence for health risks of trans fats and </a:t>
          </a:r>
          <a:r>
            <a:rPr lang="en-US" sz="1050" dirty="0" smtClean="0"/>
            <a:t>saturated </a:t>
          </a:r>
          <a:r>
            <a:rPr lang="en-GB" sz="1050" dirty="0" smtClean="0"/>
            <a:t>fatty acids.</a:t>
          </a:r>
          <a:endParaRPr lang="en-GB" sz="1050" dirty="0"/>
        </a:p>
      </dgm:t>
    </dgm:pt>
    <dgm:pt modelId="{99972A2D-A2D1-4EC6-8271-E46C53BC311A}" type="parTrans" cxnId="{F6AE8147-282A-445C-BAFB-E9E6D8ACE64C}">
      <dgm:prSet/>
      <dgm:spPr/>
      <dgm:t>
        <a:bodyPr/>
        <a:lstStyle/>
        <a:p>
          <a:endParaRPr lang="en-GB" sz="2000"/>
        </a:p>
      </dgm:t>
    </dgm:pt>
    <dgm:pt modelId="{91DBDFE8-64C5-43D1-9C9B-47A38DDD560E}" type="sibTrans" cxnId="{F6AE8147-282A-445C-BAFB-E9E6D8ACE64C}">
      <dgm:prSet/>
      <dgm:spPr/>
      <dgm:t>
        <a:bodyPr/>
        <a:lstStyle/>
        <a:p>
          <a:endParaRPr lang="en-GB" sz="2000"/>
        </a:p>
      </dgm:t>
    </dgm:pt>
    <dgm:pt modelId="{DB536590-77AA-4D5D-ABA7-25E0F9AE872F}">
      <dgm:prSet custT="1"/>
      <dgm:spPr/>
      <dgm:t>
        <a:bodyPr/>
        <a:lstStyle/>
        <a:p>
          <a:r>
            <a:rPr lang="en-US" sz="1050" dirty="0" smtClean="0"/>
            <a:t>Application</a:t>
          </a:r>
          <a:r>
            <a:rPr lang="en-US" sz="1050" dirty="0"/>
            <a:t>: Lipids are more suitable for long-term energy storage in </a:t>
          </a:r>
          <a:r>
            <a:rPr lang="en-US" sz="1050" dirty="0" smtClean="0"/>
            <a:t>humans </a:t>
          </a:r>
          <a:r>
            <a:rPr lang="en-GB" sz="1050" dirty="0" smtClean="0"/>
            <a:t>than carbohydrates.</a:t>
          </a:r>
          <a:endParaRPr lang="en-GB" sz="1050" dirty="0"/>
        </a:p>
      </dgm:t>
    </dgm:pt>
    <dgm:pt modelId="{CEA7195C-18AA-4C71-9BD1-EC55F27BCFDD}" type="parTrans" cxnId="{B1A20FF2-1909-4BBF-AF5B-C8D71FE87F4F}">
      <dgm:prSet/>
      <dgm:spPr/>
      <dgm:t>
        <a:bodyPr/>
        <a:lstStyle/>
        <a:p>
          <a:endParaRPr lang="en-GB" sz="2000"/>
        </a:p>
      </dgm:t>
    </dgm:pt>
    <dgm:pt modelId="{ED39645F-7998-45B0-BE73-3B1EEBCAE0A2}" type="sibTrans" cxnId="{B1A20FF2-1909-4BBF-AF5B-C8D71FE87F4F}">
      <dgm:prSet/>
      <dgm:spPr/>
      <dgm:t>
        <a:bodyPr/>
        <a:lstStyle/>
        <a:p>
          <a:endParaRPr lang="en-GB" sz="2000"/>
        </a:p>
      </dgm:t>
    </dgm:pt>
    <dgm:pt modelId="{0C233AC6-0949-45E5-9368-F8BE86625245}">
      <dgm:prSet custT="1"/>
      <dgm:spPr/>
      <dgm:t>
        <a:bodyPr/>
        <a:lstStyle/>
        <a:p>
          <a:r>
            <a:rPr lang="en-US" sz="1050" dirty="0" smtClean="0"/>
            <a:t>Application</a:t>
          </a:r>
          <a:r>
            <a:rPr lang="en-US" sz="1050" dirty="0"/>
            <a:t>: Evaluation of evidence and the methods used to obtain </a:t>
          </a:r>
          <a:r>
            <a:rPr lang="en-US" sz="1050" dirty="0" smtClean="0"/>
            <a:t>the evidence for health claims made about lipids.</a:t>
          </a:r>
          <a:endParaRPr lang="en-GB" sz="1050" dirty="0"/>
        </a:p>
      </dgm:t>
    </dgm:pt>
    <dgm:pt modelId="{2319AF4D-1603-4D52-8177-5241BE0D4F0B}" type="parTrans" cxnId="{DE685934-876B-44C3-A1F8-8EE9253EDBF4}">
      <dgm:prSet/>
      <dgm:spPr/>
      <dgm:t>
        <a:bodyPr/>
        <a:lstStyle/>
        <a:p>
          <a:endParaRPr lang="en-GB" sz="2000"/>
        </a:p>
      </dgm:t>
    </dgm:pt>
    <dgm:pt modelId="{BDD34209-0F54-4D33-AA86-840573F5221F}" type="sibTrans" cxnId="{DE685934-876B-44C3-A1F8-8EE9253EDBF4}">
      <dgm:prSet/>
      <dgm:spPr/>
      <dgm:t>
        <a:bodyPr/>
        <a:lstStyle/>
        <a:p>
          <a:endParaRPr lang="en-GB" sz="2000"/>
        </a:p>
      </dgm:t>
    </dgm:pt>
    <dgm:pt modelId="{289FADDB-659F-4D83-95F9-7F106A7BA869}">
      <dgm:prSet custT="1"/>
      <dgm:spPr/>
      <dgm:t>
        <a:bodyPr/>
        <a:lstStyle/>
        <a:p>
          <a:r>
            <a:rPr lang="en-US" sz="1050" dirty="0" smtClean="0"/>
            <a:t>Skill</a:t>
          </a:r>
          <a:r>
            <a:rPr lang="en-US" sz="1050" dirty="0"/>
            <a:t>: Use of molecular visualization software to compare cellulose, starch </a:t>
          </a:r>
          <a:r>
            <a:rPr lang="en-US" sz="1050" dirty="0" smtClean="0"/>
            <a:t>and </a:t>
          </a:r>
          <a:r>
            <a:rPr lang="en-GB" sz="1050" dirty="0" smtClean="0"/>
            <a:t>glycogen.</a:t>
          </a:r>
          <a:endParaRPr lang="en-GB" sz="1050" dirty="0"/>
        </a:p>
      </dgm:t>
    </dgm:pt>
    <dgm:pt modelId="{72881709-A55A-49C8-BE3A-4F0D781FD15F}" type="parTrans" cxnId="{E48C7A81-0002-47DA-BC19-491D905FB8F7}">
      <dgm:prSet/>
      <dgm:spPr/>
      <dgm:t>
        <a:bodyPr/>
        <a:lstStyle/>
        <a:p>
          <a:endParaRPr lang="en-GB" sz="2000"/>
        </a:p>
      </dgm:t>
    </dgm:pt>
    <dgm:pt modelId="{49B7EA03-E5A7-43D8-980D-A4F0603094B5}" type="sibTrans" cxnId="{E48C7A81-0002-47DA-BC19-491D905FB8F7}">
      <dgm:prSet/>
      <dgm:spPr/>
      <dgm:t>
        <a:bodyPr/>
        <a:lstStyle/>
        <a:p>
          <a:endParaRPr lang="en-GB" sz="2000"/>
        </a:p>
      </dgm:t>
    </dgm:pt>
    <dgm:pt modelId="{A12CF708-FDAB-48E7-AA11-19481ED7E21C}">
      <dgm:prSet custT="1"/>
      <dgm:spPr/>
      <dgm:t>
        <a:bodyPr/>
        <a:lstStyle/>
        <a:p>
          <a:r>
            <a:rPr lang="en-US" sz="1050" dirty="0" smtClean="0"/>
            <a:t>Skill</a:t>
          </a:r>
          <a:r>
            <a:rPr lang="en-US" sz="1050" dirty="0"/>
            <a:t>: Determination of body mass index by calculation or use of a nomogram.</a:t>
          </a:r>
          <a:endParaRPr lang="en-GB" sz="1050" dirty="0"/>
        </a:p>
      </dgm:t>
    </dgm:pt>
    <dgm:pt modelId="{BB5827CE-E50A-4AD1-BAE0-E02BE03DEF67}" type="parTrans" cxnId="{EC5D4DCD-6AF9-4B3F-8F1C-B59D93938E38}">
      <dgm:prSet/>
      <dgm:spPr/>
      <dgm:t>
        <a:bodyPr/>
        <a:lstStyle/>
        <a:p>
          <a:endParaRPr lang="en-GB" sz="2000"/>
        </a:p>
      </dgm:t>
    </dgm:pt>
    <dgm:pt modelId="{D17F8834-66CA-484D-A051-9F4E8FB602D1}" type="sibTrans" cxnId="{EC5D4DCD-6AF9-4B3F-8F1C-B59D93938E38}">
      <dgm:prSet/>
      <dgm:spPr/>
      <dgm:t>
        <a:bodyPr/>
        <a:lstStyle/>
        <a:p>
          <a:endParaRPr lang="en-GB" sz="2000"/>
        </a:p>
      </dgm:t>
    </dgm:pt>
    <dgm:pt modelId="{F9EB2F10-2B83-439B-8299-10923EE9C12E}" type="pres">
      <dgm:prSet presAssocID="{FBAE8630-DC10-4B52-AFE9-52D0B66F20CA}" presName="linear" presStyleCnt="0">
        <dgm:presLayoutVars>
          <dgm:animLvl val="lvl"/>
          <dgm:resizeHandles val="exact"/>
        </dgm:presLayoutVars>
      </dgm:prSet>
      <dgm:spPr/>
      <dgm:t>
        <a:bodyPr/>
        <a:lstStyle/>
        <a:p>
          <a:endParaRPr lang="es-ES"/>
        </a:p>
      </dgm:t>
    </dgm:pt>
    <dgm:pt modelId="{AAFF8F3D-956F-4534-9253-826C25662221}" type="pres">
      <dgm:prSet presAssocID="{87D56068-2F12-43B7-B4D2-1663CECA87D2}" presName="parentText" presStyleLbl="node1" presStyleIdx="0" presStyleCnt="6">
        <dgm:presLayoutVars>
          <dgm:chMax val="0"/>
          <dgm:bulletEnabled val="1"/>
        </dgm:presLayoutVars>
      </dgm:prSet>
      <dgm:spPr/>
      <dgm:t>
        <a:bodyPr/>
        <a:lstStyle/>
        <a:p>
          <a:endParaRPr lang="en-GB"/>
        </a:p>
      </dgm:t>
    </dgm:pt>
    <dgm:pt modelId="{4596A868-0258-47D2-B160-B12901F42F11}" type="pres">
      <dgm:prSet presAssocID="{DA1D7BD2-63C0-409C-A012-22240A14D8B8}" presName="spacer" presStyleCnt="0"/>
      <dgm:spPr/>
    </dgm:pt>
    <dgm:pt modelId="{09735152-5854-40BC-94F7-239B0E348F55}" type="pres">
      <dgm:prSet presAssocID="{29AC52EC-8283-4808-AB96-EE777DCFDE15}" presName="parentText" presStyleLbl="node1" presStyleIdx="1" presStyleCnt="6">
        <dgm:presLayoutVars>
          <dgm:chMax val="0"/>
          <dgm:bulletEnabled val="1"/>
        </dgm:presLayoutVars>
      </dgm:prSet>
      <dgm:spPr/>
      <dgm:t>
        <a:bodyPr/>
        <a:lstStyle/>
        <a:p>
          <a:endParaRPr lang="en-GB"/>
        </a:p>
      </dgm:t>
    </dgm:pt>
    <dgm:pt modelId="{33815983-815F-487E-8181-68AFCC1FA9F0}" type="pres">
      <dgm:prSet presAssocID="{91DBDFE8-64C5-43D1-9C9B-47A38DDD560E}" presName="spacer" presStyleCnt="0"/>
      <dgm:spPr/>
    </dgm:pt>
    <dgm:pt modelId="{1054070F-BBB1-414F-9484-414BB65462C8}" type="pres">
      <dgm:prSet presAssocID="{DB536590-77AA-4D5D-ABA7-25E0F9AE872F}" presName="parentText" presStyleLbl="node1" presStyleIdx="2" presStyleCnt="6">
        <dgm:presLayoutVars>
          <dgm:chMax val="0"/>
          <dgm:bulletEnabled val="1"/>
        </dgm:presLayoutVars>
      </dgm:prSet>
      <dgm:spPr/>
      <dgm:t>
        <a:bodyPr/>
        <a:lstStyle/>
        <a:p>
          <a:endParaRPr lang="en-GB"/>
        </a:p>
      </dgm:t>
    </dgm:pt>
    <dgm:pt modelId="{6767DEBF-1C63-404F-AD4A-A24EF1FE3FF5}" type="pres">
      <dgm:prSet presAssocID="{ED39645F-7998-45B0-BE73-3B1EEBCAE0A2}" presName="spacer" presStyleCnt="0"/>
      <dgm:spPr/>
    </dgm:pt>
    <dgm:pt modelId="{CFA27DD8-8A0A-43D5-8C3C-FE310CB1AFC4}" type="pres">
      <dgm:prSet presAssocID="{0C233AC6-0949-45E5-9368-F8BE86625245}" presName="parentText" presStyleLbl="node1" presStyleIdx="3" presStyleCnt="6">
        <dgm:presLayoutVars>
          <dgm:chMax val="0"/>
          <dgm:bulletEnabled val="1"/>
        </dgm:presLayoutVars>
      </dgm:prSet>
      <dgm:spPr/>
      <dgm:t>
        <a:bodyPr/>
        <a:lstStyle/>
        <a:p>
          <a:endParaRPr lang="en-GB"/>
        </a:p>
      </dgm:t>
    </dgm:pt>
    <dgm:pt modelId="{7A973289-C8CB-4F36-BB3D-4B957019086A}" type="pres">
      <dgm:prSet presAssocID="{BDD34209-0F54-4D33-AA86-840573F5221F}" presName="spacer" presStyleCnt="0"/>
      <dgm:spPr/>
    </dgm:pt>
    <dgm:pt modelId="{2D57B082-C465-4E87-A89E-49E17CC71CC3}" type="pres">
      <dgm:prSet presAssocID="{289FADDB-659F-4D83-95F9-7F106A7BA869}" presName="parentText" presStyleLbl="node1" presStyleIdx="4" presStyleCnt="6">
        <dgm:presLayoutVars>
          <dgm:chMax val="0"/>
          <dgm:bulletEnabled val="1"/>
        </dgm:presLayoutVars>
      </dgm:prSet>
      <dgm:spPr/>
      <dgm:t>
        <a:bodyPr/>
        <a:lstStyle/>
        <a:p>
          <a:endParaRPr lang="en-GB"/>
        </a:p>
      </dgm:t>
    </dgm:pt>
    <dgm:pt modelId="{B6DC6133-0169-43FC-A649-2CD851FD9F45}" type="pres">
      <dgm:prSet presAssocID="{49B7EA03-E5A7-43D8-980D-A4F0603094B5}" presName="spacer" presStyleCnt="0"/>
      <dgm:spPr/>
    </dgm:pt>
    <dgm:pt modelId="{55926876-917B-45CD-8BA7-0DD058DA7C06}" type="pres">
      <dgm:prSet presAssocID="{A12CF708-FDAB-48E7-AA11-19481ED7E21C}" presName="parentText" presStyleLbl="node1" presStyleIdx="5" presStyleCnt="6">
        <dgm:presLayoutVars>
          <dgm:chMax val="0"/>
          <dgm:bulletEnabled val="1"/>
        </dgm:presLayoutVars>
      </dgm:prSet>
      <dgm:spPr/>
      <dgm:t>
        <a:bodyPr/>
        <a:lstStyle/>
        <a:p>
          <a:endParaRPr lang="en-GB"/>
        </a:p>
      </dgm:t>
    </dgm:pt>
  </dgm:ptLst>
  <dgm:cxnLst>
    <dgm:cxn modelId="{B1A20FF2-1909-4BBF-AF5B-C8D71FE87F4F}" srcId="{FBAE8630-DC10-4B52-AFE9-52D0B66F20CA}" destId="{DB536590-77AA-4D5D-ABA7-25E0F9AE872F}" srcOrd="2" destOrd="0" parTransId="{CEA7195C-18AA-4C71-9BD1-EC55F27BCFDD}" sibTransId="{ED39645F-7998-45B0-BE73-3B1EEBCAE0A2}"/>
    <dgm:cxn modelId="{F6AE8147-282A-445C-BAFB-E9E6D8ACE64C}" srcId="{FBAE8630-DC10-4B52-AFE9-52D0B66F20CA}" destId="{29AC52EC-8283-4808-AB96-EE777DCFDE15}" srcOrd="1" destOrd="0" parTransId="{99972A2D-A2D1-4EC6-8271-E46C53BC311A}" sibTransId="{91DBDFE8-64C5-43D1-9C9B-47A38DDD560E}"/>
    <dgm:cxn modelId="{D272B9B3-AE76-4C05-9DBB-324C51590006}" type="presOf" srcId="{29AC52EC-8283-4808-AB96-EE777DCFDE15}" destId="{09735152-5854-40BC-94F7-239B0E348F55}" srcOrd="0" destOrd="0" presId="urn:microsoft.com/office/officeart/2005/8/layout/vList2"/>
    <dgm:cxn modelId="{E7298849-53DD-46AE-B244-1FB1AE7BB03F}" type="presOf" srcId="{87D56068-2F12-43B7-B4D2-1663CECA87D2}" destId="{AAFF8F3D-956F-4534-9253-826C25662221}" srcOrd="0" destOrd="0" presId="urn:microsoft.com/office/officeart/2005/8/layout/vList2"/>
    <dgm:cxn modelId="{720BD40B-F660-46C8-B916-6EDAE0B5959E}" type="presOf" srcId="{FBAE8630-DC10-4B52-AFE9-52D0B66F20CA}" destId="{F9EB2F10-2B83-439B-8299-10923EE9C12E}" srcOrd="0" destOrd="0" presId="urn:microsoft.com/office/officeart/2005/8/layout/vList2"/>
    <dgm:cxn modelId="{DE685934-876B-44C3-A1F8-8EE9253EDBF4}" srcId="{FBAE8630-DC10-4B52-AFE9-52D0B66F20CA}" destId="{0C233AC6-0949-45E5-9368-F8BE86625245}" srcOrd="3" destOrd="0" parTransId="{2319AF4D-1603-4D52-8177-5241BE0D4F0B}" sibTransId="{BDD34209-0F54-4D33-AA86-840573F5221F}"/>
    <dgm:cxn modelId="{360D5205-50C3-4E77-AE96-53985C3B5E05}" type="presOf" srcId="{0C233AC6-0949-45E5-9368-F8BE86625245}" destId="{CFA27DD8-8A0A-43D5-8C3C-FE310CB1AFC4}" srcOrd="0" destOrd="0" presId="urn:microsoft.com/office/officeart/2005/8/layout/vList2"/>
    <dgm:cxn modelId="{DBBAE748-BF20-4018-AE97-380B5048F41A}" type="presOf" srcId="{289FADDB-659F-4D83-95F9-7F106A7BA869}" destId="{2D57B082-C465-4E87-A89E-49E17CC71CC3}" srcOrd="0" destOrd="0" presId="urn:microsoft.com/office/officeart/2005/8/layout/vList2"/>
    <dgm:cxn modelId="{D77C241C-9A11-483C-B499-0386CB549D63}" type="presOf" srcId="{A12CF708-FDAB-48E7-AA11-19481ED7E21C}" destId="{55926876-917B-45CD-8BA7-0DD058DA7C06}" srcOrd="0" destOrd="0" presId="urn:microsoft.com/office/officeart/2005/8/layout/vList2"/>
    <dgm:cxn modelId="{50FB1FF7-24F0-44B5-BA92-7E48DED1E4A8}" srcId="{FBAE8630-DC10-4B52-AFE9-52D0B66F20CA}" destId="{87D56068-2F12-43B7-B4D2-1663CECA87D2}" srcOrd="0" destOrd="0" parTransId="{54172AD3-E414-4AD9-A253-2920F39B344C}" sibTransId="{DA1D7BD2-63C0-409C-A012-22240A14D8B8}"/>
    <dgm:cxn modelId="{E48C7A81-0002-47DA-BC19-491D905FB8F7}" srcId="{FBAE8630-DC10-4B52-AFE9-52D0B66F20CA}" destId="{289FADDB-659F-4D83-95F9-7F106A7BA869}" srcOrd="4" destOrd="0" parTransId="{72881709-A55A-49C8-BE3A-4F0D781FD15F}" sibTransId="{49B7EA03-E5A7-43D8-980D-A4F0603094B5}"/>
    <dgm:cxn modelId="{EC5D4DCD-6AF9-4B3F-8F1C-B59D93938E38}" srcId="{FBAE8630-DC10-4B52-AFE9-52D0B66F20CA}" destId="{A12CF708-FDAB-48E7-AA11-19481ED7E21C}" srcOrd="5" destOrd="0" parTransId="{BB5827CE-E50A-4AD1-BAE0-E02BE03DEF67}" sibTransId="{D17F8834-66CA-484D-A051-9F4E8FB602D1}"/>
    <dgm:cxn modelId="{9AC226E6-3F08-40D6-82B6-7C6A9F41609F}" type="presOf" srcId="{DB536590-77AA-4D5D-ABA7-25E0F9AE872F}" destId="{1054070F-BBB1-414F-9484-414BB65462C8}" srcOrd="0" destOrd="0" presId="urn:microsoft.com/office/officeart/2005/8/layout/vList2"/>
    <dgm:cxn modelId="{C02CA9B6-BFB9-4537-959D-28909FD3A07B}" type="presParOf" srcId="{F9EB2F10-2B83-439B-8299-10923EE9C12E}" destId="{AAFF8F3D-956F-4534-9253-826C25662221}" srcOrd="0" destOrd="0" presId="urn:microsoft.com/office/officeart/2005/8/layout/vList2"/>
    <dgm:cxn modelId="{1BD36A35-7CB4-4ADF-80E8-0A88C8254A2B}" type="presParOf" srcId="{F9EB2F10-2B83-439B-8299-10923EE9C12E}" destId="{4596A868-0258-47D2-B160-B12901F42F11}" srcOrd="1" destOrd="0" presId="urn:microsoft.com/office/officeart/2005/8/layout/vList2"/>
    <dgm:cxn modelId="{70790632-3BCC-4F2A-8083-0D2A2EDD4D57}" type="presParOf" srcId="{F9EB2F10-2B83-439B-8299-10923EE9C12E}" destId="{09735152-5854-40BC-94F7-239B0E348F55}" srcOrd="2" destOrd="0" presId="urn:microsoft.com/office/officeart/2005/8/layout/vList2"/>
    <dgm:cxn modelId="{308BB768-DF15-4EB2-92EF-1F4448266DF7}" type="presParOf" srcId="{F9EB2F10-2B83-439B-8299-10923EE9C12E}" destId="{33815983-815F-487E-8181-68AFCC1FA9F0}" srcOrd="3" destOrd="0" presId="urn:microsoft.com/office/officeart/2005/8/layout/vList2"/>
    <dgm:cxn modelId="{312AE9AD-9DD2-40A2-8EC4-BB5C98BCC116}" type="presParOf" srcId="{F9EB2F10-2B83-439B-8299-10923EE9C12E}" destId="{1054070F-BBB1-414F-9484-414BB65462C8}" srcOrd="4" destOrd="0" presId="urn:microsoft.com/office/officeart/2005/8/layout/vList2"/>
    <dgm:cxn modelId="{EE3C5207-4D10-4628-8115-370E60F4D350}" type="presParOf" srcId="{F9EB2F10-2B83-439B-8299-10923EE9C12E}" destId="{6767DEBF-1C63-404F-AD4A-A24EF1FE3FF5}" srcOrd="5" destOrd="0" presId="urn:microsoft.com/office/officeart/2005/8/layout/vList2"/>
    <dgm:cxn modelId="{24FB1ABF-EA2E-41BE-B936-EA85107D6A72}" type="presParOf" srcId="{F9EB2F10-2B83-439B-8299-10923EE9C12E}" destId="{CFA27DD8-8A0A-43D5-8C3C-FE310CB1AFC4}" srcOrd="6" destOrd="0" presId="urn:microsoft.com/office/officeart/2005/8/layout/vList2"/>
    <dgm:cxn modelId="{C49966A1-E8C9-4E8B-A629-4485329E4C75}" type="presParOf" srcId="{F9EB2F10-2B83-439B-8299-10923EE9C12E}" destId="{7A973289-C8CB-4F36-BB3D-4B957019086A}" srcOrd="7" destOrd="0" presId="urn:microsoft.com/office/officeart/2005/8/layout/vList2"/>
    <dgm:cxn modelId="{4BA13333-E13C-4A47-8FC9-1E005073BD5A}" type="presParOf" srcId="{F9EB2F10-2B83-439B-8299-10923EE9C12E}" destId="{2D57B082-C465-4E87-A89E-49E17CC71CC3}" srcOrd="8" destOrd="0" presId="urn:microsoft.com/office/officeart/2005/8/layout/vList2"/>
    <dgm:cxn modelId="{38486FC0-3F64-4E80-ACEF-0EC2FFECCFBE}" type="presParOf" srcId="{F9EB2F10-2B83-439B-8299-10923EE9C12E}" destId="{B6DC6133-0169-43FC-A649-2CD851FD9F45}" srcOrd="9" destOrd="0" presId="urn:microsoft.com/office/officeart/2005/8/layout/vList2"/>
    <dgm:cxn modelId="{1F496E37-D07C-4B14-AE34-F6FC677C5D74}" type="presParOf" srcId="{F9EB2F10-2B83-439B-8299-10923EE9C12E}" destId="{55926876-917B-45CD-8BA7-0DD058DA7C0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199ABC-2B52-4EE2-91EE-5768BDAAE9F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GB"/>
        </a:p>
      </dgm:t>
    </dgm:pt>
    <dgm:pt modelId="{9894D33F-DB2E-4419-9D5C-11A2C56919F1}">
      <dgm:prSet phldrT="[Texto]"/>
      <dgm:spPr/>
      <dgm:t>
        <a:bodyPr/>
        <a:lstStyle/>
        <a:p>
          <a:r>
            <a:rPr lang="en-US" dirty="0" smtClean="0"/>
            <a:t>There are conflicting views as to the harms and benefits of fats in diets. How do we decide between competing views?</a:t>
          </a:r>
          <a:endParaRPr lang="en-GB" b="1" dirty="0"/>
        </a:p>
      </dgm:t>
    </dgm:pt>
    <dgm:pt modelId="{0F5448C9-0552-4810-ABD8-51C7555B8F5F}" type="parTrans" cxnId="{DCE3F067-98BE-438F-9ED8-641E71E735E2}">
      <dgm:prSet/>
      <dgm:spPr/>
      <dgm:t>
        <a:bodyPr/>
        <a:lstStyle/>
        <a:p>
          <a:endParaRPr lang="en-GB"/>
        </a:p>
      </dgm:t>
    </dgm:pt>
    <dgm:pt modelId="{52652FC3-6523-449E-B207-28E69B7FCAB7}" type="sibTrans" cxnId="{DCE3F067-98BE-438F-9ED8-641E71E735E2}">
      <dgm:prSet/>
      <dgm:spPr/>
      <dgm:t>
        <a:bodyPr/>
        <a:lstStyle/>
        <a:p>
          <a:endParaRPr lang="en-GB"/>
        </a:p>
      </dgm:t>
    </dgm:pt>
    <dgm:pt modelId="{DBD93534-37E2-4FEB-B4FF-70A6DF8FFBF4}" type="pres">
      <dgm:prSet presAssocID="{27199ABC-2B52-4EE2-91EE-5768BDAAE9F2}" presName="linear" presStyleCnt="0">
        <dgm:presLayoutVars>
          <dgm:animLvl val="lvl"/>
          <dgm:resizeHandles val="exact"/>
        </dgm:presLayoutVars>
      </dgm:prSet>
      <dgm:spPr/>
      <dgm:t>
        <a:bodyPr/>
        <a:lstStyle/>
        <a:p>
          <a:endParaRPr lang="en-GB"/>
        </a:p>
      </dgm:t>
    </dgm:pt>
    <dgm:pt modelId="{5452018A-424A-4A43-BEAE-C6715D57FA04}" type="pres">
      <dgm:prSet presAssocID="{9894D33F-DB2E-4419-9D5C-11A2C56919F1}" presName="parentText" presStyleLbl="node1" presStyleIdx="0" presStyleCnt="1" custScaleY="46789">
        <dgm:presLayoutVars>
          <dgm:chMax val="0"/>
          <dgm:bulletEnabled val="1"/>
        </dgm:presLayoutVars>
      </dgm:prSet>
      <dgm:spPr/>
      <dgm:t>
        <a:bodyPr/>
        <a:lstStyle/>
        <a:p>
          <a:endParaRPr lang="en-GB"/>
        </a:p>
      </dgm:t>
    </dgm:pt>
  </dgm:ptLst>
  <dgm:cxnLst>
    <dgm:cxn modelId="{DCE3F067-98BE-438F-9ED8-641E71E735E2}" srcId="{27199ABC-2B52-4EE2-91EE-5768BDAAE9F2}" destId="{9894D33F-DB2E-4419-9D5C-11A2C56919F1}" srcOrd="0" destOrd="0" parTransId="{0F5448C9-0552-4810-ABD8-51C7555B8F5F}" sibTransId="{52652FC3-6523-449E-B207-28E69B7FCAB7}"/>
    <dgm:cxn modelId="{242EAB56-AB19-489D-A21A-8F8068B64B77}" type="presOf" srcId="{27199ABC-2B52-4EE2-91EE-5768BDAAE9F2}" destId="{DBD93534-37E2-4FEB-B4FF-70A6DF8FFBF4}" srcOrd="0" destOrd="0" presId="urn:microsoft.com/office/officeart/2005/8/layout/vList2"/>
    <dgm:cxn modelId="{3C534029-3EBC-4D33-BDC3-CAB90180A905}" type="presOf" srcId="{9894D33F-DB2E-4419-9D5C-11A2C56919F1}" destId="{5452018A-424A-4A43-BEAE-C6715D57FA04}" srcOrd="0" destOrd="0" presId="urn:microsoft.com/office/officeart/2005/8/layout/vList2"/>
    <dgm:cxn modelId="{7B9A5D9C-1AA1-474E-A5E4-B3BD0A83C9EF}" type="presParOf" srcId="{DBD93534-37E2-4FEB-B4FF-70A6DF8FFBF4}" destId="{5452018A-424A-4A43-BEAE-C6715D57FA0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7C74FE7-A888-49E9-8D20-F61CB535A40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1D41071-45FB-444D-9B2F-904611762510}">
      <dgm:prSet/>
      <dgm:spPr/>
      <dgm:t>
        <a:bodyPr/>
        <a:lstStyle/>
        <a:p>
          <a:r>
            <a:rPr lang="en-US"/>
            <a:t>The structure of starch should include amylose and amylopectin.</a:t>
          </a:r>
          <a:endParaRPr lang="en-GB"/>
        </a:p>
      </dgm:t>
    </dgm:pt>
    <dgm:pt modelId="{144594EF-EA86-469A-8FDF-87D9CA37E400}" type="parTrans" cxnId="{6A0E3DC5-010C-4A6E-9E8C-95A83B516F0C}">
      <dgm:prSet/>
      <dgm:spPr/>
      <dgm:t>
        <a:bodyPr/>
        <a:lstStyle/>
        <a:p>
          <a:endParaRPr lang="en-GB"/>
        </a:p>
      </dgm:t>
    </dgm:pt>
    <dgm:pt modelId="{C3B422ED-9603-4769-BC09-22AEDF1E4EB5}" type="sibTrans" cxnId="{6A0E3DC5-010C-4A6E-9E8C-95A83B516F0C}">
      <dgm:prSet/>
      <dgm:spPr/>
      <dgm:t>
        <a:bodyPr/>
        <a:lstStyle/>
        <a:p>
          <a:endParaRPr lang="en-GB"/>
        </a:p>
      </dgm:t>
    </dgm:pt>
    <dgm:pt modelId="{DAA67730-ADC7-44D1-A973-BF10C592189C}">
      <dgm:prSet/>
      <dgm:spPr/>
      <dgm:t>
        <a:bodyPr/>
        <a:lstStyle/>
        <a:p>
          <a:r>
            <a:rPr lang="en-US" dirty="0" smtClean="0"/>
            <a:t>Named </a:t>
          </a:r>
          <a:r>
            <a:rPr lang="en-US" dirty="0"/>
            <a:t>examples of fatty acids are not required.</a:t>
          </a:r>
          <a:endParaRPr lang="en-GB" dirty="0"/>
        </a:p>
      </dgm:t>
    </dgm:pt>
    <dgm:pt modelId="{18E0AD27-F09C-431A-A942-2AF1C8BA5FE7}" type="parTrans" cxnId="{D1163174-A430-4DD0-A9DF-82EE5066D24E}">
      <dgm:prSet/>
      <dgm:spPr/>
      <dgm:t>
        <a:bodyPr/>
        <a:lstStyle/>
        <a:p>
          <a:endParaRPr lang="en-GB"/>
        </a:p>
      </dgm:t>
    </dgm:pt>
    <dgm:pt modelId="{A8B88E18-8877-487E-81C8-56DC36E0B16F}" type="sibTrans" cxnId="{D1163174-A430-4DD0-A9DF-82EE5066D24E}">
      <dgm:prSet/>
      <dgm:spPr/>
      <dgm:t>
        <a:bodyPr/>
        <a:lstStyle/>
        <a:p>
          <a:endParaRPr lang="en-GB"/>
        </a:p>
      </dgm:t>
    </dgm:pt>
    <dgm:pt modelId="{C719E3F3-F90C-4BF1-B018-A0A623163761}">
      <dgm:prSet/>
      <dgm:spPr/>
      <dgm:t>
        <a:bodyPr/>
        <a:lstStyle/>
        <a:p>
          <a:r>
            <a:rPr lang="en-US" dirty="0" smtClean="0"/>
            <a:t>Sucrose</a:t>
          </a:r>
          <a:r>
            <a:rPr lang="en-US" dirty="0"/>
            <a:t>, lactose and maltose should be included as examples </a:t>
          </a:r>
          <a:r>
            <a:rPr lang="en-US" dirty="0" smtClean="0"/>
            <a:t>of disaccharides produced by combining monosaccharides.</a:t>
          </a:r>
          <a:endParaRPr lang="en-GB" dirty="0"/>
        </a:p>
      </dgm:t>
    </dgm:pt>
    <dgm:pt modelId="{1E6F4212-2DC9-4924-B4E3-998256E54554}" type="parTrans" cxnId="{C2C782AD-EB45-47E0-9B0F-FC010A2E6A93}">
      <dgm:prSet/>
      <dgm:spPr/>
      <dgm:t>
        <a:bodyPr/>
        <a:lstStyle/>
        <a:p>
          <a:endParaRPr lang="en-GB"/>
        </a:p>
      </dgm:t>
    </dgm:pt>
    <dgm:pt modelId="{03E13D0E-EC88-4CCE-B337-D05CE1374C71}" type="sibTrans" cxnId="{C2C782AD-EB45-47E0-9B0F-FC010A2E6A93}">
      <dgm:prSet/>
      <dgm:spPr/>
      <dgm:t>
        <a:bodyPr/>
        <a:lstStyle/>
        <a:p>
          <a:endParaRPr lang="en-GB"/>
        </a:p>
      </dgm:t>
    </dgm:pt>
    <dgm:pt modelId="{2DD8E0AB-A7A4-4B4A-A387-16195C35FA41}" type="pres">
      <dgm:prSet presAssocID="{C7C74FE7-A888-49E9-8D20-F61CB535A409}" presName="linear" presStyleCnt="0">
        <dgm:presLayoutVars>
          <dgm:animLvl val="lvl"/>
          <dgm:resizeHandles val="exact"/>
        </dgm:presLayoutVars>
      </dgm:prSet>
      <dgm:spPr/>
      <dgm:t>
        <a:bodyPr/>
        <a:lstStyle/>
        <a:p>
          <a:endParaRPr lang="en-GB"/>
        </a:p>
      </dgm:t>
    </dgm:pt>
    <dgm:pt modelId="{DB6C2067-CB8B-4EED-8F3D-6970E6D96A03}" type="pres">
      <dgm:prSet presAssocID="{11D41071-45FB-444D-9B2F-904611762510}" presName="parentText" presStyleLbl="node1" presStyleIdx="0" presStyleCnt="3">
        <dgm:presLayoutVars>
          <dgm:chMax val="0"/>
          <dgm:bulletEnabled val="1"/>
        </dgm:presLayoutVars>
      </dgm:prSet>
      <dgm:spPr/>
      <dgm:t>
        <a:bodyPr/>
        <a:lstStyle/>
        <a:p>
          <a:endParaRPr lang="en-GB"/>
        </a:p>
      </dgm:t>
    </dgm:pt>
    <dgm:pt modelId="{4D8ABCCF-217E-4687-AF77-23DD1A528459}" type="pres">
      <dgm:prSet presAssocID="{C3B422ED-9603-4769-BC09-22AEDF1E4EB5}" presName="spacer" presStyleCnt="0"/>
      <dgm:spPr/>
    </dgm:pt>
    <dgm:pt modelId="{7753C9CF-47A4-4EE7-A9AD-F641755B59AE}" type="pres">
      <dgm:prSet presAssocID="{DAA67730-ADC7-44D1-A973-BF10C592189C}" presName="parentText" presStyleLbl="node1" presStyleIdx="1" presStyleCnt="3">
        <dgm:presLayoutVars>
          <dgm:chMax val="0"/>
          <dgm:bulletEnabled val="1"/>
        </dgm:presLayoutVars>
      </dgm:prSet>
      <dgm:spPr/>
      <dgm:t>
        <a:bodyPr/>
        <a:lstStyle/>
        <a:p>
          <a:endParaRPr lang="en-GB"/>
        </a:p>
      </dgm:t>
    </dgm:pt>
    <dgm:pt modelId="{DAD2D159-5FD9-4560-B281-0B4F9A4CF37D}" type="pres">
      <dgm:prSet presAssocID="{A8B88E18-8877-487E-81C8-56DC36E0B16F}" presName="spacer" presStyleCnt="0"/>
      <dgm:spPr/>
    </dgm:pt>
    <dgm:pt modelId="{1992333E-82B1-436B-A8AF-EB043E6796C3}" type="pres">
      <dgm:prSet presAssocID="{C719E3F3-F90C-4BF1-B018-A0A623163761}" presName="parentText" presStyleLbl="node1" presStyleIdx="2" presStyleCnt="3">
        <dgm:presLayoutVars>
          <dgm:chMax val="0"/>
          <dgm:bulletEnabled val="1"/>
        </dgm:presLayoutVars>
      </dgm:prSet>
      <dgm:spPr/>
      <dgm:t>
        <a:bodyPr/>
        <a:lstStyle/>
        <a:p>
          <a:endParaRPr lang="en-GB"/>
        </a:p>
      </dgm:t>
    </dgm:pt>
  </dgm:ptLst>
  <dgm:cxnLst>
    <dgm:cxn modelId="{99DA4DD0-2697-4905-8919-F24F356CE147}" type="presOf" srcId="{DAA67730-ADC7-44D1-A973-BF10C592189C}" destId="{7753C9CF-47A4-4EE7-A9AD-F641755B59AE}" srcOrd="0" destOrd="0" presId="urn:microsoft.com/office/officeart/2005/8/layout/vList2"/>
    <dgm:cxn modelId="{B38B65F7-1D25-4D4E-9B2A-267C2ABD10D4}" type="presOf" srcId="{C719E3F3-F90C-4BF1-B018-A0A623163761}" destId="{1992333E-82B1-436B-A8AF-EB043E6796C3}" srcOrd="0" destOrd="0" presId="urn:microsoft.com/office/officeart/2005/8/layout/vList2"/>
    <dgm:cxn modelId="{6A0E3DC5-010C-4A6E-9E8C-95A83B516F0C}" srcId="{C7C74FE7-A888-49E9-8D20-F61CB535A409}" destId="{11D41071-45FB-444D-9B2F-904611762510}" srcOrd="0" destOrd="0" parTransId="{144594EF-EA86-469A-8FDF-87D9CA37E400}" sibTransId="{C3B422ED-9603-4769-BC09-22AEDF1E4EB5}"/>
    <dgm:cxn modelId="{87933B37-EEEB-436D-9717-452FA8426C76}" type="presOf" srcId="{C7C74FE7-A888-49E9-8D20-F61CB535A409}" destId="{2DD8E0AB-A7A4-4B4A-A387-16195C35FA41}" srcOrd="0" destOrd="0" presId="urn:microsoft.com/office/officeart/2005/8/layout/vList2"/>
    <dgm:cxn modelId="{964F2115-9555-4BAD-904F-B606E4A8ADD4}" type="presOf" srcId="{11D41071-45FB-444D-9B2F-904611762510}" destId="{DB6C2067-CB8B-4EED-8F3D-6970E6D96A03}" srcOrd="0" destOrd="0" presId="urn:microsoft.com/office/officeart/2005/8/layout/vList2"/>
    <dgm:cxn modelId="{D1163174-A430-4DD0-A9DF-82EE5066D24E}" srcId="{C7C74FE7-A888-49E9-8D20-F61CB535A409}" destId="{DAA67730-ADC7-44D1-A973-BF10C592189C}" srcOrd="1" destOrd="0" parTransId="{18E0AD27-F09C-431A-A942-2AF1C8BA5FE7}" sibTransId="{A8B88E18-8877-487E-81C8-56DC36E0B16F}"/>
    <dgm:cxn modelId="{C2C782AD-EB45-47E0-9B0F-FC010A2E6A93}" srcId="{C7C74FE7-A888-49E9-8D20-F61CB535A409}" destId="{C719E3F3-F90C-4BF1-B018-A0A623163761}" srcOrd="2" destOrd="0" parTransId="{1E6F4212-2DC9-4924-B4E3-998256E54554}" sibTransId="{03E13D0E-EC88-4CCE-B337-D05CE1374C71}"/>
    <dgm:cxn modelId="{76962DEA-E84D-4259-A98E-7F65E22A9E73}" type="presParOf" srcId="{2DD8E0AB-A7A4-4B4A-A387-16195C35FA41}" destId="{DB6C2067-CB8B-4EED-8F3D-6970E6D96A03}" srcOrd="0" destOrd="0" presId="urn:microsoft.com/office/officeart/2005/8/layout/vList2"/>
    <dgm:cxn modelId="{5B9684BE-BF60-4B50-8761-9BE6DFB6ACE8}" type="presParOf" srcId="{2DD8E0AB-A7A4-4B4A-A387-16195C35FA41}" destId="{4D8ABCCF-217E-4687-AF77-23DD1A528459}" srcOrd="1" destOrd="0" presId="urn:microsoft.com/office/officeart/2005/8/layout/vList2"/>
    <dgm:cxn modelId="{6ACA22FE-1BEC-4241-B4FE-86884A379406}" type="presParOf" srcId="{2DD8E0AB-A7A4-4B4A-A387-16195C35FA41}" destId="{7753C9CF-47A4-4EE7-A9AD-F641755B59AE}" srcOrd="2" destOrd="0" presId="urn:microsoft.com/office/officeart/2005/8/layout/vList2"/>
    <dgm:cxn modelId="{28028E87-7CFF-4465-9C57-9867CAF529D0}" type="presParOf" srcId="{2DD8E0AB-A7A4-4B4A-A387-16195C35FA41}" destId="{DAD2D159-5FD9-4560-B281-0B4F9A4CF37D}" srcOrd="3" destOrd="0" presId="urn:microsoft.com/office/officeart/2005/8/layout/vList2"/>
    <dgm:cxn modelId="{0A94E747-1FBC-4E56-B031-036CFBB4E0E5}" type="presParOf" srcId="{2DD8E0AB-A7A4-4B4A-A387-16195C35FA41}" destId="{1992333E-82B1-436B-A8AF-EB043E6796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CD6C7-371E-44D2-B287-AB7F145BC54B}">
      <dsp:nvSpPr>
        <dsp:cNvPr id="0" name=""/>
        <dsp:cNvSpPr/>
      </dsp:nvSpPr>
      <dsp:spPr>
        <a:xfrm>
          <a:off x="0" y="422503"/>
          <a:ext cx="8208912" cy="755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a:t>Monosaccharide monomers are linked together by condensation reactions </a:t>
          </a:r>
          <a:r>
            <a:rPr lang="en-US" sz="1900" kern="1200" dirty="0" smtClean="0"/>
            <a:t>to form disaccharides and polysaccharide polymers.</a:t>
          </a:r>
          <a:endParaRPr lang="en-GB" sz="1900" kern="1200" dirty="0"/>
        </a:p>
      </dsp:txBody>
      <dsp:txXfrm>
        <a:off x="36896" y="459399"/>
        <a:ext cx="8135120" cy="682028"/>
      </dsp:txXfrm>
    </dsp:sp>
    <dsp:sp modelId="{D24C0AA9-05D3-4D51-B78F-558AE078CC2A}">
      <dsp:nvSpPr>
        <dsp:cNvPr id="0" name=""/>
        <dsp:cNvSpPr/>
      </dsp:nvSpPr>
      <dsp:spPr>
        <a:xfrm>
          <a:off x="0" y="1233043"/>
          <a:ext cx="8208912" cy="755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Fatty </a:t>
          </a:r>
          <a:r>
            <a:rPr lang="en-US" sz="1900" kern="1200" dirty="0"/>
            <a:t>acids can be saturated, monounsaturated or polyunsaturated.</a:t>
          </a:r>
          <a:endParaRPr lang="en-GB" sz="1900" kern="1200" dirty="0"/>
        </a:p>
      </dsp:txBody>
      <dsp:txXfrm>
        <a:off x="36896" y="1269939"/>
        <a:ext cx="8135120" cy="682028"/>
      </dsp:txXfrm>
    </dsp:sp>
    <dsp:sp modelId="{754887E3-A154-4783-921E-3D016EF9BD68}">
      <dsp:nvSpPr>
        <dsp:cNvPr id="0" name=""/>
        <dsp:cNvSpPr/>
      </dsp:nvSpPr>
      <dsp:spPr>
        <a:xfrm>
          <a:off x="0" y="2043584"/>
          <a:ext cx="8208912" cy="755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Unsaturated </a:t>
          </a:r>
          <a:r>
            <a:rPr lang="en-US" sz="1900" kern="1200" dirty="0"/>
            <a:t>fatty acids can be cis or trans isomers.</a:t>
          </a:r>
          <a:endParaRPr lang="en-GB" sz="1900" kern="1200" dirty="0"/>
        </a:p>
      </dsp:txBody>
      <dsp:txXfrm>
        <a:off x="36896" y="2080480"/>
        <a:ext cx="8135120" cy="682028"/>
      </dsp:txXfrm>
    </dsp:sp>
    <dsp:sp modelId="{EBCAC786-4144-4FF0-8F15-D8813D751B1B}">
      <dsp:nvSpPr>
        <dsp:cNvPr id="0" name=""/>
        <dsp:cNvSpPr/>
      </dsp:nvSpPr>
      <dsp:spPr>
        <a:xfrm>
          <a:off x="0" y="2854124"/>
          <a:ext cx="8208912" cy="75582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Triglycerides </a:t>
          </a:r>
          <a:r>
            <a:rPr lang="en-US" sz="1900" kern="1200" dirty="0"/>
            <a:t>are formed by condensation from three fatty acids and one glycerol</a:t>
          </a:r>
          <a:endParaRPr lang="en-GB" sz="1900" kern="1200" dirty="0"/>
        </a:p>
      </dsp:txBody>
      <dsp:txXfrm>
        <a:off x="36896" y="2891020"/>
        <a:ext cx="8135120" cy="682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A7CC-FE14-4C00-9C45-702241204BEC}">
      <dsp:nvSpPr>
        <dsp:cNvPr id="0" name=""/>
        <dsp:cNvSpPr/>
      </dsp:nvSpPr>
      <dsp:spPr>
        <a:xfrm>
          <a:off x="0" y="122074"/>
          <a:ext cx="8201891" cy="1233179"/>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en-US" sz="3100" kern="1200" dirty="0" smtClean="0"/>
            <a:t>Evaluating claims—health claims made about lipids in diets need to be assessed.</a:t>
          </a:r>
          <a:endParaRPr lang="en-GB" sz="3100" kern="1200" dirty="0"/>
        </a:p>
      </dsp:txBody>
      <dsp:txXfrm>
        <a:off x="60199" y="182273"/>
        <a:ext cx="8081493" cy="1112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FF8F3D-956F-4534-9253-826C25662221}">
      <dsp:nvSpPr>
        <dsp:cNvPr id="0" name=""/>
        <dsp:cNvSpPr/>
      </dsp:nvSpPr>
      <dsp:spPr>
        <a:xfrm>
          <a:off x="0" y="56426"/>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a:t>Application: Structure and function of cellulose and starch in plants </a:t>
          </a:r>
          <a:r>
            <a:rPr lang="en-US" sz="1050" kern="1200" dirty="0" smtClean="0"/>
            <a:t>and </a:t>
          </a:r>
          <a:r>
            <a:rPr lang="en-GB" sz="1050" kern="1200" dirty="0" smtClean="0"/>
            <a:t>glycogen in humans.</a:t>
          </a:r>
          <a:endParaRPr lang="en-GB" sz="1050" kern="1200" dirty="0"/>
        </a:p>
      </dsp:txBody>
      <dsp:txXfrm>
        <a:off x="24674" y="81100"/>
        <a:ext cx="8122774" cy="456092"/>
      </dsp:txXfrm>
    </dsp:sp>
    <dsp:sp modelId="{09735152-5854-40BC-94F7-239B0E348F55}">
      <dsp:nvSpPr>
        <dsp:cNvPr id="0" name=""/>
        <dsp:cNvSpPr/>
      </dsp:nvSpPr>
      <dsp:spPr>
        <a:xfrm>
          <a:off x="0" y="639626"/>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Application</a:t>
          </a:r>
          <a:r>
            <a:rPr lang="en-US" sz="1050" kern="1200" dirty="0"/>
            <a:t>: Scientific evidence for health risks of trans fats and </a:t>
          </a:r>
          <a:r>
            <a:rPr lang="en-US" sz="1050" kern="1200" dirty="0" smtClean="0"/>
            <a:t>saturated </a:t>
          </a:r>
          <a:r>
            <a:rPr lang="en-GB" sz="1050" kern="1200" dirty="0" smtClean="0"/>
            <a:t>fatty acids.</a:t>
          </a:r>
          <a:endParaRPr lang="en-GB" sz="1050" kern="1200" dirty="0"/>
        </a:p>
      </dsp:txBody>
      <dsp:txXfrm>
        <a:off x="24674" y="664300"/>
        <a:ext cx="8122774" cy="456092"/>
      </dsp:txXfrm>
    </dsp:sp>
    <dsp:sp modelId="{1054070F-BBB1-414F-9484-414BB65462C8}">
      <dsp:nvSpPr>
        <dsp:cNvPr id="0" name=""/>
        <dsp:cNvSpPr/>
      </dsp:nvSpPr>
      <dsp:spPr>
        <a:xfrm>
          <a:off x="0" y="1222827"/>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Application</a:t>
          </a:r>
          <a:r>
            <a:rPr lang="en-US" sz="1050" kern="1200" dirty="0"/>
            <a:t>: Lipids are more suitable for long-term energy storage in </a:t>
          </a:r>
          <a:r>
            <a:rPr lang="en-US" sz="1050" kern="1200" dirty="0" smtClean="0"/>
            <a:t>humans </a:t>
          </a:r>
          <a:r>
            <a:rPr lang="en-GB" sz="1050" kern="1200" dirty="0" smtClean="0"/>
            <a:t>than carbohydrates.</a:t>
          </a:r>
          <a:endParaRPr lang="en-GB" sz="1050" kern="1200" dirty="0"/>
        </a:p>
      </dsp:txBody>
      <dsp:txXfrm>
        <a:off x="24674" y="1247501"/>
        <a:ext cx="8122774" cy="456092"/>
      </dsp:txXfrm>
    </dsp:sp>
    <dsp:sp modelId="{CFA27DD8-8A0A-43D5-8C3C-FE310CB1AFC4}">
      <dsp:nvSpPr>
        <dsp:cNvPr id="0" name=""/>
        <dsp:cNvSpPr/>
      </dsp:nvSpPr>
      <dsp:spPr>
        <a:xfrm>
          <a:off x="0" y="1806027"/>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Application</a:t>
          </a:r>
          <a:r>
            <a:rPr lang="en-US" sz="1050" kern="1200" dirty="0"/>
            <a:t>: Evaluation of evidence and the methods used to obtain </a:t>
          </a:r>
          <a:r>
            <a:rPr lang="en-US" sz="1050" kern="1200" dirty="0" smtClean="0"/>
            <a:t>the evidence for health claims made about lipids.</a:t>
          </a:r>
          <a:endParaRPr lang="en-GB" sz="1050" kern="1200" dirty="0"/>
        </a:p>
      </dsp:txBody>
      <dsp:txXfrm>
        <a:off x="24674" y="1830701"/>
        <a:ext cx="8122774" cy="456092"/>
      </dsp:txXfrm>
    </dsp:sp>
    <dsp:sp modelId="{2D57B082-C465-4E87-A89E-49E17CC71CC3}">
      <dsp:nvSpPr>
        <dsp:cNvPr id="0" name=""/>
        <dsp:cNvSpPr/>
      </dsp:nvSpPr>
      <dsp:spPr>
        <a:xfrm>
          <a:off x="0" y="2389227"/>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Skill</a:t>
          </a:r>
          <a:r>
            <a:rPr lang="en-US" sz="1050" kern="1200" dirty="0"/>
            <a:t>: Use of molecular visualization software to compare cellulose, starch </a:t>
          </a:r>
          <a:r>
            <a:rPr lang="en-US" sz="1050" kern="1200" dirty="0" smtClean="0"/>
            <a:t>and </a:t>
          </a:r>
          <a:r>
            <a:rPr lang="en-GB" sz="1050" kern="1200" dirty="0" smtClean="0"/>
            <a:t>glycogen.</a:t>
          </a:r>
          <a:endParaRPr lang="en-GB" sz="1050" kern="1200" dirty="0"/>
        </a:p>
      </dsp:txBody>
      <dsp:txXfrm>
        <a:off x="24674" y="2413901"/>
        <a:ext cx="8122774" cy="456092"/>
      </dsp:txXfrm>
    </dsp:sp>
    <dsp:sp modelId="{55926876-917B-45CD-8BA7-0DD058DA7C06}">
      <dsp:nvSpPr>
        <dsp:cNvPr id="0" name=""/>
        <dsp:cNvSpPr/>
      </dsp:nvSpPr>
      <dsp:spPr>
        <a:xfrm>
          <a:off x="0" y="2972427"/>
          <a:ext cx="8172122" cy="505440"/>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lvl="0" algn="l" defTabSz="466725">
            <a:lnSpc>
              <a:spcPct val="90000"/>
            </a:lnSpc>
            <a:spcBef>
              <a:spcPct val="0"/>
            </a:spcBef>
            <a:spcAft>
              <a:spcPct val="35000"/>
            </a:spcAft>
          </a:pPr>
          <a:r>
            <a:rPr lang="en-US" sz="1050" kern="1200" dirty="0" smtClean="0"/>
            <a:t>Skill</a:t>
          </a:r>
          <a:r>
            <a:rPr lang="en-US" sz="1050" kern="1200" dirty="0"/>
            <a:t>: Determination of body mass index by calculation or use of a nomogram.</a:t>
          </a:r>
          <a:endParaRPr lang="en-GB" sz="1050" kern="1200" dirty="0"/>
        </a:p>
      </dsp:txBody>
      <dsp:txXfrm>
        <a:off x="24674" y="2997101"/>
        <a:ext cx="8122774" cy="4560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2018A-424A-4A43-BEAE-C6715D57FA04}">
      <dsp:nvSpPr>
        <dsp:cNvPr id="0" name=""/>
        <dsp:cNvSpPr/>
      </dsp:nvSpPr>
      <dsp:spPr>
        <a:xfrm>
          <a:off x="0" y="122843"/>
          <a:ext cx="8208912" cy="788301"/>
        </a:xfrm>
        <a:prstGeom prst="roundRect">
          <a:avLst/>
        </a:prstGeom>
        <a:gradFill rotWithShape="0">
          <a:gsLst>
            <a:gs pos="0">
              <a:schemeClr val="accent1">
                <a:hueOff val="0"/>
                <a:satOff val="0"/>
                <a:lumOff val="0"/>
                <a:alphaOff val="0"/>
                <a:tint val="20000"/>
                <a:satMod val="180000"/>
                <a:lumMod val="98000"/>
              </a:schemeClr>
            </a:gs>
            <a:gs pos="40000">
              <a:schemeClr val="accent1">
                <a:hueOff val="0"/>
                <a:satOff val="0"/>
                <a:lumOff val="0"/>
                <a:alphaOff val="0"/>
                <a:tint val="30000"/>
                <a:satMod val="260000"/>
                <a:lumMod val="84000"/>
              </a:schemeClr>
            </a:gs>
            <a:gs pos="100000">
              <a:schemeClr val="accent1">
                <a:hueOff val="0"/>
                <a:satOff val="0"/>
                <a:lumOff val="0"/>
                <a:alphaOff val="0"/>
                <a:tint val="100000"/>
                <a:satMod val="110000"/>
                <a:lumMod val="100000"/>
              </a:schemeClr>
            </a:gs>
          </a:gsLst>
          <a:lin ang="504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n-US" sz="1900" kern="1200" dirty="0" smtClean="0"/>
            <a:t>There are conflicting views as to the harms and benefits of fats in diets. How do we decide between competing views?</a:t>
          </a:r>
          <a:endParaRPr lang="en-GB" sz="1900" b="1" kern="1200" dirty="0"/>
        </a:p>
      </dsp:txBody>
      <dsp:txXfrm>
        <a:off x="38482" y="161325"/>
        <a:ext cx="8131948" cy="7113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C2067-CB8B-4EED-8F3D-6970E6D96A03}">
      <dsp:nvSpPr>
        <dsp:cNvPr id="0" name=""/>
        <dsp:cNvSpPr/>
      </dsp:nvSpPr>
      <dsp:spPr>
        <a:xfrm>
          <a:off x="0" y="39346"/>
          <a:ext cx="8280920" cy="1622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a:t>The structure of starch should include amylose and amylopectin.</a:t>
          </a:r>
          <a:endParaRPr lang="en-GB" sz="2900" kern="1200"/>
        </a:p>
      </dsp:txBody>
      <dsp:txXfrm>
        <a:off x="79193" y="118539"/>
        <a:ext cx="8122534" cy="1463892"/>
      </dsp:txXfrm>
    </dsp:sp>
    <dsp:sp modelId="{7753C9CF-47A4-4EE7-A9AD-F641755B59AE}">
      <dsp:nvSpPr>
        <dsp:cNvPr id="0" name=""/>
        <dsp:cNvSpPr/>
      </dsp:nvSpPr>
      <dsp:spPr>
        <a:xfrm>
          <a:off x="0" y="1745144"/>
          <a:ext cx="8280920" cy="1622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Named </a:t>
          </a:r>
          <a:r>
            <a:rPr lang="en-US" sz="2900" kern="1200" dirty="0"/>
            <a:t>examples of fatty acids are not required.</a:t>
          </a:r>
          <a:endParaRPr lang="en-GB" sz="2900" kern="1200" dirty="0"/>
        </a:p>
      </dsp:txBody>
      <dsp:txXfrm>
        <a:off x="79193" y="1824337"/>
        <a:ext cx="8122534" cy="1463892"/>
      </dsp:txXfrm>
    </dsp:sp>
    <dsp:sp modelId="{1992333E-82B1-436B-A8AF-EB043E6796C3}">
      <dsp:nvSpPr>
        <dsp:cNvPr id="0" name=""/>
        <dsp:cNvSpPr/>
      </dsp:nvSpPr>
      <dsp:spPr>
        <a:xfrm>
          <a:off x="0" y="3450943"/>
          <a:ext cx="8280920" cy="162227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a:lnSpc>
              <a:spcPct val="90000"/>
            </a:lnSpc>
            <a:spcBef>
              <a:spcPct val="0"/>
            </a:spcBef>
            <a:spcAft>
              <a:spcPct val="35000"/>
            </a:spcAft>
          </a:pPr>
          <a:r>
            <a:rPr lang="en-US" sz="2900" kern="1200" dirty="0" smtClean="0"/>
            <a:t>Sucrose</a:t>
          </a:r>
          <a:r>
            <a:rPr lang="en-US" sz="2900" kern="1200" dirty="0"/>
            <a:t>, lactose and maltose should be included as examples </a:t>
          </a:r>
          <a:r>
            <a:rPr lang="en-US" sz="2900" kern="1200" dirty="0" smtClean="0"/>
            <a:t>of disaccharides produced by combining monosaccharides.</a:t>
          </a:r>
          <a:endParaRPr lang="en-GB" sz="2900" kern="1200" dirty="0"/>
        </a:p>
      </dsp:txBody>
      <dsp:txXfrm>
        <a:off x="79193" y="3530136"/>
        <a:ext cx="8122534" cy="14638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622C23B-F302-4442-9272-4C062030D448}" type="datetimeFigureOut">
              <a:rPr lang="en-GB" smtClean="0"/>
              <a:t>17/11/2015</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2A20071-030F-43EC-B77C-337FD2E8140A}" type="slidenum">
              <a:rPr lang="en-GB" smtClean="0"/>
              <a:t>‹Nº›</a:t>
            </a:fld>
            <a:endParaRPr lang="en-GB"/>
          </a:p>
        </p:txBody>
      </p:sp>
    </p:spTree>
    <p:extLst>
      <p:ext uri="{BB962C8B-B14F-4D97-AF65-F5344CB8AC3E}">
        <p14:creationId xmlns:p14="http://schemas.microsoft.com/office/powerpoint/2010/main" val="1259014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A20071-030F-43EC-B77C-337FD2E8140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172550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2A20071-030F-43EC-B77C-337FD2E8140A}"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317255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GB" dirty="0" smtClean="0"/>
              <a:t>MIRROR SECOND BETA GLUCOSE</a:t>
            </a:r>
            <a:endParaRPr lang="en-GB" dirty="0"/>
          </a:p>
        </p:txBody>
      </p:sp>
      <p:sp>
        <p:nvSpPr>
          <p:cNvPr id="4" name="3 Marcador de número de diapositiva"/>
          <p:cNvSpPr>
            <a:spLocks noGrp="1"/>
          </p:cNvSpPr>
          <p:nvPr>
            <p:ph type="sldNum" sz="quarter" idx="10"/>
          </p:nvPr>
        </p:nvSpPr>
        <p:spPr/>
        <p:txBody>
          <a:bodyPr/>
          <a:lstStyle/>
          <a:p>
            <a:fld id="{52A20071-030F-43EC-B77C-337FD2E8140A}" type="slidenum">
              <a:rPr lang="en-GB" smtClean="0"/>
              <a:t>10</a:t>
            </a:fld>
            <a:endParaRPr lang="en-GB"/>
          </a:p>
        </p:txBody>
      </p:sp>
    </p:spTree>
    <p:extLst>
      <p:ext uri="{BB962C8B-B14F-4D97-AF65-F5344CB8AC3E}">
        <p14:creationId xmlns:p14="http://schemas.microsoft.com/office/powerpoint/2010/main" val="847627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13A7AB5-DDBA-4BF5-88E2-40D5E323085C}" type="datetime1">
              <a:rPr lang="en-US" smtClean="0"/>
              <a:t>11/17/2015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IB Biology SFP - Mark Polko</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pPr/>
              <a:t>‹Nº›</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B53078-27ED-4AFB-A077-8DA64E9CD858}" type="datetime1">
              <a:rPr lang="en-US" smtClean="0"/>
              <a:t>11/17/2015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7147D-D2C2-46C2-8C06-ED1BF42AFE3B}" type="datetime1">
              <a:rPr lang="en-US" smtClean="0"/>
              <a:t>11/17/2015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11/17/2015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99832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7153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579530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11/17/2015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8775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11/17/2015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74044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11/17/2015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148947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11/17/2015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8397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11/17/2015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1134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30BE38-4B4D-410D-A744-773C45947DD4}" type="datetime1">
              <a:rPr lang="en-US" smtClean="0"/>
              <a:t>11/17/2015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11/17/2015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4234652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162888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223779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E1410-EB66-40D9-9BAA-CF3C790CE997}" type="datetime1">
              <a:rPr lang="en-US" smtClean="0"/>
              <a:pPr/>
              <a:t>11/17/2015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E2D2B3B-882E-40F3-A32F-6DD516915044}" type="slidenum">
              <a:rPr lang="en-US" smtClean="0">
                <a:solidFill>
                  <a:srgbClr val="94C600"/>
                </a:solidFill>
              </a:rPr>
              <a:pPr/>
              <a:t>‹Nº›</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330002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BC85D5-EF2D-4108-BEBF-17C55537D511}"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5237861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93260A-077E-4CF2-BEC2-B50EF5400F7B}"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1942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FC70443-CBB4-433B-A352-FA71B37D87B9}" type="datetime1">
              <a:rPr lang="en-US" smtClean="0"/>
              <a:pPr/>
              <a:t>11/17/2015</a:t>
            </a:fld>
            <a:endParaRPr lang="en-US"/>
          </a:p>
        </p:txBody>
      </p:sp>
      <p:sp>
        <p:nvSpPr>
          <p:cNvPr id="6" name="Footer Placeholder 5"/>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261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D06B31-7DA7-4FCB-AE4F-1CF433CBDF7C}" type="datetime1">
              <a:rPr lang="en-US" smtClean="0"/>
              <a:pPr/>
              <a:t>11/17/2015</a:t>
            </a:fld>
            <a:endParaRPr lang="en-US"/>
          </a:p>
        </p:txBody>
      </p:sp>
      <p:sp>
        <p:nvSpPr>
          <p:cNvPr id="8" name="Footer Placeholder 7"/>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712758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9025BAD-35E8-4AC1-906A-9CA51BABE166}" type="datetime1">
              <a:rPr lang="en-US" smtClean="0"/>
              <a:pPr/>
              <a:t>11/17/2015</a:t>
            </a:fld>
            <a:endParaRPr lang="en-US"/>
          </a:p>
        </p:txBody>
      </p:sp>
      <p:sp>
        <p:nvSpPr>
          <p:cNvPr id="4" name="Footer Placeholder 3"/>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24637692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E1C944-0708-44C6-839C-79B31600A10E}" type="datetime1">
              <a:rPr lang="en-US" smtClean="0"/>
              <a:pPr/>
              <a:t>11/17/2015</a:t>
            </a:fld>
            <a:endParaRPr lang="en-US"/>
          </a:p>
        </p:txBody>
      </p:sp>
      <p:sp>
        <p:nvSpPr>
          <p:cNvPr id="3" name="Footer Placeholder 2"/>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15572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919B47-4C01-4B26-8E89-E91EED4813E5}" type="datetime1">
              <a:rPr lang="en-US" smtClean="0"/>
              <a:t>11/17/2015</a:t>
            </a:fld>
            <a:endParaRPr lang="en-US"/>
          </a:p>
        </p:txBody>
      </p:sp>
      <p:sp>
        <p:nvSpPr>
          <p:cNvPr id="5" name="Footer Placeholder 4"/>
          <p:cNvSpPr>
            <a:spLocks noGrp="1"/>
          </p:cNvSpPr>
          <p:nvPr>
            <p:ph type="ftr" sz="quarter" idx="11"/>
          </p:nvPr>
        </p:nvSpPr>
        <p:spPr/>
        <p:txBody>
          <a:bodyPr/>
          <a:lstStyle/>
          <a:p>
            <a:r>
              <a:rPr lang="en-US" smtClean="0"/>
              <a:t>IB Biology SFP - Mark Polko</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DDDBCD69-00CA-4272-B4A6-EE93FAF1A8E1}" type="datetime1">
              <a:rPr lang="en-US" smtClean="0"/>
              <a:pPr/>
              <a:t>11/17/2015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694225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EE7F6-FEB7-45E7-94F4-75C4FD9638B4}" type="datetime1">
              <a:rPr lang="en-US" smtClean="0"/>
              <a:pPr/>
              <a:t>11/17/2015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solidFill>
                  <a:srgbClr val="94C600"/>
                </a:solidFill>
              </a:rPr>
              <a:t>IB Biology SFP - Mark Polko</a:t>
            </a:r>
            <a:endParaRPr lang="en-US" dirty="0">
              <a:solidFill>
                <a:srgbClr val="94C600"/>
              </a:solidFill>
            </a:endParaRPr>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333372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38376A-6F0E-4BC5-8BC1-14B5429D2E18}"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36949734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80A37E-362F-4A7E-AAB4-F98E6B0E0B41}" type="datetime1">
              <a:rPr lang="en-US" smtClean="0"/>
              <a:pPr/>
              <a:t>11/17/2015</a:t>
            </a:fld>
            <a:endParaRPr lang="en-US"/>
          </a:p>
        </p:txBody>
      </p:sp>
      <p:sp>
        <p:nvSpPr>
          <p:cNvPr id="5" name="Footer Placeholder 4"/>
          <p:cNvSpPr>
            <a:spLocks noGrp="1"/>
          </p:cNvSpPr>
          <p:nvPr>
            <p:ph type="ftr" sz="quarter" idx="11"/>
          </p:nvPr>
        </p:nvSpPr>
        <p:spPr/>
        <p:txBody>
          <a:bodyPr/>
          <a:lstStyle/>
          <a:p>
            <a:r>
              <a:rPr lang="en-US" smtClean="0">
                <a:solidFill>
                  <a:srgbClr val="94C600"/>
                </a:solidFill>
              </a:rPr>
              <a:t>IB Biology SFP - Mark Polko</a:t>
            </a:r>
            <a:endParaRPr lang="en-US">
              <a:solidFill>
                <a:srgbClr val="94C600"/>
              </a:solidFill>
            </a:endParaRPr>
          </a:p>
        </p:txBody>
      </p:sp>
      <p:sp>
        <p:nvSpPr>
          <p:cNvPr id="6" name="Slide Number Placeholder 5"/>
          <p:cNvSpPr>
            <a:spLocks noGrp="1"/>
          </p:cNvSpPr>
          <p:nvPr>
            <p:ph type="sldNum" sz="quarter" idx="12"/>
          </p:nvPr>
        </p:nvSpPr>
        <p:spPr/>
        <p:txBody>
          <a:bodyPr/>
          <a:lstStyle/>
          <a:p>
            <a:fld id="{6E2D2B3B-882E-40F3-A32F-6DD516915044}" type="slidenum">
              <a:rPr lang="en-US" smtClean="0"/>
              <a:pPr/>
              <a:t>‹Nº›</a:t>
            </a:fld>
            <a:endParaRPr lang="en-US"/>
          </a:p>
        </p:txBody>
      </p:sp>
    </p:spTree>
    <p:extLst>
      <p:ext uri="{BB962C8B-B14F-4D97-AF65-F5344CB8AC3E}">
        <p14:creationId xmlns:p14="http://schemas.microsoft.com/office/powerpoint/2010/main" val="4254297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F7E7DAC-EC36-4F41-83DE-810A83B77FD7}" type="datetime1">
              <a:rPr lang="en-US" smtClean="0"/>
              <a:t>11/17/2015</a:t>
            </a:fld>
            <a:endParaRPr lang="en-US"/>
          </a:p>
        </p:txBody>
      </p:sp>
      <p:sp>
        <p:nvSpPr>
          <p:cNvPr id="6" name="Footer Placeholder 5"/>
          <p:cNvSpPr>
            <a:spLocks noGrp="1"/>
          </p:cNvSpPr>
          <p:nvPr>
            <p:ph type="ftr" sz="quarter" idx="11"/>
          </p:nvPr>
        </p:nvSpPr>
        <p:spPr/>
        <p:txBody>
          <a:bodyPr/>
          <a:lstStyle/>
          <a:p>
            <a:r>
              <a:rPr lang="en-US" smtClean="0"/>
              <a:t>IB Biology SFP - Mark Polko</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9F924C-99C7-4F2D-A9A0-B578BF661AAE}" type="datetime1">
              <a:rPr lang="en-US" smtClean="0"/>
              <a:t>11/17/2015</a:t>
            </a:fld>
            <a:endParaRPr lang="en-US"/>
          </a:p>
        </p:txBody>
      </p:sp>
      <p:sp>
        <p:nvSpPr>
          <p:cNvPr id="8" name="Footer Placeholder 7"/>
          <p:cNvSpPr>
            <a:spLocks noGrp="1"/>
          </p:cNvSpPr>
          <p:nvPr>
            <p:ph type="ftr" sz="quarter" idx="11"/>
          </p:nvPr>
        </p:nvSpPr>
        <p:spPr/>
        <p:txBody>
          <a:bodyPr/>
          <a:lstStyle/>
          <a:p>
            <a:r>
              <a:rPr lang="en-US" smtClean="0"/>
              <a:t>IB Biology SFP - Mark Polko</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ACB4BD-ADB9-4B2C-B39B-318F0B9DE57F}" type="datetime1">
              <a:rPr lang="en-US" smtClean="0"/>
              <a:t>11/17/2015</a:t>
            </a:fld>
            <a:endParaRPr lang="en-US"/>
          </a:p>
        </p:txBody>
      </p:sp>
      <p:sp>
        <p:nvSpPr>
          <p:cNvPr id="4" name="Footer Placeholder 3"/>
          <p:cNvSpPr>
            <a:spLocks noGrp="1"/>
          </p:cNvSpPr>
          <p:nvPr>
            <p:ph type="ftr" sz="quarter" idx="11"/>
          </p:nvPr>
        </p:nvSpPr>
        <p:spPr/>
        <p:txBody>
          <a:bodyPr/>
          <a:lstStyle/>
          <a:p>
            <a:r>
              <a:rPr lang="en-US" smtClean="0"/>
              <a:t>IB Biology SFP - Mark Polko</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7D795C-9EEA-4606-8B14-A0104688D030}" type="datetime1">
              <a:rPr lang="en-US" smtClean="0"/>
              <a:t>11/17/2015</a:t>
            </a:fld>
            <a:endParaRPr lang="en-US"/>
          </a:p>
        </p:txBody>
      </p:sp>
      <p:sp>
        <p:nvSpPr>
          <p:cNvPr id="3" name="Footer Placeholder 2"/>
          <p:cNvSpPr>
            <a:spLocks noGrp="1"/>
          </p:cNvSpPr>
          <p:nvPr>
            <p:ph type="ftr" sz="quarter" idx="11"/>
          </p:nvPr>
        </p:nvSpPr>
        <p:spPr/>
        <p:txBody>
          <a:bodyPr/>
          <a:lstStyle/>
          <a:p>
            <a:r>
              <a:rPr lang="en-US" smtClean="0"/>
              <a:t>IB Biology SFP - Mark Polko</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8497DE7-CFDF-41B4-996A-28302FD30780}" type="datetime1">
              <a:rPr lang="en-US" smtClean="0"/>
              <a:t>11/17/2015</a:t>
            </a:fld>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201BC-6212-4943-9008-577AAB9359F8}" type="datetime1">
              <a:rPr lang="en-US" smtClean="0"/>
              <a:t>11/17/2015</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IB Biology SFP - Mark Polko</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6CA59AD-16D5-483D-B90A-33452FA1B5AB}" type="datetime1">
              <a:rPr lang="en-US" smtClean="0"/>
              <a:t>11/17/2015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IB Biology SFP - Mark Polko</a:t>
            </a:r>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11/17/2015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063346558"/>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647904C7-27A4-4C04-BE2B-1694AE4406B9}" type="datetime1">
              <a:rPr lang="en-US" smtClean="0"/>
              <a:pPr/>
              <a:t>11/17/2015</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solidFill>
                  <a:srgbClr val="94C600"/>
                </a:solidFill>
              </a:rPr>
              <a:t>IB Biology SFP - Mark Polko</a:t>
            </a:r>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E2D2B3B-882E-40F3-A32F-6DD516915044}" type="slidenum">
              <a:rPr lang="en-US" smtClean="0"/>
              <a:pPr/>
              <a:t>‹Nº›</a:t>
            </a:fld>
            <a:endParaRPr lang="en-US" dirty="0"/>
          </a:p>
        </p:txBody>
      </p:sp>
    </p:spTree>
    <p:extLst>
      <p:ext uri="{BB962C8B-B14F-4D97-AF65-F5344CB8AC3E}">
        <p14:creationId xmlns:p14="http://schemas.microsoft.com/office/powerpoint/2010/main" val="3301501407"/>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jpeg"/><Relationship Id="rId1" Type="http://schemas.openxmlformats.org/officeDocument/2006/relationships/slideLayout" Target="../slideLayouts/slideLayout13.xml"/><Relationship Id="rId4" Type="http://schemas.openxmlformats.org/officeDocument/2006/relationships/hyperlink" Target="http://www.biotopics.co.uk/jsmol/cellulose.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indexmundi.com/map/?t=0&amp;v=2228&amp;r=xx&amp;l=en" TargetMode="External"/><Relationship Id="rId1" Type="http://schemas.openxmlformats.org/officeDocument/2006/relationships/slideLayout" Target="../slideLayouts/slideLayout24.xml"/><Relationship Id="rId4" Type="http://schemas.openxmlformats.org/officeDocument/2006/relationships/hyperlink" Target="http://www.gapminder.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QhUrc4BnPgg" TargetMode="External"/><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mindomo.com/" TargetMode="Externa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outube.com/watch?v=b0FEePVK9BM" TargetMode="Externa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youtube.com/watch?v=b0FEePVK9BM" TargetMode="Externa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5.gi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gif"/><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4.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3789040"/>
            <a:ext cx="3309803" cy="1260629"/>
          </a:xfrm>
        </p:spPr>
        <p:txBody>
          <a:bodyPr>
            <a:noAutofit/>
          </a:bodyPr>
          <a:lstStyle/>
          <a:p>
            <a:pPr algn="ctr"/>
            <a:endParaRPr lang="en-GB" sz="3200" dirty="0" smtClean="0"/>
          </a:p>
          <a:p>
            <a:r>
              <a:rPr lang="en-GB" sz="3200" dirty="0" smtClean="0">
                <a:solidFill>
                  <a:schemeClr val="accent1">
                    <a:lumMod val="50000"/>
                  </a:schemeClr>
                </a:solidFill>
              </a:rPr>
              <a:t>2.3 Carbohydrates and lipids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dog running fat slow motio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60514" y="-22676"/>
            <a:ext cx="3511886" cy="278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3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1"/>
          <p:cNvSpPr/>
          <p:nvPr/>
        </p:nvSpPr>
        <p:spPr>
          <a:xfrm>
            <a:off x="239467" y="1196752"/>
            <a:ext cx="8667850" cy="646331"/>
          </a:xfrm>
          <a:prstGeom prst="rect">
            <a:avLst/>
          </a:prstGeom>
        </p:spPr>
        <p:txBody>
          <a:bodyPr wrap="square">
            <a:spAutoFit/>
          </a:bodyPr>
          <a:lstStyle/>
          <a:p>
            <a:r>
              <a:rPr lang="en-GB" dirty="0" smtClean="0">
                <a:solidFill>
                  <a:prstClr val="black"/>
                </a:solidFill>
              </a:rPr>
              <a:t>Remember from the previous topic that there are two types of glucose you need to remember, </a:t>
            </a:r>
            <a:r>
              <a:rPr lang="el-GR" dirty="0" smtClean="0"/>
              <a:t>α</a:t>
            </a:r>
            <a:r>
              <a:rPr lang="es-ES_tradnl" dirty="0" smtClean="0"/>
              <a:t>-</a:t>
            </a:r>
            <a:r>
              <a:rPr lang="en-GB" dirty="0" smtClean="0">
                <a:solidFill>
                  <a:prstClr val="black"/>
                </a:solidFill>
              </a:rPr>
              <a:t>Glucose and </a:t>
            </a:r>
            <a:r>
              <a:rPr lang="el-GR" dirty="0" smtClean="0"/>
              <a:t>β</a:t>
            </a:r>
            <a:r>
              <a:rPr lang="es-ES_tradnl" dirty="0" smtClean="0"/>
              <a:t>-</a:t>
            </a:r>
            <a:r>
              <a:rPr lang="es-ES_tradnl" dirty="0" err="1" smtClean="0"/>
              <a:t>Glucose</a:t>
            </a:r>
            <a:r>
              <a:rPr lang="es-ES_tradnl" dirty="0" smtClean="0"/>
              <a:t>.</a:t>
            </a:r>
            <a:endParaRPr lang="en-GB" dirty="0" smtClean="0">
              <a:solidFill>
                <a:prstClr val="black"/>
              </a:solidFill>
            </a:endParaRPr>
          </a:p>
        </p:txBody>
      </p:sp>
      <p:pic>
        <p:nvPicPr>
          <p:cNvPr id="8194" name="Picture 2" descr="http://s3.mnimgs.com/img/shared/discuss_editlive/4255118/2013_02_19_20_21_55/ryryhcst488393708544548147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481785"/>
            <a:ext cx="3682008" cy="2156604"/>
          </a:xfrm>
          <a:prstGeom prst="rect">
            <a:avLst/>
          </a:prstGeom>
          <a:noFill/>
          <a:extLst>
            <a:ext uri="{909E8E84-426E-40DD-AFC4-6F175D3DCCD1}">
              <a14:hiddenFill xmlns:a14="http://schemas.microsoft.com/office/drawing/2010/main">
                <a:solidFill>
                  <a:srgbClr val="FFFFFF"/>
                </a:solidFill>
              </a14:hiddenFill>
            </a:ext>
          </a:extLst>
        </p:spPr>
      </p:pic>
      <p:sp>
        <p:nvSpPr>
          <p:cNvPr id="17" name="16 Elipse"/>
          <p:cNvSpPr/>
          <p:nvPr/>
        </p:nvSpPr>
        <p:spPr>
          <a:xfrm>
            <a:off x="6492488" y="1778014"/>
            <a:ext cx="648072" cy="1224136"/>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9" name="18 Elipse"/>
          <p:cNvSpPr/>
          <p:nvPr/>
        </p:nvSpPr>
        <p:spPr>
          <a:xfrm>
            <a:off x="8565533" y="1897317"/>
            <a:ext cx="683568" cy="108012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2 CuadroTexto"/>
          <p:cNvSpPr txBox="1"/>
          <p:nvPr/>
        </p:nvSpPr>
        <p:spPr>
          <a:xfrm>
            <a:off x="237127" y="1959993"/>
            <a:ext cx="4534124" cy="4247317"/>
          </a:xfrm>
          <a:prstGeom prst="rect">
            <a:avLst/>
          </a:prstGeom>
          <a:noFill/>
        </p:spPr>
        <p:txBody>
          <a:bodyPr wrap="square" rtlCol="0">
            <a:spAutoFit/>
          </a:bodyPr>
          <a:lstStyle/>
          <a:p>
            <a:r>
              <a:rPr lang="en-GB" dirty="0" smtClean="0"/>
              <a:t>The difference is in the location of the –OH group.</a:t>
            </a:r>
          </a:p>
          <a:p>
            <a:endParaRPr lang="en-GB" dirty="0"/>
          </a:p>
          <a:p>
            <a:r>
              <a:rPr lang="en-GB" dirty="0" smtClean="0"/>
              <a:t>This apparently small difference has major consequences for the polysaccharides produced.</a:t>
            </a:r>
          </a:p>
          <a:p>
            <a:endParaRPr lang="en-GB" dirty="0"/>
          </a:p>
          <a:p>
            <a:r>
              <a:rPr lang="en-GB" b="1" dirty="0" smtClean="0"/>
              <a:t>Cellulose</a:t>
            </a:r>
            <a:r>
              <a:rPr lang="en-GB" dirty="0" smtClean="0"/>
              <a:t> is made by linking </a:t>
            </a:r>
            <a:r>
              <a:rPr lang="el-GR" dirty="0"/>
              <a:t>β</a:t>
            </a:r>
            <a:r>
              <a:rPr lang="es-ES_tradnl" dirty="0" smtClean="0"/>
              <a:t>-</a:t>
            </a:r>
            <a:r>
              <a:rPr lang="es-ES_tradnl" dirty="0" err="1" smtClean="0"/>
              <a:t>Glucose</a:t>
            </a:r>
            <a:r>
              <a:rPr lang="es-ES_tradnl" dirty="0" smtClean="0"/>
              <a:t> </a:t>
            </a:r>
            <a:r>
              <a:rPr lang="es-ES_tradnl" dirty="0" err="1" smtClean="0"/>
              <a:t>together</a:t>
            </a:r>
            <a:r>
              <a:rPr lang="es-ES_tradnl" dirty="0" smtClean="0"/>
              <a:t>. As </a:t>
            </a:r>
            <a:r>
              <a:rPr lang="es-ES_tradnl" dirty="0" err="1" smtClean="0"/>
              <a:t>this</a:t>
            </a:r>
            <a:r>
              <a:rPr lang="es-ES_tradnl" dirty="0" smtClean="0"/>
              <a:t> positions </a:t>
            </a:r>
            <a:r>
              <a:rPr lang="es-ES_tradnl" dirty="0" err="1" smtClean="0"/>
              <a:t>the</a:t>
            </a:r>
            <a:r>
              <a:rPr lang="es-ES_tradnl" dirty="0" smtClean="0"/>
              <a:t> –OH </a:t>
            </a:r>
            <a:r>
              <a:rPr lang="es-ES_tradnl" dirty="0" err="1" smtClean="0"/>
              <a:t>group</a:t>
            </a:r>
            <a:r>
              <a:rPr lang="es-ES_tradnl" dirty="0" smtClean="0"/>
              <a:t> </a:t>
            </a:r>
            <a:r>
              <a:rPr lang="es-ES_tradnl" dirty="0" err="1" smtClean="0"/>
              <a:t>above</a:t>
            </a:r>
            <a:r>
              <a:rPr lang="es-ES_tradnl" dirty="0" smtClean="0"/>
              <a:t> </a:t>
            </a:r>
            <a:r>
              <a:rPr lang="es-ES_tradnl" dirty="0" err="1" smtClean="0"/>
              <a:t>the</a:t>
            </a:r>
            <a:r>
              <a:rPr lang="es-ES_tradnl" dirty="0" smtClean="0"/>
              <a:t> –OH </a:t>
            </a:r>
            <a:r>
              <a:rPr lang="es-ES_tradnl" dirty="0" err="1" smtClean="0"/>
              <a:t>group</a:t>
            </a:r>
            <a:r>
              <a:rPr lang="es-ES_tradnl" dirty="0" smtClean="0"/>
              <a:t> of </a:t>
            </a:r>
            <a:r>
              <a:rPr lang="es-ES_tradnl" dirty="0" err="1" smtClean="0"/>
              <a:t>the</a:t>
            </a:r>
            <a:r>
              <a:rPr lang="es-ES_tradnl" dirty="0" smtClean="0"/>
              <a:t> </a:t>
            </a:r>
            <a:r>
              <a:rPr lang="es-ES_tradnl" dirty="0" err="1" smtClean="0"/>
              <a:t>next</a:t>
            </a:r>
            <a:r>
              <a:rPr lang="es-ES_tradnl" dirty="0" smtClean="0"/>
              <a:t> </a:t>
            </a:r>
            <a:r>
              <a:rPr lang="es-ES_tradnl" dirty="0" err="1" smtClean="0"/>
              <a:t>molecule</a:t>
            </a:r>
            <a:r>
              <a:rPr lang="es-ES_tradnl" dirty="0" smtClean="0"/>
              <a:t>, </a:t>
            </a:r>
            <a:r>
              <a:rPr lang="es-ES_tradnl" dirty="0" err="1" smtClean="0"/>
              <a:t>one</a:t>
            </a:r>
            <a:r>
              <a:rPr lang="es-ES_tradnl" dirty="0" smtClean="0"/>
              <a:t> of </a:t>
            </a:r>
            <a:r>
              <a:rPr lang="es-ES_tradnl" dirty="0" err="1" smtClean="0"/>
              <a:t>the</a:t>
            </a:r>
            <a:r>
              <a:rPr lang="es-ES_tradnl" dirty="0" smtClean="0"/>
              <a:t> </a:t>
            </a:r>
            <a:r>
              <a:rPr lang="es-ES_tradnl" dirty="0" err="1" smtClean="0"/>
              <a:t>molecules</a:t>
            </a:r>
            <a:r>
              <a:rPr lang="es-ES_tradnl" dirty="0" smtClean="0"/>
              <a:t> </a:t>
            </a:r>
            <a:r>
              <a:rPr lang="es-ES_tradnl" dirty="0" err="1" smtClean="0"/>
              <a:t>needs</a:t>
            </a:r>
            <a:r>
              <a:rPr lang="es-ES_tradnl" dirty="0" smtClean="0"/>
              <a:t> to </a:t>
            </a:r>
            <a:r>
              <a:rPr lang="es-ES_tradnl" dirty="0" err="1" smtClean="0"/>
              <a:t>turn</a:t>
            </a:r>
            <a:r>
              <a:rPr lang="es-ES_tradnl" dirty="0" smtClean="0"/>
              <a:t> 180º.</a:t>
            </a:r>
            <a:r>
              <a:rPr lang="en-GB" dirty="0" smtClean="0"/>
              <a:t> </a:t>
            </a:r>
          </a:p>
          <a:p>
            <a:endParaRPr lang="en-GB" dirty="0"/>
          </a:p>
          <a:p>
            <a:r>
              <a:rPr lang="en-GB" dirty="0" smtClean="0"/>
              <a:t>So the glucose subunits are positioned up-down-up-down etc.</a:t>
            </a:r>
            <a:endParaRPr lang="en-GB" dirty="0"/>
          </a:p>
        </p:txBody>
      </p:sp>
      <p:pic>
        <p:nvPicPr>
          <p:cNvPr id="20"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436096" y="3513615"/>
            <a:ext cx="1353446" cy="158546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7372075" y="3533076"/>
            <a:ext cx="1353446" cy="1585466"/>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14 Conector recto de flecha"/>
          <p:cNvCxnSpPr/>
          <p:nvPr/>
        </p:nvCxnSpPr>
        <p:spPr>
          <a:xfrm>
            <a:off x="6789542" y="4345270"/>
            <a:ext cx="713338" cy="0"/>
          </a:xfrm>
          <a:prstGeom prst="straightConnector1">
            <a:avLst/>
          </a:prstGeom>
          <a:ln w="28575">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flipH="1">
            <a:off x="6998825" y="4065806"/>
            <a:ext cx="373250" cy="5760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a:off x="6998825" y="4074475"/>
            <a:ext cx="373250" cy="56739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408923" y="5272534"/>
            <a:ext cx="1353446" cy="15854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b="12638"/>
          <a:stretch/>
        </p:blipFill>
        <p:spPr bwMode="auto">
          <a:xfrm>
            <a:off x="7452320" y="5172045"/>
            <a:ext cx="1353446" cy="1385103"/>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38 Conector recto de flecha"/>
          <p:cNvCxnSpPr/>
          <p:nvPr/>
        </p:nvCxnSpPr>
        <p:spPr>
          <a:xfrm>
            <a:off x="6762369" y="6104189"/>
            <a:ext cx="713338" cy="0"/>
          </a:xfrm>
          <a:prstGeom prst="straightConnector1">
            <a:avLst/>
          </a:prstGeom>
          <a:ln w="28575">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35 Conector recto"/>
          <p:cNvCxnSpPr/>
          <p:nvPr/>
        </p:nvCxnSpPr>
        <p:spPr>
          <a:xfrm>
            <a:off x="6762369" y="5764416"/>
            <a:ext cx="324036" cy="300851"/>
          </a:xfrm>
          <a:prstGeom prst="line">
            <a:avLst/>
          </a:prstGeom>
          <a:ln w="38100">
            <a:solidFill>
              <a:srgbClr val="94C600"/>
            </a:solidFill>
          </a:ln>
        </p:spPr>
        <p:style>
          <a:lnRef idx="1">
            <a:schemeClr val="accent1"/>
          </a:lnRef>
          <a:fillRef idx="0">
            <a:schemeClr val="accent1"/>
          </a:fillRef>
          <a:effectRef idx="0">
            <a:schemeClr val="accent1"/>
          </a:effectRef>
          <a:fontRef idx="minor">
            <a:schemeClr val="tx1"/>
          </a:fontRef>
        </p:style>
      </p:cxnSp>
      <p:cxnSp>
        <p:nvCxnSpPr>
          <p:cNvPr id="44" name="43 Conector recto"/>
          <p:cNvCxnSpPr/>
          <p:nvPr/>
        </p:nvCxnSpPr>
        <p:spPr>
          <a:xfrm flipV="1">
            <a:off x="7077994" y="5618340"/>
            <a:ext cx="512467" cy="440058"/>
          </a:xfrm>
          <a:prstGeom prst="line">
            <a:avLst/>
          </a:prstGeom>
          <a:ln w="38100">
            <a:solidFill>
              <a:srgbClr val="94C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43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wipe(down)">
                                      <p:cBhvr>
                                        <p:cTn id="19" dur="580">
                                          <p:stCondLst>
                                            <p:cond delay="0"/>
                                          </p:stCondLst>
                                        </p:cTn>
                                        <p:tgtEl>
                                          <p:spTgt spid="8194"/>
                                        </p:tgtEl>
                                      </p:cBhvr>
                                    </p:animEffect>
                                    <p:anim calcmode="lin" valueType="num">
                                      <p:cBhvr>
                                        <p:cTn id="20"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25" dur="26">
                                          <p:stCondLst>
                                            <p:cond delay="650"/>
                                          </p:stCondLst>
                                        </p:cTn>
                                        <p:tgtEl>
                                          <p:spTgt spid="8194"/>
                                        </p:tgtEl>
                                      </p:cBhvr>
                                      <p:to x="100000" y="60000"/>
                                    </p:animScale>
                                    <p:animScale>
                                      <p:cBhvr>
                                        <p:cTn id="26" dur="166" decel="50000">
                                          <p:stCondLst>
                                            <p:cond delay="676"/>
                                          </p:stCondLst>
                                        </p:cTn>
                                        <p:tgtEl>
                                          <p:spTgt spid="8194"/>
                                        </p:tgtEl>
                                      </p:cBhvr>
                                      <p:to x="100000" y="100000"/>
                                    </p:animScale>
                                    <p:animScale>
                                      <p:cBhvr>
                                        <p:cTn id="27" dur="26">
                                          <p:stCondLst>
                                            <p:cond delay="1312"/>
                                          </p:stCondLst>
                                        </p:cTn>
                                        <p:tgtEl>
                                          <p:spTgt spid="8194"/>
                                        </p:tgtEl>
                                      </p:cBhvr>
                                      <p:to x="100000" y="80000"/>
                                    </p:animScale>
                                    <p:animScale>
                                      <p:cBhvr>
                                        <p:cTn id="28" dur="166" decel="50000">
                                          <p:stCondLst>
                                            <p:cond delay="1338"/>
                                          </p:stCondLst>
                                        </p:cTn>
                                        <p:tgtEl>
                                          <p:spTgt spid="8194"/>
                                        </p:tgtEl>
                                      </p:cBhvr>
                                      <p:to x="100000" y="100000"/>
                                    </p:animScale>
                                    <p:animScale>
                                      <p:cBhvr>
                                        <p:cTn id="29" dur="26">
                                          <p:stCondLst>
                                            <p:cond delay="1642"/>
                                          </p:stCondLst>
                                        </p:cTn>
                                        <p:tgtEl>
                                          <p:spTgt spid="8194"/>
                                        </p:tgtEl>
                                      </p:cBhvr>
                                      <p:to x="100000" y="90000"/>
                                    </p:animScale>
                                    <p:animScale>
                                      <p:cBhvr>
                                        <p:cTn id="30" dur="166" decel="50000">
                                          <p:stCondLst>
                                            <p:cond delay="1668"/>
                                          </p:stCondLst>
                                        </p:cTn>
                                        <p:tgtEl>
                                          <p:spTgt spid="8194"/>
                                        </p:tgtEl>
                                      </p:cBhvr>
                                      <p:to x="100000" y="100000"/>
                                    </p:animScale>
                                    <p:animScale>
                                      <p:cBhvr>
                                        <p:cTn id="31" dur="26">
                                          <p:stCondLst>
                                            <p:cond delay="1808"/>
                                          </p:stCondLst>
                                        </p:cTn>
                                        <p:tgtEl>
                                          <p:spTgt spid="8194"/>
                                        </p:tgtEl>
                                      </p:cBhvr>
                                      <p:to x="100000" y="95000"/>
                                    </p:animScale>
                                    <p:animScale>
                                      <p:cBhvr>
                                        <p:cTn id="32" dur="166" decel="50000">
                                          <p:stCondLst>
                                            <p:cond delay="1834"/>
                                          </p:stCondLst>
                                        </p:cTn>
                                        <p:tgtEl>
                                          <p:spTgt spid="819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500"/>
                                        <p:tgtEl>
                                          <p:spTgt spid="3">
                                            <p:txEl>
                                              <p:pRg st="0" end="0"/>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par>
                          <p:cTn id="42" fill="hold">
                            <p:stCondLst>
                              <p:cond delay="1000"/>
                            </p:stCondLst>
                            <p:childTnLst>
                              <p:par>
                                <p:cTn id="43" presetID="26" presetClass="emph" presetSubtype="0" repeatCount="indefinite" fill="hold" grpId="1" nodeType="afterEffect">
                                  <p:stCondLst>
                                    <p:cond delay="0"/>
                                  </p:stCondLst>
                                  <p:childTnLst>
                                    <p:animEffect transition="out" filter="fade">
                                      <p:cBhvr>
                                        <p:cTn id="44" dur="500" tmFilter="0, 0; .2, .5; .8, .5; 1, 0"/>
                                        <p:tgtEl>
                                          <p:spTgt spid="17"/>
                                        </p:tgtEl>
                                      </p:cBhvr>
                                    </p:animEffect>
                                    <p:animScale>
                                      <p:cBhvr>
                                        <p:cTn id="45" dur="250" autoRev="1" fill="hold"/>
                                        <p:tgtEl>
                                          <p:spTgt spid="17"/>
                                        </p:tgtEl>
                                      </p:cBhvr>
                                      <p:by x="105000" y="105000"/>
                                    </p:animScale>
                                  </p:childTnLst>
                                </p:cTn>
                              </p:par>
                            </p:childTnLst>
                          </p:cTn>
                        </p:par>
                        <p:par>
                          <p:cTn id="46" fill="hold">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2000"/>
                            </p:stCondLst>
                            <p:childTnLst>
                              <p:par>
                                <p:cTn id="51" presetID="26" presetClass="emph" presetSubtype="0" repeatCount="indefinite" fill="hold" grpId="1" nodeType="afterEffect">
                                  <p:stCondLst>
                                    <p:cond delay="0"/>
                                  </p:stCondLst>
                                  <p:childTnLst>
                                    <p:animEffect transition="out" filter="fade">
                                      <p:cBhvr>
                                        <p:cTn id="52" dur="500" tmFilter="0, 0; .2, .5; .8, .5; 1, 0"/>
                                        <p:tgtEl>
                                          <p:spTgt spid="19"/>
                                        </p:tgtEl>
                                      </p:cBhvr>
                                    </p:animEffect>
                                    <p:animScale>
                                      <p:cBhvr>
                                        <p:cTn id="53" dur="250" autoRev="1" fill="hold"/>
                                        <p:tgtEl>
                                          <p:spTgt spid="19"/>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2" end="2"/>
                                            </p:txEl>
                                          </p:spTgt>
                                        </p:tgtEl>
                                        <p:attrNameLst>
                                          <p:attrName>style.visibility</p:attrName>
                                        </p:attrNameLst>
                                      </p:cBhvr>
                                      <p:to>
                                        <p:strVal val="visible"/>
                                      </p:to>
                                    </p:set>
                                    <p:animEffect transition="in" filter="fade">
                                      <p:cBhvr>
                                        <p:cTn id="58" dur="500"/>
                                        <p:tgtEl>
                                          <p:spTgt spid="3">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500"/>
                                        <p:tgtEl>
                                          <p:spTgt spid="3">
                                            <p:txEl>
                                              <p:pRg st="4" end="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par>
                          <p:cTn id="73" fill="hold">
                            <p:stCondLst>
                              <p:cond delay="1000"/>
                            </p:stCondLst>
                            <p:childTnLst>
                              <p:par>
                                <p:cTn id="74" presetID="42" presetClass="entr" presetSubtype="0" fill="hold"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1000"/>
                                        <p:tgtEl>
                                          <p:spTgt spid="34"/>
                                        </p:tgtEl>
                                      </p:cBhvr>
                                    </p:animEffect>
                                    <p:anim calcmode="lin" valueType="num">
                                      <p:cBhvr>
                                        <p:cTn id="77" dur="1000" fill="hold"/>
                                        <p:tgtEl>
                                          <p:spTgt spid="34"/>
                                        </p:tgtEl>
                                        <p:attrNameLst>
                                          <p:attrName>ppt_x</p:attrName>
                                        </p:attrNameLst>
                                      </p:cBhvr>
                                      <p:tavLst>
                                        <p:tav tm="0">
                                          <p:val>
                                            <p:strVal val="#ppt_x"/>
                                          </p:val>
                                        </p:tav>
                                        <p:tav tm="100000">
                                          <p:val>
                                            <p:strVal val="#ppt_x"/>
                                          </p:val>
                                        </p:tav>
                                      </p:tavLst>
                                    </p:anim>
                                    <p:anim calcmode="lin" valueType="num">
                                      <p:cBhvr>
                                        <p:cTn id="78" dur="1000" fill="hold"/>
                                        <p:tgtEl>
                                          <p:spTgt spid="34"/>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5"/>
                                        </p:tgtEl>
                                        <p:attrNameLst>
                                          <p:attrName>style.visibility</p:attrName>
                                        </p:attrNameLst>
                                      </p:cBhvr>
                                      <p:to>
                                        <p:strVal val="visible"/>
                                      </p:to>
                                    </p:set>
                                    <p:animEffect transition="in" filter="fade">
                                      <p:cBhvr>
                                        <p:cTn id="86" dur="1000"/>
                                        <p:tgtEl>
                                          <p:spTgt spid="15"/>
                                        </p:tgtEl>
                                      </p:cBhvr>
                                    </p:animEffect>
                                    <p:anim calcmode="lin" valueType="num">
                                      <p:cBhvr>
                                        <p:cTn id="87" dur="1000" fill="hold"/>
                                        <p:tgtEl>
                                          <p:spTgt spid="15"/>
                                        </p:tgtEl>
                                        <p:attrNameLst>
                                          <p:attrName>ppt_x</p:attrName>
                                        </p:attrNameLst>
                                      </p:cBhvr>
                                      <p:tavLst>
                                        <p:tav tm="0">
                                          <p:val>
                                            <p:strVal val="#ppt_x"/>
                                          </p:val>
                                        </p:tav>
                                        <p:tav tm="100000">
                                          <p:val>
                                            <p:strVal val="#ppt_x"/>
                                          </p:val>
                                        </p:tav>
                                      </p:tavLst>
                                    </p:anim>
                                    <p:anim calcmode="lin" valueType="num">
                                      <p:cBhvr>
                                        <p:cTn id="8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500"/>
                                        <p:tgtEl>
                                          <p:spTgt spid="37"/>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42"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1000"/>
                                        <p:tgtEl>
                                          <p:spTgt spid="39"/>
                                        </p:tgtEl>
                                      </p:cBhvr>
                                    </p:animEffect>
                                    <p:anim calcmode="lin" valueType="num">
                                      <p:cBhvr>
                                        <p:cTn id="101" dur="1000" fill="hold"/>
                                        <p:tgtEl>
                                          <p:spTgt spid="39"/>
                                        </p:tgtEl>
                                        <p:attrNameLst>
                                          <p:attrName>ppt_x</p:attrName>
                                        </p:attrNameLst>
                                      </p:cBhvr>
                                      <p:tavLst>
                                        <p:tav tm="0">
                                          <p:val>
                                            <p:strVal val="#ppt_x"/>
                                          </p:val>
                                        </p:tav>
                                        <p:tav tm="100000">
                                          <p:val>
                                            <p:strVal val="#ppt_x"/>
                                          </p:val>
                                        </p:tav>
                                      </p:tavLst>
                                    </p:anim>
                                    <p:anim calcmode="lin" valueType="num">
                                      <p:cBhvr>
                                        <p:cTn id="102" dur="1000" fill="hold"/>
                                        <p:tgtEl>
                                          <p:spTgt spid="39"/>
                                        </p:tgtEl>
                                        <p:attrNameLst>
                                          <p:attrName>ppt_y</p:attrName>
                                        </p:attrNameLst>
                                      </p:cBhvr>
                                      <p:tavLst>
                                        <p:tav tm="0">
                                          <p:val>
                                            <p:strVal val="#ppt_y+.1"/>
                                          </p:val>
                                        </p:tav>
                                        <p:tav tm="100000">
                                          <p:val>
                                            <p:strVal val="#ppt_y"/>
                                          </p:val>
                                        </p:tav>
                                      </p:tavLst>
                                    </p:anim>
                                  </p:childTnLst>
                                </p:cTn>
                              </p:par>
                            </p:childTnLst>
                          </p:cTn>
                        </p:par>
                        <p:par>
                          <p:cTn id="103" fill="hold">
                            <p:stCondLst>
                              <p:cond delay="1500"/>
                            </p:stCondLst>
                            <p:childTnLst>
                              <p:par>
                                <p:cTn id="104" presetID="22" presetClass="entr" presetSubtype="4" fill="hold"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wipe(down)">
                                      <p:cBhvr>
                                        <p:cTn id="106" dur="500"/>
                                        <p:tgtEl>
                                          <p:spTgt spid="44"/>
                                        </p:tgtEl>
                                      </p:cBhvr>
                                    </p:animEffect>
                                  </p:childTnLst>
                                </p:cTn>
                              </p:par>
                              <p:par>
                                <p:cTn id="107" presetID="22" presetClass="entr" presetSubtype="4" fill="hold"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down)">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3">
                                            <p:txEl>
                                              <p:pRg st="6" end="6"/>
                                            </p:txEl>
                                          </p:spTgt>
                                        </p:tgtEl>
                                        <p:attrNameLst>
                                          <p:attrName>style.visibility</p:attrName>
                                        </p:attrNameLst>
                                      </p:cBhvr>
                                      <p:to>
                                        <p:strVal val="visible"/>
                                      </p:to>
                                    </p:set>
                                    <p:animEffect transition="in" filter="fade">
                                      <p:cBhvr>
                                        <p:cTn id="11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uild="p"/>
      <p:bldP spid="17" grpId="0" animBg="1"/>
      <p:bldP spid="17" grpId="1" animBg="1"/>
      <p:bldP spid="19" grpId="0" animBg="1"/>
      <p:bldP spid="19" grpId="1" animBg="1"/>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descr="http://image.slidesharecdn.com/05thestructureandfunctionoflargebiologicalmolecules-130311053304-phpapp01/95/05-the-structure-and-function-of-large-biological-molecules-21-638.jpg?cb=1362980123"/>
          <p:cNvPicPr>
            <a:picLocks noChangeAspect="1" noChangeArrowheads="1"/>
          </p:cNvPicPr>
          <p:nvPr/>
        </p:nvPicPr>
        <p:blipFill rotWithShape="1">
          <a:blip r:embed="rId2">
            <a:extLst>
              <a:ext uri="{28A0092B-C50C-407E-A947-70E740481C1C}">
                <a14:useLocalDpi xmlns:a14="http://schemas.microsoft.com/office/drawing/2010/main" val="0"/>
              </a:ext>
            </a:extLst>
          </a:blip>
          <a:srcRect l="3714" t="3409" r="2947" b="3271"/>
          <a:stretch/>
        </p:blipFill>
        <p:spPr bwMode="auto">
          <a:xfrm>
            <a:off x="1737331" y="2162473"/>
            <a:ext cx="5672137" cy="4257676"/>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49977" y="1239143"/>
            <a:ext cx="8446846" cy="923330"/>
          </a:xfrm>
          <a:prstGeom prst="rect">
            <a:avLst/>
          </a:prstGeom>
          <a:noFill/>
        </p:spPr>
        <p:txBody>
          <a:bodyPr wrap="square" rtlCol="0">
            <a:spAutoFit/>
          </a:bodyPr>
          <a:lstStyle/>
          <a:p>
            <a:r>
              <a:rPr lang="en-GB" b="1" dirty="0" smtClean="0"/>
              <a:t>Cellulose</a:t>
            </a:r>
            <a:r>
              <a:rPr lang="en-GB" dirty="0" smtClean="0"/>
              <a:t> molecules are unbranched chains of </a:t>
            </a:r>
            <a:r>
              <a:rPr lang="el-GR" dirty="0"/>
              <a:t>β</a:t>
            </a:r>
            <a:r>
              <a:rPr lang="es-ES_tradnl" dirty="0" smtClean="0"/>
              <a:t>-</a:t>
            </a:r>
            <a:r>
              <a:rPr lang="es-ES_tradnl" dirty="0" err="1" smtClean="0"/>
              <a:t>Glucose</a:t>
            </a:r>
            <a:r>
              <a:rPr lang="es-ES_tradnl" dirty="0"/>
              <a:t> </a:t>
            </a:r>
            <a:r>
              <a:rPr lang="es-ES_tradnl" dirty="0" err="1" smtClean="0"/>
              <a:t>which</a:t>
            </a:r>
            <a:r>
              <a:rPr lang="es-ES_tradnl" dirty="0" smtClean="0"/>
              <a:t> </a:t>
            </a:r>
            <a:r>
              <a:rPr lang="es-ES_tradnl" dirty="0" err="1" smtClean="0"/>
              <a:t>allow</a:t>
            </a:r>
            <a:r>
              <a:rPr lang="es-ES_tradnl" dirty="0" smtClean="0"/>
              <a:t> </a:t>
            </a:r>
            <a:r>
              <a:rPr lang="es-ES_tradnl" dirty="0" err="1" smtClean="0"/>
              <a:t>them</a:t>
            </a:r>
            <a:r>
              <a:rPr lang="es-ES_tradnl" dirty="0" smtClean="0"/>
              <a:t> to </a:t>
            </a:r>
            <a:r>
              <a:rPr lang="es-ES_tradnl" dirty="0" err="1" smtClean="0"/>
              <a:t>form</a:t>
            </a:r>
            <a:r>
              <a:rPr lang="es-ES_tradnl" dirty="0" smtClean="0"/>
              <a:t> </a:t>
            </a:r>
            <a:r>
              <a:rPr lang="es-ES_tradnl" dirty="0" err="1" smtClean="0"/>
              <a:t>bundles</a:t>
            </a:r>
            <a:r>
              <a:rPr lang="es-ES_tradnl" dirty="0" smtClean="0"/>
              <a:t> </a:t>
            </a:r>
            <a:r>
              <a:rPr lang="es-ES_tradnl" dirty="0" err="1" smtClean="0"/>
              <a:t>with</a:t>
            </a:r>
            <a:r>
              <a:rPr lang="es-ES_tradnl" dirty="0" smtClean="0"/>
              <a:t> </a:t>
            </a:r>
            <a:r>
              <a:rPr lang="es-ES_tradnl" dirty="0" err="1" smtClean="0"/>
              <a:t>hydrogen</a:t>
            </a:r>
            <a:r>
              <a:rPr lang="es-ES_tradnl" dirty="0" smtClean="0"/>
              <a:t> </a:t>
            </a:r>
            <a:r>
              <a:rPr lang="es-ES_tradnl" dirty="0" err="1" smtClean="0"/>
              <a:t>bonds</a:t>
            </a:r>
            <a:r>
              <a:rPr lang="es-ES_tradnl" dirty="0" smtClean="0"/>
              <a:t> </a:t>
            </a:r>
            <a:r>
              <a:rPr lang="es-ES_tradnl" dirty="0" err="1" smtClean="0"/>
              <a:t>linking</a:t>
            </a:r>
            <a:r>
              <a:rPr lang="es-ES_tradnl" dirty="0" smtClean="0"/>
              <a:t> </a:t>
            </a:r>
            <a:r>
              <a:rPr lang="es-ES_tradnl" dirty="0" err="1" smtClean="0"/>
              <a:t>the</a:t>
            </a:r>
            <a:r>
              <a:rPr lang="es-ES_tradnl" dirty="0" smtClean="0"/>
              <a:t> </a:t>
            </a:r>
            <a:r>
              <a:rPr lang="es-ES_tradnl" dirty="0" err="1" smtClean="0"/>
              <a:t>cellulose</a:t>
            </a:r>
            <a:r>
              <a:rPr lang="es-ES_tradnl" dirty="0" smtClean="0"/>
              <a:t> </a:t>
            </a:r>
            <a:r>
              <a:rPr lang="es-ES_tradnl" dirty="0" err="1" smtClean="0"/>
              <a:t>molecules</a:t>
            </a:r>
            <a:r>
              <a:rPr lang="es-ES_tradnl" dirty="0" smtClean="0"/>
              <a:t>. </a:t>
            </a:r>
            <a:r>
              <a:rPr lang="es-ES_tradnl" dirty="0" err="1" smtClean="0"/>
              <a:t>These</a:t>
            </a:r>
            <a:r>
              <a:rPr lang="es-ES_tradnl" dirty="0" smtClean="0"/>
              <a:t> </a:t>
            </a:r>
            <a:r>
              <a:rPr lang="es-ES_tradnl" dirty="0" err="1" smtClean="0"/>
              <a:t>bundeles</a:t>
            </a:r>
            <a:r>
              <a:rPr lang="es-ES_tradnl" dirty="0" smtClean="0"/>
              <a:t> are </a:t>
            </a:r>
            <a:r>
              <a:rPr lang="es-ES_tradnl" dirty="0" err="1" smtClean="0"/>
              <a:t>called</a:t>
            </a:r>
            <a:r>
              <a:rPr lang="es-ES_tradnl" dirty="0" smtClean="0"/>
              <a:t> </a:t>
            </a:r>
            <a:r>
              <a:rPr lang="es-ES_tradnl" dirty="0" err="1" smtClean="0"/>
              <a:t>cellulose</a:t>
            </a:r>
            <a:r>
              <a:rPr lang="es-ES_tradnl" dirty="0" smtClean="0"/>
              <a:t> </a:t>
            </a:r>
            <a:r>
              <a:rPr lang="es-ES_tradnl" dirty="0" err="1" smtClean="0"/>
              <a:t>microfibrils</a:t>
            </a:r>
            <a:r>
              <a:rPr lang="es-ES_tradnl" dirty="0" smtClean="0"/>
              <a:t>. </a:t>
            </a:r>
            <a:r>
              <a:rPr lang="es-ES_tradnl" dirty="0" err="1" smtClean="0"/>
              <a:t>They</a:t>
            </a:r>
            <a:r>
              <a:rPr lang="es-ES_tradnl" dirty="0" smtClean="0"/>
              <a:t> are </a:t>
            </a:r>
            <a:r>
              <a:rPr lang="es-ES_tradnl" dirty="0" err="1" smtClean="0"/>
              <a:t>used</a:t>
            </a:r>
            <a:r>
              <a:rPr lang="es-ES_tradnl" dirty="0" smtClean="0"/>
              <a:t> in </a:t>
            </a:r>
            <a:r>
              <a:rPr lang="es-ES_tradnl" b="1" dirty="0" err="1" smtClean="0"/>
              <a:t>cell</a:t>
            </a:r>
            <a:r>
              <a:rPr lang="es-ES_tradnl" b="1" dirty="0" smtClean="0"/>
              <a:t> </a:t>
            </a:r>
            <a:r>
              <a:rPr lang="es-ES_tradnl" b="1" dirty="0" err="1" smtClean="0"/>
              <a:t>walls</a:t>
            </a:r>
            <a:endParaRPr lang="en-GB" b="1" dirty="0"/>
          </a:p>
        </p:txBody>
      </p:sp>
    </p:spTree>
    <p:extLst>
      <p:ext uri="{BB962C8B-B14F-4D97-AF65-F5344CB8AC3E}">
        <p14:creationId xmlns:p14="http://schemas.microsoft.com/office/powerpoint/2010/main" val="17308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wipe(down)">
                                      <p:cBhvr>
                                        <p:cTn id="17" dur="580">
                                          <p:stCondLst>
                                            <p:cond delay="0"/>
                                          </p:stCondLst>
                                        </p:cTn>
                                        <p:tgtEl>
                                          <p:spTgt spid="9218"/>
                                        </p:tgtEl>
                                      </p:cBhvr>
                                    </p:animEffect>
                                    <p:anim calcmode="lin" valueType="num">
                                      <p:cBhvr>
                                        <p:cTn id="18"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23" dur="26">
                                          <p:stCondLst>
                                            <p:cond delay="650"/>
                                          </p:stCondLst>
                                        </p:cTn>
                                        <p:tgtEl>
                                          <p:spTgt spid="9218"/>
                                        </p:tgtEl>
                                      </p:cBhvr>
                                      <p:to x="100000" y="60000"/>
                                    </p:animScale>
                                    <p:animScale>
                                      <p:cBhvr>
                                        <p:cTn id="24" dur="166" decel="50000">
                                          <p:stCondLst>
                                            <p:cond delay="676"/>
                                          </p:stCondLst>
                                        </p:cTn>
                                        <p:tgtEl>
                                          <p:spTgt spid="9218"/>
                                        </p:tgtEl>
                                      </p:cBhvr>
                                      <p:to x="100000" y="100000"/>
                                    </p:animScale>
                                    <p:animScale>
                                      <p:cBhvr>
                                        <p:cTn id="25" dur="26">
                                          <p:stCondLst>
                                            <p:cond delay="1312"/>
                                          </p:stCondLst>
                                        </p:cTn>
                                        <p:tgtEl>
                                          <p:spTgt spid="9218"/>
                                        </p:tgtEl>
                                      </p:cBhvr>
                                      <p:to x="100000" y="80000"/>
                                    </p:animScale>
                                    <p:animScale>
                                      <p:cBhvr>
                                        <p:cTn id="26" dur="166" decel="50000">
                                          <p:stCondLst>
                                            <p:cond delay="1338"/>
                                          </p:stCondLst>
                                        </p:cTn>
                                        <p:tgtEl>
                                          <p:spTgt spid="9218"/>
                                        </p:tgtEl>
                                      </p:cBhvr>
                                      <p:to x="100000" y="100000"/>
                                    </p:animScale>
                                    <p:animScale>
                                      <p:cBhvr>
                                        <p:cTn id="27" dur="26">
                                          <p:stCondLst>
                                            <p:cond delay="1642"/>
                                          </p:stCondLst>
                                        </p:cTn>
                                        <p:tgtEl>
                                          <p:spTgt spid="9218"/>
                                        </p:tgtEl>
                                      </p:cBhvr>
                                      <p:to x="100000" y="90000"/>
                                    </p:animScale>
                                    <p:animScale>
                                      <p:cBhvr>
                                        <p:cTn id="28" dur="166" decel="50000">
                                          <p:stCondLst>
                                            <p:cond delay="1668"/>
                                          </p:stCondLst>
                                        </p:cTn>
                                        <p:tgtEl>
                                          <p:spTgt spid="9218"/>
                                        </p:tgtEl>
                                      </p:cBhvr>
                                      <p:to x="100000" y="100000"/>
                                    </p:animScale>
                                    <p:animScale>
                                      <p:cBhvr>
                                        <p:cTn id="29" dur="26">
                                          <p:stCondLst>
                                            <p:cond delay="1808"/>
                                          </p:stCondLst>
                                        </p:cTn>
                                        <p:tgtEl>
                                          <p:spTgt spid="9218"/>
                                        </p:tgtEl>
                                      </p:cBhvr>
                                      <p:to x="100000" y="95000"/>
                                    </p:animScale>
                                    <p:animScale>
                                      <p:cBhvr>
                                        <p:cTn id="30" dur="166" decel="50000">
                                          <p:stCondLst>
                                            <p:cond delay="1834"/>
                                          </p:stCondLst>
                                        </p:cTn>
                                        <p:tgtEl>
                                          <p:spTgt spid="92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chemwiki.ucdavis.edu/@api/deki/files/53815/375309482701ccb1e9424f114005c3be.jpg?size=bestfit&amp;width=600&amp;height=310&amp;revisio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672" y="4051160"/>
            <a:ext cx="5060698" cy="26182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49977" y="1239143"/>
            <a:ext cx="8446846" cy="2031325"/>
          </a:xfrm>
          <a:prstGeom prst="rect">
            <a:avLst/>
          </a:prstGeom>
          <a:noFill/>
        </p:spPr>
        <p:txBody>
          <a:bodyPr wrap="square" rtlCol="0">
            <a:spAutoFit/>
          </a:bodyPr>
          <a:lstStyle/>
          <a:p>
            <a:r>
              <a:rPr lang="es-ES_tradnl" b="1" dirty="0" err="1" smtClean="0"/>
              <a:t>Starch</a:t>
            </a:r>
            <a:r>
              <a:rPr lang="es-ES_tradnl" b="1" dirty="0" smtClean="0"/>
              <a:t> </a:t>
            </a:r>
            <a:r>
              <a:rPr lang="es-ES_tradnl" dirty="0" err="1" smtClean="0"/>
              <a:t>is</a:t>
            </a:r>
            <a:r>
              <a:rPr lang="es-ES_tradnl" dirty="0" smtClean="0"/>
              <a:t> </a:t>
            </a:r>
            <a:r>
              <a:rPr lang="es-ES_tradnl" dirty="0" err="1" smtClean="0"/>
              <a:t>made</a:t>
            </a:r>
            <a:r>
              <a:rPr lang="es-ES_tradnl" dirty="0" smtClean="0"/>
              <a:t> </a:t>
            </a:r>
            <a:r>
              <a:rPr lang="es-ES_tradnl" dirty="0" err="1" smtClean="0"/>
              <a:t>by</a:t>
            </a:r>
            <a:r>
              <a:rPr lang="es-ES_tradnl" dirty="0" smtClean="0"/>
              <a:t> </a:t>
            </a:r>
            <a:r>
              <a:rPr lang="es-ES_tradnl" dirty="0" err="1" smtClean="0"/>
              <a:t>linking</a:t>
            </a:r>
            <a:r>
              <a:rPr lang="es-ES_tradnl" dirty="0" smtClean="0"/>
              <a:t> a-</a:t>
            </a:r>
            <a:r>
              <a:rPr lang="es-ES_tradnl" dirty="0" err="1" smtClean="0"/>
              <a:t>Glucose</a:t>
            </a:r>
            <a:r>
              <a:rPr lang="es-ES_tradnl" dirty="0" smtClean="0"/>
              <a:t> </a:t>
            </a:r>
            <a:r>
              <a:rPr lang="es-ES_tradnl" dirty="0" err="1" smtClean="0"/>
              <a:t>molecules</a:t>
            </a:r>
            <a:r>
              <a:rPr lang="es-ES_tradnl" dirty="0" smtClean="0"/>
              <a:t> </a:t>
            </a:r>
            <a:r>
              <a:rPr lang="es-ES_tradnl" dirty="0" err="1" smtClean="0"/>
              <a:t>together</a:t>
            </a:r>
            <a:r>
              <a:rPr lang="es-ES_tradnl" dirty="0" smtClean="0"/>
              <a:t>. </a:t>
            </a:r>
            <a:r>
              <a:rPr lang="es-ES_tradnl" dirty="0" err="1" smtClean="0"/>
              <a:t>The</a:t>
            </a:r>
            <a:r>
              <a:rPr lang="es-ES_tradnl" dirty="0" smtClean="0"/>
              <a:t> </a:t>
            </a:r>
            <a:r>
              <a:rPr lang="es-ES_tradnl" dirty="0" err="1" smtClean="0"/>
              <a:t>same</a:t>
            </a:r>
            <a:r>
              <a:rPr lang="es-ES_tradnl" dirty="0" smtClean="0"/>
              <a:t> as in </a:t>
            </a:r>
            <a:r>
              <a:rPr lang="es-ES_tradnl" dirty="0" err="1" smtClean="0"/>
              <a:t>cellulose</a:t>
            </a:r>
            <a:r>
              <a:rPr lang="es-ES_tradnl" dirty="0"/>
              <a:t> </a:t>
            </a:r>
            <a:r>
              <a:rPr lang="es-ES_tradnl" dirty="0" err="1" smtClean="0"/>
              <a:t>condensaton</a:t>
            </a:r>
            <a:r>
              <a:rPr lang="es-ES_tradnl" dirty="0" smtClean="0"/>
              <a:t> </a:t>
            </a:r>
            <a:r>
              <a:rPr lang="es-ES_tradnl" dirty="0" err="1" smtClean="0"/>
              <a:t>reaction</a:t>
            </a:r>
            <a:r>
              <a:rPr lang="es-ES_tradnl" dirty="0" smtClean="0"/>
              <a:t> link </a:t>
            </a:r>
            <a:r>
              <a:rPr lang="es-ES_tradnl" dirty="0" err="1" smtClean="0"/>
              <a:t>the</a:t>
            </a:r>
            <a:r>
              <a:rPr lang="es-ES_tradnl" dirty="0" smtClean="0"/>
              <a:t> –OH </a:t>
            </a:r>
            <a:r>
              <a:rPr lang="es-ES_tradnl" dirty="0" err="1" smtClean="0"/>
              <a:t>groups</a:t>
            </a:r>
            <a:r>
              <a:rPr lang="es-ES_tradnl" dirty="0" smtClean="0"/>
              <a:t> of </a:t>
            </a:r>
            <a:r>
              <a:rPr lang="es-ES_tradnl" dirty="0" err="1" smtClean="0"/>
              <a:t>the</a:t>
            </a:r>
            <a:r>
              <a:rPr lang="es-ES_tradnl" dirty="0" smtClean="0"/>
              <a:t> </a:t>
            </a:r>
            <a:r>
              <a:rPr lang="es-ES_tradnl" dirty="0" err="1" smtClean="0"/>
              <a:t>glucose</a:t>
            </a:r>
            <a:r>
              <a:rPr lang="es-ES_tradnl" dirty="0" smtClean="0"/>
              <a:t> </a:t>
            </a:r>
            <a:r>
              <a:rPr lang="es-ES_tradnl" dirty="0" err="1" smtClean="0"/>
              <a:t>molecules</a:t>
            </a:r>
            <a:r>
              <a:rPr lang="es-ES_tradnl" dirty="0" smtClean="0"/>
              <a:t> </a:t>
            </a:r>
            <a:r>
              <a:rPr lang="es-ES_tradnl" dirty="0" err="1" smtClean="0"/>
              <a:t>together</a:t>
            </a:r>
            <a:r>
              <a:rPr lang="es-ES_tradnl" dirty="0" smtClean="0"/>
              <a:t> </a:t>
            </a:r>
            <a:r>
              <a:rPr lang="es-ES_tradnl" dirty="0" err="1" smtClean="0"/>
              <a:t>with</a:t>
            </a:r>
            <a:r>
              <a:rPr lang="es-ES_tradnl" dirty="0" smtClean="0"/>
              <a:t> </a:t>
            </a:r>
            <a:r>
              <a:rPr lang="es-ES_tradnl" dirty="0" err="1" smtClean="0"/>
              <a:t>condensation</a:t>
            </a:r>
            <a:r>
              <a:rPr lang="es-ES_tradnl" dirty="0" smtClean="0"/>
              <a:t> </a:t>
            </a:r>
            <a:r>
              <a:rPr lang="es-ES_tradnl" dirty="0" err="1" smtClean="0"/>
              <a:t>reactions</a:t>
            </a:r>
            <a:r>
              <a:rPr lang="es-ES_tradnl" dirty="0" smtClean="0"/>
              <a:t>. </a:t>
            </a:r>
          </a:p>
          <a:p>
            <a:endParaRPr lang="es-ES_tradnl" dirty="0"/>
          </a:p>
          <a:p>
            <a:r>
              <a:rPr lang="es-ES_tradnl" dirty="0" err="1" smtClean="0"/>
              <a:t>The</a:t>
            </a:r>
            <a:r>
              <a:rPr lang="es-ES_tradnl" dirty="0" smtClean="0"/>
              <a:t> a-</a:t>
            </a:r>
            <a:r>
              <a:rPr lang="es-ES_tradnl" dirty="0" err="1" smtClean="0"/>
              <a:t>Glucose</a:t>
            </a:r>
            <a:r>
              <a:rPr lang="es-ES_tradnl" dirty="0" smtClean="0"/>
              <a:t> </a:t>
            </a:r>
            <a:r>
              <a:rPr lang="es-ES_tradnl" dirty="0" err="1" smtClean="0"/>
              <a:t>molecules</a:t>
            </a:r>
            <a:r>
              <a:rPr lang="es-ES_tradnl" dirty="0" smtClean="0"/>
              <a:t> </a:t>
            </a:r>
            <a:r>
              <a:rPr lang="es-ES_tradnl" dirty="0" err="1" smtClean="0"/>
              <a:t>have</a:t>
            </a:r>
            <a:r>
              <a:rPr lang="es-ES_tradnl" dirty="0" smtClean="0"/>
              <a:t> </a:t>
            </a:r>
            <a:r>
              <a:rPr lang="es-ES_tradnl" dirty="0" err="1" smtClean="0"/>
              <a:t>the</a:t>
            </a:r>
            <a:r>
              <a:rPr lang="es-ES_tradnl" dirty="0" smtClean="0"/>
              <a:t> –OH </a:t>
            </a:r>
            <a:r>
              <a:rPr lang="es-ES_tradnl" dirty="0" err="1" smtClean="0"/>
              <a:t>groups</a:t>
            </a:r>
            <a:r>
              <a:rPr lang="es-ES_tradnl" dirty="0" smtClean="0"/>
              <a:t> </a:t>
            </a:r>
            <a:r>
              <a:rPr lang="es-ES_tradnl" dirty="0" err="1" smtClean="0"/>
              <a:t>on</a:t>
            </a:r>
            <a:r>
              <a:rPr lang="es-ES_tradnl" dirty="0" smtClean="0"/>
              <a:t> </a:t>
            </a:r>
            <a:r>
              <a:rPr lang="es-ES_tradnl" dirty="0" err="1" smtClean="0"/>
              <a:t>the</a:t>
            </a:r>
            <a:r>
              <a:rPr lang="es-ES_tradnl" dirty="0" smtClean="0"/>
              <a:t> 1th and 4th  </a:t>
            </a:r>
            <a:r>
              <a:rPr lang="es-ES_tradnl" dirty="0" err="1" smtClean="0"/>
              <a:t>carbon</a:t>
            </a:r>
            <a:r>
              <a:rPr lang="es-ES_tradnl" dirty="0" smtClean="0"/>
              <a:t> </a:t>
            </a:r>
            <a:r>
              <a:rPr lang="es-ES_tradnl" dirty="0" err="1" smtClean="0"/>
              <a:t>both</a:t>
            </a:r>
            <a:r>
              <a:rPr lang="es-ES_tradnl" dirty="0" smtClean="0"/>
              <a:t> </a:t>
            </a:r>
            <a:r>
              <a:rPr lang="es-ES_tradnl" dirty="0" err="1" smtClean="0"/>
              <a:t>pointing</a:t>
            </a:r>
            <a:r>
              <a:rPr lang="es-ES_tradnl" dirty="0" smtClean="0"/>
              <a:t> </a:t>
            </a:r>
            <a:r>
              <a:rPr lang="es-ES_tradnl" dirty="0" err="1" smtClean="0"/>
              <a:t>downwards</a:t>
            </a:r>
            <a:r>
              <a:rPr lang="es-ES_tradnl" dirty="0" smtClean="0"/>
              <a:t>, so </a:t>
            </a:r>
            <a:r>
              <a:rPr lang="es-ES_tradnl" dirty="0" err="1" smtClean="0"/>
              <a:t>the</a:t>
            </a:r>
            <a:r>
              <a:rPr lang="es-ES_tradnl" dirty="0" smtClean="0"/>
              <a:t> </a:t>
            </a:r>
            <a:r>
              <a:rPr lang="es-ES_tradnl" dirty="0" err="1" smtClean="0"/>
              <a:t>molecules</a:t>
            </a:r>
            <a:r>
              <a:rPr lang="es-ES_tradnl" dirty="0" smtClean="0"/>
              <a:t> link </a:t>
            </a:r>
            <a:r>
              <a:rPr lang="es-ES_tradnl" dirty="0" err="1" smtClean="0"/>
              <a:t>all</a:t>
            </a:r>
            <a:r>
              <a:rPr lang="es-ES_tradnl" dirty="0" smtClean="0"/>
              <a:t> in </a:t>
            </a:r>
            <a:r>
              <a:rPr lang="es-ES_tradnl" dirty="0" err="1" smtClean="0"/>
              <a:t>the</a:t>
            </a:r>
            <a:r>
              <a:rPr lang="es-ES_tradnl" dirty="0" smtClean="0"/>
              <a:t> </a:t>
            </a:r>
            <a:r>
              <a:rPr lang="es-ES_tradnl" dirty="0" err="1" smtClean="0"/>
              <a:t>upright</a:t>
            </a:r>
            <a:r>
              <a:rPr lang="es-ES_tradnl" dirty="0" smtClean="0"/>
              <a:t> position. </a:t>
            </a:r>
            <a:endParaRPr lang="en-GB" dirty="0"/>
          </a:p>
        </p:txBody>
      </p:sp>
      <p:cxnSp>
        <p:nvCxnSpPr>
          <p:cNvPr id="8" name="7 Conector recto de flecha"/>
          <p:cNvCxnSpPr/>
          <p:nvPr/>
        </p:nvCxnSpPr>
        <p:spPr>
          <a:xfrm>
            <a:off x="6483671" y="4214874"/>
            <a:ext cx="713338" cy="0"/>
          </a:xfrm>
          <a:prstGeom prst="straightConnector1">
            <a:avLst/>
          </a:prstGeom>
          <a:ln w="28575">
            <a:solidFill>
              <a:schemeClr val="accent3"/>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8 Conector recto"/>
          <p:cNvCxnSpPr/>
          <p:nvPr/>
        </p:nvCxnSpPr>
        <p:spPr>
          <a:xfrm>
            <a:off x="6483671" y="3875101"/>
            <a:ext cx="324036" cy="300851"/>
          </a:xfrm>
          <a:prstGeom prst="line">
            <a:avLst/>
          </a:prstGeom>
          <a:ln w="38100">
            <a:solidFill>
              <a:srgbClr val="94C600"/>
            </a:solidFill>
          </a:ln>
        </p:spPr>
        <p:style>
          <a:lnRef idx="1">
            <a:schemeClr val="accent1"/>
          </a:lnRef>
          <a:fillRef idx="0">
            <a:schemeClr val="accent1"/>
          </a:fillRef>
          <a:effectRef idx="0">
            <a:schemeClr val="accent1"/>
          </a:effectRef>
          <a:fontRef idx="minor">
            <a:schemeClr val="tx1"/>
          </a:fontRef>
        </p:style>
      </p:cxnSp>
      <p:cxnSp>
        <p:nvCxnSpPr>
          <p:cNvPr id="11" name="10 Conector recto"/>
          <p:cNvCxnSpPr/>
          <p:nvPr/>
        </p:nvCxnSpPr>
        <p:spPr>
          <a:xfrm flipV="1">
            <a:off x="6799296" y="3729025"/>
            <a:ext cx="512467" cy="440058"/>
          </a:xfrm>
          <a:prstGeom prst="line">
            <a:avLst/>
          </a:prstGeom>
          <a:ln w="38100">
            <a:solidFill>
              <a:srgbClr val="94C600"/>
            </a:solidFill>
          </a:ln>
        </p:spPr>
        <p:style>
          <a:lnRef idx="1">
            <a:schemeClr val="accent1"/>
          </a:lnRef>
          <a:fillRef idx="0">
            <a:schemeClr val="accent1"/>
          </a:fillRef>
          <a:effectRef idx="0">
            <a:schemeClr val="accent1"/>
          </a:effectRef>
          <a:fontRef idx="minor">
            <a:schemeClr val="tx1"/>
          </a:fontRef>
        </p:style>
      </p:cxnSp>
      <p:pic>
        <p:nvPicPr>
          <p:cNvPr id="14"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r="53820"/>
          <a:stretch/>
        </p:blipFill>
        <p:spPr bwMode="auto">
          <a:xfrm>
            <a:off x="4786077" y="3136572"/>
            <a:ext cx="1700372" cy="215660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3.mnimgs.com/img/shared/discuss_editlive/4255118/2013_02_19_20_21_55/ryryhcst4883937085445481475.png"/>
          <p:cNvPicPr>
            <a:picLocks noChangeAspect="1" noChangeArrowheads="1"/>
          </p:cNvPicPr>
          <p:nvPr/>
        </p:nvPicPr>
        <p:blipFill rotWithShape="1">
          <a:blip r:embed="rId3">
            <a:extLst>
              <a:ext uri="{28A0092B-C50C-407E-A947-70E740481C1C}">
                <a14:useLocalDpi xmlns:a14="http://schemas.microsoft.com/office/drawing/2010/main" val="0"/>
              </a:ext>
            </a:extLst>
          </a:blip>
          <a:srcRect r="53820"/>
          <a:stretch/>
        </p:blipFill>
        <p:spPr bwMode="auto">
          <a:xfrm>
            <a:off x="7311763" y="3097650"/>
            <a:ext cx="1700372" cy="2156604"/>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49977" y="3306987"/>
            <a:ext cx="4572000" cy="923330"/>
          </a:xfrm>
          <a:prstGeom prst="rect">
            <a:avLst/>
          </a:prstGeom>
        </p:spPr>
        <p:txBody>
          <a:bodyPr>
            <a:spAutoFit/>
          </a:bodyPr>
          <a:lstStyle/>
          <a:p>
            <a:r>
              <a:rPr lang="es-ES_tradnl" dirty="0" err="1"/>
              <a:t>This</a:t>
            </a:r>
            <a:r>
              <a:rPr lang="es-ES_tradnl" dirty="0"/>
              <a:t> </a:t>
            </a:r>
            <a:r>
              <a:rPr lang="es-ES_tradnl" dirty="0" err="1"/>
              <a:t>makes</a:t>
            </a:r>
            <a:r>
              <a:rPr lang="es-ES_tradnl" dirty="0"/>
              <a:t> </a:t>
            </a:r>
            <a:r>
              <a:rPr lang="es-ES_tradnl" dirty="0" err="1"/>
              <a:t>starch</a:t>
            </a:r>
            <a:r>
              <a:rPr lang="es-ES_tradnl" dirty="0"/>
              <a:t> </a:t>
            </a:r>
            <a:r>
              <a:rPr lang="es-ES_tradnl" dirty="0" err="1"/>
              <a:t>molecules</a:t>
            </a:r>
            <a:r>
              <a:rPr lang="es-ES_tradnl" dirty="0"/>
              <a:t> </a:t>
            </a:r>
            <a:r>
              <a:rPr lang="es-ES_tradnl" dirty="0" err="1"/>
              <a:t>slightly</a:t>
            </a:r>
            <a:r>
              <a:rPr lang="es-ES_tradnl" dirty="0"/>
              <a:t> </a:t>
            </a:r>
            <a:r>
              <a:rPr lang="es-ES_tradnl" dirty="0" err="1"/>
              <a:t>curved</a:t>
            </a:r>
            <a:r>
              <a:rPr lang="es-ES_tradnl" dirty="0"/>
              <a:t> and no </a:t>
            </a:r>
            <a:r>
              <a:rPr lang="es-ES_tradnl" dirty="0" err="1" smtClean="0"/>
              <a:t>straight</a:t>
            </a:r>
            <a:r>
              <a:rPr lang="es-ES_tradnl" dirty="0" smtClean="0"/>
              <a:t> </a:t>
            </a:r>
            <a:r>
              <a:rPr lang="es-ES_tradnl" dirty="0"/>
              <a:t>as </a:t>
            </a:r>
            <a:r>
              <a:rPr lang="es-ES_tradnl" dirty="0" err="1"/>
              <a:t>is</a:t>
            </a:r>
            <a:r>
              <a:rPr lang="es-ES_tradnl" dirty="0"/>
              <a:t> </a:t>
            </a:r>
            <a:r>
              <a:rPr lang="es-ES_tradnl" dirty="0" err="1"/>
              <a:t>the</a:t>
            </a:r>
            <a:r>
              <a:rPr lang="es-ES_tradnl" dirty="0"/>
              <a:t> case </a:t>
            </a:r>
            <a:r>
              <a:rPr lang="es-ES_tradnl" dirty="0" err="1"/>
              <a:t>with</a:t>
            </a:r>
            <a:r>
              <a:rPr lang="es-ES_tradnl" dirty="0"/>
              <a:t> </a:t>
            </a:r>
            <a:r>
              <a:rPr lang="es-ES_tradnl" dirty="0" err="1"/>
              <a:t>cellulose</a:t>
            </a:r>
            <a:r>
              <a:rPr lang="es-ES_tradnl" dirty="0"/>
              <a:t>.</a:t>
            </a:r>
            <a:endParaRPr lang="en-GB" dirty="0"/>
          </a:p>
        </p:txBody>
      </p:sp>
      <p:sp>
        <p:nvSpPr>
          <p:cNvPr id="4" name="3 CuadroTexto"/>
          <p:cNvSpPr txBox="1"/>
          <p:nvPr/>
        </p:nvSpPr>
        <p:spPr>
          <a:xfrm>
            <a:off x="6799296" y="6237312"/>
            <a:ext cx="652743" cy="369332"/>
          </a:xfrm>
          <a:prstGeom prst="rect">
            <a:avLst/>
          </a:prstGeom>
          <a:noFill/>
        </p:spPr>
        <p:txBody>
          <a:bodyPr wrap="none" rtlCol="0">
            <a:spAutoFit/>
          </a:bodyPr>
          <a:lstStyle/>
          <a:p>
            <a:r>
              <a:rPr lang="en-GB" dirty="0" smtClean="0">
                <a:hlinkClick r:id="rId4"/>
              </a:rPr>
              <a:t>LINK</a:t>
            </a:r>
            <a:endParaRPr lang="en-GB" dirty="0"/>
          </a:p>
        </p:txBody>
      </p:sp>
    </p:spTree>
    <p:extLst>
      <p:ext uri="{BB962C8B-B14F-4D97-AF65-F5344CB8AC3E}">
        <p14:creationId xmlns:p14="http://schemas.microsoft.com/office/powerpoint/2010/main" val="19025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80">
                                          <p:stCondLst>
                                            <p:cond delay="0"/>
                                          </p:stCondLst>
                                        </p:cTn>
                                        <p:tgtEl>
                                          <p:spTgt spid="14"/>
                                        </p:tgtEl>
                                      </p:cBhvr>
                                    </p:animEffect>
                                    <p:anim calcmode="lin" valueType="num">
                                      <p:cBhvr>
                                        <p:cTn id="2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8" dur="26">
                                          <p:stCondLst>
                                            <p:cond delay="650"/>
                                          </p:stCondLst>
                                        </p:cTn>
                                        <p:tgtEl>
                                          <p:spTgt spid="14"/>
                                        </p:tgtEl>
                                      </p:cBhvr>
                                      <p:to x="100000" y="60000"/>
                                    </p:animScale>
                                    <p:animScale>
                                      <p:cBhvr>
                                        <p:cTn id="29" dur="166" decel="50000">
                                          <p:stCondLst>
                                            <p:cond delay="676"/>
                                          </p:stCondLst>
                                        </p:cTn>
                                        <p:tgtEl>
                                          <p:spTgt spid="14"/>
                                        </p:tgtEl>
                                      </p:cBhvr>
                                      <p:to x="100000" y="100000"/>
                                    </p:animScale>
                                    <p:animScale>
                                      <p:cBhvr>
                                        <p:cTn id="30" dur="26">
                                          <p:stCondLst>
                                            <p:cond delay="1312"/>
                                          </p:stCondLst>
                                        </p:cTn>
                                        <p:tgtEl>
                                          <p:spTgt spid="14"/>
                                        </p:tgtEl>
                                      </p:cBhvr>
                                      <p:to x="100000" y="80000"/>
                                    </p:animScale>
                                    <p:animScale>
                                      <p:cBhvr>
                                        <p:cTn id="31" dur="166" decel="50000">
                                          <p:stCondLst>
                                            <p:cond delay="1338"/>
                                          </p:stCondLst>
                                        </p:cTn>
                                        <p:tgtEl>
                                          <p:spTgt spid="14"/>
                                        </p:tgtEl>
                                      </p:cBhvr>
                                      <p:to x="100000" y="100000"/>
                                    </p:animScale>
                                    <p:animScale>
                                      <p:cBhvr>
                                        <p:cTn id="32" dur="26">
                                          <p:stCondLst>
                                            <p:cond delay="1642"/>
                                          </p:stCondLst>
                                        </p:cTn>
                                        <p:tgtEl>
                                          <p:spTgt spid="14"/>
                                        </p:tgtEl>
                                      </p:cBhvr>
                                      <p:to x="100000" y="90000"/>
                                    </p:animScale>
                                    <p:animScale>
                                      <p:cBhvr>
                                        <p:cTn id="33" dur="166" decel="50000">
                                          <p:stCondLst>
                                            <p:cond delay="1668"/>
                                          </p:stCondLst>
                                        </p:cTn>
                                        <p:tgtEl>
                                          <p:spTgt spid="14"/>
                                        </p:tgtEl>
                                      </p:cBhvr>
                                      <p:to x="100000" y="100000"/>
                                    </p:animScale>
                                    <p:animScale>
                                      <p:cBhvr>
                                        <p:cTn id="34" dur="26">
                                          <p:stCondLst>
                                            <p:cond delay="1808"/>
                                          </p:stCondLst>
                                        </p:cTn>
                                        <p:tgtEl>
                                          <p:spTgt spid="14"/>
                                        </p:tgtEl>
                                      </p:cBhvr>
                                      <p:to x="100000" y="95000"/>
                                    </p:animScale>
                                    <p:animScale>
                                      <p:cBhvr>
                                        <p:cTn id="35" dur="166" decel="50000">
                                          <p:stCondLst>
                                            <p:cond delay="1834"/>
                                          </p:stCondLst>
                                        </p:cTn>
                                        <p:tgtEl>
                                          <p:spTgt spid="14"/>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80">
                                          <p:stCondLst>
                                            <p:cond delay="0"/>
                                          </p:stCondLst>
                                        </p:cTn>
                                        <p:tgtEl>
                                          <p:spTgt spid="15"/>
                                        </p:tgtEl>
                                      </p:cBhvr>
                                    </p:animEffect>
                                    <p:anim calcmode="lin" valueType="num">
                                      <p:cBhvr>
                                        <p:cTn id="4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6" dur="26">
                                          <p:stCondLst>
                                            <p:cond delay="650"/>
                                          </p:stCondLst>
                                        </p:cTn>
                                        <p:tgtEl>
                                          <p:spTgt spid="15"/>
                                        </p:tgtEl>
                                      </p:cBhvr>
                                      <p:to x="100000" y="60000"/>
                                    </p:animScale>
                                    <p:animScale>
                                      <p:cBhvr>
                                        <p:cTn id="47" dur="166" decel="50000">
                                          <p:stCondLst>
                                            <p:cond delay="676"/>
                                          </p:stCondLst>
                                        </p:cTn>
                                        <p:tgtEl>
                                          <p:spTgt spid="15"/>
                                        </p:tgtEl>
                                      </p:cBhvr>
                                      <p:to x="100000" y="100000"/>
                                    </p:animScale>
                                    <p:animScale>
                                      <p:cBhvr>
                                        <p:cTn id="48" dur="26">
                                          <p:stCondLst>
                                            <p:cond delay="1312"/>
                                          </p:stCondLst>
                                        </p:cTn>
                                        <p:tgtEl>
                                          <p:spTgt spid="15"/>
                                        </p:tgtEl>
                                      </p:cBhvr>
                                      <p:to x="100000" y="80000"/>
                                    </p:animScale>
                                    <p:animScale>
                                      <p:cBhvr>
                                        <p:cTn id="49" dur="166" decel="50000">
                                          <p:stCondLst>
                                            <p:cond delay="1338"/>
                                          </p:stCondLst>
                                        </p:cTn>
                                        <p:tgtEl>
                                          <p:spTgt spid="15"/>
                                        </p:tgtEl>
                                      </p:cBhvr>
                                      <p:to x="100000" y="100000"/>
                                    </p:animScale>
                                    <p:animScale>
                                      <p:cBhvr>
                                        <p:cTn id="50" dur="26">
                                          <p:stCondLst>
                                            <p:cond delay="1642"/>
                                          </p:stCondLst>
                                        </p:cTn>
                                        <p:tgtEl>
                                          <p:spTgt spid="15"/>
                                        </p:tgtEl>
                                      </p:cBhvr>
                                      <p:to x="100000" y="90000"/>
                                    </p:animScale>
                                    <p:animScale>
                                      <p:cBhvr>
                                        <p:cTn id="51" dur="166" decel="50000">
                                          <p:stCondLst>
                                            <p:cond delay="1668"/>
                                          </p:stCondLst>
                                        </p:cTn>
                                        <p:tgtEl>
                                          <p:spTgt spid="15"/>
                                        </p:tgtEl>
                                      </p:cBhvr>
                                      <p:to x="100000" y="100000"/>
                                    </p:animScale>
                                    <p:animScale>
                                      <p:cBhvr>
                                        <p:cTn id="52" dur="26">
                                          <p:stCondLst>
                                            <p:cond delay="1808"/>
                                          </p:stCondLst>
                                        </p:cTn>
                                        <p:tgtEl>
                                          <p:spTgt spid="15"/>
                                        </p:tgtEl>
                                      </p:cBhvr>
                                      <p:to x="100000" y="95000"/>
                                    </p:animScale>
                                    <p:animScale>
                                      <p:cBhvr>
                                        <p:cTn id="53" dur="166" decel="50000">
                                          <p:stCondLst>
                                            <p:cond delay="1834"/>
                                          </p:stCondLst>
                                        </p:cTn>
                                        <p:tgtEl>
                                          <p:spTgt spid="15"/>
                                        </p:tgtEl>
                                      </p:cBhvr>
                                      <p:to x="100000" y="100000"/>
                                    </p:animScale>
                                  </p:childTnLst>
                                </p:cTn>
                              </p:par>
                              <p:par>
                                <p:cTn id="54" presetID="42" presetClass="entr" presetSubtype="0" fill="hold" nodeType="with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1000"/>
                                        <p:tgtEl>
                                          <p:spTgt spid="8"/>
                                        </p:tgtEl>
                                      </p:cBhvr>
                                    </p:animEffect>
                                    <p:anim calcmode="lin" valueType="num">
                                      <p:cBhvr>
                                        <p:cTn id="57" dur="1000" fill="hold"/>
                                        <p:tgtEl>
                                          <p:spTgt spid="8"/>
                                        </p:tgtEl>
                                        <p:attrNameLst>
                                          <p:attrName>ppt_x</p:attrName>
                                        </p:attrNameLst>
                                      </p:cBhvr>
                                      <p:tavLst>
                                        <p:tav tm="0">
                                          <p:val>
                                            <p:strVal val="#ppt_x"/>
                                          </p:val>
                                        </p:tav>
                                        <p:tav tm="100000">
                                          <p:val>
                                            <p:strVal val="#ppt_x"/>
                                          </p:val>
                                        </p:tav>
                                      </p:tavLst>
                                    </p:anim>
                                    <p:anim calcmode="lin" valueType="num">
                                      <p:cBhvr>
                                        <p:cTn id="58" dur="1000" fill="hold"/>
                                        <p:tgtEl>
                                          <p:spTgt spid="8"/>
                                        </p:tgtEl>
                                        <p:attrNameLst>
                                          <p:attrName>ppt_y</p:attrName>
                                        </p:attrNameLst>
                                      </p:cBhvr>
                                      <p:tavLst>
                                        <p:tav tm="0">
                                          <p:val>
                                            <p:strVal val="#ppt_y+.1"/>
                                          </p:val>
                                        </p:tav>
                                        <p:tav tm="100000">
                                          <p:val>
                                            <p:strVal val="#ppt_y"/>
                                          </p:val>
                                        </p:tav>
                                      </p:tavLst>
                                    </p:anim>
                                  </p:childTnLst>
                                </p:cTn>
                              </p:par>
                            </p:childTnLst>
                          </p:cTn>
                        </p:par>
                        <p:par>
                          <p:cTn id="59" fill="hold">
                            <p:stCondLst>
                              <p:cond delay="2000"/>
                            </p:stCondLst>
                            <p:childTnLst>
                              <p:par>
                                <p:cTn id="60" presetID="22" presetClass="entr" presetSubtype="4"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22" presetClass="entr" presetSubtype="4"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6"/>
                                        </p:tgtEl>
                                        <p:attrNameLst>
                                          <p:attrName>style.visibility</p:attrName>
                                        </p:attrNameLst>
                                      </p:cBhvr>
                                      <p:to>
                                        <p:strVal val="visible"/>
                                      </p:to>
                                    </p:set>
                                    <p:animEffect transition="in" filter="fade">
                                      <p:cBhvr>
                                        <p:cTn id="75" dur="1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descr="https://online.science.psu.edu/sites/default/files/chem005/Chem-005-F07-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32" y="2162473"/>
            <a:ext cx="7993736" cy="45297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49977" y="1239143"/>
            <a:ext cx="8446846" cy="923330"/>
          </a:xfrm>
          <a:prstGeom prst="rect">
            <a:avLst/>
          </a:prstGeom>
          <a:noFill/>
        </p:spPr>
        <p:txBody>
          <a:bodyPr wrap="square" rtlCol="0">
            <a:spAutoFit/>
          </a:bodyPr>
          <a:lstStyle/>
          <a:p>
            <a:r>
              <a:rPr lang="es-ES_tradnl" dirty="0" err="1" smtClean="0"/>
              <a:t>There</a:t>
            </a:r>
            <a:r>
              <a:rPr lang="es-ES_tradnl" dirty="0" smtClean="0"/>
              <a:t> are </a:t>
            </a:r>
            <a:r>
              <a:rPr lang="es-ES_tradnl" dirty="0" err="1" smtClean="0"/>
              <a:t>two</a:t>
            </a:r>
            <a:r>
              <a:rPr lang="es-ES_tradnl" dirty="0" smtClean="0"/>
              <a:t> </a:t>
            </a:r>
            <a:r>
              <a:rPr lang="es-ES_tradnl" dirty="0" err="1" smtClean="0"/>
              <a:t>forms</a:t>
            </a:r>
            <a:r>
              <a:rPr lang="es-ES_tradnl" dirty="0" smtClean="0"/>
              <a:t> of </a:t>
            </a:r>
            <a:r>
              <a:rPr lang="es-ES_tradnl" dirty="0" err="1" smtClean="0"/>
              <a:t>starch</a:t>
            </a:r>
            <a:r>
              <a:rPr lang="es-ES_tradnl" dirty="0" smtClean="0"/>
              <a:t>, </a:t>
            </a:r>
            <a:r>
              <a:rPr lang="es-ES_tradnl" dirty="0" err="1" smtClean="0"/>
              <a:t>amylose</a:t>
            </a:r>
            <a:r>
              <a:rPr lang="es-ES_tradnl" dirty="0" smtClean="0"/>
              <a:t> and </a:t>
            </a:r>
            <a:r>
              <a:rPr lang="es-ES_tradnl" dirty="0" err="1" smtClean="0"/>
              <a:t>amylopectin</a:t>
            </a:r>
            <a:r>
              <a:rPr lang="es-ES_tradnl" dirty="0" smtClean="0"/>
              <a:t>. In </a:t>
            </a:r>
            <a:r>
              <a:rPr lang="es-ES_tradnl" b="1" dirty="0" err="1" smtClean="0">
                <a:solidFill>
                  <a:srgbClr val="FF0000"/>
                </a:solidFill>
              </a:rPr>
              <a:t>amylose</a:t>
            </a:r>
            <a:r>
              <a:rPr lang="es-ES_tradnl" dirty="0" smtClean="0"/>
              <a:t> </a:t>
            </a:r>
            <a:r>
              <a:rPr lang="es-ES_tradnl" dirty="0" err="1" smtClean="0"/>
              <a:t>the</a:t>
            </a:r>
            <a:r>
              <a:rPr lang="es-ES_tradnl" dirty="0" smtClean="0"/>
              <a:t> </a:t>
            </a:r>
            <a:r>
              <a:rPr lang="es-ES_tradnl" dirty="0" err="1" smtClean="0"/>
              <a:t>chain</a:t>
            </a:r>
            <a:r>
              <a:rPr lang="es-ES_tradnl" dirty="0" smtClean="0"/>
              <a:t> of a-</a:t>
            </a:r>
            <a:r>
              <a:rPr lang="es-ES_tradnl" dirty="0" err="1" smtClean="0"/>
              <a:t>glucose</a:t>
            </a:r>
            <a:r>
              <a:rPr lang="es-ES_tradnl" dirty="0" smtClean="0"/>
              <a:t> </a:t>
            </a:r>
            <a:r>
              <a:rPr lang="es-ES_tradnl" dirty="0" err="1" smtClean="0"/>
              <a:t>molecules</a:t>
            </a:r>
            <a:r>
              <a:rPr lang="es-ES_tradnl" dirty="0" smtClean="0"/>
              <a:t> </a:t>
            </a:r>
            <a:r>
              <a:rPr lang="es-ES_tradnl" dirty="0" err="1" smtClean="0"/>
              <a:t>is</a:t>
            </a:r>
            <a:r>
              <a:rPr lang="es-ES_tradnl" dirty="0" smtClean="0"/>
              <a:t> </a:t>
            </a:r>
            <a:r>
              <a:rPr lang="es-ES_tradnl" b="1" dirty="0" err="1" smtClean="0">
                <a:solidFill>
                  <a:srgbClr val="FF0000"/>
                </a:solidFill>
              </a:rPr>
              <a:t>unbranched</a:t>
            </a:r>
            <a:r>
              <a:rPr lang="es-ES_tradnl" b="1" dirty="0" smtClean="0">
                <a:solidFill>
                  <a:srgbClr val="FF0000"/>
                </a:solidFill>
              </a:rPr>
              <a:t> </a:t>
            </a:r>
            <a:r>
              <a:rPr lang="es-ES_tradnl" dirty="0" smtClean="0"/>
              <a:t>and </a:t>
            </a:r>
            <a:r>
              <a:rPr lang="es-ES_tradnl" dirty="0" err="1" smtClean="0"/>
              <a:t>forms</a:t>
            </a:r>
            <a:r>
              <a:rPr lang="es-ES_tradnl" dirty="0" smtClean="0"/>
              <a:t> </a:t>
            </a:r>
            <a:r>
              <a:rPr lang="es-ES_tradnl" b="1" dirty="0" smtClean="0">
                <a:solidFill>
                  <a:srgbClr val="FF0000"/>
                </a:solidFill>
              </a:rPr>
              <a:t>a </a:t>
            </a:r>
            <a:r>
              <a:rPr lang="es-ES_tradnl" b="1" dirty="0" err="1" smtClean="0">
                <a:solidFill>
                  <a:srgbClr val="FF0000"/>
                </a:solidFill>
              </a:rPr>
              <a:t>helix</a:t>
            </a:r>
            <a:r>
              <a:rPr lang="es-ES_tradnl" dirty="0" smtClean="0"/>
              <a:t>. In </a:t>
            </a:r>
            <a:r>
              <a:rPr lang="es-ES_tradnl" b="1" dirty="0" err="1" smtClean="0">
                <a:solidFill>
                  <a:srgbClr val="0070C0"/>
                </a:solidFill>
              </a:rPr>
              <a:t>amylopectin</a:t>
            </a:r>
            <a:r>
              <a:rPr lang="es-ES_tradnl" dirty="0" smtClean="0"/>
              <a:t> </a:t>
            </a:r>
            <a:r>
              <a:rPr lang="es-ES_tradnl" dirty="0" err="1" smtClean="0"/>
              <a:t>the</a:t>
            </a:r>
            <a:r>
              <a:rPr lang="es-ES_tradnl" dirty="0" smtClean="0"/>
              <a:t> </a:t>
            </a:r>
            <a:r>
              <a:rPr lang="es-ES_tradnl" dirty="0" err="1" smtClean="0"/>
              <a:t>chain</a:t>
            </a:r>
            <a:r>
              <a:rPr lang="es-ES_tradnl" dirty="0" smtClean="0"/>
              <a:t> </a:t>
            </a:r>
            <a:r>
              <a:rPr lang="es-ES_tradnl" b="1" dirty="0" err="1" smtClean="0">
                <a:solidFill>
                  <a:srgbClr val="0070C0"/>
                </a:solidFill>
              </a:rPr>
              <a:t>is</a:t>
            </a:r>
            <a:r>
              <a:rPr lang="es-ES_tradnl" b="1" dirty="0" smtClean="0">
                <a:solidFill>
                  <a:srgbClr val="0070C0"/>
                </a:solidFill>
              </a:rPr>
              <a:t> </a:t>
            </a:r>
            <a:r>
              <a:rPr lang="es-ES_tradnl" b="1" dirty="0" err="1" smtClean="0">
                <a:solidFill>
                  <a:srgbClr val="0070C0"/>
                </a:solidFill>
              </a:rPr>
              <a:t>branched</a:t>
            </a:r>
            <a:r>
              <a:rPr lang="es-ES_tradnl" b="1" dirty="0" smtClean="0">
                <a:solidFill>
                  <a:srgbClr val="0070C0"/>
                </a:solidFill>
              </a:rPr>
              <a:t> </a:t>
            </a:r>
            <a:r>
              <a:rPr lang="es-ES_tradnl" dirty="0" smtClean="0"/>
              <a:t>and has a more </a:t>
            </a:r>
            <a:r>
              <a:rPr lang="es-ES_tradnl" b="1" dirty="0" smtClean="0">
                <a:solidFill>
                  <a:srgbClr val="0070C0"/>
                </a:solidFill>
              </a:rPr>
              <a:t>globular </a:t>
            </a:r>
            <a:r>
              <a:rPr lang="es-ES_tradnl" b="1" dirty="0" err="1" smtClean="0">
                <a:solidFill>
                  <a:srgbClr val="0070C0"/>
                </a:solidFill>
              </a:rPr>
              <a:t>shape</a:t>
            </a:r>
            <a:r>
              <a:rPr lang="es-ES_tradnl" dirty="0" smtClean="0"/>
              <a:t>.</a:t>
            </a:r>
            <a:endParaRPr lang="en-GB" dirty="0"/>
          </a:p>
        </p:txBody>
      </p:sp>
    </p:spTree>
    <p:extLst>
      <p:ext uri="{BB962C8B-B14F-4D97-AF65-F5344CB8AC3E}">
        <p14:creationId xmlns:p14="http://schemas.microsoft.com/office/powerpoint/2010/main" val="425108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
                                          </p:val>
                                        </p:tav>
                                        <p:tav tm="100000">
                                          <p:val>
                                            <p:strVal val="#ppt_x"/>
                                          </p:val>
                                        </p:tav>
                                      </p:tavLst>
                                    </p:anim>
                                    <p:anim calcmode="lin" valueType="num">
                                      <p:cBhvr>
                                        <p:cTn id="1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49977" y="1239143"/>
            <a:ext cx="8446846" cy="2031325"/>
          </a:xfrm>
          <a:prstGeom prst="rect">
            <a:avLst/>
          </a:prstGeom>
          <a:noFill/>
        </p:spPr>
        <p:txBody>
          <a:bodyPr wrap="square" rtlCol="0">
            <a:spAutoFit/>
          </a:bodyPr>
          <a:lstStyle/>
          <a:p>
            <a:r>
              <a:rPr lang="es-ES_tradnl" dirty="0" err="1" smtClean="0"/>
              <a:t>Starch</a:t>
            </a:r>
            <a:r>
              <a:rPr lang="es-ES_tradnl" dirty="0" smtClean="0"/>
              <a:t> </a:t>
            </a:r>
            <a:r>
              <a:rPr lang="es-ES_tradnl" dirty="0" err="1" smtClean="0"/>
              <a:t>is</a:t>
            </a:r>
            <a:r>
              <a:rPr lang="es-ES_tradnl" dirty="0" smtClean="0"/>
              <a:t> </a:t>
            </a:r>
            <a:r>
              <a:rPr lang="es-ES_tradnl" b="1" dirty="0" smtClean="0"/>
              <a:t>ONLY </a:t>
            </a:r>
            <a:r>
              <a:rPr lang="es-ES_tradnl" dirty="0" err="1" smtClean="0"/>
              <a:t>made</a:t>
            </a:r>
            <a:r>
              <a:rPr lang="es-ES_tradnl" dirty="0" smtClean="0"/>
              <a:t> </a:t>
            </a:r>
            <a:r>
              <a:rPr lang="es-ES_tradnl" dirty="0" err="1" smtClean="0"/>
              <a:t>by</a:t>
            </a:r>
            <a:r>
              <a:rPr lang="es-ES_tradnl" dirty="0" smtClean="0"/>
              <a:t> </a:t>
            </a:r>
            <a:r>
              <a:rPr lang="es-ES_tradnl" dirty="0" err="1" smtClean="0"/>
              <a:t>plant</a:t>
            </a:r>
            <a:r>
              <a:rPr lang="es-ES_tradnl" dirty="0" smtClean="0"/>
              <a:t> </a:t>
            </a:r>
            <a:r>
              <a:rPr lang="es-ES_tradnl" dirty="0" err="1" smtClean="0"/>
              <a:t>cells</a:t>
            </a:r>
            <a:r>
              <a:rPr lang="es-ES_tradnl" dirty="0" smtClean="0"/>
              <a:t>. </a:t>
            </a:r>
            <a:r>
              <a:rPr lang="es-ES_tradnl" dirty="0" err="1" smtClean="0"/>
              <a:t>Starch</a:t>
            </a:r>
            <a:r>
              <a:rPr lang="es-ES_tradnl" dirty="0" smtClean="0"/>
              <a:t> </a:t>
            </a:r>
            <a:r>
              <a:rPr lang="es-ES_tradnl" dirty="0" err="1" smtClean="0"/>
              <a:t>is</a:t>
            </a:r>
            <a:r>
              <a:rPr lang="es-ES_tradnl" dirty="0" smtClean="0"/>
              <a:t> </a:t>
            </a:r>
            <a:r>
              <a:rPr lang="es-ES_tradnl" b="1" dirty="0" err="1" smtClean="0"/>
              <a:t>hydrophilic</a:t>
            </a:r>
            <a:r>
              <a:rPr lang="es-ES_tradnl" dirty="0" smtClean="0"/>
              <a:t> </a:t>
            </a:r>
            <a:r>
              <a:rPr lang="es-ES_tradnl" dirty="0" err="1" smtClean="0"/>
              <a:t>but</a:t>
            </a:r>
            <a:r>
              <a:rPr lang="es-ES_tradnl" dirty="0" smtClean="0"/>
              <a:t> </a:t>
            </a:r>
            <a:r>
              <a:rPr lang="es-ES_tradnl" dirty="0" err="1" smtClean="0"/>
              <a:t>the</a:t>
            </a:r>
            <a:r>
              <a:rPr lang="es-ES_tradnl" dirty="0" smtClean="0"/>
              <a:t> </a:t>
            </a:r>
            <a:r>
              <a:rPr lang="es-ES_tradnl" dirty="0" err="1" smtClean="0"/>
              <a:t>molecule</a:t>
            </a:r>
            <a:r>
              <a:rPr lang="es-ES_tradnl" dirty="0" smtClean="0"/>
              <a:t> </a:t>
            </a:r>
            <a:r>
              <a:rPr lang="es-ES_tradnl" dirty="0" err="1" smtClean="0"/>
              <a:t>is</a:t>
            </a:r>
            <a:r>
              <a:rPr lang="es-ES_tradnl" dirty="0" smtClean="0"/>
              <a:t> </a:t>
            </a:r>
            <a:r>
              <a:rPr lang="es-ES_tradnl" b="1" dirty="0" err="1" smtClean="0"/>
              <a:t>too</a:t>
            </a:r>
            <a:r>
              <a:rPr lang="es-ES_tradnl" b="1" dirty="0" smtClean="0"/>
              <a:t> </a:t>
            </a:r>
            <a:r>
              <a:rPr lang="es-ES_tradnl" b="1" dirty="0" err="1" smtClean="0"/>
              <a:t>large</a:t>
            </a:r>
            <a:r>
              <a:rPr lang="es-ES_tradnl" b="1" dirty="0" smtClean="0"/>
              <a:t> to </a:t>
            </a:r>
            <a:r>
              <a:rPr lang="es-ES_tradnl" b="1" dirty="0" err="1" smtClean="0"/>
              <a:t>dissolve</a:t>
            </a:r>
            <a:r>
              <a:rPr lang="es-ES_tradnl" b="1" dirty="0" smtClean="0"/>
              <a:t> </a:t>
            </a:r>
            <a:r>
              <a:rPr lang="es-ES_tradnl" dirty="0" smtClean="0"/>
              <a:t>in </a:t>
            </a:r>
            <a:r>
              <a:rPr lang="es-ES_tradnl" dirty="0" err="1" smtClean="0"/>
              <a:t>water</a:t>
            </a:r>
            <a:r>
              <a:rPr lang="es-ES_tradnl" dirty="0" smtClean="0"/>
              <a:t>.</a:t>
            </a:r>
          </a:p>
          <a:p>
            <a:endParaRPr lang="es-ES_tradnl" dirty="0"/>
          </a:p>
          <a:p>
            <a:r>
              <a:rPr lang="es-ES_tradnl" dirty="0" err="1" smtClean="0"/>
              <a:t>Starch</a:t>
            </a:r>
            <a:r>
              <a:rPr lang="es-ES_tradnl" dirty="0" smtClean="0"/>
              <a:t> </a:t>
            </a:r>
            <a:r>
              <a:rPr lang="es-ES_tradnl" dirty="0" err="1" smtClean="0"/>
              <a:t>is</a:t>
            </a:r>
            <a:r>
              <a:rPr lang="es-ES_tradnl" dirty="0" smtClean="0"/>
              <a:t> </a:t>
            </a:r>
            <a:r>
              <a:rPr lang="es-ES_tradnl" dirty="0" err="1" smtClean="0"/>
              <a:t>used</a:t>
            </a:r>
            <a:r>
              <a:rPr lang="es-ES_tradnl" dirty="0" smtClean="0"/>
              <a:t> to </a:t>
            </a:r>
            <a:r>
              <a:rPr lang="es-ES_tradnl" b="1" dirty="0" smtClean="0"/>
              <a:t>store </a:t>
            </a:r>
            <a:r>
              <a:rPr lang="es-ES_tradnl" b="1" dirty="0" err="1" smtClean="0"/>
              <a:t>large</a:t>
            </a:r>
            <a:r>
              <a:rPr lang="es-ES_tradnl" b="1" dirty="0" smtClean="0"/>
              <a:t> </a:t>
            </a:r>
            <a:r>
              <a:rPr lang="es-ES_tradnl" b="1" dirty="0" err="1" smtClean="0"/>
              <a:t>amounts</a:t>
            </a:r>
            <a:r>
              <a:rPr lang="es-ES_tradnl" b="1" dirty="0" smtClean="0"/>
              <a:t> of </a:t>
            </a:r>
            <a:r>
              <a:rPr lang="es-ES_tradnl" b="1" dirty="0" err="1" smtClean="0"/>
              <a:t>glucose</a:t>
            </a:r>
            <a:r>
              <a:rPr lang="es-ES_tradnl" dirty="0" smtClean="0"/>
              <a:t>. </a:t>
            </a:r>
            <a:r>
              <a:rPr lang="es-ES_tradnl" dirty="0" err="1" smtClean="0"/>
              <a:t>If</a:t>
            </a:r>
            <a:r>
              <a:rPr lang="es-ES_tradnl" dirty="0" smtClean="0"/>
              <a:t> </a:t>
            </a:r>
            <a:r>
              <a:rPr lang="es-ES_tradnl" dirty="0" err="1" smtClean="0"/>
              <a:t>glucose</a:t>
            </a:r>
            <a:r>
              <a:rPr lang="es-ES_tradnl" dirty="0" smtClean="0"/>
              <a:t> </a:t>
            </a:r>
            <a:r>
              <a:rPr lang="es-ES_tradnl" dirty="0" err="1" smtClean="0"/>
              <a:t>would</a:t>
            </a:r>
            <a:r>
              <a:rPr lang="es-ES_tradnl" dirty="0" smtClean="0"/>
              <a:t> </a:t>
            </a:r>
            <a:r>
              <a:rPr lang="es-ES_tradnl" dirty="0" err="1" smtClean="0"/>
              <a:t>have</a:t>
            </a:r>
            <a:r>
              <a:rPr lang="es-ES_tradnl" dirty="0" smtClean="0"/>
              <a:t> </a:t>
            </a:r>
            <a:r>
              <a:rPr lang="es-ES_tradnl" dirty="0" err="1" smtClean="0"/>
              <a:t>been</a:t>
            </a:r>
            <a:r>
              <a:rPr lang="es-ES_tradnl" dirty="0" smtClean="0"/>
              <a:t> </a:t>
            </a:r>
            <a:r>
              <a:rPr lang="es-ES_tradnl" dirty="0" err="1" smtClean="0"/>
              <a:t>stored</a:t>
            </a:r>
            <a:r>
              <a:rPr lang="es-ES_tradnl" dirty="0" smtClean="0"/>
              <a:t> as </a:t>
            </a:r>
            <a:r>
              <a:rPr lang="es-ES_tradnl" dirty="0" err="1" smtClean="0"/>
              <a:t>monosaccharides</a:t>
            </a:r>
            <a:r>
              <a:rPr lang="es-ES_tradnl" dirty="0" smtClean="0"/>
              <a:t> in </a:t>
            </a:r>
            <a:r>
              <a:rPr lang="es-ES_tradnl" dirty="0" err="1" smtClean="0"/>
              <a:t>the</a:t>
            </a:r>
            <a:r>
              <a:rPr lang="es-ES_tradnl" dirty="0" smtClean="0"/>
              <a:t> </a:t>
            </a:r>
            <a:r>
              <a:rPr lang="es-ES_tradnl" dirty="0" err="1" smtClean="0"/>
              <a:t>cells</a:t>
            </a:r>
            <a:r>
              <a:rPr lang="es-ES_tradnl" dirty="0" smtClean="0"/>
              <a:t> </a:t>
            </a:r>
            <a:r>
              <a:rPr lang="es-ES_tradnl" dirty="0" err="1" smtClean="0"/>
              <a:t>then</a:t>
            </a:r>
            <a:r>
              <a:rPr lang="es-ES_tradnl" dirty="0" smtClean="0"/>
              <a:t> </a:t>
            </a:r>
            <a:r>
              <a:rPr lang="es-ES_tradnl" dirty="0" err="1" smtClean="0"/>
              <a:t>too</a:t>
            </a:r>
            <a:r>
              <a:rPr lang="es-ES_tradnl" dirty="0" smtClean="0"/>
              <a:t> </a:t>
            </a:r>
            <a:r>
              <a:rPr lang="es-ES_tradnl" dirty="0" err="1" smtClean="0"/>
              <a:t>much</a:t>
            </a:r>
            <a:r>
              <a:rPr lang="es-ES_tradnl" dirty="0" smtClean="0"/>
              <a:t> </a:t>
            </a:r>
            <a:r>
              <a:rPr lang="es-ES_tradnl" dirty="0" err="1" smtClean="0"/>
              <a:t>water</a:t>
            </a:r>
            <a:r>
              <a:rPr lang="es-ES_tradnl" dirty="0" smtClean="0"/>
              <a:t> </a:t>
            </a:r>
            <a:r>
              <a:rPr lang="es-ES_tradnl" dirty="0" err="1" smtClean="0"/>
              <a:t>would</a:t>
            </a:r>
            <a:r>
              <a:rPr lang="es-ES_tradnl" dirty="0" smtClean="0"/>
              <a:t> </a:t>
            </a:r>
            <a:r>
              <a:rPr lang="es-ES_tradnl" dirty="0" err="1" smtClean="0"/>
              <a:t>move</a:t>
            </a:r>
            <a:r>
              <a:rPr lang="es-ES_tradnl" dirty="0" smtClean="0"/>
              <a:t> in </a:t>
            </a:r>
            <a:r>
              <a:rPr lang="es-ES_tradnl" dirty="0" err="1" smtClean="0"/>
              <a:t>by</a:t>
            </a:r>
            <a:r>
              <a:rPr lang="es-ES_tradnl" dirty="0" smtClean="0"/>
              <a:t> osmosis. </a:t>
            </a:r>
          </a:p>
          <a:p>
            <a:endParaRPr lang="es-ES_tradnl" dirty="0"/>
          </a:p>
        </p:txBody>
      </p:sp>
      <p:pic>
        <p:nvPicPr>
          <p:cNvPr id="3074" name="Picture 2" descr="http://image.slidesharecdn.com/plant-reproduction-141130211207-conversion-gate02/95/plant-reproduction-40-638.jpg?cb=1417382009"/>
          <p:cNvPicPr>
            <a:picLocks noChangeAspect="1" noChangeArrowheads="1"/>
          </p:cNvPicPr>
          <p:nvPr/>
        </p:nvPicPr>
        <p:blipFill rotWithShape="1">
          <a:blip r:embed="rId2">
            <a:extLst>
              <a:ext uri="{28A0092B-C50C-407E-A947-70E740481C1C}">
                <a14:useLocalDpi xmlns:a14="http://schemas.microsoft.com/office/drawing/2010/main" val="0"/>
              </a:ext>
            </a:extLst>
          </a:blip>
          <a:srcRect l="-1" t="12350" r="28362" b="4737"/>
          <a:stretch/>
        </p:blipFill>
        <p:spPr bwMode="auto">
          <a:xfrm>
            <a:off x="4573400" y="2708920"/>
            <a:ext cx="4447146" cy="3864307"/>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349977" y="3248165"/>
            <a:ext cx="4572000" cy="3416320"/>
          </a:xfrm>
          <a:prstGeom prst="rect">
            <a:avLst/>
          </a:prstGeom>
        </p:spPr>
        <p:txBody>
          <a:bodyPr>
            <a:spAutoFit/>
          </a:bodyPr>
          <a:lstStyle/>
          <a:p>
            <a:r>
              <a:rPr lang="es-ES_tradnl" dirty="0" err="1"/>
              <a:t>You</a:t>
            </a:r>
            <a:r>
              <a:rPr lang="es-ES_tradnl" dirty="0"/>
              <a:t> can </a:t>
            </a:r>
            <a:r>
              <a:rPr lang="es-ES_tradnl" dirty="0" err="1"/>
              <a:t>find</a:t>
            </a:r>
            <a:r>
              <a:rPr lang="es-ES_tradnl" dirty="0"/>
              <a:t> a </a:t>
            </a:r>
            <a:r>
              <a:rPr lang="es-ES_tradnl" dirty="0" err="1"/>
              <a:t>lot</a:t>
            </a:r>
            <a:r>
              <a:rPr lang="es-ES_tradnl" dirty="0"/>
              <a:t> of </a:t>
            </a:r>
            <a:r>
              <a:rPr lang="es-ES_tradnl" b="1" dirty="0" err="1"/>
              <a:t>starch</a:t>
            </a:r>
            <a:r>
              <a:rPr lang="es-ES_tradnl" b="1" dirty="0"/>
              <a:t> in </a:t>
            </a:r>
            <a:r>
              <a:rPr lang="es-ES_tradnl" b="1" dirty="0" err="1"/>
              <a:t>seeds</a:t>
            </a:r>
            <a:r>
              <a:rPr lang="es-ES_tradnl" b="1" dirty="0"/>
              <a:t> </a:t>
            </a:r>
            <a:r>
              <a:rPr lang="es-ES_tradnl" dirty="0"/>
              <a:t>of </a:t>
            </a:r>
            <a:r>
              <a:rPr lang="es-ES_tradnl" dirty="0" err="1"/>
              <a:t>plants</a:t>
            </a:r>
            <a:r>
              <a:rPr lang="es-ES_tradnl" dirty="0"/>
              <a:t> </a:t>
            </a:r>
            <a:r>
              <a:rPr lang="es-ES_tradnl" dirty="0" err="1"/>
              <a:t>because</a:t>
            </a:r>
            <a:r>
              <a:rPr lang="es-ES_tradnl" dirty="0"/>
              <a:t> </a:t>
            </a:r>
            <a:r>
              <a:rPr lang="es-ES_tradnl" dirty="0" err="1"/>
              <a:t>they</a:t>
            </a:r>
            <a:r>
              <a:rPr lang="es-ES_tradnl" dirty="0"/>
              <a:t> </a:t>
            </a:r>
            <a:r>
              <a:rPr lang="es-ES_tradnl" dirty="0" err="1"/>
              <a:t>need</a:t>
            </a:r>
            <a:r>
              <a:rPr lang="es-ES_tradnl" dirty="0"/>
              <a:t> </a:t>
            </a:r>
            <a:r>
              <a:rPr lang="es-ES_tradnl" dirty="0" err="1"/>
              <a:t>the</a:t>
            </a:r>
            <a:r>
              <a:rPr lang="es-ES_tradnl" dirty="0"/>
              <a:t> </a:t>
            </a:r>
            <a:r>
              <a:rPr lang="es-ES_tradnl" dirty="0" err="1"/>
              <a:t>energy</a:t>
            </a:r>
            <a:r>
              <a:rPr lang="es-ES_tradnl" dirty="0"/>
              <a:t> to </a:t>
            </a:r>
            <a:r>
              <a:rPr lang="es-ES_tradnl" dirty="0" err="1"/>
              <a:t>grow</a:t>
            </a:r>
            <a:r>
              <a:rPr lang="es-ES_tradnl" dirty="0"/>
              <a:t> </a:t>
            </a:r>
            <a:r>
              <a:rPr lang="es-ES_tradnl" dirty="0" err="1"/>
              <a:t>before</a:t>
            </a:r>
            <a:r>
              <a:rPr lang="es-ES_tradnl" dirty="0"/>
              <a:t> </a:t>
            </a:r>
            <a:r>
              <a:rPr lang="es-ES_tradnl" dirty="0" err="1"/>
              <a:t>they</a:t>
            </a:r>
            <a:r>
              <a:rPr lang="es-ES_tradnl" dirty="0"/>
              <a:t> </a:t>
            </a:r>
            <a:r>
              <a:rPr lang="es-ES_tradnl" dirty="0" err="1"/>
              <a:t>have</a:t>
            </a:r>
            <a:r>
              <a:rPr lang="es-ES_tradnl" dirty="0"/>
              <a:t> </a:t>
            </a:r>
            <a:r>
              <a:rPr lang="es-ES_tradnl" dirty="0" err="1"/>
              <a:t>their</a:t>
            </a:r>
            <a:r>
              <a:rPr lang="es-ES_tradnl" dirty="0"/>
              <a:t> </a:t>
            </a:r>
            <a:r>
              <a:rPr lang="es-ES_tradnl" dirty="0" err="1"/>
              <a:t>own</a:t>
            </a:r>
            <a:r>
              <a:rPr lang="es-ES_tradnl" dirty="0"/>
              <a:t> </a:t>
            </a:r>
            <a:r>
              <a:rPr lang="es-ES_tradnl" dirty="0" err="1"/>
              <a:t>roots</a:t>
            </a:r>
            <a:r>
              <a:rPr lang="es-ES_tradnl" dirty="0"/>
              <a:t> to </a:t>
            </a:r>
            <a:r>
              <a:rPr lang="es-ES_tradnl" dirty="0" err="1"/>
              <a:t>obtain</a:t>
            </a:r>
            <a:r>
              <a:rPr lang="es-ES_tradnl" dirty="0"/>
              <a:t> </a:t>
            </a:r>
            <a:r>
              <a:rPr lang="es-ES_tradnl" dirty="0" err="1"/>
              <a:t>nutrients</a:t>
            </a:r>
            <a:r>
              <a:rPr lang="es-ES_tradnl" dirty="0"/>
              <a:t> </a:t>
            </a:r>
            <a:r>
              <a:rPr lang="es-ES_tradnl" dirty="0" err="1"/>
              <a:t>from</a:t>
            </a:r>
            <a:r>
              <a:rPr lang="es-ES_tradnl" dirty="0"/>
              <a:t> </a:t>
            </a:r>
            <a:r>
              <a:rPr lang="es-ES_tradnl" dirty="0" err="1"/>
              <a:t>elsewhere</a:t>
            </a:r>
            <a:r>
              <a:rPr lang="es-ES_tradnl" dirty="0"/>
              <a:t>. </a:t>
            </a:r>
          </a:p>
          <a:p>
            <a:endParaRPr lang="es-ES_tradnl" dirty="0"/>
          </a:p>
          <a:p>
            <a:r>
              <a:rPr lang="es-ES_tradnl" dirty="0" err="1"/>
              <a:t>You</a:t>
            </a:r>
            <a:r>
              <a:rPr lang="es-ES_tradnl" dirty="0"/>
              <a:t> can </a:t>
            </a:r>
            <a:r>
              <a:rPr lang="es-ES_tradnl" dirty="0" err="1"/>
              <a:t>also</a:t>
            </a:r>
            <a:r>
              <a:rPr lang="es-ES_tradnl" dirty="0"/>
              <a:t> </a:t>
            </a:r>
            <a:r>
              <a:rPr lang="es-ES_tradnl" dirty="0" err="1"/>
              <a:t>find</a:t>
            </a:r>
            <a:r>
              <a:rPr lang="es-ES_tradnl" dirty="0"/>
              <a:t> </a:t>
            </a:r>
            <a:r>
              <a:rPr lang="es-ES_tradnl" b="1" dirty="0" err="1"/>
              <a:t>starch</a:t>
            </a:r>
            <a:r>
              <a:rPr lang="es-ES_tradnl" b="1" dirty="0"/>
              <a:t> in </a:t>
            </a:r>
            <a:r>
              <a:rPr lang="es-ES_tradnl" b="1" dirty="0" err="1"/>
              <a:t>leafs</a:t>
            </a:r>
            <a:r>
              <a:rPr lang="es-ES_tradnl" b="1" dirty="0"/>
              <a:t> </a:t>
            </a:r>
            <a:r>
              <a:rPr lang="es-ES_tradnl" dirty="0"/>
              <a:t>of </a:t>
            </a:r>
            <a:r>
              <a:rPr lang="es-ES_tradnl" dirty="0" err="1"/>
              <a:t>plants</a:t>
            </a:r>
            <a:r>
              <a:rPr lang="es-ES_tradnl" dirty="0"/>
              <a:t> as </a:t>
            </a:r>
            <a:r>
              <a:rPr lang="es-ES_tradnl" dirty="0" err="1"/>
              <a:t>glucose</a:t>
            </a:r>
            <a:r>
              <a:rPr lang="es-ES_tradnl" dirty="0"/>
              <a:t> </a:t>
            </a:r>
            <a:r>
              <a:rPr lang="es-ES_tradnl" dirty="0" err="1"/>
              <a:t>is</a:t>
            </a:r>
            <a:r>
              <a:rPr lang="es-ES_tradnl" dirty="0"/>
              <a:t> </a:t>
            </a:r>
            <a:r>
              <a:rPr lang="es-ES_tradnl" dirty="0" err="1"/>
              <a:t>the</a:t>
            </a:r>
            <a:r>
              <a:rPr lang="es-ES_tradnl" dirty="0"/>
              <a:t> </a:t>
            </a:r>
            <a:r>
              <a:rPr lang="es-ES_tradnl" dirty="0" err="1"/>
              <a:t>product</a:t>
            </a:r>
            <a:r>
              <a:rPr lang="es-ES_tradnl" dirty="0"/>
              <a:t> of </a:t>
            </a:r>
            <a:r>
              <a:rPr lang="es-ES_tradnl" b="1" dirty="0" err="1"/>
              <a:t>photosynthesis</a:t>
            </a:r>
            <a:r>
              <a:rPr lang="es-ES_tradnl" b="1" dirty="0"/>
              <a:t> </a:t>
            </a:r>
            <a:r>
              <a:rPr lang="es-ES_tradnl" dirty="0"/>
              <a:t>and </a:t>
            </a:r>
            <a:r>
              <a:rPr lang="es-ES_tradnl" dirty="0" err="1"/>
              <a:t>when</a:t>
            </a:r>
            <a:r>
              <a:rPr lang="es-ES_tradnl" dirty="0"/>
              <a:t> </a:t>
            </a:r>
            <a:r>
              <a:rPr lang="es-ES_tradnl" dirty="0" err="1"/>
              <a:t>this</a:t>
            </a:r>
            <a:r>
              <a:rPr lang="es-ES_tradnl" dirty="0"/>
              <a:t> </a:t>
            </a:r>
            <a:r>
              <a:rPr lang="es-ES_tradnl" dirty="0" err="1"/>
              <a:t>glucose</a:t>
            </a:r>
            <a:r>
              <a:rPr lang="es-ES_tradnl" dirty="0"/>
              <a:t> </a:t>
            </a:r>
            <a:r>
              <a:rPr lang="es-ES_tradnl" dirty="0" err="1"/>
              <a:t>production</a:t>
            </a:r>
            <a:r>
              <a:rPr lang="es-ES_tradnl" dirty="0"/>
              <a:t> </a:t>
            </a:r>
            <a:r>
              <a:rPr lang="es-ES_tradnl" dirty="0" err="1"/>
              <a:t>happens</a:t>
            </a:r>
            <a:r>
              <a:rPr lang="es-ES_tradnl" dirty="0"/>
              <a:t> </a:t>
            </a:r>
            <a:r>
              <a:rPr lang="es-ES_tradnl" dirty="0" err="1"/>
              <a:t>fast</a:t>
            </a:r>
            <a:r>
              <a:rPr lang="es-ES_tradnl" dirty="0"/>
              <a:t> </a:t>
            </a:r>
            <a:r>
              <a:rPr lang="es-ES_tradnl" dirty="0" err="1"/>
              <a:t>the</a:t>
            </a:r>
            <a:r>
              <a:rPr lang="es-ES_tradnl" dirty="0"/>
              <a:t> </a:t>
            </a:r>
            <a:r>
              <a:rPr lang="es-ES_tradnl" dirty="0" err="1"/>
              <a:t>leaf</a:t>
            </a:r>
            <a:r>
              <a:rPr lang="es-ES_tradnl" dirty="0"/>
              <a:t> </a:t>
            </a:r>
            <a:r>
              <a:rPr lang="es-ES_tradnl" dirty="0" err="1"/>
              <a:t>stores</a:t>
            </a:r>
            <a:r>
              <a:rPr lang="es-ES_tradnl" dirty="0"/>
              <a:t> </a:t>
            </a:r>
            <a:r>
              <a:rPr lang="es-ES_tradnl" dirty="0" err="1"/>
              <a:t>it</a:t>
            </a:r>
            <a:r>
              <a:rPr lang="es-ES_tradnl" dirty="0"/>
              <a:t> in </a:t>
            </a:r>
            <a:r>
              <a:rPr lang="es-ES_tradnl" dirty="0" err="1"/>
              <a:t>the</a:t>
            </a:r>
            <a:r>
              <a:rPr lang="es-ES_tradnl" dirty="0"/>
              <a:t> </a:t>
            </a:r>
            <a:r>
              <a:rPr lang="es-ES_tradnl" dirty="0" err="1"/>
              <a:t>form</a:t>
            </a:r>
            <a:r>
              <a:rPr lang="es-ES_tradnl" dirty="0"/>
              <a:t> of </a:t>
            </a:r>
            <a:r>
              <a:rPr lang="es-ES_tradnl" dirty="0" err="1"/>
              <a:t>starch</a:t>
            </a:r>
            <a:r>
              <a:rPr lang="es-ES_tradnl" dirty="0"/>
              <a:t> </a:t>
            </a:r>
            <a:r>
              <a:rPr lang="es-ES_tradnl" dirty="0" err="1"/>
              <a:t>until</a:t>
            </a:r>
            <a:r>
              <a:rPr lang="es-ES_tradnl" dirty="0"/>
              <a:t> </a:t>
            </a:r>
            <a:r>
              <a:rPr lang="es-ES_tradnl" dirty="0" err="1"/>
              <a:t>it</a:t>
            </a:r>
            <a:r>
              <a:rPr lang="es-ES_tradnl" dirty="0"/>
              <a:t> </a:t>
            </a:r>
            <a:r>
              <a:rPr lang="es-ES_tradnl" dirty="0" err="1"/>
              <a:t>is</a:t>
            </a:r>
            <a:r>
              <a:rPr lang="es-ES_tradnl" dirty="0"/>
              <a:t> </a:t>
            </a:r>
            <a:r>
              <a:rPr lang="es-ES_tradnl" dirty="0" err="1"/>
              <a:t>transported</a:t>
            </a:r>
            <a:r>
              <a:rPr lang="es-ES_tradnl" dirty="0"/>
              <a:t> </a:t>
            </a:r>
            <a:r>
              <a:rPr lang="es-ES_tradnl" dirty="0" err="1"/>
              <a:t>elsewhere</a:t>
            </a:r>
            <a:r>
              <a:rPr lang="es-ES_tradnl" dirty="0"/>
              <a:t>. </a:t>
            </a:r>
            <a:endParaRPr lang="en-GB" dirty="0"/>
          </a:p>
        </p:txBody>
      </p:sp>
    </p:spTree>
    <p:extLst>
      <p:ext uri="{BB962C8B-B14F-4D97-AF65-F5344CB8AC3E}">
        <p14:creationId xmlns:p14="http://schemas.microsoft.com/office/powerpoint/2010/main" val="195392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074"/>
                                        </p:tgtEl>
                                        <p:attrNameLst>
                                          <p:attrName>style.visibility</p:attrName>
                                        </p:attrNameLst>
                                      </p:cBhvr>
                                      <p:to>
                                        <p:strVal val="visible"/>
                                      </p:to>
                                    </p:set>
                                    <p:animEffect transition="in" filter="fade">
                                      <p:cBhvr>
                                        <p:cTn id="27" dur="1000"/>
                                        <p:tgtEl>
                                          <p:spTgt spid="3074"/>
                                        </p:tgtEl>
                                      </p:cBhvr>
                                    </p:animEffect>
                                    <p:anim calcmode="lin" valueType="num">
                                      <p:cBhvr>
                                        <p:cTn id="28" dur="1000" fill="hold"/>
                                        <p:tgtEl>
                                          <p:spTgt spid="3074"/>
                                        </p:tgtEl>
                                        <p:attrNameLst>
                                          <p:attrName>ppt_x</p:attrName>
                                        </p:attrNameLst>
                                      </p:cBhvr>
                                      <p:tavLst>
                                        <p:tav tm="0">
                                          <p:val>
                                            <p:strVal val="#ppt_x"/>
                                          </p:val>
                                        </p:tav>
                                        <p:tav tm="100000">
                                          <p:val>
                                            <p:strVal val="#ppt_x"/>
                                          </p:val>
                                        </p:tav>
                                      </p:tavLst>
                                    </p:anim>
                                    <p:anim calcmode="lin" valueType="num">
                                      <p:cBhvr>
                                        <p:cTn id="2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349977" y="1239143"/>
            <a:ext cx="8446846" cy="3693319"/>
          </a:xfrm>
          <a:prstGeom prst="rect">
            <a:avLst/>
          </a:prstGeom>
          <a:noFill/>
        </p:spPr>
        <p:txBody>
          <a:bodyPr wrap="square" rtlCol="0">
            <a:spAutoFit/>
          </a:bodyPr>
          <a:lstStyle/>
          <a:p>
            <a:r>
              <a:rPr lang="es-ES_tradnl" b="1" dirty="0" err="1" smtClean="0"/>
              <a:t>Glycogen</a:t>
            </a:r>
            <a:r>
              <a:rPr lang="es-ES_tradnl" dirty="0" smtClean="0"/>
              <a:t> </a:t>
            </a:r>
            <a:r>
              <a:rPr lang="es-ES_tradnl" dirty="0" err="1" smtClean="0"/>
              <a:t>is</a:t>
            </a:r>
            <a:r>
              <a:rPr lang="es-ES_tradnl" dirty="0" smtClean="0"/>
              <a:t> </a:t>
            </a:r>
            <a:r>
              <a:rPr lang="es-ES_tradnl" dirty="0" err="1" smtClean="0"/>
              <a:t>very</a:t>
            </a:r>
            <a:r>
              <a:rPr lang="es-ES_tradnl" dirty="0" smtClean="0"/>
              <a:t> similar to </a:t>
            </a:r>
            <a:r>
              <a:rPr lang="es-ES_tradnl" dirty="0" err="1" smtClean="0"/>
              <a:t>the</a:t>
            </a:r>
            <a:r>
              <a:rPr lang="es-ES_tradnl" dirty="0" smtClean="0"/>
              <a:t> </a:t>
            </a:r>
            <a:r>
              <a:rPr lang="es-ES_tradnl" dirty="0" err="1" smtClean="0"/>
              <a:t>branched</a:t>
            </a:r>
            <a:r>
              <a:rPr lang="es-ES_tradnl" dirty="0" smtClean="0"/>
              <a:t> </a:t>
            </a:r>
            <a:r>
              <a:rPr lang="es-ES_tradnl" dirty="0" err="1" smtClean="0"/>
              <a:t>form</a:t>
            </a:r>
            <a:r>
              <a:rPr lang="es-ES_tradnl" dirty="0" smtClean="0"/>
              <a:t> of </a:t>
            </a:r>
            <a:r>
              <a:rPr lang="es-ES_tradnl" dirty="0" err="1" smtClean="0"/>
              <a:t>starch</a:t>
            </a:r>
            <a:r>
              <a:rPr lang="es-ES_tradnl" dirty="0" smtClean="0"/>
              <a:t> </a:t>
            </a:r>
            <a:r>
              <a:rPr lang="es-ES_tradnl" dirty="0" err="1" smtClean="0"/>
              <a:t>but</a:t>
            </a:r>
            <a:r>
              <a:rPr lang="es-ES_tradnl" dirty="0" smtClean="0"/>
              <a:t> </a:t>
            </a:r>
            <a:r>
              <a:rPr lang="es-ES_tradnl" dirty="0" err="1" smtClean="0"/>
              <a:t>there</a:t>
            </a:r>
            <a:r>
              <a:rPr lang="es-ES_tradnl" dirty="0" smtClean="0"/>
              <a:t> </a:t>
            </a:r>
            <a:r>
              <a:rPr lang="es-ES_tradnl" dirty="0" err="1" smtClean="0"/>
              <a:t>is</a:t>
            </a:r>
            <a:r>
              <a:rPr lang="es-ES_tradnl" dirty="0" smtClean="0"/>
              <a:t> more </a:t>
            </a:r>
            <a:r>
              <a:rPr lang="es-ES_tradnl" dirty="0" err="1" smtClean="0"/>
              <a:t>branching</a:t>
            </a:r>
            <a:r>
              <a:rPr lang="es-ES_tradnl" dirty="0" smtClean="0"/>
              <a:t>, </a:t>
            </a:r>
            <a:r>
              <a:rPr lang="es-ES_tradnl" dirty="0" err="1" smtClean="0"/>
              <a:t>making</a:t>
            </a:r>
            <a:r>
              <a:rPr lang="es-ES_tradnl" dirty="0" smtClean="0"/>
              <a:t> </a:t>
            </a:r>
            <a:r>
              <a:rPr lang="es-ES_tradnl" dirty="0" err="1" smtClean="0"/>
              <a:t>the</a:t>
            </a:r>
            <a:r>
              <a:rPr lang="es-ES_tradnl" dirty="0" smtClean="0"/>
              <a:t> </a:t>
            </a:r>
            <a:r>
              <a:rPr lang="es-ES_tradnl" dirty="0" err="1" smtClean="0"/>
              <a:t>molecule</a:t>
            </a:r>
            <a:r>
              <a:rPr lang="es-ES_tradnl" dirty="0" smtClean="0"/>
              <a:t> more compact. </a:t>
            </a:r>
            <a:r>
              <a:rPr lang="es-ES_tradnl" dirty="0" err="1" smtClean="0"/>
              <a:t>Glycogen</a:t>
            </a:r>
            <a:r>
              <a:rPr lang="es-ES_tradnl" dirty="0" smtClean="0"/>
              <a:t> </a:t>
            </a:r>
            <a:r>
              <a:rPr lang="es-ES_tradnl" dirty="0" err="1" smtClean="0"/>
              <a:t>is</a:t>
            </a:r>
            <a:r>
              <a:rPr lang="es-ES_tradnl" dirty="0" smtClean="0"/>
              <a:t> </a:t>
            </a:r>
            <a:r>
              <a:rPr lang="es-ES_tradnl" dirty="0" err="1" smtClean="0"/>
              <a:t>made</a:t>
            </a:r>
            <a:r>
              <a:rPr lang="es-ES_tradnl" dirty="0" smtClean="0"/>
              <a:t> </a:t>
            </a:r>
            <a:r>
              <a:rPr lang="es-ES_tradnl" dirty="0" err="1" smtClean="0"/>
              <a:t>by</a:t>
            </a:r>
            <a:r>
              <a:rPr lang="es-ES_tradnl" dirty="0" smtClean="0"/>
              <a:t> </a:t>
            </a:r>
            <a:r>
              <a:rPr lang="es-ES_tradnl" dirty="0" err="1" smtClean="0"/>
              <a:t>animals</a:t>
            </a:r>
            <a:r>
              <a:rPr lang="es-ES_tradnl" dirty="0" smtClean="0"/>
              <a:t> and </a:t>
            </a:r>
            <a:r>
              <a:rPr lang="es-ES_tradnl" dirty="0" err="1" smtClean="0"/>
              <a:t>some</a:t>
            </a:r>
            <a:r>
              <a:rPr lang="es-ES_tradnl" dirty="0" smtClean="0"/>
              <a:t> </a:t>
            </a:r>
            <a:r>
              <a:rPr lang="es-ES_tradnl" dirty="0" err="1" smtClean="0"/>
              <a:t>fungi</a:t>
            </a:r>
            <a:r>
              <a:rPr lang="es-ES_tradnl" dirty="0" smtClean="0"/>
              <a:t>. </a:t>
            </a:r>
            <a:r>
              <a:rPr lang="es-ES_tradnl" dirty="0" err="1" smtClean="0"/>
              <a:t>It</a:t>
            </a:r>
            <a:r>
              <a:rPr lang="es-ES_tradnl" dirty="0" smtClean="0"/>
              <a:t> </a:t>
            </a:r>
            <a:r>
              <a:rPr lang="es-ES_tradnl" dirty="0" err="1" smtClean="0"/>
              <a:t>is</a:t>
            </a:r>
            <a:r>
              <a:rPr lang="es-ES_tradnl" dirty="0" smtClean="0"/>
              <a:t> </a:t>
            </a:r>
            <a:r>
              <a:rPr lang="es-ES_tradnl" b="1" dirty="0" err="1" smtClean="0"/>
              <a:t>stored</a:t>
            </a:r>
            <a:r>
              <a:rPr lang="es-ES_tradnl" b="1" dirty="0" smtClean="0"/>
              <a:t> in </a:t>
            </a:r>
            <a:r>
              <a:rPr lang="es-ES_tradnl" b="1" dirty="0" err="1" smtClean="0"/>
              <a:t>the</a:t>
            </a:r>
            <a:r>
              <a:rPr lang="es-ES_tradnl" b="1" dirty="0" smtClean="0"/>
              <a:t> </a:t>
            </a:r>
            <a:r>
              <a:rPr lang="es-ES_tradnl" b="1" dirty="0" err="1" smtClean="0"/>
              <a:t>liver</a:t>
            </a:r>
            <a:r>
              <a:rPr lang="es-ES_tradnl" b="1" dirty="0" smtClean="0"/>
              <a:t> and in </a:t>
            </a:r>
            <a:r>
              <a:rPr lang="es-ES_tradnl" b="1" dirty="0" err="1" smtClean="0"/>
              <a:t>some</a:t>
            </a:r>
            <a:r>
              <a:rPr lang="es-ES_tradnl" b="1" dirty="0" smtClean="0"/>
              <a:t> </a:t>
            </a:r>
            <a:r>
              <a:rPr lang="es-ES_tradnl" b="1" dirty="0" err="1" smtClean="0"/>
              <a:t>muscles</a:t>
            </a:r>
            <a:r>
              <a:rPr lang="es-ES_tradnl" b="1" dirty="0" smtClean="0"/>
              <a:t> </a:t>
            </a:r>
            <a:r>
              <a:rPr lang="es-ES_tradnl" dirty="0" smtClean="0"/>
              <a:t>(</a:t>
            </a:r>
            <a:r>
              <a:rPr lang="es-ES_tradnl" dirty="0" err="1" smtClean="0"/>
              <a:t>later</a:t>
            </a:r>
            <a:r>
              <a:rPr lang="es-ES_tradnl" dirty="0" smtClean="0"/>
              <a:t> </a:t>
            </a:r>
            <a:r>
              <a:rPr lang="es-ES_tradnl" dirty="0" err="1" smtClean="0"/>
              <a:t>this</a:t>
            </a:r>
            <a:r>
              <a:rPr lang="es-ES_tradnl" dirty="0" smtClean="0"/>
              <a:t> </a:t>
            </a:r>
            <a:r>
              <a:rPr lang="es-ES_tradnl" dirty="0" err="1" smtClean="0"/>
              <a:t>course</a:t>
            </a:r>
            <a:r>
              <a:rPr lang="es-ES_tradnl" dirty="0" smtClean="0"/>
              <a:t> </a:t>
            </a:r>
            <a:r>
              <a:rPr lang="es-ES_tradnl" dirty="0" err="1" smtClean="0"/>
              <a:t>we</a:t>
            </a:r>
            <a:r>
              <a:rPr lang="es-ES_tradnl" dirty="0" smtClean="0"/>
              <a:t> come back to </a:t>
            </a:r>
            <a:r>
              <a:rPr lang="es-ES_tradnl" dirty="0" err="1" smtClean="0"/>
              <a:t>this</a:t>
            </a:r>
            <a:r>
              <a:rPr lang="es-ES_tradnl" dirty="0" smtClean="0"/>
              <a:t>).  </a:t>
            </a:r>
          </a:p>
          <a:p>
            <a:endParaRPr lang="es-ES_tradnl" dirty="0"/>
          </a:p>
          <a:p>
            <a:r>
              <a:rPr lang="es-ES_tradnl" dirty="0" err="1" smtClean="0"/>
              <a:t>Glycogen</a:t>
            </a:r>
            <a:r>
              <a:rPr lang="es-ES_tradnl" dirty="0" smtClean="0"/>
              <a:t> has </a:t>
            </a:r>
            <a:r>
              <a:rPr lang="es-ES_tradnl" dirty="0" err="1" smtClean="0"/>
              <a:t>the</a:t>
            </a:r>
            <a:r>
              <a:rPr lang="es-ES_tradnl" dirty="0" smtClean="0"/>
              <a:t> </a:t>
            </a:r>
            <a:r>
              <a:rPr lang="es-ES_tradnl" dirty="0" err="1" smtClean="0"/>
              <a:t>same</a:t>
            </a:r>
            <a:r>
              <a:rPr lang="es-ES_tradnl" dirty="0" smtClean="0"/>
              <a:t> </a:t>
            </a:r>
            <a:r>
              <a:rPr lang="es-ES_tradnl" dirty="0" err="1" smtClean="0"/>
              <a:t>fuction</a:t>
            </a:r>
            <a:r>
              <a:rPr lang="es-ES_tradnl" dirty="0" smtClean="0"/>
              <a:t> as </a:t>
            </a:r>
            <a:r>
              <a:rPr lang="es-ES_tradnl" dirty="0" err="1" smtClean="0"/>
              <a:t>starch</a:t>
            </a:r>
            <a:r>
              <a:rPr lang="es-ES_tradnl" dirty="0" smtClean="0"/>
              <a:t> in </a:t>
            </a:r>
            <a:r>
              <a:rPr lang="es-ES_tradnl" dirty="0" err="1" smtClean="0"/>
              <a:t>plants</a:t>
            </a:r>
            <a:r>
              <a:rPr lang="es-ES_tradnl" dirty="0" smtClean="0"/>
              <a:t>, </a:t>
            </a:r>
            <a:r>
              <a:rPr lang="es-ES_tradnl" dirty="0" err="1" smtClean="0"/>
              <a:t>it</a:t>
            </a:r>
            <a:r>
              <a:rPr lang="es-ES_tradnl" dirty="0" smtClean="0"/>
              <a:t> </a:t>
            </a:r>
            <a:r>
              <a:rPr lang="es-ES_tradnl" b="1" dirty="0" err="1" smtClean="0"/>
              <a:t>stores</a:t>
            </a:r>
            <a:r>
              <a:rPr lang="es-ES_tradnl" b="1" dirty="0" smtClean="0"/>
              <a:t> </a:t>
            </a:r>
            <a:r>
              <a:rPr lang="es-ES_tradnl" b="1" dirty="0" err="1" smtClean="0"/>
              <a:t>anergy</a:t>
            </a:r>
            <a:r>
              <a:rPr lang="es-ES_tradnl" dirty="0" smtClean="0"/>
              <a:t>. </a:t>
            </a:r>
            <a:r>
              <a:rPr lang="es-ES_tradnl" dirty="0" err="1" smtClean="0"/>
              <a:t>When</a:t>
            </a:r>
            <a:r>
              <a:rPr lang="es-ES_tradnl" dirty="0" smtClean="0"/>
              <a:t> </a:t>
            </a:r>
            <a:r>
              <a:rPr lang="es-ES_tradnl" dirty="0" err="1" smtClean="0"/>
              <a:t>enzymes</a:t>
            </a:r>
            <a:r>
              <a:rPr lang="es-ES_tradnl" dirty="0" smtClean="0"/>
              <a:t> </a:t>
            </a:r>
            <a:r>
              <a:rPr lang="es-ES_tradnl" dirty="0" err="1" smtClean="0"/>
              <a:t>hydrolise</a:t>
            </a:r>
            <a:r>
              <a:rPr lang="es-ES_tradnl" dirty="0" smtClean="0"/>
              <a:t> </a:t>
            </a:r>
            <a:r>
              <a:rPr lang="es-ES_tradnl" dirty="0" err="1" smtClean="0"/>
              <a:t>the</a:t>
            </a:r>
            <a:r>
              <a:rPr lang="es-ES_tradnl" dirty="0" smtClean="0"/>
              <a:t> </a:t>
            </a:r>
            <a:r>
              <a:rPr lang="es-ES_tradnl" dirty="0" err="1" smtClean="0"/>
              <a:t>bonds</a:t>
            </a:r>
            <a:r>
              <a:rPr lang="es-ES_tradnl" dirty="0" smtClean="0"/>
              <a:t> </a:t>
            </a:r>
            <a:r>
              <a:rPr lang="es-ES_tradnl" dirty="0" err="1" smtClean="0"/>
              <a:t>between</a:t>
            </a:r>
            <a:r>
              <a:rPr lang="es-ES_tradnl" dirty="0" smtClean="0"/>
              <a:t> </a:t>
            </a:r>
            <a:r>
              <a:rPr lang="es-ES_tradnl" dirty="0" err="1" smtClean="0"/>
              <a:t>the</a:t>
            </a:r>
            <a:r>
              <a:rPr lang="es-ES_tradnl" dirty="0" smtClean="0"/>
              <a:t> </a:t>
            </a:r>
            <a:r>
              <a:rPr lang="es-ES_tradnl" dirty="0" err="1" smtClean="0"/>
              <a:t>glucose</a:t>
            </a:r>
            <a:r>
              <a:rPr lang="es-ES_tradnl" dirty="0" smtClean="0"/>
              <a:t> </a:t>
            </a:r>
            <a:r>
              <a:rPr lang="es-ES_tradnl" dirty="0" err="1" smtClean="0"/>
              <a:t>molecules</a:t>
            </a:r>
            <a:r>
              <a:rPr lang="es-ES_tradnl" dirty="0" smtClean="0"/>
              <a:t> (</a:t>
            </a:r>
            <a:r>
              <a:rPr lang="es-ES_tradnl" dirty="0" err="1" smtClean="0"/>
              <a:t>catabolism</a:t>
            </a:r>
            <a:r>
              <a:rPr lang="es-ES_tradnl" dirty="0" smtClean="0"/>
              <a:t>) </a:t>
            </a:r>
            <a:r>
              <a:rPr lang="es-ES_tradnl" dirty="0" err="1" smtClean="0"/>
              <a:t>energy</a:t>
            </a:r>
            <a:r>
              <a:rPr lang="es-ES_tradnl" dirty="0" smtClean="0"/>
              <a:t> </a:t>
            </a:r>
            <a:r>
              <a:rPr lang="es-ES_tradnl" dirty="0" err="1" smtClean="0"/>
              <a:t>is</a:t>
            </a:r>
            <a:r>
              <a:rPr lang="es-ES_tradnl" dirty="0" smtClean="0"/>
              <a:t> </a:t>
            </a:r>
            <a:r>
              <a:rPr lang="es-ES_tradnl" dirty="0" err="1" smtClean="0"/>
              <a:t>released</a:t>
            </a:r>
            <a:r>
              <a:rPr lang="es-ES_tradnl" dirty="0" smtClean="0"/>
              <a:t>. </a:t>
            </a:r>
          </a:p>
          <a:p>
            <a:endParaRPr lang="es-ES_tradnl" dirty="0"/>
          </a:p>
          <a:p>
            <a:r>
              <a:rPr lang="es-ES_tradnl" dirty="0" smtClean="0"/>
              <a:t> At </a:t>
            </a:r>
            <a:r>
              <a:rPr lang="es-ES_tradnl" dirty="0" err="1" smtClean="0"/>
              <a:t>both</a:t>
            </a:r>
            <a:r>
              <a:rPr lang="es-ES_tradnl" dirty="0" smtClean="0"/>
              <a:t> </a:t>
            </a:r>
            <a:r>
              <a:rPr lang="es-ES_tradnl" dirty="0" err="1" smtClean="0"/>
              <a:t>ends</a:t>
            </a:r>
            <a:r>
              <a:rPr lang="es-ES_tradnl" dirty="0" smtClean="0"/>
              <a:t> of </a:t>
            </a:r>
            <a:r>
              <a:rPr lang="es-ES_tradnl" dirty="0" err="1" smtClean="0"/>
              <a:t>the</a:t>
            </a:r>
            <a:r>
              <a:rPr lang="es-ES_tradnl" dirty="0" smtClean="0"/>
              <a:t> </a:t>
            </a:r>
            <a:r>
              <a:rPr lang="es-ES_tradnl" dirty="0" err="1" smtClean="0"/>
              <a:t>molecules</a:t>
            </a:r>
            <a:r>
              <a:rPr lang="es-ES_tradnl" dirty="0" smtClean="0"/>
              <a:t> of </a:t>
            </a:r>
            <a:r>
              <a:rPr lang="es-ES_tradnl" dirty="0" err="1" smtClean="0"/>
              <a:t>both</a:t>
            </a:r>
            <a:r>
              <a:rPr lang="es-ES_tradnl" dirty="0" smtClean="0"/>
              <a:t> </a:t>
            </a:r>
            <a:r>
              <a:rPr lang="es-ES_tradnl" dirty="0" err="1" smtClean="0"/>
              <a:t>starch</a:t>
            </a:r>
            <a:r>
              <a:rPr lang="es-ES_tradnl" dirty="0" smtClean="0"/>
              <a:t> and </a:t>
            </a:r>
            <a:r>
              <a:rPr lang="es-ES_tradnl" dirty="0" err="1" smtClean="0"/>
              <a:t>glycogen</a:t>
            </a:r>
            <a:r>
              <a:rPr lang="es-ES_tradnl" dirty="0" smtClean="0"/>
              <a:t> </a:t>
            </a:r>
            <a:r>
              <a:rPr lang="es-ES_tradnl" dirty="0" err="1" smtClean="0"/>
              <a:t>glucose</a:t>
            </a:r>
            <a:r>
              <a:rPr lang="es-ES_tradnl" dirty="0" smtClean="0"/>
              <a:t> </a:t>
            </a:r>
            <a:r>
              <a:rPr lang="es-ES_tradnl" dirty="0" err="1" smtClean="0"/>
              <a:t>molecules</a:t>
            </a:r>
            <a:r>
              <a:rPr lang="es-ES_tradnl" dirty="0" smtClean="0"/>
              <a:t> can be </a:t>
            </a:r>
            <a:r>
              <a:rPr lang="es-ES_tradnl" dirty="0" err="1" smtClean="0"/>
              <a:t>easily</a:t>
            </a:r>
            <a:r>
              <a:rPr lang="es-ES_tradnl" dirty="0" smtClean="0"/>
              <a:t> </a:t>
            </a:r>
            <a:r>
              <a:rPr lang="es-ES_tradnl" b="1" dirty="0" err="1" smtClean="0"/>
              <a:t>added</a:t>
            </a:r>
            <a:r>
              <a:rPr lang="es-ES_tradnl" b="1" dirty="0"/>
              <a:t> </a:t>
            </a:r>
            <a:r>
              <a:rPr lang="es-ES_tradnl" b="1" dirty="0" err="1" smtClean="0"/>
              <a:t>or</a:t>
            </a:r>
            <a:r>
              <a:rPr lang="es-ES_tradnl" b="1" dirty="0" smtClean="0"/>
              <a:t> </a:t>
            </a:r>
            <a:r>
              <a:rPr lang="es-ES_tradnl" b="1" dirty="0" err="1" smtClean="0"/>
              <a:t>taken</a:t>
            </a:r>
            <a:r>
              <a:rPr lang="es-ES_tradnl" b="1" dirty="0" smtClean="0"/>
              <a:t> </a:t>
            </a:r>
            <a:r>
              <a:rPr lang="es-ES_tradnl" b="1" dirty="0" err="1" smtClean="0"/>
              <a:t>away</a:t>
            </a:r>
            <a:r>
              <a:rPr lang="es-ES_tradnl" dirty="0" smtClean="0"/>
              <a:t>, so </a:t>
            </a:r>
            <a:r>
              <a:rPr lang="es-ES_tradnl" dirty="0" err="1" smtClean="0"/>
              <a:t>theso</a:t>
            </a:r>
            <a:r>
              <a:rPr lang="es-ES_tradnl" dirty="0" smtClean="0"/>
              <a:t> </a:t>
            </a:r>
            <a:r>
              <a:rPr lang="es-ES_tradnl" dirty="0" err="1" smtClean="0"/>
              <a:t>molecules</a:t>
            </a:r>
            <a:r>
              <a:rPr lang="es-ES_tradnl" dirty="0" smtClean="0"/>
              <a:t> </a:t>
            </a:r>
            <a:r>
              <a:rPr lang="es-ES_tradnl" dirty="0" err="1" smtClean="0"/>
              <a:t>never</a:t>
            </a:r>
            <a:r>
              <a:rPr lang="es-ES_tradnl" dirty="0" smtClean="0"/>
              <a:t> </a:t>
            </a:r>
            <a:r>
              <a:rPr lang="es-ES_tradnl" dirty="0" err="1" smtClean="0"/>
              <a:t>have</a:t>
            </a:r>
            <a:r>
              <a:rPr lang="es-ES_tradnl" dirty="0" smtClean="0"/>
              <a:t> a </a:t>
            </a:r>
            <a:r>
              <a:rPr lang="es-ES_tradnl" dirty="0" err="1" smtClean="0"/>
              <a:t>fixed</a:t>
            </a:r>
            <a:r>
              <a:rPr lang="es-ES_tradnl" dirty="0" smtClean="0"/>
              <a:t> </a:t>
            </a:r>
            <a:r>
              <a:rPr lang="es-ES_tradnl" dirty="0" err="1" smtClean="0"/>
              <a:t>size</a:t>
            </a:r>
            <a:r>
              <a:rPr lang="es-ES_tradnl" dirty="0" smtClean="0"/>
              <a:t>.</a:t>
            </a:r>
          </a:p>
          <a:p>
            <a:endParaRPr lang="es-ES_tradnl" dirty="0"/>
          </a:p>
        </p:txBody>
      </p:sp>
    </p:spTree>
    <p:extLst>
      <p:ext uri="{BB962C8B-B14F-4D97-AF65-F5344CB8AC3E}">
        <p14:creationId xmlns:p14="http://schemas.microsoft.com/office/powerpoint/2010/main" val="59311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 name="Picture 2" descr="https://upload.wikimedia.org/wikipedia/commons/6/6d/Glycogen_structur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924661"/>
            <a:ext cx="5976664" cy="591088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90607" y="1037927"/>
            <a:ext cx="1673856" cy="461665"/>
          </a:xfrm>
          <a:prstGeom prst="rect">
            <a:avLst/>
          </a:prstGeom>
          <a:noFill/>
        </p:spPr>
        <p:txBody>
          <a:bodyPr wrap="none" rtlCol="0">
            <a:spAutoFit/>
          </a:bodyPr>
          <a:lstStyle/>
          <a:p>
            <a:r>
              <a:rPr lang="en-GB" sz="2400" b="1" dirty="0" smtClean="0"/>
              <a:t>Glycogen</a:t>
            </a:r>
            <a:endParaRPr lang="en-GB" sz="2400" b="1" dirty="0"/>
          </a:p>
        </p:txBody>
      </p:sp>
    </p:spTree>
    <p:extLst>
      <p:ext uri="{BB962C8B-B14F-4D97-AF65-F5344CB8AC3E}">
        <p14:creationId xmlns:p14="http://schemas.microsoft.com/office/powerpoint/2010/main" val="413935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250" fill="hold"/>
                                        <p:tgtEl>
                                          <p:spTgt spid="6"/>
                                        </p:tgtEl>
                                        <p:attrNameLst>
                                          <p:attrName>ppt_w</p:attrName>
                                        </p:attrNameLst>
                                      </p:cBhvr>
                                      <p:tavLst>
                                        <p:tav tm="0">
                                          <p:val>
                                            <p:fltVal val="0"/>
                                          </p:val>
                                        </p:tav>
                                        <p:tav tm="100000">
                                          <p:val>
                                            <p:strVal val="#ppt_w"/>
                                          </p:val>
                                        </p:tav>
                                      </p:tavLst>
                                    </p:anim>
                                    <p:anim calcmode="lin" valueType="num">
                                      <p:cBhvr>
                                        <p:cTn id="13" dur="2250" fill="hold"/>
                                        <p:tgtEl>
                                          <p:spTgt spid="6"/>
                                        </p:tgtEl>
                                        <p:attrNameLst>
                                          <p:attrName>ppt_h</p:attrName>
                                        </p:attrNameLst>
                                      </p:cBhvr>
                                      <p:tavLst>
                                        <p:tav tm="0">
                                          <p:val>
                                            <p:fltVal val="0"/>
                                          </p:val>
                                        </p:tav>
                                        <p:tav tm="100000">
                                          <p:val>
                                            <p:strVal val="#ppt_h"/>
                                          </p:val>
                                        </p:tav>
                                      </p:tavLst>
                                    </p:anim>
                                    <p:anim calcmode="lin" valueType="num">
                                      <p:cBhvr>
                                        <p:cTn id="14" dur="2250" fill="hold"/>
                                        <p:tgtEl>
                                          <p:spTgt spid="6"/>
                                        </p:tgtEl>
                                        <p:attrNameLst>
                                          <p:attrName>style.rotation</p:attrName>
                                        </p:attrNameLst>
                                      </p:cBhvr>
                                      <p:tavLst>
                                        <p:tav tm="0">
                                          <p:val>
                                            <p:fltVal val="90"/>
                                          </p:val>
                                        </p:tav>
                                        <p:tav tm="100000">
                                          <p:val>
                                            <p:fltVal val="0"/>
                                          </p:val>
                                        </p:tav>
                                      </p:tavLst>
                                    </p:anim>
                                    <p:animEffect transition="in" filter="fade">
                                      <p:cBhvr>
                                        <p:cTn id="15"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429488" y="12820"/>
            <a:ext cx="828784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Lipids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Triglycerides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glycerol</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7" name="Picture 2" descr="http://faculty.clintoncc.suny.edu/faculty/michael.gregory/files/Bio%20101/Bio%20101%20Lectures/Biochemistry/saturated%20and%20unsaturated%20fatty%20aci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334417"/>
            <a:ext cx="5800150" cy="350112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
          <p:cNvSpPr/>
          <p:nvPr/>
        </p:nvSpPr>
        <p:spPr>
          <a:xfrm>
            <a:off x="300939" y="1124744"/>
            <a:ext cx="8620487" cy="2308324"/>
          </a:xfrm>
          <a:prstGeom prst="rect">
            <a:avLst/>
          </a:prstGeom>
        </p:spPr>
        <p:txBody>
          <a:bodyPr wrap="square">
            <a:spAutoFit/>
          </a:bodyPr>
          <a:lstStyle/>
          <a:p>
            <a:r>
              <a:rPr lang="en-GB" dirty="0">
                <a:solidFill>
                  <a:prstClr val="black"/>
                </a:solidFill>
              </a:rPr>
              <a:t>Lipids are a group of fats which generally come </a:t>
            </a:r>
            <a:r>
              <a:rPr lang="en-GB" dirty="0" smtClean="0">
                <a:solidFill>
                  <a:prstClr val="black"/>
                </a:solidFill>
              </a:rPr>
              <a:t>from animals </a:t>
            </a:r>
            <a:r>
              <a:rPr lang="en-GB" dirty="0">
                <a:solidFill>
                  <a:prstClr val="black"/>
                </a:solidFill>
              </a:rPr>
              <a:t>and oils which are usually derived from </a:t>
            </a:r>
            <a:r>
              <a:rPr lang="en-GB" dirty="0" smtClean="0">
                <a:solidFill>
                  <a:prstClr val="black"/>
                </a:solidFill>
              </a:rPr>
              <a:t>plants. Lipids </a:t>
            </a:r>
            <a:r>
              <a:rPr lang="en-GB" dirty="0">
                <a:solidFill>
                  <a:prstClr val="black"/>
                </a:solidFill>
              </a:rPr>
              <a:t>are made by a condensation reaction </a:t>
            </a:r>
            <a:r>
              <a:rPr lang="en-GB" dirty="0" smtClean="0">
                <a:solidFill>
                  <a:prstClr val="black"/>
                </a:solidFill>
              </a:rPr>
              <a:t>between glycerol </a:t>
            </a:r>
            <a:r>
              <a:rPr lang="en-GB" dirty="0">
                <a:solidFill>
                  <a:prstClr val="black"/>
                </a:solidFill>
              </a:rPr>
              <a:t>and 3 fatty acids. Fatty acids are carboxylic </a:t>
            </a:r>
            <a:r>
              <a:rPr lang="en-GB" dirty="0" smtClean="0">
                <a:solidFill>
                  <a:prstClr val="black"/>
                </a:solidFill>
              </a:rPr>
              <a:t>acids. That </a:t>
            </a:r>
            <a:r>
              <a:rPr lang="en-GB" dirty="0">
                <a:solidFill>
                  <a:prstClr val="black"/>
                </a:solidFill>
              </a:rPr>
              <a:t>means that they have a </a:t>
            </a:r>
            <a:r>
              <a:rPr lang="en-GB" b="1" dirty="0">
                <a:solidFill>
                  <a:prstClr val="black"/>
                </a:solidFill>
              </a:rPr>
              <a:t>carboxylic group (-</a:t>
            </a:r>
            <a:r>
              <a:rPr lang="en-GB" b="1" dirty="0" smtClean="0">
                <a:solidFill>
                  <a:prstClr val="black"/>
                </a:solidFill>
              </a:rPr>
              <a:t>COOH). </a:t>
            </a:r>
            <a:r>
              <a:rPr lang="en-GB" dirty="0" smtClean="0">
                <a:solidFill>
                  <a:prstClr val="black"/>
                </a:solidFill>
              </a:rPr>
              <a:t>The </a:t>
            </a:r>
            <a:r>
              <a:rPr lang="en-GB" dirty="0">
                <a:solidFill>
                  <a:prstClr val="black"/>
                </a:solidFill>
              </a:rPr>
              <a:t>rest of the molecule is </a:t>
            </a:r>
            <a:r>
              <a:rPr lang="en-GB" b="1" dirty="0">
                <a:solidFill>
                  <a:prstClr val="black"/>
                </a:solidFill>
              </a:rPr>
              <a:t>a chain (or ring) of </a:t>
            </a:r>
            <a:r>
              <a:rPr lang="en-GB" b="1" dirty="0" smtClean="0">
                <a:solidFill>
                  <a:prstClr val="black"/>
                </a:solidFill>
              </a:rPr>
              <a:t>carbon atoms </a:t>
            </a:r>
            <a:r>
              <a:rPr lang="en-GB" b="1" dirty="0">
                <a:solidFill>
                  <a:prstClr val="black"/>
                </a:solidFill>
              </a:rPr>
              <a:t>with hydrogen atoms</a:t>
            </a:r>
            <a:r>
              <a:rPr lang="en-GB" dirty="0">
                <a:solidFill>
                  <a:prstClr val="black"/>
                </a:solidFill>
              </a:rPr>
              <a:t>. If there are </a:t>
            </a:r>
            <a:r>
              <a:rPr lang="en-GB" b="1" dirty="0">
                <a:solidFill>
                  <a:prstClr val="black"/>
                </a:solidFill>
              </a:rPr>
              <a:t>no double </a:t>
            </a:r>
            <a:r>
              <a:rPr lang="en-GB" b="1" dirty="0" smtClean="0">
                <a:solidFill>
                  <a:prstClr val="black"/>
                </a:solidFill>
              </a:rPr>
              <a:t>bonds </a:t>
            </a:r>
            <a:r>
              <a:rPr lang="en-GB" dirty="0" smtClean="0">
                <a:solidFill>
                  <a:prstClr val="black"/>
                </a:solidFill>
              </a:rPr>
              <a:t>in </a:t>
            </a:r>
            <a:r>
              <a:rPr lang="en-GB" dirty="0">
                <a:solidFill>
                  <a:prstClr val="black"/>
                </a:solidFill>
              </a:rPr>
              <a:t>this chain, then the fatty acid is ‘</a:t>
            </a:r>
            <a:r>
              <a:rPr lang="en-GB" b="1" dirty="0">
                <a:solidFill>
                  <a:prstClr val="black"/>
                </a:solidFill>
              </a:rPr>
              <a:t>saturated</a:t>
            </a:r>
            <a:r>
              <a:rPr lang="en-GB" dirty="0">
                <a:solidFill>
                  <a:prstClr val="black"/>
                </a:solidFill>
              </a:rPr>
              <a:t>’. If there </a:t>
            </a:r>
            <a:r>
              <a:rPr lang="en-GB" dirty="0" smtClean="0">
                <a:solidFill>
                  <a:prstClr val="black"/>
                </a:solidFill>
              </a:rPr>
              <a:t>are </a:t>
            </a:r>
            <a:r>
              <a:rPr lang="en-GB" b="1" dirty="0" smtClean="0">
                <a:solidFill>
                  <a:prstClr val="black"/>
                </a:solidFill>
              </a:rPr>
              <a:t>one </a:t>
            </a:r>
            <a:r>
              <a:rPr lang="en-GB" b="1" dirty="0">
                <a:solidFill>
                  <a:prstClr val="black"/>
                </a:solidFill>
              </a:rPr>
              <a:t>or more double bonds </a:t>
            </a:r>
            <a:r>
              <a:rPr lang="en-GB" dirty="0">
                <a:solidFill>
                  <a:prstClr val="black"/>
                </a:solidFill>
              </a:rPr>
              <a:t>between the carbon </a:t>
            </a:r>
            <a:r>
              <a:rPr lang="en-GB" dirty="0" smtClean="0">
                <a:solidFill>
                  <a:prstClr val="black"/>
                </a:solidFill>
              </a:rPr>
              <a:t>molecules of </a:t>
            </a:r>
            <a:r>
              <a:rPr lang="en-GB" dirty="0">
                <a:solidFill>
                  <a:prstClr val="black"/>
                </a:solidFill>
              </a:rPr>
              <a:t>the chain, it is referred to as an ‘</a:t>
            </a:r>
            <a:r>
              <a:rPr lang="en-GB" b="1" dirty="0">
                <a:solidFill>
                  <a:prstClr val="black"/>
                </a:solidFill>
              </a:rPr>
              <a:t>unsaturated</a:t>
            </a:r>
            <a:r>
              <a:rPr lang="en-GB" dirty="0">
                <a:solidFill>
                  <a:prstClr val="black"/>
                </a:solidFill>
              </a:rPr>
              <a:t>’ fatty </a:t>
            </a:r>
            <a:r>
              <a:rPr lang="en-GB" dirty="0" smtClean="0">
                <a:solidFill>
                  <a:prstClr val="black"/>
                </a:solidFill>
              </a:rPr>
              <a:t>acid.</a:t>
            </a:r>
            <a:endParaRPr lang="en-GB" dirty="0">
              <a:solidFill>
                <a:prstClr val="black"/>
              </a:solidFill>
            </a:endParaRPr>
          </a:p>
        </p:txBody>
      </p:sp>
    </p:spTree>
    <p:extLst>
      <p:ext uri="{BB962C8B-B14F-4D97-AF65-F5344CB8AC3E}">
        <p14:creationId xmlns:p14="http://schemas.microsoft.com/office/powerpoint/2010/main" val="422967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148" name="Picture 4" descr="http://www.columbia.edu/cu/biology/courses/c2005/purves6/figure03-19.jpg"/>
          <p:cNvPicPr>
            <a:picLocks noChangeAspect="1" noChangeArrowheads="1"/>
          </p:cNvPicPr>
          <p:nvPr/>
        </p:nvPicPr>
        <p:blipFill rotWithShape="1">
          <a:blip r:embed="rId2">
            <a:extLst>
              <a:ext uri="{28A0092B-C50C-407E-A947-70E740481C1C}">
                <a14:useLocalDpi xmlns:a14="http://schemas.microsoft.com/office/drawing/2010/main" val="0"/>
              </a:ext>
            </a:extLst>
          </a:blip>
          <a:srcRect b="4818"/>
          <a:stretch/>
        </p:blipFill>
        <p:spPr bwMode="auto">
          <a:xfrm>
            <a:off x="694095" y="3068960"/>
            <a:ext cx="7716624" cy="367240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703897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61755" y="1170929"/>
            <a:ext cx="8581305" cy="1477328"/>
          </a:xfrm>
          <a:prstGeom prst="rect">
            <a:avLst/>
          </a:prstGeom>
        </p:spPr>
        <p:txBody>
          <a:bodyPr wrap="square">
            <a:spAutoFit/>
          </a:bodyPr>
          <a:lstStyle/>
          <a:p>
            <a:r>
              <a:rPr lang="en-GB" dirty="0">
                <a:solidFill>
                  <a:prstClr val="black"/>
                </a:solidFill>
              </a:rPr>
              <a:t>Lipids are composed of glycerol and 1, 2 or 3 fatty acids.</a:t>
            </a:r>
          </a:p>
          <a:p>
            <a:r>
              <a:rPr lang="en-GB" dirty="0">
                <a:solidFill>
                  <a:prstClr val="black"/>
                </a:solidFill>
              </a:rPr>
              <a:t>Triglycerides are a sub-group of lipids that are </a:t>
            </a:r>
            <a:r>
              <a:rPr lang="en-GB" dirty="0" smtClean="0">
                <a:solidFill>
                  <a:prstClr val="black"/>
                </a:solidFill>
              </a:rPr>
              <a:t>composed of </a:t>
            </a:r>
            <a:r>
              <a:rPr lang="en-GB" b="1" dirty="0">
                <a:solidFill>
                  <a:prstClr val="black"/>
                </a:solidFill>
              </a:rPr>
              <a:t>glycerol and 3 fatty acids</a:t>
            </a:r>
            <a:r>
              <a:rPr lang="en-GB" dirty="0">
                <a:solidFill>
                  <a:prstClr val="black"/>
                </a:solidFill>
              </a:rPr>
              <a:t>. Triglycerides are formed </a:t>
            </a:r>
            <a:r>
              <a:rPr lang="en-GB" dirty="0" smtClean="0">
                <a:solidFill>
                  <a:prstClr val="black"/>
                </a:solidFill>
              </a:rPr>
              <a:t>by the </a:t>
            </a:r>
            <a:r>
              <a:rPr lang="en-GB" dirty="0">
                <a:solidFill>
                  <a:prstClr val="black"/>
                </a:solidFill>
              </a:rPr>
              <a:t>reaction of glycerol and three fatty </a:t>
            </a:r>
            <a:r>
              <a:rPr lang="en-GB" dirty="0" smtClean="0">
                <a:solidFill>
                  <a:prstClr val="black"/>
                </a:solidFill>
              </a:rPr>
              <a:t>acids. </a:t>
            </a:r>
            <a:r>
              <a:rPr lang="en-GB" dirty="0">
                <a:solidFill>
                  <a:prstClr val="black"/>
                </a:solidFill>
              </a:rPr>
              <a:t>Again </a:t>
            </a:r>
            <a:r>
              <a:rPr lang="en-GB" b="1" dirty="0">
                <a:solidFill>
                  <a:prstClr val="black"/>
                </a:solidFill>
              </a:rPr>
              <a:t>water is produced </a:t>
            </a:r>
            <a:r>
              <a:rPr lang="en-GB" dirty="0">
                <a:solidFill>
                  <a:prstClr val="black"/>
                </a:solidFill>
              </a:rPr>
              <a:t>as a larger molecule is </a:t>
            </a:r>
            <a:r>
              <a:rPr lang="en-GB" dirty="0" smtClean="0">
                <a:solidFill>
                  <a:prstClr val="black"/>
                </a:solidFill>
              </a:rPr>
              <a:t>formed and </a:t>
            </a:r>
            <a:r>
              <a:rPr lang="en-GB" dirty="0">
                <a:solidFill>
                  <a:prstClr val="black"/>
                </a:solidFill>
              </a:rPr>
              <a:t>this is a condensation reaction. The reverse reaction </a:t>
            </a:r>
            <a:r>
              <a:rPr lang="en-GB" dirty="0" smtClean="0">
                <a:solidFill>
                  <a:prstClr val="black"/>
                </a:solidFill>
              </a:rPr>
              <a:t>is hydrolysis.</a:t>
            </a:r>
            <a:endParaRPr lang="en-GB" dirty="0">
              <a:solidFill>
                <a:prstClr val="black"/>
              </a:solidFill>
            </a:endParaRPr>
          </a:p>
        </p:txBody>
      </p:sp>
      <p:sp>
        <p:nvSpPr>
          <p:cNvPr id="13" name="12 Rectángulo"/>
          <p:cNvSpPr/>
          <p:nvPr/>
        </p:nvSpPr>
        <p:spPr>
          <a:xfrm>
            <a:off x="429488" y="12820"/>
            <a:ext cx="828784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Lipids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Triglycerides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glycerol</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4419079" y="5274496"/>
            <a:ext cx="1457450" cy="369332"/>
          </a:xfrm>
          <a:prstGeom prst="rect">
            <a:avLst/>
          </a:prstGeom>
          <a:noFill/>
        </p:spPr>
        <p:txBody>
          <a:bodyPr wrap="none" rtlCol="0">
            <a:spAutoFit/>
          </a:bodyPr>
          <a:lstStyle/>
          <a:p>
            <a:r>
              <a:rPr lang="en-GB" dirty="0" smtClean="0"/>
              <a:t>Ester bonds</a:t>
            </a:r>
            <a:endParaRPr lang="en-GB" dirty="0"/>
          </a:p>
        </p:txBody>
      </p:sp>
      <p:cxnSp>
        <p:nvCxnSpPr>
          <p:cNvPr id="9" name="8 Conector recto de flecha"/>
          <p:cNvCxnSpPr/>
          <p:nvPr/>
        </p:nvCxnSpPr>
        <p:spPr>
          <a:xfrm flipV="1">
            <a:off x="5876529" y="4077072"/>
            <a:ext cx="711695" cy="134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16 Conector recto de flecha"/>
          <p:cNvCxnSpPr/>
          <p:nvPr/>
        </p:nvCxnSpPr>
        <p:spPr>
          <a:xfrm flipV="1">
            <a:off x="5876528" y="4077072"/>
            <a:ext cx="1431776" cy="1349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stCxn id="3" idx="3"/>
          </p:cNvCxnSpPr>
          <p:nvPr/>
        </p:nvCxnSpPr>
        <p:spPr>
          <a:xfrm flipV="1">
            <a:off x="5876529" y="4077072"/>
            <a:ext cx="2151855" cy="1382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wipe(down)">
                                      <p:cBhvr>
                                        <p:cTn id="18" dur="580">
                                          <p:stCondLst>
                                            <p:cond delay="0"/>
                                          </p:stCondLst>
                                        </p:cTn>
                                        <p:tgtEl>
                                          <p:spTgt spid="6146"/>
                                        </p:tgtEl>
                                      </p:cBhvr>
                                    </p:animEffect>
                                    <p:anim calcmode="lin" valueType="num">
                                      <p:cBhvr>
                                        <p:cTn id="19"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4" dur="26">
                                          <p:stCondLst>
                                            <p:cond delay="650"/>
                                          </p:stCondLst>
                                        </p:cTn>
                                        <p:tgtEl>
                                          <p:spTgt spid="6146"/>
                                        </p:tgtEl>
                                      </p:cBhvr>
                                      <p:to x="100000" y="60000"/>
                                    </p:animScale>
                                    <p:animScale>
                                      <p:cBhvr>
                                        <p:cTn id="25" dur="166" decel="50000">
                                          <p:stCondLst>
                                            <p:cond delay="676"/>
                                          </p:stCondLst>
                                        </p:cTn>
                                        <p:tgtEl>
                                          <p:spTgt spid="6146"/>
                                        </p:tgtEl>
                                      </p:cBhvr>
                                      <p:to x="100000" y="100000"/>
                                    </p:animScale>
                                    <p:animScale>
                                      <p:cBhvr>
                                        <p:cTn id="26" dur="26">
                                          <p:stCondLst>
                                            <p:cond delay="1312"/>
                                          </p:stCondLst>
                                        </p:cTn>
                                        <p:tgtEl>
                                          <p:spTgt spid="6146"/>
                                        </p:tgtEl>
                                      </p:cBhvr>
                                      <p:to x="100000" y="80000"/>
                                    </p:animScale>
                                    <p:animScale>
                                      <p:cBhvr>
                                        <p:cTn id="27" dur="166" decel="50000">
                                          <p:stCondLst>
                                            <p:cond delay="1338"/>
                                          </p:stCondLst>
                                        </p:cTn>
                                        <p:tgtEl>
                                          <p:spTgt spid="6146"/>
                                        </p:tgtEl>
                                      </p:cBhvr>
                                      <p:to x="100000" y="100000"/>
                                    </p:animScale>
                                    <p:animScale>
                                      <p:cBhvr>
                                        <p:cTn id="28" dur="26">
                                          <p:stCondLst>
                                            <p:cond delay="1642"/>
                                          </p:stCondLst>
                                        </p:cTn>
                                        <p:tgtEl>
                                          <p:spTgt spid="6146"/>
                                        </p:tgtEl>
                                      </p:cBhvr>
                                      <p:to x="100000" y="90000"/>
                                    </p:animScale>
                                    <p:animScale>
                                      <p:cBhvr>
                                        <p:cTn id="29" dur="166" decel="50000">
                                          <p:stCondLst>
                                            <p:cond delay="1668"/>
                                          </p:stCondLst>
                                        </p:cTn>
                                        <p:tgtEl>
                                          <p:spTgt spid="6146"/>
                                        </p:tgtEl>
                                      </p:cBhvr>
                                      <p:to x="100000" y="100000"/>
                                    </p:animScale>
                                    <p:animScale>
                                      <p:cBhvr>
                                        <p:cTn id="30" dur="26">
                                          <p:stCondLst>
                                            <p:cond delay="1808"/>
                                          </p:stCondLst>
                                        </p:cTn>
                                        <p:tgtEl>
                                          <p:spTgt spid="6146"/>
                                        </p:tgtEl>
                                      </p:cBhvr>
                                      <p:to x="100000" y="95000"/>
                                    </p:animScale>
                                    <p:animScale>
                                      <p:cBhvr>
                                        <p:cTn id="31" dur="166" decel="50000">
                                          <p:stCondLst>
                                            <p:cond delay="1834"/>
                                          </p:stCondLst>
                                        </p:cTn>
                                        <p:tgtEl>
                                          <p:spTgt spid="614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6148"/>
                                        </p:tgtEl>
                                        <p:attrNameLst>
                                          <p:attrName>style.visibility</p:attrName>
                                        </p:attrNameLst>
                                      </p:cBhvr>
                                      <p:to>
                                        <p:strVal val="visible"/>
                                      </p:to>
                                    </p:set>
                                    <p:animEffect transition="in" filter="wipe(down)">
                                      <p:cBhvr>
                                        <p:cTn id="36" dur="580">
                                          <p:stCondLst>
                                            <p:cond delay="0"/>
                                          </p:stCondLst>
                                        </p:cTn>
                                        <p:tgtEl>
                                          <p:spTgt spid="6148"/>
                                        </p:tgtEl>
                                      </p:cBhvr>
                                    </p:animEffect>
                                    <p:anim calcmode="lin" valueType="num">
                                      <p:cBhvr>
                                        <p:cTn id="37" dur="1822" tmFilter="0,0; 0.14,0.36; 0.43,0.73; 0.71,0.91; 1.0,1.0">
                                          <p:stCondLst>
                                            <p:cond delay="0"/>
                                          </p:stCondLst>
                                        </p:cTn>
                                        <p:tgtEl>
                                          <p:spTgt spid="614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14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14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14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148"/>
                                        </p:tgtEl>
                                        <p:attrNameLst>
                                          <p:attrName>ppt_y</p:attrName>
                                        </p:attrNameLst>
                                      </p:cBhvr>
                                      <p:tavLst>
                                        <p:tav tm="0" fmla="#ppt_y-sin(pi*$)/81">
                                          <p:val>
                                            <p:fltVal val="0"/>
                                          </p:val>
                                        </p:tav>
                                        <p:tav tm="100000">
                                          <p:val>
                                            <p:fltVal val="1"/>
                                          </p:val>
                                        </p:tav>
                                      </p:tavLst>
                                    </p:anim>
                                    <p:animScale>
                                      <p:cBhvr>
                                        <p:cTn id="42" dur="26">
                                          <p:stCondLst>
                                            <p:cond delay="650"/>
                                          </p:stCondLst>
                                        </p:cTn>
                                        <p:tgtEl>
                                          <p:spTgt spid="6148"/>
                                        </p:tgtEl>
                                      </p:cBhvr>
                                      <p:to x="100000" y="60000"/>
                                    </p:animScale>
                                    <p:animScale>
                                      <p:cBhvr>
                                        <p:cTn id="43" dur="166" decel="50000">
                                          <p:stCondLst>
                                            <p:cond delay="676"/>
                                          </p:stCondLst>
                                        </p:cTn>
                                        <p:tgtEl>
                                          <p:spTgt spid="6148"/>
                                        </p:tgtEl>
                                      </p:cBhvr>
                                      <p:to x="100000" y="100000"/>
                                    </p:animScale>
                                    <p:animScale>
                                      <p:cBhvr>
                                        <p:cTn id="44" dur="26">
                                          <p:stCondLst>
                                            <p:cond delay="1312"/>
                                          </p:stCondLst>
                                        </p:cTn>
                                        <p:tgtEl>
                                          <p:spTgt spid="6148"/>
                                        </p:tgtEl>
                                      </p:cBhvr>
                                      <p:to x="100000" y="80000"/>
                                    </p:animScale>
                                    <p:animScale>
                                      <p:cBhvr>
                                        <p:cTn id="45" dur="166" decel="50000">
                                          <p:stCondLst>
                                            <p:cond delay="1338"/>
                                          </p:stCondLst>
                                        </p:cTn>
                                        <p:tgtEl>
                                          <p:spTgt spid="6148"/>
                                        </p:tgtEl>
                                      </p:cBhvr>
                                      <p:to x="100000" y="100000"/>
                                    </p:animScale>
                                    <p:animScale>
                                      <p:cBhvr>
                                        <p:cTn id="46" dur="26">
                                          <p:stCondLst>
                                            <p:cond delay="1642"/>
                                          </p:stCondLst>
                                        </p:cTn>
                                        <p:tgtEl>
                                          <p:spTgt spid="6148"/>
                                        </p:tgtEl>
                                      </p:cBhvr>
                                      <p:to x="100000" y="90000"/>
                                    </p:animScale>
                                    <p:animScale>
                                      <p:cBhvr>
                                        <p:cTn id="47" dur="166" decel="50000">
                                          <p:stCondLst>
                                            <p:cond delay="1668"/>
                                          </p:stCondLst>
                                        </p:cTn>
                                        <p:tgtEl>
                                          <p:spTgt spid="6148"/>
                                        </p:tgtEl>
                                      </p:cBhvr>
                                      <p:to x="100000" y="100000"/>
                                    </p:animScale>
                                    <p:animScale>
                                      <p:cBhvr>
                                        <p:cTn id="48" dur="26">
                                          <p:stCondLst>
                                            <p:cond delay="1808"/>
                                          </p:stCondLst>
                                        </p:cTn>
                                        <p:tgtEl>
                                          <p:spTgt spid="6148"/>
                                        </p:tgtEl>
                                      </p:cBhvr>
                                      <p:to x="100000" y="95000"/>
                                    </p:animScale>
                                    <p:animScale>
                                      <p:cBhvr>
                                        <p:cTn id="49" dur="166" decel="50000">
                                          <p:stCondLst>
                                            <p:cond delay="1834"/>
                                          </p:stCondLst>
                                        </p:cTn>
                                        <p:tgtEl>
                                          <p:spTgt spid="614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wipe(down)">
                                      <p:cBhvr>
                                        <p:cTn id="54" dur="500"/>
                                        <p:tgtEl>
                                          <p:spTgt spid="3"/>
                                        </p:tgtEl>
                                      </p:cBhvr>
                                    </p:animEffect>
                                  </p:childTnLst>
                                </p:cTn>
                              </p:par>
                              <p:par>
                                <p:cTn id="55" presetID="22" presetClass="entr" presetSubtype="4" fill="hold" nodeType="with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down)">
                                      <p:cBhvr>
                                        <p:cTn id="57" dur="500"/>
                                        <p:tgtEl>
                                          <p:spTgt spid="9"/>
                                        </p:tgtEl>
                                      </p:cBhvr>
                                    </p:animEffect>
                                  </p:childTnLst>
                                </p:cTn>
                              </p:par>
                              <p:par>
                                <p:cTn id="58" presetID="22" presetClass="entr" presetSubtype="4" fill="hold"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down)">
                                      <p:cBhvr>
                                        <p:cTn id="60" dur="500"/>
                                        <p:tgtEl>
                                          <p:spTgt spid="17"/>
                                        </p:tgtEl>
                                      </p:cBhvr>
                                    </p:animEffect>
                                  </p:childTnLst>
                                </p:cTn>
                              </p:par>
                              <p:par>
                                <p:cTn id="61" presetID="22" presetClass="entr" presetSubtype="4" fill="hold"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wipe(down)">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19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44421" y="1196752"/>
            <a:ext cx="8581305" cy="2862322"/>
          </a:xfrm>
          <a:prstGeom prst="rect">
            <a:avLst/>
          </a:prstGeom>
        </p:spPr>
        <p:txBody>
          <a:bodyPr wrap="square">
            <a:spAutoFit/>
          </a:bodyPr>
          <a:lstStyle/>
          <a:p>
            <a:r>
              <a:rPr lang="en-GB" b="1" dirty="0">
                <a:solidFill>
                  <a:prstClr val="black"/>
                </a:solidFill>
              </a:rPr>
              <a:t>The main functions of lipids are</a:t>
            </a:r>
            <a:r>
              <a:rPr lang="en-GB" b="1" dirty="0" smtClean="0">
                <a:solidFill>
                  <a:prstClr val="black"/>
                </a:solidFill>
              </a:rPr>
              <a:t>:</a:t>
            </a:r>
          </a:p>
          <a:p>
            <a:endParaRPr lang="en-GB" dirty="0">
              <a:solidFill>
                <a:prstClr val="black"/>
              </a:solidFill>
            </a:endParaRPr>
          </a:p>
          <a:p>
            <a:pPr marL="285750" indent="-285750">
              <a:buFont typeface="Arial" panose="020B0604020202020204" pitchFamily="34" charset="0"/>
              <a:buChar char="•"/>
            </a:pPr>
            <a:r>
              <a:rPr lang="en-GB" b="1" i="1" dirty="0" smtClean="0">
                <a:solidFill>
                  <a:prstClr val="black"/>
                </a:solidFill>
              </a:rPr>
              <a:t>Energy </a:t>
            </a:r>
            <a:r>
              <a:rPr lang="en-GB" b="1" i="1" dirty="0">
                <a:solidFill>
                  <a:prstClr val="black"/>
                </a:solidFill>
              </a:rPr>
              <a:t>storage </a:t>
            </a:r>
            <a:r>
              <a:rPr lang="en-GB" dirty="0">
                <a:solidFill>
                  <a:prstClr val="black"/>
                </a:solidFill>
              </a:rPr>
              <a:t>because one gram of lipids </a:t>
            </a:r>
            <a:r>
              <a:rPr lang="en-GB" dirty="0" smtClean="0">
                <a:solidFill>
                  <a:prstClr val="black"/>
                </a:solidFill>
              </a:rPr>
              <a:t>contains twice </a:t>
            </a:r>
            <a:r>
              <a:rPr lang="en-GB" dirty="0">
                <a:solidFill>
                  <a:prstClr val="black"/>
                </a:solidFill>
              </a:rPr>
              <a:t>as much energy as one gram of carbohydrates </a:t>
            </a:r>
            <a:r>
              <a:rPr lang="en-GB" dirty="0" smtClean="0">
                <a:solidFill>
                  <a:prstClr val="black"/>
                </a:solidFill>
              </a:rPr>
              <a:t>or proteins. </a:t>
            </a:r>
          </a:p>
          <a:p>
            <a:pPr marL="285750" indent="-285750">
              <a:buFont typeface="Arial" panose="020B0604020202020204" pitchFamily="34" charset="0"/>
              <a:buChar char="•"/>
            </a:pPr>
            <a:endParaRPr lang="en-GB" dirty="0" smtClean="0">
              <a:solidFill>
                <a:prstClr val="black"/>
              </a:solidFill>
            </a:endParaRPr>
          </a:p>
          <a:p>
            <a:pPr marL="285750" indent="-285750">
              <a:buFont typeface="Arial" panose="020B0604020202020204" pitchFamily="34" charset="0"/>
              <a:buChar char="•"/>
            </a:pPr>
            <a:r>
              <a:rPr lang="en-GB" b="1" i="1" dirty="0">
                <a:solidFill>
                  <a:prstClr val="black"/>
                </a:solidFill>
              </a:rPr>
              <a:t>T</a:t>
            </a:r>
            <a:r>
              <a:rPr lang="en-GB" b="1" i="1" dirty="0" smtClean="0">
                <a:solidFill>
                  <a:prstClr val="black"/>
                </a:solidFill>
              </a:rPr>
              <a:t>hermal </a:t>
            </a:r>
            <a:r>
              <a:rPr lang="en-GB" b="1" i="1" dirty="0">
                <a:solidFill>
                  <a:prstClr val="black"/>
                </a:solidFill>
              </a:rPr>
              <a:t>insulation</a:t>
            </a:r>
            <a:r>
              <a:rPr lang="en-GB" dirty="0">
                <a:solidFill>
                  <a:prstClr val="black"/>
                </a:solidFill>
              </a:rPr>
              <a:t>, for example a layer of lipids </a:t>
            </a:r>
            <a:r>
              <a:rPr lang="en-GB" dirty="0" smtClean="0">
                <a:solidFill>
                  <a:prstClr val="black"/>
                </a:solidFill>
              </a:rPr>
              <a:t>under the skin(subcutaneous </a:t>
            </a:r>
            <a:r>
              <a:rPr lang="en-GB" dirty="0">
                <a:solidFill>
                  <a:prstClr val="black"/>
                </a:solidFill>
              </a:rPr>
              <a:t>layer) reduces the loss of </a:t>
            </a:r>
            <a:r>
              <a:rPr lang="en-GB" dirty="0" smtClean="0">
                <a:solidFill>
                  <a:prstClr val="black"/>
                </a:solidFill>
              </a:rPr>
              <a:t>heat from </a:t>
            </a:r>
            <a:r>
              <a:rPr lang="en-GB" dirty="0">
                <a:solidFill>
                  <a:prstClr val="black"/>
                </a:solidFill>
              </a:rPr>
              <a:t>the </a:t>
            </a:r>
            <a:r>
              <a:rPr lang="en-GB" dirty="0" smtClean="0">
                <a:solidFill>
                  <a:prstClr val="black"/>
                </a:solidFill>
              </a:rPr>
              <a:t>organism.</a:t>
            </a:r>
          </a:p>
          <a:p>
            <a:r>
              <a:rPr lang="en-GB" dirty="0" smtClean="0">
                <a:solidFill>
                  <a:prstClr val="black"/>
                </a:solidFill>
              </a:rPr>
              <a:t> </a:t>
            </a:r>
          </a:p>
          <a:p>
            <a:pPr marL="285750" indent="-285750">
              <a:buFont typeface="Arial" panose="020B0604020202020204" pitchFamily="34" charset="0"/>
              <a:buChar char="•"/>
            </a:pPr>
            <a:r>
              <a:rPr lang="en-GB" b="1" i="1" dirty="0">
                <a:solidFill>
                  <a:prstClr val="black"/>
                </a:solidFill>
              </a:rPr>
              <a:t>C</a:t>
            </a:r>
            <a:r>
              <a:rPr lang="en-GB" b="1" i="1" dirty="0" smtClean="0">
                <a:solidFill>
                  <a:prstClr val="black"/>
                </a:solidFill>
              </a:rPr>
              <a:t>ell </a:t>
            </a:r>
            <a:r>
              <a:rPr lang="en-GB" b="1" i="1" dirty="0">
                <a:solidFill>
                  <a:prstClr val="black"/>
                </a:solidFill>
              </a:rPr>
              <a:t>membranes </a:t>
            </a:r>
            <a:r>
              <a:rPr lang="en-GB" dirty="0">
                <a:solidFill>
                  <a:prstClr val="black"/>
                </a:solidFill>
              </a:rPr>
              <a:t>because the main component of </a:t>
            </a:r>
            <a:r>
              <a:rPr lang="en-GB" dirty="0" smtClean="0">
                <a:solidFill>
                  <a:prstClr val="black"/>
                </a:solidFill>
              </a:rPr>
              <a:t>cell membranes </a:t>
            </a:r>
            <a:r>
              <a:rPr lang="en-GB" dirty="0">
                <a:solidFill>
                  <a:prstClr val="black"/>
                </a:solidFill>
              </a:rPr>
              <a:t>are </a:t>
            </a:r>
            <a:r>
              <a:rPr lang="en-GB" dirty="0" smtClean="0">
                <a:solidFill>
                  <a:prstClr val="black"/>
                </a:solidFill>
              </a:rPr>
              <a:t>phospholipids.</a:t>
            </a:r>
            <a:endParaRPr lang="en-GB" dirty="0">
              <a:solidFill>
                <a:prstClr val="black"/>
              </a:solidFill>
            </a:endParaRPr>
          </a:p>
        </p:txBody>
      </p:sp>
      <p:sp>
        <p:nvSpPr>
          <p:cNvPr id="9" name="8 Rectángulo"/>
          <p:cNvSpPr/>
          <p:nvPr/>
        </p:nvSpPr>
        <p:spPr>
          <a:xfrm>
            <a:off x="429488" y="12820"/>
            <a:ext cx="828784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Lipids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Triglycerides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glycerol</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122" name="Picture 2" descr="http://www.north-slope.org/assets/images/made/assets/images/uploads/01b22ingutukmaktak%20good_520_390_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3789040"/>
            <a:ext cx="3707904" cy="278092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alumniexhibits.com/wp/wp-content/uploads/illustration_05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86" y="4059074"/>
            <a:ext cx="4670651" cy="2356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7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5124"/>
                                        </p:tgtEl>
                                        <p:attrNameLst>
                                          <p:attrName>style.visibility</p:attrName>
                                        </p:attrNameLst>
                                      </p:cBhvr>
                                      <p:to>
                                        <p:strVal val="visible"/>
                                      </p:to>
                                    </p:set>
                                    <p:animEffect transition="in" filter="wipe(down)">
                                      <p:cBhvr>
                                        <p:cTn id="46" dur="580">
                                          <p:stCondLst>
                                            <p:cond delay="0"/>
                                          </p:stCondLst>
                                        </p:cTn>
                                        <p:tgtEl>
                                          <p:spTgt spid="5124"/>
                                        </p:tgtEl>
                                      </p:cBhvr>
                                    </p:animEffect>
                                    <p:anim calcmode="lin" valueType="num">
                                      <p:cBhvr>
                                        <p:cTn id="47" dur="1822" tmFilter="0,0; 0.14,0.36; 0.43,0.73; 0.71,0.91; 1.0,1.0">
                                          <p:stCondLst>
                                            <p:cond delay="0"/>
                                          </p:stCondLst>
                                        </p:cTn>
                                        <p:tgtEl>
                                          <p:spTgt spid="512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512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512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512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5124"/>
                                        </p:tgtEl>
                                        <p:attrNameLst>
                                          <p:attrName>ppt_y</p:attrName>
                                        </p:attrNameLst>
                                      </p:cBhvr>
                                      <p:tavLst>
                                        <p:tav tm="0" fmla="#ppt_y-sin(pi*$)/81">
                                          <p:val>
                                            <p:fltVal val="0"/>
                                          </p:val>
                                        </p:tav>
                                        <p:tav tm="100000">
                                          <p:val>
                                            <p:fltVal val="1"/>
                                          </p:val>
                                        </p:tav>
                                      </p:tavLst>
                                    </p:anim>
                                    <p:animScale>
                                      <p:cBhvr>
                                        <p:cTn id="52" dur="26">
                                          <p:stCondLst>
                                            <p:cond delay="650"/>
                                          </p:stCondLst>
                                        </p:cTn>
                                        <p:tgtEl>
                                          <p:spTgt spid="5124"/>
                                        </p:tgtEl>
                                      </p:cBhvr>
                                      <p:to x="100000" y="60000"/>
                                    </p:animScale>
                                    <p:animScale>
                                      <p:cBhvr>
                                        <p:cTn id="53" dur="166" decel="50000">
                                          <p:stCondLst>
                                            <p:cond delay="676"/>
                                          </p:stCondLst>
                                        </p:cTn>
                                        <p:tgtEl>
                                          <p:spTgt spid="5124"/>
                                        </p:tgtEl>
                                      </p:cBhvr>
                                      <p:to x="100000" y="100000"/>
                                    </p:animScale>
                                    <p:animScale>
                                      <p:cBhvr>
                                        <p:cTn id="54" dur="26">
                                          <p:stCondLst>
                                            <p:cond delay="1312"/>
                                          </p:stCondLst>
                                        </p:cTn>
                                        <p:tgtEl>
                                          <p:spTgt spid="5124"/>
                                        </p:tgtEl>
                                      </p:cBhvr>
                                      <p:to x="100000" y="80000"/>
                                    </p:animScale>
                                    <p:animScale>
                                      <p:cBhvr>
                                        <p:cTn id="55" dur="166" decel="50000">
                                          <p:stCondLst>
                                            <p:cond delay="1338"/>
                                          </p:stCondLst>
                                        </p:cTn>
                                        <p:tgtEl>
                                          <p:spTgt spid="5124"/>
                                        </p:tgtEl>
                                      </p:cBhvr>
                                      <p:to x="100000" y="100000"/>
                                    </p:animScale>
                                    <p:animScale>
                                      <p:cBhvr>
                                        <p:cTn id="56" dur="26">
                                          <p:stCondLst>
                                            <p:cond delay="1642"/>
                                          </p:stCondLst>
                                        </p:cTn>
                                        <p:tgtEl>
                                          <p:spTgt spid="5124"/>
                                        </p:tgtEl>
                                      </p:cBhvr>
                                      <p:to x="100000" y="90000"/>
                                    </p:animScale>
                                    <p:animScale>
                                      <p:cBhvr>
                                        <p:cTn id="57" dur="166" decel="50000">
                                          <p:stCondLst>
                                            <p:cond delay="1668"/>
                                          </p:stCondLst>
                                        </p:cTn>
                                        <p:tgtEl>
                                          <p:spTgt spid="5124"/>
                                        </p:tgtEl>
                                      </p:cBhvr>
                                      <p:to x="100000" y="100000"/>
                                    </p:animScale>
                                    <p:animScale>
                                      <p:cBhvr>
                                        <p:cTn id="58" dur="26">
                                          <p:stCondLst>
                                            <p:cond delay="1808"/>
                                          </p:stCondLst>
                                        </p:cTn>
                                        <p:tgtEl>
                                          <p:spTgt spid="5124"/>
                                        </p:tgtEl>
                                      </p:cBhvr>
                                      <p:to x="100000" y="95000"/>
                                    </p:animScale>
                                    <p:animScale>
                                      <p:cBhvr>
                                        <p:cTn id="59" dur="166" decel="50000">
                                          <p:stCondLst>
                                            <p:cond delay="1834"/>
                                          </p:stCondLst>
                                        </p:cTn>
                                        <p:tgtEl>
                                          <p:spTgt spid="5124"/>
                                        </p:tgtEl>
                                      </p:cBhvr>
                                      <p:to x="100000" y="100000"/>
                                    </p:animScale>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5122"/>
                                        </p:tgtEl>
                                        <p:attrNameLst>
                                          <p:attrName>style.visibility</p:attrName>
                                        </p:attrNameLst>
                                      </p:cBhvr>
                                      <p:to>
                                        <p:strVal val="visible"/>
                                      </p:to>
                                    </p:set>
                                    <p:animEffect transition="in" filter="wipe(down)">
                                      <p:cBhvr>
                                        <p:cTn id="63" dur="580">
                                          <p:stCondLst>
                                            <p:cond delay="0"/>
                                          </p:stCondLst>
                                        </p:cTn>
                                        <p:tgtEl>
                                          <p:spTgt spid="5122"/>
                                        </p:tgtEl>
                                      </p:cBhvr>
                                    </p:animEffect>
                                    <p:anim calcmode="lin" valueType="num">
                                      <p:cBhvr>
                                        <p:cTn id="64"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69" dur="26">
                                          <p:stCondLst>
                                            <p:cond delay="650"/>
                                          </p:stCondLst>
                                        </p:cTn>
                                        <p:tgtEl>
                                          <p:spTgt spid="5122"/>
                                        </p:tgtEl>
                                      </p:cBhvr>
                                      <p:to x="100000" y="60000"/>
                                    </p:animScale>
                                    <p:animScale>
                                      <p:cBhvr>
                                        <p:cTn id="70" dur="166" decel="50000">
                                          <p:stCondLst>
                                            <p:cond delay="676"/>
                                          </p:stCondLst>
                                        </p:cTn>
                                        <p:tgtEl>
                                          <p:spTgt spid="5122"/>
                                        </p:tgtEl>
                                      </p:cBhvr>
                                      <p:to x="100000" y="100000"/>
                                    </p:animScale>
                                    <p:animScale>
                                      <p:cBhvr>
                                        <p:cTn id="71" dur="26">
                                          <p:stCondLst>
                                            <p:cond delay="1312"/>
                                          </p:stCondLst>
                                        </p:cTn>
                                        <p:tgtEl>
                                          <p:spTgt spid="5122"/>
                                        </p:tgtEl>
                                      </p:cBhvr>
                                      <p:to x="100000" y="80000"/>
                                    </p:animScale>
                                    <p:animScale>
                                      <p:cBhvr>
                                        <p:cTn id="72" dur="166" decel="50000">
                                          <p:stCondLst>
                                            <p:cond delay="1338"/>
                                          </p:stCondLst>
                                        </p:cTn>
                                        <p:tgtEl>
                                          <p:spTgt spid="5122"/>
                                        </p:tgtEl>
                                      </p:cBhvr>
                                      <p:to x="100000" y="100000"/>
                                    </p:animScale>
                                    <p:animScale>
                                      <p:cBhvr>
                                        <p:cTn id="73" dur="26">
                                          <p:stCondLst>
                                            <p:cond delay="1642"/>
                                          </p:stCondLst>
                                        </p:cTn>
                                        <p:tgtEl>
                                          <p:spTgt spid="5122"/>
                                        </p:tgtEl>
                                      </p:cBhvr>
                                      <p:to x="100000" y="90000"/>
                                    </p:animScale>
                                    <p:animScale>
                                      <p:cBhvr>
                                        <p:cTn id="74" dur="166" decel="50000">
                                          <p:stCondLst>
                                            <p:cond delay="1668"/>
                                          </p:stCondLst>
                                        </p:cTn>
                                        <p:tgtEl>
                                          <p:spTgt spid="5122"/>
                                        </p:tgtEl>
                                      </p:cBhvr>
                                      <p:to x="100000" y="100000"/>
                                    </p:animScale>
                                    <p:animScale>
                                      <p:cBhvr>
                                        <p:cTn id="75" dur="26">
                                          <p:stCondLst>
                                            <p:cond delay="1808"/>
                                          </p:stCondLst>
                                        </p:cTn>
                                        <p:tgtEl>
                                          <p:spTgt spid="5122"/>
                                        </p:tgtEl>
                                      </p:cBhvr>
                                      <p:to x="100000" y="95000"/>
                                    </p:animScale>
                                    <p:animScale>
                                      <p:cBhvr>
                                        <p:cTn id="76"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2</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29515674"/>
              </p:ext>
            </p:extLst>
          </p:nvPr>
        </p:nvGraphicFramePr>
        <p:xfrm>
          <a:off x="539552" y="2775691"/>
          <a:ext cx="8208912"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832782787"/>
              </p:ext>
            </p:extLst>
          </p:nvPr>
        </p:nvGraphicFramePr>
        <p:xfrm>
          <a:off x="546573" y="838183"/>
          <a:ext cx="8201891" cy="14773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CuadroTexto"/>
          <p:cNvSpPr txBox="1"/>
          <p:nvPr/>
        </p:nvSpPr>
        <p:spPr>
          <a:xfrm>
            <a:off x="539552" y="2549822"/>
            <a:ext cx="2927404" cy="523220"/>
          </a:xfrm>
          <a:prstGeom prst="rect">
            <a:avLst/>
          </a:prstGeom>
          <a:noFill/>
        </p:spPr>
        <p:txBody>
          <a:bodyPr wrap="none" rtlCol="0">
            <a:spAutoFit/>
          </a:bodyPr>
          <a:lstStyle/>
          <a:p>
            <a:r>
              <a:rPr lang="es-ES_tradnl"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Understandings</a:t>
            </a:r>
            <a:r>
              <a:rPr lang="es-ES_tradnl" b="1" dirty="0" smtClean="0"/>
              <a:t>:</a:t>
            </a:r>
            <a:endParaRPr lang="es-ES" b="1" dirty="0"/>
          </a:p>
        </p:txBody>
      </p:sp>
      <p:sp>
        <p:nvSpPr>
          <p:cNvPr id="11" name="10 Rectángulo"/>
          <p:cNvSpPr/>
          <p:nvPr/>
        </p:nvSpPr>
        <p:spPr>
          <a:xfrm>
            <a:off x="533318" y="260647"/>
            <a:ext cx="3666388" cy="584775"/>
          </a:xfrm>
          <a:prstGeom prst="rect">
            <a:avLst/>
          </a:prstGeom>
        </p:spPr>
        <p:txBody>
          <a:bodyPr wrap="none">
            <a:spAutoFit/>
          </a:bodyPr>
          <a:lstStyle/>
          <a:p>
            <a:pPr lvl="0"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n-US" sz="2000" b="1" dirty="0"/>
              <a:t> </a:t>
            </a: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science</a:t>
            </a:r>
            <a:endParaRPr lang="es-E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755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DB22A7CC-FE14-4C00-9C45-702241204BEC}"/>
                                            </p:graphicEl>
                                          </p:spTgt>
                                        </p:tgtEl>
                                        <p:attrNameLst>
                                          <p:attrName>style.visibility</p:attrName>
                                        </p:attrNameLst>
                                      </p:cBhvr>
                                      <p:to>
                                        <p:strVal val="visible"/>
                                      </p:to>
                                    </p:set>
                                    <p:animEffect transition="in" filter="fade">
                                      <p:cBhvr>
                                        <p:cTn id="12" dur="500"/>
                                        <p:tgtEl>
                                          <p:spTgt spid="7">
                                            <p:graphicEl>
                                              <a:dgm id="{DB22A7CC-FE14-4C00-9C45-702241204B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276CD6C7-371E-44D2-B287-AB7F145BC54B}"/>
                                            </p:graphicEl>
                                          </p:spTgt>
                                        </p:tgtEl>
                                        <p:attrNameLst>
                                          <p:attrName>style.visibility</p:attrName>
                                        </p:attrNameLst>
                                      </p:cBhvr>
                                      <p:to>
                                        <p:strVal val="visible"/>
                                      </p:to>
                                    </p:set>
                                    <p:animEffect transition="in" filter="fade">
                                      <p:cBhvr>
                                        <p:cTn id="22" dur="500"/>
                                        <p:tgtEl>
                                          <p:spTgt spid="8">
                                            <p:graphicEl>
                                              <a:dgm id="{276CD6C7-371E-44D2-B287-AB7F145BC54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D24C0AA9-05D3-4D51-B78F-558AE078CC2A}"/>
                                            </p:graphicEl>
                                          </p:spTgt>
                                        </p:tgtEl>
                                        <p:attrNameLst>
                                          <p:attrName>style.visibility</p:attrName>
                                        </p:attrNameLst>
                                      </p:cBhvr>
                                      <p:to>
                                        <p:strVal val="visible"/>
                                      </p:to>
                                    </p:set>
                                    <p:animEffect transition="in" filter="fade">
                                      <p:cBhvr>
                                        <p:cTn id="27" dur="500"/>
                                        <p:tgtEl>
                                          <p:spTgt spid="8">
                                            <p:graphicEl>
                                              <a:dgm id="{D24C0AA9-05D3-4D51-B78F-558AE078CC2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754887E3-A154-4783-921E-3D016EF9BD68}"/>
                                            </p:graphicEl>
                                          </p:spTgt>
                                        </p:tgtEl>
                                        <p:attrNameLst>
                                          <p:attrName>style.visibility</p:attrName>
                                        </p:attrNameLst>
                                      </p:cBhvr>
                                      <p:to>
                                        <p:strVal val="visible"/>
                                      </p:to>
                                    </p:set>
                                    <p:animEffect transition="in" filter="fade">
                                      <p:cBhvr>
                                        <p:cTn id="32" dur="500"/>
                                        <p:tgtEl>
                                          <p:spTgt spid="8">
                                            <p:graphicEl>
                                              <a:dgm id="{754887E3-A154-4783-921E-3D016EF9BD68}"/>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EBCAC786-4144-4FF0-8F15-D8813D751B1B}"/>
                                            </p:graphicEl>
                                          </p:spTgt>
                                        </p:tgtEl>
                                        <p:attrNameLst>
                                          <p:attrName>style.visibility</p:attrName>
                                        </p:attrNameLst>
                                      </p:cBhvr>
                                      <p:to>
                                        <p:strVal val="visible"/>
                                      </p:to>
                                    </p:set>
                                    <p:animEffect transition="in" filter="fade">
                                      <p:cBhvr>
                                        <p:cTn id="37" dur="500"/>
                                        <p:tgtEl>
                                          <p:spTgt spid="8">
                                            <p:graphicEl>
                                              <a:dgm id="{EBCAC786-4144-4FF0-8F15-D8813D751B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Graphic spid="7" grpId="0">
        <p:bldSub>
          <a:bldDgm bld="lvlOne"/>
        </p:bldSub>
      </p:bldGraphic>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372796" y="1196752"/>
            <a:ext cx="8568952" cy="2862322"/>
          </a:xfrm>
          <a:prstGeom prst="rect">
            <a:avLst/>
          </a:prstGeom>
        </p:spPr>
        <p:txBody>
          <a:bodyPr wrap="square">
            <a:spAutoFit/>
          </a:bodyPr>
          <a:lstStyle/>
          <a:p>
            <a:r>
              <a:rPr lang="en-GB" dirty="0">
                <a:solidFill>
                  <a:prstClr val="black"/>
                </a:solidFill>
              </a:rPr>
              <a:t>One gram of lipid releases </a:t>
            </a:r>
            <a:r>
              <a:rPr lang="en-GB" b="1" dirty="0">
                <a:solidFill>
                  <a:prstClr val="black"/>
                </a:solidFill>
              </a:rPr>
              <a:t>twice as much energy </a:t>
            </a:r>
            <a:r>
              <a:rPr lang="en-GB" dirty="0">
                <a:solidFill>
                  <a:prstClr val="black"/>
                </a:solidFill>
              </a:rPr>
              <a:t>as </a:t>
            </a:r>
            <a:r>
              <a:rPr lang="en-GB" dirty="0" smtClean="0">
                <a:solidFill>
                  <a:prstClr val="black"/>
                </a:solidFill>
              </a:rPr>
              <a:t>one gram </a:t>
            </a:r>
            <a:r>
              <a:rPr lang="en-GB" dirty="0">
                <a:solidFill>
                  <a:prstClr val="black"/>
                </a:solidFill>
              </a:rPr>
              <a:t>of carbohydrates (or proteins). Since most of </a:t>
            </a:r>
            <a:r>
              <a:rPr lang="en-GB" dirty="0" smtClean="0">
                <a:solidFill>
                  <a:prstClr val="black"/>
                </a:solidFill>
              </a:rPr>
              <a:t>the energy </a:t>
            </a:r>
            <a:r>
              <a:rPr lang="en-GB" dirty="0">
                <a:solidFill>
                  <a:prstClr val="black"/>
                </a:solidFill>
              </a:rPr>
              <a:t>of a lipid is stored in its fatty acid chains, </a:t>
            </a:r>
            <a:r>
              <a:rPr lang="en-GB" b="1" dirty="0">
                <a:solidFill>
                  <a:prstClr val="black"/>
                </a:solidFill>
              </a:rPr>
              <a:t>the </a:t>
            </a:r>
            <a:r>
              <a:rPr lang="en-GB" b="1" dirty="0" smtClean="0">
                <a:solidFill>
                  <a:prstClr val="black"/>
                </a:solidFill>
              </a:rPr>
              <a:t>lipids used </a:t>
            </a:r>
            <a:r>
              <a:rPr lang="en-GB" b="1" dirty="0">
                <a:solidFill>
                  <a:prstClr val="black"/>
                </a:solidFill>
              </a:rPr>
              <a:t>to store energy are triglycerides</a:t>
            </a:r>
            <a:r>
              <a:rPr lang="en-GB" dirty="0" smtClean="0">
                <a:solidFill>
                  <a:prstClr val="black"/>
                </a:solidFill>
              </a:rPr>
              <a:t>.</a:t>
            </a:r>
          </a:p>
          <a:p>
            <a:endParaRPr lang="en-GB" dirty="0">
              <a:solidFill>
                <a:prstClr val="black"/>
              </a:solidFill>
            </a:endParaRPr>
          </a:p>
          <a:p>
            <a:r>
              <a:rPr lang="en-GB" dirty="0">
                <a:solidFill>
                  <a:prstClr val="black"/>
                </a:solidFill>
              </a:rPr>
              <a:t>Animals use glycogen to store the energy from a meal. </a:t>
            </a:r>
            <a:r>
              <a:rPr lang="en-GB" dirty="0" smtClean="0">
                <a:solidFill>
                  <a:prstClr val="black"/>
                </a:solidFill>
              </a:rPr>
              <a:t>This energy </a:t>
            </a:r>
            <a:r>
              <a:rPr lang="en-GB" dirty="0">
                <a:solidFill>
                  <a:prstClr val="black"/>
                </a:solidFill>
              </a:rPr>
              <a:t>is likely to be used before the next meal. </a:t>
            </a:r>
            <a:r>
              <a:rPr lang="en-GB" dirty="0" smtClean="0">
                <a:solidFill>
                  <a:prstClr val="black"/>
                </a:solidFill>
              </a:rPr>
              <a:t>Overnight, we </a:t>
            </a:r>
            <a:r>
              <a:rPr lang="en-GB" dirty="0">
                <a:solidFill>
                  <a:prstClr val="black"/>
                </a:solidFill>
              </a:rPr>
              <a:t>already need to use energy from triglycerides as </a:t>
            </a:r>
            <a:r>
              <a:rPr lang="en-GB" dirty="0" smtClean="0">
                <a:solidFill>
                  <a:prstClr val="black"/>
                </a:solidFill>
              </a:rPr>
              <a:t>the energy </a:t>
            </a:r>
            <a:r>
              <a:rPr lang="en-GB" dirty="0">
                <a:solidFill>
                  <a:prstClr val="black"/>
                </a:solidFill>
              </a:rPr>
              <a:t>from glycogen stored in the liver is not </a:t>
            </a:r>
            <a:r>
              <a:rPr lang="en-GB" dirty="0" smtClean="0">
                <a:solidFill>
                  <a:prstClr val="black"/>
                </a:solidFill>
              </a:rPr>
              <a:t>enough for </a:t>
            </a:r>
            <a:r>
              <a:rPr lang="en-GB" dirty="0">
                <a:solidFill>
                  <a:prstClr val="black"/>
                </a:solidFill>
              </a:rPr>
              <a:t>all our body processes (keeping warm, </a:t>
            </a:r>
            <a:r>
              <a:rPr lang="en-GB" dirty="0" smtClean="0">
                <a:solidFill>
                  <a:prstClr val="black"/>
                </a:solidFill>
              </a:rPr>
              <a:t>breathing, </a:t>
            </a:r>
            <a:r>
              <a:rPr lang="en-GB" dirty="0" err="1" smtClean="0">
                <a:solidFill>
                  <a:prstClr val="black"/>
                </a:solidFill>
              </a:rPr>
              <a:t>etc</a:t>
            </a:r>
            <a:r>
              <a:rPr lang="en-GB" dirty="0">
                <a:solidFill>
                  <a:prstClr val="black"/>
                </a:solidFill>
              </a:rPr>
              <a:t>). Some birds use this stored fat for long flights </a:t>
            </a:r>
            <a:r>
              <a:rPr lang="en-GB" dirty="0" smtClean="0">
                <a:solidFill>
                  <a:prstClr val="black"/>
                </a:solidFill>
              </a:rPr>
              <a:t>and many </a:t>
            </a:r>
            <a:r>
              <a:rPr lang="en-GB" dirty="0">
                <a:solidFill>
                  <a:prstClr val="black"/>
                </a:solidFill>
              </a:rPr>
              <a:t>animals store fat for the time spent in aestivation </a:t>
            </a:r>
            <a:r>
              <a:rPr lang="en-GB" dirty="0" smtClean="0">
                <a:solidFill>
                  <a:prstClr val="black"/>
                </a:solidFill>
              </a:rPr>
              <a:t>or hibernation</a:t>
            </a:r>
            <a:endParaRPr lang="en-GB" dirty="0">
              <a:solidFill>
                <a:prstClr val="black"/>
              </a:solidFill>
            </a:endParaRPr>
          </a:p>
        </p:txBody>
      </p:sp>
      <p:pic>
        <p:nvPicPr>
          <p:cNvPr id="7170" name="Picture 2" descr="http://www.bear.org/website/cache/7/c77cf9ff2c36b75b73ea35c5f6cfa6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402" y="4059074"/>
            <a:ext cx="3744416" cy="2524326"/>
          </a:xfrm>
          <a:prstGeom prst="rect">
            <a:avLst/>
          </a:prstGeom>
          <a:noFill/>
          <a:extLst>
            <a:ext uri="{909E8E84-426E-40DD-AFC4-6F175D3DCCD1}">
              <a14:hiddenFill xmlns:a14="http://schemas.microsoft.com/office/drawing/2010/main">
                <a:solidFill>
                  <a:srgbClr val="FFFFFF"/>
                </a:solidFill>
              </a14:hiddenFill>
            </a:ext>
          </a:extLst>
        </p:spPr>
      </p:pic>
      <p:sp>
        <p:nvSpPr>
          <p:cNvPr id="9" name="8 Rectángulo"/>
          <p:cNvSpPr/>
          <p:nvPr/>
        </p:nvSpPr>
        <p:spPr>
          <a:xfrm>
            <a:off x="429488" y="12820"/>
            <a:ext cx="828784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storage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Triglycerides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glycerol</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85221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175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8196" name="Picture 4" descr="http://www.ppugardens.org/yahoo_site_admin/assets/images/95389-034-4B5C4DBC.47110245_std.jpg"/>
          <p:cNvPicPr>
            <a:picLocks noChangeAspect="1" noChangeArrowheads="1"/>
          </p:cNvPicPr>
          <p:nvPr/>
        </p:nvPicPr>
        <p:blipFill rotWithShape="1">
          <a:blip r:embed="rId2">
            <a:extLst>
              <a:ext uri="{28A0092B-C50C-407E-A947-70E740481C1C}">
                <a14:useLocalDpi xmlns:a14="http://schemas.microsoft.com/office/drawing/2010/main" val="0"/>
              </a:ext>
            </a:extLst>
          </a:blip>
          <a:srcRect t="5758" b="4713"/>
          <a:stretch/>
        </p:blipFill>
        <p:spPr bwMode="auto">
          <a:xfrm>
            <a:off x="5170653" y="4368442"/>
            <a:ext cx="3672408" cy="23541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22573" y="952122"/>
            <a:ext cx="8741915" cy="3416320"/>
          </a:xfrm>
          <a:prstGeom prst="rect">
            <a:avLst/>
          </a:prstGeom>
        </p:spPr>
        <p:txBody>
          <a:bodyPr wrap="square">
            <a:spAutoFit/>
          </a:bodyPr>
          <a:lstStyle/>
          <a:p>
            <a:r>
              <a:rPr lang="en-GB" dirty="0">
                <a:solidFill>
                  <a:prstClr val="black"/>
                </a:solidFill>
              </a:rPr>
              <a:t>Lipids (triglycerides) are used for the longer term </a:t>
            </a:r>
            <a:r>
              <a:rPr lang="en-GB" dirty="0" smtClean="0">
                <a:solidFill>
                  <a:prstClr val="black"/>
                </a:solidFill>
              </a:rPr>
              <a:t>storage of </a:t>
            </a:r>
            <a:r>
              <a:rPr lang="en-GB" dirty="0">
                <a:solidFill>
                  <a:prstClr val="black"/>
                </a:solidFill>
              </a:rPr>
              <a:t>energy because storing the same amount of energy </a:t>
            </a:r>
            <a:r>
              <a:rPr lang="en-GB" dirty="0" smtClean="0">
                <a:solidFill>
                  <a:prstClr val="black"/>
                </a:solidFill>
              </a:rPr>
              <a:t>as carbohydrates</a:t>
            </a:r>
            <a:r>
              <a:rPr lang="en-GB" dirty="0">
                <a:solidFill>
                  <a:prstClr val="black"/>
                </a:solidFill>
              </a:rPr>
              <a:t>, would involve more weight. As the </a:t>
            </a:r>
            <a:r>
              <a:rPr lang="en-GB" dirty="0" smtClean="0">
                <a:solidFill>
                  <a:prstClr val="black"/>
                </a:solidFill>
              </a:rPr>
              <a:t>animal moves</a:t>
            </a:r>
            <a:r>
              <a:rPr lang="en-GB" dirty="0">
                <a:solidFill>
                  <a:prstClr val="black"/>
                </a:solidFill>
              </a:rPr>
              <a:t>, it would have to carry this weight. </a:t>
            </a:r>
            <a:endParaRPr lang="en-GB" dirty="0" smtClean="0">
              <a:solidFill>
                <a:prstClr val="black"/>
              </a:solidFill>
            </a:endParaRPr>
          </a:p>
          <a:p>
            <a:endParaRPr lang="en-GB" dirty="0">
              <a:solidFill>
                <a:prstClr val="black"/>
              </a:solidFill>
            </a:endParaRPr>
          </a:p>
          <a:p>
            <a:r>
              <a:rPr lang="en-GB" dirty="0" smtClean="0">
                <a:solidFill>
                  <a:prstClr val="black"/>
                </a:solidFill>
              </a:rPr>
              <a:t>Plants use </a:t>
            </a:r>
            <a:r>
              <a:rPr lang="en-GB" dirty="0">
                <a:solidFill>
                  <a:prstClr val="black"/>
                </a:solidFill>
              </a:rPr>
              <a:t>carbohydrates to store energy in parts </a:t>
            </a:r>
            <a:r>
              <a:rPr lang="en-GB" dirty="0" smtClean="0">
                <a:solidFill>
                  <a:prstClr val="black"/>
                </a:solidFill>
              </a:rPr>
              <a:t>of the </a:t>
            </a:r>
            <a:r>
              <a:rPr lang="en-GB" dirty="0">
                <a:solidFill>
                  <a:prstClr val="black"/>
                </a:solidFill>
              </a:rPr>
              <a:t>plant that do not move. A good example are </a:t>
            </a:r>
            <a:r>
              <a:rPr lang="en-GB" b="1" dirty="0" smtClean="0">
                <a:solidFill>
                  <a:prstClr val="black"/>
                </a:solidFill>
              </a:rPr>
              <a:t>potato tubers</a:t>
            </a:r>
            <a:r>
              <a:rPr lang="en-GB" dirty="0">
                <a:solidFill>
                  <a:prstClr val="black"/>
                </a:solidFill>
              </a:rPr>
              <a:t>, growing underground. They do not need to </a:t>
            </a:r>
            <a:r>
              <a:rPr lang="en-GB" dirty="0" smtClean="0">
                <a:solidFill>
                  <a:prstClr val="black"/>
                </a:solidFill>
              </a:rPr>
              <a:t>move anywhere </a:t>
            </a:r>
            <a:r>
              <a:rPr lang="en-GB" dirty="0">
                <a:solidFill>
                  <a:prstClr val="black"/>
                </a:solidFill>
              </a:rPr>
              <a:t>so it does not matter if they are heavier. But </a:t>
            </a:r>
            <a:r>
              <a:rPr lang="en-GB" dirty="0" smtClean="0">
                <a:solidFill>
                  <a:prstClr val="black"/>
                </a:solidFill>
              </a:rPr>
              <a:t>if you </a:t>
            </a:r>
            <a:r>
              <a:rPr lang="en-GB" dirty="0">
                <a:solidFill>
                  <a:prstClr val="black"/>
                </a:solidFill>
              </a:rPr>
              <a:t>consider vegetable oil, good examples are rapeseed </a:t>
            </a:r>
            <a:r>
              <a:rPr lang="en-GB" dirty="0" smtClean="0">
                <a:solidFill>
                  <a:prstClr val="black"/>
                </a:solidFill>
              </a:rPr>
              <a:t>oil or </a:t>
            </a:r>
            <a:r>
              <a:rPr lang="en-GB" dirty="0">
                <a:solidFill>
                  <a:prstClr val="black"/>
                </a:solidFill>
              </a:rPr>
              <a:t>sunflower oil. These are </a:t>
            </a:r>
            <a:r>
              <a:rPr lang="en-GB" b="1" dirty="0">
                <a:solidFill>
                  <a:prstClr val="black"/>
                </a:solidFill>
              </a:rPr>
              <a:t>seeds that need to store </a:t>
            </a:r>
            <a:r>
              <a:rPr lang="en-GB" b="1" dirty="0" smtClean="0">
                <a:solidFill>
                  <a:prstClr val="black"/>
                </a:solidFill>
              </a:rPr>
              <a:t>energy to </a:t>
            </a:r>
            <a:r>
              <a:rPr lang="en-GB" b="1" dirty="0">
                <a:solidFill>
                  <a:prstClr val="black"/>
                </a:solidFill>
              </a:rPr>
              <a:t>germinate</a:t>
            </a:r>
            <a:r>
              <a:rPr lang="en-GB" dirty="0">
                <a:solidFill>
                  <a:prstClr val="black"/>
                </a:solidFill>
              </a:rPr>
              <a:t>. But the seeds also need to move away </a:t>
            </a:r>
            <a:r>
              <a:rPr lang="en-GB" dirty="0" smtClean="0">
                <a:solidFill>
                  <a:prstClr val="black"/>
                </a:solidFill>
              </a:rPr>
              <a:t>from the </a:t>
            </a:r>
            <a:r>
              <a:rPr lang="en-GB" dirty="0">
                <a:solidFill>
                  <a:prstClr val="black"/>
                </a:solidFill>
              </a:rPr>
              <a:t>parent plant so the lighter they are, the more </a:t>
            </a:r>
            <a:r>
              <a:rPr lang="en-GB" dirty="0" smtClean="0">
                <a:solidFill>
                  <a:prstClr val="black"/>
                </a:solidFill>
              </a:rPr>
              <a:t>distance they </a:t>
            </a:r>
            <a:r>
              <a:rPr lang="en-GB" dirty="0">
                <a:solidFill>
                  <a:prstClr val="black"/>
                </a:solidFill>
              </a:rPr>
              <a:t>are likely to cover. Therefore, </a:t>
            </a:r>
            <a:r>
              <a:rPr lang="en-GB" b="1" dirty="0">
                <a:solidFill>
                  <a:prstClr val="black"/>
                </a:solidFill>
              </a:rPr>
              <a:t>you find energy </a:t>
            </a:r>
            <a:r>
              <a:rPr lang="en-GB" b="1" dirty="0" smtClean="0">
                <a:solidFill>
                  <a:prstClr val="black"/>
                </a:solidFill>
              </a:rPr>
              <a:t>stored as </a:t>
            </a:r>
            <a:r>
              <a:rPr lang="en-GB" b="1" dirty="0">
                <a:solidFill>
                  <a:prstClr val="black"/>
                </a:solidFill>
              </a:rPr>
              <a:t>lipids in the seeds of plants but not in other parts </a:t>
            </a:r>
            <a:r>
              <a:rPr lang="en-GB" b="1" dirty="0" smtClean="0">
                <a:solidFill>
                  <a:prstClr val="black"/>
                </a:solidFill>
              </a:rPr>
              <a:t>that do </a:t>
            </a:r>
            <a:r>
              <a:rPr lang="en-GB" b="1" dirty="0">
                <a:solidFill>
                  <a:prstClr val="black"/>
                </a:solidFill>
              </a:rPr>
              <a:t>not need to move</a:t>
            </a:r>
            <a:r>
              <a:rPr lang="en-GB" dirty="0">
                <a:solidFill>
                  <a:prstClr val="black"/>
                </a:solidFill>
              </a:rPr>
              <a:t>.</a:t>
            </a:r>
          </a:p>
        </p:txBody>
      </p:sp>
      <p:pic>
        <p:nvPicPr>
          <p:cNvPr id="8194" name="Picture 2" descr="http://www.passmyexams.co.uk/GCSE/biology/images/potato_pla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572" y="4347022"/>
            <a:ext cx="3301737" cy="2394345"/>
          </a:xfrm>
          <a:prstGeom prst="rect">
            <a:avLst/>
          </a:prstGeom>
          <a:noFill/>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429488" y="12820"/>
            <a:ext cx="828784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Energy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storage</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Triglycerides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from</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three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glycerol</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22040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6" presetClass="entr" presetSubtype="0" fill="hold" nodeType="after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wipe(down)">
                                      <p:cBhvr>
                                        <p:cTn id="25" dur="580">
                                          <p:stCondLst>
                                            <p:cond delay="0"/>
                                          </p:stCondLst>
                                        </p:cTn>
                                        <p:tgtEl>
                                          <p:spTgt spid="8194"/>
                                        </p:tgtEl>
                                      </p:cBhvr>
                                    </p:animEffect>
                                    <p:anim calcmode="lin" valueType="num">
                                      <p:cBhvr>
                                        <p:cTn id="26" dur="1822" tmFilter="0,0; 0.14,0.36; 0.43,0.73; 0.71,0.91; 1.0,1.0">
                                          <p:stCondLst>
                                            <p:cond delay="0"/>
                                          </p:stCondLst>
                                        </p:cTn>
                                        <p:tgtEl>
                                          <p:spTgt spid="819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819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819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819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8194"/>
                                        </p:tgtEl>
                                        <p:attrNameLst>
                                          <p:attrName>ppt_y</p:attrName>
                                        </p:attrNameLst>
                                      </p:cBhvr>
                                      <p:tavLst>
                                        <p:tav tm="0" fmla="#ppt_y-sin(pi*$)/81">
                                          <p:val>
                                            <p:fltVal val="0"/>
                                          </p:val>
                                        </p:tav>
                                        <p:tav tm="100000">
                                          <p:val>
                                            <p:fltVal val="1"/>
                                          </p:val>
                                        </p:tav>
                                      </p:tavLst>
                                    </p:anim>
                                    <p:animScale>
                                      <p:cBhvr>
                                        <p:cTn id="31" dur="26">
                                          <p:stCondLst>
                                            <p:cond delay="650"/>
                                          </p:stCondLst>
                                        </p:cTn>
                                        <p:tgtEl>
                                          <p:spTgt spid="8194"/>
                                        </p:tgtEl>
                                      </p:cBhvr>
                                      <p:to x="100000" y="60000"/>
                                    </p:animScale>
                                    <p:animScale>
                                      <p:cBhvr>
                                        <p:cTn id="32" dur="166" decel="50000">
                                          <p:stCondLst>
                                            <p:cond delay="676"/>
                                          </p:stCondLst>
                                        </p:cTn>
                                        <p:tgtEl>
                                          <p:spTgt spid="8194"/>
                                        </p:tgtEl>
                                      </p:cBhvr>
                                      <p:to x="100000" y="100000"/>
                                    </p:animScale>
                                    <p:animScale>
                                      <p:cBhvr>
                                        <p:cTn id="33" dur="26">
                                          <p:stCondLst>
                                            <p:cond delay="1312"/>
                                          </p:stCondLst>
                                        </p:cTn>
                                        <p:tgtEl>
                                          <p:spTgt spid="8194"/>
                                        </p:tgtEl>
                                      </p:cBhvr>
                                      <p:to x="100000" y="80000"/>
                                    </p:animScale>
                                    <p:animScale>
                                      <p:cBhvr>
                                        <p:cTn id="34" dur="166" decel="50000">
                                          <p:stCondLst>
                                            <p:cond delay="1338"/>
                                          </p:stCondLst>
                                        </p:cTn>
                                        <p:tgtEl>
                                          <p:spTgt spid="8194"/>
                                        </p:tgtEl>
                                      </p:cBhvr>
                                      <p:to x="100000" y="100000"/>
                                    </p:animScale>
                                    <p:animScale>
                                      <p:cBhvr>
                                        <p:cTn id="35" dur="26">
                                          <p:stCondLst>
                                            <p:cond delay="1642"/>
                                          </p:stCondLst>
                                        </p:cTn>
                                        <p:tgtEl>
                                          <p:spTgt spid="8194"/>
                                        </p:tgtEl>
                                      </p:cBhvr>
                                      <p:to x="100000" y="90000"/>
                                    </p:animScale>
                                    <p:animScale>
                                      <p:cBhvr>
                                        <p:cTn id="36" dur="166" decel="50000">
                                          <p:stCondLst>
                                            <p:cond delay="1668"/>
                                          </p:stCondLst>
                                        </p:cTn>
                                        <p:tgtEl>
                                          <p:spTgt spid="8194"/>
                                        </p:tgtEl>
                                      </p:cBhvr>
                                      <p:to x="100000" y="100000"/>
                                    </p:animScale>
                                    <p:animScale>
                                      <p:cBhvr>
                                        <p:cTn id="37" dur="26">
                                          <p:stCondLst>
                                            <p:cond delay="1808"/>
                                          </p:stCondLst>
                                        </p:cTn>
                                        <p:tgtEl>
                                          <p:spTgt spid="8194"/>
                                        </p:tgtEl>
                                      </p:cBhvr>
                                      <p:to x="100000" y="95000"/>
                                    </p:animScale>
                                    <p:animScale>
                                      <p:cBhvr>
                                        <p:cTn id="38" dur="166" decel="50000">
                                          <p:stCondLst>
                                            <p:cond delay="1834"/>
                                          </p:stCondLst>
                                        </p:cTn>
                                        <p:tgtEl>
                                          <p:spTgt spid="8194"/>
                                        </p:tgtEl>
                                      </p:cBhvr>
                                      <p:to x="100000" y="100000"/>
                                    </p:animScale>
                                  </p:childTnLst>
                                </p:cTn>
                              </p:par>
                            </p:childTnLst>
                          </p:cTn>
                        </p:par>
                        <p:par>
                          <p:cTn id="39" fill="hold">
                            <p:stCondLst>
                              <p:cond delay="3000"/>
                            </p:stCondLst>
                            <p:childTnLst>
                              <p:par>
                                <p:cTn id="40" presetID="26" presetClass="entr" presetSubtype="0" fill="hold" nodeType="afterEffect">
                                  <p:stCondLst>
                                    <p:cond delay="0"/>
                                  </p:stCondLst>
                                  <p:childTnLst>
                                    <p:set>
                                      <p:cBhvr>
                                        <p:cTn id="41" dur="1" fill="hold">
                                          <p:stCondLst>
                                            <p:cond delay="0"/>
                                          </p:stCondLst>
                                        </p:cTn>
                                        <p:tgtEl>
                                          <p:spTgt spid="8196"/>
                                        </p:tgtEl>
                                        <p:attrNameLst>
                                          <p:attrName>style.visibility</p:attrName>
                                        </p:attrNameLst>
                                      </p:cBhvr>
                                      <p:to>
                                        <p:strVal val="visible"/>
                                      </p:to>
                                    </p:set>
                                    <p:animEffect transition="in" filter="wipe(down)">
                                      <p:cBhvr>
                                        <p:cTn id="42" dur="580">
                                          <p:stCondLst>
                                            <p:cond delay="0"/>
                                          </p:stCondLst>
                                        </p:cTn>
                                        <p:tgtEl>
                                          <p:spTgt spid="8196"/>
                                        </p:tgtEl>
                                      </p:cBhvr>
                                    </p:animEffect>
                                    <p:anim calcmode="lin" valueType="num">
                                      <p:cBhvr>
                                        <p:cTn id="43" dur="1822" tmFilter="0,0; 0.14,0.36; 0.43,0.73; 0.71,0.91; 1.0,1.0">
                                          <p:stCondLst>
                                            <p:cond delay="0"/>
                                          </p:stCondLst>
                                        </p:cTn>
                                        <p:tgtEl>
                                          <p:spTgt spid="8196"/>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8196"/>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8196"/>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8196"/>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8196"/>
                                        </p:tgtEl>
                                        <p:attrNameLst>
                                          <p:attrName>ppt_y</p:attrName>
                                        </p:attrNameLst>
                                      </p:cBhvr>
                                      <p:tavLst>
                                        <p:tav tm="0" fmla="#ppt_y-sin(pi*$)/81">
                                          <p:val>
                                            <p:fltVal val="0"/>
                                          </p:val>
                                        </p:tav>
                                        <p:tav tm="100000">
                                          <p:val>
                                            <p:fltVal val="1"/>
                                          </p:val>
                                        </p:tav>
                                      </p:tavLst>
                                    </p:anim>
                                    <p:animScale>
                                      <p:cBhvr>
                                        <p:cTn id="48" dur="26">
                                          <p:stCondLst>
                                            <p:cond delay="650"/>
                                          </p:stCondLst>
                                        </p:cTn>
                                        <p:tgtEl>
                                          <p:spTgt spid="8196"/>
                                        </p:tgtEl>
                                      </p:cBhvr>
                                      <p:to x="100000" y="60000"/>
                                    </p:animScale>
                                    <p:animScale>
                                      <p:cBhvr>
                                        <p:cTn id="49" dur="166" decel="50000">
                                          <p:stCondLst>
                                            <p:cond delay="676"/>
                                          </p:stCondLst>
                                        </p:cTn>
                                        <p:tgtEl>
                                          <p:spTgt spid="8196"/>
                                        </p:tgtEl>
                                      </p:cBhvr>
                                      <p:to x="100000" y="100000"/>
                                    </p:animScale>
                                    <p:animScale>
                                      <p:cBhvr>
                                        <p:cTn id="50" dur="26">
                                          <p:stCondLst>
                                            <p:cond delay="1312"/>
                                          </p:stCondLst>
                                        </p:cTn>
                                        <p:tgtEl>
                                          <p:spTgt spid="8196"/>
                                        </p:tgtEl>
                                      </p:cBhvr>
                                      <p:to x="100000" y="80000"/>
                                    </p:animScale>
                                    <p:animScale>
                                      <p:cBhvr>
                                        <p:cTn id="51" dur="166" decel="50000">
                                          <p:stCondLst>
                                            <p:cond delay="1338"/>
                                          </p:stCondLst>
                                        </p:cTn>
                                        <p:tgtEl>
                                          <p:spTgt spid="8196"/>
                                        </p:tgtEl>
                                      </p:cBhvr>
                                      <p:to x="100000" y="100000"/>
                                    </p:animScale>
                                    <p:animScale>
                                      <p:cBhvr>
                                        <p:cTn id="52" dur="26">
                                          <p:stCondLst>
                                            <p:cond delay="1642"/>
                                          </p:stCondLst>
                                        </p:cTn>
                                        <p:tgtEl>
                                          <p:spTgt spid="8196"/>
                                        </p:tgtEl>
                                      </p:cBhvr>
                                      <p:to x="100000" y="90000"/>
                                    </p:animScale>
                                    <p:animScale>
                                      <p:cBhvr>
                                        <p:cTn id="53" dur="166" decel="50000">
                                          <p:stCondLst>
                                            <p:cond delay="1668"/>
                                          </p:stCondLst>
                                        </p:cTn>
                                        <p:tgtEl>
                                          <p:spTgt spid="8196"/>
                                        </p:tgtEl>
                                      </p:cBhvr>
                                      <p:to x="100000" y="100000"/>
                                    </p:animScale>
                                    <p:animScale>
                                      <p:cBhvr>
                                        <p:cTn id="54" dur="26">
                                          <p:stCondLst>
                                            <p:cond delay="1808"/>
                                          </p:stCondLst>
                                        </p:cTn>
                                        <p:tgtEl>
                                          <p:spTgt spid="8196"/>
                                        </p:tgtEl>
                                      </p:cBhvr>
                                      <p:to x="100000" y="95000"/>
                                    </p:animScale>
                                    <p:animScale>
                                      <p:cBhvr>
                                        <p:cTn id="55" dur="166" decel="50000">
                                          <p:stCondLst>
                                            <p:cond delay="1834"/>
                                          </p:stCondLst>
                                        </p:cTn>
                                        <p:tgtEl>
                                          <p:spTgt spid="819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1207854"/>
            <a:ext cx="2592288" cy="5491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22573" y="952122"/>
            <a:ext cx="8741915" cy="2400657"/>
          </a:xfrm>
          <a:prstGeom prst="rect">
            <a:avLst/>
          </a:prstGeom>
        </p:spPr>
        <p:txBody>
          <a:bodyPr wrap="square">
            <a:spAutoFit/>
          </a:bodyPr>
          <a:lstStyle/>
          <a:p>
            <a:r>
              <a:rPr lang="en-GB" dirty="0" smtClean="0">
                <a:solidFill>
                  <a:prstClr val="black"/>
                </a:solidFill>
              </a:rPr>
              <a:t>To calculate the BMI of a person two values are needed, the mass of the person in kilograms and their height in meters.</a:t>
            </a:r>
          </a:p>
          <a:p>
            <a:endParaRPr lang="en-GB" dirty="0" smtClean="0">
              <a:solidFill>
                <a:prstClr val="black"/>
              </a:solidFill>
            </a:endParaRPr>
          </a:p>
          <a:p>
            <a:r>
              <a:rPr lang="en-GB" dirty="0" smtClean="0">
                <a:solidFill>
                  <a:prstClr val="black"/>
                </a:solidFill>
              </a:rPr>
              <a:t>	    mass in kg</a:t>
            </a:r>
            <a:endParaRPr lang="en-GB" dirty="0">
              <a:solidFill>
                <a:prstClr val="black"/>
              </a:solidFill>
            </a:endParaRPr>
          </a:p>
          <a:p>
            <a:r>
              <a:rPr lang="en-GB" dirty="0" smtClean="0">
                <a:solidFill>
                  <a:prstClr val="black"/>
                </a:solidFill>
              </a:rPr>
              <a:t>BMI=       ---------------------         so the unit of BMI is </a:t>
            </a:r>
            <a:r>
              <a:rPr lang="en-GB" b="1" dirty="0" smtClean="0">
                <a:solidFill>
                  <a:prstClr val="black"/>
                </a:solidFill>
              </a:rPr>
              <a:t>kg m</a:t>
            </a:r>
            <a:r>
              <a:rPr lang="en-GB" b="1" baseline="30000" dirty="0" smtClean="0">
                <a:solidFill>
                  <a:prstClr val="black"/>
                </a:solidFill>
              </a:rPr>
              <a:t>-2</a:t>
            </a:r>
          </a:p>
          <a:p>
            <a:r>
              <a:rPr lang="en-GB" dirty="0">
                <a:solidFill>
                  <a:prstClr val="black"/>
                </a:solidFill>
              </a:rPr>
              <a:t>	h</a:t>
            </a:r>
            <a:r>
              <a:rPr lang="en-GB" dirty="0" smtClean="0">
                <a:solidFill>
                  <a:prstClr val="black"/>
                </a:solidFill>
              </a:rPr>
              <a:t>eight in meters</a:t>
            </a:r>
            <a:r>
              <a:rPr lang="en-GB" baseline="30000" dirty="0" smtClean="0">
                <a:solidFill>
                  <a:prstClr val="black"/>
                </a:solidFill>
              </a:rPr>
              <a:t>2</a:t>
            </a:r>
          </a:p>
          <a:p>
            <a:endParaRPr lang="en-GB" baseline="30000" dirty="0">
              <a:solidFill>
                <a:prstClr val="black"/>
              </a:solidFill>
            </a:endParaRPr>
          </a:p>
          <a:p>
            <a:endParaRPr lang="en-GB" baseline="30000" dirty="0" smtClean="0">
              <a:solidFill>
                <a:prstClr val="black"/>
              </a:solidFill>
            </a:endParaRPr>
          </a:p>
          <a:p>
            <a:r>
              <a:rPr lang="en-GB" dirty="0" smtClean="0">
                <a:solidFill>
                  <a:prstClr val="black"/>
                </a:solidFill>
              </a:rPr>
              <a:t>BMI can also be found using a nomogram</a:t>
            </a:r>
            <a:endParaRPr lang="en-GB" dirty="0">
              <a:solidFill>
                <a:prstClr val="black"/>
              </a:solidFill>
            </a:endParaRPr>
          </a:p>
        </p:txBody>
      </p:sp>
      <p:sp>
        <p:nvSpPr>
          <p:cNvPr id="11" name="10 Rectángulo"/>
          <p:cNvSpPr/>
          <p:nvPr/>
        </p:nvSpPr>
        <p:spPr>
          <a:xfrm>
            <a:off x="1319165" y="12820"/>
            <a:ext cx="6508513" cy="954107"/>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BMI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Determination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mass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calculation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nomogram</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4" name="3 Conector recto de flecha"/>
          <p:cNvCxnSpPr/>
          <p:nvPr/>
        </p:nvCxnSpPr>
        <p:spPr>
          <a:xfrm flipV="1">
            <a:off x="4932040" y="2996952"/>
            <a:ext cx="144016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232969" y="3465874"/>
            <a:ext cx="5472608" cy="646331"/>
          </a:xfrm>
          <a:prstGeom prst="rect">
            <a:avLst/>
          </a:prstGeom>
          <a:noFill/>
        </p:spPr>
        <p:txBody>
          <a:bodyPr wrap="square" rtlCol="0">
            <a:spAutoFit/>
          </a:bodyPr>
          <a:lstStyle/>
          <a:p>
            <a:r>
              <a:rPr lang="en-GB" dirty="0" smtClean="0"/>
              <a:t>With a ruler from the body mass to the height you find the BMI on the central axis.</a:t>
            </a:r>
            <a:endParaRPr lang="en-GB"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175" y="4112205"/>
            <a:ext cx="6140671" cy="2341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943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1000"/>
                                        <p:tgtEl>
                                          <p:spTgt spid="2">
                                            <p:txEl>
                                              <p:pRg st="3" end="3"/>
                                            </p:txEl>
                                          </p:spTgt>
                                        </p:tgtEl>
                                      </p:cBhvr>
                                    </p:animEffect>
                                    <p:anim calcmode="lin" valueType="num">
                                      <p:cBhvr>
                                        <p:cTn id="2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
                                            <p:txEl>
                                              <p:pRg st="7" end="7"/>
                                            </p:txEl>
                                          </p:spTgt>
                                        </p:tgtEl>
                                        <p:attrNameLst>
                                          <p:attrName>style.visibility</p:attrName>
                                        </p:attrNameLst>
                                      </p:cBhvr>
                                      <p:to>
                                        <p:strVal val="visible"/>
                                      </p:to>
                                    </p:set>
                                    <p:animEffect transition="in" filter="fade">
                                      <p:cBhvr>
                                        <p:cTn id="40" dur="1000"/>
                                        <p:tgtEl>
                                          <p:spTgt spid="2">
                                            <p:txEl>
                                              <p:pRg st="7" end="7"/>
                                            </p:txEl>
                                          </p:spTgt>
                                        </p:tgtEl>
                                      </p:cBhvr>
                                    </p:animEffect>
                                    <p:anim calcmode="lin" valueType="num">
                                      <p:cBhvr>
                                        <p:cTn id="41"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2"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6" presetClass="entr" presetSubtype="0" fill="hold" nodeType="afterEffect">
                                  <p:stCondLst>
                                    <p:cond delay="0"/>
                                  </p:stCondLst>
                                  <p:childTnLst>
                                    <p:set>
                                      <p:cBhvr>
                                        <p:cTn id="45" dur="1" fill="hold">
                                          <p:stCondLst>
                                            <p:cond delay="0"/>
                                          </p:stCondLst>
                                        </p:cTn>
                                        <p:tgtEl>
                                          <p:spTgt spid="9218"/>
                                        </p:tgtEl>
                                        <p:attrNameLst>
                                          <p:attrName>style.visibility</p:attrName>
                                        </p:attrNameLst>
                                      </p:cBhvr>
                                      <p:to>
                                        <p:strVal val="visible"/>
                                      </p:to>
                                    </p:set>
                                    <p:animEffect transition="in" filter="wipe(down)">
                                      <p:cBhvr>
                                        <p:cTn id="46" dur="580">
                                          <p:stCondLst>
                                            <p:cond delay="0"/>
                                          </p:stCondLst>
                                        </p:cTn>
                                        <p:tgtEl>
                                          <p:spTgt spid="9218"/>
                                        </p:tgtEl>
                                      </p:cBhvr>
                                    </p:animEffect>
                                    <p:anim calcmode="lin" valueType="num">
                                      <p:cBhvr>
                                        <p:cTn id="47" dur="1822" tmFilter="0,0; 0.14,0.36; 0.43,0.73; 0.71,0.91; 1.0,1.0">
                                          <p:stCondLst>
                                            <p:cond delay="0"/>
                                          </p:stCondLst>
                                        </p:cTn>
                                        <p:tgtEl>
                                          <p:spTgt spid="92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92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92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92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9218"/>
                                        </p:tgtEl>
                                        <p:attrNameLst>
                                          <p:attrName>ppt_y</p:attrName>
                                        </p:attrNameLst>
                                      </p:cBhvr>
                                      <p:tavLst>
                                        <p:tav tm="0" fmla="#ppt_y-sin(pi*$)/81">
                                          <p:val>
                                            <p:fltVal val="0"/>
                                          </p:val>
                                        </p:tav>
                                        <p:tav tm="100000">
                                          <p:val>
                                            <p:fltVal val="1"/>
                                          </p:val>
                                        </p:tav>
                                      </p:tavLst>
                                    </p:anim>
                                    <p:animScale>
                                      <p:cBhvr>
                                        <p:cTn id="52" dur="26">
                                          <p:stCondLst>
                                            <p:cond delay="650"/>
                                          </p:stCondLst>
                                        </p:cTn>
                                        <p:tgtEl>
                                          <p:spTgt spid="9218"/>
                                        </p:tgtEl>
                                      </p:cBhvr>
                                      <p:to x="100000" y="60000"/>
                                    </p:animScale>
                                    <p:animScale>
                                      <p:cBhvr>
                                        <p:cTn id="53" dur="166" decel="50000">
                                          <p:stCondLst>
                                            <p:cond delay="676"/>
                                          </p:stCondLst>
                                        </p:cTn>
                                        <p:tgtEl>
                                          <p:spTgt spid="9218"/>
                                        </p:tgtEl>
                                      </p:cBhvr>
                                      <p:to x="100000" y="100000"/>
                                    </p:animScale>
                                    <p:animScale>
                                      <p:cBhvr>
                                        <p:cTn id="54" dur="26">
                                          <p:stCondLst>
                                            <p:cond delay="1312"/>
                                          </p:stCondLst>
                                        </p:cTn>
                                        <p:tgtEl>
                                          <p:spTgt spid="9218"/>
                                        </p:tgtEl>
                                      </p:cBhvr>
                                      <p:to x="100000" y="80000"/>
                                    </p:animScale>
                                    <p:animScale>
                                      <p:cBhvr>
                                        <p:cTn id="55" dur="166" decel="50000">
                                          <p:stCondLst>
                                            <p:cond delay="1338"/>
                                          </p:stCondLst>
                                        </p:cTn>
                                        <p:tgtEl>
                                          <p:spTgt spid="9218"/>
                                        </p:tgtEl>
                                      </p:cBhvr>
                                      <p:to x="100000" y="100000"/>
                                    </p:animScale>
                                    <p:animScale>
                                      <p:cBhvr>
                                        <p:cTn id="56" dur="26">
                                          <p:stCondLst>
                                            <p:cond delay="1642"/>
                                          </p:stCondLst>
                                        </p:cTn>
                                        <p:tgtEl>
                                          <p:spTgt spid="9218"/>
                                        </p:tgtEl>
                                      </p:cBhvr>
                                      <p:to x="100000" y="90000"/>
                                    </p:animScale>
                                    <p:animScale>
                                      <p:cBhvr>
                                        <p:cTn id="57" dur="166" decel="50000">
                                          <p:stCondLst>
                                            <p:cond delay="1668"/>
                                          </p:stCondLst>
                                        </p:cTn>
                                        <p:tgtEl>
                                          <p:spTgt spid="9218"/>
                                        </p:tgtEl>
                                      </p:cBhvr>
                                      <p:to x="100000" y="100000"/>
                                    </p:animScale>
                                    <p:animScale>
                                      <p:cBhvr>
                                        <p:cTn id="58" dur="26">
                                          <p:stCondLst>
                                            <p:cond delay="1808"/>
                                          </p:stCondLst>
                                        </p:cTn>
                                        <p:tgtEl>
                                          <p:spTgt spid="9218"/>
                                        </p:tgtEl>
                                      </p:cBhvr>
                                      <p:to x="100000" y="95000"/>
                                    </p:animScale>
                                    <p:animScale>
                                      <p:cBhvr>
                                        <p:cTn id="59" dur="166" decel="50000">
                                          <p:stCondLst>
                                            <p:cond delay="1834"/>
                                          </p:stCondLst>
                                        </p:cTn>
                                        <p:tgtEl>
                                          <p:spTgt spid="9218"/>
                                        </p:tgtEl>
                                      </p:cBhvr>
                                      <p:to x="100000" y="100000"/>
                                    </p:animScale>
                                  </p:childTnLst>
                                </p:cTn>
                              </p:par>
                              <p:par>
                                <p:cTn id="60" presetID="10"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500"/>
                                        <p:tgtEl>
                                          <p:spTgt spid="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fade">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9219"/>
                                        </p:tgtEl>
                                        <p:attrNameLst>
                                          <p:attrName>style.visibility</p:attrName>
                                        </p:attrNameLst>
                                      </p:cBhvr>
                                      <p:to>
                                        <p:strVal val="visible"/>
                                      </p:to>
                                    </p:set>
                                    <p:animEffect transition="in" filter="fade">
                                      <p:cBhvr>
                                        <p:cTn id="72" dur="1000"/>
                                        <p:tgtEl>
                                          <p:spTgt spid="9219"/>
                                        </p:tgtEl>
                                      </p:cBhvr>
                                    </p:animEffect>
                                    <p:anim calcmode="lin" valueType="num">
                                      <p:cBhvr>
                                        <p:cTn id="73" dur="1000" fill="hold"/>
                                        <p:tgtEl>
                                          <p:spTgt spid="9219"/>
                                        </p:tgtEl>
                                        <p:attrNameLst>
                                          <p:attrName>ppt_x</p:attrName>
                                        </p:attrNameLst>
                                      </p:cBhvr>
                                      <p:tavLst>
                                        <p:tav tm="0">
                                          <p:val>
                                            <p:strVal val="#ppt_x"/>
                                          </p:val>
                                        </p:tav>
                                        <p:tav tm="100000">
                                          <p:val>
                                            <p:strVal val="#ppt_x"/>
                                          </p:val>
                                        </p:tav>
                                      </p:tavLst>
                                    </p:anim>
                                    <p:anim calcmode="lin" valueType="num">
                                      <p:cBhvr>
                                        <p:cTn id="74" dur="1000" fill="hold"/>
                                        <p:tgtEl>
                                          <p:spTgt spid="92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22573" y="952122"/>
            <a:ext cx="8741915" cy="2585323"/>
          </a:xfrm>
          <a:prstGeom prst="rect">
            <a:avLst/>
          </a:prstGeom>
        </p:spPr>
        <p:txBody>
          <a:bodyPr wrap="square">
            <a:spAutoFit/>
          </a:bodyPr>
          <a:lstStyle/>
          <a:p>
            <a:r>
              <a:rPr lang="en-GB" dirty="0" smtClean="0">
                <a:solidFill>
                  <a:prstClr val="black"/>
                </a:solidFill>
              </a:rPr>
              <a:t>In some parts of the world food is not accessible to all in the same amount and there is a high incidence of underweight people. In the western world is has sometimes to do with diseases like anorexia nervosa.</a:t>
            </a:r>
          </a:p>
          <a:p>
            <a:endParaRPr lang="en-GB" dirty="0">
              <a:solidFill>
                <a:prstClr val="black"/>
              </a:solidFill>
            </a:endParaRPr>
          </a:p>
          <a:p>
            <a:r>
              <a:rPr lang="en-GB" dirty="0" smtClean="0">
                <a:solidFill>
                  <a:prstClr val="black"/>
                </a:solidFill>
              </a:rPr>
              <a:t>Obesity is a big problem in developing countries and is related to excessive food intake, especially of carbohydrates and lipids, and a lack of exercise. </a:t>
            </a:r>
            <a:r>
              <a:rPr lang="en-GB" dirty="0" smtClean="0">
                <a:solidFill>
                  <a:prstClr val="black"/>
                </a:solidFill>
                <a:hlinkClick r:id="rId2"/>
              </a:rPr>
              <a:t>LINK</a:t>
            </a:r>
            <a:endParaRPr lang="en-GB" dirty="0" smtClean="0">
              <a:solidFill>
                <a:prstClr val="black"/>
              </a:solidFill>
            </a:endParaRPr>
          </a:p>
          <a:p>
            <a:endParaRPr lang="en-GB" dirty="0">
              <a:solidFill>
                <a:prstClr val="black"/>
              </a:solidFill>
            </a:endParaRPr>
          </a:p>
          <a:p>
            <a:r>
              <a:rPr lang="en-GB" dirty="0" smtClean="0">
                <a:solidFill>
                  <a:prstClr val="black"/>
                </a:solidFill>
              </a:rPr>
              <a:t>You can use a skinfold calliper to measure the amount of fat. </a:t>
            </a:r>
          </a:p>
        </p:txBody>
      </p:sp>
      <p:sp>
        <p:nvSpPr>
          <p:cNvPr id="11" name="10 Rectángulo"/>
          <p:cNvSpPr/>
          <p:nvPr/>
        </p:nvSpPr>
        <p:spPr>
          <a:xfrm>
            <a:off x="1319165" y="12820"/>
            <a:ext cx="6508513" cy="954107"/>
          </a:xfrm>
          <a:prstGeom prst="rect">
            <a:avLst/>
          </a:prstGeom>
          <a:noFill/>
        </p:spPr>
        <p:txBody>
          <a:bodyPr wrap="none" lIns="91440" tIns="45720" rIns="91440" bIns="45720" anchor="ctr">
            <a:spAutoFit/>
          </a:bodyPr>
          <a:lstStyle/>
          <a:p>
            <a:pPr algn="ct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BMI </a:t>
            </a: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Determination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body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mass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index</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calculation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nomogram</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42" name="Picture 2" descr="http://www.sixpackfactory.com/wp-content/uploads/2013/01/body-composition-280x2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818" y="3573016"/>
            <a:ext cx="2667000" cy="209550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22573" y="3694577"/>
            <a:ext cx="6008290" cy="2031325"/>
          </a:xfrm>
          <a:prstGeom prst="rect">
            <a:avLst/>
          </a:prstGeom>
        </p:spPr>
        <p:txBody>
          <a:bodyPr wrap="square">
            <a:spAutoFit/>
          </a:bodyPr>
          <a:lstStyle/>
          <a:p>
            <a:endParaRPr lang="en-GB" dirty="0">
              <a:solidFill>
                <a:prstClr val="black"/>
              </a:solidFill>
            </a:endParaRPr>
          </a:p>
          <a:p>
            <a:r>
              <a:rPr lang="en-GB" dirty="0">
                <a:solidFill>
                  <a:prstClr val="black"/>
                </a:solidFill>
              </a:rPr>
              <a:t>Obesity increases the risk of coronary heart diseases </a:t>
            </a:r>
            <a:r>
              <a:rPr lang="en-GB" dirty="0" smtClean="0">
                <a:solidFill>
                  <a:prstClr val="black"/>
                </a:solidFill>
              </a:rPr>
              <a:t>and diabetes.  Apart it reduces the life expectancy and it elevated the costs of health care in the countries with the highest incidence.</a:t>
            </a:r>
            <a:endParaRPr lang="en-GB" dirty="0">
              <a:solidFill>
                <a:prstClr val="black"/>
              </a:solidFill>
            </a:endParaRPr>
          </a:p>
          <a:p>
            <a:endParaRPr lang="en-GB" dirty="0">
              <a:solidFill>
                <a:prstClr val="black"/>
              </a:solidFill>
            </a:endParaRPr>
          </a:p>
          <a:p>
            <a:endParaRPr lang="en-GB" dirty="0">
              <a:solidFill>
                <a:prstClr val="black"/>
              </a:solidFill>
            </a:endParaRPr>
          </a:p>
        </p:txBody>
      </p:sp>
      <p:sp>
        <p:nvSpPr>
          <p:cNvPr id="7" name="6 CuadroTexto"/>
          <p:cNvSpPr txBox="1"/>
          <p:nvPr/>
        </p:nvSpPr>
        <p:spPr>
          <a:xfrm>
            <a:off x="323528" y="5322752"/>
            <a:ext cx="2201244" cy="584775"/>
          </a:xfrm>
          <a:prstGeom prst="rect">
            <a:avLst/>
          </a:prstGeom>
          <a:noFill/>
        </p:spPr>
        <p:txBody>
          <a:bodyPr wrap="none" rtlCol="0">
            <a:spAutoFit/>
          </a:bodyPr>
          <a:lstStyle/>
          <a:p>
            <a:r>
              <a:rPr lang="en-GB" sz="3200" dirty="0" smtClean="0">
                <a:hlinkClick r:id="rId4"/>
              </a:rPr>
              <a:t>Statistics!!!</a:t>
            </a:r>
            <a:endParaRPr lang="en-GB" sz="3200" dirty="0"/>
          </a:p>
        </p:txBody>
      </p:sp>
      <p:sp>
        <p:nvSpPr>
          <p:cNvPr id="8" name="7 Rectángulo"/>
          <p:cNvSpPr/>
          <p:nvPr/>
        </p:nvSpPr>
        <p:spPr>
          <a:xfrm>
            <a:off x="308450" y="6103887"/>
            <a:ext cx="6351781" cy="369332"/>
          </a:xfrm>
          <a:prstGeom prst="rect">
            <a:avLst/>
          </a:prstGeom>
        </p:spPr>
        <p:txBody>
          <a:bodyPr wrap="square">
            <a:spAutoFit/>
          </a:bodyPr>
          <a:lstStyle/>
          <a:p>
            <a:r>
              <a:rPr lang="en-GB" dirty="0">
                <a:solidFill>
                  <a:prstClr val="black"/>
                </a:solidFill>
              </a:rPr>
              <a:t>Lets have a look at the questions on page 81</a:t>
            </a:r>
          </a:p>
        </p:txBody>
      </p:sp>
    </p:spTree>
    <p:extLst>
      <p:ext uri="{BB962C8B-B14F-4D97-AF65-F5344CB8AC3E}">
        <p14:creationId xmlns:p14="http://schemas.microsoft.com/office/powerpoint/2010/main" val="427078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1000"/>
                                        <p:tgtEl>
                                          <p:spTgt spid="2">
                                            <p:txEl>
                                              <p:pRg st="4" end="4"/>
                                            </p:txEl>
                                          </p:spTgt>
                                        </p:tgtEl>
                                      </p:cBhvr>
                                    </p:animEffect>
                                    <p:anim calcmode="lin" valueType="num">
                                      <p:cBhvr>
                                        <p:cTn id="2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0242"/>
                                        </p:tgtEl>
                                        <p:attrNameLst>
                                          <p:attrName>style.visibility</p:attrName>
                                        </p:attrNameLst>
                                      </p:cBhvr>
                                      <p:to>
                                        <p:strVal val="visible"/>
                                      </p:to>
                                    </p:set>
                                    <p:animEffect transition="in" filter="fade">
                                      <p:cBhvr>
                                        <p:cTn id="32" dur="1000"/>
                                        <p:tgtEl>
                                          <p:spTgt spid="10242"/>
                                        </p:tgtEl>
                                      </p:cBhvr>
                                    </p:animEffect>
                                    <p:anim calcmode="lin" valueType="num">
                                      <p:cBhvr>
                                        <p:cTn id="33" dur="1000" fill="hold"/>
                                        <p:tgtEl>
                                          <p:spTgt spid="10242"/>
                                        </p:tgtEl>
                                        <p:attrNameLst>
                                          <p:attrName>ppt_x</p:attrName>
                                        </p:attrNameLst>
                                      </p:cBhvr>
                                      <p:tavLst>
                                        <p:tav tm="0">
                                          <p:val>
                                            <p:strVal val="#ppt_x"/>
                                          </p:val>
                                        </p:tav>
                                        <p:tav tm="100000">
                                          <p:val>
                                            <p:strVal val="#ppt_x"/>
                                          </p:val>
                                        </p:tav>
                                      </p:tavLst>
                                    </p:anim>
                                    <p:anim calcmode="lin" valueType="num">
                                      <p:cBhvr>
                                        <p:cTn id="34" dur="1000" fill="hold"/>
                                        <p:tgtEl>
                                          <p:spTgt spid="1024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1"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1147649" y="12820"/>
            <a:ext cx="685155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saturated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monounsaturated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polyunsaturated</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360959" y="1124744"/>
            <a:ext cx="8424936" cy="2308324"/>
          </a:xfrm>
          <a:prstGeom prst="rect">
            <a:avLst/>
          </a:prstGeom>
          <a:noFill/>
        </p:spPr>
        <p:txBody>
          <a:bodyPr wrap="square" rtlCol="0">
            <a:spAutoFit/>
          </a:bodyPr>
          <a:lstStyle/>
          <a:p>
            <a:r>
              <a:rPr lang="en-GB" dirty="0" smtClean="0"/>
              <a:t>The</a:t>
            </a:r>
            <a:r>
              <a:rPr lang="en-GB" b="1" dirty="0" smtClean="0"/>
              <a:t> length </a:t>
            </a:r>
            <a:r>
              <a:rPr lang="en-GB" dirty="0" smtClean="0"/>
              <a:t>of fatty acid chains can vary but most are between 14 and 20 carbon atoms long. Again another variable feature is the </a:t>
            </a:r>
            <a:r>
              <a:rPr lang="en-GB" b="1" dirty="0" smtClean="0"/>
              <a:t>bonding </a:t>
            </a:r>
            <a:r>
              <a:rPr lang="en-GB" dirty="0" smtClean="0"/>
              <a:t>between the carbon atoms, there can be </a:t>
            </a:r>
            <a:r>
              <a:rPr lang="en-GB" u="sng" dirty="0" smtClean="0"/>
              <a:t>single</a:t>
            </a:r>
            <a:r>
              <a:rPr lang="en-GB" dirty="0" smtClean="0"/>
              <a:t> or </a:t>
            </a:r>
            <a:r>
              <a:rPr lang="en-GB" u="sng" dirty="0" smtClean="0"/>
              <a:t>double</a:t>
            </a:r>
            <a:r>
              <a:rPr lang="en-GB" dirty="0" smtClean="0"/>
              <a:t> bonds. If a carbon is linked to other carbons by a single bond, it can link to two adjacent hydrogen atoms too. If it is linked by a double bond there is only place to link to one hydrogen. So a saturated fatty acid is </a:t>
            </a:r>
            <a:r>
              <a:rPr lang="en-GB" b="1" dirty="0" smtClean="0"/>
              <a:t>saturated</a:t>
            </a:r>
            <a:r>
              <a:rPr lang="en-GB" dirty="0" smtClean="0"/>
              <a:t> with hydrogen atoms, and an </a:t>
            </a:r>
            <a:r>
              <a:rPr lang="en-GB" b="1" dirty="0" smtClean="0"/>
              <a:t>unsaturated</a:t>
            </a:r>
            <a:r>
              <a:rPr lang="en-GB" dirty="0" smtClean="0"/>
              <a:t> fatty acid could link to more if it were not for its double bonds </a:t>
            </a:r>
            <a:endParaRPr lang="en-GB" dirty="0"/>
          </a:p>
        </p:txBody>
      </p:sp>
      <p:pic>
        <p:nvPicPr>
          <p:cNvPr id="13314" name="Picture 2" descr="http://courses.washington.edu/conj/membrane/fattyac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065236"/>
            <a:ext cx="5717299" cy="40716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7452320" y="4221088"/>
            <a:ext cx="909223" cy="523220"/>
          </a:xfrm>
          <a:prstGeom prst="rect">
            <a:avLst/>
          </a:prstGeom>
          <a:noFill/>
        </p:spPr>
        <p:txBody>
          <a:bodyPr wrap="none" rtlCol="0">
            <a:spAutoFit/>
          </a:bodyPr>
          <a:lstStyle/>
          <a:p>
            <a:r>
              <a:rPr lang="en-GB" sz="2800" dirty="0" smtClean="0">
                <a:hlinkClick r:id="rId3"/>
              </a:rPr>
              <a:t>LINK</a:t>
            </a:r>
            <a:endParaRPr lang="en-GB" dirty="0"/>
          </a:p>
        </p:txBody>
      </p:sp>
    </p:spTree>
    <p:extLst>
      <p:ext uri="{BB962C8B-B14F-4D97-AF65-F5344CB8AC3E}">
        <p14:creationId xmlns:p14="http://schemas.microsoft.com/office/powerpoint/2010/main" val="11425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13314"/>
                                        </p:tgtEl>
                                        <p:attrNameLst>
                                          <p:attrName>style.visibility</p:attrName>
                                        </p:attrNameLst>
                                      </p:cBhvr>
                                      <p:to>
                                        <p:strVal val="visible"/>
                                      </p:to>
                                    </p:set>
                                    <p:animEffect transition="in" filter="wipe(down)">
                                      <p:cBhvr>
                                        <p:cTn id="17" dur="580">
                                          <p:stCondLst>
                                            <p:cond delay="0"/>
                                          </p:stCondLst>
                                        </p:cTn>
                                        <p:tgtEl>
                                          <p:spTgt spid="13314"/>
                                        </p:tgtEl>
                                      </p:cBhvr>
                                    </p:animEffect>
                                    <p:anim calcmode="lin" valueType="num">
                                      <p:cBhvr>
                                        <p:cTn id="18"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23" dur="26">
                                          <p:stCondLst>
                                            <p:cond delay="650"/>
                                          </p:stCondLst>
                                        </p:cTn>
                                        <p:tgtEl>
                                          <p:spTgt spid="13314"/>
                                        </p:tgtEl>
                                      </p:cBhvr>
                                      <p:to x="100000" y="60000"/>
                                    </p:animScale>
                                    <p:animScale>
                                      <p:cBhvr>
                                        <p:cTn id="24" dur="166" decel="50000">
                                          <p:stCondLst>
                                            <p:cond delay="676"/>
                                          </p:stCondLst>
                                        </p:cTn>
                                        <p:tgtEl>
                                          <p:spTgt spid="13314"/>
                                        </p:tgtEl>
                                      </p:cBhvr>
                                      <p:to x="100000" y="100000"/>
                                    </p:animScale>
                                    <p:animScale>
                                      <p:cBhvr>
                                        <p:cTn id="25" dur="26">
                                          <p:stCondLst>
                                            <p:cond delay="1312"/>
                                          </p:stCondLst>
                                        </p:cTn>
                                        <p:tgtEl>
                                          <p:spTgt spid="13314"/>
                                        </p:tgtEl>
                                      </p:cBhvr>
                                      <p:to x="100000" y="80000"/>
                                    </p:animScale>
                                    <p:animScale>
                                      <p:cBhvr>
                                        <p:cTn id="26" dur="166" decel="50000">
                                          <p:stCondLst>
                                            <p:cond delay="1338"/>
                                          </p:stCondLst>
                                        </p:cTn>
                                        <p:tgtEl>
                                          <p:spTgt spid="13314"/>
                                        </p:tgtEl>
                                      </p:cBhvr>
                                      <p:to x="100000" y="100000"/>
                                    </p:animScale>
                                    <p:animScale>
                                      <p:cBhvr>
                                        <p:cTn id="27" dur="26">
                                          <p:stCondLst>
                                            <p:cond delay="1642"/>
                                          </p:stCondLst>
                                        </p:cTn>
                                        <p:tgtEl>
                                          <p:spTgt spid="13314"/>
                                        </p:tgtEl>
                                      </p:cBhvr>
                                      <p:to x="100000" y="90000"/>
                                    </p:animScale>
                                    <p:animScale>
                                      <p:cBhvr>
                                        <p:cTn id="28" dur="166" decel="50000">
                                          <p:stCondLst>
                                            <p:cond delay="1668"/>
                                          </p:stCondLst>
                                        </p:cTn>
                                        <p:tgtEl>
                                          <p:spTgt spid="13314"/>
                                        </p:tgtEl>
                                      </p:cBhvr>
                                      <p:to x="100000" y="100000"/>
                                    </p:animScale>
                                    <p:animScale>
                                      <p:cBhvr>
                                        <p:cTn id="29" dur="26">
                                          <p:stCondLst>
                                            <p:cond delay="1808"/>
                                          </p:stCondLst>
                                        </p:cTn>
                                        <p:tgtEl>
                                          <p:spTgt spid="13314"/>
                                        </p:tgtEl>
                                      </p:cBhvr>
                                      <p:to x="100000" y="95000"/>
                                    </p:animScale>
                                    <p:animScale>
                                      <p:cBhvr>
                                        <p:cTn id="30" dur="166" decel="50000">
                                          <p:stCondLst>
                                            <p:cond delay="1834"/>
                                          </p:stCondLst>
                                        </p:cTn>
                                        <p:tgtEl>
                                          <p:spTgt spid="1331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Effect transition="in" filter="fade">
                                      <p:cBhvr>
                                        <p:cTn id="35" dur="1000"/>
                                        <p:tgtEl>
                                          <p:spTgt spid="2">
                                            <p:txEl>
                                              <p:pRg st="0" end="0"/>
                                            </p:txEl>
                                          </p:spTgt>
                                        </p:tgtEl>
                                      </p:cBhvr>
                                    </p:animEffect>
                                    <p:anim calcmode="lin" valueType="num">
                                      <p:cBhvr>
                                        <p:cTn id="3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1147649" y="12820"/>
            <a:ext cx="685155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saturated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monounsaturated</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polyunsaturated</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3314" name="Picture 2" descr="http://courses.washington.edu/conj/membrane/fattyac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777" y="1447909"/>
            <a:ext cx="5717299" cy="4071667"/>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395536" y="1124744"/>
            <a:ext cx="8496944" cy="646331"/>
          </a:xfrm>
          <a:prstGeom prst="rect">
            <a:avLst/>
          </a:prstGeom>
          <a:noFill/>
        </p:spPr>
        <p:txBody>
          <a:bodyPr wrap="square" rtlCol="0">
            <a:spAutoFit/>
          </a:bodyPr>
          <a:lstStyle/>
          <a:p>
            <a:r>
              <a:rPr lang="en-GB" dirty="0" smtClean="0"/>
              <a:t>If there is only one double bond it is a </a:t>
            </a:r>
            <a:r>
              <a:rPr lang="en-GB" b="1" dirty="0" err="1" smtClean="0"/>
              <a:t>monosaturated</a:t>
            </a:r>
            <a:r>
              <a:rPr lang="en-GB" b="1" dirty="0" smtClean="0"/>
              <a:t> </a:t>
            </a:r>
            <a:r>
              <a:rPr lang="en-GB" dirty="0" smtClean="0"/>
              <a:t>fatty acid, if there is more than one double bond it is a</a:t>
            </a:r>
            <a:r>
              <a:rPr lang="en-GB" b="1" dirty="0" smtClean="0"/>
              <a:t> </a:t>
            </a:r>
            <a:r>
              <a:rPr lang="en-GB" b="1" dirty="0" err="1" smtClean="0"/>
              <a:t>polysaturated</a:t>
            </a:r>
            <a:r>
              <a:rPr lang="en-GB" b="1" dirty="0" smtClean="0"/>
              <a:t> </a:t>
            </a:r>
            <a:r>
              <a:rPr lang="en-GB" dirty="0" smtClean="0"/>
              <a:t>fatty acid</a:t>
            </a:r>
            <a:endParaRPr lang="en-GB"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5373216"/>
            <a:ext cx="6912768" cy="1212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753542" y="3223834"/>
            <a:ext cx="840295" cy="353943"/>
          </a:xfrm>
          <a:prstGeom prst="rect">
            <a:avLst/>
          </a:prstGeom>
          <a:noFill/>
        </p:spPr>
        <p:txBody>
          <a:bodyPr wrap="none" rtlCol="0">
            <a:spAutoFit/>
          </a:bodyPr>
          <a:lstStyle/>
          <a:p>
            <a:r>
              <a:rPr lang="en-GB" sz="1700" b="1" dirty="0" smtClean="0">
                <a:solidFill>
                  <a:srgbClr val="1003BD"/>
                </a:solidFill>
                <a:latin typeface="Arial Black" panose="020B0A04020102020204" pitchFamily="34" charset="0"/>
                <a:cs typeface="Aharoni" panose="02010803020104030203" pitchFamily="2" charset="-79"/>
              </a:rPr>
              <a:t>mono</a:t>
            </a:r>
            <a:endParaRPr lang="en-GB" sz="1700" b="1" dirty="0">
              <a:solidFill>
                <a:srgbClr val="1003BD"/>
              </a:solidFill>
              <a:latin typeface="Arial Black" panose="020B0A04020102020204" pitchFamily="34" charset="0"/>
              <a:cs typeface="Aharoni" panose="02010803020104030203" pitchFamily="2" charset="-79"/>
            </a:endParaRPr>
          </a:p>
        </p:txBody>
      </p:sp>
      <p:sp>
        <p:nvSpPr>
          <p:cNvPr id="12" name="11 CuadroTexto"/>
          <p:cNvSpPr txBox="1"/>
          <p:nvPr/>
        </p:nvSpPr>
        <p:spPr>
          <a:xfrm>
            <a:off x="2973071" y="5188550"/>
            <a:ext cx="3328732" cy="353943"/>
          </a:xfrm>
          <a:prstGeom prst="rect">
            <a:avLst/>
          </a:prstGeom>
          <a:noFill/>
        </p:spPr>
        <p:txBody>
          <a:bodyPr wrap="none" rtlCol="0">
            <a:spAutoFit/>
          </a:bodyPr>
          <a:lstStyle/>
          <a:p>
            <a:r>
              <a:rPr lang="en-GB" sz="1700" b="1" dirty="0">
                <a:solidFill>
                  <a:srgbClr val="1003BD"/>
                </a:solidFill>
                <a:latin typeface="Arial Black" panose="020B0A04020102020204" pitchFamily="34" charset="0"/>
                <a:cs typeface="Aharoni" panose="02010803020104030203" pitchFamily="2" charset="-79"/>
              </a:rPr>
              <a:t>p</a:t>
            </a:r>
            <a:r>
              <a:rPr lang="en-GB" sz="1700" b="1" dirty="0" smtClean="0">
                <a:solidFill>
                  <a:srgbClr val="1003BD"/>
                </a:solidFill>
                <a:latin typeface="Arial Black" panose="020B0A04020102020204" pitchFamily="34" charset="0"/>
                <a:cs typeface="Aharoni" panose="02010803020104030203" pitchFamily="2" charset="-79"/>
              </a:rPr>
              <a:t>olyunsaturated fatty acid</a:t>
            </a:r>
            <a:endParaRPr lang="en-GB" sz="1700" b="1" dirty="0">
              <a:solidFill>
                <a:srgbClr val="1003BD"/>
              </a:solidFill>
              <a:latin typeface="Arial Black" panose="020B0A04020102020204" pitchFamily="34" charset="0"/>
              <a:cs typeface="Aharoni" panose="02010803020104030203" pitchFamily="2" charset="-79"/>
            </a:endParaRPr>
          </a:p>
        </p:txBody>
      </p:sp>
      <p:cxnSp>
        <p:nvCxnSpPr>
          <p:cNvPr id="7" name="6 Conector recto de flecha"/>
          <p:cNvCxnSpPr/>
          <p:nvPr/>
        </p:nvCxnSpPr>
        <p:spPr>
          <a:xfrm flipH="1">
            <a:off x="4139952" y="4869160"/>
            <a:ext cx="504056" cy="1110088"/>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p:nvPr/>
        </p:nvCxnSpPr>
        <p:spPr>
          <a:xfrm>
            <a:off x="5006616" y="4869160"/>
            <a:ext cx="213456" cy="1110088"/>
          </a:xfrm>
          <a:prstGeom prst="straightConnector1">
            <a:avLst/>
          </a:prstGeom>
          <a:ln w="127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5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80">
                                          <p:stCondLst>
                                            <p:cond delay="0"/>
                                          </p:stCondLst>
                                        </p:cTn>
                                        <p:tgtEl>
                                          <p:spTgt spid="13314"/>
                                        </p:tgtEl>
                                      </p:cBhvr>
                                    </p:animEffect>
                                    <p:anim calcmode="lin" valueType="num">
                                      <p:cBhvr>
                                        <p:cTn id="13"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4"/>
                                        </p:tgtEl>
                                      </p:cBhvr>
                                      <p:to x="100000" y="60000"/>
                                    </p:animScale>
                                    <p:animScale>
                                      <p:cBhvr>
                                        <p:cTn id="19" dur="166" decel="50000">
                                          <p:stCondLst>
                                            <p:cond delay="676"/>
                                          </p:stCondLst>
                                        </p:cTn>
                                        <p:tgtEl>
                                          <p:spTgt spid="13314"/>
                                        </p:tgtEl>
                                      </p:cBhvr>
                                      <p:to x="100000" y="100000"/>
                                    </p:animScale>
                                    <p:animScale>
                                      <p:cBhvr>
                                        <p:cTn id="20" dur="26">
                                          <p:stCondLst>
                                            <p:cond delay="1312"/>
                                          </p:stCondLst>
                                        </p:cTn>
                                        <p:tgtEl>
                                          <p:spTgt spid="13314"/>
                                        </p:tgtEl>
                                      </p:cBhvr>
                                      <p:to x="100000" y="80000"/>
                                    </p:animScale>
                                    <p:animScale>
                                      <p:cBhvr>
                                        <p:cTn id="21" dur="166" decel="50000">
                                          <p:stCondLst>
                                            <p:cond delay="1338"/>
                                          </p:stCondLst>
                                        </p:cTn>
                                        <p:tgtEl>
                                          <p:spTgt spid="13314"/>
                                        </p:tgtEl>
                                      </p:cBhvr>
                                      <p:to x="100000" y="100000"/>
                                    </p:animScale>
                                    <p:animScale>
                                      <p:cBhvr>
                                        <p:cTn id="22" dur="26">
                                          <p:stCondLst>
                                            <p:cond delay="1642"/>
                                          </p:stCondLst>
                                        </p:cTn>
                                        <p:tgtEl>
                                          <p:spTgt spid="13314"/>
                                        </p:tgtEl>
                                      </p:cBhvr>
                                      <p:to x="100000" y="90000"/>
                                    </p:animScale>
                                    <p:animScale>
                                      <p:cBhvr>
                                        <p:cTn id="23" dur="166" decel="50000">
                                          <p:stCondLst>
                                            <p:cond delay="1668"/>
                                          </p:stCondLst>
                                        </p:cTn>
                                        <p:tgtEl>
                                          <p:spTgt spid="13314"/>
                                        </p:tgtEl>
                                      </p:cBhvr>
                                      <p:to x="100000" y="100000"/>
                                    </p:animScale>
                                    <p:animScale>
                                      <p:cBhvr>
                                        <p:cTn id="24" dur="26">
                                          <p:stCondLst>
                                            <p:cond delay="1808"/>
                                          </p:stCondLst>
                                        </p:cTn>
                                        <p:tgtEl>
                                          <p:spTgt spid="13314"/>
                                        </p:tgtEl>
                                      </p:cBhvr>
                                      <p:to x="100000" y="95000"/>
                                    </p:animScale>
                                    <p:animScale>
                                      <p:cBhvr>
                                        <p:cTn id="25" dur="166" decel="50000">
                                          <p:stCondLst>
                                            <p:cond delay="1834"/>
                                          </p:stCondLst>
                                        </p:cTn>
                                        <p:tgtEl>
                                          <p:spTgt spid="13314"/>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80">
                                          <p:stCondLst>
                                            <p:cond delay="0"/>
                                          </p:stCondLst>
                                        </p:cTn>
                                        <p:tgtEl>
                                          <p:spTgt spid="3"/>
                                        </p:tgtEl>
                                      </p:cBhvr>
                                    </p:animEffect>
                                    <p:anim calcmode="lin" valueType="num">
                                      <p:cBhvr>
                                        <p:cTn id="2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gtEl>
                                      </p:cBhvr>
                                      <p:to x="100000" y="60000"/>
                                    </p:animScale>
                                    <p:animScale>
                                      <p:cBhvr>
                                        <p:cTn id="35" dur="166" decel="50000">
                                          <p:stCondLst>
                                            <p:cond delay="676"/>
                                          </p:stCondLst>
                                        </p:cTn>
                                        <p:tgtEl>
                                          <p:spTgt spid="3"/>
                                        </p:tgtEl>
                                      </p:cBhvr>
                                      <p:to x="100000" y="100000"/>
                                    </p:animScale>
                                    <p:animScale>
                                      <p:cBhvr>
                                        <p:cTn id="36" dur="26">
                                          <p:stCondLst>
                                            <p:cond delay="1312"/>
                                          </p:stCondLst>
                                        </p:cTn>
                                        <p:tgtEl>
                                          <p:spTgt spid="3"/>
                                        </p:tgtEl>
                                      </p:cBhvr>
                                      <p:to x="100000" y="80000"/>
                                    </p:animScale>
                                    <p:animScale>
                                      <p:cBhvr>
                                        <p:cTn id="37" dur="166" decel="50000">
                                          <p:stCondLst>
                                            <p:cond delay="1338"/>
                                          </p:stCondLst>
                                        </p:cTn>
                                        <p:tgtEl>
                                          <p:spTgt spid="3"/>
                                        </p:tgtEl>
                                      </p:cBhvr>
                                      <p:to x="100000" y="100000"/>
                                    </p:animScale>
                                    <p:animScale>
                                      <p:cBhvr>
                                        <p:cTn id="38" dur="26">
                                          <p:stCondLst>
                                            <p:cond delay="1642"/>
                                          </p:stCondLst>
                                        </p:cTn>
                                        <p:tgtEl>
                                          <p:spTgt spid="3"/>
                                        </p:tgtEl>
                                      </p:cBhvr>
                                      <p:to x="100000" y="90000"/>
                                    </p:animScale>
                                    <p:animScale>
                                      <p:cBhvr>
                                        <p:cTn id="39" dur="166" decel="50000">
                                          <p:stCondLst>
                                            <p:cond delay="1668"/>
                                          </p:stCondLst>
                                        </p:cTn>
                                        <p:tgtEl>
                                          <p:spTgt spid="3"/>
                                        </p:tgtEl>
                                      </p:cBhvr>
                                      <p:to x="100000" y="100000"/>
                                    </p:animScale>
                                    <p:animScale>
                                      <p:cBhvr>
                                        <p:cTn id="40" dur="26">
                                          <p:stCondLst>
                                            <p:cond delay="1808"/>
                                          </p:stCondLst>
                                        </p:cTn>
                                        <p:tgtEl>
                                          <p:spTgt spid="3"/>
                                        </p:tgtEl>
                                      </p:cBhvr>
                                      <p:to x="100000" y="95000"/>
                                    </p:animScale>
                                    <p:animScale>
                                      <p:cBhvr>
                                        <p:cTn id="41" dur="166" decel="50000">
                                          <p:stCondLst>
                                            <p:cond delay="1834"/>
                                          </p:stCondLst>
                                        </p:cTn>
                                        <p:tgtEl>
                                          <p:spTgt spid="3"/>
                                        </p:tgtEl>
                                      </p:cBhvr>
                                      <p:to x="100000" y="100000"/>
                                    </p:animScale>
                                  </p:childTnLst>
                                </p:cTn>
                              </p:par>
                              <p:par>
                                <p:cTn id="42" presetID="26"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80">
                                          <p:stCondLst>
                                            <p:cond delay="0"/>
                                          </p:stCondLst>
                                        </p:cTn>
                                        <p:tgtEl>
                                          <p:spTgt spid="12"/>
                                        </p:tgtEl>
                                      </p:cBhvr>
                                    </p:animEffect>
                                    <p:anim calcmode="lin" valueType="num">
                                      <p:cBhvr>
                                        <p:cTn id="45"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0" dur="26">
                                          <p:stCondLst>
                                            <p:cond delay="650"/>
                                          </p:stCondLst>
                                        </p:cTn>
                                        <p:tgtEl>
                                          <p:spTgt spid="12"/>
                                        </p:tgtEl>
                                      </p:cBhvr>
                                      <p:to x="100000" y="60000"/>
                                    </p:animScale>
                                    <p:animScale>
                                      <p:cBhvr>
                                        <p:cTn id="51" dur="166" decel="50000">
                                          <p:stCondLst>
                                            <p:cond delay="676"/>
                                          </p:stCondLst>
                                        </p:cTn>
                                        <p:tgtEl>
                                          <p:spTgt spid="12"/>
                                        </p:tgtEl>
                                      </p:cBhvr>
                                      <p:to x="100000" y="100000"/>
                                    </p:animScale>
                                    <p:animScale>
                                      <p:cBhvr>
                                        <p:cTn id="52" dur="26">
                                          <p:stCondLst>
                                            <p:cond delay="1312"/>
                                          </p:stCondLst>
                                        </p:cTn>
                                        <p:tgtEl>
                                          <p:spTgt spid="12"/>
                                        </p:tgtEl>
                                      </p:cBhvr>
                                      <p:to x="100000" y="80000"/>
                                    </p:animScale>
                                    <p:animScale>
                                      <p:cBhvr>
                                        <p:cTn id="53" dur="166" decel="50000">
                                          <p:stCondLst>
                                            <p:cond delay="1338"/>
                                          </p:stCondLst>
                                        </p:cTn>
                                        <p:tgtEl>
                                          <p:spTgt spid="12"/>
                                        </p:tgtEl>
                                      </p:cBhvr>
                                      <p:to x="100000" y="100000"/>
                                    </p:animScale>
                                    <p:animScale>
                                      <p:cBhvr>
                                        <p:cTn id="54" dur="26">
                                          <p:stCondLst>
                                            <p:cond delay="1642"/>
                                          </p:stCondLst>
                                        </p:cTn>
                                        <p:tgtEl>
                                          <p:spTgt spid="12"/>
                                        </p:tgtEl>
                                      </p:cBhvr>
                                      <p:to x="100000" y="90000"/>
                                    </p:animScale>
                                    <p:animScale>
                                      <p:cBhvr>
                                        <p:cTn id="55" dur="166" decel="50000">
                                          <p:stCondLst>
                                            <p:cond delay="1668"/>
                                          </p:stCondLst>
                                        </p:cTn>
                                        <p:tgtEl>
                                          <p:spTgt spid="12"/>
                                        </p:tgtEl>
                                      </p:cBhvr>
                                      <p:to x="100000" y="100000"/>
                                    </p:animScale>
                                    <p:animScale>
                                      <p:cBhvr>
                                        <p:cTn id="56" dur="26">
                                          <p:stCondLst>
                                            <p:cond delay="1808"/>
                                          </p:stCondLst>
                                        </p:cTn>
                                        <p:tgtEl>
                                          <p:spTgt spid="12"/>
                                        </p:tgtEl>
                                      </p:cBhvr>
                                      <p:to x="100000" y="95000"/>
                                    </p:animScale>
                                    <p:animScale>
                                      <p:cBhvr>
                                        <p:cTn id="57" dur="166" decel="50000">
                                          <p:stCondLst>
                                            <p:cond delay="1834"/>
                                          </p:stCondLst>
                                        </p:cTn>
                                        <p:tgtEl>
                                          <p:spTgt spid="12"/>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14338"/>
                                        </p:tgtEl>
                                        <p:attrNameLst>
                                          <p:attrName>style.visibility</p:attrName>
                                        </p:attrNameLst>
                                      </p:cBhvr>
                                      <p:to>
                                        <p:strVal val="visible"/>
                                      </p:to>
                                    </p:set>
                                    <p:animEffect transition="in" filter="wipe(down)">
                                      <p:cBhvr>
                                        <p:cTn id="60" dur="580">
                                          <p:stCondLst>
                                            <p:cond delay="0"/>
                                          </p:stCondLst>
                                        </p:cTn>
                                        <p:tgtEl>
                                          <p:spTgt spid="14338"/>
                                        </p:tgtEl>
                                      </p:cBhvr>
                                    </p:animEffect>
                                    <p:anim calcmode="lin" valueType="num">
                                      <p:cBhvr>
                                        <p:cTn id="61"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66" dur="26">
                                          <p:stCondLst>
                                            <p:cond delay="650"/>
                                          </p:stCondLst>
                                        </p:cTn>
                                        <p:tgtEl>
                                          <p:spTgt spid="14338"/>
                                        </p:tgtEl>
                                      </p:cBhvr>
                                      <p:to x="100000" y="60000"/>
                                    </p:animScale>
                                    <p:animScale>
                                      <p:cBhvr>
                                        <p:cTn id="67" dur="166" decel="50000">
                                          <p:stCondLst>
                                            <p:cond delay="676"/>
                                          </p:stCondLst>
                                        </p:cTn>
                                        <p:tgtEl>
                                          <p:spTgt spid="14338"/>
                                        </p:tgtEl>
                                      </p:cBhvr>
                                      <p:to x="100000" y="100000"/>
                                    </p:animScale>
                                    <p:animScale>
                                      <p:cBhvr>
                                        <p:cTn id="68" dur="26">
                                          <p:stCondLst>
                                            <p:cond delay="1312"/>
                                          </p:stCondLst>
                                        </p:cTn>
                                        <p:tgtEl>
                                          <p:spTgt spid="14338"/>
                                        </p:tgtEl>
                                      </p:cBhvr>
                                      <p:to x="100000" y="80000"/>
                                    </p:animScale>
                                    <p:animScale>
                                      <p:cBhvr>
                                        <p:cTn id="69" dur="166" decel="50000">
                                          <p:stCondLst>
                                            <p:cond delay="1338"/>
                                          </p:stCondLst>
                                        </p:cTn>
                                        <p:tgtEl>
                                          <p:spTgt spid="14338"/>
                                        </p:tgtEl>
                                      </p:cBhvr>
                                      <p:to x="100000" y="100000"/>
                                    </p:animScale>
                                    <p:animScale>
                                      <p:cBhvr>
                                        <p:cTn id="70" dur="26">
                                          <p:stCondLst>
                                            <p:cond delay="1642"/>
                                          </p:stCondLst>
                                        </p:cTn>
                                        <p:tgtEl>
                                          <p:spTgt spid="14338"/>
                                        </p:tgtEl>
                                      </p:cBhvr>
                                      <p:to x="100000" y="90000"/>
                                    </p:animScale>
                                    <p:animScale>
                                      <p:cBhvr>
                                        <p:cTn id="71" dur="166" decel="50000">
                                          <p:stCondLst>
                                            <p:cond delay="1668"/>
                                          </p:stCondLst>
                                        </p:cTn>
                                        <p:tgtEl>
                                          <p:spTgt spid="14338"/>
                                        </p:tgtEl>
                                      </p:cBhvr>
                                      <p:to x="100000" y="100000"/>
                                    </p:animScale>
                                    <p:animScale>
                                      <p:cBhvr>
                                        <p:cTn id="72" dur="26">
                                          <p:stCondLst>
                                            <p:cond delay="1808"/>
                                          </p:stCondLst>
                                        </p:cTn>
                                        <p:tgtEl>
                                          <p:spTgt spid="14338"/>
                                        </p:tgtEl>
                                      </p:cBhvr>
                                      <p:to x="100000" y="95000"/>
                                    </p:animScale>
                                    <p:animScale>
                                      <p:cBhvr>
                                        <p:cTn id="73" dur="166" decel="50000">
                                          <p:stCondLst>
                                            <p:cond delay="1834"/>
                                          </p:stCondLst>
                                        </p:cTn>
                                        <p:tgtEl>
                                          <p:spTgt spid="14338"/>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wipe(down)">
                                      <p:cBhvr>
                                        <p:cTn id="76" dur="580">
                                          <p:stCondLst>
                                            <p:cond delay="0"/>
                                          </p:stCondLst>
                                        </p:cTn>
                                        <p:tgtEl>
                                          <p:spTgt spid="7"/>
                                        </p:tgtEl>
                                      </p:cBhvr>
                                    </p:animEffect>
                                    <p:anim calcmode="lin" valueType="num">
                                      <p:cBhvr>
                                        <p:cTn id="7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2" dur="26">
                                          <p:stCondLst>
                                            <p:cond delay="650"/>
                                          </p:stCondLst>
                                        </p:cTn>
                                        <p:tgtEl>
                                          <p:spTgt spid="7"/>
                                        </p:tgtEl>
                                      </p:cBhvr>
                                      <p:to x="100000" y="60000"/>
                                    </p:animScale>
                                    <p:animScale>
                                      <p:cBhvr>
                                        <p:cTn id="83" dur="166" decel="50000">
                                          <p:stCondLst>
                                            <p:cond delay="676"/>
                                          </p:stCondLst>
                                        </p:cTn>
                                        <p:tgtEl>
                                          <p:spTgt spid="7"/>
                                        </p:tgtEl>
                                      </p:cBhvr>
                                      <p:to x="100000" y="100000"/>
                                    </p:animScale>
                                    <p:animScale>
                                      <p:cBhvr>
                                        <p:cTn id="84" dur="26">
                                          <p:stCondLst>
                                            <p:cond delay="1312"/>
                                          </p:stCondLst>
                                        </p:cTn>
                                        <p:tgtEl>
                                          <p:spTgt spid="7"/>
                                        </p:tgtEl>
                                      </p:cBhvr>
                                      <p:to x="100000" y="80000"/>
                                    </p:animScale>
                                    <p:animScale>
                                      <p:cBhvr>
                                        <p:cTn id="85" dur="166" decel="50000">
                                          <p:stCondLst>
                                            <p:cond delay="1338"/>
                                          </p:stCondLst>
                                        </p:cTn>
                                        <p:tgtEl>
                                          <p:spTgt spid="7"/>
                                        </p:tgtEl>
                                      </p:cBhvr>
                                      <p:to x="100000" y="100000"/>
                                    </p:animScale>
                                    <p:animScale>
                                      <p:cBhvr>
                                        <p:cTn id="86" dur="26">
                                          <p:stCondLst>
                                            <p:cond delay="1642"/>
                                          </p:stCondLst>
                                        </p:cTn>
                                        <p:tgtEl>
                                          <p:spTgt spid="7"/>
                                        </p:tgtEl>
                                      </p:cBhvr>
                                      <p:to x="100000" y="90000"/>
                                    </p:animScale>
                                    <p:animScale>
                                      <p:cBhvr>
                                        <p:cTn id="87" dur="166" decel="50000">
                                          <p:stCondLst>
                                            <p:cond delay="1668"/>
                                          </p:stCondLst>
                                        </p:cTn>
                                        <p:tgtEl>
                                          <p:spTgt spid="7"/>
                                        </p:tgtEl>
                                      </p:cBhvr>
                                      <p:to x="100000" y="100000"/>
                                    </p:animScale>
                                    <p:animScale>
                                      <p:cBhvr>
                                        <p:cTn id="88" dur="26">
                                          <p:stCondLst>
                                            <p:cond delay="1808"/>
                                          </p:stCondLst>
                                        </p:cTn>
                                        <p:tgtEl>
                                          <p:spTgt spid="7"/>
                                        </p:tgtEl>
                                      </p:cBhvr>
                                      <p:to x="100000" y="95000"/>
                                    </p:animScale>
                                    <p:animScale>
                                      <p:cBhvr>
                                        <p:cTn id="89" dur="166" decel="50000">
                                          <p:stCondLst>
                                            <p:cond delay="1834"/>
                                          </p:stCondLst>
                                        </p:cTn>
                                        <p:tgtEl>
                                          <p:spTgt spid="7"/>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80">
                                          <p:stCondLst>
                                            <p:cond delay="0"/>
                                          </p:stCondLst>
                                        </p:cTn>
                                        <p:tgtEl>
                                          <p:spTgt spid="14"/>
                                        </p:tgtEl>
                                      </p:cBhvr>
                                    </p:animEffect>
                                    <p:anim calcmode="lin" valueType="num">
                                      <p:cBhvr>
                                        <p:cTn id="9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8" dur="26">
                                          <p:stCondLst>
                                            <p:cond delay="650"/>
                                          </p:stCondLst>
                                        </p:cTn>
                                        <p:tgtEl>
                                          <p:spTgt spid="14"/>
                                        </p:tgtEl>
                                      </p:cBhvr>
                                      <p:to x="100000" y="60000"/>
                                    </p:animScale>
                                    <p:animScale>
                                      <p:cBhvr>
                                        <p:cTn id="99" dur="166" decel="50000">
                                          <p:stCondLst>
                                            <p:cond delay="676"/>
                                          </p:stCondLst>
                                        </p:cTn>
                                        <p:tgtEl>
                                          <p:spTgt spid="14"/>
                                        </p:tgtEl>
                                      </p:cBhvr>
                                      <p:to x="100000" y="100000"/>
                                    </p:animScale>
                                    <p:animScale>
                                      <p:cBhvr>
                                        <p:cTn id="100" dur="26">
                                          <p:stCondLst>
                                            <p:cond delay="1312"/>
                                          </p:stCondLst>
                                        </p:cTn>
                                        <p:tgtEl>
                                          <p:spTgt spid="14"/>
                                        </p:tgtEl>
                                      </p:cBhvr>
                                      <p:to x="100000" y="80000"/>
                                    </p:animScale>
                                    <p:animScale>
                                      <p:cBhvr>
                                        <p:cTn id="101" dur="166" decel="50000">
                                          <p:stCondLst>
                                            <p:cond delay="1338"/>
                                          </p:stCondLst>
                                        </p:cTn>
                                        <p:tgtEl>
                                          <p:spTgt spid="14"/>
                                        </p:tgtEl>
                                      </p:cBhvr>
                                      <p:to x="100000" y="100000"/>
                                    </p:animScale>
                                    <p:animScale>
                                      <p:cBhvr>
                                        <p:cTn id="102" dur="26">
                                          <p:stCondLst>
                                            <p:cond delay="1642"/>
                                          </p:stCondLst>
                                        </p:cTn>
                                        <p:tgtEl>
                                          <p:spTgt spid="14"/>
                                        </p:tgtEl>
                                      </p:cBhvr>
                                      <p:to x="100000" y="90000"/>
                                    </p:animScale>
                                    <p:animScale>
                                      <p:cBhvr>
                                        <p:cTn id="103" dur="166" decel="50000">
                                          <p:stCondLst>
                                            <p:cond delay="1668"/>
                                          </p:stCondLst>
                                        </p:cTn>
                                        <p:tgtEl>
                                          <p:spTgt spid="14"/>
                                        </p:tgtEl>
                                      </p:cBhvr>
                                      <p:to x="100000" y="100000"/>
                                    </p:animScale>
                                    <p:animScale>
                                      <p:cBhvr>
                                        <p:cTn id="104" dur="26">
                                          <p:stCondLst>
                                            <p:cond delay="1808"/>
                                          </p:stCondLst>
                                        </p:cTn>
                                        <p:tgtEl>
                                          <p:spTgt spid="14"/>
                                        </p:tgtEl>
                                      </p:cBhvr>
                                      <p:to x="100000" y="95000"/>
                                    </p:animScale>
                                    <p:animScale>
                                      <p:cBhvr>
                                        <p:cTn id="105"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2006859" y="446585"/>
            <a:ext cx="5133136" cy="707886"/>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Lets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take</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 break….</a:t>
            </a:r>
          </a:p>
        </p:txBody>
      </p:sp>
      <p:sp>
        <p:nvSpPr>
          <p:cNvPr id="4" name="3 CuadroTexto"/>
          <p:cNvSpPr txBox="1"/>
          <p:nvPr/>
        </p:nvSpPr>
        <p:spPr>
          <a:xfrm>
            <a:off x="179512" y="1164531"/>
            <a:ext cx="8784976" cy="2585323"/>
          </a:xfrm>
          <a:prstGeom prst="rect">
            <a:avLst/>
          </a:prstGeom>
          <a:noFill/>
        </p:spPr>
        <p:txBody>
          <a:bodyPr wrap="square" rtlCol="0">
            <a:spAutoFit/>
          </a:bodyPr>
          <a:lstStyle/>
          <a:p>
            <a:r>
              <a:rPr lang="en-GB" dirty="0" smtClean="0"/>
              <a:t>There has been a lot of information passing by you in a short time, lets do a </a:t>
            </a:r>
            <a:r>
              <a:rPr lang="en-GB" dirty="0" err="1" smtClean="0"/>
              <a:t>mindmap</a:t>
            </a:r>
            <a:r>
              <a:rPr lang="en-GB" dirty="0" smtClean="0"/>
              <a:t> to summarise all we have seen so far in this topic.</a:t>
            </a:r>
          </a:p>
          <a:p>
            <a:endParaRPr lang="en-GB" dirty="0"/>
          </a:p>
          <a:p>
            <a:endParaRPr lang="en-GB" dirty="0" smtClean="0"/>
          </a:p>
          <a:p>
            <a:endParaRPr lang="en-GB" dirty="0"/>
          </a:p>
          <a:p>
            <a:r>
              <a:rPr lang="en-GB" dirty="0" smtClean="0"/>
              <a:t>Recommended app: </a:t>
            </a:r>
            <a:r>
              <a:rPr lang="en-GB" dirty="0" smtClean="0">
                <a:hlinkClick r:id="rId2"/>
              </a:rPr>
              <a:t>www.mindomo.com</a:t>
            </a:r>
            <a:endParaRPr lang="en-GB" dirty="0" smtClean="0"/>
          </a:p>
          <a:p>
            <a:endParaRPr lang="en-GB" dirty="0"/>
          </a:p>
          <a:p>
            <a:endParaRPr lang="en-GB" dirty="0" smtClean="0"/>
          </a:p>
          <a:p>
            <a:endParaRPr lang="en-GB" dirty="0"/>
          </a:p>
        </p:txBody>
      </p:sp>
      <p:pic>
        <p:nvPicPr>
          <p:cNvPr id="15364" name="Picture 4" descr="http://www.mindmapping.com/img-content/mind-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5" y="2996952"/>
            <a:ext cx="8444571"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6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nutrientsreview.com/wp-content/uploads/2014/12/Trans-cis-fatty-acid.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76" b="3971"/>
          <a:stretch/>
        </p:blipFill>
        <p:spPr bwMode="auto">
          <a:xfrm>
            <a:off x="1476375" y="2924944"/>
            <a:ext cx="6191250" cy="36030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743705" y="261918"/>
            <a:ext cx="7659469"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isomers</a:t>
            </a:r>
            <a:endPar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339136"/>
            <a:ext cx="8784976" cy="2031325"/>
          </a:xfrm>
          <a:prstGeom prst="rect">
            <a:avLst/>
          </a:prstGeom>
          <a:noFill/>
        </p:spPr>
        <p:txBody>
          <a:bodyPr wrap="square" rtlCol="0">
            <a:spAutoFit/>
          </a:bodyPr>
          <a:lstStyle/>
          <a:p>
            <a:r>
              <a:rPr lang="en-GB" dirty="0" smtClean="0"/>
              <a:t>In unsaturated fatty acids in living organisms the </a:t>
            </a:r>
            <a:r>
              <a:rPr lang="en-GB" b="1" dirty="0" smtClean="0"/>
              <a:t>hydrogen atoms </a:t>
            </a:r>
            <a:r>
              <a:rPr lang="en-GB" dirty="0" smtClean="0"/>
              <a:t>are nearly always </a:t>
            </a:r>
            <a:r>
              <a:rPr lang="en-GB" b="1" dirty="0" smtClean="0"/>
              <a:t>on the same side of carbons atoms which are double bonded</a:t>
            </a:r>
            <a:r>
              <a:rPr lang="en-GB" dirty="0" smtClean="0"/>
              <a:t>. These unsaturated fatty acids are called </a:t>
            </a:r>
            <a:r>
              <a:rPr lang="en-GB" b="1" dirty="0" smtClean="0"/>
              <a:t>cis-fatty acids</a:t>
            </a:r>
            <a:r>
              <a:rPr lang="en-GB" dirty="0" smtClean="0"/>
              <a:t>.</a:t>
            </a:r>
            <a:endParaRPr lang="en-GB" dirty="0"/>
          </a:p>
          <a:p>
            <a:endParaRPr lang="en-GB" dirty="0" smtClean="0"/>
          </a:p>
          <a:p>
            <a:r>
              <a:rPr lang="en-GB" dirty="0" smtClean="0"/>
              <a:t>The alternative is for the </a:t>
            </a:r>
            <a:r>
              <a:rPr lang="en-GB" b="1" dirty="0" smtClean="0"/>
              <a:t>hydrogen atoms to be on both sides </a:t>
            </a:r>
            <a:r>
              <a:rPr lang="en-GB" dirty="0" smtClean="0"/>
              <a:t>of the double bonded carbon atoms, these are called </a:t>
            </a:r>
            <a:r>
              <a:rPr lang="en-GB" b="1" dirty="0" smtClean="0"/>
              <a:t>trans-fatty acids</a:t>
            </a:r>
          </a:p>
          <a:p>
            <a:endParaRPr lang="en-GB" dirty="0"/>
          </a:p>
        </p:txBody>
      </p:sp>
    </p:spTree>
    <p:extLst>
      <p:ext uri="{BB962C8B-B14F-4D97-AF65-F5344CB8AC3E}">
        <p14:creationId xmlns:p14="http://schemas.microsoft.com/office/powerpoint/2010/main" val="548388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80">
                                          <p:stCondLst>
                                            <p:cond delay="0"/>
                                          </p:stCondLst>
                                        </p:cTn>
                                        <p:tgtEl>
                                          <p:spTgt spid="1026"/>
                                        </p:tgtEl>
                                      </p:cBhvr>
                                    </p:animEffect>
                                    <p:anim calcmode="lin" valueType="num">
                                      <p:cBhvr>
                                        <p:cTn id="2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6"/>
                                        </p:tgtEl>
                                      </p:cBhvr>
                                      <p:to x="100000" y="60000"/>
                                    </p:animScale>
                                    <p:animScale>
                                      <p:cBhvr>
                                        <p:cTn id="29" dur="166" decel="50000">
                                          <p:stCondLst>
                                            <p:cond delay="676"/>
                                          </p:stCondLst>
                                        </p:cTn>
                                        <p:tgtEl>
                                          <p:spTgt spid="1026"/>
                                        </p:tgtEl>
                                      </p:cBhvr>
                                      <p:to x="100000" y="100000"/>
                                    </p:animScale>
                                    <p:animScale>
                                      <p:cBhvr>
                                        <p:cTn id="30" dur="26">
                                          <p:stCondLst>
                                            <p:cond delay="1312"/>
                                          </p:stCondLst>
                                        </p:cTn>
                                        <p:tgtEl>
                                          <p:spTgt spid="1026"/>
                                        </p:tgtEl>
                                      </p:cBhvr>
                                      <p:to x="100000" y="80000"/>
                                    </p:animScale>
                                    <p:animScale>
                                      <p:cBhvr>
                                        <p:cTn id="31" dur="166" decel="50000">
                                          <p:stCondLst>
                                            <p:cond delay="1338"/>
                                          </p:stCondLst>
                                        </p:cTn>
                                        <p:tgtEl>
                                          <p:spTgt spid="1026"/>
                                        </p:tgtEl>
                                      </p:cBhvr>
                                      <p:to x="100000" y="100000"/>
                                    </p:animScale>
                                    <p:animScale>
                                      <p:cBhvr>
                                        <p:cTn id="32" dur="26">
                                          <p:stCondLst>
                                            <p:cond delay="1642"/>
                                          </p:stCondLst>
                                        </p:cTn>
                                        <p:tgtEl>
                                          <p:spTgt spid="1026"/>
                                        </p:tgtEl>
                                      </p:cBhvr>
                                      <p:to x="100000" y="90000"/>
                                    </p:animScale>
                                    <p:animScale>
                                      <p:cBhvr>
                                        <p:cTn id="33" dur="166" decel="50000">
                                          <p:stCondLst>
                                            <p:cond delay="1668"/>
                                          </p:stCondLst>
                                        </p:cTn>
                                        <p:tgtEl>
                                          <p:spTgt spid="1026"/>
                                        </p:tgtEl>
                                      </p:cBhvr>
                                      <p:to x="100000" y="100000"/>
                                    </p:animScale>
                                    <p:animScale>
                                      <p:cBhvr>
                                        <p:cTn id="34" dur="26">
                                          <p:stCondLst>
                                            <p:cond delay="1808"/>
                                          </p:stCondLst>
                                        </p:cTn>
                                        <p:tgtEl>
                                          <p:spTgt spid="1026"/>
                                        </p:tgtEl>
                                      </p:cBhvr>
                                      <p:to x="100000" y="95000"/>
                                    </p:animScale>
                                    <p:animScale>
                                      <p:cBhvr>
                                        <p:cTn id="3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6" name="Picture 2" descr="http://www.nutrientsreview.com/wp-content/uploads/2014/12/Trans-cis-fatty-acid.jpg"/>
          <p:cNvPicPr>
            <a:picLocks noChangeAspect="1" noChangeArrowheads="1"/>
          </p:cNvPicPr>
          <p:nvPr/>
        </p:nvPicPr>
        <p:blipFill rotWithShape="1">
          <a:blip r:embed="rId2">
            <a:extLst>
              <a:ext uri="{28A0092B-C50C-407E-A947-70E740481C1C}">
                <a14:useLocalDpi xmlns:a14="http://schemas.microsoft.com/office/drawing/2010/main" val="0"/>
              </a:ext>
            </a:extLst>
          </a:blip>
          <a:srcRect t="20376" b="3971"/>
          <a:stretch/>
        </p:blipFill>
        <p:spPr bwMode="auto">
          <a:xfrm>
            <a:off x="1476375" y="2924944"/>
            <a:ext cx="6191250" cy="360300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743705" y="261918"/>
            <a:ext cx="7659469"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isomers</a:t>
            </a:r>
            <a:endPar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339136"/>
            <a:ext cx="8784976" cy="2031325"/>
          </a:xfrm>
          <a:prstGeom prst="rect">
            <a:avLst/>
          </a:prstGeom>
          <a:noFill/>
        </p:spPr>
        <p:txBody>
          <a:bodyPr wrap="square" rtlCol="0">
            <a:spAutoFit/>
          </a:bodyPr>
          <a:lstStyle/>
          <a:p>
            <a:r>
              <a:rPr lang="en-GB" dirty="0" smtClean="0"/>
              <a:t>In unsaturated fatty acids in living organisms the </a:t>
            </a:r>
            <a:r>
              <a:rPr lang="en-GB" b="1" dirty="0" smtClean="0"/>
              <a:t>hydrogen atoms </a:t>
            </a:r>
            <a:r>
              <a:rPr lang="en-GB" dirty="0" smtClean="0"/>
              <a:t>are nearly always </a:t>
            </a:r>
            <a:r>
              <a:rPr lang="en-GB" b="1" dirty="0" smtClean="0"/>
              <a:t>on the same side of carbons atoms which are double bonded</a:t>
            </a:r>
            <a:r>
              <a:rPr lang="en-GB" dirty="0" smtClean="0"/>
              <a:t>. These unsaturated fatty acids are called </a:t>
            </a:r>
            <a:r>
              <a:rPr lang="en-GB" b="1" dirty="0" smtClean="0"/>
              <a:t>cis-fatty acids</a:t>
            </a:r>
            <a:r>
              <a:rPr lang="en-GB" dirty="0" smtClean="0"/>
              <a:t>.</a:t>
            </a:r>
            <a:endParaRPr lang="en-GB" dirty="0"/>
          </a:p>
          <a:p>
            <a:endParaRPr lang="en-GB" dirty="0" smtClean="0"/>
          </a:p>
          <a:p>
            <a:r>
              <a:rPr lang="en-GB" dirty="0" smtClean="0"/>
              <a:t>The alternative is for the </a:t>
            </a:r>
            <a:r>
              <a:rPr lang="en-GB" b="1" dirty="0" smtClean="0"/>
              <a:t>hydrogen atoms to be on both sides </a:t>
            </a:r>
            <a:r>
              <a:rPr lang="en-GB" dirty="0" smtClean="0"/>
              <a:t>of the double bonded carbon atoms, these are called </a:t>
            </a:r>
            <a:r>
              <a:rPr lang="en-GB" b="1" dirty="0" smtClean="0"/>
              <a:t>trans-fatty acids</a:t>
            </a:r>
          </a:p>
          <a:p>
            <a:endParaRPr lang="en-GB" dirty="0"/>
          </a:p>
        </p:txBody>
      </p:sp>
    </p:spTree>
    <p:extLst>
      <p:ext uri="{BB962C8B-B14F-4D97-AF65-F5344CB8AC3E}">
        <p14:creationId xmlns:p14="http://schemas.microsoft.com/office/powerpoint/2010/main" val="329358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wipe(down)">
                                      <p:cBhvr>
                                        <p:cTn id="22" dur="580">
                                          <p:stCondLst>
                                            <p:cond delay="0"/>
                                          </p:stCondLst>
                                        </p:cTn>
                                        <p:tgtEl>
                                          <p:spTgt spid="1026"/>
                                        </p:tgtEl>
                                      </p:cBhvr>
                                    </p:animEffect>
                                    <p:anim calcmode="lin" valueType="num">
                                      <p:cBhvr>
                                        <p:cTn id="23"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8" dur="26">
                                          <p:stCondLst>
                                            <p:cond delay="650"/>
                                          </p:stCondLst>
                                        </p:cTn>
                                        <p:tgtEl>
                                          <p:spTgt spid="1026"/>
                                        </p:tgtEl>
                                      </p:cBhvr>
                                      <p:to x="100000" y="60000"/>
                                    </p:animScale>
                                    <p:animScale>
                                      <p:cBhvr>
                                        <p:cTn id="29" dur="166" decel="50000">
                                          <p:stCondLst>
                                            <p:cond delay="676"/>
                                          </p:stCondLst>
                                        </p:cTn>
                                        <p:tgtEl>
                                          <p:spTgt spid="1026"/>
                                        </p:tgtEl>
                                      </p:cBhvr>
                                      <p:to x="100000" y="100000"/>
                                    </p:animScale>
                                    <p:animScale>
                                      <p:cBhvr>
                                        <p:cTn id="30" dur="26">
                                          <p:stCondLst>
                                            <p:cond delay="1312"/>
                                          </p:stCondLst>
                                        </p:cTn>
                                        <p:tgtEl>
                                          <p:spTgt spid="1026"/>
                                        </p:tgtEl>
                                      </p:cBhvr>
                                      <p:to x="100000" y="80000"/>
                                    </p:animScale>
                                    <p:animScale>
                                      <p:cBhvr>
                                        <p:cTn id="31" dur="166" decel="50000">
                                          <p:stCondLst>
                                            <p:cond delay="1338"/>
                                          </p:stCondLst>
                                        </p:cTn>
                                        <p:tgtEl>
                                          <p:spTgt spid="1026"/>
                                        </p:tgtEl>
                                      </p:cBhvr>
                                      <p:to x="100000" y="100000"/>
                                    </p:animScale>
                                    <p:animScale>
                                      <p:cBhvr>
                                        <p:cTn id="32" dur="26">
                                          <p:stCondLst>
                                            <p:cond delay="1642"/>
                                          </p:stCondLst>
                                        </p:cTn>
                                        <p:tgtEl>
                                          <p:spTgt spid="1026"/>
                                        </p:tgtEl>
                                      </p:cBhvr>
                                      <p:to x="100000" y="90000"/>
                                    </p:animScale>
                                    <p:animScale>
                                      <p:cBhvr>
                                        <p:cTn id="33" dur="166" decel="50000">
                                          <p:stCondLst>
                                            <p:cond delay="1668"/>
                                          </p:stCondLst>
                                        </p:cTn>
                                        <p:tgtEl>
                                          <p:spTgt spid="1026"/>
                                        </p:tgtEl>
                                      </p:cBhvr>
                                      <p:to x="100000" y="100000"/>
                                    </p:animScale>
                                    <p:animScale>
                                      <p:cBhvr>
                                        <p:cTn id="34" dur="26">
                                          <p:stCondLst>
                                            <p:cond delay="1808"/>
                                          </p:stCondLst>
                                        </p:cTn>
                                        <p:tgtEl>
                                          <p:spTgt spid="1026"/>
                                        </p:tgtEl>
                                      </p:cBhvr>
                                      <p:to x="100000" y="95000"/>
                                    </p:animScale>
                                    <p:animScale>
                                      <p:cBhvr>
                                        <p:cTn id="35"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97"/>
          <a:stretch/>
        </p:blipFill>
        <p:spPr bwMode="auto">
          <a:xfrm>
            <a:off x="1726918" y="3611876"/>
            <a:ext cx="5693042" cy="324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29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743705" y="261918"/>
            <a:ext cx="7659469" cy="1077218"/>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faty</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Unsaturated</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fatty</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acids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can be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cis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or</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a:t>
            </a:r>
            <a:r>
              <a:rPr lang="es-ES"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isomers</a:t>
            </a:r>
            <a:endPar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339136"/>
            <a:ext cx="8784976" cy="2308324"/>
          </a:xfrm>
          <a:prstGeom prst="rect">
            <a:avLst/>
          </a:prstGeom>
          <a:noFill/>
        </p:spPr>
        <p:txBody>
          <a:bodyPr wrap="square" rtlCol="0">
            <a:spAutoFit/>
          </a:bodyPr>
          <a:lstStyle/>
          <a:p>
            <a:r>
              <a:rPr lang="en-GB" dirty="0" smtClean="0"/>
              <a:t>In </a:t>
            </a:r>
            <a:r>
              <a:rPr lang="en-GB" b="1" dirty="0" smtClean="0"/>
              <a:t>cis-fatty acids</a:t>
            </a:r>
            <a:r>
              <a:rPr lang="en-GB" dirty="0"/>
              <a:t> </a:t>
            </a:r>
            <a:r>
              <a:rPr lang="en-GB" dirty="0" smtClean="0"/>
              <a:t>there is a bend in the hydrogen chain at the double bond. This simple feature makes the triglycerides containing cis-fatty acids less good at packing together in regular arrays like is the case with saturated fatty acids, lowering it melting point. This makes them usually </a:t>
            </a:r>
            <a:r>
              <a:rPr lang="en-GB" b="1" dirty="0" smtClean="0"/>
              <a:t>liquid at room temperature.</a:t>
            </a:r>
          </a:p>
          <a:p>
            <a:endParaRPr lang="en-GB" b="1" dirty="0"/>
          </a:p>
          <a:p>
            <a:r>
              <a:rPr lang="en-GB" b="1" dirty="0" smtClean="0"/>
              <a:t>Trans-fatty acids do not have this bend and therefor a higher melting point making them solid at room temperature. </a:t>
            </a:r>
            <a:endParaRPr lang="en-GB" b="1" dirty="0"/>
          </a:p>
        </p:txBody>
      </p:sp>
    </p:spTree>
    <p:extLst>
      <p:ext uri="{BB962C8B-B14F-4D97-AF65-F5344CB8AC3E}">
        <p14:creationId xmlns:p14="http://schemas.microsoft.com/office/powerpoint/2010/main" val="256348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
                            </p:stCondLst>
                            <p:childTnLst>
                              <p:par>
                                <p:cTn id="19" presetID="26" presetClass="entr" presetSubtype="0" fill="hold" nodeType="after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80">
                                          <p:stCondLst>
                                            <p:cond delay="0"/>
                                          </p:stCondLst>
                                        </p:cTn>
                                        <p:tgtEl>
                                          <p:spTgt spid="2050"/>
                                        </p:tgtEl>
                                      </p:cBhvr>
                                    </p:animEffect>
                                    <p:anim calcmode="lin" valueType="num">
                                      <p:cBhvr>
                                        <p:cTn id="2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7" dur="26">
                                          <p:stCondLst>
                                            <p:cond delay="650"/>
                                          </p:stCondLst>
                                        </p:cTn>
                                        <p:tgtEl>
                                          <p:spTgt spid="2050"/>
                                        </p:tgtEl>
                                      </p:cBhvr>
                                      <p:to x="100000" y="60000"/>
                                    </p:animScale>
                                    <p:animScale>
                                      <p:cBhvr>
                                        <p:cTn id="28" dur="166" decel="50000">
                                          <p:stCondLst>
                                            <p:cond delay="676"/>
                                          </p:stCondLst>
                                        </p:cTn>
                                        <p:tgtEl>
                                          <p:spTgt spid="2050"/>
                                        </p:tgtEl>
                                      </p:cBhvr>
                                      <p:to x="100000" y="100000"/>
                                    </p:animScale>
                                    <p:animScale>
                                      <p:cBhvr>
                                        <p:cTn id="29" dur="26">
                                          <p:stCondLst>
                                            <p:cond delay="1312"/>
                                          </p:stCondLst>
                                        </p:cTn>
                                        <p:tgtEl>
                                          <p:spTgt spid="2050"/>
                                        </p:tgtEl>
                                      </p:cBhvr>
                                      <p:to x="100000" y="80000"/>
                                    </p:animScale>
                                    <p:animScale>
                                      <p:cBhvr>
                                        <p:cTn id="30" dur="166" decel="50000">
                                          <p:stCondLst>
                                            <p:cond delay="1338"/>
                                          </p:stCondLst>
                                        </p:cTn>
                                        <p:tgtEl>
                                          <p:spTgt spid="2050"/>
                                        </p:tgtEl>
                                      </p:cBhvr>
                                      <p:to x="100000" y="100000"/>
                                    </p:animScale>
                                    <p:animScale>
                                      <p:cBhvr>
                                        <p:cTn id="31" dur="26">
                                          <p:stCondLst>
                                            <p:cond delay="1642"/>
                                          </p:stCondLst>
                                        </p:cTn>
                                        <p:tgtEl>
                                          <p:spTgt spid="2050"/>
                                        </p:tgtEl>
                                      </p:cBhvr>
                                      <p:to x="100000" y="90000"/>
                                    </p:animScale>
                                    <p:animScale>
                                      <p:cBhvr>
                                        <p:cTn id="32" dur="166" decel="50000">
                                          <p:stCondLst>
                                            <p:cond delay="1668"/>
                                          </p:stCondLst>
                                        </p:cTn>
                                        <p:tgtEl>
                                          <p:spTgt spid="2050"/>
                                        </p:tgtEl>
                                      </p:cBhvr>
                                      <p:to x="100000" y="100000"/>
                                    </p:animScale>
                                    <p:animScale>
                                      <p:cBhvr>
                                        <p:cTn id="33" dur="26">
                                          <p:stCondLst>
                                            <p:cond delay="1808"/>
                                          </p:stCondLst>
                                        </p:cTn>
                                        <p:tgtEl>
                                          <p:spTgt spid="2050"/>
                                        </p:tgtEl>
                                      </p:cBhvr>
                                      <p:to x="100000" y="95000"/>
                                    </p:animScale>
                                    <p:animScale>
                                      <p:cBhvr>
                                        <p:cTn id="34" dur="166" decel="50000">
                                          <p:stCondLst>
                                            <p:cond delay="1834"/>
                                          </p:stCondLst>
                                        </p:cTn>
                                        <p:tgtEl>
                                          <p:spTgt spid="205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3</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graphicFrame>
        <p:nvGraphicFramePr>
          <p:cNvPr id="8" name="7 Diagrama"/>
          <p:cNvGraphicFramePr/>
          <p:nvPr>
            <p:extLst>
              <p:ext uri="{D42A27DB-BD31-4B8C-83A1-F6EECF244321}">
                <p14:modId xmlns:p14="http://schemas.microsoft.com/office/powerpoint/2010/main" val="2009900210"/>
              </p:ext>
            </p:extLst>
          </p:nvPr>
        </p:nvGraphicFramePr>
        <p:xfrm>
          <a:off x="432326" y="758802"/>
          <a:ext cx="8172122" cy="3534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8 CuadroTexto"/>
          <p:cNvSpPr txBox="1"/>
          <p:nvPr/>
        </p:nvSpPr>
        <p:spPr>
          <a:xfrm>
            <a:off x="466383" y="235583"/>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Applications</a:t>
            </a:r>
            <a:r>
              <a:rPr lang="es-ES_tradn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skills</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Rectángulo"/>
          <p:cNvSpPr/>
          <p:nvPr/>
        </p:nvSpPr>
        <p:spPr>
          <a:xfrm>
            <a:off x="466383" y="5759133"/>
            <a:ext cx="8258823" cy="830997"/>
          </a:xfrm>
          <a:prstGeom prst="rect">
            <a:avLst/>
          </a:prstGeom>
        </p:spPr>
        <p:txBody>
          <a:bodyPr wrap="square">
            <a:spAutoFit/>
          </a:bodyPr>
          <a:lstStyle/>
          <a:p>
            <a:r>
              <a:rPr lang="en-US" sz="2400" b="1" dirty="0">
                <a:ln w="12700">
                  <a:solidFill>
                    <a:schemeClr val="tx2">
                      <a:satMod val="155000"/>
                    </a:schemeClr>
                  </a:solidFill>
                  <a:prstDash val="solid"/>
                </a:ln>
                <a:effectLst>
                  <a:outerShdw blurRad="41275" dist="20320" dir="1800000" algn="tl" rotWithShape="0">
                    <a:srgbClr val="000000">
                      <a:alpha val="40000"/>
                    </a:srgbClr>
                  </a:outerShdw>
                </a:effectLst>
              </a:rPr>
              <a:t>Essential idea:</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Compounds of carbon, hydrogen and oxygen are used to supply and store energy.</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6 CuadroTexto"/>
          <p:cNvSpPr txBox="1"/>
          <p:nvPr/>
        </p:nvSpPr>
        <p:spPr>
          <a:xfrm>
            <a:off x="466383" y="4293096"/>
            <a:ext cx="4392488" cy="523220"/>
          </a:xfrm>
          <a:prstGeom prst="rect">
            <a:avLst/>
          </a:prstGeom>
          <a:noFill/>
        </p:spPr>
        <p:txBody>
          <a:bodyPr wrap="square" rtlCol="0">
            <a:spAutoFit/>
          </a:bodyPr>
          <a:lstStyle/>
          <a:p>
            <a:r>
              <a:rPr lang="es-ES_tradn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ToK</a:t>
            </a:r>
            <a:endParaRPr lang="es-E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2" name="1 Diagrama"/>
          <p:cNvGraphicFramePr/>
          <p:nvPr>
            <p:extLst>
              <p:ext uri="{D42A27DB-BD31-4B8C-83A1-F6EECF244321}">
                <p14:modId xmlns:p14="http://schemas.microsoft.com/office/powerpoint/2010/main" val="936275126"/>
              </p:ext>
            </p:extLst>
          </p:nvPr>
        </p:nvGraphicFramePr>
        <p:xfrm>
          <a:off x="441428" y="4725143"/>
          <a:ext cx="8208912" cy="10339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8025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AAFF8F3D-956F-4534-9253-826C25662221}"/>
                                            </p:graphicEl>
                                          </p:spTgt>
                                        </p:tgtEl>
                                        <p:attrNameLst>
                                          <p:attrName>style.visibility</p:attrName>
                                        </p:attrNameLst>
                                      </p:cBhvr>
                                      <p:to>
                                        <p:strVal val="visible"/>
                                      </p:to>
                                    </p:set>
                                    <p:animEffect transition="in" filter="fade">
                                      <p:cBhvr>
                                        <p:cTn id="12" dur="500"/>
                                        <p:tgtEl>
                                          <p:spTgt spid="8">
                                            <p:graphicEl>
                                              <a:dgm id="{AAFF8F3D-956F-4534-9253-826C2566222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graphicEl>
                                              <a:dgm id="{09735152-5854-40BC-94F7-239B0E348F55}"/>
                                            </p:graphicEl>
                                          </p:spTgt>
                                        </p:tgtEl>
                                        <p:attrNameLst>
                                          <p:attrName>style.visibility</p:attrName>
                                        </p:attrNameLst>
                                      </p:cBhvr>
                                      <p:to>
                                        <p:strVal val="visible"/>
                                      </p:to>
                                    </p:set>
                                    <p:animEffect transition="in" filter="fade">
                                      <p:cBhvr>
                                        <p:cTn id="17" dur="500"/>
                                        <p:tgtEl>
                                          <p:spTgt spid="8">
                                            <p:graphicEl>
                                              <a:dgm id="{09735152-5854-40BC-94F7-239B0E348F5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graphicEl>
                                              <a:dgm id="{1054070F-BBB1-414F-9484-414BB65462C8}"/>
                                            </p:graphicEl>
                                          </p:spTgt>
                                        </p:tgtEl>
                                        <p:attrNameLst>
                                          <p:attrName>style.visibility</p:attrName>
                                        </p:attrNameLst>
                                      </p:cBhvr>
                                      <p:to>
                                        <p:strVal val="visible"/>
                                      </p:to>
                                    </p:set>
                                    <p:animEffect transition="in" filter="fade">
                                      <p:cBhvr>
                                        <p:cTn id="22" dur="500"/>
                                        <p:tgtEl>
                                          <p:spTgt spid="8">
                                            <p:graphicEl>
                                              <a:dgm id="{1054070F-BBB1-414F-9484-414BB65462C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graphicEl>
                                              <a:dgm id="{CFA27DD8-8A0A-43D5-8C3C-FE310CB1AFC4}"/>
                                            </p:graphicEl>
                                          </p:spTgt>
                                        </p:tgtEl>
                                        <p:attrNameLst>
                                          <p:attrName>style.visibility</p:attrName>
                                        </p:attrNameLst>
                                      </p:cBhvr>
                                      <p:to>
                                        <p:strVal val="visible"/>
                                      </p:to>
                                    </p:set>
                                    <p:animEffect transition="in" filter="fade">
                                      <p:cBhvr>
                                        <p:cTn id="27" dur="500"/>
                                        <p:tgtEl>
                                          <p:spTgt spid="8">
                                            <p:graphicEl>
                                              <a:dgm id="{CFA27DD8-8A0A-43D5-8C3C-FE310CB1AFC4}"/>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graphicEl>
                                              <a:dgm id="{2D57B082-C465-4E87-A89E-49E17CC71CC3}"/>
                                            </p:graphicEl>
                                          </p:spTgt>
                                        </p:tgtEl>
                                        <p:attrNameLst>
                                          <p:attrName>style.visibility</p:attrName>
                                        </p:attrNameLst>
                                      </p:cBhvr>
                                      <p:to>
                                        <p:strVal val="visible"/>
                                      </p:to>
                                    </p:set>
                                    <p:animEffect transition="in" filter="fade">
                                      <p:cBhvr>
                                        <p:cTn id="32" dur="500"/>
                                        <p:tgtEl>
                                          <p:spTgt spid="8">
                                            <p:graphicEl>
                                              <a:dgm id="{2D57B082-C465-4E87-A89E-49E17CC71CC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graphicEl>
                                              <a:dgm id="{55926876-917B-45CD-8BA7-0DD058DA7C06}"/>
                                            </p:graphicEl>
                                          </p:spTgt>
                                        </p:tgtEl>
                                        <p:attrNameLst>
                                          <p:attrName>style.visibility</p:attrName>
                                        </p:attrNameLst>
                                      </p:cBhvr>
                                      <p:to>
                                        <p:strVal val="visible"/>
                                      </p:to>
                                    </p:set>
                                    <p:animEffect transition="in" filter="fade">
                                      <p:cBhvr>
                                        <p:cTn id="37" dur="500"/>
                                        <p:tgtEl>
                                          <p:spTgt spid="8">
                                            <p:graphicEl>
                                              <a:dgm id="{55926876-917B-45CD-8BA7-0DD058DA7C0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childTnLst>
                          </p:cTn>
                        </p:par>
                      </p:childTnLst>
                    </p:cTn>
                  </p:par>
                  <p:par>
                    <p:cTn id="48" fill="hold">
                      <p:stCondLst>
                        <p:cond delay="indefinite"/>
                      </p:stCondLst>
                      <p:childTnLst>
                        <p:par>
                          <p:cTn id="49" fill="hold">
                            <p:stCondLst>
                              <p:cond delay="0"/>
                            </p:stCondLst>
                            <p:childTnLst>
                              <p:par>
                                <p:cTn id="50" presetID="26"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down)">
                                      <p:cBhvr>
                                        <p:cTn id="52" dur="580">
                                          <p:stCondLst>
                                            <p:cond delay="0"/>
                                          </p:stCondLst>
                                        </p:cTn>
                                        <p:tgtEl>
                                          <p:spTgt spid="4"/>
                                        </p:tgtEl>
                                      </p:cBhvr>
                                    </p:animEffect>
                                    <p:anim calcmode="lin" valueType="num">
                                      <p:cBhvr>
                                        <p:cTn id="5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8" dur="26">
                                          <p:stCondLst>
                                            <p:cond delay="650"/>
                                          </p:stCondLst>
                                        </p:cTn>
                                        <p:tgtEl>
                                          <p:spTgt spid="4"/>
                                        </p:tgtEl>
                                      </p:cBhvr>
                                      <p:to x="100000" y="60000"/>
                                    </p:animScale>
                                    <p:animScale>
                                      <p:cBhvr>
                                        <p:cTn id="59" dur="166" decel="50000">
                                          <p:stCondLst>
                                            <p:cond delay="676"/>
                                          </p:stCondLst>
                                        </p:cTn>
                                        <p:tgtEl>
                                          <p:spTgt spid="4"/>
                                        </p:tgtEl>
                                      </p:cBhvr>
                                      <p:to x="100000" y="100000"/>
                                    </p:animScale>
                                    <p:animScale>
                                      <p:cBhvr>
                                        <p:cTn id="60" dur="26">
                                          <p:stCondLst>
                                            <p:cond delay="1312"/>
                                          </p:stCondLst>
                                        </p:cTn>
                                        <p:tgtEl>
                                          <p:spTgt spid="4"/>
                                        </p:tgtEl>
                                      </p:cBhvr>
                                      <p:to x="100000" y="80000"/>
                                    </p:animScale>
                                    <p:animScale>
                                      <p:cBhvr>
                                        <p:cTn id="61" dur="166" decel="50000">
                                          <p:stCondLst>
                                            <p:cond delay="1338"/>
                                          </p:stCondLst>
                                        </p:cTn>
                                        <p:tgtEl>
                                          <p:spTgt spid="4"/>
                                        </p:tgtEl>
                                      </p:cBhvr>
                                      <p:to x="100000" y="100000"/>
                                    </p:animScale>
                                    <p:animScale>
                                      <p:cBhvr>
                                        <p:cTn id="62" dur="26">
                                          <p:stCondLst>
                                            <p:cond delay="1642"/>
                                          </p:stCondLst>
                                        </p:cTn>
                                        <p:tgtEl>
                                          <p:spTgt spid="4"/>
                                        </p:tgtEl>
                                      </p:cBhvr>
                                      <p:to x="100000" y="90000"/>
                                    </p:animScale>
                                    <p:animScale>
                                      <p:cBhvr>
                                        <p:cTn id="63" dur="166" decel="50000">
                                          <p:stCondLst>
                                            <p:cond delay="1668"/>
                                          </p:stCondLst>
                                        </p:cTn>
                                        <p:tgtEl>
                                          <p:spTgt spid="4"/>
                                        </p:tgtEl>
                                      </p:cBhvr>
                                      <p:to x="100000" y="100000"/>
                                    </p:animScale>
                                    <p:animScale>
                                      <p:cBhvr>
                                        <p:cTn id="64" dur="26">
                                          <p:stCondLst>
                                            <p:cond delay="1808"/>
                                          </p:stCondLst>
                                        </p:cTn>
                                        <p:tgtEl>
                                          <p:spTgt spid="4"/>
                                        </p:tgtEl>
                                      </p:cBhvr>
                                      <p:to x="100000" y="95000"/>
                                    </p:animScale>
                                    <p:animScale>
                                      <p:cBhvr>
                                        <p:cTn id="6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4" grpId="0"/>
      <p:bldP spid="7" grpId="0"/>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30</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510476" y="292695"/>
            <a:ext cx="8125942"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Scientific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evidence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trans-fats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saturated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308358"/>
            <a:ext cx="8784976" cy="2585323"/>
          </a:xfrm>
          <a:prstGeom prst="rect">
            <a:avLst/>
          </a:prstGeom>
          <a:noFill/>
        </p:spPr>
        <p:txBody>
          <a:bodyPr wrap="square" rtlCol="0">
            <a:spAutoFit/>
          </a:bodyPr>
          <a:lstStyle/>
          <a:p>
            <a:r>
              <a:rPr lang="en-GB" dirty="0" smtClean="0"/>
              <a:t>Several health risks have been associated to the consumption of these types of fats. Mainly coronary heart diseases where coronary arteries become partially blocked by fatty deposits.  The blood supply to the heart muscle is stopped leading to heart attacks.</a:t>
            </a:r>
          </a:p>
          <a:p>
            <a:endParaRPr lang="en-GB" b="1" dirty="0"/>
          </a:p>
          <a:p>
            <a:endParaRPr lang="en-GB" b="1" dirty="0" smtClean="0"/>
          </a:p>
          <a:p>
            <a:r>
              <a:rPr lang="en-GB" dirty="0" smtClean="0"/>
              <a:t>There are some exception to this rule. The </a:t>
            </a:r>
            <a:r>
              <a:rPr lang="en-GB" dirty="0" err="1" smtClean="0"/>
              <a:t>Masai</a:t>
            </a:r>
            <a:r>
              <a:rPr lang="en-GB" dirty="0" smtClean="0"/>
              <a:t> tribe in Kenia has a diet very rich in saturated and trans fats but there is almost no incidence of coronary heart diseases. </a:t>
            </a:r>
            <a:endParaRPr lang="en-GB" dirty="0"/>
          </a:p>
        </p:txBody>
      </p:sp>
      <p:sp>
        <p:nvSpPr>
          <p:cNvPr id="2" name="1 CuadroTexto"/>
          <p:cNvSpPr txBox="1"/>
          <p:nvPr/>
        </p:nvSpPr>
        <p:spPr>
          <a:xfrm>
            <a:off x="7668344" y="2324021"/>
            <a:ext cx="652743" cy="369332"/>
          </a:xfrm>
          <a:prstGeom prst="rect">
            <a:avLst/>
          </a:prstGeom>
          <a:noFill/>
        </p:spPr>
        <p:txBody>
          <a:bodyPr wrap="none" rtlCol="0">
            <a:spAutoFit/>
          </a:bodyPr>
          <a:lstStyle/>
          <a:p>
            <a:r>
              <a:rPr lang="en-GB" dirty="0" smtClean="0">
                <a:hlinkClick r:id="rId2"/>
              </a:rPr>
              <a:t>LINK</a:t>
            </a:r>
            <a:endParaRPr lang="en-GB" dirty="0"/>
          </a:p>
        </p:txBody>
      </p:sp>
      <p:pic>
        <p:nvPicPr>
          <p:cNvPr id="3076" name="Picture 4" descr="http://julesfuel.com/wp-content/uploads/2013/04/medium_10187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544" y="3779322"/>
            <a:ext cx="3907806" cy="263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08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076"/>
                                        </p:tgtEl>
                                        <p:attrNameLst>
                                          <p:attrName>style.visibility</p:attrName>
                                        </p:attrNameLst>
                                      </p:cBhvr>
                                      <p:to>
                                        <p:strVal val="visible"/>
                                      </p:to>
                                    </p:set>
                                    <p:animEffect transition="in" filter="fade">
                                      <p:cBhvr>
                                        <p:cTn id="22" dur="1000"/>
                                        <p:tgtEl>
                                          <p:spTgt spid="3076"/>
                                        </p:tgtEl>
                                      </p:cBhvr>
                                    </p:animEffect>
                                    <p:anim calcmode="lin" valueType="num">
                                      <p:cBhvr>
                                        <p:cTn id="23" dur="1000" fill="hold"/>
                                        <p:tgtEl>
                                          <p:spTgt spid="3076"/>
                                        </p:tgtEl>
                                        <p:attrNameLst>
                                          <p:attrName>ppt_x</p:attrName>
                                        </p:attrNameLst>
                                      </p:cBhvr>
                                      <p:tavLst>
                                        <p:tav tm="0">
                                          <p:val>
                                            <p:strVal val="#ppt_x"/>
                                          </p:val>
                                        </p:tav>
                                        <p:tav tm="100000">
                                          <p:val>
                                            <p:strVal val="#ppt_x"/>
                                          </p:val>
                                        </p:tav>
                                      </p:tavLst>
                                    </p:anim>
                                    <p:anim calcmode="lin" valueType="num">
                                      <p:cBhvr>
                                        <p:cTn id="2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31</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1" name="10 Rectángulo"/>
          <p:cNvSpPr/>
          <p:nvPr/>
        </p:nvSpPr>
        <p:spPr>
          <a:xfrm>
            <a:off x="510476" y="292695"/>
            <a:ext cx="8125942"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Scientific</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evidence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health</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risks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trans-fats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saturated</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fats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308358"/>
            <a:ext cx="8784976" cy="369332"/>
          </a:xfrm>
          <a:prstGeom prst="rect">
            <a:avLst/>
          </a:prstGeom>
          <a:noFill/>
        </p:spPr>
        <p:txBody>
          <a:bodyPr wrap="square" rtlCol="0">
            <a:spAutoFit/>
          </a:bodyPr>
          <a:lstStyle/>
          <a:p>
            <a:r>
              <a:rPr lang="en-GB" dirty="0" smtClean="0"/>
              <a:t>In </a:t>
            </a:r>
            <a:r>
              <a:rPr lang="en-GB" dirty="0" err="1" smtClean="0"/>
              <a:t>mediterreanean</a:t>
            </a:r>
            <a:r>
              <a:rPr lang="en-GB" dirty="0" smtClean="0"/>
              <a:t> countries the diet often contains </a:t>
            </a:r>
            <a:endParaRPr lang="en-GB" dirty="0"/>
          </a:p>
        </p:txBody>
      </p:sp>
      <p:sp>
        <p:nvSpPr>
          <p:cNvPr id="2" name="1 CuadroTexto"/>
          <p:cNvSpPr txBox="1"/>
          <p:nvPr/>
        </p:nvSpPr>
        <p:spPr>
          <a:xfrm>
            <a:off x="7668344" y="2324021"/>
            <a:ext cx="652743" cy="369332"/>
          </a:xfrm>
          <a:prstGeom prst="rect">
            <a:avLst/>
          </a:prstGeom>
          <a:noFill/>
        </p:spPr>
        <p:txBody>
          <a:bodyPr wrap="none" rtlCol="0">
            <a:spAutoFit/>
          </a:bodyPr>
          <a:lstStyle/>
          <a:p>
            <a:r>
              <a:rPr lang="en-GB" dirty="0" smtClean="0">
                <a:hlinkClick r:id="rId2"/>
              </a:rPr>
              <a:t>LINK</a:t>
            </a:r>
            <a:endParaRPr lang="en-GB" dirty="0"/>
          </a:p>
        </p:txBody>
      </p:sp>
      <p:pic>
        <p:nvPicPr>
          <p:cNvPr id="3076" name="Picture 4" descr="http://julesfuel.com/wp-content/uploads/2013/04/medium_101878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544" y="3779322"/>
            <a:ext cx="3907806" cy="2633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453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32</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pic>
        <p:nvPicPr>
          <p:cNvPr id="7" name="Picture 2" descr="http://www.revespcardiol.org/imatges/255/255v59n03/grande/255v59n03-13086409tab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784" y="996359"/>
            <a:ext cx="8624958" cy="5544616"/>
          </a:xfrm>
          <a:prstGeom prst="rect">
            <a:avLst/>
          </a:prstGeom>
          <a:noFill/>
          <a:extLst>
            <a:ext uri="{909E8E84-426E-40DD-AFC4-6F175D3DCCD1}">
              <a14:hiddenFill xmlns:a14="http://schemas.microsoft.com/office/drawing/2010/main">
                <a:solidFill>
                  <a:srgbClr val="FFFFFF"/>
                </a:solidFill>
              </a14:hiddenFill>
            </a:ext>
          </a:extLst>
        </p:spPr>
      </p:pic>
      <p:sp>
        <p:nvSpPr>
          <p:cNvPr id="3" name="2 CuadroTexto"/>
          <p:cNvSpPr txBox="1"/>
          <p:nvPr/>
        </p:nvSpPr>
        <p:spPr>
          <a:xfrm>
            <a:off x="107504" y="432117"/>
            <a:ext cx="8967519" cy="369332"/>
          </a:xfrm>
          <a:prstGeom prst="rect">
            <a:avLst/>
          </a:prstGeom>
          <a:noFill/>
        </p:spPr>
        <p:txBody>
          <a:bodyPr wrap="none" rtlCol="0">
            <a:spAutoFit/>
          </a:bodyPr>
          <a:lstStyle/>
          <a:p>
            <a:r>
              <a:rPr lang="en-GB" b="1" dirty="0" smtClean="0"/>
              <a:t>Rates per 100 000 inhabitants of people suffering from coronary heart disease</a:t>
            </a:r>
            <a:endParaRPr lang="en-GB" b="1" dirty="0"/>
          </a:p>
        </p:txBody>
      </p:sp>
    </p:spTree>
    <p:extLst>
      <p:ext uri="{BB962C8B-B14F-4D97-AF65-F5344CB8AC3E}">
        <p14:creationId xmlns:p14="http://schemas.microsoft.com/office/powerpoint/2010/main" val="2954010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33</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25339" y="292695"/>
            <a:ext cx="8496237"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84 –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volunteers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experiments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 name="1 CuadroTexto"/>
          <p:cNvSpPr txBox="1"/>
          <p:nvPr/>
        </p:nvSpPr>
        <p:spPr>
          <a:xfrm>
            <a:off x="1951140" y="1705200"/>
            <a:ext cx="3196709" cy="369332"/>
          </a:xfrm>
          <a:prstGeom prst="rect">
            <a:avLst/>
          </a:prstGeom>
          <a:noFill/>
        </p:spPr>
        <p:txBody>
          <a:bodyPr wrap="none" rtlCol="0">
            <a:spAutoFit/>
          </a:bodyPr>
          <a:lstStyle/>
          <a:p>
            <a:r>
              <a:rPr lang="en-GB" dirty="0" smtClean="0"/>
              <a:t>Read the text on page 84.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430" y="2276871"/>
            <a:ext cx="5238130" cy="385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redondeado"/>
          <p:cNvSpPr/>
          <p:nvPr/>
        </p:nvSpPr>
        <p:spPr>
          <a:xfrm>
            <a:off x="6317340" y="2780928"/>
            <a:ext cx="2592288" cy="24345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t>TIP</a:t>
            </a:r>
          </a:p>
          <a:p>
            <a:pPr algn="ctr"/>
            <a:r>
              <a:rPr lang="en-GB" dirty="0" smtClean="0"/>
              <a:t>Use the instructions on </a:t>
            </a:r>
            <a:r>
              <a:rPr lang="en-GB" dirty="0" err="1" smtClean="0"/>
              <a:t>pg</a:t>
            </a:r>
            <a:r>
              <a:rPr lang="en-GB" dirty="0" smtClean="0"/>
              <a:t> 85 for your next evaluation of a lap report. They might come in handy!</a:t>
            </a:r>
            <a:endParaRPr lang="en-GB" dirty="0"/>
          </a:p>
        </p:txBody>
      </p:sp>
    </p:spTree>
    <p:extLst>
      <p:ext uri="{BB962C8B-B14F-4D97-AF65-F5344CB8AC3E}">
        <p14:creationId xmlns:p14="http://schemas.microsoft.com/office/powerpoint/2010/main" val="12785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34</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6" name="5 Rectángulo"/>
          <p:cNvSpPr/>
          <p:nvPr/>
        </p:nvSpPr>
        <p:spPr>
          <a:xfrm>
            <a:off x="325339" y="292695"/>
            <a:ext cx="8496237" cy="1015663"/>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Activity</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84 –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Nature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question</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Using</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volunteers</a:t>
            </a:r>
            <a:r>
              <a:rPr lang="es-ES"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experiments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01392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Topic</a:t>
            </a:r>
            <a:r>
              <a:rPr lang="en-GB" dirty="0"/>
              <a:t> </a:t>
            </a:r>
            <a:r>
              <a:rPr lang="en-GB" dirty="0" smtClean="0"/>
              <a:t>2 </a:t>
            </a:r>
            <a:r>
              <a:rPr lang="en-GB" dirty="0" smtClean="0">
                <a:solidFill>
                  <a:schemeClr val="tx1">
                    <a:lumMod val="65000"/>
                    <a:lumOff val="35000"/>
                  </a:schemeClr>
                </a:solidFill>
              </a:rPr>
              <a:t>Molecular biology</a:t>
            </a:r>
            <a:endParaRPr lang="en-GB" dirty="0">
              <a:solidFill>
                <a:schemeClr val="tx1">
                  <a:lumMod val="65000"/>
                  <a:lumOff val="35000"/>
                </a:schemeClr>
              </a:solidFill>
            </a:endParaRPr>
          </a:p>
        </p:txBody>
      </p:sp>
      <p:sp>
        <p:nvSpPr>
          <p:cNvPr id="3" name="Subtitle 2"/>
          <p:cNvSpPr>
            <a:spLocks noGrp="1"/>
          </p:cNvSpPr>
          <p:nvPr>
            <p:ph type="subTitle" idx="1"/>
          </p:nvPr>
        </p:nvSpPr>
        <p:spPr>
          <a:xfrm>
            <a:off x="4761555" y="3789040"/>
            <a:ext cx="3309803" cy="1260629"/>
          </a:xfrm>
        </p:spPr>
        <p:txBody>
          <a:bodyPr>
            <a:noAutofit/>
          </a:bodyPr>
          <a:lstStyle/>
          <a:p>
            <a:pPr algn="ctr"/>
            <a:endParaRPr lang="en-GB" sz="3200" dirty="0" smtClean="0"/>
          </a:p>
          <a:p>
            <a:r>
              <a:rPr lang="en-GB" sz="3200" dirty="0" smtClean="0">
                <a:solidFill>
                  <a:schemeClr val="accent1">
                    <a:lumMod val="50000"/>
                  </a:schemeClr>
                </a:solidFill>
              </a:rPr>
              <a:t>2.3 Carbohydrates and lipids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4" y="0"/>
            <a:ext cx="2876550" cy="914400"/>
          </a:xfrm>
          <a:prstGeom prst="rect">
            <a:avLst/>
          </a:prstGeom>
          <a:ln>
            <a:noFill/>
          </a:ln>
          <a:effectLst>
            <a:softEdge rad="112500"/>
          </a:effectLst>
        </p:spPr>
      </p:pic>
      <p:sp>
        <p:nvSpPr>
          <p:cNvPr id="4" name="Footer Placeholder 3"/>
          <p:cNvSpPr>
            <a:spLocks noGrp="1"/>
          </p:cNvSpPr>
          <p:nvPr>
            <p:ph type="ftr" sz="quarter" idx="11"/>
          </p:nvPr>
        </p:nvSpPr>
        <p:spPr/>
        <p:txBody>
          <a:bodyPr/>
          <a:lstStyle/>
          <a:p>
            <a:r>
              <a:rPr lang="en-US" dirty="0" smtClean="0"/>
              <a:t>IB Biology SFP - Mark </a:t>
            </a:r>
            <a:r>
              <a:rPr lang="en-US" dirty="0" err="1" smtClean="0"/>
              <a:t>Polko</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8506" y="2400246"/>
            <a:ext cx="3655902" cy="384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506" y="2493130"/>
            <a:ext cx="3655902" cy="39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dog running fat slow motio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60514" y="-22676"/>
            <a:ext cx="3511886" cy="2786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1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schemeClr val="tx1"/>
                </a:solidFill>
              </a:rPr>
              <a:pPr algn="ctr"/>
              <a:t>4</a:t>
            </a:fld>
            <a:endParaRPr lang="en-US">
              <a:solidFill>
                <a:schemeClr val="tx1"/>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t>IB Biology SFP - Mark Polko</a:t>
            </a:r>
            <a:endParaRPr lang="en-US"/>
          </a:p>
        </p:txBody>
      </p:sp>
      <p:sp>
        <p:nvSpPr>
          <p:cNvPr id="9" name="8 CuadroTexto"/>
          <p:cNvSpPr txBox="1"/>
          <p:nvPr/>
        </p:nvSpPr>
        <p:spPr>
          <a:xfrm>
            <a:off x="466382" y="332656"/>
            <a:ext cx="6481881" cy="707886"/>
          </a:xfrm>
          <a:prstGeom prst="rect">
            <a:avLst/>
          </a:prstGeom>
          <a:noFill/>
        </p:spPr>
        <p:txBody>
          <a:bodyPr wrap="square" rtlCol="0">
            <a:spAutoFit/>
          </a:bodyPr>
          <a:lstStyle/>
          <a:p>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Some</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_tradnl" sz="4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important</a:t>
            </a:r>
            <a:r>
              <a:rPr lang="es-ES_tradnl"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notes</a:t>
            </a:r>
            <a:endParaRPr lang="es-E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6" name="5 Diagrama"/>
          <p:cNvGraphicFramePr/>
          <p:nvPr>
            <p:extLst>
              <p:ext uri="{D42A27DB-BD31-4B8C-83A1-F6EECF244321}">
                <p14:modId xmlns:p14="http://schemas.microsoft.com/office/powerpoint/2010/main" val="174482461"/>
              </p:ext>
            </p:extLst>
          </p:nvPr>
        </p:nvGraphicFramePr>
        <p:xfrm>
          <a:off x="495624" y="1071125"/>
          <a:ext cx="8280920"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369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DB6C2067-CB8B-4EED-8F3D-6970E6D96A03}"/>
                                            </p:graphicEl>
                                          </p:spTgt>
                                        </p:tgtEl>
                                        <p:attrNameLst>
                                          <p:attrName>style.visibility</p:attrName>
                                        </p:attrNameLst>
                                      </p:cBhvr>
                                      <p:to>
                                        <p:strVal val="visible"/>
                                      </p:to>
                                    </p:set>
                                    <p:animEffect transition="in" filter="fade">
                                      <p:cBhvr>
                                        <p:cTn id="12" dur="500"/>
                                        <p:tgtEl>
                                          <p:spTgt spid="6">
                                            <p:graphicEl>
                                              <a:dgm id="{DB6C2067-CB8B-4EED-8F3D-6970E6D96A03}"/>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graphicEl>
                                              <a:dgm id="{7753C9CF-47A4-4EE7-A9AD-F641755B59AE}"/>
                                            </p:graphicEl>
                                          </p:spTgt>
                                        </p:tgtEl>
                                        <p:attrNameLst>
                                          <p:attrName>style.visibility</p:attrName>
                                        </p:attrNameLst>
                                      </p:cBhvr>
                                      <p:to>
                                        <p:strVal val="visible"/>
                                      </p:to>
                                    </p:set>
                                    <p:animEffect transition="in" filter="fade">
                                      <p:cBhvr>
                                        <p:cTn id="17" dur="500"/>
                                        <p:tgtEl>
                                          <p:spTgt spid="6">
                                            <p:graphicEl>
                                              <a:dgm id="{7753C9CF-47A4-4EE7-A9AD-F641755B59A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graphicEl>
                                              <a:dgm id="{1992333E-82B1-436B-A8AF-EB043E6796C3}"/>
                                            </p:graphicEl>
                                          </p:spTgt>
                                        </p:tgtEl>
                                        <p:attrNameLst>
                                          <p:attrName>style.visibility</p:attrName>
                                        </p:attrNameLst>
                                      </p:cBhvr>
                                      <p:to>
                                        <p:strVal val="visible"/>
                                      </p:to>
                                    </p:set>
                                    <p:animEffect transition="in" filter="fade">
                                      <p:cBhvr>
                                        <p:cTn id="22" dur="500"/>
                                        <p:tgtEl>
                                          <p:spTgt spid="6">
                                            <p:graphicEl>
                                              <a:dgm id="{1992333E-82B1-436B-A8AF-EB043E6796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6" grpId="0">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054" name="Picture 6" descr="http://click4biology.info/c4b/3/images/3.2/ribul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33" y="5513415"/>
            <a:ext cx="1761819" cy="1335977"/>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5</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09244" y="1268760"/>
            <a:ext cx="8803878" cy="1754326"/>
          </a:xfrm>
          <a:prstGeom prst="rect">
            <a:avLst/>
          </a:prstGeom>
        </p:spPr>
        <p:txBody>
          <a:bodyPr wrap="square">
            <a:spAutoFit/>
          </a:bodyPr>
          <a:lstStyle/>
          <a:p>
            <a:r>
              <a:rPr lang="en-GB" dirty="0">
                <a:solidFill>
                  <a:prstClr val="black"/>
                </a:solidFill>
              </a:rPr>
              <a:t>Carbohydrates are compounds that contain </a:t>
            </a:r>
            <a:r>
              <a:rPr lang="en-GB" b="1" dirty="0" smtClean="0">
                <a:solidFill>
                  <a:prstClr val="black"/>
                </a:solidFill>
              </a:rPr>
              <a:t>carbon, hydrogen </a:t>
            </a:r>
            <a:r>
              <a:rPr lang="en-GB" b="1" dirty="0">
                <a:solidFill>
                  <a:prstClr val="black"/>
                </a:solidFill>
              </a:rPr>
              <a:t>and oxygen (C, H, O</a:t>
            </a:r>
            <a:r>
              <a:rPr lang="en-GB" dirty="0">
                <a:solidFill>
                  <a:prstClr val="black"/>
                </a:solidFill>
              </a:rPr>
              <a:t>).</a:t>
            </a:r>
            <a:r>
              <a:rPr lang="en-GB" b="1" dirty="0">
                <a:solidFill>
                  <a:prstClr val="black"/>
                </a:solidFill>
              </a:rPr>
              <a:t> </a:t>
            </a:r>
            <a:r>
              <a:rPr lang="en-GB" b="1" dirty="0" err="1">
                <a:solidFill>
                  <a:prstClr val="black"/>
                </a:solidFill>
              </a:rPr>
              <a:t>Monosaccharides</a:t>
            </a:r>
            <a:r>
              <a:rPr lang="en-GB" b="1" dirty="0">
                <a:solidFill>
                  <a:prstClr val="black"/>
                </a:solidFill>
              </a:rPr>
              <a:t> </a:t>
            </a:r>
            <a:r>
              <a:rPr lang="en-GB" dirty="0" smtClean="0">
                <a:solidFill>
                  <a:prstClr val="black"/>
                </a:solidFill>
              </a:rPr>
              <a:t>are simple </a:t>
            </a:r>
            <a:r>
              <a:rPr lang="en-GB" dirty="0">
                <a:solidFill>
                  <a:prstClr val="black"/>
                </a:solidFill>
              </a:rPr>
              <a:t>sugars, the building blocks of </a:t>
            </a:r>
            <a:r>
              <a:rPr lang="en-GB" b="1" dirty="0">
                <a:solidFill>
                  <a:prstClr val="black"/>
                </a:solidFill>
              </a:rPr>
              <a:t>disaccharides</a:t>
            </a:r>
            <a:r>
              <a:rPr lang="en-GB" dirty="0">
                <a:solidFill>
                  <a:prstClr val="black"/>
                </a:solidFill>
              </a:rPr>
              <a:t> </a:t>
            </a:r>
            <a:r>
              <a:rPr lang="en-GB" dirty="0" smtClean="0">
                <a:solidFill>
                  <a:prstClr val="black"/>
                </a:solidFill>
              </a:rPr>
              <a:t>and </a:t>
            </a:r>
            <a:r>
              <a:rPr lang="en-GB" b="1" dirty="0" smtClean="0">
                <a:solidFill>
                  <a:prstClr val="black"/>
                </a:solidFill>
              </a:rPr>
              <a:t>polysaccharides</a:t>
            </a:r>
            <a:r>
              <a:rPr lang="en-GB" dirty="0" smtClean="0">
                <a:solidFill>
                  <a:prstClr val="black"/>
                </a:solidFill>
              </a:rPr>
              <a:t>.</a:t>
            </a:r>
          </a:p>
          <a:p>
            <a:endParaRPr lang="en-GB" dirty="0" smtClean="0">
              <a:solidFill>
                <a:prstClr val="black"/>
              </a:solidFill>
            </a:endParaRPr>
          </a:p>
          <a:p>
            <a:r>
              <a:rPr lang="en-GB" dirty="0" smtClean="0">
                <a:solidFill>
                  <a:prstClr val="black"/>
                </a:solidFill>
              </a:rPr>
              <a:t>Glucose </a:t>
            </a:r>
            <a:r>
              <a:rPr lang="en-GB" dirty="0">
                <a:solidFill>
                  <a:prstClr val="black"/>
                </a:solidFill>
              </a:rPr>
              <a:t>has the formula C</a:t>
            </a:r>
            <a:r>
              <a:rPr lang="en-GB" baseline="-25000" dirty="0">
                <a:solidFill>
                  <a:prstClr val="black"/>
                </a:solidFill>
              </a:rPr>
              <a:t>6</a:t>
            </a:r>
            <a:r>
              <a:rPr lang="en-GB" dirty="0">
                <a:solidFill>
                  <a:prstClr val="black"/>
                </a:solidFill>
              </a:rPr>
              <a:t>H</a:t>
            </a:r>
            <a:r>
              <a:rPr lang="en-GB" baseline="-25000" dirty="0">
                <a:solidFill>
                  <a:prstClr val="black"/>
                </a:solidFill>
              </a:rPr>
              <a:t>12</a:t>
            </a:r>
            <a:r>
              <a:rPr lang="en-GB" dirty="0">
                <a:solidFill>
                  <a:prstClr val="black"/>
                </a:solidFill>
              </a:rPr>
              <a:t>O</a:t>
            </a:r>
            <a:r>
              <a:rPr lang="en-GB" baseline="-25000" dirty="0">
                <a:solidFill>
                  <a:prstClr val="black"/>
                </a:solidFill>
              </a:rPr>
              <a:t>6</a:t>
            </a:r>
            <a:r>
              <a:rPr lang="en-GB" dirty="0">
                <a:solidFill>
                  <a:prstClr val="black"/>
                </a:solidFill>
              </a:rPr>
              <a:t> and is an example of </a:t>
            </a:r>
            <a:r>
              <a:rPr lang="en-GB" dirty="0" smtClean="0">
                <a:solidFill>
                  <a:prstClr val="black"/>
                </a:solidFill>
              </a:rPr>
              <a:t>a monosaccharide</a:t>
            </a:r>
            <a:r>
              <a:rPr lang="en-GB" dirty="0">
                <a:solidFill>
                  <a:prstClr val="black"/>
                </a:solidFill>
              </a:rPr>
              <a:t>. A glucose molecule has the shape of </a:t>
            </a:r>
            <a:r>
              <a:rPr lang="en-GB" dirty="0" smtClean="0">
                <a:solidFill>
                  <a:prstClr val="black"/>
                </a:solidFill>
              </a:rPr>
              <a:t>a 6-sided </a:t>
            </a:r>
            <a:r>
              <a:rPr lang="en-GB" dirty="0">
                <a:solidFill>
                  <a:prstClr val="black"/>
                </a:solidFill>
              </a:rPr>
              <a:t>ring (hexagon)</a:t>
            </a:r>
          </a:p>
        </p:txBody>
      </p:sp>
      <p:pic>
        <p:nvPicPr>
          <p:cNvPr id="2050" name="Picture 2" descr="http://harvardforest.fas.harvard.edu/sites/harvardforest.fas.harvard.edu/files/leaves/glucose_molecule.jpg"/>
          <p:cNvPicPr>
            <a:picLocks noChangeAspect="1" noChangeArrowheads="1"/>
          </p:cNvPicPr>
          <p:nvPr/>
        </p:nvPicPr>
        <p:blipFill rotWithShape="1">
          <a:blip r:embed="rId3">
            <a:extLst>
              <a:ext uri="{28A0092B-C50C-407E-A947-70E740481C1C}">
                <a14:useLocalDpi xmlns:a14="http://schemas.microsoft.com/office/drawing/2010/main" val="0"/>
              </a:ext>
            </a:extLst>
          </a:blip>
          <a:srcRect b="24881"/>
          <a:stretch/>
        </p:blipFill>
        <p:spPr bwMode="auto">
          <a:xfrm>
            <a:off x="31119" y="3273281"/>
            <a:ext cx="2090733" cy="18587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manitoba.ca/Biology/BIOL1020/lab2/images/Starch.jpg"/>
          <p:cNvPicPr>
            <a:picLocks noChangeAspect="1" noChangeArrowheads="1"/>
          </p:cNvPicPr>
          <p:nvPr/>
        </p:nvPicPr>
        <p:blipFill rotWithShape="1">
          <a:blip r:embed="rId4">
            <a:extLst>
              <a:ext uri="{28A0092B-C50C-407E-A947-70E740481C1C}">
                <a14:useLocalDpi xmlns:a14="http://schemas.microsoft.com/office/drawing/2010/main" val="0"/>
              </a:ext>
            </a:extLst>
          </a:blip>
          <a:srcRect t="14035" b="13804"/>
          <a:stretch/>
        </p:blipFill>
        <p:spPr bwMode="auto">
          <a:xfrm>
            <a:off x="3395435" y="3944719"/>
            <a:ext cx="5171372" cy="1187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7608" y="3223227"/>
            <a:ext cx="2106667" cy="369332"/>
          </a:xfrm>
          <a:prstGeom prst="rect">
            <a:avLst/>
          </a:prstGeom>
          <a:noFill/>
        </p:spPr>
        <p:txBody>
          <a:bodyPr wrap="none" rtlCol="0">
            <a:spAutoFit/>
          </a:bodyPr>
          <a:lstStyle/>
          <a:p>
            <a:r>
              <a:rPr lang="en-GB" dirty="0" smtClean="0">
                <a:solidFill>
                  <a:prstClr val="black"/>
                </a:solidFill>
              </a:rPr>
              <a:t>Glucose:C</a:t>
            </a:r>
            <a:r>
              <a:rPr lang="en-GB" baseline="-25000" dirty="0" smtClean="0">
                <a:solidFill>
                  <a:prstClr val="black"/>
                </a:solidFill>
              </a:rPr>
              <a:t>6</a:t>
            </a:r>
            <a:r>
              <a:rPr lang="en-GB" dirty="0" smtClean="0">
                <a:solidFill>
                  <a:prstClr val="black"/>
                </a:solidFill>
              </a:rPr>
              <a:t>H</a:t>
            </a:r>
            <a:r>
              <a:rPr lang="en-GB" baseline="-25000" dirty="0" smtClean="0">
                <a:solidFill>
                  <a:prstClr val="black"/>
                </a:solidFill>
              </a:rPr>
              <a:t>12</a:t>
            </a:r>
            <a:r>
              <a:rPr lang="en-GB" dirty="0" smtClean="0">
                <a:solidFill>
                  <a:prstClr val="black"/>
                </a:solidFill>
              </a:rPr>
              <a:t>O</a:t>
            </a:r>
            <a:r>
              <a:rPr lang="en-GB" baseline="-25000" dirty="0" smtClean="0">
                <a:solidFill>
                  <a:prstClr val="black"/>
                </a:solidFill>
              </a:rPr>
              <a:t>6</a:t>
            </a:r>
            <a:endParaRPr lang="en-GB" baseline="-25000" dirty="0">
              <a:solidFill>
                <a:prstClr val="black"/>
              </a:solidFill>
            </a:endParaRPr>
          </a:p>
        </p:txBody>
      </p:sp>
      <p:sp>
        <p:nvSpPr>
          <p:cNvPr id="8" name="TextBox 7"/>
          <p:cNvSpPr txBox="1"/>
          <p:nvPr/>
        </p:nvSpPr>
        <p:spPr>
          <a:xfrm>
            <a:off x="3582749" y="3562539"/>
            <a:ext cx="4984057" cy="369332"/>
          </a:xfrm>
          <a:prstGeom prst="rect">
            <a:avLst/>
          </a:prstGeom>
          <a:noFill/>
        </p:spPr>
        <p:txBody>
          <a:bodyPr wrap="none" rtlCol="0">
            <a:spAutoFit/>
          </a:bodyPr>
          <a:lstStyle/>
          <a:p>
            <a:r>
              <a:rPr lang="en-GB" dirty="0" smtClean="0">
                <a:solidFill>
                  <a:prstClr val="black"/>
                </a:solidFill>
              </a:rPr>
              <a:t>Glucose molecules linked together: Starch</a:t>
            </a:r>
            <a:endParaRPr lang="en-GB" dirty="0">
              <a:solidFill>
                <a:prstClr val="black"/>
              </a:solidFill>
            </a:endParaRPr>
          </a:p>
        </p:txBody>
      </p:sp>
      <p:sp>
        <p:nvSpPr>
          <p:cNvPr id="9" name="Rectangle 8"/>
          <p:cNvSpPr/>
          <p:nvPr/>
        </p:nvSpPr>
        <p:spPr>
          <a:xfrm>
            <a:off x="209244" y="5076714"/>
            <a:ext cx="1975221" cy="369332"/>
          </a:xfrm>
          <a:prstGeom prst="rect">
            <a:avLst/>
          </a:prstGeom>
        </p:spPr>
        <p:txBody>
          <a:bodyPr wrap="none">
            <a:spAutoFit/>
          </a:bodyPr>
          <a:lstStyle/>
          <a:p>
            <a:r>
              <a:rPr lang="en-GB" dirty="0" smtClean="0">
                <a:solidFill>
                  <a:prstClr val="black"/>
                </a:solidFill>
              </a:rPr>
              <a:t>Ribose: C</a:t>
            </a:r>
            <a:r>
              <a:rPr lang="en-GB" baseline="-25000" dirty="0" smtClean="0">
                <a:solidFill>
                  <a:prstClr val="black"/>
                </a:solidFill>
              </a:rPr>
              <a:t>5</a:t>
            </a:r>
            <a:r>
              <a:rPr lang="en-GB" dirty="0" smtClean="0">
                <a:solidFill>
                  <a:prstClr val="black"/>
                </a:solidFill>
              </a:rPr>
              <a:t>H</a:t>
            </a:r>
            <a:r>
              <a:rPr lang="en-GB" baseline="-25000" dirty="0" smtClean="0">
                <a:solidFill>
                  <a:prstClr val="black"/>
                </a:solidFill>
              </a:rPr>
              <a:t>10</a:t>
            </a:r>
            <a:r>
              <a:rPr lang="en-GB" dirty="0" smtClean="0">
                <a:solidFill>
                  <a:prstClr val="black"/>
                </a:solidFill>
              </a:rPr>
              <a:t>O</a:t>
            </a:r>
            <a:r>
              <a:rPr lang="en-GB" baseline="-25000" dirty="0" smtClean="0">
                <a:solidFill>
                  <a:prstClr val="black"/>
                </a:solidFill>
              </a:rPr>
              <a:t>5</a:t>
            </a:r>
            <a:endParaRPr lang="en-GB" baseline="-25000" dirty="0">
              <a:solidFill>
                <a:prstClr val="black"/>
              </a:solidFill>
            </a:endParaRPr>
          </a:p>
        </p:txBody>
      </p:sp>
      <p:sp>
        <p:nvSpPr>
          <p:cNvPr id="14" name="13 Rectángulo"/>
          <p:cNvSpPr/>
          <p:nvPr/>
        </p:nvSpPr>
        <p:spPr>
          <a:xfrm>
            <a:off x="0" y="32637"/>
            <a:ext cx="9013122" cy="138499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Carbohydrates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Monosaccharide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monomers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reactions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disaccharides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polyccharide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polymers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8806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down)">
                                      <p:cBhvr>
                                        <p:cTn id="26" dur="580">
                                          <p:stCondLst>
                                            <p:cond delay="0"/>
                                          </p:stCondLst>
                                        </p:cTn>
                                        <p:tgtEl>
                                          <p:spTgt spid="3"/>
                                        </p:tgtEl>
                                      </p:cBhvr>
                                    </p:animEffect>
                                    <p:anim calcmode="lin" valueType="num">
                                      <p:cBhvr>
                                        <p:cTn id="2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2" dur="26">
                                          <p:stCondLst>
                                            <p:cond delay="650"/>
                                          </p:stCondLst>
                                        </p:cTn>
                                        <p:tgtEl>
                                          <p:spTgt spid="3"/>
                                        </p:tgtEl>
                                      </p:cBhvr>
                                      <p:to x="100000" y="60000"/>
                                    </p:animScale>
                                    <p:animScale>
                                      <p:cBhvr>
                                        <p:cTn id="33" dur="166" decel="50000">
                                          <p:stCondLst>
                                            <p:cond delay="676"/>
                                          </p:stCondLst>
                                        </p:cTn>
                                        <p:tgtEl>
                                          <p:spTgt spid="3"/>
                                        </p:tgtEl>
                                      </p:cBhvr>
                                      <p:to x="100000" y="100000"/>
                                    </p:animScale>
                                    <p:animScale>
                                      <p:cBhvr>
                                        <p:cTn id="34" dur="26">
                                          <p:stCondLst>
                                            <p:cond delay="1312"/>
                                          </p:stCondLst>
                                        </p:cTn>
                                        <p:tgtEl>
                                          <p:spTgt spid="3"/>
                                        </p:tgtEl>
                                      </p:cBhvr>
                                      <p:to x="100000" y="80000"/>
                                    </p:animScale>
                                    <p:animScale>
                                      <p:cBhvr>
                                        <p:cTn id="35" dur="166" decel="50000">
                                          <p:stCondLst>
                                            <p:cond delay="1338"/>
                                          </p:stCondLst>
                                        </p:cTn>
                                        <p:tgtEl>
                                          <p:spTgt spid="3"/>
                                        </p:tgtEl>
                                      </p:cBhvr>
                                      <p:to x="100000" y="100000"/>
                                    </p:animScale>
                                    <p:animScale>
                                      <p:cBhvr>
                                        <p:cTn id="36" dur="26">
                                          <p:stCondLst>
                                            <p:cond delay="1642"/>
                                          </p:stCondLst>
                                        </p:cTn>
                                        <p:tgtEl>
                                          <p:spTgt spid="3"/>
                                        </p:tgtEl>
                                      </p:cBhvr>
                                      <p:to x="100000" y="90000"/>
                                    </p:animScale>
                                    <p:animScale>
                                      <p:cBhvr>
                                        <p:cTn id="37" dur="166" decel="50000">
                                          <p:stCondLst>
                                            <p:cond delay="1668"/>
                                          </p:stCondLst>
                                        </p:cTn>
                                        <p:tgtEl>
                                          <p:spTgt spid="3"/>
                                        </p:tgtEl>
                                      </p:cBhvr>
                                      <p:to x="100000" y="100000"/>
                                    </p:animScale>
                                    <p:animScale>
                                      <p:cBhvr>
                                        <p:cTn id="38" dur="26">
                                          <p:stCondLst>
                                            <p:cond delay="1808"/>
                                          </p:stCondLst>
                                        </p:cTn>
                                        <p:tgtEl>
                                          <p:spTgt spid="3"/>
                                        </p:tgtEl>
                                      </p:cBhvr>
                                      <p:to x="100000" y="95000"/>
                                    </p:animScale>
                                    <p:animScale>
                                      <p:cBhvr>
                                        <p:cTn id="39" dur="166" decel="50000">
                                          <p:stCondLst>
                                            <p:cond delay="1834"/>
                                          </p:stCondLst>
                                        </p:cTn>
                                        <p:tgtEl>
                                          <p:spTgt spid="3"/>
                                        </p:tgtEl>
                                      </p:cBhvr>
                                      <p:to x="100000" y="100000"/>
                                    </p:animScale>
                                  </p:childTnLst>
                                </p:cTn>
                              </p:par>
                              <p:par>
                                <p:cTn id="40" presetID="26" presetClass="entr" presetSubtype="0" fill="hold" nodeType="withEffect">
                                  <p:stCondLst>
                                    <p:cond delay="0"/>
                                  </p:stCondLst>
                                  <p:childTnLst>
                                    <p:set>
                                      <p:cBhvr>
                                        <p:cTn id="41" dur="1" fill="hold">
                                          <p:stCondLst>
                                            <p:cond delay="0"/>
                                          </p:stCondLst>
                                        </p:cTn>
                                        <p:tgtEl>
                                          <p:spTgt spid="2050"/>
                                        </p:tgtEl>
                                        <p:attrNameLst>
                                          <p:attrName>style.visibility</p:attrName>
                                        </p:attrNameLst>
                                      </p:cBhvr>
                                      <p:to>
                                        <p:strVal val="visible"/>
                                      </p:to>
                                    </p:set>
                                    <p:animEffect transition="in" filter="wipe(down)">
                                      <p:cBhvr>
                                        <p:cTn id="42" dur="580">
                                          <p:stCondLst>
                                            <p:cond delay="0"/>
                                          </p:stCondLst>
                                        </p:cTn>
                                        <p:tgtEl>
                                          <p:spTgt spid="2050"/>
                                        </p:tgtEl>
                                      </p:cBhvr>
                                    </p:animEffect>
                                    <p:anim calcmode="lin" valueType="num">
                                      <p:cBhvr>
                                        <p:cTn id="43"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48" dur="26">
                                          <p:stCondLst>
                                            <p:cond delay="650"/>
                                          </p:stCondLst>
                                        </p:cTn>
                                        <p:tgtEl>
                                          <p:spTgt spid="2050"/>
                                        </p:tgtEl>
                                      </p:cBhvr>
                                      <p:to x="100000" y="60000"/>
                                    </p:animScale>
                                    <p:animScale>
                                      <p:cBhvr>
                                        <p:cTn id="49" dur="166" decel="50000">
                                          <p:stCondLst>
                                            <p:cond delay="676"/>
                                          </p:stCondLst>
                                        </p:cTn>
                                        <p:tgtEl>
                                          <p:spTgt spid="2050"/>
                                        </p:tgtEl>
                                      </p:cBhvr>
                                      <p:to x="100000" y="100000"/>
                                    </p:animScale>
                                    <p:animScale>
                                      <p:cBhvr>
                                        <p:cTn id="50" dur="26">
                                          <p:stCondLst>
                                            <p:cond delay="1312"/>
                                          </p:stCondLst>
                                        </p:cTn>
                                        <p:tgtEl>
                                          <p:spTgt spid="2050"/>
                                        </p:tgtEl>
                                      </p:cBhvr>
                                      <p:to x="100000" y="80000"/>
                                    </p:animScale>
                                    <p:animScale>
                                      <p:cBhvr>
                                        <p:cTn id="51" dur="166" decel="50000">
                                          <p:stCondLst>
                                            <p:cond delay="1338"/>
                                          </p:stCondLst>
                                        </p:cTn>
                                        <p:tgtEl>
                                          <p:spTgt spid="2050"/>
                                        </p:tgtEl>
                                      </p:cBhvr>
                                      <p:to x="100000" y="100000"/>
                                    </p:animScale>
                                    <p:animScale>
                                      <p:cBhvr>
                                        <p:cTn id="52" dur="26">
                                          <p:stCondLst>
                                            <p:cond delay="1642"/>
                                          </p:stCondLst>
                                        </p:cTn>
                                        <p:tgtEl>
                                          <p:spTgt spid="2050"/>
                                        </p:tgtEl>
                                      </p:cBhvr>
                                      <p:to x="100000" y="90000"/>
                                    </p:animScale>
                                    <p:animScale>
                                      <p:cBhvr>
                                        <p:cTn id="53" dur="166" decel="50000">
                                          <p:stCondLst>
                                            <p:cond delay="1668"/>
                                          </p:stCondLst>
                                        </p:cTn>
                                        <p:tgtEl>
                                          <p:spTgt spid="2050"/>
                                        </p:tgtEl>
                                      </p:cBhvr>
                                      <p:to x="100000" y="100000"/>
                                    </p:animScale>
                                    <p:animScale>
                                      <p:cBhvr>
                                        <p:cTn id="54" dur="26">
                                          <p:stCondLst>
                                            <p:cond delay="1808"/>
                                          </p:stCondLst>
                                        </p:cTn>
                                        <p:tgtEl>
                                          <p:spTgt spid="2050"/>
                                        </p:tgtEl>
                                      </p:cBhvr>
                                      <p:to x="100000" y="95000"/>
                                    </p:animScale>
                                    <p:animScale>
                                      <p:cBhvr>
                                        <p:cTn id="55" dur="166" decel="50000">
                                          <p:stCondLst>
                                            <p:cond delay="1834"/>
                                          </p:stCondLst>
                                        </p:cTn>
                                        <p:tgtEl>
                                          <p:spTgt spid="2050"/>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ipe(down)">
                                      <p:cBhvr>
                                        <p:cTn id="60" dur="580">
                                          <p:stCondLst>
                                            <p:cond delay="0"/>
                                          </p:stCondLst>
                                        </p:cTn>
                                        <p:tgtEl>
                                          <p:spTgt spid="9"/>
                                        </p:tgtEl>
                                      </p:cBhvr>
                                    </p:animEffect>
                                    <p:anim calcmode="lin" valueType="num">
                                      <p:cBhvr>
                                        <p:cTn id="6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6" dur="26">
                                          <p:stCondLst>
                                            <p:cond delay="650"/>
                                          </p:stCondLst>
                                        </p:cTn>
                                        <p:tgtEl>
                                          <p:spTgt spid="9"/>
                                        </p:tgtEl>
                                      </p:cBhvr>
                                      <p:to x="100000" y="60000"/>
                                    </p:animScale>
                                    <p:animScale>
                                      <p:cBhvr>
                                        <p:cTn id="67" dur="166" decel="50000">
                                          <p:stCondLst>
                                            <p:cond delay="676"/>
                                          </p:stCondLst>
                                        </p:cTn>
                                        <p:tgtEl>
                                          <p:spTgt spid="9"/>
                                        </p:tgtEl>
                                      </p:cBhvr>
                                      <p:to x="100000" y="100000"/>
                                    </p:animScale>
                                    <p:animScale>
                                      <p:cBhvr>
                                        <p:cTn id="68" dur="26">
                                          <p:stCondLst>
                                            <p:cond delay="1312"/>
                                          </p:stCondLst>
                                        </p:cTn>
                                        <p:tgtEl>
                                          <p:spTgt spid="9"/>
                                        </p:tgtEl>
                                      </p:cBhvr>
                                      <p:to x="100000" y="80000"/>
                                    </p:animScale>
                                    <p:animScale>
                                      <p:cBhvr>
                                        <p:cTn id="69" dur="166" decel="50000">
                                          <p:stCondLst>
                                            <p:cond delay="1338"/>
                                          </p:stCondLst>
                                        </p:cTn>
                                        <p:tgtEl>
                                          <p:spTgt spid="9"/>
                                        </p:tgtEl>
                                      </p:cBhvr>
                                      <p:to x="100000" y="100000"/>
                                    </p:animScale>
                                    <p:animScale>
                                      <p:cBhvr>
                                        <p:cTn id="70" dur="26">
                                          <p:stCondLst>
                                            <p:cond delay="1642"/>
                                          </p:stCondLst>
                                        </p:cTn>
                                        <p:tgtEl>
                                          <p:spTgt spid="9"/>
                                        </p:tgtEl>
                                      </p:cBhvr>
                                      <p:to x="100000" y="90000"/>
                                    </p:animScale>
                                    <p:animScale>
                                      <p:cBhvr>
                                        <p:cTn id="71" dur="166" decel="50000">
                                          <p:stCondLst>
                                            <p:cond delay="1668"/>
                                          </p:stCondLst>
                                        </p:cTn>
                                        <p:tgtEl>
                                          <p:spTgt spid="9"/>
                                        </p:tgtEl>
                                      </p:cBhvr>
                                      <p:to x="100000" y="100000"/>
                                    </p:animScale>
                                    <p:animScale>
                                      <p:cBhvr>
                                        <p:cTn id="72" dur="26">
                                          <p:stCondLst>
                                            <p:cond delay="1808"/>
                                          </p:stCondLst>
                                        </p:cTn>
                                        <p:tgtEl>
                                          <p:spTgt spid="9"/>
                                        </p:tgtEl>
                                      </p:cBhvr>
                                      <p:to x="100000" y="95000"/>
                                    </p:animScale>
                                    <p:animScale>
                                      <p:cBhvr>
                                        <p:cTn id="73" dur="166" decel="50000">
                                          <p:stCondLst>
                                            <p:cond delay="1834"/>
                                          </p:stCondLst>
                                        </p:cTn>
                                        <p:tgtEl>
                                          <p:spTgt spid="9"/>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2054"/>
                                        </p:tgtEl>
                                        <p:attrNameLst>
                                          <p:attrName>style.visibility</p:attrName>
                                        </p:attrNameLst>
                                      </p:cBhvr>
                                      <p:to>
                                        <p:strVal val="visible"/>
                                      </p:to>
                                    </p:set>
                                    <p:animEffect transition="in" filter="wipe(down)">
                                      <p:cBhvr>
                                        <p:cTn id="76" dur="580">
                                          <p:stCondLst>
                                            <p:cond delay="0"/>
                                          </p:stCondLst>
                                        </p:cTn>
                                        <p:tgtEl>
                                          <p:spTgt spid="2054"/>
                                        </p:tgtEl>
                                      </p:cBhvr>
                                    </p:animEffect>
                                    <p:anim calcmode="lin" valueType="num">
                                      <p:cBhvr>
                                        <p:cTn id="77" dur="1822" tmFilter="0,0; 0.14,0.36; 0.43,0.73; 0.71,0.91; 1.0,1.0">
                                          <p:stCondLst>
                                            <p:cond delay="0"/>
                                          </p:stCondLst>
                                        </p:cTn>
                                        <p:tgtEl>
                                          <p:spTgt spid="2054"/>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2054"/>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2054"/>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2054"/>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2054"/>
                                        </p:tgtEl>
                                        <p:attrNameLst>
                                          <p:attrName>ppt_y</p:attrName>
                                        </p:attrNameLst>
                                      </p:cBhvr>
                                      <p:tavLst>
                                        <p:tav tm="0" fmla="#ppt_y-sin(pi*$)/81">
                                          <p:val>
                                            <p:fltVal val="0"/>
                                          </p:val>
                                        </p:tav>
                                        <p:tav tm="100000">
                                          <p:val>
                                            <p:fltVal val="1"/>
                                          </p:val>
                                        </p:tav>
                                      </p:tavLst>
                                    </p:anim>
                                    <p:animScale>
                                      <p:cBhvr>
                                        <p:cTn id="82" dur="26">
                                          <p:stCondLst>
                                            <p:cond delay="650"/>
                                          </p:stCondLst>
                                        </p:cTn>
                                        <p:tgtEl>
                                          <p:spTgt spid="2054"/>
                                        </p:tgtEl>
                                      </p:cBhvr>
                                      <p:to x="100000" y="60000"/>
                                    </p:animScale>
                                    <p:animScale>
                                      <p:cBhvr>
                                        <p:cTn id="83" dur="166" decel="50000">
                                          <p:stCondLst>
                                            <p:cond delay="676"/>
                                          </p:stCondLst>
                                        </p:cTn>
                                        <p:tgtEl>
                                          <p:spTgt spid="2054"/>
                                        </p:tgtEl>
                                      </p:cBhvr>
                                      <p:to x="100000" y="100000"/>
                                    </p:animScale>
                                    <p:animScale>
                                      <p:cBhvr>
                                        <p:cTn id="84" dur="26">
                                          <p:stCondLst>
                                            <p:cond delay="1312"/>
                                          </p:stCondLst>
                                        </p:cTn>
                                        <p:tgtEl>
                                          <p:spTgt spid="2054"/>
                                        </p:tgtEl>
                                      </p:cBhvr>
                                      <p:to x="100000" y="80000"/>
                                    </p:animScale>
                                    <p:animScale>
                                      <p:cBhvr>
                                        <p:cTn id="85" dur="166" decel="50000">
                                          <p:stCondLst>
                                            <p:cond delay="1338"/>
                                          </p:stCondLst>
                                        </p:cTn>
                                        <p:tgtEl>
                                          <p:spTgt spid="2054"/>
                                        </p:tgtEl>
                                      </p:cBhvr>
                                      <p:to x="100000" y="100000"/>
                                    </p:animScale>
                                    <p:animScale>
                                      <p:cBhvr>
                                        <p:cTn id="86" dur="26">
                                          <p:stCondLst>
                                            <p:cond delay="1642"/>
                                          </p:stCondLst>
                                        </p:cTn>
                                        <p:tgtEl>
                                          <p:spTgt spid="2054"/>
                                        </p:tgtEl>
                                      </p:cBhvr>
                                      <p:to x="100000" y="90000"/>
                                    </p:animScale>
                                    <p:animScale>
                                      <p:cBhvr>
                                        <p:cTn id="87" dur="166" decel="50000">
                                          <p:stCondLst>
                                            <p:cond delay="1668"/>
                                          </p:stCondLst>
                                        </p:cTn>
                                        <p:tgtEl>
                                          <p:spTgt spid="2054"/>
                                        </p:tgtEl>
                                      </p:cBhvr>
                                      <p:to x="100000" y="100000"/>
                                    </p:animScale>
                                    <p:animScale>
                                      <p:cBhvr>
                                        <p:cTn id="88" dur="26">
                                          <p:stCondLst>
                                            <p:cond delay="1808"/>
                                          </p:stCondLst>
                                        </p:cTn>
                                        <p:tgtEl>
                                          <p:spTgt spid="2054"/>
                                        </p:tgtEl>
                                      </p:cBhvr>
                                      <p:to x="100000" y="95000"/>
                                    </p:animScale>
                                    <p:animScale>
                                      <p:cBhvr>
                                        <p:cTn id="89" dur="166" decel="50000">
                                          <p:stCondLst>
                                            <p:cond delay="1834"/>
                                          </p:stCondLst>
                                        </p:cTn>
                                        <p:tgtEl>
                                          <p:spTgt spid="2054"/>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down)">
                                      <p:cBhvr>
                                        <p:cTn id="94" dur="580">
                                          <p:stCondLst>
                                            <p:cond delay="0"/>
                                          </p:stCondLst>
                                        </p:cTn>
                                        <p:tgtEl>
                                          <p:spTgt spid="8"/>
                                        </p:tgtEl>
                                      </p:cBhvr>
                                    </p:animEffect>
                                    <p:anim calcmode="lin" valueType="num">
                                      <p:cBhvr>
                                        <p:cTn id="9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0" dur="26">
                                          <p:stCondLst>
                                            <p:cond delay="650"/>
                                          </p:stCondLst>
                                        </p:cTn>
                                        <p:tgtEl>
                                          <p:spTgt spid="8"/>
                                        </p:tgtEl>
                                      </p:cBhvr>
                                      <p:to x="100000" y="60000"/>
                                    </p:animScale>
                                    <p:animScale>
                                      <p:cBhvr>
                                        <p:cTn id="101" dur="166" decel="50000">
                                          <p:stCondLst>
                                            <p:cond delay="676"/>
                                          </p:stCondLst>
                                        </p:cTn>
                                        <p:tgtEl>
                                          <p:spTgt spid="8"/>
                                        </p:tgtEl>
                                      </p:cBhvr>
                                      <p:to x="100000" y="100000"/>
                                    </p:animScale>
                                    <p:animScale>
                                      <p:cBhvr>
                                        <p:cTn id="102" dur="26">
                                          <p:stCondLst>
                                            <p:cond delay="1312"/>
                                          </p:stCondLst>
                                        </p:cTn>
                                        <p:tgtEl>
                                          <p:spTgt spid="8"/>
                                        </p:tgtEl>
                                      </p:cBhvr>
                                      <p:to x="100000" y="80000"/>
                                    </p:animScale>
                                    <p:animScale>
                                      <p:cBhvr>
                                        <p:cTn id="103" dur="166" decel="50000">
                                          <p:stCondLst>
                                            <p:cond delay="1338"/>
                                          </p:stCondLst>
                                        </p:cTn>
                                        <p:tgtEl>
                                          <p:spTgt spid="8"/>
                                        </p:tgtEl>
                                      </p:cBhvr>
                                      <p:to x="100000" y="100000"/>
                                    </p:animScale>
                                    <p:animScale>
                                      <p:cBhvr>
                                        <p:cTn id="104" dur="26">
                                          <p:stCondLst>
                                            <p:cond delay="1642"/>
                                          </p:stCondLst>
                                        </p:cTn>
                                        <p:tgtEl>
                                          <p:spTgt spid="8"/>
                                        </p:tgtEl>
                                      </p:cBhvr>
                                      <p:to x="100000" y="90000"/>
                                    </p:animScale>
                                    <p:animScale>
                                      <p:cBhvr>
                                        <p:cTn id="105" dur="166" decel="50000">
                                          <p:stCondLst>
                                            <p:cond delay="1668"/>
                                          </p:stCondLst>
                                        </p:cTn>
                                        <p:tgtEl>
                                          <p:spTgt spid="8"/>
                                        </p:tgtEl>
                                      </p:cBhvr>
                                      <p:to x="100000" y="100000"/>
                                    </p:animScale>
                                    <p:animScale>
                                      <p:cBhvr>
                                        <p:cTn id="106" dur="26">
                                          <p:stCondLst>
                                            <p:cond delay="1808"/>
                                          </p:stCondLst>
                                        </p:cTn>
                                        <p:tgtEl>
                                          <p:spTgt spid="8"/>
                                        </p:tgtEl>
                                      </p:cBhvr>
                                      <p:to x="100000" y="95000"/>
                                    </p:animScale>
                                    <p:animScale>
                                      <p:cBhvr>
                                        <p:cTn id="107" dur="166" decel="50000">
                                          <p:stCondLst>
                                            <p:cond delay="1834"/>
                                          </p:stCondLst>
                                        </p:cTn>
                                        <p:tgtEl>
                                          <p:spTgt spid="8"/>
                                        </p:tgtEl>
                                      </p:cBhvr>
                                      <p:to x="100000" y="100000"/>
                                    </p:animScale>
                                  </p:childTnLst>
                                </p:cTn>
                              </p:par>
                              <p:par>
                                <p:cTn id="108" presetID="26" presetClass="entr" presetSubtype="0" fill="hold" nodeType="withEffect">
                                  <p:stCondLst>
                                    <p:cond delay="0"/>
                                  </p:stCondLst>
                                  <p:childTnLst>
                                    <p:set>
                                      <p:cBhvr>
                                        <p:cTn id="109" dur="1" fill="hold">
                                          <p:stCondLst>
                                            <p:cond delay="0"/>
                                          </p:stCondLst>
                                        </p:cTn>
                                        <p:tgtEl>
                                          <p:spTgt spid="2052"/>
                                        </p:tgtEl>
                                        <p:attrNameLst>
                                          <p:attrName>style.visibility</p:attrName>
                                        </p:attrNameLst>
                                      </p:cBhvr>
                                      <p:to>
                                        <p:strVal val="visible"/>
                                      </p:to>
                                    </p:set>
                                    <p:animEffect transition="in" filter="wipe(down)">
                                      <p:cBhvr>
                                        <p:cTn id="110" dur="580">
                                          <p:stCondLst>
                                            <p:cond delay="0"/>
                                          </p:stCondLst>
                                        </p:cTn>
                                        <p:tgtEl>
                                          <p:spTgt spid="2052"/>
                                        </p:tgtEl>
                                      </p:cBhvr>
                                    </p:animEffect>
                                    <p:anim calcmode="lin" valueType="num">
                                      <p:cBhvr>
                                        <p:cTn id="111"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116" dur="26">
                                          <p:stCondLst>
                                            <p:cond delay="650"/>
                                          </p:stCondLst>
                                        </p:cTn>
                                        <p:tgtEl>
                                          <p:spTgt spid="2052"/>
                                        </p:tgtEl>
                                      </p:cBhvr>
                                      <p:to x="100000" y="60000"/>
                                    </p:animScale>
                                    <p:animScale>
                                      <p:cBhvr>
                                        <p:cTn id="117" dur="166" decel="50000">
                                          <p:stCondLst>
                                            <p:cond delay="676"/>
                                          </p:stCondLst>
                                        </p:cTn>
                                        <p:tgtEl>
                                          <p:spTgt spid="2052"/>
                                        </p:tgtEl>
                                      </p:cBhvr>
                                      <p:to x="100000" y="100000"/>
                                    </p:animScale>
                                    <p:animScale>
                                      <p:cBhvr>
                                        <p:cTn id="118" dur="26">
                                          <p:stCondLst>
                                            <p:cond delay="1312"/>
                                          </p:stCondLst>
                                        </p:cTn>
                                        <p:tgtEl>
                                          <p:spTgt spid="2052"/>
                                        </p:tgtEl>
                                      </p:cBhvr>
                                      <p:to x="100000" y="80000"/>
                                    </p:animScale>
                                    <p:animScale>
                                      <p:cBhvr>
                                        <p:cTn id="119" dur="166" decel="50000">
                                          <p:stCondLst>
                                            <p:cond delay="1338"/>
                                          </p:stCondLst>
                                        </p:cTn>
                                        <p:tgtEl>
                                          <p:spTgt spid="2052"/>
                                        </p:tgtEl>
                                      </p:cBhvr>
                                      <p:to x="100000" y="100000"/>
                                    </p:animScale>
                                    <p:animScale>
                                      <p:cBhvr>
                                        <p:cTn id="120" dur="26">
                                          <p:stCondLst>
                                            <p:cond delay="1642"/>
                                          </p:stCondLst>
                                        </p:cTn>
                                        <p:tgtEl>
                                          <p:spTgt spid="2052"/>
                                        </p:tgtEl>
                                      </p:cBhvr>
                                      <p:to x="100000" y="90000"/>
                                    </p:animScale>
                                    <p:animScale>
                                      <p:cBhvr>
                                        <p:cTn id="121" dur="166" decel="50000">
                                          <p:stCondLst>
                                            <p:cond delay="1668"/>
                                          </p:stCondLst>
                                        </p:cTn>
                                        <p:tgtEl>
                                          <p:spTgt spid="2052"/>
                                        </p:tgtEl>
                                      </p:cBhvr>
                                      <p:to x="100000" y="100000"/>
                                    </p:animScale>
                                    <p:animScale>
                                      <p:cBhvr>
                                        <p:cTn id="122" dur="26">
                                          <p:stCondLst>
                                            <p:cond delay="1808"/>
                                          </p:stCondLst>
                                        </p:cTn>
                                        <p:tgtEl>
                                          <p:spTgt spid="2052"/>
                                        </p:tgtEl>
                                      </p:cBhvr>
                                      <p:to x="100000" y="95000"/>
                                    </p:animScale>
                                    <p:animScale>
                                      <p:cBhvr>
                                        <p:cTn id="123"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8" grpId="0"/>
      <p:bldP spid="9"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6</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84827" y="1874306"/>
            <a:ext cx="4572000" cy="3970318"/>
          </a:xfrm>
          <a:prstGeom prst="rect">
            <a:avLst/>
          </a:prstGeom>
        </p:spPr>
        <p:txBody>
          <a:bodyPr>
            <a:spAutoFit/>
          </a:bodyPr>
          <a:lstStyle/>
          <a:p>
            <a:r>
              <a:rPr lang="en-GB" dirty="0">
                <a:solidFill>
                  <a:prstClr val="black"/>
                </a:solidFill>
              </a:rPr>
              <a:t>Examples of </a:t>
            </a:r>
            <a:r>
              <a:rPr lang="en-GB" dirty="0" err="1">
                <a:solidFill>
                  <a:prstClr val="black"/>
                </a:solidFill>
              </a:rPr>
              <a:t>monosaccharides</a:t>
            </a:r>
            <a:r>
              <a:rPr lang="en-GB" dirty="0">
                <a:solidFill>
                  <a:prstClr val="black"/>
                </a:solidFill>
              </a:rPr>
              <a:t> include:</a:t>
            </a:r>
          </a:p>
          <a:p>
            <a:pPr marL="285750" indent="-285750">
              <a:buFont typeface="Arial" panose="020B0604020202020204" pitchFamily="34" charset="0"/>
              <a:buChar char="•"/>
            </a:pPr>
            <a:r>
              <a:rPr lang="en-GB" dirty="0">
                <a:solidFill>
                  <a:prstClr val="black"/>
                </a:solidFill>
              </a:rPr>
              <a:t>glucose</a:t>
            </a:r>
          </a:p>
          <a:p>
            <a:pPr marL="285750" indent="-285750">
              <a:buFont typeface="Arial" panose="020B0604020202020204" pitchFamily="34" charset="0"/>
              <a:buChar char="•"/>
            </a:pPr>
            <a:r>
              <a:rPr lang="en-GB" dirty="0">
                <a:solidFill>
                  <a:prstClr val="black"/>
                </a:solidFill>
              </a:rPr>
              <a:t>fructose</a:t>
            </a:r>
          </a:p>
          <a:p>
            <a:pPr marL="285750" indent="-285750">
              <a:buFont typeface="Arial" panose="020B0604020202020204" pitchFamily="34" charset="0"/>
              <a:buChar char="•"/>
            </a:pPr>
            <a:r>
              <a:rPr lang="en-GB" dirty="0" err="1">
                <a:solidFill>
                  <a:prstClr val="black"/>
                </a:solidFill>
              </a:rPr>
              <a:t>g</a:t>
            </a:r>
            <a:r>
              <a:rPr lang="en-GB" dirty="0" err="1" smtClean="0">
                <a:solidFill>
                  <a:prstClr val="black"/>
                </a:solidFill>
              </a:rPr>
              <a:t>alactose</a:t>
            </a:r>
            <a:endParaRPr lang="en-GB" dirty="0" smtClean="0">
              <a:solidFill>
                <a:prstClr val="black"/>
              </a:solidFill>
            </a:endParaRPr>
          </a:p>
          <a:p>
            <a:endParaRPr lang="en-GB" dirty="0">
              <a:solidFill>
                <a:prstClr val="black"/>
              </a:solidFill>
            </a:endParaRPr>
          </a:p>
          <a:p>
            <a:r>
              <a:rPr lang="en-GB" dirty="0">
                <a:solidFill>
                  <a:prstClr val="black"/>
                </a:solidFill>
              </a:rPr>
              <a:t>Examples of </a:t>
            </a:r>
            <a:r>
              <a:rPr lang="en-GB" dirty="0" err="1">
                <a:solidFill>
                  <a:prstClr val="black"/>
                </a:solidFill>
              </a:rPr>
              <a:t>dissaccharides</a:t>
            </a:r>
            <a:r>
              <a:rPr lang="en-GB" dirty="0">
                <a:solidFill>
                  <a:prstClr val="black"/>
                </a:solidFill>
              </a:rPr>
              <a:t> are:</a:t>
            </a:r>
          </a:p>
          <a:p>
            <a:pPr marL="285750" indent="-285750">
              <a:buFont typeface="Arial" panose="020B0604020202020204" pitchFamily="34" charset="0"/>
              <a:buChar char="•"/>
            </a:pPr>
            <a:r>
              <a:rPr lang="en-GB" dirty="0">
                <a:solidFill>
                  <a:prstClr val="black"/>
                </a:solidFill>
              </a:rPr>
              <a:t>maltose</a:t>
            </a:r>
          </a:p>
          <a:p>
            <a:pPr marL="285750" indent="-285750">
              <a:buFont typeface="Arial" panose="020B0604020202020204" pitchFamily="34" charset="0"/>
              <a:buChar char="•"/>
            </a:pPr>
            <a:r>
              <a:rPr lang="en-GB" dirty="0">
                <a:solidFill>
                  <a:prstClr val="black"/>
                </a:solidFill>
              </a:rPr>
              <a:t>sucrose</a:t>
            </a:r>
          </a:p>
          <a:p>
            <a:pPr marL="285750" indent="-285750">
              <a:buFont typeface="Arial" panose="020B0604020202020204" pitchFamily="34" charset="0"/>
              <a:buChar char="•"/>
            </a:pPr>
            <a:r>
              <a:rPr lang="en-GB" dirty="0">
                <a:solidFill>
                  <a:prstClr val="black"/>
                </a:solidFill>
              </a:rPr>
              <a:t>l</a:t>
            </a:r>
            <a:r>
              <a:rPr lang="en-GB" dirty="0" smtClean="0">
                <a:solidFill>
                  <a:prstClr val="black"/>
                </a:solidFill>
              </a:rPr>
              <a:t>actose</a:t>
            </a:r>
          </a:p>
          <a:p>
            <a:endParaRPr lang="en-GB" dirty="0">
              <a:solidFill>
                <a:prstClr val="black"/>
              </a:solidFill>
            </a:endParaRPr>
          </a:p>
          <a:p>
            <a:r>
              <a:rPr lang="en-GB" dirty="0">
                <a:solidFill>
                  <a:prstClr val="black"/>
                </a:solidFill>
              </a:rPr>
              <a:t>Examples of polysaccharides are:</a:t>
            </a:r>
          </a:p>
          <a:p>
            <a:pPr marL="285750" indent="-285750">
              <a:buFont typeface="Arial" panose="020B0604020202020204" pitchFamily="34" charset="0"/>
              <a:buChar char="•"/>
            </a:pPr>
            <a:r>
              <a:rPr lang="en-GB" dirty="0">
                <a:solidFill>
                  <a:prstClr val="black"/>
                </a:solidFill>
              </a:rPr>
              <a:t>starch</a:t>
            </a:r>
          </a:p>
          <a:p>
            <a:pPr marL="285750" indent="-285750">
              <a:buFont typeface="Arial" panose="020B0604020202020204" pitchFamily="34" charset="0"/>
              <a:buChar char="•"/>
            </a:pPr>
            <a:r>
              <a:rPr lang="en-GB" dirty="0">
                <a:solidFill>
                  <a:prstClr val="black"/>
                </a:solidFill>
              </a:rPr>
              <a:t>glycogen</a:t>
            </a:r>
          </a:p>
          <a:p>
            <a:pPr marL="285750" indent="-285750">
              <a:buFont typeface="Arial" panose="020B0604020202020204" pitchFamily="34" charset="0"/>
              <a:buChar char="•"/>
            </a:pPr>
            <a:r>
              <a:rPr lang="en-GB" dirty="0">
                <a:solidFill>
                  <a:prstClr val="black"/>
                </a:solidFill>
              </a:rPr>
              <a:t>cellulose</a:t>
            </a:r>
          </a:p>
        </p:txBody>
      </p:sp>
      <p:sp>
        <p:nvSpPr>
          <p:cNvPr id="3" name="AutoShape 2" descr="data:image/jpeg;base64,/9j/4AAQSkZJRgABAQAAAQABAAD/2wCEAAkGBhEREBQUEhQVEhAVFRcUFRAQGRUWFBYQFxIVIBoYFxwYHCggGBsjIBYcKzsgJCgqLS8sGh4yNzwqNSY3LCoBCQoKBQUFDQUFDSkYEhgpKSkpKSkpKSkpKSkpKSkpKSkpKSkpKSkpKSkpKSkpKSkpKSkpKSkpKSkpKSkpKSkpKf/AABEIAHwA/AMBIgACEQEDEQH/xAAcAAEAAgMBAQEAAAAAAAAAAAAABQYCBAcDAQj/xABGEAACAQMDAQQEBw0GBwAAAAABAgMABBEFEiExBhNBUQciMmEUF0JSVHGTGCMkM1ORkpShotHS0xY0RGKBwRU1Y3N0ssT/xAAUAQEAAAAAAAAAAAAAAAAAAAAA/8QAFBEBAAAAAAAAAAAAAAAAAAAAAP/aAAwDAQACEQMRAD8A7jSlKBSlKBVX7Z3Mhks7ZWeKO6mZJZoiVcRpC792rDlS5XGRzgNirLNKqKWYhVUEljwAoGST7qgmsxqMZMy4tG2tABlZtwOVnDKQYz80DnHJ64AUvtxpw06J4rZ5hBc2l5vheWSQI8UIdZULkshycHBwdw8aw7U9oL5tMRXsZYI82v4T38TYHexc4U7jn/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JsDvYucKdxz/vXVxUVqvZuG4tRbOXEQ7vlThvvTKV5x5qKlaBSlKBSlKBSlKBSlKBSlQna+VhbqASBJPBE+OCYpJ0V1z1GQSOPOgxB+HOw6WcbbTj/ESLjPI6xKeMfKYEHgYacAr5FEqqFUBVAACqMAKBwAB0FZUClKUClKUClKUClKUClKUClKUClKUCoIH4c7DpZxttOP8AESLjPI6xKeMfKYEHgYbLtfKwt1AJAkngifHBMUk6K656jIJHHnUzFEqqFUBVAACqMAKBwAB0FB9Ar7SlApSlApXi17GHEZdRIRkRlhvI8wM5Ir2oFKUoFKUoFKUoFVvtzdKkMI9ZnN1blY4wXkfZOjNtUcnABPuqa1HUUgTc2SSQqooy7ueiqPEn+JOAM1q6Vpzh3nmx38gC7AcrFEM4jU+PXJPG4+4Cg1P7XL9Fvf1eSn9rl+i3v6vJU9imKCB/tev0W9/V5Kf2vX6Le/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71T59n9nP8A1Kk9N01YFIXLMx3PI/LyOerMfP3dAMAYArboIHu9U+fZ/Zz/ANSnd6p8+z+zn/qVPUoIDu9U+fZfZz/1K+hdTHJa0YDJKokwZuDgAmTAJOOTU9Sg5lpmi2EujG6uFjN2YXlmvHIE6Xaht3r+0jI4wFHTAFXnsvcTSWVs9wMTtDG0g/6hQZz5H3V4T9idPe4+EPbRNPncXK9X+cy+yzf5iM1uapqncbGZcwlgjyA/i9xAViMezk4JzxnPSg36r2qdvbG2lMUkp3r+MKJI6RcZHesikR8eZqw1z7s/2kttOiltr1mS6E87kGORmuRJKzK8e1T3m5WAwOQRg4xQXC21+CSdoEbdIsST8DKmKQkKQ3Q5x4VHX3b2yhmkid2EkbBWARiASitwQOeGFUDsp2bujdiH4RNZSpp8JZYhGWCNczlIm3g42KwHFQmt2jw312kkr3DiVczShQ7fg0PXYAOOnA8KDvla9/fJBG0kh2xoNzN7v9z7q9pJAoJJAAGSTwAB1J8hULYIbwrPICIAd0EDAgnyllB8fmr4deT7IethYvJKLicbXAIhh4PdI2NxYjrI2BnwA4HiTL0pQKUpQKUpQKUpQamp6ak8exsjlWV19pJFIKuvvBAPPHnxWtpmpsXME2BcIu7K+zLFnAkQeHPBU9D5ggmUrS1PTBMAQxjmQ5jmXqjfV8pT0Kngj34IDdpUdpOqGXckgCXEbbZEGcE4Uh0zyUIYYP1jqKkaBSlKBSlamp6nHbxl5DgdFXI3PIc7UQH2nboB40GOp6mIQAAXlc7Y4V9p2x+xR1LHgD8x89H0wxBmkIeeRt0knvycIvjsQHAH+vUmvPSrB2b4ROPv7LhU+TBGcHu19/A3N4keQAqVoFKUoFKUoFKUoFYyRhgQwBUggqeQQeoI8RWVKCDspDaSdzISbd2xbyHkJkD7w5PPXO0nqDt6gZ27vUglzBDsyZVlYPn2e7CeGPHf+ytm/sEniaOQbo3G1h049xHQ++qrdXUkd7Zxy+tMsrRpMcATW0kEhY4HHeKYkzjzBGA2AFx2DOcDPTPjisTCpOdoyfHArOlBVO39vJItosWwyG6BVZtxicrBMdkgXna2MZ5xwcHGKmOz2uJdwLKo2NyskLe3FMvDxv71P5xg9DWr2kH36w/8v/5p6ge29vcWM3/E7QblChb63J9WW2XpIB+UQE85zjjpwQvdRGs9rbKzZVubiOJ26K55x84gdF/zHitzSdWhuoUmgcSQuMq69CPf5EeIPINVDRtVtrS61AX0sUVw9wZFecqneWZjQRbC3tKuGGB0OfPkLZa63byymKORXkEazbV5+8uSFcEcEHB6GvS11SKSSWNHDSQlVlQZyhZdyg/WPKuQdjNOvJNSuvgtwLSFohJbhoVk/AnupjGArEbFzuIHkwq4dgIJUvtUWaUTyiW33ShBGD+DDHqgkDigvNKUoFKUoFKVz7UdfbVrp7CzZls4/wC+30ecNz/d4mHi3ILDwzj3huLJLqE/wy02oluskVvM3S6csBIGGM9xlMA9Sw3dAM2rTtRWZNy5Ug7Xjfh0cdVYeB/YRgjIOa9ra1SJFSNVSNAFVEACqoHAAHAAqL1S0aGT4TApZjtWeJeskKn2gOveICSMdRlfLATNK8rW6SVFeNgyMMqy9CKzdwoJJAAGSTwAB4mgwurpI0Z3YKijLM3AAqBk0mS8DyyM8HH4KMDvIG5+/EHjvG49U9Fyp9phXvAhvHSVuLWNt8K8gzPg4lYeCDOVU9ThuOKnKCD7Na602+G42pewHbLGoIDLkhJow3JjcDI64OVzkVOVWO2fZqSYLc2jGPUbcMYHBwsgPLQyA8Mj48eh5yK9uxPa5dQty5Qw3EbmK4t39qOZeo88HwJ9/lQeV/2quDNJFZWhuu5YLNI0qQorlQTGhbO9wCM9AMjmsNN7dpPcwRLGUWWGZ3MpCvFNBKqPEy9Mgk858K1Y47vTprgQ2jXkFzObhGikjV45ZFUOkgkI9XK5DDPBwelQdr6O2lvYWvbdJY3S7nmwS0UdzPPGVQHIJwoxnHOCaC62vaPfqEtoFGI4I5u9DZyZHdduMcY29c1NVS+zfZFbPVbhoIBDaPawqrL7LTCWQsOSTnGKulApSlApSsJplRSzEKqgsWPQKBkk0GN1dpEjSSMEjQFmdyAqqByST0FVXQIJdQlS+uO8iiRmNnaZwO7KFfhEo6tI4Y4BxtX3sSa7p1+/aK6Jxt0S2f8AFuGBvJxypcfk14O0+7IJPq9QVQBgcDyFB9pSlBR9E9JUElk0k89tHdKZx3JdV5jkkCZVmzyFH5689J7W31/DGtrHbCb4PDLcyXG/uleZNwiRFyxJUZJJwAR1r37Odhli09op4IGuSbg7yqP+MkkKZYrnowrT0LszqGnxRvbpBLI9vBHcW8rsmJoU2iSORVIOVOCCPkgigouka3NoWoSFkZNNeburmBD3qQXLJuVoujbSpBGQCVBHJSus9oryKS3t5o+6mR57fZIypIvdyTICVznBIJ5HStFewK3Ftdpe7HnvW3yNEPViZUCxiLfz6gHtHBJJ88VyHSNXn0W6bTb1m+Ci5hljlbIRVjuFYyoMElHUHIB4b35yH6JW2QOXCqJCApcAbioJwCepAyePfX2O2RWZlVQz4LMAAWIGBuPjgedVD44dG+mJ+jJ/LT44dG+mJ+jJ/LQXOlUz44dG+mJ+jJ/LT44dG+mJ+jJ/LQXOlUz44dG+mJ+jJ/LVT9Ifpqg7gQ6Y/fzzBkMkYkUxAjAKcAlyTxjy+qgkPSB2+lmuBpWlkPey5SWfI2Qrg7gD84DOT8kdMt0uvZDsrDp1olvCOB6zseS8pA3Mfrx08ABVY9EXo8GnW3ezDN7OA0m4DdEvXuwevvPmfqroNApSlBX5pRa3OyLLvdszrbnhVkRR3ku75KY25GDljxyxrCa5aV0tLsd28oZx3DFop40PrREsAw4ZSRgZGeSMimt6c631teKrSLGksEqJyyxylCJFXx2lOQOcHjOK85Lc3l7aTqrrBbLK++QNGXlkQIFCsA2ANxJIx7PXwCzKoAAAwBwAOgFfaUoFcy9IegXFjP8A8W07asiKfhkHRZ4RyWYdCQBz49CORz02vhXPB5HkaCjRdtodSsIZ7dip+FWqSR5w8bm4jyjY6gjx6Efmq9VwTttoU+hXy3FqrPp1xNHJJbIMIsscodY+AQvI9UgA4yv12L7oOH6Dd/mWg6zSuS/dBw/Qbr92n3QcP0G6/doOtUrkv3QcP0G6/dp90HD9Buv3aDrEkgUEsQFAySeAAOpJ8BXGO0fayfX70adp5ZbAEfCrpON8YPJGfkeQ+UfdUR259LNzqcaWdlbzQCYlJBIAWkDYARcDheck9enh16p6OewcelWgj9Vrl/WnmUH135wATztXOB08TgE0E/o2kRWlvHBCNsUShFHjgeJ8yepPma3aUoFKUoFKUoFV3tX2CsdS7s3UZdo87WVmQ7SRlTjqDirFSgoPxG6N+Qb7WX+NPiN0b8g32sv8av1KCg/Ebo35BvtZf40+I3RvyDfay/xq/UoKD8RujfkG+1l/jWrb+jLTbPU7JoYSDieT1ndhvjWPYcE+G410ioq+053vLaUY2RLOGyecyCPbgePsmglaUpQKUpQKUpQKUpQKUpQfCKbRX2lB82im0V9pQfNoptFfaUEBqn/MbL/t3X/rDU/Ubd2CPdQSF8PEsoEXGWEgQE+fG39tb6yqSQCCV6gEZGRxnyoM6VikqtnBBwcHBBww6g+RrKgUpSgUpSgUpSgUpSgUpSg8rmcIjOckKpYgdcAE8e/iqHY295c2Q1EXs0U7xGeO3UJ8FRMFljZCuXGAAWznqRiug1zm77PlLxbBLi4jsJUd2tkaMKFJ9aNGKb1jOTwG4BwMUGn2E9JrywzSPb304kuZGQxRGVI4yExGGz8nnj31afRnqMk+mxySs7uzzZaX28C4kAB+oADHhis+w2npCt2qcKb2YheMKMIABgdABWXo9tBFYIoJI7yc5bGebiQ+AFBZKUpQKUpQKUpQKUpQKUpQKUpQK8rp2CMUG5wpKr5sAcD/AFNetKDmWmdnrOfSfh04BvWheaS+LMJo7gBidrZ+97GGAo4G3GK1OyOo6m1xdyQQQSSyJZPP38jRFZmskJACqeuc+7OKu9x2B0+ScztbqZC29hlu7aTIO9o87Gb3kVKWekRRSzSouJJyrStkncUTavB4HHlQVj0YGQx3xlVUlOoXBdYyWQP6mQpIBI9+Kulaem6RFb953S7e9laZ+ScyvjceenTpW5QKUpQ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AutoShape 4" descr="data:image/jpeg;base64,/9j/4AAQSkZJRgABAQAAAQABAAD/2wCEAAkGBhEREBQUEhQVEhAVFRcUFRAQGRUWFBYQFxIVIBoYFxwYHCggGBsjIBYcKzsgJCgqLS8sGh4yNzwqNSY3LCoBCQoKBQUFDQUFDSkYEhgpKSkpKSkpKSkpKSkpKSkpKSkpKSkpKSkpKSkpKSkpKSkpKSkpKSkpKSkpKSkpKSkpKf/AABEIAHwA/AMBIgACEQEDEQH/xAAcAAEAAgMBAQEAAAAAAAAAAAAABQYCBAcDAQj/xABGEAACAQMDAQQEBw0GBwAAAAABAgMABBEFEiExBhNBUQciMmEUF0JSVHGTGCMkM1ORkpShotHS0xY0RGKBwRU1Y3N0ssT/xAAUAQEAAAAAAAAAAAAAAAAAAAAA/8QAFBEBAAAAAAAAAAAAAAAAAAAAAP/aAAwDAQACEQMRAD8A7jSlKBSlKBVX7Z3Mhks7ZWeKO6mZJZoiVcRpC792rDlS5XGRzgNirLNKqKWYhVUEljwAoGST7qgmsxqMZMy4tG2tABlZtwOVnDKQYz80DnHJ64AUvtxpw06J4rZ5hBc2l5vheWSQI8UIdZULkshycHBwdw8aw7U9oL5tMRXsZYI82v4T38TYHexc4U7jn/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JsDvYucKdxz/vXVxUVqvZuG4tRbOXEQ7vlThvvTKV5x5qKlaBSlKBSlKBSlKBSlKBSlQna+VhbqASBJPBE+OCYpJ0V1z1GQSOPOgxB+HOw6WcbbTj/ESLjPI6xKeMfKYEHgYacAr5FEqqFUBVAACqMAKBwAB0FZUClKUClKUClKUClKUClKUClKUClKUCoIH4c7DpZxttOP8AESLjPI6xKeMfKYEHgYbLtfKwt1AJAkngifHBMUk6K656jIJHHnUzFEqqFUBVAACqMAKBwAB0FB9Ar7SlApSlApXi17GHEZdRIRkRlhvI8wM5Ir2oFKUoFKUoFKUoFVvtzdKkMI9ZnN1blY4wXkfZOjNtUcnABPuqa1HUUgTc2SSQqooy7ueiqPEn+JOAM1q6Vpzh3nmx38gC7AcrFEM4jU+PXJPG4+4Cg1P7XL9Fvf1eSn9rl+i3v6vJU9imKCB/tev0W9/V5Kf2vX6Le/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71T59n9nP8A1Kk9N01YFIXLMx3PI/LyOerMfP3dAMAYArboIHu9U+fZ/Zz/ANSnd6p8+z+zn/qVPUoIDu9U+fZfZz/1K+hdTHJa0YDJKokwZuDgAmTAJOOTU9Sg5lpmi2EujG6uFjN2YXlmvHIE6Xaht3r+0jI4wFHTAFXnsvcTSWVs9wMTtDG0g/6hQZz5H3V4T9idPe4+EPbRNPncXK9X+cy+yzf5iM1uapqncbGZcwlgjyA/i9xAViMezk4JzxnPSg36r2qdvbG2lMUkp3r+MKJI6RcZHesikR8eZqw1z7s/2kttOiltr1mS6E87kGORmuRJKzK8e1T3m5WAwOQRg4xQXC21+CSdoEbdIsST8DKmKQkKQ3Q5x4VHX3b2yhmkid2EkbBWARiASitwQOeGFUDsp2bujdiH4RNZSpp8JZYhGWCNczlIm3g42KwHFQmt2jw312kkr3DiVczShQ7fg0PXYAOOnA8KDvla9/fJBG0kh2xoNzN7v9z7q9pJAoJJAAGSTwAB1J8hULYIbwrPICIAd0EDAgnyllB8fmr4deT7IethYvJKLicbXAIhh4PdI2NxYjrI2BnwA4HiTL0pQKUpQKUpQKUpQamp6ak8exsjlWV19pJFIKuvvBAPPHnxWtpmpsXME2BcIu7K+zLFnAkQeHPBU9D5ggmUrS1PTBMAQxjmQ5jmXqjfV8pT0Kngj34IDdpUdpOqGXckgCXEbbZEGcE4Uh0zyUIYYP1jqKkaBSlKBSlamp6nHbxl5DgdFXI3PIc7UQH2nboB40GOp6mIQAAXlc7Y4V9p2x+xR1LHgD8x89H0wxBmkIeeRt0knvycIvjsQHAH+vUmvPSrB2b4ROPv7LhU+TBGcHu19/A3N4keQAqVoFKUoFKUoFKUoFYyRhgQwBUggqeQQeoI8RWVKCDspDaSdzISbd2xbyHkJkD7w5PPXO0nqDt6gZ27vUglzBDsyZVlYPn2e7CeGPHf+ytm/sEniaOQbo3G1h049xHQ++qrdXUkd7Zxy+tMsrRpMcATW0kEhY4HHeKYkzjzBGA2AFx2DOcDPTPjisTCpOdoyfHArOlBVO39vJItosWwyG6BVZtxicrBMdkgXna2MZ5xwcHGKmOz2uJdwLKo2NyskLe3FMvDxv71P5xg9DWr2kH36w/8v/5p6ge29vcWM3/E7QblChb63J9WW2XpIB+UQE85zjjpwQvdRGs9rbKzZVubiOJ26K55x84gdF/zHitzSdWhuoUmgcSQuMq69CPf5EeIPINVDRtVtrS61AX0sUVw9wZFecqneWZjQRbC3tKuGGB0OfPkLZa63byymKORXkEazbV5+8uSFcEcEHB6GvS11SKSSWNHDSQlVlQZyhZdyg/WPKuQdjNOvJNSuvgtwLSFohJbhoVk/AnupjGArEbFzuIHkwq4dgIJUvtUWaUTyiW33ShBGD+DDHqgkDigvNKUoFKUoFKVz7UdfbVrp7CzZls4/wC+30ecNz/d4mHi3ILDwzj3huLJLqE/wy02oluskVvM3S6csBIGGM9xlMA9Sw3dAM2rTtRWZNy5Ug7Xjfh0cdVYeB/YRgjIOa9ra1SJFSNVSNAFVEACqoHAAHAAqL1S0aGT4TApZjtWeJeskKn2gOveICSMdRlfLATNK8rW6SVFeNgyMMqy9CKzdwoJJAAGSTwAB4mgwurpI0Z3YKijLM3AAqBk0mS8DyyM8HH4KMDvIG5+/EHjvG49U9Fyp9phXvAhvHSVuLWNt8K8gzPg4lYeCDOVU9ThuOKnKCD7Na602+G42pewHbLGoIDLkhJow3JjcDI64OVzkVOVWO2fZqSYLc2jGPUbcMYHBwsgPLQyA8Mj48eh5yK9uxPa5dQty5Qw3EbmK4t39qOZeo88HwJ9/lQeV/2quDNJFZWhuu5YLNI0qQorlQTGhbO9wCM9AMjmsNN7dpPcwRLGUWWGZ3MpCvFNBKqPEy9Mgk858K1Y47vTprgQ2jXkFzObhGikjV45ZFUOkgkI9XK5DDPBwelQdr6O2lvYWvbdJY3S7nmwS0UdzPPGVQHIJwoxnHOCaC62vaPfqEtoFGI4I5u9DZyZHdduMcY29c1NVS+zfZFbPVbhoIBDaPawqrL7LTCWQsOSTnGKulApSlApSsJplRSzEKqgsWPQKBkk0GN1dpEjSSMEjQFmdyAqqByST0FVXQIJdQlS+uO8iiRmNnaZwO7KFfhEo6tI4Y4BxtX3sSa7p1+/aK6Jxt0S2f8AFuGBvJxypcfk14O0+7IJPq9QVQBgcDyFB9pSlBR9E9JUElk0k89tHdKZx3JdV5jkkCZVmzyFH5689J7W31/DGtrHbCb4PDLcyXG/uleZNwiRFyxJUZJJwAR1r37Odhli09op4IGuSbg7yqP+MkkKZYrnowrT0LszqGnxRvbpBLI9vBHcW8rsmJoU2iSORVIOVOCCPkgigouka3NoWoSFkZNNeburmBD3qQXLJuVoujbSpBGQCVBHJSus9oryKS3t5o+6mR57fZIypIvdyTICVznBIJ5HStFewK3Ftdpe7HnvW3yNEPViZUCxiLfz6gHtHBJJ88VyHSNXn0W6bTb1m+Ci5hljlbIRVjuFYyoMElHUHIB4b35yH6JW2QOXCqJCApcAbioJwCepAyePfX2O2RWZlVQz4LMAAWIGBuPjgedVD44dG+mJ+jJ/LT44dG+mJ+jJ/LQXOlUz44dG+mJ+jJ/LT44dG+mJ+jJ/LQXOlUz44dG+mJ+jJ/LVT9Ifpqg7gQ6Y/fzzBkMkYkUxAjAKcAlyTxjy+qgkPSB2+lmuBpWlkPey5SWfI2Qrg7gD84DOT8kdMt0uvZDsrDp1olvCOB6zseS8pA3Mfrx08ABVY9EXo8GnW3ezDN7OA0m4DdEvXuwevvPmfqroNApSlBX5pRa3OyLLvdszrbnhVkRR3ku75KY25GDljxyxrCa5aV0tLsd28oZx3DFop40PrREsAw4ZSRgZGeSMimt6c631teKrSLGksEqJyyxylCJFXx2lOQOcHjOK85Lc3l7aTqrrBbLK++QNGXlkQIFCsA2ANxJIx7PXwCzKoAAAwBwAOgFfaUoFcy9IegXFjP8A8W07asiKfhkHRZ4RyWYdCQBz49CORz02vhXPB5HkaCjRdtodSsIZ7dip+FWqSR5w8bm4jyjY6gjx6Efmq9VwTttoU+hXy3FqrPp1xNHJJbIMIsscodY+AQvI9UgA4yv12L7oOH6Dd/mWg6zSuS/dBw/Qbr92n3QcP0G6/doOtUrkv3QcP0G6/dp90HD9Buv3aDrEkgUEsQFAySeAAOpJ8BXGO0fayfX70adp5ZbAEfCrpON8YPJGfkeQ+UfdUR259LNzqcaWdlbzQCYlJBIAWkDYARcDheck9enh16p6OewcelWgj9Vrl/WnmUH135wATztXOB08TgE0E/o2kRWlvHBCNsUShFHjgeJ8yepPma3aUoFKUoFKUoFV3tX2CsdS7s3UZdo87WVmQ7SRlTjqDirFSgoPxG6N+Qb7WX+NPiN0b8g32sv8av1KCg/Ebo35BvtZf40+I3RvyDfay/xq/UoKD8RujfkG+1l/jWrb+jLTbPU7JoYSDieT1ndhvjWPYcE+G410ioq+053vLaUY2RLOGyecyCPbgePsmglaUpQKUpQKUpQKUpQKUpQfCKbRX2lB82im0V9pQfNoptFfaUEBqn/MbL/t3X/rDU/Ubd2CPdQSF8PEsoEXGWEgQE+fG39tb6yqSQCCV6gEZGRxnyoM6VikqtnBBwcHBBww6g+RrKgUpSgUpSgUpSgUpSgUpSg8rmcIjOckKpYgdcAE8e/iqHY295c2Q1EXs0U7xGeO3UJ8FRMFljZCuXGAAWznqRiug1zm77PlLxbBLi4jsJUd2tkaMKFJ9aNGKb1jOTwG4BwMUGn2E9JrywzSPb304kuZGQxRGVI4yExGGz8nnj31afRnqMk+mxySs7uzzZaX28C4kAB+oADHhis+w2npCt2qcKb2YheMKMIABgdABWXo9tBFYIoJI7yc5bGebiQ+AFBZKUpQKUpQKUpQKUpQKUpQKUpQK8rp2CMUG5wpKr5sAcD/AFNetKDmWmdnrOfSfh04BvWheaS+LMJo7gBidrZ+97GGAo4G3GK1OyOo6m1xdyQQQSSyJZPP38jRFZmskJACqeuc+7OKu9x2B0+ScztbqZC29hlu7aTIO9o87Gb3kVKWekRRSzSouJJyrStkncUTavB4HHlQVj0YGQx3xlVUlOoXBdYyWQP6mQpIBI9+Kulaem6RFb953S7e9laZ+ScyvjceenTpW5QKUpQ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AutoShape 6" descr="data:image/jpeg;base64,/9j/4AAQSkZJRgABAQAAAQABAAD/2wCEAAkGBhEREBQUEhQVEhAVFRcUFRAQGRUWFBYQFxIVIBoYFxwYHCggGBsjIBYcKzsgJCgqLS8sGh4yNzwqNSY3LCoBCQoKBQUFDQUFDSkYEhgpKSkpKSkpKSkpKSkpKSkpKSkpKSkpKSkpKSkpKSkpKSkpKSkpKSkpKSkpKSkpKSkpKf/AABEIAHwA/AMBIgACEQEDEQH/xAAcAAEAAgMBAQEAAAAAAAAAAAAABQYCBAcDAQj/xABGEAACAQMDAQQEBw0GBwAAAAABAgMABBEFEiExBhNBUQciMmEUF0JSVHGTGCMkM1ORkpShotHS0xY0RGKBwRU1Y3N0ssT/xAAUAQEAAAAAAAAAAAAAAAAAAAAA/8QAFBEBAAAAAAAAAAAAAAAAAAAAAP/aAAwDAQACEQMRAD8A7jSlKBSlKBVX7Z3Mhks7ZWeKO6mZJZoiVcRpC792rDlS5XGRzgNirLNKqKWYhVUEljwAoGST7qgmsxqMZMy4tG2tABlZtwOVnDKQYz80DnHJ64AUvtxpw06J4rZ5hBc2l5vheWSQI8UIdZULkshycHBwdw8aw7U9oL5tMRXsZYI82v4T38TYHexc4U7jn/ereno8te6mR3nmeaJoGuJ5WkmWFuqoW4QfUOcDOak9V7Nw3FqLZy4iHd8qcN96ZSvOPNRQSopSlApSlApSlApSlApSlApSlApSsJpVRSzEKqgkseAFAySfdQVrtncyGSztlZ4o7qZklmiJVxGkLv3asOVLlcZHOA2KqfbjThp0TxWzzCC5tLzfC8skgR4oQ6yoXJZDk4ODg7h41dGsxqMZMy4tG2tABlZtwOVnDKQYz80DnHJ64Guno8te6mR3nmeaJoGuJ5WkmWFuqoW4QfUOcDOaCodqe0F82mIr2MsEebX8J7+JsDvYucKdxz/vXVxUVqvZuG4tRbOXEQ7vlThvvTKV5x5qKlaBSlKBSlKBSlKBSlKBSlQna+VhbqASBJPBE+OCYpJ0V1z1GQSOPOgxB+HOw6WcbbTj/ESLjPI6xKeMfKYEHgYacAr5FEqqFUBVAACqMAKBwAB0FZUClKUClKUClKUClKUClKUClKUClKUCoIH4c7DpZxttOP8AESLjPI6xKeMfKYEHgYbLtfKwt1AJAkngifHBMUk6K656jIJHHnUzFEqqFUBVAACqMAKBwAB0FB9Ar7SlApSlApXi17GHEZdRIRkRlhvI8wM5Ir2oFKUoFKUoFKUoFVvtzdKkMI9ZnN1blY4wXkfZOjNtUcnABPuqa1HUUgTc2SSQqooy7ueiqPEn+JOAM1q6Vpzh3nmx38gC7AcrFEM4jU+PXJPG4+4Cg1P7XL9Fvf1eSn9rl+i3v6vJU9imKCB/tev0W9/V5Kf2vX6Le/q8lT2KYoIWHtUjHBguowFZi8sLqgCqSck9OlVy1m1K5tBqCXYj3RmeOx7pDB3WCypIx9csQBlwRgngYFX0qKpx7DXCobeK9aPTiGXuBGhmSJicxxynlUwSASCQOhoLHoWrLdWsNwoIWaNJAp6jcoOP9K360IZoYDFbqNg2bYhg7NqDGwHpuAGcdcAnwNb9ApSlApSlApSlApSozWdSdAI4MNdSA92reyo8ZJMdEX9pwByaCN7VNJOUtrcKZ1khuGaXcI440nU5baMsx2nCAjOCcjx9+71T59n9nP8A1Kk9N01YFIXLMx3PI/LyOerMfP3dAMAYArboIHu9U+fZ/Zz/ANSnd6p8+z+zn/qVPUoIDu9U+fZfZz/1K+hdTHJa0YDJKokwZuDgAmTAJOOTU9Sg5lpmi2EujG6uFjN2YXlmvHIE6Xaht3r+0jI4wFHTAFXnsvcTSWVs9wMTtDG0g/6hQZz5H3V4T9idPe4+EPbRNPncXK9X+cy+yzf5iM1uapqncbGZcwlgjyA/i9xAViMezk4JzxnPSg36r2qdvbG2lMUkp3r+MKJI6RcZHesikR8eZqw1z7s/2kttOiltr1mS6E87kGORmuRJKzK8e1T3m5WAwOQRg4xQXC21+CSdoEbdIsST8DKmKQkKQ3Q5x4VHX3b2yhmkid2EkbBWARiASitwQOeGFUDsp2bujdiH4RNZSpp8JZYhGWCNczlIm3g42KwHFQmt2jw312kkr3DiVczShQ7fg0PXYAOOnA8KDvla9/fJBG0kh2xoNzN7v9z7q9pJAoJJAAGSTwAB1J8hULYIbwrPICIAd0EDAgnyllB8fmr4deT7IethYvJKLicbXAIhh4PdI2NxYjrI2BnwA4HiTL0pQKUpQKUpQKUpQamp6ak8exsjlWV19pJFIKuvvBAPPHnxWtpmpsXME2BcIu7K+zLFnAkQeHPBU9D5ggmUrS1PTBMAQxjmQ5jmXqjfV8pT0Kngj34IDdpUdpOqGXckgCXEbbZEGcE4Uh0zyUIYYP1jqKkaBSlKBSlamp6nHbxl5DgdFXI3PIc7UQH2nboB40GOp6mIQAAXlc7Y4V9p2x+xR1LHgD8x89H0wxBmkIeeRt0knvycIvjsQHAH+vUmvPSrB2b4ROPv7LhU+TBGcHu19/A3N4keQAqVoFKUoFKUoFKUoFYyRhgQwBUggqeQQeoI8RWVKCDspDaSdzISbd2xbyHkJkD7w5PPXO0nqDt6gZ27vUglzBDsyZVlYPn2e7CeGPHf+ytm/sEniaOQbo3G1h049xHQ++qrdXUkd7Zxy+tMsrRpMcATW0kEhY4HHeKYkzjzBGA2AFx2DOcDPTPjisTCpOdoyfHArOlBVO39vJItosWwyG6BVZtxicrBMdkgXna2MZ5xwcHGKmOz2uJdwLKo2NyskLe3FMvDxv71P5xg9DWr2kH36w/8v/5p6ge29vcWM3/E7QblChb63J9WW2XpIB+UQE85zjjpwQvdRGs9rbKzZVubiOJ26K55x84gdF/zHitzSdWhuoUmgcSQuMq69CPf5EeIPINVDRtVtrS61AX0sUVw9wZFecqneWZjQRbC3tKuGGB0OfPkLZa63byymKORXkEazbV5+8uSFcEcEHB6GvS11SKSSWNHDSQlVlQZyhZdyg/WPKuQdjNOvJNSuvgtwLSFohJbhoVk/AnupjGArEbFzuIHkwq4dgIJUvtUWaUTyiW33ShBGD+DDHqgkDigvNKUoFKUoFKVz7UdfbVrp7CzZls4/wC+30ecNz/d4mHi3ILDwzj3huLJLqE/wy02oluskVvM3S6csBIGGM9xlMA9Sw3dAM2rTtRWZNy5Ug7Xjfh0cdVYeB/YRgjIOa9ra1SJFSNVSNAFVEACqoHAAHAAqL1S0aGT4TApZjtWeJeskKn2gOveICSMdRlfLATNK8rW6SVFeNgyMMqy9CKzdwoJJAAGSTwAB4mgwurpI0Z3YKijLM3AAqBk0mS8DyyM8HH4KMDvIG5+/EHjvG49U9Fyp9phXvAhvHSVuLWNt8K8gzPg4lYeCDOVU9ThuOKnKCD7Na602+G42pewHbLGoIDLkhJow3JjcDI64OVzkVOVWO2fZqSYLc2jGPUbcMYHBwsgPLQyA8Mj48eh5yK9uxPa5dQty5Qw3EbmK4t39qOZeo88HwJ9/lQeV/2quDNJFZWhuu5YLNI0qQorlQTGhbO9wCM9AMjmsNN7dpPcwRLGUWWGZ3MpCvFNBKqPEy9Mgk858K1Y47vTprgQ2jXkFzObhGikjV45ZFUOkgkI9XK5DDPBwelQdr6O2lvYWvbdJY3S7nmwS0UdzPPGVQHIJwoxnHOCaC62vaPfqEtoFGI4I5u9DZyZHdduMcY29c1NVS+zfZFbPVbhoIBDaPawqrL7LTCWQsOSTnGKulApSlApSsJplRSzEKqgsWPQKBkk0GN1dpEjSSMEjQFmdyAqqByST0FVXQIJdQlS+uO8iiRmNnaZwO7KFfhEo6tI4Y4BxtX3sSa7p1+/aK6Jxt0S2f8AFuGBvJxypcfk14O0+7IJPq9QVQBgcDyFB9pSlBR9E9JUElk0k89tHdKZx3JdV5jkkCZVmzyFH5689J7W31/DGtrHbCb4PDLcyXG/uleZNwiRFyxJUZJJwAR1r37Odhli09op4IGuSbg7yqP+MkkKZYrnowrT0LszqGnxRvbpBLI9vBHcW8rsmJoU2iSORVIOVOCCPkgigouka3NoWoSFkZNNeburmBD3qQXLJuVoujbSpBGQCVBHJSus9oryKS3t5o+6mR57fZIypIvdyTICVznBIJ5HStFewK3Ftdpe7HnvW3yNEPViZUCxiLfz6gHtHBJJ88VyHSNXn0W6bTb1m+Ci5hljlbIRVjuFYyoMElHUHIB4b35yH6JW2QOXCqJCApcAbioJwCepAyePfX2O2RWZlVQz4LMAAWIGBuPjgedVD44dG+mJ+jJ/LT44dG+mJ+jJ/LQXOlUz44dG+mJ+jJ/LT44dG+mJ+jJ/LQXOlUz44dG+mJ+jJ/LVT9Ifpqg7gQ6Y/fzzBkMkYkUxAjAKcAlyTxjy+qgkPSB2+lmuBpWlkPey5SWfI2Qrg7gD84DOT8kdMt0uvZDsrDp1olvCOB6zseS8pA3Mfrx08ABVY9EXo8GnW3ezDN7OA0m4DdEvXuwevvPmfqroNApSlBX5pRa3OyLLvdszrbnhVkRR3ku75KY25GDljxyxrCa5aV0tLsd28oZx3DFop40PrREsAw4ZSRgZGeSMimt6c631teKrSLGksEqJyyxylCJFXx2lOQOcHjOK85Lc3l7aTqrrBbLK++QNGXlkQIFCsA2ANxJIx7PXwCzKoAAAwBwAOgFfaUoFcy9IegXFjP8A8W07asiKfhkHRZ4RyWYdCQBz49CORz02vhXPB5HkaCjRdtodSsIZ7dip+FWqSR5w8bm4jyjY6gjx6Efmq9VwTttoU+hXy3FqrPp1xNHJJbIMIsscodY+AQvI9UgA4yv12L7oOH6Dd/mWg6zSuS/dBw/Qbr92n3QcP0G6/doOtUrkv3QcP0G6/dp90HD9Buv3aDrEkgUEsQFAySeAAOpJ8BXGO0fayfX70adp5ZbAEfCrpON8YPJGfkeQ+UfdUR259LNzqcaWdlbzQCYlJBIAWkDYARcDheck9enh16p6OewcelWgj9Vrl/WnmUH135wATztXOB08TgE0E/o2kRWlvHBCNsUShFHjgeJ8yepPma3aUoFKUoFKUoFV3tX2CsdS7s3UZdo87WVmQ7SRlTjqDirFSgoPxG6N+Qb7WX+NPiN0b8g32sv8av1KCg/Ebo35BvtZf40+I3RvyDfay/xq/UoKD8RujfkG+1l/jWrb+jLTbPU7JoYSDieT1ndhvjWPYcE+G410ioq+053vLaUY2RLOGyecyCPbgePsmglaUpQKUpQKUpQKUpQKUpQfCKbRX2lB82im0V9pQfNoptFfaUEBqn/MbL/t3X/rDU/Ubd2CPdQSF8PEsoEXGWEgQE+fG39tb6yqSQCCV6gEZGRxnyoM6VikqtnBBwcHBBww6g+RrKgUpSgUpSgUpSgUpSgUpSg8rmcIjOckKpYgdcAE8e/iqHY295c2Q1EXs0U7xGeO3UJ8FRMFljZCuXGAAWznqRiug1zm77PlLxbBLi4jsJUd2tkaMKFJ9aNGKb1jOTwG4BwMUGn2E9JrywzSPb304kuZGQxRGVI4yExGGz8nnj31afRnqMk+mxySs7uzzZaX28C4kAB+oADHhis+w2npCt2qcKb2YheMKMIABgdABWXo9tBFYIoJI7yc5bGebiQ+AFBZKUpQKUpQKUpQKUpQKUpQKUpQK8rp2CMUG5wpKr5sAcD/AFNetKDmWmdnrOfSfh04BvWheaS+LMJo7gBidrZ+97GGAo4G3GK1OyOo6m1xdyQQQSSyJZPP38jRFZmskJACqeuc+7OKu9x2B0+ScztbqZC29hlu7aTIO9o87Gb3kVKWekRRSzSouJJyrStkncUTavB4HHlQVj0YGQx3xlVUlOoXBdYyWQP6mQpIBI9+Kulaem6RFb953S7e9laZ+ScyvjceenTpW5QKUpQf/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3082" name="Picture 10" descr="http://static.newworldencyclopedia.org/e/e8/Malto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401201"/>
            <a:ext cx="3096344" cy="120195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yperphysics.phy-astr.gsu.edu/hbase/organic/imgorg/fructos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618" y="1875585"/>
            <a:ext cx="2019300" cy="135255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rsc.org/Education/Teachers/Resources/cfb/images/cellulos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4444" y="5114666"/>
            <a:ext cx="5257800" cy="107632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a:stCxn id="3086" idx="1"/>
          </p:cNvCxnSpPr>
          <p:nvPr/>
        </p:nvCxnSpPr>
        <p:spPr>
          <a:xfrm flipH="1">
            <a:off x="1835696" y="2551860"/>
            <a:ext cx="413892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91680" y="3674506"/>
            <a:ext cx="381642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3088" idx="1"/>
          </p:cNvCxnSpPr>
          <p:nvPr/>
        </p:nvCxnSpPr>
        <p:spPr>
          <a:xfrm flipH="1">
            <a:off x="1691680" y="5652829"/>
            <a:ext cx="19327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0" y="32637"/>
            <a:ext cx="9013122" cy="1384995"/>
          </a:xfrm>
          <a:prstGeom prst="rect">
            <a:avLst/>
          </a:prstGeom>
          <a:noFill/>
        </p:spPr>
        <p:txBody>
          <a:bodyPr wrap="square" lIns="91440" tIns="45720" rIns="91440" bIns="45720" anchor="ctr">
            <a:spAutoFit/>
          </a:bodyPr>
          <a:lstStyle/>
          <a:p>
            <a:pPr algn="ctr"/>
            <a:r>
              <a:rPr lang="es-ES" sz="32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Carbohydrates</a:t>
            </a:r>
            <a:endPar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Monosaccharide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monomers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reactions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disaccharides</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polyccharide</a:t>
            </a:r>
            <a:r>
              <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polymers</a:t>
            </a:r>
            <a:endParaRPr lang="es-ES" sz="2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11032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1000"/>
                                        <p:tgtEl>
                                          <p:spTgt spid="2">
                                            <p:txEl>
                                              <p:pRg st="3" end="3"/>
                                            </p:txEl>
                                          </p:spTgt>
                                        </p:tgtEl>
                                      </p:cBhvr>
                                    </p:animEffect>
                                    <p:anim calcmode="lin" valueType="num">
                                      <p:cBhvr>
                                        <p:cTn id="26"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6" presetClass="entr" presetSubtype="0" fill="hold" nodeType="afterEffect">
                                  <p:stCondLst>
                                    <p:cond delay="0"/>
                                  </p:stCondLst>
                                  <p:childTnLst>
                                    <p:set>
                                      <p:cBhvr>
                                        <p:cTn id="30" dur="1" fill="hold">
                                          <p:stCondLst>
                                            <p:cond delay="0"/>
                                          </p:stCondLst>
                                        </p:cTn>
                                        <p:tgtEl>
                                          <p:spTgt spid="3086"/>
                                        </p:tgtEl>
                                        <p:attrNameLst>
                                          <p:attrName>style.visibility</p:attrName>
                                        </p:attrNameLst>
                                      </p:cBhvr>
                                      <p:to>
                                        <p:strVal val="visible"/>
                                      </p:to>
                                    </p:set>
                                    <p:animEffect transition="in" filter="wipe(down)">
                                      <p:cBhvr>
                                        <p:cTn id="31" dur="580">
                                          <p:stCondLst>
                                            <p:cond delay="0"/>
                                          </p:stCondLst>
                                        </p:cTn>
                                        <p:tgtEl>
                                          <p:spTgt spid="3086"/>
                                        </p:tgtEl>
                                      </p:cBhvr>
                                    </p:animEffect>
                                    <p:anim calcmode="lin" valueType="num">
                                      <p:cBhvr>
                                        <p:cTn id="32" dur="1822" tmFilter="0,0; 0.14,0.36; 0.43,0.73; 0.71,0.91; 1.0,1.0">
                                          <p:stCondLst>
                                            <p:cond delay="0"/>
                                          </p:stCondLst>
                                        </p:cTn>
                                        <p:tgtEl>
                                          <p:spTgt spid="3086"/>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3086"/>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3086"/>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3086"/>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3086"/>
                                        </p:tgtEl>
                                        <p:attrNameLst>
                                          <p:attrName>ppt_y</p:attrName>
                                        </p:attrNameLst>
                                      </p:cBhvr>
                                      <p:tavLst>
                                        <p:tav tm="0" fmla="#ppt_y-sin(pi*$)/81">
                                          <p:val>
                                            <p:fltVal val="0"/>
                                          </p:val>
                                        </p:tav>
                                        <p:tav tm="100000">
                                          <p:val>
                                            <p:fltVal val="1"/>
                                          </p:val>
                                        </p:tav>
                                      </p:tavLst>
                                    </p:anim>
                                    <p:animScale>
                                      <p:cBhvr>
                                        <p:cTn id="37" dur="26">
                                          <p:stCondLst>
                                            <p:cond delay="650"/>
                                          </p:stCondLst>
                                        </p:cTn>
                                        <p:tgtEl>
                                          <p:spTgt spid="3086"/>
                                        </p:tgtEl>
                                      </p:cBhvr>
                                      <p:to x="100000" y="60000"/>
                                    </p:animScale>
                                    <p:animScale>
                                      <p:cBhvr>
                                        <p:cTn id="38" dur="166" decel="50000">
                                          <p:stCondLst>
                                            <p:cond delay="676"/>
                                          </p:stCondLst>
                                        </p:cTn>
                                        <p:tgtEl>
                                          <p:spTgt spid="3086"/>
                                        </p:tgtEl>
                                      </p:cBhvr>
                                      <p:to x="100000" y="100000"/>
                                    </p:animScale>
                                    <p:animScale>
                                      <p:cBhvr>
                                        <p:cTn id="39" dur="26">
                                          <p:stCondLst>
                                            <p:cond delay="1312"/>
                                          </p:stCondLst>
                                        </p:cTn>
                                        <p:tgtEl>
                                          <p:spTgt spid="3086"/>
                                        </p:tgtEl>
                                      </p:cBhvr>
                                      <p:to x="100000" y="80000"/>
                                    </p:animScale>
                                    <p:animScale>
                                      <p:cBhvr>
                                        <p:cTn id="40" dur="166" decel="50000">
                                          <p:stCondLst>
                                            <p:cond delay="1338"/>
                                          </p:stCondLst>
                                        </p:cTn>
                                        <p:tgtEl>
                                          <p:spTgt spid="3086"/>
                                        </p:tgtEl>
                                      </p:cBhvr>
                                      <p:to x="100000" y="100000"/>
                                    </p:animScale>
                                    <p:animScale>
                                      <p:cBhvr>
                                        <p:cTn id="41" dur="26">
                                          <p:stCondLst>
                                            <p:cond delay="1642"/>
                                          </p:stCondLst>
                                        </p:cTn>
                                        <p:tgtEl>
                                          <p:spTgt spid="3086"/>
                                        </p:tgtEl>
                                      </p:cBhvr>
                                      <p:to x="100000" y="90000"/>
                                    </p:animScale>
                                    <p:animScale>
                                      <p:cBhvr>
                                        <p:cTn id="42" dur="166" decel="50000">
                                          <p:stCondLst>
                                            <p:cond delay="1668"/>
                                          </p:stCondLst>
                                        </p:cTn>
                                        <p:tgtEl>
                                          <p:spTgt spid="3086"/>
                                        </p:tgtEl>
                                      </p:cBhvr>
                                      <p:to x="100000" y="100000"/>
                                    </p:animScale>
                                    <p:animScale>
                                      <p:cBhvr>
                                        <p:cTn id="43" dur="26">
                                          <p:stCondLst>
                                            <p:cond delay="1808"/>
                                          </p:stCondLst>
                                        </p:cTn>
                                        <p:tgtEl>
                                          <p:spTgt spid="3086"/>
                                        </p:tgtEl>
                                      </p:cBhvr>
                                      <p:to x="100000" y="95000"/>
                                    </p:animScale>
                                    <p:animScale>
                                      <p:cBhvr>
                                        <p:cTn id="44" dur="166" decel="50000">
                                          <p:stCondLst>
                                            <p:cond delay="1834"/>
                                          </p:stCondLst>
                                        </p:cTn>
                                        <p:tgtEl>
                                          <p:spTgt spid="3086"/>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80">
                                          <p:stCondLst>
                                            <p:cond delay="0"/>
                                          </p:stCondLst>
                                        </p:cTn>
                                        <p:tgtEl>
                                          <p:spTgt spid="12"/>
                                        </p:tgtEl>
                                      </p:cBhvr>
                                    </p:animEffect>
                                    <p:anim calcmode="lin" valueType="num">
                                      <p:cBhvr>
                                        <p:cTn id="4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3" dur="26">
                                          <p:stCondLst>
                                            <p:cond delay="650"/>
                                          </p:stCondLst>
                                        </p:cTn>
                                        <p:tgtEl>
                                          <p:spTgt spid="12"/>
                                        </p:tgtEl>
                                      </p:cBhvr>
                                      <p:to x="100000" y="60000"/>
                                    </p:animScale>
                                    <p:animScale>
                                      <p:cBhvr>
                                        <p:cTn id="54" dur="166" decel="50000">
                                          <p:stCondLst>
                                            <p:cond delay="676"/>
                                          </p:stCondLst>
                                        </p:cTn>
                                        <p:tgtEl>
                                          <p:spTgt spid="12"/>
                                        </p:tgtEl>
                                      </p:cBhvr>
                                      <p:to x="100000" y="100000"/>
                                    </p:animScale>
                                    <p:animScale>
                                      <p:cBhvr>
                                        <p:cTn id="55" dur="26">
                                          <p:stCondLst>
                                            <p:cond delay="1312"/>
                                          </p:stCondLst>
                                        </p:cTn>
                                        <p:tgtEl>
                                          <p:spTgt spid="12"/>
                                        </p:tgtEl>
                                      </p:cBhvr>
                                      <p:to x="100000" y="80000"/>
                                    </p:animScale>
                                    <p:animScale>
                                      <p:cBhvr>
                                        <p:cTn id="56" dur="166" decel="50000">
                                          <p:stCondLst>
                                            <p:cond delay="1338"/>
                                          </p:stCondLst>
                                        </p:cTn>
                                        <p:tgtEl>
                                          <p:spTgt spid="12"/>
                                        </p:tgtEl>
                                      </p:cBhvr>
                                      <p:to x="100000" y="100000"/>
                                    </p:animScale>
                                    <p:animScale>
                                      <p:cBhvr>
                                        <p:cTn id="57" dur="26">
                                          <p:stCondLst>
                                            <p:cond delay="1642"/>
                                          </p:stCondLst>
                                        </p:cTn>
                                        <p:tgtEl>
                                          <p:spTgt spid="12"/>
                                        </p:tgtEl>
                                      </p:cBhvr>
                                      <p:to x="100000" y="90000"/>
                                    </p:animScale>
                                    <p:animScale>
                                      <p:cBhvr>
                                        <p:cTn id="58" dur="166" decel="50000">
                                          <p:stCondLst>
                                            <p:cond delay="1668"/>
                                          </p:stCondLst>
                                        </p:cTn>
                                        <p:tgtEl>
                                          <p:spTgt spid="12"/>
                                        </p:tgtEl>
                                      </p:cBhvr>
                                      <p:to x="100000" y="100000"/>
                                    </p:animScale>
                                    <p:animScale>
                                      <p:cBhvr>
                                        <p:cTn id="59" dur="26">
                                          <p:stCondLst>
                                            <p:cond delay="1808"/>
                                          </p:stCondLst>
                                        </p:cTn>
                                        <p:tgtEl>
                                          <p:spTgt spid="12"/>
                                        </p:tgtEl>
                                      </p:cBhvr>
                                      <p:to x="100000" y="95000"/>
                                    </p:animScale>
                                    <p:animScale>
                                      <p:cBhvr>
                                        <p:cTn id="60" dur="166" decel="50000">
                                          <p:stCondLst>
                                            <p:cond delay="1834"/>
                                          </p:stCondLst>
                                        </p:cTn>
                                        <p:tgtEl>
                                          <p:spTgt spid="12"/>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
                                            <p:txEl>
                                              <p:pRg st="5" end="5"/>
                                            </p:txEl>
                                          </p:spTgt>
                                        </p:tgtEl>
                                        <p:attrNameLst>
                                          <p:attrName>style.visibility</p:attrName>
                                        </p:attrNameLst>
                                      </p:cBhvr>
                                      <p:to>
                                        <p:strVal val="visible"/>
                                      </p:to>
                                    </p:set>
                                    <p:animEffect transition="in" filter="fade">
                                      <p:cBhvr>
                                        <p:cTn id="65" dur="1000"/>
                                        <p:tgtEl>
                                          <p:spTgt spid="2">
                                            <p:txEl>
                                              <p:pRg st="5" end="5"/>
                                            </p:txEl>
                                          </p:spTgt>
                                        </p:tgtEl>
                                      </p:cBhvr>
                                    </p:animEffect>
                                    <p:anim calcmode="lin" valueType="num">
                                      <p:cBhvr>
                                        <p:cTn id="6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00"/>
                            </p:stCondLst>
                            <p:childTnLst>
                              <p:par>
                                <p:cTn id="69" presetID="42" presetClass="entr" presetSubtype="0" fill="hold" grpId="0" nodeType="afterEffect">
                                  <p:stCondLst>
                                    <p:cond delay="0"/>
                                  </p:stCondLst>
                                  <p:childTnLst>
                                    <p:set>
                                      <p:cBhvr>
                                        <p:cTn id="70" dur="1" fill="hold">
                                          <p:stCondLst>
                                            <p:cond delay="0"/>
                                          </p:stCondLst>
                                        </p:cTn>
                                        <p:tgtEl>
                                          <p:spTgt spid="2">
                                            <p:txEl>
                                              <p:pRg st="6" end="6"/>
                                            </p:txEl>
                                          </p:spTgt>
                                        </p:tgtEl>
                                        <p:attrNameLst>
                                          <p:attrName>style.visibility</p:attrName>
                                        </p:attrNameLst>
                                      </p:cBhvr>
                                      <p:to>
                                        <p:strVal val="visible"/>
                                      </p:to>
                                    </p:set>
                                    <p:animEffect transition="in" filter="fade">
                                      <p:cBhvr>
                                        <p:cTn id="71" dur="1000"/>
                                        <p:tgtEl>
                                          <p:spTgt spid="2">
                                            <p:txEl>
                                              <p:pRg st="6" end="6"/>
                                            </p:txEl>
                                          </p:spTgt>
                                        </p:tgtEl>
                                      </p:cBhvr>
                                    </p:animEffect>
                                    <p:anim calcmode="lin" valueType="num">
                                      <p:cBhvr>
                                        <p:cTn id="7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74" fill="hold">
                            <p:stCondLst>
                              <p:cond delay="2000"/>
                            </p:stCondLst>
                            <p:childTnLst>
                              <p:par>
                                <p:cTn id="75" presetID="42" presetClass="entr" presetSubtype="0" fill="hold" grpId="0" nodeType="afterEffect">
                                  <p:stCondLst>
                                    <p:cond delay="0"/>
                                  </p:stCondLst>
                                  <p:childTnLst>
                                    <p:set>
                                      <p:cBhvr>
                                        <p:cTn id="76" dur="1" fill="hold">
                                          <p:stCondLst>
                                            <p:cond delay="0"/>
                                          </p:stCondLst>
                                        </p:cTn>
                                        <p:tgtEl>
                                          <p:spTgt spid="2">
                                            <p:txEl>
                                              <p:pRg st="7" end="7"/>
                                            </p:txEl>
                                          </p:spTgt>
                                        </p:tgtEl>
                                        <p:attrNameLst>
                                          <p:attrName>style.visibility</p:attrName>
                                        </p:attrNameLst>
                                      </p:cBhvr>
                                      <p:to>
                                        <p:strVal val="visible"/>
                                      </p:to>
                                    </p:set>
                                    <p:animEffect transition="in" filter="fade">
                                      <p:cBhvr>
                                        <p:cTn id="77" dur="1000"/>
                                        <p:tgtEl>
                                          <p:spTgt spid="2">
                                            <p:txEl>
                                              <p:pRg st="7" end="7"/>
                                            </p:txEl>
                                          </p:spTgt>
                                        </p:tgtEl>
                                      </p:cBhvr>
                                    </p:animEffect>
                                    <p:anim calcmode="lin" valueType="num">
                                      <p:cBhvr>
                                        <p:cTn id="7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80" fill="hold">
                            <p:stCondLst>
                              <p:cond delay="3000"/>
                            </p:stCondLst>
                            <p:childTnLst>
                              <p:par>
                                <p:cTn id="81" presetID="42" presetClass="entr" presetSubtype="0" fill="hold" grpId="0" nodeType="afterEffect">
                                  <p:stCondLst>
                                    <p:cond delay="0"/>
                                  </p:stCondLst>
                                  <p:childTnLst>
                                    <p:set>
                                      <p:cBhvr>
                                        <p:cTn id="82" dur="1" fill="hold">
                                          <p:stCondLst>
                                            <p:cond delay="0"/>
                                          </p:stCondLst>
                                        </p:cTn>
                                        <p:tgtEl>
                                          <p:spTgt spid="2">
                                            <p:txEl>
                                              <p:pRg st="8" end="8"/>
                                            </p:txEl>
                                          </p:spTgt>
                                        </p:tgtEl>
                                        <p:attrNameLst>
                                          <p:attrName>style.visibility</p:attrName>
                                        </p:attrNameLst>
                                      </p:cBhvr>
                                      <p:to>
                                        <p:strVal val="visible"/>
                                      </p:to>
                                    </p:set>
                                    <p:animEffect transition="in" filter="fade">
                                      <p:cBhvr>
                                        <p:cTn id="83" dur="1000"/>
                                        <p:tgtEl>
                                          <p:spTgt spid="2">
                                            <p:txEl>
                                              <p:pRg st="8" end="8"/>
                                            </p:txEl>
                                          </p:spTgt>
                                        </p:tgtEl>
                                      </p:cBhvr>
                                    </p:animEffect>
                                    <p:anim calcmode="lin" valueType="num">
                                      <p:cBhvr>
                                        <p:cTn id="84"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85"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86" fill="hold">
                            <p:stCondLst>
                              <p:cond delay="4000"/>
                            </p:stCondLst>
                            <p:childTnLst>
                              <p:par>
                                <p:cTn id="87" presetID="26" presetClass="entr" presetSubtype="0" fill="hold" nodeType="afterEffect">
                                  <p:stCondLst>
                                    <p:cond delay="0"/>
                                  </p:stCondLst>
                                  <p:childTnLst>
                                    <p:set>
                                      <p:cBhvr>
                                        <p:cTn id="88" dur="1" fill="hold">
                                          <p:stCondLst>
                                            <p:cond delay="0"/>
                                          </p:stCondLst>
                                        </p:cTn>
                                        <p:tgtEl>
                                          <p:spTgt spid="3082"/>
                                        </p:tgtEl>
                                        <p:attrNameLst>
                                          <p:attrName>style.visibility</p:attrName>
                                        </p:attrNameLst>
                                      </p:cBhvr>
                                      <p:to>
                                        <p:strVal val="visible"/>
                                      </p:to>
                                    </p:set>
                                    <p:animEffect transition="in" filter="wipe(down)">
                                      <p:cBhvr>
                                        <p:cTn id="89" dur="580">
                                          <p:stCondLst>
                                            <p:cond delay="0"/>
                                          </p:stCondLst>
                                        </p:cTn>
                                        <p:tgtEl>
                                          <p:spTgt spid="3082"/>
                                        </p:tgtEl>
                                      </p:cBhvr>
                                    </p:animEffect>
                                    <p:anim calcmode="lin" valueType="num">
                                      <p:cBhvr>
                                        <p:cTn id="90" dur="1822" tmFilter="0,0; 0.14,0.36; 0.43,0.73; 0.71,0.91; 1.0,1.0">
                                          <p:stCondLst>
                                            <p:cond delay="0"/>
                                          </p:stCondLst>
                                        </p:cTn>
                                        <p:tgtEl>
                                          <p:spTgt spid="308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08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08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08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082"/>
                                        </p:tgtEl>
                                        <p:attrNameLst>
                                          <p:attrName>ppt_y</p:attrName>
                                        </p:attrNameLst>
                                      </p:cBhvr>
                                      <p:tavLst>
                                        <p:tav tm="0" fmla="#ppt_y-sin(pi*$)/81">
                                          <p:val>
                                            <p:fltVal val="0"/>
                                          </p:val>
                                        </p:tav>
                                        <p:tav tm="100000">
                                          <p:val>
                                            <p:fltVal val="1"/>
                                          </p:val>
                                        </p:tav>
                                      </p:tavLst>
                                    </p:anim>
                                    <p:animScale>
                                      <p:cBhvr>
                                        <p:cTn id="95" dur="26">
                                          <p:stCondLst>
                                            <p:cond delay="650"/>
                                          </p:stCondLst>
                                        </p:cTn>
                                        <p:tgtEl>
                                          <p:spTgt spid="3082"/>
                                        </p:tgtEl>
                                      </p:cBhvr>
                                      <p:to x="100000" y="60000"/>
                                    </p:animScale>
                                    <p:animScale>
                                      <p:cBhvr>
                                        <p:cTn id="96" dur="166" decel="50000">
                                          <p:stCondLst>
                                            <p:cond delay="676"/>
                                          </p:stCondLst>
                                        </p:cTn>
                                        <p:tgtEl>
                                          <p:spTgt spid="3082"/>
                                        </p:tgtEl>
                                      </p:cBhvr>
                                      <p:to x="100000" y="100000"/>
                                    </p:animScale>
                                    <p:animScale>
                                      <p:cBhvr>
                                        <p:cTn id="97" dur="26">
                                          <p:stCondLst>
                                            <p:cond delay="1312"/>
                                          </p:stCondLst>
                                        </p:cTn>
                                        <p:tgtEl>
                                          <p:spTgt spid="3082"/>
                                        </p:tgtEl>
                                      </p:cBhvr>
                                      <p:to x="100000" y="80000"/>
                                    </p:animScale>
                                    <p:animScale>
                                      <p:cBhvr>
                                        <p:cTn id="98" dur="166" decel="50000">
                                          <p:stCondLst>
                                            <p:cond delay="1338"/>
                                          </p:stCondLst>
                                        </p:cTn>
                                        <p:tgtEl>
                                          <p:spTgt spid="3082"/>
                                        </p:tgtEl>
                                      </p:cBhvr>
                                      <p:to x="100000" y="100000"/>
                                    </p:animScale>
                                    <p:animScale>
                                      <p:cBhvr>
                                        <p:cTn id="99" dur="26">
                                          <p:stCondLst>
                                            <p:cond delay="1642"/>
                                          </p:stCondLst>
                                        </p:cTn>
                                        <p:tgtEl>
                                          <p:spTgt spid="3082"/>
                                        </p:tgtEl>
                                      </p:cBhvr>
                                      <p:to x="100000" y="90000"/>
                                    </p:animScale>
                                    <p:animScale>
                                      <p:cBhvr>
                                        <p:cTn id="100" dur="166" decel="50000">
                                          <p:stCondLst>
                                            <p:cond delay="1668"/>
                                          </p:stCondLst>
                                        </p:cTn>
                                        <p:tgtEl>
                                          <p:spTgt spid="3082"/>
                                        </p:tgtEl>
                                      </p:cBhvr>
                                      <p:to x="100000" y="100000"/>
                                    </p:animScale>
                                    <p:animScale>
                                      <p:cBhvr>
                                        <p:cTn id="101" dur="26">
                                          <p:stCondLst>
                                            <p:cond delay="1808"/>
                                          </p:stCondLst>
                                        </p:cTn>
                                        <p:tgtEl>
                                          <p:spTgt spid="3082"/>
                                        </p:tgtEl>
                                      </p:cBhvr>
                                      <p:to x="100000" y="95000"/>
                                    </p:animScale>
                                    <p:animScale>
                                      <p:cBhvr>
                                        <p:cTn id="102" dur="166" decel="50000">
                                          <p:stCondLst>
                                            <p:cond delay="1834"/>
                                          </p:stCondLst>
                                        </p:cTn>
                                        <p:tgtEl>
                                          <p:spTgt spid="3082"/>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down)">
                                      <p:cBhvr>
                                        <p:cTn id="105" dur="580">
                                          <p:stCondLst>
                                            <p:cond delay="0"/>
                                          </p:stCondLst>
                                        </p:cTn>
                                        <p:tgtEl>
                                          <p:spTgt spid="18"/>
                                        </p:tgtEl>
                                      </p:cBhvr>
                                    </p:animEffect>
                                    <p:anim calcmode="lin" valueType="num">
                                      <p:cBhvr>
                                        <p:cTn id="10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11" dur="26">
                                          <p:stCondLst>
                                            <p:cond delay="650"/>
                                          </p:stCondLst>
                                        </p:cTn>
                                        <p:tgtEl>
                                          <p:spTgt spid="18"/>
                                        </p:tgtEl>
                                      </p:cBhvr>
                                      <p:to x="100000" y="60000"/>
                                    </p:animScale>
                                    <p:animScale>
                                      <p:cBhvr>
                                        <p:cTn id="112" dur="166" decel="50000">
                                          <p:stCondLst>
                                            <p:cond delay="676"/>
                                          </p:stCondLst>
                                        </p:cTn>
                                        <p:tgtEl>
                                          <p:spTgt spid="18"/>
                                        </p:tgtEl>
                                      </p:cBhvr>
                                      <p:to x="100000" y="100000"/>
                                    </p:animScale>
                                    <p:animScale>
                                      <p:cBhvr>
                                        <p:cTn id="113" dur="26">
                                          <p:stCondLst>
                                            <p:cond delay="1312"/>
                                          </p:stCondLst>
                                        </p:cTn>
                                        <p:tgtEl>
                                          <p:spTgt spid="18"/>
                                        </p:tgtEl>
                                      </p:cBhvr>
                                      <p:to x="100000" y="80000"/>
                                    </p:animScale>
                                    <p:animScale>
                                      <p:cBhvr>
                                        <p:cTn id="114" dur="166" decel="50000">
                                          <p:stCondLst>
                                            <p:cond delay="1338"/>
                                          </p:stCondLst>
                                        </p:cTn>
                                        <p:tgtEl>
                                          <p:spTgt spid="18"/>
                                        </p:tgtEl>
                                      </p:cBhvr>
                                      <p:to x="100000" y="100000"/>
                                    </p:animScale>
                                    <p:animScale>
                                      <p:cBhvr>
                                        <p:cTn id="115" dur="26">
                                          <p:stCondLst>
                                            <p:cond delay="1642"/>
                                          </p:stCondLst>
                                        </p:cTn>
                                        <p:tgtEl>
                                          <p:spTgt spid="18"/>
                                        </p:tgtEl>
                                      </p:cBhvr>
                                      <p:to x="100000" y="90000"/>
                                    </p:animScale>
                                    <p:animScale>
                                      <p:cBhvr>
                                        <p:cTn id="116" dur="166" decel="50000">
                                          <p:stCondLst>
                                            <p:cond delay="1668"/>
                                          </p:stCondLst>
                                        </p:cTn>
                                        <p:tgtEl>
                                          <p:spTgt spid="18"/>
                                        </p:tgtEl>
                                      </p:cBhvr>
                                      <p:to x="100000" y="100000"/>
                                    </p:animScale>
                                    <p:animScale>
                                      <p:cBhvr>
                                        <p:cTn id="117" dur="26">
                                          <p:stCondLst>
                                            <p:cond delay="1808"/>
                                          </p:stCondLst>
                                        </p:cTn>
                                        <p:tgtEl>
                                          <p:spTgt spid="18"/>
                                        </p:tgtEl>
                                      </p:cBhvr>
                                      <p:to x="100000" y="95000"/>
                                    </p:animScale>
                                    <p:animScale>
                                      <p:cBhvr>
                                        <p:cTn id="118" dur="166" decel="50000">
                                          <p:stCondLst>
                                            <p:cond delay="1834"/>
                                          </p:stCondLst>
                                        </p:cTn>
                                        <p:tgtEl>
                                          <p:spTgt spid="18"/>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2">
                                            <p:txEl>
                                              <p:pRg st="10" end="10"/>
                                            </p:txEl>
                                          </p:spTgt>
                                        </p:tgtEl>
                                        <p:attrNameLst>
                                          <p:attrName>style.visibility</p:attrName>
                                        </p:attrNameLst>
                                      </p:cBhvr>
                                      <p:to>
                                        <p:strVal val="visible"/>
                                      </p:to>
                                    </p:set>
                                    <p:animEffect transition="in" filter="fade">
                                      <p:cBhvr>
                                        <p:cTn id="123" dur="1000"/>
                                        <p:tgtEl>
                                          <p:spTgt spid="2">
                                            <p:txEl>
                                              <p:pRg st="10" end="10"/>
                                            </p:txEl>
                                          </p:spTgt>
                                        </p:tgtEl>
                                      </p:cBhvr>
                                    </p:animEffect>
                                    <p:anim calcmode="lin" valueType="num">
                                      <p:cBhvr>
                                        <p:cTn id="124"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25"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
                            </p:stCondLst>
                            <p:childTnLst>
                              <p:par>
                                <p:cTn id="127" presetID="42" presetClass="entr" presetSubtype="0" fill="hold" grpId="0" nodeType="afterEffect">
                                  <p:stCondLst>
                                    <p:cond delay="0"/>
                                  </p:stCondLst>
                                  <p:childTnLst>
                                    <p:set>
                                      <p:cBhvr>
                                        <p:cTn id="128" dur="1" fill="hold">
                                          <p:stCondLst>
                                            <p:cond delay="0"/>
                                          </p:stCondLst>
                                        </p:cTn>
                                        <p:tgtEl>
                                          <p:spTgt spid="2">
                                            <p:txEl>
                                              <p:pRg st="11" end="11"/>
                                            </p:txEl>
                                          </p:spTgt>
                                        </p:tgtEl>
                                        <p:attrNameLst>
                                          <p:attrName>style.visibility</p:attrName>
                                        </p:attrNameLst>
                                      </p:cBhvr>
                                      <p:to>
                                        <p:strVal val="visible"/>
                                      </p:to>
                                    </p:set>
                                    <p:animEffect transition="in" filter="fade">
                                      <p:cBhvr>
                                        <p:cTn id="129" dur="1000"/>
                                        <p:tgtEl>
                                          <p:spTgt spid="2">
                                            <p:txEl>
                                              <p:pRg st="11" end="11"/>
                                            </p:txEl>
                                          </p:spTgt>
                                        </p:tgtEl>
                                      </p:cBhvr>
                                    </p:animEffect>
                                    <p:anim calcmode="lin" valueType="num">
                                      <p:cBhvr>
                                        <p:cTn id="130"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131"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000"/>
                            </p:stCondLst>
                            <p:childTnLst>
                              <p:par>
                                <p:cTn id="133" presetID="42" presetClass="entr" presetSubtype="0" fill="hold" grpId="0" nodeType="afterEffect">
                                  <p:stCondLst>
                                    <p:cond delay="0"/>
                                  </p:stCondLst>
                                  <p:childTnLst>
                                    <p:set>
                                      <p:cBhvr>
                                        <p:cTn id="134" dur="1" fill="hold">
                                          <p:stCondLst>
                                            <p:cond delay="0"/>
                                          </p:stCondLst>
                                        </p:cTn>
                                        <p:tgtEl>
                                          <p:spTgt spid="2">
                                            <p:txEl>
                                              <p:pRg st="12" end="12"/>
                                            </p:txEl>
                                          </p:spTgt>
                                        </p:tgtEl>
                                        <p:attrNameLst>
                                          <p:attrName>style.visibility</p:attrName>
                                        </p:attrNameLst>
                                      </p:cBhvr>
                                      <p:to>
                                        <p:strVal val="visible"/>
                                      </p:to>
                                    </p:set>
                                    <p:animEffect transition="in" filter="fade">
                                      <p:cBhvr>
                                        <p:cTn id="135" dur="1000"/>
                                        <p:tgtEl>
                                          <p:spTgt spid="2">
                                            <p:txEl>
                                              <p:pRg st="12" end="12"/>
                                            </p:txEl>
                                          </p:spTgt>
                                        </p:tgtEl>
                                      </p:cBhvr>
                                    </p:animEffect>
                                    <p:anim calcmode="lin" valueType="num">
                                      <p:cBhvr>
                                        <p:cTn id="136"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137"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138" fill="hold">
                            <p:stCondLst>
                              <p:cond delay="3000"/>
                            </p:stCondLst>
                            <p:childTnLst>
                              <p:par>
                                <p:cTn id="139" presetID="42" presetClass="entr" presetSubtype="0" fill="hold" grpId="0" nodeType="afterEffect">
                                  <p:stCondLst>
                                    <p:cond delay="0"/>
                                  </p:stCondLst>
                                  <p:childTnLst>
                                    <p:set>
                                      <p:cBhvr>
                                        <p:cTn id="140" dur="1" fill="hold">
                                          <p:stCondLst>
                                            <p:cond delay="0"/>
                                          </p:stCondLst>
                                        </p:cTn>
                                        <p:tgtEl>
                                          <p:spTgt spid="2">
                                            <p:txEl>
                                              <p:pRg st="13" end="13"/>
                                            </p:txEl>
                                          </p:spTgt>
                                        </p:tgtEl>
                                        <p:attrNameLst>
                                          <p:attrName>style.visibility</p:attrName>
                                        </p:attrNameLst>
                                      </p:cBhvr>
                                      <p:to>
                                        <p:strVal val="visible"/>
                                      </p:to>
                                    </p:set>
                                    <p:animEffect transition="in" filter="fade">
                                      <p:cBhvr>
                                        <p:cTn id="141" dur="1000"/>
                                        <p:tgtEl>
                                          <p:spTgt spid="2">
                                            <p:txEl>
                                              <p:pRg st="13" end="13"/>
                                            </p:txEl>
                                          </p:spTgt>
                                        </p:tgtEl>
                                      </p:cBhvr>
                                    </p:animEffect>
                                    <p:anim calcmode="lin" valueType="num">
                                      <p:cBhvr>
                                        <p:cTn id="142"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143" dur="10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4000"/>
                            </p:stCondLst>
                            <p:childTnLst>
                              <p:par>
                                <p:cTn id="145" presetID="26" presetClass="entr" presetSubtype="0" fill="hold" nodeType="afterEffect">
                                  <p:stCondLst>
                                    <p:cond delay="0"/>
                                  </p:stCondLst>
                                  <p:childTnLst>
                                    <p:set>
                                      <p:cBhvr>
                                        <p:cTn id="146" dur="1" fill="hold">
                                          <p:stCondLst>
                                            <p:cond delay="0"/>
                                          </p:stCondLst>
                                        </p:cTn>
                                        <p:tgtEl>
                                          <p:spTgt spid="3088"/>
                                        </p:tgtEl>
                                        <p:attrNameLst>
                                          <p:attrName>style.visibility</p:attrName>
                                        </p:attrNameLst>
                                      </p:cBhvr>
                                      <p:to>
                                        <p:strVal val="visible"/>
                                      </p:to>
                                    </p:set>
                                    <p:animEffect transition="in" filter="wipe(down)">
                                      <p:cBhvr>
                                        <p:cTn id="147" dur="580">
                                          <p:stCondLst>
                                            <p:cond delay="0"/>
                                          </p:stCondLst>
                                        </p:cTn>
                                        <p:tgtEl>
                                          <p:spTgt spid="3088"/>
                                        </p:tgtEl>
                                      </p:cBhvr>
                                    </p:animEffect>
                                    <p:anim calcmode="lin" valueType="num">
                                      <p:cBhvr>
                                        <p:cTn id="148" dur="1822" tmFilter="0,0; 0.14,0.36; 0.43,0.73; 0.71,0.91; 1.0,1.0">
                                          <p:stCondLst>
                                            <p:cond delay="0"/>
                                          </p:stCondLst>
                                        </p:cTn>
                                        <p:tgtEl>
                                          <p:spTgt spid="3088"/>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3088"/>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3088"/>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3088"/>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3088"/>
                                        </p:tgtEl>
                                        <p:attrNameLst>
                                          <p:attrName>ppt_y</p:attrName>
                                        </p:attrNameLst>
                                      </p:cBhvr>
                                      <p:tavLst>
                                        <p:tav tm="0" fmla="#ppt_y-sin(pi*$)/81">
                                          <p:val>
                                            <p:fltVal val="0"/>
                                          </p:val>
                                        </p:tav>
                                        <p:tav tm="100000">
                                          <p:val>
                                            <p:fltVal val="1"/>
                                          </p:val>
                                        </p:tav>
                                      </p:tavLst>
                                    </p:anim>
                                    <p:animScale>
                                      <p:cBhvr>
                                        <p:cTn id="153" dur="26">
                                          <p:stCondLst>
                                            <p:cond delay="650"/>
                                          </p:stCondLst>
                                        </p:cTn>
                                        <p:tgtEl>
                                          <p:spTgt spid="3088"/>
                                        </p:tgtEl>
                                      </p:cBhvr>
                                      <p:to x="100000" y="60000"/>
                                    </p:animScale>
                                    <p:animScale>
                                      <p:cBhvr>
                                        <p:cTn id="154" dur="166" decel="50000">
                                          <p:stCondLst>
                                            <p:cond delay="676"/>
                                          </p:stCondLst>
                                        </p:cTn>
                                        <p:tgtEl>
                                          <p:spTgt spid="3088"/>
                                        </p:tgtEl>
                                      </p:cBhvr>
                                      <p:to x="100000" y="100000"/>
                                    </p:animScale>
                                    <p:animScale>
                                      <p:cBhvr>
                                        <p:cTn id="155" dur="26">
                                          <p:stCondLst>
                                            <p:cond delay="1312"/>
                                          </p:stCondLst>
                                        </p:cTn>
                                        <p:tgtEl>
                                          <p:spTgt spid="3088"/>
                                        </p:tgtEl>
                                      </p:cBhvr>
                                      <p:to x="100000" y="80000"/>
                                    </p:animScale>
                                    <p:animScale>
                                      <p:cBhvr>
                                        <p:cTn id="156" dur="166" decel="50000">
                                          <p:stCondLst>
                                            <p:cond delay="1338"/>
                                          </p:stCondLst>
                                        </p:cTn>
                                        <p:tgtEl>
                                          <p:spTgt spid="3088"/>
                                        </p:tgtEl>
                                      </p:cBhvr>
                                      <p:to x="100000" y="100000"/>
                                    </p:animScale>
                                    <p:animScale>
                                      <p:cBhvr>
                                        <p:cTn id="157" dur="26">
                                          <p:stCondLst>
                                            <p:cond delay="1642"/>
                                          </p:stCondLst>
                                        </p:cTn>
                                        <p:tgtEl>
                                          <p:spTgt spid="3088"/>
                                        </p:tgtEl>
                                      </p:cBhvr>
                                      <p:to x="100000" y="90000"/>
                                    </p:animScale>
                                    <p:animScale>
                                      <p:cBhvr>
                                        <p:cTn id="158" dur="166" decel="50000">
                                          <p:stCondLst>
                                            <p:cond delay="1668"/>
                                          </p:stCondLst>
                                        </p:cTn>
                                        <p:tgtEl>
                                          <p:spTgt spid="3088"/>
                                        </p:tgtEl>
                                      </p:cBhvr>
                                      <p:to x="100000" y="100000"/>
                                    </p:animScale>
                                    <p:animScale>
                                      <p:cBhvr>
                                        <p:cTn id="159" dur="26">
                                          <p:stCondLst>
                                            <p:cond delay="1808"/>
                                          </p:stCondLst>
                                        </p:cTn>
                                        <p:tgtEl>
                                          <p:spTgt spid="3088"/>
                                        </p:tgtEl>
                                      </p:cBhvr>
                                      <p:to x="100000" y="95000"/>
                                    </p:animScale>
                                    <p:animScale>
                                      <p:cBhvr>
                                        <p:cTn id="160" dur="166" decel="50000">
                                          <p:stCondLst>
                                            <p:cond delay="1834"/>
                                          </p:stCondLst>
                                        </p:cTn>
                                        <p:tgtEl>
                                          <p:spTgt spid="3088"/>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wipe(down)">
                                      <p:cBhvr>
                                        <p:cTn id="163" dur="580">
                                          <p:stCondLst>
                                            <p:cond delay="0"/>
                                          </p:stCondLst>
                                        </p:cTn>
                                        <p:tgtEl>
                                          <p:spTgt spid="19"/>
                                        </p:tgtEl>
                                      </p:cBhvr>
                                    </p:animEffect>
                                    <p:anim calcmode="lin" valueType="num">
                                      <p:cBhvr>
                                        <p:cTn id="164"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69" dur="26">
                                          <p:stCondLst>
                                            <p:cond delay="650"/>
                                          </p:stCondLst>
                                        </p:cTn>
                                        <p:tgtEl>
                                          <p:spTgt spid="19"/>
                                        </p:tgtEl>
                                      </p:cBhvr>
                                      <p:to x="100000" y="60000"/>
                                    </p:animScale>
                                    <p:animScale>
                                      <p:cBhvr>
                                        <p:cTn id="170" dur="166" decel="50000">
                                          <p:stCondLst>
                                            <p:cond delay="676"/>
                                          </p:stCondLst>
                                        </p:cTn>
                                        <p:tgtEl>
                                          <p:spTgt spid="19"/>
                                        </p:tgtEl>
                                      </p:cBhvr>
                                      <p:to x="100000" y="100000"/>
                                    </p:animScale>
                                    <p:animScale>
                                      <p:cBhvr>
                                        <p:cTn id="171" dur="26">
                                          <p:stCondLst>
                                            <p:cond delay="1312"/>
                                          </p:stCondLst>
                                        </p:cTn>
                                        <p:tgtEl>
                                          <p:spTgt spid="19"/>
                                        </p:tgtEl>
                                      </p:cBhvr>
                                      <p:to x="100000" y="80000"/>
                                    </p:animScale>
                                    <p:animScale>
                                      <p:cBhvr>
                                        <p:cTn id="172" dur="166" decel="50000">
                                          <p:stCondLst>
                                            <p:cond delay="1338"/>
                                          </p:stCondLst>
                                        </p:cTn>
                                        <p:tgtEl>
                                          <p:spTgt spid="19"/>
                                        </p:tgtEl>
                                      </p:cBhvr>
                                      <p:to x="100000" y="100000"/>
                                    </p:animScale>
                                    <p:animScale>
                                      <p:cBhvr>
                                        <p:cTn id="173" dur="26">
                                          <p:stCondLst>
                                            <p:cond delay="1642"/>
                                          </p:stCondLst>
                                        </p:cTn>
                                        <p:tgtEl>
                                          <p:spTgt spid="19"/>
                                        </p:tgtEl>
                                      </p:cBhvr>
                                      <p:to x="100000" y="90000"/>
                                    </p:animScale>
                                    <p:animScale>
                                      <p:cBhvr>
                                        <p:cTn id="174" dur="166" decel="50000">
                                          <p:stCondLst>
                                            <p:cond delay="1668"/>
                                          </p:stCondLst>
                                        </p:cTn>
                                        <p:tgtEl>
                                          <p:spTgt spid="19"/>
                                        </p:tgtEl>
                                      </p:cBhvr>
                                      <p:to x="100000" y="100000"/>
                                    </p:animScale>
                                    <p:animScale>
                                      <p:cBhvr>
                                        <p:cTn id="175" dur="26">
                                          <p:stCondLst>
                                            <p:cond delay="1808"/>
                                          </p:stCondLst>
                                        </p:cTn>
                                        <p:tgtEl>
                                          <p:spTgt spid="19"/>
                                        </p:tgtEl>
                                      </p:cBhvr>
                                      <p:to x="100000" y="95000"/>
                                    </p:animScale>
                                    <p:animScale>
                                      <p:cBhvr>
                                        <p:cTn id="176" dur="166" decel="50000">
                                          <p:stCondLst>
                                            <p:cond delay="1834"/>
                                          </p:stCondLst>
                                        </p:cTn>
                                        <p:tgtEl>
                                          <p:spTgt spid="19"/>
                                        </p:tgtEl>
                                      </p:cBhvr>
                                      <p:to x="100000" y="100000"/>
                                    </p:animScale>
                                  </p:childTnLst>
                                </p:cTn>
                              </p:par>
                            </p:childTnLst>
                          </p:cTn>
                        </p:par>
                        <p:par>
                          <p:cTn id="177" fill="hold">
                            <p:stCondLst>
                              <p:cond delay="6000"/>
                            </p:stCondLst>
                            <p:childTnLst>
                              <p:par>
                                <p:cTn id="178" presetID="10" presetClass="entr" presetSubtype="0" fill="hold" grpId="0" nodeType="afterEffect">
                                  <p:stCondLst>
                                    <p:cond delay="0"/>
                                  </p:stCondLst>
                                  <p:childTnLst>
                                    <p:set>
                                      <p:cBhvr>
                                        <p:cTn id="179" dur="1" fill="hold">
                                          <p:stCondLst>
                                            <p:cond delay="0"/>
                                          </p:stCondLst>
                                        </p:cTn>
                                        <p:tgtEl>
                                          <p:spTgt spid="17"/>
                                        </p:tgtEl>
                                        <p:attrNameLst>
                                          <p:attrName>style.visibility</p:attrName>
                                        </p:attrNameLst>
                                      </p:cBhvr>
                                      <p:to>
                                        <p:strVal val="visible"/>
                                      </p:to>
                                    </p:set>
                                    <p:animEffect transition="in" filter="fade">
                                      <p:cBhvr>
                                        <p:cTn id="1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3895280"/>
            <a:ext cx="4596036" cy="2712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46952"/>
          <a:stretch/>
        </p:blipFill>
        <p:spPr bwMode="auto">
          <a:xfrm>
            <a:off x="221266" y="1755355"/>
            <a:ext cx="5429547" cy="1820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6640" y="1916832"/>
            <a:ext cx="4954162" cy="14975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7</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2" name="Rectangle 1"/>
          <p:cNvSpPr/>
          <p:nvPr/>
        </p:nvSpPr>
        <p:spPr>
          <a:xfrm>
            <a:off x="264488" y="1124744"/>
            <a:ext cx="8339959" cy="923330"/>
          </a:xfrm>
          <a:prstGeom prst="rect">
            <a:avLst/>
          </a:prstGeom>
        </p:spPr>
        <p:txBody>
          <a:bodyPr wrap="square">
            <a:spAutoFit/>
          </a:bodyPr>
          <a:lstStyle/>
          <a:p>
            <a:r>
              <a:rPr lang="en-GB" dirty="0">
                <a:solidFill>
                  <a:prstClr val="black"/>
                </a:solidFill>
              </a:rPr>
              <a:t>Two </a:t>
            </a:r>
            <a:r>
              <a:rPr lang="en-GB" dirty="0" err="1">
                <a:solidFill>
                  <a:prstClr val="black"/>
                </a:solidFill>
              </a:rPr>
              <a:t>monosaccharides</a:t>
            </a:r>
            <a:r>
              <a:rPr lang="en-GB" dirty="0">
                <a:solidFill>
                  <a:prstClr val="black"/>
                </a:solidFill>
              </a:rPr>
              <a:t> can combine to form a </a:t>
            </a:r>
            <a:r>
              <a:rPr lang="en-GB" dirty="0" smtClean="0">
                <a:solidFill>
                  <a:prstClr val="black"/>
                </a:solidFill>
              </a:rPr>
              <a:t>disaccharide and </a:t>
            </a:r>
            <a:r>
              <a:rPr lang="en-GB" dirty="0">
                <a:solidFill>
                  <a:prstClr val="black"/>
                </a:solidFill>
              </a:rPr>
              <a:t>a molecule of water</a:t>
            </a:r>
            <a:r>
              <a:rPr lang="en-GB" dirty="0" smtClean="0">
                <a:solidFill>
                  <a:prstClr val="black"/>
                </a:solidFill>
              </a:rPr>
              <a:t>.</a:t>
            </a:r>
          </a:p>
          <a:p>
            <a:r>
              <a:rPr lang="en-GB" dirty="0" smtClean="0">
                <a:solidFill>
                  <a:prstClr val="black"/>
                </a:solidFill>
              </a:rPr>
              <a:t>glucose </a:t>
            </a:r>
            <a:r>
              <a:rPr lang="en-GB" dirty="0">
                <a:solidFill>
                  <a:prstClr val="black"/>
                </a:solidFill>
              </a:rPr>
              <a:t>+ glucose → maltose + water</a:t>
            </a:r>
          </a:p>
        </p:txBody>
      </p:sp>
      <p:sp>
        <p:nvSpPr>
          <p:cNvPr id="3" name="Rectangle 2"/>
          <p:cNvSpPr/>
          <p:nvPr/>
        </p:nvSpPr>
        <p:spPr>
          <a:xfrm>
            <a:off x="124221" y="3414340"/>
            <a:ext cx="8620491" cy="923330"/>
          </a:xfrm>
          <a:prstGeom prst="rect">
            <a:avLst/>
          </a:prstGeom>
        </p:spPr>
        <p:txBody>
          <a:bodyPr wrap="square">
            <a:spAutoFit/>
          </a:bodyPr>
          <a:lstStyle/>
          <a:p>
            <a:r>
              <a:rPr lang="en-GB" dirty="0">
                <a:solidFill>
                  <a:prstClr val="black"/>
                </a:solidFill>
              </a:rPr>
              <a:t>This is called a </a:t>
            </a:r>
            <a:r>
              <a:rPr lang="en-GB" b="1" dirty="0">
                <a:solidFill>
                  <a:srgbClr val="00B050"/>
                </a:solidFill>
              </a:rPr>
              <a:t>condensation reaction </a:t>
            </a:r>
            <a:r>
              <a:rPr lang="en-GB" dirty="0">
                <a:solidFill>
                  <a:prstClr val="black"/>
                </a:solidFill>
              </a:rPr>
              <a:t>because it </a:t>
            </a:r>
            <a:r>
              <a:rPr lang="en-GB" dirty="0" smtClean="0">
                <a:solidFill>
                  <a:prstClr val="black"/>
                </a:solidFill>
              </a:rPr>
              <a:t>produces water</a:t>
            </a:r>
            <a:r>
              <a:rPr lang="en-GB" dirty="0">
                <a:solidFill>
                  <a:prstClr val="black"/>
                </a:solidFill>
              </a:rPr>
              <a:t>. The reaction can be reversed and is then called </a:t>
            </a:r>
            <a:r>
              <a:rPr lang="en-GB" dirty="0" smtClean="0">
                <a:solidFill>
                  <a:prstClr val="black"/>
                </a:solidFill>
              </a:rPr>
              <a:t>a hydrolysis </a:t>
            </a:r>
            <a:r>
              <a:rPr lang="en-GB" dirty="0">
                <a:solidFill>
                  <a:prstClr val="black"/>
                </a:solidFill>
              </a:rPr>
              <a:t>reaction. </a:t>
            </a:r>
            <a:r>
              <a:rPr lang="en-GB" i="1" dirty="0">
                <a:solidFill>
                  <a:prstClr val="black"/>
                </a:solidFill>
              </a:rPr>
              <a:t>(hydro - water, </a:t>
            </a:r>
            <a:r>
              <a:rPr lang="en-GB" i="1" dirty="0" err="1">
                <a:solidFill>
                  <a:prstClr val="black"/>
                </a:solidFill>
              </a:rPr>
              <a:t>lysis</a:t>
            </a:r>
            <a:r>
              <a:rPr lang="en-GB" i="1" dirty="0">
                <a:solidFill>
                  <a:prstClr val="black"/>
                </a:solidFill>
              </a:rPr>
              <a:t> - </a:t>
            </a:r>
            <a:r>
              <a:rPr lang="en-GB" i="1" dirty="0" smtClean="0">
                <a:solidFill>
                  <a:prstClr val="black"/>
                </a:solidFill>
              </a:rPr>
              <a:t>splitting).</a:t>
            </a:r>
            <a:endParaRPr lang="en-GB" dirty="0">
              <a:solidFill>
                <a:prstClr val="black"/>
              </a:solidFill>
            </a:endParaRPr>
          </a:p>
        </p:txBody>
      </p:sp>
      <p:sp>
        <p:nvSpPr>
          <p:cNvPr id="12" name="11 Rectángulo"/>
          <p:cNvSpPr/>
          <p:nvPr/>
        </p:nvSpPr>
        <p:spPr>
          <a:xfrm>
            <a:off x="0" y="16748"/>
            <a:ext cx="9013122" cy="1107996"/>
          </a:xfrm>
          <a:prstGeom prst="rect">
            <a:avLst/>
          </a:prstGeom>
          <a:noFill/>
        </p:spPr>
        <p:txBody>
          <a:bodyPr wrap="square" lIns="91440" tIns="45720" rIns="91440" bIns="45720" anchor="ctr">
            <a:spAutoFit/>
          </a:bodyPr>
          <a:lstStyle/>
          <a:p>
            <a:pPr algn="ctr"/>
            <a:r>
              <a:rPr lang="es-ES"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Carbohydrates</a:t>
            </a:r>
            <a:endPar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Monosaccharide</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monomers</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are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linked</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together</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by</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condensation</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reactions</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to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disaccharides</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polyccharide</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polymers</a:t>
            </a:r>
            <a:endPar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5926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Effect transition="in" filter="wipe(down)">
                                      <p:cBhvr>
                                        <p:cTn id="19" dur="580">
                                          <p:stCondLst>
                                            <p:cond delay="0"/>
                                          </p:stCondLst>
                                        </p:cTn>
                                        <p:tgtEl>
                                          <p:spTgt spid="4098"/>
                                        </p:tgtEl>
                                      </p:cBhvr>
                                    </p:animEffect>
                                    <p:anim calcmode="lin" valueType="num">
                                      <p:cBhvr>
                                        <p:cTn id="20"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5" dur="26">
                                          <p:stCondLst>
                                            <p:cond delay="650"/>
                                          </p:stCondLst>
                                        </p:cTn>
                                        <p:tgtEl>
                                          <p:spTgt spid="4098"/>
                                        </p:tgtEl>
                                      </p:cBhvr>
                                      <p:to x="100000" y="60000"/>
                                    </p:animScale>
                                    <p:animScale>
                                      <p:cBhvr>
                                        <p:cTn id="26" dur="166" decel="50000">
                                          <p:stCondLst>
                                            <p:cond delay="676"/>
                                          </p:stCondLst>
                                        </p:cTn>
                                        <p:tgtEl>
                                          <p:spTgt spid="4098"/>
                                        </p:tgtEl>
                                      </p:cBhvr>
                                      <p:to x="100000" y="100000"/>
                                    </p:animScale>
                                    <p:animScale>
                                      <p:cBhvr>
                                        <p:cTn id="27" dur="26">
                                          <p:stCondLst>
                                            <p:cond delay="1312"/>
                                          </p:stCondLst>
                                        </p:cTn>
                                        <p:tgtEl>
                                          <p:spTgt spid="4098"/>
                                        </p:tgtEl>
                                      </p:cBhvr>
                                      <p:to x="100000" y="80000"/>
                                    </p:animScale>
                                    <p:animScale>
                                      <p:cBhvr>
                                        <p:cTn id="28" dur="166" decel="50000">
                                          <p:stCondLst>
                                            <p:cond delay="1338"/>
                                          </p:stCondLst>
                                        </p:cTn>
                                        <p:tgtEl>
                                          <p:spTgt spid="4098"/>
                                        </p:tgtEl>
                                      </p:cBhvr>
                                      <p:to x="100000" y="100000"/>
                                    </p:animScale>
                                    <p:animScale>
                                      <p:cBhvr>
                                        <p:cTn id="29" dur="26">
                                          <p:stCondLst>
                                            <p:cond delay="1642"/>
                                          </p:stCondLst>
                                        </p:cTn>
                                        <p:tgtEl>
                                          <p:spTgt spid="4098"/>
                                        </p:tgtEl>
                                      </p:cBhvr>
                                      <p:to x="100000" y="90000"/>
                                    </p:animScale>
                                    <p:animScale>
                                      <p:cBhvr>
                                        <p:cTn id="30" dur="166" decel="50000">
                                          <p:stCondLst>
                                            <p:cond delay="1668"/>
                                          </p:stCondLst>
                                        </p:cTn>
                                        <p:tgtEl>
                                          <p:spTgt spid="4098"/>
                                        </p:tgtEl>
                                      </p:cBhvr>
                                      <p:to x="100000" y="100000"/>
                                    </p:animScale>
                                    <p:animScale>
                                      <p:cBhvr>
                                        <p:cTn id="31" dur="26">
                                          <p:stCondLst>
                                            <p:cond delay="1808"/>
                                          </p:stCondLst>
                                        </p:cTn>
                                        <p:tgtEl>
                                          <p:spTgt spid="4098"/>
                                        </p:tgtEl>
                                      </p:cBhvr>
                                      <p:to x="100000" y="95000"/>
                                    </p:animScale>
                                    <p:animScale>
                                      <p:cBhvr>
                                        <p:cTn id="32" dur="166" decel="50000">
                                          <p:stCondLst>
                                            <p:cond delay="1834"/>
                                          </p:stCondLst>
                                        </p:cTn>
                                        <p:tgtEl>
                                          <p:spTgt spid="4098"/>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4099"/>
                                        </p:tgtEl>
                                        <p:attrNameLst>
                                          <p:attrName>style.visibility</p:attrName>
                                        </p:attrNameLst>
                                      </p:cBhvr>
                                      <p:to>
                                        <p:strVal val="visible"/>
                                      </p:to>
                                    </p:set>
                                    <p:animEffect transition="in" filter="wipe(down)">
                                      <p:cBhvr>
                                        <p:cTn id="35" dur="580">
                                          <p:stCondLst>
                                            <p:cond delay="0"/>
                                          </p:stCondLst>
                                        </p:cTn>
                                        <p:tgtEl>
                                          <p:spTgt spid="4099"/>
                                        </p:tgtEl>
                                      </p:cBhvr>
                                    </p:animEffect>
                                    <p:anim calcmode="lin" valueType="num">
                                      <p:cBhvr>
                                        <p:cTn id="36"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41" dur="26">
                                          <p:stCondLst>
                                            <p:cond delay="650"/>
                                          </p:stCondLst>
                                        </p:cTn>
                                        <p:tgtEl>
                                          <p:spTgt spid="4099"/>
                                        </p:tgtEl>
                                      </p:cBhvr>
                                      <p:to x="100000" y="60000"/>
                                    </p:animScale>
                                    <p:animScale>
                                      <p:cBhvr>
                                        <p:cTn id="42" dur="166" decel="50000">
                                          <p:stCondLst>
                                            <p:cond delay="676"/>
                                          </p:stCondLst>
                                        </p:cTn>
                                        <p:tgtEl>
                                          <p:spTgt spid="4099"/>
                                        </p:tgtEl>
                                      </p:cBhvr>
                                      <p:to x="100000" y="100000"/>
                                    </p:animScale>
                                    <p:animScale>
                                      <p:cBhvr>
                                        <p:cTn id="43" dur="26">
                                          <p:stCondLst>
                                            <p:cond delay="1312"/>
                                          </p:stCondLst>
                                        </p:cTn>
                                        <p:tgtEl>
                                          <p:spTgt spid="4099"/>
                                        </p:tgtEl>
                                      </p:cBhvr>
                                      <p:to x="100000" y="80000"/>
                                    </p:animScale>
                                    <p:animScale>
                                      <p:cBhvr>
                                        <p:cTn id="44" dur="166" decel="50000">
                                          <p:stCondLst>
                                            <p:cond delay="1338"/>
                                          </p:stCondLst>
                                        </p:cTn>
                                        <p:tgtEl>
                                          <p:spTgt spid="4099"/>
                                        </p:tgtEl>
                                      </p:cBhvr>
                                      <p:to x="100000" y="100000"/>
                                    </p:animScale>
                                    <p:animScale>
                                      <p:cBhvr>
                                        <p:cTn id="45" dur="26">
                                          <p:stCondLst>
                                            <p:cond delay="1642"/>
                                          </p:stCondLst>
                                        </p:cTn>
                                        <p:tgtEl>
                                          <p:spTgt spid="4099"/>
                                        </p:tgtEl>
                                      </p:cBhvr>
                                      <p:to x="100000" y="90000"/>
                                    </p:animScale>
                                    <p:animScale>
                                      <p:cBhvr>
                                        <p:cTn id="46" dur="166" decel="50000">
                                          <p:stCondLst>
                                            <p:cond delay="1668"/>
                                          </p:stCondLst>
                                        </p:cTn>
                                        <p:tgtEl>
                                          <p:spTgt spid="4099"/>
                                        </p:tgtEl>
                                      </p:cBhvr>
                                      <p:to x="100000" y="100000"/>
                                    </p:animScale>
                                    <p:animScale>
                                      <p:cBhvr>
                                        <p:cTn id="47" dur="26">
                                          <p:stCondLst>
                                            <p:cond delay="1808"/>
                                          </p:stCondLst>
                                        </p:cTn>
                                        <p:tgtEl>
                                          <p:spTgt spid="4099"/>
                                        </p:tgtEl>
                                      </p:cBhvr>
                                      <p:to x="100000" y="95000"/>
                                    </p:animScale>
                                    <p:animScale>
                                      <p:cBhvr>
                                        <p:cTn id="48" dur="166" decel="50000">
                                          <p:stCondLst>
                                            <p:cond delay="1834"/>
                                          </p:stCondLst>
                                        </p:cTn>
                                        <p:tgtEl>
                                          <p:spTgt spid="4099"/>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ntr" presetSubtype="0" fill="hold" nodeType="clickEffect">
                                  <p:stCondLst>
                                    <p:cond delay="0"/>
                                  </p:stCondLst>
                                  <p:childTnLst>
                                    <p:set>
                                      <p:cBhvr>
                                        <p:cTn id="59" dur="1" fill="hold">
                                          <p:stCondLst>
                                            <p:cond delay="0"/>
                                          </p:stCondLst>
                                        </p:cTn>
                                        <p:tgtEl>
                                          <p:spTgt spid="4100"/>
                                        </p:tgtEl>
                                        <p:attrNameLst>
                                          <p:attrName>style.visibility</p:attrName>
                                        </p:attrNameLst>
                                      </p:cBhvr>
                                      <p:to>
                                        <p:strVal val="visible"/>
                                      </p:to>
                                    </p:set>
                                    <p:animEffect transition="in" filter="wipe(down)">
                                      <p:cBhvr>
                                        <p:cTn id="60" dur="580">
                                          <p:stCondLst>
                                            <p:cond delay="0"/>
                                          </p:stCondLst>
                                        </p:cTn>
                                        <p:tgtEl>
                                          <p:spTgt spid="4100"/>
                                        </p:tgtEl>
                                      </p:cBhvr>
                                    </p:animEffect>
                                    <p:anim calcmode="lin" valueType="num">
                                      <p:cBhvr>
                                        <p:cTn id="61"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66" dur="26">
                                          <p:stCondLst>
                                            <p:cond delay="650"/>
                                          </p:stCondLst>
                                        </p:cTn>
                                        <p:tgtEl>
                                          <p:spTgt spid="4100"/>
                                        </p:tgtEl>
                                      </p:cBhvr>
                                      <p:to x="100000" y="60000"/>
                                    </p:animScale>
                                    <p:animScale>
                                      <p:cBhvr>
                                        <p:cTn id="67" dur="166" decel="50000">
                                          <p:stCondLst>
                                            <p:cond delay="676"/>
                                          </p:stCondLst>
                                        </p:cTn>
                                        <p:tgtEl>
                                          <p:spTgt spid="4100"/>
                                        </p:tgtEl>
                                      </p:cBhvr>
                                      <p:to x="100000" y="100000"/>
                                    </p:animScale>
                                    <p:animScale>
                                      <p:cBhvr>
                                        <p:cTn id="68" dur="26">
                                          <p:stCondLst>
                                            <p:cond delay="1312"/>
                                          </p:stCondLst>
                                        </p:cTn>
                                        <p:tgtEl>
                                          <p:spTgt spid="4100"/>
                                        </p:tgtEl>
                                      </p:cBhvr>
                                      <p:to x="100000" y="80000"/>
                                    </p:animScale>
                                    <p:animScale>
                                      <p:cBhvr>
                                        <p:cTn id="69" dur="166" decel="50000">
                                          <p:stCondLst>
                                            <p:cond delay="1338"/>
                                          </p:stCondLst>
                                        </p:cTn>
                                        <p:tgtEl>
                                          <p:spTgt spid="4100"/>
                                        </p:tgtEl>
                                      </p:cBhvr>
                                      <p:to x="100000" y="100000"/>
                                    </p:animScale>
                                    <p:animScale>
                                      <p:cBhvr>
                                        <p:cTn id="70" dur="26">
                                          <p:stCondLst>
                                            <p:cond delay="1642"/>
                                          </p:stCondLst>
                                        </p:cTn>
                                        <p:tgtEl>
                                          <p:spTgt spid="4100"/>
                                        </p:tgtEl>
                                      </p:cBhvr>
                                      <p:to x="100000" y="90000"/>
                                    </p:animScale>
                                    <p:animScale>
                                      <p:cBhvr>
                                        <p:cTn id="71" dur="166" decel="50000">
                                          <p:stCondLst>
                                            <p:cond delay="1668"/>
                                          </p:stCondLst>
                                        </p:cTn>
                                        <p:tgtEl>
                                          <p:spTgt spid="4100"/>
                                        </p:tgtEl>
                                      </p:cBhvr>
                                      <p:to x="100000" y="100000"/>
                                    </p:animScale>
                                    <p:animScale>
                                      <p:cBhvr>
                                        <p:cTn id="72" dur="26">
                                          <p:stCondLst>
                                            <p:cond delay="1808"/>
                                          </p:stCondLst>
                                        </p:cTn>
                                        <p:tgtEl>
                                          <p:spTgt spid="4100"/>
                                        </p:tgtEl>
                                      </p:cBhvr>
                                      <p:to x="100000" y="95000"/>
                                    </p:animScale>
                                    <p:animScale>
                                      <p:cBhvr>
                                        <p:cTn id="73"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8</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2" name="11 Rectángulo"/>
          <p:cNvSpPr/>
          <p:nvPr/>
        </p:nvSpPr>
        <p:spPr>
          <a:xfrm>
            <a:off x="0" y="155247"/>
            <a:ext cx="9013122" cy="830997"/>
          </a:xfrm>
          <a:prstGeom prst="rect">
            <a:avLst/>
          </a:prstGeom>
          <a:noFill/>
        </p:spPr>
        <p:txBody>
          <a:bodyPr wrap="square" lIns="91440" tIns="45720" rIns="91440" bIns="45720" anchor="ctr">
            <a:spAutoFit/>
          </a:bodyPr>
          <a:lstStyle/>
          <a:p>
            <a:pPr algn="ctr"/>
            <a:r>
              <a:rPr lang="es-ES"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Imaging</a:t>
            </a: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Carbohydrates</a:t>
            </a: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Molecules</a:t>
            </a:r>
            <a:endPar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Use of molecular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visualisation</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software to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compareCellulose</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endParaRPr lang="es-ES" sz="1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3 CuadroTexto"/>
          <p:cNvSpPr txBox="1"/>
          <p:nvPr/>
        </p:nvSpPr>
        <p:spPr>
          <a:xfrm>
            <a:off x="179512" y="1418937"/>
            <a:ext cx="8833610" cy="1200329"/>
          </a:xfrm>
          <a:prstGeom prst="rect">
            <a:avLst/>
          </a:prstGeom>
          <a:noFill/>
        </p:spPr>
        <p:txBody>
          <a:bodyPr wrap="square" rtlCol="0">
            <a:spAutoFit/>
          </a:bodyPr>
          <a:lstStyle/>
          <a:p>
            <a:r>
              <a:rPr lang="en-GB" dirty="0" smtClean="0"/>
              <a:t>1. Enter the website, go to topic 2.3 and click on the link to download </a:t>
            </a:r>
            <a:r>
              <a:rPr lang="en-GB" dirty="0" err="1" smtClean="0"/>
              <a:t>Jmol</a:t>
            </a:r>
            <a:r>
              <a:rPr lang="en-GB" dirty="0" smtClean="0"/>
              <a:t> molecule viewer.</a:t>
            </a:r>
          </a:p>
          <a:p>
            <a:r>
              <a:rPr lang="en-GB" dirty="0" smtClean="0"/>
              <a:t>2. Go to page 75 of your book and do exercise 1 to 7</a:t>
            </a:r>
          </a:p>
          <a:p>
            <a:r>
              <a:rPr lang="en-GB" dirty="0" smtClean="0"/>
              <a:t>3. In the next class we discuss the results</a:t>
            </a:r>
            <a:endParaRPr lang="en-GB" dirty="0"/>
          </a:p>
        </p:txBody>
      </p:sp>
      <p:pic>
        <p:nvPicPr>
          <p:cNvPr id="6146" name="Picture 2" descr="https://upload.wikimedia.org/wikipedia/commons/7/74/Riboflavin_molecule_animate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68161" y="2619266"/>
            <a:ext cx="4876800" cy="3905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8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par>
                          <p:cTn id="13" fill="hold">
                            <p:stCondLst>
                              <p:cond delay="500"/>
                            </p:stCondLst>
                            <p:childTnLst>
                              <p:par>
                                <p:cTn id="14" presetID="26" presetClass="entr" presetSubtype="0"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wipe(down)">
                                      <p:cBhvr>
                                        <p:cTn id="16" dur="580">
                                          <p:stCondLst>
                                            <p:cond delay="0"/>
                                          </p:stCondLst>
                                        </p:cTn>
                                        <p:tgtEl>
                                          <p:spTgt spid="6146"/>
                                        </p:tgtEl>
                                      </p:cBhvr>
                                    </p:animEffect>
                                    <p:anim calcmode="lin" valueType="num">
                                      <p:cBhvr>
                                        <p:cTn id="17"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22" dur="26">
                                          <p:stCondLst>
                                            <p:cond delay="650"/>
                                          </p:stCondLst>
                                        </p:cTn>
                                        <p:tgtEl>
                                          <p:spTgt spid="6146"/>
                                        </p:tgtEl>
                                      </p:cBhvr>
                                      <p:to x="100000" y="60000"/>
                                    </p:animScale>
                                    <p:animScale>
                                      <p:cBhvr>
                                        <p:cTn id="23" dur="166" decel="50000">
                                          <p:stCondLst>
                                            <p:cond delay="676"/>
                                          </p:stCondLst>
                                        </p:cTn>
                                        <p:tgtEl>
                                          <p:spTgt spid="6146"/>
                                        </p:tgtEl>
                                      </p:cBhvr>
                                      <p:to x="100000" y="100000"/>
                                    </p:animScale>
                                    <p:animScale>
                                      <p:cBhvr>
                                        <p:cTn id="24" dur="26">
                                          <p:stCondLst>
                                            <p:cond delay="1312"/>
                                          </p:stCondLst>
                                        </p:cTn>
                                        <p:tgtEl>
                                          <p:spTgt spid="6146"/>
                                        </p:tgtEl>
                                      </p:cBhvr>
                                      <p:to x="100000" y="80000"/>
                                    </p:animScale>
                                    <p:animScale>
                                      <p:cBhvr>
                                        <p:cTn id="25" dur="166" decel="50000">
                                          <p:stCondLst>
                                            <p:cond delay="1338"/>
                                          </p:stCondLst>
                                        </p:cTn>
                                        <p:tgtEl>
                                          <p:spTgt spid="6146"/>
                                        </p:tgtEl>
                                      </p:cBhvr>
                                      <p:to x="100000" y="100000"/>
                                    </p:animScale>
                                    <p:animScale>
                                      <p:cBhvr>
                                        <p:cTn id="26" dur="26">
                                          <p:stCondLst>
                                            <p:cond delay="1642"/>
                                          </p:stCondLst>
                                        </p:cTn>
                                        <p:tgtEl>
                                          <p:spTgt spid="6146"/>
                                        </p:tgtEl>
                                      </p:cBhvr>
                                      <p:to x="100000" y="90000"/>
                                    </p:animScale>
                                    <p:animScale>
                                      <p:cBhvr>
                                        <p:cTn id="27" dur="166" decel="50000">
                                          <p:stCondLst>
                                            <p:cond delay="1668"/>
                                          </p:stCondLst>
                                        </p:cTn>
                                        <p:tgtEl>
                                          <p:spTgt spid="6146"/>
                                        </p:tgtEl>
                                      </p:cBhvr>
                                      <p:to x="100000" y="100000"/>
                                    </p:animScale>
                                    <p:animScale>
                                      <p:cBhvr>
                                        <p:cTn id="28" dur="26">
                                          <p:stCondLst>
                                            <p:cond delay="1808"/>
                                          </p:stCondLst>
                                        </p:cTn>
                                        <p:tgtEl>
                                          <p:spTgt spid="6146"/>
                                        </p:tgtEl>
                                      </p:cBhvr>
                                      <p:to x="100000" y="95000"/>
                                    </p:animScale>
                                    <p:animScale>
                                      <p:cBhvr>
                                        <p:cTn id="29" dur="166" decel="50000">
                                          <p:stCondLst>
                                            <p:cond delay="1834"/>
                                          </p:stCondLst>
                                        </p:cTn>
                                        <p:tgtEl>
                                          <p:spTgt spid="61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2577" y="3235212"/>
            <a:ext cx="283845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a:xfrm>
            <a:off x="7811844" y="6490446"/>
            <a:ext cx="1332156" cy="365125"/>
          </a:xfrm>
        </p:spPr>
        <p:txBody>
          <a:bodyPr/>
          <a:lstStyle/>
          <a:p>
            <a:pPr algn="ctr"/>
            <a:fld id="{6E2D2B3B-882E-40F3-A32F-6DD516915044}" type="slidenum">
              <a:rPr lang="en-US" smtClean="0">
                <a:solidFill>
                  <a:prstClr val="black"/>
                </a:solidFill>
              </a:rPr>
              <a:pPr algn="ctr"/>
              <a:t>9</a:t>
            </a:fld>
            <a:endParaRPr lang="en-US">
              <a:solidFill>
                <a:prstClr val="black"/>
              </a:solidFill>
            </a:endParaRPr>
          </a:p>
        </p:txBody>
      </p:sp>
      <p:sp>
        <p:nvSpPr>
          <p:cNvPr id="10" name="Footer Placeholder 9"/>
          <p:cNvSpPr>
            <a:spLocks noGrp="1"/>
          </p:cNvSpPr>
          <p:nvPr>
            <p:ph type="ftr" sz="quarter" idx="11"/>
          </p:nvPr>
        </p:nvSpPr>
        <p:spPr>
          <a:xfrm>
            <a:off x="2771800" y="6492875"/>
            <a:ext cx="3502152" cy="365125"/>
          </a:xfrm>
        </p:spPr>
        <p:txBody>
          <a:bodyPr/>
          <a:lstStyle/>
          <a:p>
            <a:pPr algn="ctr"/>
            <a:r>
              <a:rPr lang="en-US" smtClean="0">
                <a:solidFill>
                  <a:srgbClr val="94C600"/>
                </a:solidFill>
              </a:rPr>
              <a:t>IB Biology SFP - Mark Polko</a:t>
            </a:r>
            <a:endParaRPr lang="en-US">
              <a:solidFill>
                <a:srgbClr val="94C600"/>
              </a:solidFill>
            </a:endParaRPr>
          </a:p>
        </p:txBody>
      </p:sp>
      <p:sp>
        <p:nvSpPr>
          <p:cNvPr id="13" name="12 Rectángulo"/>
          <p:cNvSpPr/>
          <p:nvPr/>
        </p:nvSpPr>
        <p:spPr>
          <a:xfrm>
            <a:off x="517642" y="12820"/>
            <a:ext cx="8111516" cy="954107"/>
          </a:xfrm>
          <a:prstGeom prst="rect">
            <a:avLst/>
          </a:prstGeom>
          <a:noFill/>
        </p:spPr>
        <p:txBody>
          <a:bodyPr wrap="none" lIns="91440" tIns="45720" rIns="91440" bIns="45720" anchor="ctr">
            <a:spAutoFit/>
          </a:bodyPr>
          <a:lstStyle/>
          <a:p>
            <a:pPr algn="ctr"/>
            <a:r>
              <a:rPr lang="es-ES" sz="40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Polysaccharides</a:t>
            </a:r>
            <a:endParaRPr lang="es-ES" sz="40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Structure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function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cellulose</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starch</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plants</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and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glycogen</a:t>
            </a:r>
            <a:r>
              <a:rPr lang="es-ES" sz="1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in </a:t>
            </a:r>
            <a:r>
              <a:rPr lang="es-ES" sz="1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humans</a:t>
            </a:r>
            <a:endParaRPr lang="es-ES"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1"/>
          <p:cNvSpPr/>
          <p:nvPr/>
        </p:nvSpPr>
        <p:spPr>
          <a:xfrm>
            <a:off x="239467" y="1196752"/>
            <a:ext cx="8667850" cy="2308324"/>
          </a:xfrm>
          <a:prstGeom prst="rect">
            <a:avLst/>
          </a:prstGeom>
        </p:spPr>
        <p:txBody>
          <a:bodyPr wrap="square">
            <a:spAutoFit/>
          </a:bodyPr>
          <a:lstStyle/>
          <a:p>
            <a:r>
              <a:rPr lang="en-GB" dirty="0" smtClean="0">
                <a:solidFill>
                  <a:prstClr val="black"/>
                </a:solidFill>
              </a:rPr>
              <a:t>Starch glycogen and cellulose are all made by linking together glucose but their structure and function are very different.</a:t>
            </a:r>
            <a:r>
              <a:rPr lang="en-GB" dirty="0">
                <a:solidFill>
                  <a:prstClr val="black"/>
                </a:solidFill>
              </a:rPr>
              <a:t> </a:t>
            </a:r>
            <a:r>
              <a:rPr lang="en-GB" dirty="0" smtClean="0">
                <a:solidFill>
                  <a:prstClr val="black"/>
                </a:solidFill>
              </a:rPr>
              <a:t>The differences are in the </a:t>
            </a:r>
            <a:r>
              <a:rPr lang="en-GB" b="1" dirty="0" smtClean="0">
                <a:solidFill>
                  <a:prstClr val="black"/>
                </a:solidFill>
              </a:rPr>
              <a:t>types</a:t>
            </a:r>
            <a:r>
              <a:rPr lang="en-GB" dirty="0" smtClean="0">
                <a:solidFill>
                  <a:prstClr val="black"/>
                </a:solidFill>
              </a:rPr>
              <a:t> of glucose used to make them and in the </a:t>
            </a:r>
            <a:r>
              <a:rPr lang="en-GB" b="1" dirty="0" smtClean="0">
                <a:solidFill>
                  <a:prstClr val="black"/>
                </a:solidFill>
              </a:rPr>
              <a:t>bonds </a:t>
            </a:r>
            <a:r>
              <a:rPr lang="en-GB" dirty="0" smtClean="0">
                <a:solidFill>
                  <a:prstClr val="black"/>
                </a:solidFill>
              </a:rPr>
              <a:t>between the molecules.</a:t>
            </a:r>
          </a:p>
          <a:p>
            <a:endParaRPr lang="en-GB" dirty="0">
              <a:solidFill>
                <a:prstClr val="black"/>
              </a:solidFill>
            </a:endParaRPr>
          </a:p>
          <a:p>
            <a:r>
              <a:rPr lang="en-GB" dirty="0" smtClean="0">
                <a:solidFill>
                  <a:prstClr val="black"/>
                </a:solidFill>
              </a:rPr>
              <a:t>As you know glucose had </a:t>
            </a:r>
            <a:r>
              <a:rPr lang="en-GB" b="1" dirty="0" smtClean="0">
                <a:solidFill>
                  <a:prstClr val="black"/>
                </a:solidFill>
              </a:rPr>
              <a:t>five –OH groups</a:t>
            </a:r>
            <a:r>
              <a:rPr lang="en-GB" dirty="0" smtClean="0">
                <a:solidFill>
                  <a:prstClr val="black"/>
                </a:solidFill>
              </a:rPr>
              <a:t>, all of them could be used in condensation reactions, but only three are used to link to another glucose molecule. </a:t>
            </a:r>
          </a:p>
        </p:txBody>
      </p:sp>
      <p:sp>
        <p:nvSpPr>
          <p:cNvPr id="2" name="1 Elipse"/>
          <p:cNvSpPr/>
          <p:nvPr/>
        </p:nvSpPr>
        <p:spPr>
          <a:xfrm>
            <a:off x="8629158" y="4993646"/>
            <a:ext cx="432048" cy="36004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9" name="8 Elipse"/>
          <p:cNvSpPr/>
          <p:nvPr/>
        </p:nvSpPr>
        <p:spPr>
          <a:xfrm>
            <a:off x="8028384" y="5627538"/>
            <a:ext cx="432048" cy="36004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1" name="10 Elipse"/>
          <p:cNvSpPr/>
          <p:nvPr/>
        </p:nvSpPr>
        <p:spPr>
          <a:xfrm>
            <a:off x="7164288" y="4633606"/>
            <a:ext cx="432048" cy="36004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2" name="11 Elipse"/>
          <p:cNvSpPr/>
          <p:nvPr/>
        </p:nvSpPr>
        <p:spPr>
          <a:xfrm>
            <a:off x="6588224" y="4993646"/>
            <a:ext cx="432048" cy="36004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13 Elipse"/>
          <p:cNvSpPr/>
          <p:nvPr/>
        </p:nvSpPr>
        <p:spPr>
          <a:xfrm>
            <a:off x="7596336" y="3401464"/>
            <a:ext cx="432048" cy="360040"/>
          </a:xfrm>
          <a:prstGeom prst="ellipse">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6" name="5 CuadroTexto"/>
          <p:cNvSpPr txBox="1"/>
          <p:nvPr/>
        </p:nvSpPr>
        <p:spPr>
          <a:xfrm>
            <a:off x="323529" y="3933056"/>
            <a:ext cx="5688632" cy="1754326"/>
          </a:xfrm>
          <a:prstGeom prst="rect">
            <a:avLst/>
          </a:prstGeom>
          <a:noFill/>
        </p:spPr>
        <p:txBody>
          <a:bodyPr wrap="square" rtlCol="0">
            <a:spAutoFit/>
          </a:bodyPr>
          <a:lstStyle/>
          <a:p>
            <a:r>
              <a:rPr lang="en-GB" dirty="0" smtClean="0"/>
              <a:t>Most of the links are made with carbon one and carbon four of the molecule.</a:t>
            </a:r>
          </a:p>
          <a:p>
            <a:endParaRPr lang="en-GB" dirty="0"/>
          </a:p>
          <a:p>
            <a:r>
              <a:rPr lang="en-GB" dirty="0" smtClean="0"/>
              <a:t>Carbon 6 (on top) is used to make side braches of polysaccharides (try to visualise this in the </a:t>
            </a:r>
            <a:r>
              <a:rPr lang="en-GB" dirty="0" err="1" smtClean="0"/>
              <a:t>Jmol</a:t>
            </a:r>
            <a:r>
              <a:rPr lang="en-GB" dirty="0" smtClean="0"/>
              <a:t> visualizer).</a:t>
            </a:r>
            <a:endParaRPr lang="en-GB" dirty="0"/>
          </a:p>
        </p:txBody>
      </p:sp>
      <p:cxnSp>
        <p:nvCxnSpPr>
          <p:cNvPr id="16" name="15 Conector recto de flecha"/>
          <p:cNvCxnSpPr/>
          <p:nvPr/>
        </p:nvCxnSpPr>
        <p:spPr>
          <a:xfrm>
            <a:off x="5004048" y="4256221"/>
            <a:ext cx="3625110" cy="3773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a:off x="1531338" y="4539259"/>
            <a:ext cx="5056886" cy="9434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15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fade">
                                      <p:cBhvr>
                                        <p:cTn id="19" dur="1000"/>
                                        <p:tgtEl>
                                          <p:spTgt spid="7">
                                            <p:txEl>
                                              <p:pRg st="2" end="2"/>
                                            </p:txEl>
                                          </p:spTgt>
                                        </p:tgtEl>
                                      </p:cBhvr>
                                    </p:animEffect>
                                    <p:anim calcmode="lin" valueType="num">
                                      <p:cBhvr>
                                        <p:cTn id="2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7170"/>
                                        </p:tgtEl>
                                        <p:attrNameLst>
                                          <p:attrName>style.visibility</p:attrName>
                                        </p:attrNameLst>
                                      </p:cBhvr>
                                      <p:to>
                                        <p:strVal val="visible"/>
                                      </p:to>
                                    </p:set>
                                    <p:animEffect transition="in" filter="wipe(down)">
                                      <p:cBhvr>
                                        <p:cTn id="26" dur="580">
                                          <p:stCondLst>
                                            <p:cond delay="0"/>
                                          </p:stCondLst>
                                        </p:cTn>
                                        <p:tgtEl>
                                          <p:spTgt spid="7170"/>
                                        </p:tgtEl>
                                      </p:cBhvr>
                                    </p:animEffect>
                                    <p:anim calcmode="lin" valueType="num">
                                      <p:cBhvr>
                                        <p:cTn id="27"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32" dur="26">
                                          <p:stCondLst>
                                            <p:cond delay="650"/>
                                          </p:stCondLst>
                                        </p:cTn>
                                        <p:tgtEl>
                                          <p:spTgt spid="7170"/>
                                        </p:tgtEl>
                                      </p:cBhvr>
                                      <p:to x="100000" y="60000"/>
                                    </p:animScale>
                                    <p:animScale>
                                      <p:cBhvr>
                                        <p:cTn id="33" dur="166" decel="50000">
                                          <p:stCondLst>
                                            <p:cond delay="676"/>
                                          </p:stCondLst>
                                        </p:cTn>
                                        <p:tgtEl>
                                          <p:spTgt spid="7170"/>
                                        </p:tgtEl>
                                      </p:cBhvr>
                                      <p:to x="100000" y="100000"/>
                                    </p:animScale>
                                    <p:animScale>
                                      <p:cBhvr>
                                        <p:cTn id="34" dur="26">
                                          <p:stCondLst>
                                            <p:cond delay="1312"/>
                                          </p:stCondLst>
                                        </p:cTn>
                                        <p:tgtEl>
                                          <p:spTgt spid="7170"/>
                                        </p:tgtEl>
                                      </p:cBhvr>
                                      <p:to x="100000" y="80000"/>
                                    </p:animScale>
                                    <p:animScale>
                                      <p:cBhvr>
                                        <p:cTn id="35" dur="166" decel="50000">
                                          <p:stCondLst>
                                            <p:cond delay="1338"/>
                                          </p:stCondLst>
                                        </p:cTn>
                                        <p:tgtEl>
                                          <p:spTgt spid="7170"/>
                                        </p:tgtEl>
                                      </p:cBhvr>
                                      <p:to x="100000" y="100000"/>
                                    </p:animScale>
                                    <p:animScale>
                                      <p:cBhvr>
                                        <p:cTn id="36" dur="26">
                                          <p:stCondLst>
                                            <p:cond delay="1642"/>
                                          </p:stCondLst>
                                        </p:cTn>
                                        <p:tgtEl>
                                          <p:spTgt spid="7170"/>
                                        </p:tgtEl>
                                      </p:cBhvr>
                                      <p:to x="100000" y="90000"/>
                                    </p:animScale>
                                    <p:animScale>
                                      <p:cBhvr>
                                        <p:cTn id="37" dur="166" decel="50000">
                                          <p:stCondLst>
                                            <p:cond delay="1668"/>
                                          </p:stCondLst>
                                        </p:cTn>
                                        <p:tgtEl>
                                          <p:spTgt spid="7170"/>
                                        </p:tgtEl>
                                      </p:cBhvr>
                                      <p:to x="100000" y="100000"/>
                                    </p:animScale>
                                    <p:animScale>
                                      <p:cBhvr>
                                        <p:cTn id="38" dur="26">
                                          <p:stCondLst>
                                            <p:cond delay="1808"/>
                                          </p:stCondLst>
                                        </p:cTn>
                                        <p:tgtEl>
                                          <p:spTgt spid="7170"/>
                                        </p:tgtEl>
                                      </p:cBhvr>
                                      <p:to x="100000" y="95000"/>
                                    </p:animScale>
                                    <p:animScale>
                                      <p:cBhvr>
                                        <p:cTn id="39" dur="166" decel="50000">
                                          <p:stCondLst>
                                            <p:cond delay="1834"/>
                                          </p:stCondLst>
                                        </p:cTn>
                                        <p:tgtEl>
                                          <p:spTgt spid="7170"/>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childTnLst>
                          </p:cTn>
                        </p:par>
                        <p:par>
                          <p:cTn id="45" fill="hold">
                            <p:stCondLst>
                              <p:cond delay="500"/>
                            </p:stCondLst>
                            <p:childTnLst>
                              <p:par>
                                <p:cTn id="46" presetID="26" presetClass="emph" presetSubtype="0" repeatCount="indefinite" fill="hold" grpId="1" nodeType="afterEffect">
                                  <p:stCondLst>
                                    <p:cond delay="0"/>
                                  </p:stCondLst>
                                  <p:childTnLst>
                                    <p:animEffect transition="out" filter="fade">
                                      <p:cBhvr>
                                        <p:cTn id="47" dur="500" tmFilter="0, 0; .2, .5; .8, .5; 1, 0"/>
                                        <p:tgtEl>
                                          <p:spTgt spid="2"/>
                                        </p:tgtEl>
                                      </p:cBhvr>
                                    </p:animEffect>
                                    <p:animScale>
                                      <p:cBhvr>
                                        <p:cTn id="48" dur="250" autoRev="1" fill="hold"/>
                                        <p:tgtEl>
                                          <p:spTgt spid="2"/>
                                        </p:tgtEl>
                                      </p:cBhvr>
                                      <p:by x="105000" y="105000"/>
                                    </p:animScale>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par>
                          <p:cTn id="54" fill="hold">
                            <p:stCondLst>
                              <p:cond delay="500"/>
                            </p:stCondLst>
                            <p:childTnLst>
                              <p:par>
                                <p:cTn id="55" presetID="26" presetClass="emph" presetSubtype="0" repeatCount="indefinite" fill="hold" grpId="1" nodeType="afterEffect">
                                  <p:stCondLst>
                                    <p:cond delay="0"/>
                                  </p:stCondLst>
                                  <p:childTnLst>
                                    <p:animEffect transition="out" filter="fade">
                                      <p:cBhvr>
                                        <p:cTn id="56" dur="500" tmFilter="0, 0; .2, .5; .8, .5; 1, 0"/>
                                        <p:tgtEl>
                                          <p:spTgt spid="9"/>
                                        </p:tgtEl>
                                      </p:cBhvr>
                                    </p:animEffect>
                                    <p:animScale>
                                      <p:cBhvr>
                                        <p:cTn id="57" dur="250" autoRev="1" fill="hold"/>
                                        <p:tgtEl>
                                          <p:spTgt spid="9"/>
                                        </p:tgtEl>
                                      </p:cBhvr>
                                      <p:by x="105000" y="105000"/>
                                    </p:animScale>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fade">
                                      <p:cBhvr>
                                        <p:cTn id="62" dur="500"/>
                                        <p:tgtEl>
                                          <p:spTgt spid="11"/>
                                        </p:tgtEl>
                                      </p:cBhvr>
                                    </p:animEffect>
                                  </p:childTnLst>
                                </p:cTn>
                              </p:par>
                            </p:childTnLst>
                          </p:cTn>
                        </p:par>
                        <p:par>
                          <p:cTn id="63" fill="hold">
                            <p:stCondLst>
                              <p:cond delay="500"/>
                            </p:stCondLst>
                            <p:childTnLst>
                              <p:par>
                                <p:cTn id="64" presetID="26" presetClass="emph" presetSubtype="0" repeatCount="indefinite" fill="hold" grpId="1" nodeType="afterEffect">
                                  <p:stCondLst>
                                    <p:cond delay="0"/>
                                  </p:stCondLst>
                                  <p:childTnLst>
                                    <p:animEffect transition="out" filter="fade">
                                      <p:cBhvr>
                                        <p:cTn id="65" dur="500" tmFilter="0, 0; .2, .5; .8, .5; 1, 0"/>
                                        <p:tgtEl>
                                          <p:spTgt spid="11"/>
                                        </p:tgtEl>
                                      </p:cBhvr>
                                    </p:animEffect>
                                    <p:animScale>
                                      <p:cBhvr>
                                        <p:cTn id="66" dur="250" autoRev="1" fill="hold"/>
                                        <p:tgtEl>
                                          <p:spTgt spid="11"/>
                                        </p:tgtEl>
                                      </p:cBhvr>
                                      <p:by x="105000" y="105000"/>
                                    </p:animScale>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500"/>
                            </p:stCondLst>
                            <p:childTnLst>
                              <p:par>
                                <p:cTn id="73" presetID="26" presetClass="emph" presetSubtype="0" repeatCount="indefinite" fill="hold" grpId="1" nodeType="afterEffect">
                                  <p:stCondLst>
                                    <p:cond delay="0"/>
                                  </p:stCondLst>
                                  <p:childTnLst>
                                    <p:animEffect transition="out" filter="fade">
                                      <p:cBhvr>
                                        <p:cTn id="74" dur="500" tmFilter="0, 0; .2, .5; .8, .5; 1, 0"/>
                                        <p:tgtEl>
                                          <p:spTgt spid="12"/>
                                        </p:tgtEl>
                                      </p:cBhvr>
                                    </p:animEffect>
                                    <p:animScale>
                                      <p:cBhvr>
                                        <p:cTn id="75" dur="250" autoRev="1" fill="hold"/>
                                        <p:tgtEl>
                                          <p:spTgt spid="12"/>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4"/>
                                        </p:tgtEl>
                                        <p:attrNameLst>
                                          <p:attrName>style.visibility</p:attrName>
                                        </p:attrNameLst>
                                      </p:cBhvr>
                                      <p:to>
                                        <p:strVal val="visible"/>
                                      </p:to>
                                    </p:set>
                                    <p:animEffect transition="in" filter="fade">
                                      <p:cBhvr>
                                        <p:cTn id="80" dur="500"/>
                                        <p:tgtEl>
                                          <p:spTgt spid="14"/>
                                        </p:tgtEl>
                                      </p:cBhvr>
                                    </p:animEffect>
                                  </p:childTnLst>
                                </p:cTn>
                              </p:par>
                            </p:childTnLst>
                          </p:cTn>
                        </p:par>
                        <p:par>
                          <p:cTn id="81" fill="hold">
                            <p:stCondLst>
                              <p:cond delay="500"/>
                            </p:stCondLst>
                            <p:childTnLst>
                              <p:par>
                                <p:cTn id="82" presetID="26" presetClass="emph" presetSubtype="0" repeatCount="indefinite" fill="hold" grpId="1" nodeType="afterEffect">
                                  <p:stCondLst>
                                    <p:cond delay="0"/>
                                  </p:stCondLst>
                                  <p:childTnLst>
                                    <p:animEffect transition="out" filter="fade">
                                      <p:cBhvr>
                                        <p:cTn id="83" dur="500" tmFilter="0, 0; .2, .5; .8, .5; 1, 0"/>
                                        <p:tgtEl>
                                          <p:spTgt spid="14"/>
                                        </p:tgtEl>
                                      </p:cBhvr>
                                    </p:animEffect>
                                    <p:animScale>
                                      <p:cBhvr>
                                        <p:cTn id="84" dur="250" autoRev="1" fill="hold"/>
                                        <p:tgtEl>
                                          <p:spTgt spid="14"/>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
                                            <p:txEl>
                                              <p:pRg st="0" end="0"/>
                                            </p:txEl>
                                          </p:spTgt>
                                        </p:tgtEl>
                                        <p:attrNameLst>
                                          <p:attrName>style.visibility</p:attrName>
                                        </p:attrNameLst>
                                      </p:cBhvr>
                                      <p:to>
                                        <p:strVal val="visible"/>
                                      </p:to>
                                    </p:set>
                                    <p:animEffect transition="in" filter="fade">
                                      <p:cBhvr>
                                        <p:cTn id="89" dur="500"/>
                                        <p:tgtEl>
                                          <p:spTgt spid="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wipe(down)">
                                      <p:cBhvr>
                                        <p:cTn id="99" dur="500"/>
                                        <p:tgtEl>
                                          <p:spTgt spid="18"/>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
                                            <p:txEl>
                                              <p:pRg st="2" end="2"/>
                                            </p:txEl>
                                          </p:spTgt>
                                        </p:tgtEl>
                                        <p:attrNameLst>
                                          <p:attrName>style.visibility</p:attrName>
                                        </p:attrNameLst>
                                      </p:cBhvr>
                                      <p:to>
                                        <p:strVal val="visible"/>
                                      </p:to>
                                    </p:set>
                                    <p:animEffect transition="in" filter="fade">
                                      <p:cBhvr>
                                        <p:cTn id="10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build="p"/>
      <p:bldP spid="2" grpId="0" animBg="1"/>
      <p:bldP spid="2" grpId="1" animBg="1"/>
      <p:bldP spid="9" grpId="0" animBg="1"/>
      <p:bldP spid="9" grpId="1" animBg="1"/>
      <p:bldP spid="11" grpId="0" animBg="1"/>
      <p:bldP spid="11" grpId="1" animBg="1"/>
      <p:bldP spid="12" grpId="0" animBg="1"/>
      <p:bldP spid="12" grpId="1" animBg="1"/>
      <p:bldP spid="14" grpId="0" animBg="1"/>
      <p:bldP spid="14" grpId="1" animBg="1"/>
      <p:bldP spid="6"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Template MP">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35272</TotalTime>
  <Words>2851</Words>
  <Application>Microsoft Office PowerPoint</Application>
  <PresentationFormat>Presentación en pantalla (4:3)</PresentationFormat>
  <Paragraphs>281</Paragraphs>
  <Slides>35</Slides>
  <Notes>3</Notes>
  <HiddenSlides>0</HiddenSlides>
  <MMClips>0</MMClips>
  <ScaleCrop>false</ScaleCrop>
  <HeadingPairs>
    <vt:vector size="4" baseType="variant">
      <vt:variant>
        <vt:lpstr>Tema</vt:lpstr>
      </vt:variant>
      <vt:variant>
        <vt:i4>3</vt:i4>
      </vt:variant>
      <vt:variant>
        <vt:lpstr>Títulos de diapositiva</vt:lpstr>
      </vt:variant>
      <vt:variant>
        <vt:i4>35</vt:i4>
      </vt:variant>
    </vt:vector>
  </HeadingPairs>
  <TitlesOfParts>
    <vt:vector size="38" baseType="lpstr">
      <vt:lpstr>Template MP</vt:lpstr>
      <vt:lpstr>1_Template MP</vt:lpstr>
      <vt:lpstr>2_Template MP</vt:lpstr>
      <vt:lpstr>Topic 2 Molecular biology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Topic 2 Molecular biology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dc:title>
  <dc:creator>Mark Polko</dc:creator>
  <cp:lastModifiedBy>sfpaula.default</cp:lastModifiedBy>
  <cp:revision>314</cp:revision>
  <dcterms:created xsi:type="dcterms:W3CDTF">2013-08-21T17:54:09Z</dcterms:created>
  <dcterms:modified xsi:type="dcterms:W3CDTF">2015-11-17T17:21:18Z</dcterms:modified>
</cp:coreProperties>
</file>