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21"/>
  </p:notesMasterIdLst>
  <p:sldIdLst>
    <p:sldId id="256" r:id="rId2"/>
    <p:sldId id="257" r:id="rId3"/>
    <p:sldId id="264" r:id="rId4"/>
    <p:sldId id="258" r:id="rId5"/>
    <p:sldId id="259" r:id="rId6"/>
    <p:sldId id="265" r:id="rId7"/>
    <p:sldId id="266" r:id="rId8"/>
    <p:sldId id="267" r:id="rId9"/>
    <p:sldId id="268" r:id="rId10"/>
    <p:sldId id="278" r:id="rId11"/>
    <p:sldId id="260" r:id="rId12"/>
    <p:sldId id="262" r:id="rId13"/>
    <p:sldId id="263" r:id="rId14"/>
    <p:sldId id="261" r:id="rId15"/>
    <p:sldId id="270" r:id="rId16"/>
    <p:sldId id="269" r:id="rId17"/>
    <p:sldId id="271" r:id="rId18"/>
    <p:sldId id="272" r:id="rId19"/>
    <p:sldId id="27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9" autoAdjust="0"/>
    <p:restoredTop sz="94595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0"/>
    </p:cViewPr>
  </p:sorterViewPr>
  <p:notesViewPr>
    <p:cSldViewPr>
      <p:cViewPr varScale="1">
        <p:scale>
          <a:sx n="54" d="100"/>
          <a:sy n="54" d="100"/>
        </p:scale>
        <p:origin x="-1614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89614B-8161-44AA-8EF4-56E8B259416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F933F8F3-7367-4B26-9AE9-2C2BBA5C23EE}">
      <dgm:prSet/>
      <dgm:spPr/>
      <dgm:t>
        <a:bodyPr/>
        <a:lstStyle/>
        <a:p>
          <a:pPr rtl="0"/>
          <a:r>
            <a:rPr lang="en-GB" dirty="0" smtClean="0"/>
            <a:t>2.3.1 Draw and label a diagram of the ultrastructure of a liver cell as an example of an animal cell.</a:t>
          </a:r>
          <a:endParaRPr lang="en-GB" dirty="0"/>
        </a:p>
      </dgm:t>
    </dgm:pt>
    <dgm:pt modelId="{0D2F6892-6D68-4FE6-8710-8E7754ED9949}" type="parTrans" cxnId="{4507DE9A-4321-4BE7-8907-06CA0CE8A910}">
      <dgm:prSet/>
      <dgm:spPr/>
      <dgm:t>
        <a:bodyPr/>
        <a:lstStyle/>
        <a:p>
          <a:endParaRPr lang="en-GB"/>
        </a:p>
      </dgm:t>
    </dgm:pt>
    <dgm:pt modelId="{5A2EBAF1-AEAB-43F9-8B55-72CE18B4AC05}" type="sibTrans" cxnId="{4507DE9A-4321-4BE7-8907-06CA0CE8A910}">
      <dgm:prSet/>
      <dgm:spPr/>
      <dgm:t>
        <a:bodyPr/>
        <a:lstStyle/>
        <a:p>
          <a:endParaRPr lang="en-GB"/>
        </a:p>
      </dgm:t>
    </dgm:pt>
    <dgm:pt modelId="{328CBC98-3C24-4F00-9680-E81A74F90267}">
      <dgm:prSet/>
      <dgm:spPr/>
      <dgm:t>
        <a:bodyPr/>
        <a:lstStyle/>
        <a:p>
          <a:pPr rtl="0"/>
          <a:r>
            <a:rPr lang="en-GB" dirty="0" smtClean="0"/>
            <a:t>The diagram should show free ribosomes, rough endoplasmic reticulum (</a:t>
          </a:r>
          <a:r>
            <a:rPr lang="en-GB" dirty="0" err="1" smtClean="0"/>
            <a:t>rER</a:t>
          </a:r>
          <a:r>
            <a:rPr lang="en-GB" dirty="0" smtClean="0"/>
            <a:t>), lysosome, Golgi apparatus, mitochondrion and nucleus. </a:t>
          </a:r>
          <a:endParaRPr lang="en-GB" dirty="0"/>
        </a:p>
      </dgm:t>
    </dgm:pt>
    <dgm:pt modelId="{98DE6572-E00A-42D2-AC67-1834C8BA3807}" type="parTrans" cxnId="{D9E5AB17-0A1F-4F1D-913A-9F9C5235FC9E}">
      <dgm:prSet/>
      <dgm:spPr/>
      <dgm:t>
        <a:bodyPr/>
        <a:lstStyle/>
        <a:p>
          <a:endParaRPr lang="en-GB"/>
        </a:p>
      </dgm:t>
    </dgm:pt>
    <dgm:pt modelId="{D0150373-EA93-4ACF-B1E7-27BFF1C14B4C}" type="sibTrans" cxnId="{D9E5AB17-0A1F-4F1D-913A-9F9C5235FC9E}">
      <dgm:prSet/>
      <dgm:spPr/>
      <dgm:t>
        <a:bodyPr/>
        <a:lstStyle/>
        <a:p>
          <a:endParaRPr lang="en-GB"/>
        </a:p>
      </dgm:t>
    </dgm:pt>
    <dgm:pt modelId="{96B2BDFA-C3F1-40B2-9670-2BEC0D3AAEDB}">
      <dgm:prSet/>
      <dgm:spPr/>
      <dgm:t>
        <a:bodyPr/>
        <a:lstStyle/>
        <a:p>
          <a:pPr rtl="0"/>
          <a:r>
            <a:rPr lang="en-GB" dirty="0" smtClean="0"/>
            <a:t>The term Golgi apparatus will be used in place of Golgi body, Golgi complex or </a:t>
          </a:r>
          <a:r>
            <a:rPr lang="en-GB" dirty="0" err="1" smtClean="0"/>
            <a:t>dictyosome</a:t>
          </a:r>
          <a:r>
            <a:rPr lang="en-GB" dirty="0" smtClean="0"/>
            <a:t>.</a:t>
          </a:r>
          <a:endParaRPr lang="en-GB" dirty="0"/>
        </a:p>
      </dgm:t>
    </dgm:pt>
    <dgm:pt modelId="{4AD8F351-4338-4B72-9DDA-58C5C4DB5800}" type="parTrans" cxnId="{17781730-ECA0-4D98-AF3A-EA2E8480F824}">
      <dgm:prSet/>
      <dgm:spPr/>
      <dgm:t>
        <a:bodyPr/>
        <a:lstStyle/>
        <a:p>
          <a:endParaRPr lang="en-GB"/>
        </a:p>
      </dgm:t>
    </dgm:pt>
    <dgm:pt modelId="{1C8633D7-B788-4193-8271-5A5C56E5E610}" type="sibTrans" cxnId="{17781730-ECA0-4D98-AF3A-EA2E8480F824}">
      <dgm:prSet/>
      <dgm:spPr/>
      <dgm:t>
        <a:bodyPr/>
        <a:lstStyle/>
        <a:p>
          <a:endParaRPr lang="en-GB"/>
        </a:p>
      </dgm:t>
    </dgm:pt>
    <dgm:pt modelId="{DCAB4007-6ACD-46E0-85E5-8BEB5C6DA138}">
      <dgm:prSet/>
      <dgm:spPr/>
      <dgm:t>
        <a:bodyPr/>
        <a:lstStyle/>
        <a:p>
          <a:pPr rtl="0"/>
          <a:r>
            <a:rPr lang="en-GB" smtClean="0"/>
            <a:t>2.3.2 Annotate the diagram from 2.3.1with the functions of each named structure.</a:t>
          </a:r>
          <a:endParaRPr lang="en-GB"/>
        </a:p>
      </dgm:t>
    </dgm:pt>
    <dgm:pt modelId="{CFD8D25C-59AB-49BC-BC96-9F048871C0A5}" type="parTrans" cxnId="{40E8758F-5AA1-4052-95B5-858E8B4CDA76}">
      <dgm:prSet/>
      <dgm:spPr/>
      <dgm:t>
        <a:bodyPr/>
        <a:lstStyle/>
        <a:p>
          <a:endParaRPr lang="en-GB"/>
        </a:p>
      </dgm:t>
    </dgm:pt>
    <dgm:pt modelId="{16F219C1-13DB-4BB0-9A5D-B3F3B442296B}" type="sibTrans" cxnId="{40E8758F-5AA1-4052-95B5-858E8B4CDA76}">
      <dgm:prSet/>
      <dgm:spPr/>
      <dgm:t>
        <a:bodyPr/>
        <a:lstStyle/>
        <a:p>
          <a:endParaRPr lang="en-GB"/>
        </a:p>
      </dgm:t>
    </dgm:pt>
    <dgm:pt modelId="{61DD7067-A64D-4876-94ED-DBC140A0102A}">
      <dgm:prSet/>
      <dgm:spPr/>
      <dgm:t>
        <a:bodyPr/>
        <a:lstStyle/>
        <a:p>
          <a:pPr rtl="0"/>
          <a:r>
            <a:rPr lang="en-GB" dirty="0" smtClean="0"/>
            <a:t>2.3.3 Identify structures from 2.3.1 in electron micrographs of liver cells.</a:t>
          </a:r>
          <a:endParaRPr lang="en-GB" dirty="0"/>
        </a:p>
      </dgm:t>
    </dgm:pt>
    <dgm:pt modelId="{86B10C69-3EE7-425B-AE1A-816FAE91BEC7}" type="parTrans" cxnId="{12E70C64-FAF2-4F63-A1FC-A5BA3E5EBE5C}">
      <dgm:prSet/>
      <dgm:spPr/>
      <dgm:t>
        <a:bodyPr/>
        <a:lstStyle/>
        <a:p>
          <a:endParaRPr lang="en-GB"/>
        </a:p>
      </dgm:t>
    </dgm:pt>
    <dgm:pt modelId="{6B5CC0C7-9309-4BAF-8642-8FC566A0BB03}" type="sibTrans" cxnId="{12E70C64-FAF2-4F63-A1FC-A5BA3E5EBE5C}">
      <dgm:prSet/>
      <dgm:spPr/>
      <dgm:t>
        <a:bodyPr/>
        <a:lstStyle/>
        <a:p>
          <a:endParaRPr lang="en-GB"/>
        </a:p>
      </dgm:t>
    </dgm:pt>
    <dgm:pt modelId="{D1E9D5AD-4450-493A-9E04-8B6C46433561}">
      <dgm:prSet/>
      <dgm:spPr/>
      <dgm:t>
        <a:bodyPr/>
        <a:lstStyle/>
        <a:p>
          <a:pPr rtl="0"/>
          <a:r>
            <a:rPr lang="en-GB" dirty="0" smtClean="0"/>
            <a:t>2.3.4 Compare prokaryotic and eukaryotic cells.</a:t>
          </a:r>
          <a:endParaRPr lang="en-GB" dirty="0"/>
        </a:p>
      </dgm:t>
    </dgm:pt>
    <dgm:pt modelId="{DC866FEB-3FC5-4749-A942-B69FED4E60D3}" type="parTrans" cxnId="{D3C25EE4-6A28-4178-A7F2-E368D70B3BC4}">
      <dgm:prSet/>
      <dgm:spPr/>
      <dgm:t>
        <a:bodyPr/>
        <a:lstStyle/>
        <a:p>
          <a:endParaRPr lang="en-GB"/>
        </a:p>
      </dgm:t>
    </dgm:pt>
    <dgm:pt modelId="{05DE15A7-393B-4F27-928B-4FE294028312}" type="sibTrans" cxnId="{D3C25EE4-6A28-4178-A7F2-E368D70B3BC4}">
      <dgm:prSet/>
      <dgm:spPr/>
      <dgm:t>
        <a:bodyPr/>
        <a:lstStyle/>
        <a:p>
          <a:endParaRPr lang="en-GB"/>
        </a:p>
      </dgm:t>
    </dgm:pt>
    <dgm:pt modelId="{D7032511-3645-4581-9EC5-0ED426952A43}">
      <dgm:prSet/>
      <dgm:spPr/>
      <dgm:t>
        <a:bodyPr/>
        <a:lstStyle/>
        <a:p>
          <a:pPr rtl="0"/>
          <a:r>
            <a:rPr lang="en-GB" smtClean="0"/>
            <a:t>Differences should include:</a:t>
          </a:r>
          <a:endParaRPr lang="en-GB"/>
        </a:p>
      </dgm:t>
    </dgm:pt>
    <dgm:pt modelId="{76262FF0-81FF-4491-988F-C9C9AFD02ADA}" type="parTrans" cxnId="{4FB65457-D1CC-4CD3-BBCE-4BAB0BD921F4}">
      <dgm:prSet/>
      <dgm:spPr/>
      <dgm:t>
        <a:bodyPr/>
        <a:lstStyle/>
        <a:p>
          <a:endParaRPr lang="en-GB"/>
        </a:p>
      </dgm:t>
    </dgm:pt>
    <dgm:pt modelId="{54F899E5-0A91-4F48-B3F0-84133EF37DA6}" type="sibTrans" cxnId="{4FB65457-D1CC-4CD3-BBCE-4BAB0BD921F4}">
      <dgm:prSet/>
      <dgm:spPr/>
      <dgm:t>
        <a:bodyPr/>
        <a:lstStyle/>
        <a:p>
          <a:endParaRPr lang="en-GB"/>
        </a:p>
      </dgm:t>
    </dgm:pt>
    <dgm:pt modelId="{93C7BB47-EA5B-406C-BE4D-39945D1E11A6}">
      <dgm:prSet/>
      <dgm:spPr/>
      <dgm:t>
        <a:bodyPr/>
        <a:lstStyle/>
        <a:p>
          <a:pPr rtl="0"/>
          <a:r>
            <a:rPr lang="en-GB" dirty="0" smtClean="0"/>
            <a:t>Naked DNA </a:t>
          </a:r>
          <a:r>
            <a:rPr lang="en-GB" i="1" dirty="0" smtClean="0"/>
            <a:t>versus </a:t>
          </a:r>
          <a:r>
            <a:rPr lang="en-GB" dirty="0" smtClean="0"/>
            <a:t>DNA associated with proteins</a:t>
          </a:r>
          <a:endParaRPr lang="en-GB" dirty="0"/>
        </a:p>
      </dgm:t>
    </dgm:pt>
    <dgm:pt modelId="{9EC3BE55-0A8E-4C01-ADFA-637BEC3CE161}" type="parTrans" cxnId="{B3CE7397-CD0C-49C4-B553-912D464582F5}">
      <dgm:prSet/>
      <dgm:spPr/>
      <dgm:t>
        <a:bodyPr/>
        <a:lstStyle/>
        <a:p>
          <a:endParaRPr lang="en-GB"/>
        </a:p>
      </dgm:t>
    </dgm:pt>
    <dgm:pt modelId="{90BD652C-202D-48B7-9EDF-16A4C7AEAED9}" type="sibTrans" cxnId="{B3CE7397-CD0C-49C4-B553-912D464582F5}">
      <dgm:prSet/>
      <dgm:spPr/>
      <dgm:t>
        <a:bodyPr/>
        <a:lstStyle/>
        <a:p>
          <a:endParaRPr lang="en-GB"/>
        </a:p>
      </dgm:t>
    </dgm:pt>
    <dgm:pt modelId="{0395AECE-1D35-45C3-AC90-12E426731A04}">
      <dgm:prSet/>
      <dgm:spPr/>
      <dgm:t>
        <a:bodyPr/>
        <a:lstStyle/>
        <a:p>
          <a:pPr rtl="0"/>
          <a:r>
            <a:rPr lang="en-GB" dirty="0" smtClean="0"/>
            <a:t>DNA in cytoplasm </a:t>
          </a:r>
          <a:r>
            <a:rPr lang="en-GB" i="1" dirty="0" smtClean="0"/>
            <a:t>versus </a:t>
          </a:r>
          <a:r>
            <a:rPr lang="en-GB" dirty="0" smtClean="0"/>
            <a:t>DNA enclosed in a nuclear envelope</a:t>
          </a:r>
          <a:endParaRPr lang="en-GB" dirty="0"/>
        </a:p>
      </dgm:t>
    </dgm:pt>
    <dgm:pt modelId="{0C3571C6-C57D-495B-A024-65F2B93882AE}" type="parTrans" cxnId="{354CF663-439A-4545-B335-64AFA055FAD9}">
      <dgm:prSet/>
      <dgm:spPr/>
      <dgm:t>
        <a:bodyPr/>
        <a:lstStyle/>
        <a:p>
          <a:endParaRPr lang="en-GB"/>
        </a:p>
      </dgm:t>
    </dgm:pt>
    <dgm:pt modelId="{EFCDA3E8-9F7C-472D-9C74-7359913F033E}" type="sibTrans" cxnId="{354CF663-439A-4545-B335-64AFA055FAD9}">
      <dgm:prSet/>
      <dgm:spPr/>
      <dgm:t>
        <a:bodyPr/>
        <a:lstStyle/>
        <a:p>
          <a:endParaRPr lang="en-GB"/>
        </a:p>
      </dgm:t>
    </dgm:pt>
    <dgm:pt modelId="{189A9446-4B04-4D26-B34D-38B52D25EFBF}">
      <dgm:prSet/>
      <dgm:spPr/>
      <dgm:t>
        <a:bodyPr/>
        <a:lstStyle/>
        <a:p>
          <a:pPr rtl="0"/>
          <a:r>
            <a:rPr lang="en-GB" dirty="0" smtClean="0"/>
            <a:t>No mitochondria </a:t>
          </a:r>
          <a:r>
            <a:rPr lang="en-GB" i="1" dirty="0" smtClean="0"/>
            <a:t>versus </a:t>
          </a:r>
          <a:r>
            <a:rPr lang="en-GB" dirty="0" smtClean="0"/>
            <a:t>mitochondria</a:t>
          </a:r>
          <a:endParaRPr lang="en-GB" dirty="0"/>
        </a:p>
      </dgm:t>
    </dgm:pt>
    <dgm:pt modelId="{E70157F1-37A4-4846-9D45-78E82FE853BD}" type="parTrans" cxnId="{68EF0ACA-E903-4EBC-A783-3451B8778B92}">
      <dgm:prSet/>
      <dgm:spPr/>
      <dgm:t>
        <a:bodyPr/>
        <a:lstStyle/>
        <a:p>
          <a:endParaRPr lang="en-GB"/>
        </a:p>
      </dgm:t>
    </dgm:pt>
    <dgm:pt modelId="{C2E0B664-BFD0-4A89-BD3B-09048E0A7794}" type="sibTrans" cxnId="{68EF0ACA-E903-4EBC-A783-3451B8778B92}">
      <dgm:prSet/>
      <dgm:spPr/>
      <dgm:t>
        <a:bodyPr/>
        <a:lstStyle/>
        <a:p>
          <a:endParaRPr lang="en-GB"/>
        </a:p>
      </dgm:t>
    </dgm:pt>
    <dgm:pt modelId="{D42A672D-A52D-4FA3-AB50-2612B223D85A}">
      <dgm:prSet/>
      <dgm:spPr/>
      <dgm:t>
        <a:bodyPr/>
        <a:lstStyle/>
        <a:p>
          <a:pPr rtl="0"/>
          <a:r>
            <a:rPr lang="en-GB" dirty="0" smtClean="0"/>
            <a:t>70S </a:t>
          </a:r>
          <a:r>
            <a:rPr lang="en-GB" i="1" dirty="0" smtClean="0"/>
            <a:t>versus </a:t>
          </a:r>
          <a:r>
            <a:rPr lang="en-GB" dirty="0" smtClean="0"/>
            <a:t>80S ribosomes</a:t>
          </a:r>
          <a:endParaRPr lang="en-GB" dirty="0"/>
        </a:p>
      </dgm:t>
    </dgm:pt>
    <dgm:pt modelId="{70842CCD-E815-4177-9700-37CFF7A6DD8B}" type="parTrans" cxnId="{E0F421DA-0EFC-44F4-AED3-C38F8CF0F3A7}">
      <dgm:prSet/>
      <dgm:spPr/>
      <dgm:t>
        <a:bodyPr/>
        <a:lstStyle/>
        <a:p>
          <a:endParaRPr lang="en-GB"/>
        </a:p>
      </dgm:t>
    </dgm:pt>
    <dgm:pt modelId="{13ADE242-FFF6-4A3A-B611-3557580B9E9E}" type="sibTrans" cxnId="{E0F421DA-0EFC-44F4-AED3-C38F8CF0F3A7}">
      <dgm:prSet/>
      <dgm:spPr/>
      <dgm:t>
        <a:bodyPr/>
        <a:lstStyle/>
        <a:p>
          <a:endParaRPr lang="en-GB"/>
        </a:p>
      </dgm:t>
    </dgm:pt>
    <dgm:pt modelId="{91F147F3-20BB-4219-84CB-A89F16BD00BB}">
      <dgm:prSet/>
      <dgm:spPr/>
      <dgm:t>
        <a:bodyPr/>
        <a:lstStyle/>
        <a:p>
          <a:pPr rtl="0"/>
          <a:r>
            <a:rPr lang="en-GB" dirty="0" smtClean="0"/>
            <a:t>eukaryotic cells have internal membranes that compartmentalize their functions.</a:t>
          </a:r>
          <a:endParaRPr lang="en-GB" dirty="0"/>
        </a:p>
      </dgm:t>
    </dgm:pt>
    <dgm:pt modelId="{F0C644FA-D6FD-4059-8E18-4B3BCC0F0E35}" type="parTrans" cxnId="{F6C71DCA-E9B7-4728-80BC-1BF73F871C1E}">
      <dgm:prSet/>
      <dgm:spPr/>
      <dgm:t>
        <a:bodyPr/>
        <a:lstStyle/>
        <a:p>
          <a:endParaRPr lang="en-GB"/>
        </a:p>
      </dgm:t>
    </dgm:pt>
    <dgm:pt modelId="{5940C6C9-3B94-4FD3-981F-76EEA5C4FC85}" type="sibTrans" cxnId="{F6C71DCA-E9B7-4728-80BC-1BF73F871C1E}">
      <dgm:prSet/>
      <dgm:spPr/>
      <dgm:t>
        <a:bodyPr/>
        <a:lstStyle/>
        <a:p>
          <a:endParaRPr lang="en-GB"/>
        </a:p>
      </dgm:t>
    </dgm:pt>
    <dgm:pt modelId="{3A0FEC9F-9CCA-4B12-8EC9-5B5CCD0601E2}">
      <dgm:prSet/>
      <dgm:spPr/>
      <dgm:t>
        <a:bodyPr/>
        <a:lstStyle/>
        <a:p>
          <a:pPr rtl="0"/>
          <a:r>
            <a:rPr lang="en-GB" smtClean="0"/>
            <a:t>2.3.5 State three differences between plant and animal cells.</a:t>
          </a:r>
          <a:endParaRPr lang="en-GB"/>
        </a:p>
      </dgm:t>
    </dgm:pt>
    <dgm:pt modelId="{E87B1394-4BE8-4512-8840-11704093F243}" type="parTrans" cxnId="{A5301E0D-6E3D-46D3-B391-515EADCBAF14}">
      <dgm:prSet/>
      <dgm:spPr/>
      <dgm:t>
        <a:bodyPr/>
        <a:lstStyle/>
        <a:p>
          <a:endParaRPr lang="en-GB"/>
        </a:p>
      </dgm:t>
    </dgm:pt>
    <dgm:pt modelId="{D5406FD1-BFA6-4DB5-A847-9B85E78EBB75}" type="sibTrans" cxnId="{A5301E0D-6E3D-46D3-B391-515EADCBAF14}">
      <dgm:prSet/>
      <dgm:spPr/>
      <dgm:t>
        <a:bodyPr/>
        <a:lstStyle/>
        <a:p>
          <a:endParaRPr lang="en-GB"/>
        </a:p>
      </dgm:t>
    </dgm:pt>
    <dgm:pt modelId="{B8AAEDE5-74E6-49C9-849C-08A403B56EC9}">
      <dgm:prSet/>
      <dgm:spPr/>
      <dgm:t>
        <a:bodyPr/>
        <a:lstStyle/>
        <a:p>
          <a:pPr rtl="0"/>
          <a:r>
            <a:rPr lang="en-GB" dirty="0" smtClean="0"/>
            <a:t>2.3.6 Outline two roles of extracellular components.</a:t>
          </a:r>
          <a:endParaRPr lang="en-GB" dirty="0"/>
        </a:p>
      </dgm:t>
    </dgm:pt>
    <dgm:pt modelId="{8AB6D898-6FCE-4B0F-951E-08FC6FFF27E6}" type="parTrans" cxnId="{DC307567-E7B2-46F0-A5B1-6D210A949609}">
      <dgm:prSet/>
      <dgm:spPr/>
      <dgm:t>
        <a:bodyPr/>
        <a:lstStyle/>
        <a:p>
          <a:endParaRPr lang="en-GB"/>
        </a:p>
      </dgm:t>
    </dgm:pt>
    <dgm:pt modelId="{59D7AF58-D2B6-4ACE-9A27-0F69FDD11451}" type="sibTrans" cxnId="{DC307567-E7B2-46F0-A5B1-6D210A949609}">
      <dgm:prSet/>
      <dgm:spPr/>
      <dgm:t>
        <a:bodyPr/>
        <a:lstStyle/>
        <a:p>
          <a:endParaRPr lang="en-GB"/>
        </a:p>
      </dgm:t>
    </dgm:pt>
    <dgm:pt modelId="{C944A90E-BAE0-4B38-AB9D-85005B982F06}">
      <dgm:prSet/>
      <dgm:spPr/>
      <dgm:t>
        <a:bodyPr/>
        <a:lstStyle/>
        <a:p>
          <a:pPr rtl="0"/>
          <a:r>
            <a:rPr lang="en-GB" smtClean="0"/>
            <a:t>The plant cell wall maintains cell shape, prevents excessive water uptake, and holds the whole plant up against the force of gravity.</a:t>
          </a:r>
          <a:endParaRPr lang="en-GB"/>
        </a:p>
      </dgm:t>
    </dgm:pt>
    <dgm:pt modelId="{92978DFE-B8A2-4CE7-8413-6A5330331FB4}" type="parTrans" cxnId="{E87DA674-1B67-4CC3-9476-96B70F1675AC}">
      <dgm:prSet/>
      <dgm:spPr/>
      <dgm:t>
        <a:bodyPr/>
        <a:lstStyle/>
        <a:p>
          <a:endParaRPr lang="en-GB"/>
        </a:p>
      </dgm:t>
    </dgm:pt>
    <dgm:pt modelId="{211D3A20-737F-418A-BE2C-5E49D21D7603}" type="sibTrans" cxnId="{E87DA674-1B67-4CC3-9476-96B70F1675AC}">
      <dgm:prSet/>
      <dgm:spPr/>
      <dgm:t>
        <a:bodyPr/>
        <a:lstStyle/>
        <a:p>
          <a:endParaRPr lang="en-GB"/>
        </a:p>
      </dgm:t>
    </dgm:pt>
    <dgm:pt modelId="{8C16D2FA-86A8-41AF-9602-B8C98E917CF9}">
      <dgm:prSet/>
      <dgm:spPr/>
      <dgm:t>
        <a:bodyPr/>
        <a:lstStyle/>
        <a:p>
          <a:pPr rtl="0"/>
          <a:r>
            <a:rPr lang="en-GB" smtClean="0"/>
            <a:t>Animal cells secrete glycoproteins that form the extracellular matrix. This functions in support, adhesion and movement.</a:t>
          </a:r>
          <a:endParaRPr lang="en-GB"/>
        </a:p>
      </dgm:t>
    </dgm:pt>
    <dgm:pt modelId="{3A07F93B-39C9-4A2C-9C2F-47FDA68F0327}" type="parTrans" cxnId="{1C760CB1-54E7-4B5C-B414-1450EC74AD99}">
      <dgm:prSet/>
      <dgm:spPr/>
      <dgm:t>
        <a:bodyPr/>
        <a:lstStyle/>
        <a:p>
          <a:endParaRPr lang="en-GB"/>
        </a:p>
      </dgm:t>
    </dgm:pt>
    <dgm:pt modelId="{898598E3-F140-4900-88A3-D9233F384FCC}" type="sibTrans" cxnId="{1C760CB1-54E7-4B5C-B414-1450EC74AD99}">
      <dgm:prSet/>
      <dgm:spPr/>
      <dgm:t>
        <a:bodyPr/>
        <a:lstStyle/>
        <a:p>
          <a:endParaRPr lang="en-GB"/>
        </a:p>
      </dgm:t>
    </dgm:pt>
    <dgm:pt modelId="{ABB76E2A-4F40-45EA-BF09-CEF8FD5C8990}" type="pres">
      <dgm:prSet presAssocID="{6589614B-8161-44AA-8EF4-56E8B25941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B81599F-8DF0-4A5B-9A09-96BB8099F334}" type="pres">
      <dgm:prSet presAssocID="{F933F8F3-7367-4B26-9AE9-2C2BBA5C23EE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5A00B5-0F26-4A4A-BECF-1732D14F4FB7}" type="pres">
      <dgm:prSet presAssocID="{F933F8F3-7367-4B26-9AE9-2C2BBA5C23E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7D0D28-66C8-4A2F-BFB5-D364B4EDCD9D}" type="pres">
      <dgm:prSet presAssocID="{DCAB4007-6ACD-46E0-85E5-8BEB5C6DA138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04F237-74A6-48E5-B87A-EC18B4440F9E}" type="pres">
      <dgm:prSet presAssocID="{16F219C1-13DB-4BB0-9A5D-B3F3B442296B}" presName="spacer" presStyleCnt="0"/>
      <dgm:spPr/>
    </dgm:pt>
    <dgm:pt modelId="{FA0AABE3-7BB4-4ED6-9009-A0460C3EABB9}" type="pres">
      <dgm:prSet presAssocID="{61DD7067-A64D-4876-94ED-DBC140A0102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DD7FB4-826C-4C48-920E-084F35383EB2}" type="pres">
      <dgm:prSet presAssocID="{6B5CC0C7-9309-4BAF-8642-8FC566A0BB03}" presName="spacer" presStyleCnt="0"/>
      <dgm:spPr/>
    </dgm:pt>
    <dgm:pt modelId="{3C30D044-4F3A-4E67-948A-C35809CADAB7}" type="pres">
      <dgm:prSet presAssocID="{D1E9D5AD-4450-493A-9E04-8B6C4643356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23B7C4-C95F-4A3A-B81D-00FEF5D545D2}" type="pres">
      <dgm:prSet presAssocID="{05DE15A7-393B-4F27-928B-4FE294028312}" presName="spacer" presStyleCnt="0"/>
      <dgm:spPr/>
    </dgm:pt>
    <dgm:pt modelId="{066FCF22-5823-4437-A4DB-5195888135DE}" type="pres">
      <dgm:prSet presAssocID="{D7032511-3645-4581-9EC5-0ED426952A4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BB26DE-EE3B-4C15-9BE2-4C52F8A22F2B}" type="pres">
      <dgm:prSet presAssocID="{D7032511-3645-4581-9EC5-0ED426952A43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87CFB0-FDE8-4250-892C-FFD94569D9C7}" type="pres">
      <dgm:prSet presAssocID="{3A0FEC9F-9CCA-4B12-8EC9-5B5CCD0601E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8A36C9-2B09-4116-AAF4-D871367BE670}" type="pres">
      <dgm:prSet presAssocID="{D5406FD1-BFA6-4DB5-A847-9B85E78EBB75}" presName="spacer" presStyleCnt="0"/>
      <dgm:spPr/>
    </dgm:pt>
    <dgm:pt modelId="{45A1BF59-7902-4FC6-99B3-74526BF5BCC7}" type="pres">
      <dgm:prSet presAssocID="{B8AAEDE5-74E6-49C9-849C-08A403B56EC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52CBBD-D18D-4E26-883D-E7C0C713D4DC}" type="pres">
      <dgm:prSet presAssocID="{B8AAEDE5-74E6-49C9-849C-08A403B56EC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69B7A20-BF6F-496B-AAED-5A725890A10A}" type="presOf" srcId="{8C16D2FA-86A8-41AF-9602-B8C98E917CF9}" destId="{8852CBBD-D18D-4E26-883D-E7C0C713D4DC}" srcOrd="0" destOrd="1" presId="urn:microsoft.com/office/officeart/2005/8/layout/vList2"/>
    <dgm:cxn modelId="{E34A0C9A-7859-4AAB-B5A0-6C92F76F9EB9}" type="presOf" srcId="{F933F8F3-7367-4B26-9AE9-2C2BBA5C23EE}" destId="{DB81599F-8DF0-4A5B-9A09-96BB8099F334}" srcOrd="0" destOrd="0" presId="urn:microsoft.com/office/officeart/2005/8/layout/vList2"/>
    <dgm:cxn modelId="{9CF2FC34-E3BF-4DCC-9010-7414E4CF4E62}" type="presOf" srcId="{189A9446-4B04-4D26-B34D-38B52D25EFBF}" destId="{9FBB26DE-EE3B-4C15-9BE2-4C52F8A22F2B}" srcOrd="0" destOrd="2" presId="urn:microsoft.com/office/officeart/2005/8/layout/vList2"/>
    <dgm:cxn modelId="{DC307567-E7B2-46F0-A5B1-6D210A949609}" srcId="{6589614B-8161-44AA-8EF4-56E8B2594161}" destId="{B8AAEDE5-74E6-49C9-849C-08A403B56EC9}" srcOrd="6" destOrd="0" parTransId="{8AB6D898-6FCE-4B0F-951E-08FC6FFF27E6}" sibTransId="{59D7AF58-D2B6-4ACE-9A27-0F69FDD11451}"/>
    <dgm:cxn modelId="{207DD2FB-2AC6-4FA3-B7FC-B6CA9214B929}" type="presOf" srcId="{D7032511-3645-4581-9EC5-0ED426952A43}" destId="{066FCF22-5823-4437-A4DB-5195888135DE}" srcOrd="0" destOrd="0" presId="urn:microsoft.com/office/officeart/2005/8/layout/vList2"/>
    <dgm:cxn modelId="{12E70C64-FAF2-4F63-A1FC-A5BA3E5EBE5C}" srcId="{6589614B-8161-44AA-8EF4-56E8B2594161}" destId="{61DD7067-A64D-4876-94ED-DBC140A0102A}" srcOrd="2" destOrd="0" parTransId="{86B10C69-3EE7-425B-AE1A-816FAE91BEC7}" sibTransId="{6B5CC0C7-9309-4BAF-8642-8FC566A0BB03}"/>
    <dgm:cxn modelId="{A788478E-3F14-4C52-9410-834FCF7CA886}" type="presOf" srcId="{0395AECE-1D35-45C3-AC90-12E426731A04}" destId="{9FBB26DE-EE3B-4C15-9BE2-4C52F8A22F2B}" srcOrd="0" destOrd="1" presId="urn:microsoft.com/office/officeart/2005/8/layout/vList2"/>
    <dgm:cxn modelId="{A5301E0D-6E3D-46D3-B391-515EADCBAF14}" srcId="{6589614B-8161-44AA-8EF4-56E8B2594161}" destId="{3A0FEC9F-9CCA-4B12-8EC9-5B5CCD0601E2}" srcOrd="5" destOrd="0" parTransId="{E87B1394-4BE8-4512-8840-11704093F243}" sibTransId="{D5406FD1-BFA6-4DB5-A847-9B85E78EBB75}"/>
    <dgm:cxn modelId="{4507DE9A-4321-4BE7-8907-06CA0CE8A910}" srcId="{6589614B-8161-44AA-8EF4-56E8B2594161}" destId="{F933F8F3-7367-4B26-9AE9-2C2BBA5C23EE}" srcOrd="0" destOrd="0" parTransId="{0D2F6892-6D68-4FE6-8710-8E7754ED9949}" sibTransId="{5A2EBAF1-AEAB-43F9-8B55-72CE18B4AC05}"/>
    <dgm:cxn modelId="{39844E89-3A5D-4691-91AA-9D3404DB669E}" type="presOf" srcId="{D1E9D5AD-4450-493A-9E04-8B6C46433561}" destId="{3C30D044-4F3A-4E67-948A-C35809CADAB7}" srcOrd="0" destOrd="0" presId="urn:microsoft.com/office/officeart/2005/8/layout/vList2"/>
    <dgm:cxn modelId="{4FB65457-D1CC-4CD3-BBCE-4BAB0BD921F4}" srcId="{6589614B-8161-44AA-8EF4-56E8B2594161}" destId="{D7032511-3645-4581-9EC5-0ED426952A43}" srcOrd="4" destOrd="0" parTransId="{76262FF0-81FF-4491-988F-C9C9AFD02ADA}" sibTransId="{54F899E5-0A91-4F48-B3F0-84133EF37DA6}"/>
    <dgm:cxn modelId="{E0F421DA-0EFC-44F4-AED3-C38F8CF0F3A7}" srcId="{D7032511-3645-4581-9EC5-0ED426952A43}" destId="{D42A672D-A52D-4FA3-AB50-2612B223D85A}" srcOrd="3" destOrd="0" parTransId="{70842CCD-E815-4177-9700-37CFF7A6DD8B}" sibTransId="{13ADE242-FFF6-4A3A-B611-3557580B9E9E}"/>
    <dgm:cxn modelId="{C5F69845-906B-401E-844B-CD6761F84429}" type="presOf" srcId="{96B2BDFA-C3F1-40B2-9670-2BEC0D3AAEDB}" destId="{F15A00B5-0F26-4A4A-BECF-1732D14F4FB7}" srcOrd="0" destOrd="1" presId="urn:microsoft.com/office/officeart/2005/8/layout/vList2"/>
    <dgm:cxn modelId="{D5F095D5-C49B-4442-92A5-DE9D27673E3A}" type="presOf" srcId="{DCAB4007-6ACD-46E0-85E5-8BEB5C6DA138}" destId="{9F7D0D28-66C8-4A2F-BFB5-D364B4EDCD9D}" srcOrd="0" destOrd="0" presId="urn:microsoft.com/office/officeart/2005/8/layout/vList2"/>
    <dgm:cxn modelId="{E1695EE4-BFFB-4925-B466-D424E4C40010}" type="presOf" srcId="{B8AAEDE5-74E6-49C9-849C-08A403B56EC9}" destId="{45A1BF59-7902-4FC6-99B3-74526BF5BCC7}" srcOrd="0" destOrd="0" presId="urn:microsoft.com/office/officeart/2005/8/layout/vList2"/>
    <dgm:cxn modelId="{90D1BC4C-61E7-479C-B137-D82FFD7DB603}" type="presOf" srcId="{6589614B-8161-44AA-8EF4-56E8B2594161}" destId="{ABB76E2A-4F40-45EA-BF09-CEF8FD5C8990}" srcOrd="0" destOrd="0" presId="urn:microsoft.com/office/officeart/2005/8/layout/vList2"/>
    <dgm:cxn modelId="{17781730-ECA0-4D98-AF3A-EA2E8480F824}" srcId="{F933F8F3-7367-4B26-9AE9-2C2BBA5C23EE}" destId="{96B2BDFA-C3F1-40B2-9670-2BEC0D3AAEDB}" srcOrd="1" destOrd="0" parTransId="{4AD8F351-4338-4B72-9DDA-58C5C4DB5800}" sibTransId="{1C8633D7-B788-4193-8271-5A5C56E5E610}"/>
    <dgm:cxn modelId="{54B93046-969E-4C10-A12E-7D0C03104660}" type="presOf" srcId="{328CBC98-3C24-4F00-9680-E81A74F90267}" destId="{F15A00B5-0F26-4A4A-BECF-1732D14F4FB7}" srcOrd="0" destOrd="0" presId="urn:microsoft.com/office/officeart/2005/8/layout/vList2"/>
    <dgm:cxn modelId="{4E84444A-BB92-4406-93E9-508FF15A5AC0}" type="presOf" srcId="{91F147F3-20BB-4219-84CB-A89F16BD00BB}" destId="{9FBB26DE-EE3B-4C15-9BE2-4C52F8A22F2B}" srcOrd="0" destOrd="4" presId="urn:microsoft.com/office/officeart/2005/8/layout/vList2"/>
    <dgm:cxn modelId="{42229DDF-B888-47BB-AA7A-D6BA9AEA3DA0}" type="presOf" srcId="{61DD7067-A64D-4876-94ED-DBC140A0102A}" destId="{FA0AABE3-7BB4-4ED6-9009-A0460C3EABB9}" srcOrd="0" destOrd="0" presId="urn:microsoft.com/office/officeart/2005/8/layout/vList2"/>
    <dgm:cxn modelId="{BCDE0839-5866-4B8E-9590-F9BAB9EAD703}" type="presOf" srcId="{3A0FEC9F-9CCA-4B12-8EC9-5B5CCD0601E2}" destId="{E787CFB0-FDE8-4250-892C-FFD94569D9C7}" srcOrd="0" destOrd="0" presId="urn:microsoft.com/office/officeart/2005/8/layout/vList2"/>
    <dgm:cxn modelId="{1C760CB1-54E7-4B5C-B414-1450EC74AD99}" srcId="{B8AAEDE5-74E6-49C9-849C-08A403B56EC9}" destId="{8C16D2FA-86A8-41AF-9602-B8C98E917CF9}" srcOrd="1" destOrd="0" parTransId="{3A07F93B-39C9-4A2C-9C2F-47FDA68F0327}" sibTransId="{898598E3-F140-4900-88A3-D9233F384FCC}"/>
    <dgm:cxn modelId="{B3CE7397-CD0C-49C4-B553-912D464582F5}" srcId="{D7032511-3645-4581-9EC5-0ED426952A43}" destId="{93C7BB47-EA5B-406C-BE4D-39945D1E11A6}" srcOrd="0" destOrd="0" parTransId="{9EC3BE55-0A8E-4C01-ADFA-637BEC3CE161}" sibTransId="{90BD652C-202D-48B7-9EDF-16A4C7AEAED9}"/>
    <dgm:cxn modelId="{D3C25EE4-6A28-4178-A7F2-E368D70B3BC4}" srcId="{6589614B-8161-44AA-8EF4-56E8B2594161}" destId="{D1E9D5AD-4450-493A-9E04-8B6C46433561}" srcOrd="3" destOrd="0" parTransId="{DC866FEB-3FC5-4749-A942-B69FED4E60D3}" sibTransId="{05DE15A7-393B-4F27-928B-4FE294028312}"/>
    <dgm:cxn modelId="{F6C71DCA-E9B7-4728-80BC-1BF73F871C1E}" srcId="{D7032511-3645-4581-9EC5-0ED426952A43}" destId="{91F147F3-20BB-4219-84CB-A89F16BD00BB}" srcOrd="4" destOrd="0" parTransId="{F0C644FA-D6FD-4059-8E18-4B3BCC0F0E35}" sibTransId="{5940C6C9-3B94-4FD3-981F-76EEA5C4FC85}"/>
    <dgm:cxn modelId="{4294E735-E6E3-455B-AC36-FAA07A611262}" type="presOf" srcId="{D42A672D-A52D-4FA3-AB50-2612B223D85A}" destId="{9FBB26DE-EE3B-4C15-9BE2-4C52F8A22F2B}" srcOrd="0" destOrd="3" presId="urn:microsoft.com/office/officeart/2005/8/layout/vList2"/>
    <dgm:cxn modelId="{D9E5AB17-0A1F-4F1D-913A-9F9C5235FC9E}" srcId="{F933F8F3-7367-4B26-9AE9-2C2BBA5C23EE}" destId="{328CBC98-3C24-4F00-9680-E81A74F90267}" srcOrd="0" destOrd="0" parTransId="{98DE6572-E00A-42D2-AC67-1834C8BA3807}" sibTransId="{D0150373-EA93-4ACF-B1E7-27BFF1C14B4C}"/>
    <dgm:cxn modelId="{52E7FABF-B690-46DC-AC4B-5E17B7C4013A}" type="presOf" srcId="{C944A90E-BAE0-4B38-AB9D-85005B982F06}" destId="{8852CBBD-D18D-4E26-883D-E7C0C713D4DC}" srcOrd="0" destOrd="0" presId="urn:microsoft.com/office/officeart/2005/8/layout/vList2"/>
    <dgm:cxn modelId="{65FDF43E-8E20-483E-ACFB-CF6FF37D9188}" type="presOf" srcId="{93C7BB47-EA5B-406C-BE4D-39945D1E11A6}" destId="{9FBB26DE-EE3B-4C15-9BE2-4C52F8A22F2B}" srcOrd="0" destOrd="0" presId="urn:microsoft.com/office/officeart/2005/8/layout/vList2"/>
    <dgm:cxn modelId="{354CF663-439A-4545-B335-64AFA055FAD9}" srcId="{D7032511-3645-4581-9EC5-0ED426952A43}" destId="{0395AECE-1D35-45C3-AC90-12E426731A04}" srcOrd="1" destOrd="0" parTransId="{0C3571C6-C57D-495B-A024-65F2B93882AE}" sibTransId="{EFCDA3E8-9F7C-472D-9C74-7359913F033E}"/>
    <dgm:cxn modelId="{68EF0ACA-E903-4EBC-A783-3451B8778B92}" srcId="{D7032511-3645-4581-9EC5-0ED426952A43}" destId="{189A9446-4B04-4D26-B34D-38B52D25EFBF}" srcOrd="2" destOrd="0" parTransId="{E70157F1-37A4-4846-9D45-78E82FE853BD}" sibTransId="{C2E0B664-BFD0-4A89-BD3B-09048E0A7794}"/>
    <dgm:cxn modelId="{40E8758F-5AA1-4052-95B5-858E8B4CDA76}" srcId="{6589614B-8161-44AA-8EF4-56E8B2594161}" destId="{DCAB4007-6ACD-46E0-85E5-8BEB5C6DA138}" srcOrd="1" destOrd="0" parTransId="{CFD8D25C-59AB-49BC-BC96-9F048871C0A5}" sibTransId="{16F219C1-13DB-4BB0-9A5D-B3F3B442296B}"/>
    <dgm:cxn modelId="{E87DA674-1B67-4CC3-9476-96B70F1675AC}" srcId="{B8AAEDE5-74E6-49C9-849C-08A403B56EC9}" destId="{C944A90E-BAE0-4B38-AB9D-85005B982F06}" srcOrd="0" destOrd="0" parTransId="{92978DFE-B8A2-4CE7-8413-6A5330331FB4}" sibTransId="{211D3A20-737F-418A-BE2C-5E49D21D7603}"/>
    <dgm:cxn modelId="{D55451A6-D21E-4652-B1DE-B6250636EBD1}" type="presParOf" srcId="{ABB76E2A-4F40-45EA-BF09-CEF8FD5C8990}" destId="{DB81599F-8DF0-4A5B-9A09-96BB8099F334}" srcOrd="0" destOrd="0" presId="urn:microsoft.com/office/officeart/2005/8/layout/vList2"/>
    <dgm:cxn modelId="{91870496-E5A7-455C-B5B6-9F1E39E67262}" type="presParOf" srcId="{ABB76E2A-4F40-45EA-BF09-CEF8FD5C8990}" destId="{F15A00B5-0F26-4A4A-BECF-1732D14F4FB7}" srcOrd="1" destOrd="0" presId="urn:microsoft.com/office/officeart/2005/8/layout/vList2"/>
    <dgm:cxn modelId="{EA6ACE66-9096-426B-BFCA-34DAF3CDCB9D}" type="presParOf" srcId="{ABB76E2A-4F40-45EA-BF09-CEF8FD5C8990}" destId="{9F7D0D28-66C8-4A2F-BFB5-D364B4EDCD9D}" srcOrd="2" destOrd="0" presId="urn:microsoft.com/office/officeart/2005/8/layout/vList2"/>
    <dgm:cxn modelId="{63CE575A-8F8B-41BE-802A-96A901F8962D}" type="presParOf" srcId="{ABB76E2A-4F40-45EA-BF09-CEF8FD5C8990}" destId="{0C04F237-74A6-48E5-B87A-EC18B4440F9E}" srcOrd="3" destOrd="0" presId="urn:microsoft.com/office/officeart/2005/8/layout/vList2"/>
    <dgm:cxn modelId="{A2932026-E122-46A0-9850-77F65057693C}" type="presParOf" srcId="{ABB76E2A-4F40-45EA-BF09-CEF8FD5C8990}" destId="{FA0AABE3-7BB4-4ED6-9009-A0460C3EABB9}" srcOrd="4" destOrd="0" presId="urn:microsoft.com/office/officeart/2005/8/layout/vList2"/>
    <dgm:cxn modelId="{2AF13B78-598F-48DB-80D7-DF08B6EA8010}" type="presParOf" srcId="{ABB76E2A-4F40-45EA-BF09-CEF8FD5C8990}" destId="{04DD7FB4-826C-4C48-920E-084F35383EB2}" srcOrd="5" destOrd="0" presId="urn:microsoft.com/office/officeart/2005/8/layout/vList2"/>
    <dgm:cxn modelId="{E8DA4877-8A22-431D-ACA5-D47D486EBDE4}" type="presParOf" srcId="{ABB76E2A-4F40-45EA-BF09-CEF8FD5C8990}" destId="{3C30D044-4F3A-4E67-948A-C35809CADAB7}" srcOrd="6" destOrd="0" presId="urn:microsoft.com/office/officeart/2005/8/layout/vList2"/>
    <dgm:cxn modelId="{4FD66D45-86D4-4A06-8F85-6FCD689767D0}" type="presParOf" srcId="{ABB76E2A-4F40-45EA-BF09-CEF8FD5C8990}" destId="{0823B7C4-C95F-4A3A-B81D-00FEF5D545D2}" srcOrd="7" destOrd="0" presId="urn:microsoft.com/office/officeart/2005/8/layout/vList2"/>
    <dgm:cxn modelId="{05C7DA38-2C51-48DC-8CCC-4DB574F4CAE0}" type="presParOf" srcId="{ABB76E2A-4F40-45EA-BF09-CEF8FD5C8990}" destId="{066FCF22-5823-4437-A4DB-5195888135DE}" srcOrd="8" destOrd="0" presId="urn:microsoft.com/office/officeart/2005/8/layout/vList2"/>
    <dgm:cxn modelId="{AC0D3E7A-B7C7-472B-95AD-0F46A97A7E15}" type="presParOf" srcId="{ABB76E2A-4F40-45EA-BF09-CEF8FD5C8990}" destId="{9FBB26DE-EE3B-4C15-9BE2-4C52F8A22F2B}" srcOrd="9" destOrd="0" presId="urn:microsoft.com/office/officeart/2005/8/layout/vList2"/>
    <dgm:cxn modelId="{B6B3E3C9-018B-4184-8F39-183AE981C11B}" type="presParOf" srcId="{ABB76E2A-4F40-45EA-BF09-CEF8FD5C8990}" destId="{E787CFB0-FDE8-4250-892C-FFD94569D9C7}" srcOrd="10" destOrd="0" presId="urn:microsoft.com/office/officeart/2005/8/layout/vList2"/>
    <dgm:cxn modelId="{BE096578-3FB4-46D0-9CAD-712324CE7853}" type="presParOf" srcId="{ABB76E2A-4F40-45EA-BF09-CEF8FD5C8990}" destId="{F68A36C9-2B09-4116-AAF4-D871367BE670}" srcOrd="11" destOrd="0" presId="urn:microsoft.com/office/officeart/2005/8/layout/vList2"/>
    <dgm:cxn modelId="{45AC144F-CEC8-4504-AEF9-CB47CBFDA366}" type="presParOf" srcId="{ABB76E2A-4F40-45EA-BF09-CEF8FD5C8990}" destId="{45A1BF59-7902-4FC6-99B3-74526BF5BCC7}" srcOrd="12" destOrd="0" presId="urn:microsoft.com/office/officeart/2005/8/layout/vList2"/>
    <dgm:cxn modelId="{0BF765B4-6139-4E46-87D5-3726F6C33019}" type="presParOf" srcId="{ABB76E2A-4F40-45EA-BF09-CEF8FD5C8990}" destId="{8852CBBD-D18D-4E26-883D-E7C0C713D4DC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B5EC1D-911A-4512-B84A-BF9B79CF6B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1D6EAA59-FDC4-498B-9A76-8686BA083213}">
      <dgm:prSet/>
      <dgm:spPr/>
      <dgm:t>
        <a:bodyPr/>
        <a:lstStyle/>
        <a:p>
          <a:pPr rtl="0"/>
          <a:r>
            <a:rPr lang="en-US" i="1" dirty="0" smtClean="0"/>
            <a:t>An electron micrograph of a liver cell</a:t>
          </a:r>
          <a:endParaRPr lang="es-ES" dirty="0"/>
        </a:p>
      </dgm:t>
    </dgm:pt>
    <dgm:pt modelId="{47A6C6A6-8EC0-4AD1-98B3-60B4AC083A94}" type="parTrans" cxnId="{E45F6BBF-4400-4789-97A1-EAF007B0C2F6}">
      <dgm:prSet/>
      <dgm:spPr/>
      <dgm:t>
        <a:bodyPr/>
        <a:lstStyle/>
        <a:p>
          <a:endParaRPr lang="es-ES"/>
        </a:p>
      </dgm:t>
    </dgm:pt>
    <dgm:pt modelId="{1440014E-2FF5-4ECD-8309-982B689C0635}" type="sibTrans" cxnId="{E45F6BBF-4400-4789-97A1-EAF007B0C2F6}">
      <dgm:prSet/>
      <dgm:spPr/>
      <dgm:t>
        <a:bodyPr/>
        <a:lstStyle/>
        <a:p>
          <a:endParaRPr lang="es-ES"/>
        </a:p>
      </dgm:t>
    </dgm:pt>
    <dgm:pt modelId="{D25C355D-3348-4DA3-AEAA-4BD76C24EE0E}" type="pres">
      <dgm:prSet presAssocID="{93B5EC1D-911A-4512-B84A-BF9B79CF6B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4C2F39C-0F44-4F27-80CF-49CDC89A2D47}" type="pres">
      <dgm:prSet presAssocID="{1D6EAA59-FDC4-498B-9A76-8686BA083213}" presName="parentText" presStyleLbl="node1" presStyleIdx="0" presStyleCnt="1" custLinFactNeighborX="9572" custLinFactNeighborY="-1804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49539D8-0DFD-45A7-A81F-B88342A37B32}" type="presOf" srcId="{93B5EC1D-911A-4512-B84A-BF9B79CF6B49}" destId="{D25C355D-3348-4DA3-AEAA-4BD76C24EE0E}" srcOrd="0" destOrd="0" presId="urn:microsoft.com/office/officeart/2005/8/layout/vList2"/>
    <dgm:cxn modelId="{E45F6BBF-4400-4789-97A1-EAF007B0C2F6}" srcId="{93B5EC1D-911A-4512-B84A-BF9B79CF6B49}" destId="{1D6EAA59-FDC4-498B-9A76-8686BA083213}" srcOrd="0" destOrd="0" parTransId="{47A6C6A6-8EC0-4AD1-98B3-60B4AC083A94}" sibTransId="{1440014E-2FF5-4ECD-8309-982B689C0635}"/>
    <dgm:cxn modelId="{B9C94A94-56EC-4A2A-BFC8-CC6DB10EECF6}" type="presOf" srcId="{1D6EAA59-FDC4-498B-9A76-8686BA083213}" destId="{54C2F39C-0F44-4F27-80CF-49CDC89A2D47}" srcOrd="0" destOrd="0" presId="urn:microsoft.com/office/officeart/2005/8/layout/vList2"/>
    <dgm:cxn modelId="{B7C3E9AB-C481-4C69-9579-8BF0E8161CF7}" type="presParOf" srcId="{D25C355D-3348-4DA3-AEAA-4BD76C24EE0E}" destId="{54C2F39C-0F44-4F27-80CF-49CDC89A2D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6ED964-9ECD-4BCF-9C28-9C6896D0BC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FDE54B98-3C33-4A06-8E71-AF19C1F094B7}">
      <dgm:prSet/>
      <dgm:spPr/>
      <dgm:t>
        <a:bodyPr/>
        <a:lstStyle/>
        <a:p>
          <a:pPr rtl="0"/>
          <a:r>
            <a:rPr lang="es-ES" i="1" dirty="0" smtClean="0"/>
            <a:t>Golgi </a:t>
          </a:r>
          <a:r>
            <a:rPr lang="es-ES" i="1" dirty="0" err="1" smtClean="0"/>
            <a:t>apparatus</a:t>
          </a:r>
          <a:endParaRPr lang="es-ES" dirty="0"/>
        </a:p>
      </dgm:t>
    </dgm:pt>
    <dgm:pt modelId="{4A6836CF-6114-4662-9E14-DEC57E0CE81C}" type="parTrans" cxnId="{65DC539F-D8D1-4AFF-823D-286AFC6793F6}">
      <dgm:prSet/>
      <dgm:spPr/>
      <dgm:t>
        <a:bodyPr/>
        <a:lstStyle/>
        <a:p>
          <a:endParaRPr lang="es-ES"/>
        </a:p>
      </dgm:t>
    </dgm:pt>
    <dgm:pt modelId="{32F69EBF-C5F2-43EB-9EFB-A0E63CC47F5F}" type="sibTrans" cxnId="{65DC539F-D8D1-4AFF-823D-286AFC6793F6}">
      <dgm:prSet/>
      <dgm:spPr/>
      <dgm:t>
        <a:bodyPr/>
        <a:lstStyle/>
        <a:p>
          <a:endParaRPr lang="es-ES"/>
        </a:p>
      </dgm:t>
    </dgm:pt>
    <dgm:pt modelId="{3199CEE4-D7D1-4D41-AF19-9EDA20D76564}" type="pres">
      <dgm:prSet presAssocID="{716ED964-9ECD-4BCF-9C28-9C6896D0BC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154DF7E-B3B0-4173-9CFD-FFEAA957B9EF}" type="pres">
      <dgm:prSet presAssocID="{FDE54B98-3C33-4A06-8E71-AF19C1F094B7}" presName="parentText" presStyleLbl="node1" presStyleIdx="0" presStyleCnt="1" custLinFactNeighborX="9815" custLinFactNeighborY="-3270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9C72852-ED8C-4E25-B5F9-82CE8800F49A}" type="presOf" srcId="{FDE54B98-3C33-4A06-8E71-AF19C1F094B7}" destId="{9154DF7E-B3B0-4173-9CFD-FFEAA957B9EF}" srcOrd="0" destOrd="0" presId="urn:microsoft.com/office/officeart/2005/8/layout/vList2"/>
    <dgm:cxn modelId="{65DC539F-D8D1-4AFF-823D-286AFC6793F6}" srcId="{716ED964-9ECD-4BCF-9C28-9C6896D0BCF8}" destId="{FDE54B98-3C33-4A06-8E71-AF19C1F094B7}" srcOrd="0" destOrd="0" parTransId="{4A6836CF-6114-4662-9E14-DEC57E0CE81C}" sibTransId="{32F69EBF-C5F2-43EB-9EFB-A0E63CC47F5F}"/>
    <dgm:cxn modelId="{BC68CAB9-8DBA-4ACB-A9F0-E438A5615A2C}" type="presOf" srcId="{716ED964-9ECD-4BCF-9C28-9C6896D0BCF8}" destId="{3199CEE4-D7D1-4D41-AF19-9EDA20D76564}" srcOrd="0" destOrd="0" presId="urn:microsoft.com/office/officeart/2005/8/layout/vList2"/>
    <dgm:cxn modelId="{6DCC9A6F-BAFD-44EB-9A7B-0F0A0174ECD2}" type="presParOf" srcId="{3199CEE4-D7D1-4D41-AF19-9EDA20D76564}" destId="{9154DF7E-B3B0-4173-9CFD-FFEAA957B9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1599F-8DF0-4A5B-9A09-96BB8099F334}">
      <dsp:nvSpPr>
        <dsp:cNvPr id="0" name=""/>
        <dsp:cNvSpPr/>
      </dsp:nvSpPr>
      <dsp:spPr>
        <a:xfrm>
          <a:off x="0" y="961449"/>
          <a:ext cx="8810967" cy="3357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2.3.1 Draw and label a diagram of the ultrastructure of a liver cell as an example of an animal cell.</a:t>
          </a:r>
          <a:endParaRPr lang="en-GB" sz="1400" kern="1200" dirty="0"/>
        </a:p>
      </dsp:txBody>
      <dsp:txXfrm>
        <a:off x="16392" y="977841"/>
        <a:ext cx="8778183" cy="303006"/>
      </dsp:txXfrm>
    </dsp:sp>
    <dsp:sp modelId="{F15A00B5-0F26-4A4A-BECF-1732D14F4FB7}">
      <dsp:nvSpPr>
        <dsp:cNvPr id="0" name=""/>
        <dsp:cNvSpPr/>
      </dsp:nvSpPr>
      <dsp:spPr>
        <a:xfrm>
          <a:off x="0" y="1297239"/>
          <a:ext cx="8810967" cy="536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748" tIns="17780" rIns="99568" bIns="1778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100" kern="1200" dirty="0" smtClean="0"/>
            <a:t>The diagram should show free ribosomes, rough endoplasmic reticulum (</a:t>
          </a:r>
          <a:r>
            <a:rPr lang="en-GB" sz="1100" kern="1200" dirty="0" err="1" smtClean="0"/>
            <a:t>rER</a:t>
          </a:r>
          <a:r>
            <a:rPr lang="en-GB" sz="1100" kern="1200" dirty="0" smtClean="0"/>
            <a:t>), lysosome, Golgi apparatus, mitochondrion and nucleus. </a:t>
          </a:r>
          <a:endParaRPr lang="en-GB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100" kern="1200" dirty="0" smtClean="0"/>
            <a:t>The term Golgi apparatus will be used in place of Golgi body, Golgi complex or </a:t>
          </a:r>
          <a:r>
            <a:rPr lang="en-GB" sz="1100" kern="1200" dirty="0" err="1" smtClean="0"/>
            <a:t>dictyosome</a:t>
          </a:r>
          <a:r>
            <a:rPr lang="en-GB" sz="1100" kern="1200" dirty="0" smtClean="0"/>
            <a:t>.</a:t>
          </a:r>
          <a:endParaRPr lang="en-GB" sz="1100" kern="1200" dirty="0"/>
        </a:p>
      </dsp:txBody>
      <dsp:txXfrm>
        <a:off x="0" y="1297239"/>
        <a:ext cx="8810967" cy="536130"/>
      </dsp:txXfrm>
    </dsp:sp>
    <dsp:sp modelId="{9F7D0D28-66C8-4A2F-BFB5-D364B4EDCD9D}">
      <dsp:nvSpPr>
        <dsp:cNvPr id="0" name=""/>
        <dsp:cNvSpPr/>
      </dsp:nvSpPr>
      <dsp:spPr>
        <a:xfrm>
          <a:off x="0" y="1833369"/>
          <a:ext cx="8810967" cy="3357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2.3.2 Annotate the diagram from 2.3.1with the functions of each named structure.</a:t>
          </a:r>
          <a:endParaRPr lang="en-GB" sz="1400" kern="1200"/>
        </a:p>
      </dsp:txBody>
      <dsp:txXfrm>
        <a:off x="16392" y="1849761"/>
        <a:ext cx="8778183" cy="303006"/>
      </dsp:txXfrm>
    </dsp:sp>
    <dsp:sp modelId="{FA0AABE3-7BB4-4ED6-9009-A0460C3EABB9}">
      <dsp:nvSpPr>
        <dsp:cNvPr id="0" name=""/>
        <dsp:cNvSpPr/>
      </dsp:nvSpPr>
      <dsp:spPr>
        <a:xfrm>
          <a:off x="0" y="2209479"/>
          <a:ext cx="8810967" cy="3357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2.3.3 Identify structures from 2.3.1 in electron micrographs of liver cells.</a:t>
          </a:r>
          <a:endParaRPr lang="en-GB" sz="1400" kern="1200" dirty="0"/>
        </a:p>
      </dsp:txBody>
      <dsp:txXfrm>
        <a:off x="16392" y="2225871"/>
        <a:ext cx="8778183" cy="303006"/>
      </dsp:txXfrm>
    </dsp:sp>
    <dsp:sp modelId="{3C30D044-4F3A-4E67-948A-C35809CADAB7}">
      <dsp:nvSpPr>
        <dsp:cNvPr id="0" name=""/>
        <dsp:cNvSpPr/>
      </dsp:nvSpPr>
      <dsp:spPr>
        <a:xfrm>
          <a:off x="0" y="2585589"/>
          <a:ext cx="8810967" cy="3357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2.3.4 Compare prokaryotic and eukaryotic cells.</a:t>
          </a:r>
          <a:endParaRPr lang="en-GB" sz="1400" kern="1200" dirty="0"/>
        </a:p>
      </dsp:txBody>
      <dsp:txXfrm>
        <a:off x="16392" y="2601981"/>
        <a:ext cx="8778183" cy="303006"/>
      </dsp:txXfrm>
    </dsp:sp>
    <dsp:sp modelId="{066FCF22-5823-4437-A4DB-5195888135DE}">
      <dsp:nvSpPr>
        <dsp:cNvPr id="0" name=""/>
        <dsp:cNvSpPr/>
      </dsp:nvSpPr>
      <dsp:spPr>
        <a:xfrm>
          <a:off x="0" y="2961699"/>
          <a:ext cx="8810967" cy="3357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Differences should include:</a:t>
          </a:r>
          <a:endParaRPr lang="en-GB" sz="1400" kern="1200"/>
        </a:p>
      </dsp:txBody>
      <dsp:txXfrm>
        <a:off x="16392" y="2978091"/>
        <a:ext cx="8778183" cy="303006"/>
      </dsp:txXfrm>
    </dsp:sp>
    <dsp:sp modelId="{9FBB26DE-EE3B-4C15-9BE2-4C52F8A22F2B}">
      <dsp:nvSpPr>
        <dsp:cNvPr id="0" name=""/>
        <dsp:cNvSpPr/>
      </dsp:nvSpPr>
      <dsp:spPr>
        <a:xfrm>
          <a:off x="0" y="3297488"/>
          <a:ext cx="8810967" cy="95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748" tIns="17780" rIns="99568" bIns="1778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100" kern="1200" dirty="0" smtClean="0"/>
            <a:t>Naked DNA </a:t>
          </a:r>
          <a:r>
            <a:rPr lang="en-GB" sz="1100" i="1" kern="1200" dirty="0" smtClean="0"/>
            <a:t>versus </a:t>
          </a:r>
          <a:r>
            <a:rPr lang="en-GB" sz="1100" kern="1200" dirty="0" smtClean="0"/>
            <a:t>DNA associated with proteins</a:t>
          </a:r>
          <a:endParaRPr lang="en-GB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100" kern="1200" dirty="0" smtClean="0"/>
            <a:t>DNA in cytoplasm </a:t>
          </a:r>
          <a:r>
            <a:rPr lang="en-GB" sz="1100" i="1" kern="1200" dirty="0" smtClean="0"/>
            <a:t>versus </a:t>
          </a:r>
          <a:r>
            <a:rPr lang="en-GB" sz="1100" kern="1200" dirty="0" smtClean="0"/>
            <a:t>DNA enclosed in a nuclear envelope</a:t>
          </a:r>
          <a:endParaRPr lang="en-GB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100" kern="1200" dirty="0" smtClean="0"/>
            <a:t>No mitochondria </a:t>
          </a:r>
          <a:r>
            <a:rPr lang="en-GB" sz="1100" i="1" kern="1200" dirty="0" smtClean="0"/>
            <a:t>versus </a:t>
          </a:r>
          <a:r>
            <a:rPr lang="en-GB" sz="1100" kern="1200" dirty="0" smtClean="0"/>
            <a:t>mitochondria</a:t>
          </a:r>
          <a:endParaRPr lang="en-GB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100" kern="1200" dirty="0" smtClean="0"/>
            <a:t>70S </a:t>
          </a:r>
          <a:r>
            <a:rPr lang="en-GB" sz="1100" i="1" kern="1200" dirty="0" smtClean="0"/>
            <a:t>versus </a:t>
          </a:r>
          <a:r>
            <a:rPr lang="en-GB" sz="1100" kern="1200" dirty="0" smtClean="0"/>
            <a:t>80S ribosomes</a:t>
          </a:r>
          <a:endParaRPr lang="en-GB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100" kern="1200" dirty="0" smtClean="0"/>
            <a:t>eukaryotic cells have internal membranes that compartmentalize their functions.</a:t>
          </a:r>
          <a:endParaRPr lang="en-GB" sz="1100" kern="1200" dirty="0"/>
        </a:p>
      </dsp:txBody>
      <dsp:txXfrm>
        <a:off x="0" y="3297488"/>
        <a:ext cx="8810967" cy="956340"/>
      </dsp:txXfrm>
    </dsp:sp>
    <dsp:sp modelId="{E787CFB0-FDE8-4250-892C-FFD94569D9C7}">
      <dsp:nvSpPr>
        <dsp:cNvPr id="0" name=""/>
        <dsp:cNvSpPr/>
      </dsp:nvSpPr>
      <dsp:spPr>
        <a:xfrm>
          <a:off x="0" y="4253828"/>
          <a:ext cx="8810967" cy="3357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2.3.5 State three differences between plant and animal cells.</a:t>
          </a:r>
          <a:endParaRPr lang="en-GB" sz="1400" kern="1200"/>
        </a:p>
      </dsp:txBody>
      <dsp:txXfrm>
        <a:off x="16392" y="4270220"/>
        <a:ext cx="8778183" cy="303006"/>
      </dsp:txXfrm>
    </dsp:sp>
    <dsp:sp modelId="{45A1BF59-7902-4FC6-99B3-74526BF5BCC7}">
      <dsp:nvSpPr>
        <dsp:cNvPr id="0" name=""/>
        <dsp:cNvSpPr/>
      </dsp:nvSpPr>
      <dsp:spPr>
        <a:xfrm>
          <a:off x="0" y="4629939"/>
          <a:ext cx="8810967" cy="3357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2.3.6 Outline two roles of extracellular components.</a:t>
          </a:r>
          <a:endParaRPr lang="en-GB" sz="1400" kern="1200" dirty="0"/>
        </a:p>
      </dsp:txBody>
      <dsp:txXfrm>
        <a:off x="16392" y="4646331"/>
        <a:ext cx="8778183" cy="303006"/>
      </dsp:txXfrm>
    </dsp:sp>
    <dsp:sp modelId="{8852CBBD-D18D-4E26-883D-E7C0C713D4DC}">
      <dsp:nvSpPr>
        <dsp:cNvPr id="0" name=""/>
        <dsp:cNvSpPr/>
      </dsp:nvSpPr>
      <dsp:spPr>
        <a:xfrm>
          <a:off x="0" y="4965729"/>
          <a:ext cx="8810967" cy="536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748" tIns="17780" rIns="99568" bIns="1778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100" kern="1200" smtClean="0"/>
            <a:t>The plant cell wall maintains cell shape, prevents excessive water uptake, and holds the whole plant up against the force of gravity.</a:t>
          </a:r>
          <a:endParaRPr lang="en-GB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100" kern="1200" smtClean="0"/>
            <a:t>Animal cells secrete glycoproteins that form the extracellular matrix. This functions in support, adhesion and movement.</a:t>
          </a:r>
          <a:endParaRPr lang="en-GB" sz="1100" kern="1200"/>
        </a:p>
      </dsp:txBody>
      <dsp:txXfrm>
        <a:off x="0" y="4965729"/>
        <a:ext cx="8810967" cy="536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2C23B-F302-4442-9272-4C062030D448}" type="datetimeFigureOut">
              <a:rPr lang="en-GB" smtClean="0"/>
              <a:t>29/09/2013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20071-030F-43EC-B77C-337FD2E81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1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20071-030F-43EC-B77C-337FD2E8140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776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20071-030F-43EC-B77C-337FD2E8140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77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FDE1410-EB66-40D9-9BAA-CF3C790CE997}" type="datetime1">
              <a:rPr lang="en-US" smtClean="0"/>
              <a:t>9/29/2013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376A-6F0E-4BC5-8BC1-14B5429D2E18}" type="datetime1">
              <a:rPr lang="en-US" smtClean="0"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37E-362F-4A7E-AAB4-F98E6B0E0B41}" type="datetime1">
              <a:rPr lang="en-US" smtClean="0"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85D5-EF2D-4108-BEBF-17C55537D511}" type="datetime1">
              <a:rPr lang="en-US" smtClean="0"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260A-077E-4CF2-BEC2-B50EF5400F7B}" type="datetime1">
              <a:rPr lang="en-US" smtClean="0"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0443-CBB4-433B-A352-FA71B37D87B9}" type="datetime1">
              <a:rPr lang="en-US" smtClean="0"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B31-7DA7-4FCB-AE4F-1CF433CBDF7C}" type="datetime1">
              <a:rPr lang="en-US" smtClean="0"/>
              <a:t>9/29/2013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5BAD-35E8-4AC1-906A-9CA51BABE166}" type="datetime1">
              <a:rPr lang="en-US" smtClean="0"/>
              <a:t>9/29/2013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C944-0708-44C6-839C-79B31600A10E}" type="datetime1">
              <a:rPr lang="en-US" smtClean="0"/>
              <a:t>9/29/2013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CD69-00CA-4272-B4A6-EE93FAF1A8E1}" type="datetime1">
              <a:rPr lang="en-US" smtClean="0"/>
              <a:t>9/29/2013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E7F6-FEB7-45E7-94F4-75C4FD9638B4}" type="datetime1">
              <a:rPr lang="en-US" smtClean="0"/>
              <a:t>9/29/2013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47904C7-27A4-4C04-BE2B-1694AE4406B9}" type="datetime1">
              <a:rPr lang="en-US" smtClean="0"/>
              <a:t>9/29/2013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youtube.com/watch?v=_s8fykdc9C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Unit </a:t>
            </a:r>
            <a:r>
              <a:rPr lang="en-GB" dirty="0"/>
              <a:t>2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Cells</a:t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2.3 </a:t>
            </a:r>
            <a:r>
              <a:rPr lang="en-GB" sz="2400" dirty="0" err="1" smtClean="0">
                <a:solidFill>
                  <a:srgbClr val="00B050"/>
                </a:solidFill>
              </a:rPr>
              <a:t>Eukariotic</a:t>
            </a:r>
            <a:r>
              <a:rPr lang="en-GB" sz="2400" dirty="0" smtClean="0">
                <a:solidFill>
                  <a:srgbClr val="00B050"/>
                </a:solidFill>
              </a:rPr>
              <a:t> cells</a:t>
            </a:r>
            <a:endParaRPr lang="en-GB" sz="24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 descr="http://imgc.allpostersimages.com/images/P-473-488-90/64/6461/8QLH100Z/posters/david-furness-plant-cell-section-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16470"/>
            <a:ext cx="3528392" cy="23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4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82908" y="188640"/>
            <a:ext cx="8810967" cy="335790"/>
            <a:chOff x="0" y="1833369"/>
            <a:chExt cx="8810967" cy="33579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1833369"/>
              <a:ext cx="8810967" cy="3357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6392" y="1849761"/>
              <a:ext cx="8778183" cy="3030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smtClean="0"/>
                <a:t>2.3.2 Annotate the diagram from 2.3.1with the functions of each named structure.</a:t>
              </a:r>
              <a:endParaRPr lang="en-GB" sz="1400" kern="1200"/>
            </a:p>
          </p:txBody>
        </p:sp>
      </p:grp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426583"/>
              </p:ext>
            </p:extLst>
          </p:nvPr>
        </p:nvGraphicFramePr>
        <p:xfrm>
          <a:off x="313808" y="620688"/>
          <a:ext cx="8549166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9722"/>
                <a:gridCol w="2849722"/>
                <a:gridCol w="2849722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 dirty="0" err="1" smtClean="0"/>
                        <a:t>Cell</a:t>
                      </a:r>
                      <a:r>
                        <a:rPr lang="es-ES" b="1" dirty="0" smtClean="0"/>
                        <a:t> </a:t>
                      </a:r>
                      <a:r>
                        <a:rPr lang="es-ES" b="1" dirty="0" err="1" smtClean="0"/>
                        <a:t>organelle</a:t>
                      </a:r>
                      <a:r>
                        <a:rPr lang="es-ES" b="1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 smtClean="0"/>
                        <a:t>Structure</a:t>
                      </a:r>
                      <a:r>
                        <a:rPr lang="es-ES" b="1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 smtClean="0"/>
                        <a:t>Function</a:t>
                      </a:r>
                      <a:endParaRPr lang="es-E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nucleus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largest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cell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organelle</a:t>
                      </a:r>
                      <a:endParaRPr lang="es-E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contains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DNA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controls the activity of the cell by transcribing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certain genes and not others 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(see Topic 3.5)</a:t>
                      </a:r>
                      <a:endParaRPr lang="es-E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://micro.magnet.fsu.edu/cells/nucleus/images/nucleusfig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72" y="2276872"/>
            <a:ext cx="573383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04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50124" y="188640"/>
            <a:ext cx="8810967" cy="335790"/>
            <a:chOff x="0" y="2209479"/>
            <a:chExt cx="8810967" cy="33579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2209479"/>
              <a:ext cx="8810967" cy="3357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6392" y="2225871"/>
              <a:ext cx="8778183" cy="3030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smtClean="0"/>
                <a:t>2.3.3 Identify structures from 2.3.1 in electron micrographs of liver cells.</a:t>
              </a:r>
              <a:endParaRPr lang="en-GB" sz="1400" kern="1200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5" y="927984"/>
            <a:ext cx="417195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138" y="923007"/>
            <a:ext cx="416242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034849841"/>
              </p:ext>
            </p:extLst>
          </p:nvPr>
        </p:nvGraphicFramePr>
        <p:xfrm>
          <a:off x="436774" y="4218657"/>
          <a:ext cx="366297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1640584328"/>
              </p:ext>
            </p:extLst>
          </p:nvPr>
        </p:nvGraphicFramePr>
        <p:xfrm>
          <a:off x="5813254" y="4149080"/>
          <a:ext cx="172819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8427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8" y="980728"/>
            <a:ext cx="41719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384" y="980728"/>
            <a:ext cx="41624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218998" y="188640"/>
            <a:ext cx="8810967" cy="335790"/>
            <a:chOff x="0" y="2209479"/>
            <a:chExt cx="8810967" cy="335790"/>
          </a:xfrm>
          <a:scene3d>
            <a:camera prst="orthographicFront"/>
            <a:lightRig rig="flat" dir="t"/>
          </a:scene3d>
        </p:grpSpPr>
        <p:sp>
          <p:nvSpPr>
            <p:cNvPr id="7" name="6 Rectángulo redondeado"/>
            <p:cNvSpPr/>
            <p:nvPr/>
          </p:nvSpPr>
          <p:spPr>
            <a:xfrm>
              <a:off x="0" y="2209479"/>
              <a:ext cx="8810967" cy="3357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16392" y="2225871"/>
              <a:ext cx="8778183" cy="3030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2.3.3 Identify structures from 2.3.1 in electron micrographs of liver cells.</a:t>
              </a:r>
              <a:endParaRPr lang="en-GB" sz="1400" kern="1200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6082539" y="4295812"/>
            <a:ext cx="1558114" cy="359774"/>
            <a:chOff x="0" y="0"/>
            <a:chExt cx="3662972" cy="359774"/>
          </a:xfrm>
        </p:grpSpPr>
        <p:sp>
          <p:nvSpPr>
            <p:cNvPr id="11" name="10 Rectángulo redondeado"/>
            <p:cNvSpPr/>
            <p:nvPr/>
          </p:nvSpPr>
          <p:spPr>
            <a:xfrm>
              <a:off x="0" y="0"/>
              <a:ext cx="3662972" cy="35977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17563" y="17563"/>
              <a:ext cx="3627846" cy="324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i="1" kern="1200" dirty="0" err="1" smtClean="0"/>
                <a:t>Mitochondrium</a:t>
              </a:r>
              <a:endParaRPr lang="es-ES" sz="1500" kern="1200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1141796" y="4313375"/>
            <a:ext cx="2304256" cy="359774"/>
            <a:chOff x="0" y="0"/>
            <a:chExt cx="3662972" cy="359774"/>
          </a:xfrm>
        </p:grpSpPr>
        <p:sp>
          <p:nvSpPr>
            <p:cNvPr id="14" name="13 Rectángulo redondeado"/>
            <p:cNvSpPr/>
            <p:nvPr/>
          </p:nvSpPr>
          <p:spPr>
            <a:xfrm>
              <a:off x="0" y="0"/>
              <a:ext cx="3662972" cy="35977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17563" y="17563"/>
              <a:ext cx="3627846" cy="324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i="1" kern="1200" dirty="0" smtClean="0"/>
                <a:t>Endoplasmic reticulum</a:t>
              </a:r>
              <a:endParaRPr lang="es-ES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805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2" y="1124744"/>
            <a:ext cx="416242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48" y="1119981"/>
            <a:ext cx="41624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245773" y="188640"/>
            <a:ext cx="8810967" cy="335790"/>
            <a:chOff x="0" y="2209479"/>
            <a:chExt cx="8810967" cy="335790"/>
          </a:xfrm>
          <a:scene3d>
            <a:camera prst="orthographicFront"/>
            <a:lightRig rig="flat" dir="t"/>
          </a:scene3d>
        </p:grpSpPr>
        <p:sp>
          <p:nvSpPr>
            <p:cNvPr id="7" name="6 Rectángulo redondeado"/>
            <p:cNvSpPr/>
            <p:nvPr/>
          </p:nvSpPr>
          <p:spPr>
            <a:xfrm>
              <a:off x="0" y="2209479"/>
              <a:ext cx="8810967" cy="3357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16392" y="2225871"/>
              <a:ext cx="8778183" cy="3030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2.3.3 Identify structures from 2.3.1 in electron micrographs of liver cells.</a:t>
              </a:r>
              <a:endParaRPr lang="en-GB" sz="1400" kern="1200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1715303" y="4448831"/>
            <a:ext cx="1205242" cy="359774"/>
            <a:chOff x="0" y="0"/>
            <a:chExt cx="3662972" cy="359774"/>
          </a:xfrm>
        </p:grpSpPr>
        <p:sp>
          <p:nvSpPr>
            <p:cNvPr id="11" name="10 Rectángulo redondeado"/>
            <p:cNvSpPr/>
            <p:nvPr/>
          </p:nvSpPr>
          <p:spPr>
            <a:xfrm>
              <a:off x="0" y="0"/>
              <a:ext cx="3662972" cy="35977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17563" y="17563"/>
              <a:ext cx="3627846" cy="324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i="1" kern="1200" dirty="0" smtClean="0"/>
                <a:t>Lysosomes</a:t>
              </a:r>
              <a:endParaRPr lang="es-ES" sz="1500" kern="1200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6268075" y="4448831"/>
            <a:ext cx="954370" cy="359774"/>
            <a:chOff x="0" y="0"/>
            <a:chExt cx="3662972" cy="359774"/>
          </a:xfrm>
        </p:grpSpPr>
        <p:sp>
          <p:nvSpPr>
            <p:cNvPr id="14" name="13 Rectángulo redondeado"/>
            <p:cNvSpPr/>
            <p:nvPr/>
          </p:nvSpPr>
          <p:spPr>
            <a:xfrm>
              <a:off x="0" y="0"/>
              <a:ext cx="3662972" cy="35977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17562" y="17563"/>
              <a:ext cx="3645409" cy="324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i="1" kern="1200" dirty="0" smtClean="0"/>
                <a:t>Nucleus</a:t>
              </a:r>
              <a:endParaRPr lang="es-ES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93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07221" y="188640"/>
            <a:ext cx="8810967" cy="335790"/>
            <a:chOff x="0" y="2585589"/>
            <a:chExt cx="8810967" cy="33579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2585589"/>
              <a:ext cx="8810967" cy="3357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6392" y="2601981"/>
              <a:ext cx="8778183" cy="3030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smtClean="0"/>
                <a:t>2.3.4 Compare prokaryotic and eukaryotic cells.</a:t>
              </a:r>
              <a:endParaRPr lang="en-GB" sz="1400" kern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95536" y="5082320"/>
            <a:ext cx="8352928" cy="1515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sz="1400" dirty="0" smtClean="0"/>
              <a:t>The differences should include:</a:t>
            </a:r>
          </a:p>
          <a:p>
            <a:pPr marL="285750" lvl="0" indent="-285750">
              <a:buFontTx/>
              <a:buChar char="-"/>
            </a:pPr>
            <a:r>
              <a:rPr lang="en-GB" sz="1400" dirty="0" smtClean="0"/>
              <a:t>Naked </a:t>
            </a:r>
            <a:r>
              <a:rPr lang="en-GB" sz="1400" dirty="0"/>
              <a:t>DNA </a:t>
            </a:r>
            <a:r>
              <a:rPr lang="en-GB" sz="1400" i="1" dirty="0"/>
              <a:t>versus </a:t>
            </a:r>
            <a:r>
              <a:rPr lang="en-GB" sz="1400" dirty="0"/>
              <a:t>DNA associated with </a:t>
            </a:r>
            <a:r>
              <a:rPr lang="en-GB" sz="1400" dirty="0" smtClean="0"/>
              <a:t>proteins</a:t>
            </a:r>
          </a:p>
          <a:p>
            <a:pPr marL="285750" lvl="0" indent="-285750">
              <a:buFontTx/>
              <a:buChar char="-"/>
            </a:pPr>
            <a:r>
              <a:rPr lang="en-GB" sz="1400" dirty="0" smtClean="0"/>
              <a:t>DNA </a:t>
            </a:r>
            <a:r>
              <a:rPr lang="en-GB" sz="1400" dirty="0"/>
              <a:t>in cytoplasm </a:t>
            </a:r>
            <a:r>
              <a:rPr lang="en-GB" sz="1400" i="1" dirty="0"/>
              <a:t>versus </a:t>
            </a:r>
            <a:r>
              <a:rPr lang="en-GB" sz="1400" dirty="0"/>
              <a:t>DNA enclosed in a nuclear </a:t>
            </a:r>
            <a:r>
              <a:rPr lang="en-GB" sz="1400" dirty="0" smtClean="0"/>
              <a:t>envelope</a:t>
            </a:r>
          </a:p>
          <a:p>
            <a:pPr marL="285750" lvl="0" indent="-285750">
              <a:buFontTx/>
              <a:buChar char="-"/>
            </a:pPr>
            <a:r>
              <a:rPr lang="en-GB" sz="1400" dirty="0" smtClean="0"/>
              <a:t>No </a:t>
            </a:r>
            <a:r>
              <a:rPr lang="en-GB" sz="1400" dirty="0"/>
              <a:t>mitochondria </a:t>
            </a:r>
            <a:r>
              <a:rPr lang="en-GB" sz="1400" i="1" dirty="0"/>
              <a:t>versus </a:t>
            </a:r>
            <a:r>
              <a:rPr lang="en-GB" sz="1400" dirty="0" smtClean="0"/>
              <a:t>mitochondria</a:t>
            </a:r>
          </a:p>
          <a:p>
            <a:pPr marL="285750" lvl="0" indent="-285750">
              <a:buFontTx/>
              <a:buChar char="-"/>
            </a:pPr>
            <a:r>
              <a:rPr lang="en-GB" sz="1400" dirty="0" smtClean="0"/>
              <a:t>70S </a:t>
            </a:r>
            <a:r>
              <a:rPr lang="en-GB" sz="1400" i="1" dirty="0"/>
              <a:t>versus </a:t>
            </a:r>
            <a:r>
              <a:rPr lang="en-GB" sz="1400" dirty="0"/>
              <a:t>80S </a:t>
            </a:r>
            <a:r>
              <a:rPr lang="en-GB" sz="1400" dirty="0" smtClean="0"/>
              <a:t>ribosomes</a:t>
            </a:r>
          </a:p>
          <a:p>
            <a:pPr marL="285750" lvl="0" indent="-285750">
              <a:buFontTx/>
              <a:buChar char="-"/>
            </a:pPr>
            <a:r>
              <a:rPr lang="en-GB" sz="1400" dirty="0" smtClean="0"/>
              <a:t>Eukaryotic </a:t>
            </a:r>
            <a:r>
              <a:rPr lang="en-GB" sz="1400" dirty="0"/>
              <a:t>cells have internal membranes that compartmentalize their functions</a:t>
            </a:r>
          </a:p>
          <a:p>
            <a:pPr algn="ctr"/>
            <a:endParaRPr lang="en-GB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89548"/>
              </p:ext>
            </p:extLst>
          </p:nvPr>
        </p:nvGraphicFramePr>
        <p:xfrm>
          <a:off x="223613" y="692696"/>
          <a:ext cx="8761815" cy="432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139"/>
                <a:gridCol w="3096344"/>
                <a:gridCol w="3549332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Feature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Similarities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Differences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 smtClean="0"/>
                        <a:t>Prokaryotes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 smtClean="0"/>
                        <a:t>Eukaryotes</a:t>
                      </a:r>
                      <a:endParaRPr lang="es-ES" b="1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 smtClean="0"/>
                        <a:t>Genetic</a:t>
                      </a:r>
                      <a:r>
                        <a:rPr lang="es-ES" dirty="0" smtClean="0"/>
                        <a:t> material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Naked</a:t>
                      </a:r>
                      <a:r>
                        <a:rPr lang="es-ES" dirty="0" smtClean="0"/>
                        <a:t> DNA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DNA </a:t>
                      </a:r>
                      <a:r>
                        <a:rPr lang="es-ES" dirty="0" err="1" smtClean="0"/>
                        <a:t>associated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with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proteins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Circular DNA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Linear</a:t>
                      </a:r>
                      <a:r>
                        <a:rPr lang="es-ES" baseline="0" dirty="0" smtClean="0"/>
                        <a:t> DNA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DNA </a:t>
                      </a:r>
                      <a:r>
                        <a:rPr lang="es-ES" dirty="0" err="1" smtClean="0"/>
                        <a:t>found</a:t>
                      </a:r>
                      <a:r>
                        <a:rPr lang="es-ES" dirty="0" smtClean="0"/>
                        <a:t> in </a:t>
                      </a:r>
                      <a:r>
                        <a:rPr lang="es-ES" dirty="0" err="1" smtClean="0"/>
                        <a:t>cytoplasm</a:t>
                      </a:r>
                      <a:r>
                        <a:rPr lang="es-ES" dirty="0" smtClean="0"/>
                        <a:t> (</a:t>
                      </a:r>
                      <a:r>
                        <a:rPr lang="es-ES" dirty="0" err="1" smtClean="0"/>
                        <a:t>nucleoid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area</a:t>
                      </a:r>
                      <a:r>
                        <a:rPr lang="es-ES" dirty="0" smtClean="0"/>
                        <a:t>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DNA </a:t>
                      </a:r>
                      <a:r>
                        <a:rPr lang="es-ES" dirty="0" err="1" smtClean="0"/>
                        <a:t>enclosed</a:t>
                      </a:r>
                      <a:r>
                        <a:rPr lang="es-ES" baseline="0" dirty="0" smtClean="0"/>
                        <a:t> in nuclear </a:t>
                      </a:r>
                      <a:r>
                        <a:rPr lang="es-ES" baseline="0" dirty="0" err="1" smtClean="0"/>
                        <a:t>envelope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Protein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synthesis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70S (</a:t>
                      </a:r>
                      <a:r>
                        <a:rPr lang="es-ES" dirty="0" err="1" smtClean="0"/>
                        <a:t>mass</a:t>
                      </a:r>
                      <a:r>
                        <a:rPr lang="es-ES" dirty="0" smtClean="0"/>
                        <a:t> and </a:t>
                      </a:r>
                      <a:r>
                        <a:rPr lang="es-ES" dirty="0" err="1" smtClean="0"/>
                        <a:t>size</a:t>
                      </a:r>
                      <a:r>
                        <a:rPr lang="es-ES" dirty="0" smtClean="0"/>
                        <a:t>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80S(</a:t>
                      </a:r>
                      <a:r>
                        <a:rPr lang="es-ES" dirty="0" err="1" smtClean="0"/>
                        <a:t>mass</a:t>
                      </a:r>
                      <a:r>
                        <a:rPr lang="es-ES" dirty="0" smtClean="0"/>
                        <a:t> and </a:t>
                      </a:r>
                      <a:r>
                        <a:rPr lang="es-ES" dirty="0" err="1" smtClean="0"/>
                        <a:t>size</a:t>
                      </a:r>
                      <a:r>
                        <a:rPr lang="es-ES" dirty="0" smtClean="0"/>
                        <a:t>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Respiration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mitochondria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but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uses plasma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membrane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mesosomes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Mitochondria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Ultrastructure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internal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membranes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compartmentalise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cell into areas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different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functions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40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1520" y="836712"/>
            <a:ext cx="889248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Extra info</a:t>
            </a:r>
          </a:p>
          <a:p>
            <a:endParaRPr lang="en-GB" b="1" dirty="0" smtClean="0"/>
          </a:p>
          <a:p>
            <a:r>
              <a:rPr lang="en-GB" b="1" dirty="0"/>
              <a:t>S</a:t>
            </a:r>
            <a:r>
              <a:rPr lang="en-GB" b="1" dirty="0" smtClean="0"/>
              <a:t>vedberg</a:t>
            </a:r>
            <a:r>
              <a:rPr lang="en-GB" dirty="0"/>
              <a:t> unit (symbol </a:t>
            </a:r>
            <a:r>
              <a:rPr lang="en-GB" b="1" dirty="0"/>
              <a:t>S</a:t>
            </a:r>
            <a:r>
              <a:rPr lang="en-GB" dirty="0"/>
              <a:t>, sometimes </a:t>
            </a:r>
            <a:r>
              <a:rPr lang="en-GB" b="1" dirty="0" err="1"/>
              <a:t>Sv</a:t>
            </a:r>
            <a:r>
              <a:rPr lang="en-GB" dirty="0"/>
              <a:t>) is a non-SI unit for </a:t>
            </a:r>
            <a:r>
              <a:rPr lang="en-GB" u="sng" dirty="0"/>
              <a:t>sedimentation </a:t>
            </a:r>
            <a:r>
              <a:rPr lang="en-GB" u="sng" dirty="0" smtClean="0"/>
              <a:t>rate.</a:t>
            </a:r>
          </a:p>
          <a:p>
            <a:endParaRPr lang="en-GB" u="sng" dirty="0"/>
          </a:p>
          <a:p>
            <a:r>
              <a:rPr lang="en-GB" dirty="0"/>
              <a:t>It is often used to reflect the rate at which a molecule travels to the bottom of a test tube under the centrifugal force of a centrifuge.</a:t>
            </a:r>
            <a:endParaRPr lang="en-GB" u="sng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655238"/>
              </p:ext>
            </p:extLst>
          </p:nvPr>
        </p:nvGraphicFramePr>
        <p:xfrm>
          <a:off x="191092" y="260648"/>
          <a:ext cx="876181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139"/>
                <a:gridCol w="3096344"/>
                <a:gridCol w="3549332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Protein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synthesis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70S (</a:t>
                      </a:r>
                      <a:r>
                        <a:rPr lang="es-ES" dirty="0" err="1" smtClean="0"/>
                        <a:t>mass</a:t>
                      </a:r>
                      <a:r>
                        <a:rPr lang="es-ES" dirty="0" smtClean="0"/>
                        <a:t> and </a:t>
                      </a:r>
                      <a:r>
                        <a:rPr lang="es-ES" dirty="0" err="1" smtClean="0"/>
                        <a:t>size</a:t>
                      </a:r>
                      <a:r>
                        <a:rPr lang="es-ES" dirty="0" smtClean="0"/>
                        <a:t>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80S(</a:t>
                      </a:r>
                      <a:r>
                        <a:rPr lang="es-ES" dirty="0" err="1" smtClean="0"/>
                        <a:t>mass</a:t>
                      </a:r>
                      <a:r>
                        <a:rPr lang="es-ES" dirty="0" smtClean="0"/>
                        <a:t> and </a:t>
                      </a:r>
                      <a:r>
                        <a:rPr lang="es-ES" dirty="0" err="1" smtClean="0"/>
                        <a:t>size</a:t>
                      </a:r>
                      <a:r>
                        <a:rPr lang="es-ES" dirty="0" smtClean="0"/>
                        <a:t>)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ttp://www.dartmouth.edu/~chemlab/techniques/graphics/centrifuge/centrifug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935" y="2936200"/>
            <a:ext cx="3379412" cy="261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-svedberg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3821"/>
            <a:ext cx="1714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90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6" name="Group 3"/>
          <p:cNvGrpSpPr/>
          <p:nvPr/>
        </p:nvGrpSpPr>
        <p:grpSpPr>
          <a:xfrm>
            <a:off x="207221" y="188640"/>
            <a:ext cx="8810967" cy="335790"/>
            <a:chOff x="0" y="2585589"/>
            <a:chExt cx="8810967" cy="335790"/>
          </a:xfrm>
          <a:scene3d>
            <a:camera prst="orthographicFront"/>
            <a:lightRig rig="flat" dir="t"/>
          </a:scene3d>
        </p:grpSpPr>
        <p:sp>
          <p:nvSpPr>
            <p:cNvPr id="7" name="Rounded Rectangle 5"/>
            <p:cNvSpPr/>
            <p:nvPr/>
          </p:nvSpPr>
          <p:spPr>
            <a:xfrm>
              <a:off x="0" y="2585589"/>
              <a:ext cx="8810967" cy="3357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6392" y="2601981"/>
              <a:ext cx="8778183" cy="3030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smtClean="0"/>
                <a:t>2.3.4 Compare prokaryotic and eukaryotic cells.</a:t>
              </a:r>
              <a:endParaRPr lang="en-GB" sz="1400" kern="1200"/>
            </a:p>
          </p:txBody>
        </p:sp>
      </p:grp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995715"/>
              </p:ext>
            </p:extLst>
          </p:nvPr>
        </p:nvGraphicFramePr>
        <p:xfrm>
          <a:off x="223613" y="980728"/>
          <a:ext cx="8660712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904"/>
                <a:gridCol w="2886904"/>
                <a:gridCol w="288690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Feature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Plant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cell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Animal </a:t>
                      </a:r>
                      <a:r>
                        <a:rPr lang="es-ES" dirty="0" err="1" smtClean="0"/>
                        <a:t>cell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 wall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cellulose cell wall and plasma membrane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only plasma membrane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chloroplast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in photosynthetic cells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absent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vacuole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large, permanent vacuole, filled with cell sap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small, temporary vacuoles may be present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reserve food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carbohydrate stored as starch and also plant oils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carbohydrate storage as glycogen and some</a:t>
                      </a:r>
                    </a:p>
                    <a:p>
                      <a:r>
                        <a:rPr lang="es-ES" dirty="0" err="1" smtClean="0"/>
                        <a:t>stored</a:t>
                      </a:r>
                      <a:r>
                        <a:rPr lang="es-ES" dirty="0" smtClean="0"/>
                        <a:t> as animal </a:t>
                      </a:r>
                      <a:r>
                        <a:rPr lang="es-ES" dirty="0" err="1" smtClean="0"/>
                        <a:t>fat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02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5536" y="620688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Extracellular components are found associated </a:t>
            </a:r>
            <a:r>
              <a:rPr lang="en-GB" dirty="0" smtClean="0"/>
              <a:t>with both </a:t>
            </a:r>
            <a:r>
              <a:rPr lang="en-GB" dirty="0"/>
              <a:t>plant and animal cells. </a:t>
            </a:r>
            <a:endParaRPr lang="en-GB" dirty="0" smtClean="0"/>
          </a:p>
          <a:p>
            <a:pPr algn="ctr"/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Cellulose </a:t>
            </a:r>
            <a:r>
              <a:rPr lang="en-GB" dirty="0"/>
              <a:t>is the best </a:t>
            </a:r>
            <a:r>
              <a:rPr lang="en-GB" dirty="0" smtClean="0"/>
              <a:t>known example </a:t>
            </a:r>
            <a:r>
              <a:rPr lang="en-GB" dirty="0"/>
              <a:t>of an extracellular component in plant cells.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Bone, cartilage </a:t>
            </a:r>
            <a:r>
              <a:rPr lang="en-GB" dirty="0"/>
              <a:t>and connective tissue are examples of </a:t>
            </a:r>
            <a:r>
              <a:rPr lang="en-GB" dirty="0" smtClean="0"/>
              <a:t>tissues with </a:t>
            </a:r>
            <a:r>
              <a:rPr lang="en-GB" dirty="0"/>
              <a:t>a very important extracellular component in </a:t>
            </a:r>
            <a:r>
              <a:rPr lang="en-GB" dirty="0" smtClean="0"/>
              <a:t>animal cells</a:t>
            </a:r>
            <a:r>
              <a:rPr lang="en-GB" dirty="0"/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82908" y="188640"/>
            <a:ext cx="8810967" cy="335790"/>
            <a:chOff x="0" y="4629939"/>
            <a:chExt cx="8810967" cy="335790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0" y="4629939"/>
              <a:ext cx="8810967" cy="3357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6392" y="4646331"/>
              <a:ext cx="8778183" cy="3030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2.3.6 Outline two roles of extracellular components.</a:t>
              </a:r>
              <a:endParaRPr lang="en-GB" sz="1400" kern="12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96095" y="5877272"/>
            <a:ext cx="2872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2"/>
              </a:rPr>
              <a:t>Link to explicative video</a:t>
            </a:r>
            <a:endParaRPr lang="en-GB" dirty="0"/>
          </a:p>
        </p:txBody>
      </p:sp>
      <p:pic>
        <p:nvPicPr>
          <p:cNvPr id="5122" name="Picture 2" descr="http://sci.waikato.ac.nz/farm/images/cellulose%20structure%20R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33377"/>
            <a:ext cx="6696744" cy="184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9299" y="692696"/>
            <a:ext cx="8778183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The cell wall 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dirty="0" smtClean="0"/>
              <a:t>is </a:t>
            </a:r>
            <a:r>
              <a:rPr lang="en-GB" dirty="0"/>
              <a:t>a non-living secretion (an </a:t>
            </a:r>
            <a:r>
              <a:rPr lang="en-GB" dirty="0" smtClean="0"/>
              <a:t>extracellular component</a:t>
            </a:r>
            <a:r>
              <a:rPr lang="en-GB" dirty="0"/>
              <a:t>) of the cell and it serves several purposes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r>
              <a:rPr lang="en-GB" dirty="0"/>
              <a:t>• The cell wall provides </a:t>
            </a:r>
            <a:r>
              <a:rPr lang="en-GB" u="sng" dirty="0"/>
              <a:t>support and mechanical </a:t>
            </a:r>
            <a:r>
              <a:rPr lang="en-GB" u="sng" dirty="0" smtClean="0"/>
              <a:t>strength </a:t>
            </a:r>
            <a:r>
              <a:rPr lang="en-GB" dirty="0" smtClean="0"/>
              <a:t>for </a:t>
            </a:r>
            <a:r>
              <a:rPr lang="en-GB" dirty="0"/>
              <a:t>the cell and in turn the tissues of the plant as </a:t>
            </a:r>
            <a:r>
              <a:rPr lang="en-GB" dirty="0" smtClean="0"/>
              <a:t>a whole</a:t>
            </a:r>
            <a:r>
              <a:rPr lang="en-GB" dirty="0"/>
              <a:t>. </a:t>
            </a:r>
            <a:r>
              <a:rPr lang="en-GB" u="sng" dirty="0"/>
              <a:t>It determines the shape </a:t>
            </a:r>
            <a:r>
              <a:rPr lang="en-GB" dirty="0"/>
              <a:t>of the cell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• As the plant cell takes up water, the </a:t>
            </a:r>
            <a:r>
              <a:rPr lang="en-GB" dirty="0" smtClean="0"/>
              <a:t>intra-cellular pressure </a:t>
            </a:r>
            <a:r>
              <a:rPr lang="en-GB" dirty="0"/>
              <a:t>increases. The cell wall </a:t>
            </a:r>
            <a:r>
              <a:rPr lang="en-GB" u="sng" dirty="0"/>
              <a:t>will limit the </a:t>
            </a:r>
            <a:r>
              <a:rPr lang="en-GB" u="sng" dirty="0" smtClean="0"/>
              <a:t>amount of </a:t>
            </a:r>
            <a:r>
              <a:rPr lang="en-GB" u="sng" dirty="0"/>
              <a:t>expansion and prevent the plant cell from </a:t>
            </a:r>
            <a:r>
              <a:rPr lang="en-GB" u="sng" dirty="0" smtClean="0"/>
              <a:t>bursting</a:t>
            </a:r>
            <a:r>
              <a:rPr lang="en-GB" dirty="0" smtClean="0"/>
              <a:t>. The </a:t>
            </a:r>
            <a:r>
              <a:rPr lang="en-GB" dirty="0"/>
              <a:t>cell will continue to take in water due to osmosis</a:t>
            </a:r>
          </a:p>
          <a:p>
            <a:r>
              <a:rPr lang="en-GB" dirty="0"/>
              <a:t>but the same amount of water </a:t>
            </a:r>
            <a:r>
              <a:rPr lang="en-GB" u="sng" dirty="0"/>
              <a:t>will be expelled due </a:t>
            </a:r>
            <a:r>
              <a:rPr lang="en-GB" u="sng" dirty="0" smtClean="0"/>
              <a:t>to the </a:t>
            </a:r>
            <a:r>
              <a:rPr lang="en-GB" u="sng" dirty="0"/>
              <a:t>pressure of the cell wall</a:t>
            </a:r>
            <a:r>
              <a:rPr lang="en-GB" dirty="0"/>
              <a:t>. The cell is now turgid </a:t>
            </a:r>
            <a:r>
              <a:rPr lang="en-GB" dirty="0" smtClean="0"/>
              <a:t>and mechanically </a:t>
            </a:r>
            <a:r>
              <a:rPr lang="en-GB" dirty="0"/>
              <a:t>quite stable. Many plants depend to </a:t>
            </a:r>
            <a:r>
              <a:rPr lang="en-GB" dirty="0" smtClean="0"/>
              <a:t>a large </a:t>
            </a:r>
            <a:r>
              <a:rPr lang="en-GB" dirty="0"/>
              <a:t>extend on turgor to keep </a:t>
            </a:r>
            <a:r>
              <a:rPr lang="en-GB" dirty="0" smtClean="0"/>
              <a:t>them upright.</a:t>
            </a:r>
          </a:p>
          <a:p>
            <a:endParaRPr lang="en-GB" dirty="0"/>
          </a:p>
          <a:p>
            <a:r>
              <a:rPr lang="en-GB" dirty="0"/>
              <a:t>• Cellulose is a </a:t>
            </a:r>
            <a:r>
              <a:rPr lang="en-GB" u="sng" dirty="0"/>
              <a:t>carbohydrate</a:t>
            </a:r>
            <a:r>
              <a:rPr lang="en-GB" dirty="0"/>
              <a:t> and plants can use the </a:t>
            </a:r>
            <a:r>
              <a:rPr lang="en-GB" dirty="0" smtClean="0"/>
              <a:t>cell wall </a:t>
            </a:r>
            <a:r>
              <a:rPr lang="en-GB" dirty="0"/>
              <a:t>for carbohydrate storage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/>
              <a:t>• The cell wall provides </a:t>
            </a:r>
            <a:r>
              <a:rPr lang="en-GB" u="sng" dirty="0"/>
              <a:t>a barrier for pathogens </a:t>
            </a:r>
            <a:r>
              <a:rPr lang="en-GB" dirty="0"/>
              <a:t>(</a:t>
            </a:r>
            <a:r>
              <a:rPr lang="en-GB" dirty="0" smtClean="0"/>
              <a:t>disease causing organisms</a:t>
            </a:r>
            <a:r>
              <a:rPr lang="en-GB" dirty="0"/>
              <a:t>). Plant cells store specific </a:t>
            </a:r>
            <a:r>
              <a:rPr lang="en-GB" dirty="0" smtClean="0"/>
              <a:t>proteins in </a:t>
            </a:r>
            <a:r>
              <a:rPr lang="en-GB" dirty="0"/>
              <a:t>the cell wall that recognise pathogens and start </a:t>
            </a:r>
            <a:r>
              <a:rPr lang="en-GB" dirty="0" smtClean="0"/>
              <a:t>a ‘</a:t>
            </a:r>
            <a:r>
              <a:rPr lang="en-GB" dirty="0" err="1" smtClean="0"/>
              <a:t>defense</a:t>
            </a:r>
            <a:r>
              <a:rPr lang="en-GB" dirty="0" smtClean="0"/>
              <a:t> </a:t>
            </a:r>
            <a:r>
              <a:rPr lang="en-GB" dirty="0"/>
              <a:t>response’ to them.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2908" y="188640"/>
            <a:ext cx="8810967" cy="335790"/>
            <a:chOff x="0" y="4629939"/>
            <a:chExt cx="8810967" cy="33579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4629939"/>
              <a:ext cx="8810967" cy="3357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6392" y="4646331"/>
              <a:ext cx="8778183" cy="3030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2.3.6 Outline two roles of extracellular components.</a:t>
              </a:r>
              <a:endParaRPr lang="en-GB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6396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Unit </a:t>
            </a:r>
            <a:r>
              <a:rPr lang="en-GB" dirty="0"/>
              <a:t>2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Cells</a:t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2.3 </a:t>
            </a:r>
            <a:r>
              <a:rPr lang="en-GB" sz="2400" dirty="0" err="1" smtClean="0">
                <a:solidFill>
                  <a:srgbClr val="00B050"/>
                </a:solidFill>
              </a:rPr>
              <a:t>Eukariotic</a:t>
            </a:r>
            <a:r>
              <a:rPr lang="en-GB" sz="2400" dirty="0" smtClean="0">
                <a:solidFill>
                  <a:srgbClr val="00B050"/>
                </a:solidFill>
              </a:rPr>
              <a:t> cells</a:t>
            </a:r>
            <a:endParaRPr lang="en-GB" sz="24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 descr="http://imgc.allpostersimages.com/images/P-473-488-90/64/6461/8QLH100Z/posters/david-furness-plant-cell-section-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16470"/>
            <a:ext cx="3528392" cy="23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8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520" y="28636"/>
            <a:ext cx="4168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</a:rPr>
              <a:t>Assessment statements</a:t>
            </a:r>
            <a:endParaRPr lang="en-GB" sz="2800" dirty="0">
              <a:solidFill>
                <a:srgbClr val="00B050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09978461"/>
              </p:ext>
            </p:extLst>
          </p:nvPr>
        </p:nvGraphicFramePr>
        <p:xfrm>
          <a:off x="153521" y="28636"/>
          <a:ext cx="8810967" cy="6463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5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B81599F-8DF0-4A5B-9A09-96BB8099F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DB81599F-8DF0-4A5B-9A09-96BB8099F3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DB81599F-8DF0-4A5B-9A09-96BB8099F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DB81599F-8DF0-4A5B-9A09-96BB8099F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5A00B5-0F26-4A4A-BECF-1732D14F4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graphicEl>
                                              <a:dgm id="{F15A00B5-0F26-4A4A-BECF-1732D14F4F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F15A00B5-0F26-4A4A-BECF-1732D14F4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F15A00B5-0F26-4A4A-BECF-1732D14F4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F7D0D28-66C8-4A2F-BFB5-D364B4EDC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9F7D0D28-66C8-4A2F-BFB5-D364B4EDC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dgm id="{9F7D0D28-66C8-4A2F-BFB5-D364B4EDC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graphicEl>
                                              <a:dgm id="{9F7D0D28-66C8-4A2F-BFB5-D364B4EDC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A0AABE3-7BB4-4ED6-9009-A0460C3EA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FA0AABE3-7BB4-4ED6-9009-A0460C3EAB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graphicEl>
                                              <a:dgm id="{FA0AABE3-7BB4-4ED6-9009-A0460C3EA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graphicEl>
                                              <a:dgm id="{FA0AABE3-7BB4-4ED6-9009-A0460C3EA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30D044-4F3A-4E67-948A-C35809CA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graphicEl>
                                              <a:dgm id="{3C30D044-4F3A-4E67-948A-C35809CADA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graphicEl>
                                              <a:dgm id="{3C30D044-4F3A-4E67-948A-C35809CA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graphicEl>
                                              <a:dgm id="{3C30D044-4F3A-4E67-948A-C35809CA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66FCF22-5823-4437-A4DB-519588813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graphicEl>
                                              <a:dgm id="{066FCF22-5823-4437-A4DB-519588813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graphicEl>
                                              <a:dgm id="{066FCF22-5823-4437-A4DB-519588813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dgm id="{066FCF22-5823-4437-A4DB-519588813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FBB26DE-EE3B-4C15-9BE2-4C52F8A22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graphicEl>
                                              <a:dgm id="{9FBB26DE-EE3B-4C15-9BE2-4C52F8A22F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graphicEl>
                                              <a:dgm id="{9FBB26DE-EE3B-4C15-9BE2-4C52F8A22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graphicEl>
                                              <a:dgm id="{9FBB26DE-EE3B-4C15-9BE2-4C52F8A22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87CFB0-FDE8-4250-892C-FFD94569D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graphicEl>
                                              <a:dgm id="{E787CFB0-FDE8-4250-892C-FFD94569D9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E787CFB0-FDE8-4250-892C-FFD94569D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E787CFB0-FDE8-4250-892C-FFD94569D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5A1BF59-7902-4FC6-99B3-74526BF5B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graphicEl>
                                              <a:dgm id="{45A1BF59-7902-4FC6-99B3-74526BF5BC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graphicEl>
                                              <a:dgm id="{45A1BF59-7902-4FC6-99B3-74526BF5B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graphicEl>
                                              <a:dgm id="{45A1BF59-7902-4FC6-99B3-74526BF5B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52CBBD-D18D-4E26-883D-E7C0C713D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graphicEl>
                                              <a:dgm id="{8852CBBD-D18D-4E26-883D-E7C0C713D4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graphicEl>
                                              <a:dgm id="{8852CBBD-D18D-4E26-883D-E7C0C713D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8852CBBD-D18D-4E26-883D-E7C0C713D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25238" y="1010003"/>
            <a:ext cx="7691605" cy="15841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Eukaryotic organisms have cells that contain a nucleus. Animals, plants, fungi and </a:t>
            </a:r>
            <a:r>
              <a:rPr lang="en-US" dirty="0" err="1"/>
              <a:t>protoctist</a:t>
            </a:r>
            <a:r>
              <a:rPr lang="en-US" dirty="0"/>
              <a:t> all have eukaryotic cells.</a:t>
            </a:r>
          </a:p>
          <a:p>
            <a:endParaRPr lang="en-US" dirty="0"/>
          </a:p>
          <a:p>
            <a:r>
              <a:rPr lang="en-US" dirty="0"/>
              <a:t>They all have organelles which can only be fully appreciated while observed with an electron microscope</a:t>
            </a:r>
            <a:r>
              <a:rPr lang="en-US" dirty="0" smtClean="0"/>
              <a:t>.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1 CuadroTexto"/>
          <p:cNvSpPr txBox="1"/>
          <p:nvPr/>
        </p:nvSpPr>
        <p:spPr>
          <a:xfrm>
            <a:off x="755576" y="40466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solidFill>
                  <a:srgbClr val="00B050"/>
                </a:solidFill>
              </a:rPr>
              <a:t>Introduction</a:t>
            </a:r>
            <a:endParaRPr lang="es-ES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://classes.midlandstech.edu/carterp/Courses/bio101/labquiz2/04-22a_EukaryoticCell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9"/>
          <a:stretch/>
        </p:blipFill>
        <p:spPr bwMode="auto">
          <a:xfrm>
            <a:off x="683568" y="2691307"/>
            <a:ext cx="6591300" cy="386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7274868" y="2852936"/>
            <a:ext cx="1545604" cy="35283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Note </a:t>
            </a:r>
            <a:r>
              <a:rPr lang="es-ES" sz="1400" dirty="0" err="1" smtClean="0"/>
              <a:t>that</a:t>
            </a:r>
            <a:r>
              <a:rPr lang="es-ES" sz="1400" dirty="0" smtClean="0"/>
              <a:t> </a:t>
            </a:r>
            <a:r>
              <a:rPr lang="es-ES" sz="1400" dirty="0" err="1" smtClean="0"/>
              <a:t>the</a:t>
            </a:r>
            <a:r>
              <a:rPr lang="es-ES" sz="1400" dirty="0" smtClean="0"/>
              <a:t> </a:t>
            </a:r>
            <a:r>
              <a:rPr lang="es-ES" sz="1400" dirty="0" err="1" smtClean="0"/>
              <a:t>image</a:t>
            </a:r>
            <a:r>
              <a:rPr lang="es-ES" sz="1400" dirty="0" smtClean="0"/>
              <a:t> </a:t>
            </a:r>
            <a:r>
              <a:rPr lang="es-ES" sz="1400" dirty="0" err="1" smtClean="0"/>
              <a:t>on</a:t>
            </a:r>
            <a:r>
              <a:rPr lang="es-ES" sz="1400" dirty="0" smtClean="0"/>
              <a:t> </a:t>
            </a:r>
            <a:r>
              <a:rPr lang="es-ES" sz="1400" dirty="0" err="1" smtClean="0"/>
              <a:t>the</a:t>
            </a:r>
            <a:r>
              <a:rPr lang="es-ES" sz="1400" dirty="0" smtClean="0"/>
              <a:t> </a:t>
            </a:r>
            <a:r>
              <a:rPr lang="es-ES" sz="1400" dirty="0" err="1" smtClean="0"/>
              <a:t>left</a:t>
            </a:r>
            <a:r>
              <a:rPr lang="es-ES" sz="1400" dirty="0" smtClean="0"/>
              <a:t> </a:t>
            </a:r>
            <a:r>
              <a:rPr lang="es-ES" sz="1400" dirty="0" err="1" smtClean="0"/>
              <a:t>is</a:t>
            </a:r>
            <a:r>
              <a:rPr lang="es-ES" sz="1400" dirty="0" smtClean="0"/>
              <a:t> a </a:t>
            </a:r>
            <a:r>
              <a:rPr lang="es-ES" sz="1400" dirty="0" err="1" smtClean="0"/>
              <a:t>highly</a:t>
            </a:r>
            <a:r>
              <a:rPr lang="es-ES" sz="1400" dirty="0" smtClean="0"/>
              <a:t> </a:t>
            </a:r>
            <a:r>
              <a:rPr lang="es-ES" sz="1400" dirty="0" err="1" smtClean="0"/>
              <a:t>schematic</a:t>
            </a:r>
            <a:r>
              <a:rPr lang="es-ES" sz="1400" dirty="0" smtClean="0"/>
              <a:t> </a:t>
            </a:r>
            <a:r>
              <a:rPr lang="es-ES" sz="1400" dirty="0" err="1" smtClean="0"/>
              <a:t>illustration</a:t>
            </a:r>
            <a:r>
              <a:rPr lang="es-ES" sz="1400" dirty="0" smtClean="0"/>
              <a:t>. </a:t>
            </a:r>
            <a:r>
              <a:rPr lang="es-ES" sz="1400" dirty="0" err="1" smtClean="0"/>
              <a:t>It</a:t>
            </a:r>
            <a:r>
              <a:rPr lang="es-ES" sz="1400" dirty="0" smtClean="0"/>
              <a:t> compares </a:t>
            </a:r>
            <a:r>
              <a:rPr lang="es-ES" sz="1400" dirty="0" err="1" smtClean="0"/>
              <a:t>some</a:t>
            </a:r>
            <a:r>
              <a:rPr lang="es-ES" sz="1400" dirty="0" smtClean="0"/>
              <a:t> </a:t>
            </a:r>
            <a:r>
              <a:rPr lang="es-ES" sz="1400" dirty="0" err="1" smtClean="0"/>
              <a:t>possible</a:t>
            </a:r>
            <a:r>
              <a:rPr lang="es-ES" sz="1400" dirty="0" smtClean="0"/>
              <a:t> </a:t>
            </a:r>
            <a:r>
              <a:rPr lang="es-ES" sz="1400" dirty="0" err="1" smtClean="0"/>
              <a:t>structures</a:t>
            </a:r>
            <a:r>
              <a:rPr lang="es-ES" sz="1400" dirty="0" smtClean="0"/>
              <a:t> of </a:t>
            </a:r>
            <a:r>
              <a:rPr lang="es-ES" sz="1400" dirty="0" err="1" smtClean="0"/>
              <a:t>both</a:t>
            </a:r>
            <a:r>
              <a:rPr lang="es-ES" sz="1400" dirty="0" smtClean="0"/>
              <a:t> animal and </a:t>
            </a:r>
            <a:r>
              <a:rPr lang="es-ES" sz="1400" dirty="0" err="1" smtClean="0"/>
              <a:t>plant</a:t>
            </a:r>
            <a:r>
              <a:rPr lang="es-ES" sz="1400" dirty="0" smtClean="0"/>
              <a:t> </a:t>
            </a:r>
            <a:r>
              <a:rPr lang="es-ES" sz="1400" dirty="0" err="1" smtClean="0"/>
              <a:t>cells</a:t>
            </a:r>
            <a:r>
              <a:rPr lang="es-ES" sz="1400" dirty="0" smtClean="0"/>
              <a:t>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43679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50124" y="188640"/>
            <a:ext cx="8810967" cy="335790"/>
            <a:chOff x="0" y="961449"/>
            <a:chExt cx="8810967" cy="335790"/>
          </a:xfrm>
        </p:grpSpPr>
        <p:sp>
          <p:nvSpPr>
            <p:cNvPr id="6" name="Rounded Rectangle 5"/>
            <p:cNvSpPr/>
            <p:nvPr/>
          </p:nvSpPr>
          <p:spPr>
            <a:xfrm>
              <a:off x="0" y="961449"/>
              <a:ext cx="8810967" cy="33579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6392" y="977841"/>
              <a:ext cx="8778183" cy="3030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2.3.1 Draw and label a diagram of the ultrastructure of a liver cell as an example of an animal cell.</a:t>
              </a:r>
              <a:endParaRPr lang="en-GB" sz="1400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5724128" y="692696"/>
            <a:ext cx="3248902" cy="2304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sz="1400" dirty="0"/>
              <a:t>The diagram should show :</a:t>
            </a:r>
            <a:endParaRPr lang="en-GB" sz="1400" dirty="0" smtClean="0"/>
          </a:p>
          <a:p>
            <a:pPr marL="285750" lvl="0" indent="-285750">
              <a:buFontTx/>
              <a:buChar char="-"/>
            </a:pPr>
            <a:r>
              <a:rPr lang="en-GB" sz="1400" dirty="0"/>
              <a:t>F</a:t>
            </a:r>
            <a:r>
              <a:rPr lang="en-GB" sz="1400" dirty="0" smtClean="0"/>
              <a:t>ree  ribosomes</a:t>
            </a:r>
          </a:p>
          <a:p>
            <a:pPr marL="285750" lvl="0" indent="-285750">
              <a:buFontTx/>
              <a:buChar char="-"/>
            </a:pPr>
            <a:r>
              <a:rPr lang="en-GB" sz="1400" dirty="0"/>
              <a:t>R</a:t>
            </a:r>
            <a:r>
              <a:rPr lang="en-GB" sz="1400" dirty="0" smtClean="0"/>
              <a:t>ough </a:t>
            </a:r>
            <a:r>
              <a:rPr lang="en-GB" sz="1400" dirty="0"/>
              <a:t>endoplasmic reticulum (</a:t>
            </a:r>
            <a:r>
              <a:rPr lang="en-GB" sz="1400" dirty="0" err="1"/>
              <a:t>rER</a:t>
            </a:r>
            <a:r>
              <a:rPr lang="en-GB" sz="1400" dirty="0"/>
              <a:t>), </a:t>
            </a:r>
            <a:endParaRPr lang="en-GB" sz="1400" dirty="0" smtClean="0"/>
          </a:p>
          <a:p>
            <a:pPr marL="285750" lvl="0" indent="-285750">
              <a:buFontTx/>
              <a:buChar char="-"/>
            </a:pPr>
            <a:r>
              <a:rPr lang="en-GB" sz="1400" dirty="0"/>
              <a:t>L</a:t>
            </a:r>
            <a:r>
              <a:rPr lang="en-GB" sz="1400" dirty="0" smtClean="0"/>
              <a:t>ysosome</a:t>
            </a:r>
            <a:r>
              <a:rPr lang="en-GB" sz="1400" dirty="0"/>
              <a:t>, </a:t>
            </a:r>
            <a:endParaRPr lang="en-GB" sz="1400" dirty="0" smtClean="0"/>
          </a:p>
          <a:p>
            <a:pPr marL="285750" lvl="0" indent="-285750">
              <a:buFontTx/>
              <a:buChar char="-"/>
            </a:pPr>
            <a:r>
              <a:rPr lang="en-GB" sz="1400" dirty="0" smtClean="0"/>
              <a:t>Golgi </a:t>
            </a:r>
            <a:r>
              <a:rPr lang="en-GB" sz="1400" dirty="0"/>
              <a:t>apparatus, </a:t>
            </a:r>
            <a:endParaRPr lang="en-GB" sz="1400" dirty="0" smtClean="0"/>
          </a:p>
          <a:p>
            <a:pPr marL="285750" lvl="0" indent="-285750">
              <a:buFontTx/>
              <a:buChar char="-"/>
            </a:pPr>
            <a:r>
              <a:rPr lang="en-GB" sz="1400" dirty="0" smtClean="0"/>
              <a:t>Mitochondrion</a:t>
            </a:r>
          </a:p>
          <a:p>
            <a:pPr marL="285750" lvl="0" indent="-285750">
              <a:buFontTx/>
              <a:buChar char="-"/>
            </a:pPr>
            <a:r>
              <a:rPr lang="en-GB" sz="1400" dirty="0"/>
              <a:t>N</a:t>
            </a:r>
            <a:r>
              <a:rPr lang="en-GB" sz="1400" dirty="0" smtClean="0"/>
              <a:t>ucleus</a:t>
            </a:r>
            <a:r>
              <a:rPr lang="en-GB" sz="1400" dirty="0"/>
              <a:t>. </a:t>
            </a:r>
          </a:p>
          <a:p>
            <a:pPr lvl="0"/>
            <a:r>
              <a:rPr lang="en-GB" sz="1400" dirty="0"/>
              <a:t>The term Golgi apparatus will be used in place of Golgi body, Golgi complex or </a:t>
            </a:r>
            <a:r>
              <a:rPr lang="en-GB" sz="1400" dirty="0" err="1"/>
              <a:t>dictyosome</a:t>
            </a:r>
            <a:r>
              <a:rPr lang="en-GB" sz="1400" dirty="0"/>
              <a:t>.</a:t>
            </a:r>
          </a:p>
          <a:p>
            <a:pPr algn="ctr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1" y="1412776"/>
            <a:ext cx="559054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323528" y="3645024"/>
            <a:ext cx="864096" cy="21602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251520" y="3212976"/>
            <a:ext cx="936104" cy="28803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467544" y="5081061"/>
            <a:ext cx="864096" cy="57606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4427984" y="3284984"/>
            <a:ext cx="864096" cy="21602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4427984" y="5261081"/>
            <a:ext cx="1008112" cy="21602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4427984" y="4973049"/>
            <a:ext cx="864096" cy="21602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 descr="http://ibguides.com/images/biology/2.3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9" t="10910" r="6451" b="10908"/>
          <a:stretch/>
        </p:blipFill>
        <p:spPr bwMode="auto">
          <a:xfrm>
            <a:off x="5188858" y="3048474"/>
            <a:ext cx="381588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75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82908" y="188640"/>
            <a:ext cx="8810967" cy="335790"/>
            <a:chOff x="0" y="1833369"/>
            <a:chExt cx="8810967" cy="33579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1833369"/>
              <a:ext cx="8810967" cy="3357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6392" y="1849761"/>
              <a:ext cx="8778183" cy="3030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smtClean="0"/>
                <a:t>2.3.2 Annotate the diagram from 2.3.1with the functions of each named structure.</a:t>
              </a:r>
              <a:endParaRPr lang="en-GB" sz="1400" kern="1200"/>
            </a:p>
          </p:txBody>
        </p:sp>
      </p:grp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497170"/>
              </p:ext>
            </p:extLst>
          </p:nvPr>
        </p:nvGraphicFramePr>
        <p:xfrm>
          <a:off x="313808" y="620688"/>
          <a:ext cx="8549166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9722"/>
                <a:gridCol w="2849722"/>
                <a:gridCol w="2849722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 dirty="0" err="1" smtClean="0"/>
                        <a:t>Cell</a:t>
                      </a:r>
                      <a:r>
                        <a:rPr lang="es-ES" b="1" dirty="0" smtClean="0"/>
                        <a:t> </a:t>
                      </a:r>
                      <a:r>
                        <a:rPr lang="es-ES" b="1" dirty="0" err="1" smtClean="0"/>
                        <a:t>organelle</a:t>
                      </a:r>
                      <a:r>
                        <a:rPr lang="es-ES" b="1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 smtClean="0"/>
                        <a:t>Structure</a:t>
                      </a:r>
                      <a:r>
                        <a:rPr lang="es-ES" b="1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 smtClean="0"/>
                        <a:t>Function</a:t>
                      </a:r>
                      <a:endParaRPr lang="es-E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(free) ribosome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made of two subunits, both made of protein and </a:t>
                      </a:r>
                      <a:r>
                        <a:rPr lang="es-ES" dirty="0" smtClean="0"/>
                        <a:t>RNA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 ribosomes make proteins that are used in the </a:t>
                      </a:r>
                      <a:r>
                        <a:rPr lang="es-ES" dirty="0" err="1" smtClean="0"/>
                        <a:t>cell</a:t>
                      </a:r>
                      <a:r>
                        <a:rPr lang="es-ES" dirty="0" smtClean="0"/>
                        <a:t> </a:t>
                      </a:r>
                      <a:r>
                        <a:rPr lang="en-US" dirty="0" smtClean="0"/>
                        <a:t>site of protein synthesis </a:t>
                      </a:r>
                      <a:r>
                        <a:rPr lang="en-US" i="1" dirty="0" smtClean="0"/>
                        <a:t>(see Topic 3.5)</a:t>
                      </a:r>
                      <a:endParaRPr lang="es-E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://iws.collin.edu/biopage/faculty/mcculloch/1406/outlines/chapter%207/rough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47" y="2694843"/>
            <a:ext cx="5781888" cy="35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thumb/b/b1/Ribosome_mRNA_translation_en.svg/651px-Ribosome_mRNA_translation_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02" y="2252463"/>
            <a:ext cx="6200775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80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82908" y="188640"/>
            <a:ext cx="8810967" cy="335790"/>
            <a:chOff x="0" y="1833369"/>
            <a:chExt cx="8810967" cy="33579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1833369"/>
              <a:ext cx="8810967" cy="3357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6392" y="1849761"/>
              <a:ext cx="8778183" cy="3030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smtClean="0"/>
                <a:t>2.3.2 Annotate the diagram from 2.3.1with the functions of each named structure.</a:t>
              </a:r>
              <a:endParaRPr lang="en-GB" sz="1400" kern="1200"/>
            </a:p>
          </p:txBody>
        </p:sp>
      </p:grp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560436"/>
              </p:ext>
            </p:extLst>
          </p:nvPr>
        </p:nvGraphicFramePr>
        <p:xfrm>
          <a:off x="313808" y="620688"/>
          <a:ext cx="8549166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9722"/>
                <a:gridCol w="2849722"/>
                <a:gridCol w="2849722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 dirty="0" err="1" smtClean="0"/>
                        <a:t>Cell</a:t>
                      </a:r>
                      <a:r>
                        <a:rPr lang="es-ES" b="1" dirty="0" smtClean="0"/>
                        <a:t> </a:t>
                      </a:r>
                      <a:r>
                        <a:rPr lang="es-ES" b="1" dirty="0" err="1" smtClean="0"/>
                        <a:t>organelle</a:t>
                      </a:r>
                      <a:r>
                        <a:rPr lang="es-ES" b="1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 smtClean="0"/>
                        <a:t>Structure</a:t>
                      </a:r>
                      <a:r>
                        <a:rPr lang="es-ES" b="1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 smtClean="0"/>
                        <a:t>Function</a:t>
                      </a:r>
                      <a:endParaRPr lang="es-E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rough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endoplasmic</a:t>
                      </a:r>
                      <a:endParaRPr lang="es-E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reticulum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RER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RER is membrane with ribosomes attached. RER makes proteins that are exported via  exocytosis in order to be used outside the cell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 ribosomes make proteins that are used in the </a:t>
                      </a:r>
                      <a:r>
                        <a:rPr lang="es-ES" dirty="0" err="1" smtClean="0"/>
                        <a:t>cell</a:t>
                      </a:r>
                      <a:r>
                        <a:rPr lang="es-ES" dirty="0" smtClean="0"/>
                        <a:t> </a:t>
                      </a:r>
                      <a:r>
                        <a:rPr lang="en-US" dirty="0" smtClean="0"/>
                        <a:t>site of protein synthesis </a:t>
                      </a:r>
                      <a:r>
                        <a:rPr lang="en-US" i="1" dirty="0" smtClean="0"/>
                        <a:t>(see Topic 3.5)</a:t>
                      </a:r>
                      <a:endParaRPr lang="es-E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ttp://diseasespictures.com/wp-content/uploads/2012/07/Endoplasmic-Reticul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791" y="2780928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07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82908" y="188640"/>
            <a:ext cx="8810967" cy="335790"/>
            <a:chOff x="0" y="1833369"/>
            <a:chExt cx="8810967" cy="33579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1833369"/>
              <a:ext cx="8810967" cy="3357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6392" y="1849761"/>
              <a:ext cx="8778183" cy="3030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smtClean="0"/>
                <a:t>2.3.2 Annotate the diagram from 2.3.1with the functions of each named structure.</a:t>
              </a:r>
              <a:endParaRPr lang="en-GB" sz="1400" kern="1200"/>
            </a:p>
          </p:txBody>
        </p:sp>
      </p:grp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104656"/>
              </p:ext>
            </p:extLst>
          </p:nvPr>
        </p:nvGraphicFramePr>
        <p:xfrm>
          <a:off x="313808" y="620688"/>
          <a:ext cx="8549166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9722"/>
                <a:gridCol w="2849722"/>
                <a:gridCol w="2849722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 dirty="0" err="1" smtClean="0"/>
                        <a:t>Cell</a:t>
                      </a:r>
                      <a:r>
                        <a:rPr lang="es-ES" b="1" dirty="0" smtClean="0"/>
                        <a:t> </a:t>
                      </a:r>
                      <a:r>
                        <a:rPr lang="es-ES" b="1" dirty="0" err="1" smtClean="0"/>
                        <a:t>organelle</a:t>
                      </a:r>
                      <a:r>
                        <a:rPr lang="es-ES" b="1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 smtClean="0"/>
                        <a:t>Structure</a:t>
                      </a:r>
                      <a:r>
                        <a:rPr lang="es-ES" b="1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 smtClean="0"/>
                        <a:t>Function</a:t>
                      </a:r>
                      <a:endParaRPr lang="es-E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lysosome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contains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hydrolytic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enzymes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lysozymes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which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break down substances in the cell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fuses with and digests old cell organelles and</a:t>
                      </a:r>
                    </a:p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material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taken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endocytosis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intracellular</a:t>
                      </a:r>
                      <a:endParaRPr lang="es-E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digestion); it also can burst and cause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autolysis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a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cell</a:t>
                      </a:r>
                      <a:endParaRPr lang="es-E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67" y="2996952"/>
            <a:ext cx="5832648" cy="352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54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82908" y="188640"/>
            <a:ext cx="8810967" cy="335790"/>
            <a:chOff x="0" y="1833369"/>
            <a:chExt cx="8810967" cy="33579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1833369"/>
              <a:ext cx="8810967" cy="3357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6392" y="1849761"/>
              <a:ext cx="8778183" cy="3030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smtClean="0"/>
                <a:t>2.3.2 Annotate the diagram from 2.3.1with the functions of each named structure.</a:t>
              </a:r>
              <a:endParaRPr lang="en-GB" sz="1400" kern="1200"/>
            </a:p>
          </p:txBody>
        </p:sp>
      </p:grp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417924"/>
              </p:ext>
            </p:extLst>
          </p:nvPr>
        </p:nvGraphicFramePr>
        <p:xfrm>
          <a:off x="313808" y="620688"/>
          <a:ext cx="8549166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9722"/>
                <a:gridCol w="2849722"/>
                <a:gridCol w="2849722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 dirty="0" err="1" smtClean="0"/>
                        <a:t>Cell</a:t>
                      </a:r>
                      <a:r>
                        <a:rPr lang="es-ES" b="1" dirty="0" smtClean="0"/>
                        <a:t> </a:t>
                      </a:r>
                      <a:r>
                        <a:rPr lang="es-ES" b="1" dirty="0" err="1" smtClean="0"/>
                        <a:t>organelle</a:t>
                      </a:r>
                      <a:r>
                        <a:rPr lang="es-ES" b="1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 smtClean="0"/>
                        <a:t>Structure</a:t>
                      </a:r>
                      <a:r>
                        <a:rPr lang="es-ES" b="1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 smtClean="0"/>
                        <a:t>Function</a:t>
                      </a:r>
                      <a:endParaRPr lang="es-E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Golgi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apparatus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stack of flattened, membrane-bound sacs, forming an extensive network in the cell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intracellular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transport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processing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packaging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proteins</a:t>
                      </a:r>
                      <a:endParaRPr lang="es-E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://1.bp.blogspot.com/-nVICyh8p9zs/ULK1Vigjb0I/AAAAAAAAAYI/0C4utGya-0c/s1600/Z_A_3_-_D_Visualisation_of_the_Golgi_Apparatus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39" y="2521810"/>
            <a:ext cx="4268085" cy="407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16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82908" y="188640"/>
            <a:ext cx="8810967" cy="335790"/>
            <a:chOff x="0" y="1833369"/>
            <a:chExt cx="8810967" cy="33579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1833369"/>
              <a:ext cx="8810967" cy="3357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6392" y="1849761"/>
              <a:ext cx="8778183" cy="3030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smtClean="0"/>
                <a:t>2.3.2 Annotate the diagram from 2.3.1with the functions of each named structure.</a:t>
              </a:r>
              <a:endParaRPr lang="en-GB" sz="1400" kern="1200"/>
            </a:p>
          </p:txBody>
        </p:sp>
      </p:grp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069105"/>
              </p:ext>
            </p:extLst>
          </p:nvPr>
        </p:nvGraphicFramePr>
        <p:xfrm>
          <a:off x="313808" y="620688"/>
          <a:ext cx="8549166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9722"/>
                <a:gridCol w="2849722"/>
                <a:gridCol w="2849722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 dirty="0" err="1" smtClean="0"/>
                        <a:t>Cell</a:t>
                      </a:r>
                      <a:r>
                        <a:rPr lang="es-ES" b="1" dirty="0" smtClean="0"/>
                        <a:t> </a:t>
                      </a:r>
                      <a:r>
                        <a:rPr lang="es-ES" b="1" dirty="0" err="1" smtClean="0"/>
                        <a:t>organelle</a:t>
                      </a:r>
                      <a:r>
                        <a:rPr lang="es-ES" b="1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 smtClean="0"/>
                        <a:t>Structure</a:t>
                      </a:r>
                      <a:r>
                        <a:rPr lang="es-ES" b="1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 smtClean="0"/>
                        <a:t>Function</a:t>
                      </a:r>
                      <a:endParaRPr lang="es-E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mitochondrion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link reaction and the Krebs cycle take place in the matrix; the electron transport chain is found on the cristae of the inner membrane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Involved</a:t>
                      </a:r>
                      <a:r>
                        <a:rPr lang="es-ES" dirty="0" smtClean="0"/>
                        <a:t> in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the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release</a:t>
                      </a:r>
                      <a:r>
                        <a:rPr lang="es-ES" baseline="0" dirty="0" smtClean="0"/>
                        <a:t> of </a:t>
                      </a:r>
                      <a:r>
                        <a:rPr lang="es-ES" baseline="0" dirty="0" err="1" smtClean="0"/>
                        <a:t>energy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from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inorganic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molecules</a:t>
                      </a:r>
                      <a:endParaRPr lang="es-E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://classes.midlandstech.edu/carterp/Courses/bio101/labquiz2/c04_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"/>
          <a:stretch/>
        </p:blipFill>
        <p:spPr bwMode="auto">
          <a:xfrm>
            <a:off x="2051720" y="2881744"/>
            <a:ext cx="4896544" cy="357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73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MP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MP</Template>
  <TotalTime>1989</TotalTime>
  <Words>1086</Words>
  <Application>Microsoft Office PowerPoint</Application>
  <PresentationFormat>On-screen Show (4:3)</PresentationFormat>
  <Paragraphs>202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Template MP</vt:lpstr>
      <vt:lpstr>Unit 2 Cells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2 Cells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Mark Polko</dc:creator>
  <cp:lastModifiedBy>Mark Polko</cp:lastModifiedBy>
  <cp:revision>30</cp:revision>
  <dcterms:created xsi:type="dcterms:W3CDTF">2013-08-21T17:54:09Z</dcterms:created>
  <dcterms:modified xsi:type="dcterms:W3CDTF">2013-09-29T15:56:59Z</dcterms:modified>
</cp:coreProperties>
</file>