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10" r:id="rId2"/>
    <p:sldMasterId id="2147484022" r:id="rId3"/>
  </p:sldMasterIdLst>
  <p:notesMasterIdLst>
    <p:notesMasterId r:id="rId27"/>
  </p:notesMasterIdLst>
  <p:sldIdLst>
    <p:sldId id="256" r:id="rId4"/>
    <p:sldId id="257" r:id="rId5"/>
    <p:sldId id="284" r:id="rId6"/>
    <p:sldId id="372" r:id="rId7"/>
    <p:sldId id="334" r:id="rId8"/>
    <p:sldId id="374" r:id="rId9"/>
    <p:sldId id="375" r:id="rId10"/>
    <p:sldId id="376" r:id="rId11"/>
    <p:sldId id="377" r:id="rId12"/>
    <p:sldId id="380" r:id="rId13"/>
    <p:sldId id="378" r:id="rId14"/>
    <p:sldId id="379" r:id="rId15"/>
    <p:sldId id="381" r:id="rId16"/>
    <p:sldId id="382" r:id="rId17"/>
    <p:sldId id="389" r:id="rId18"/>
    <p:sldId id="390" r:id="rId19"/>
    <p:sldId id="383" r:id="rId20"/>
    <p:sldId id="391" r:id="rId21"/>
    <p:sldId id="384" r:id="rId22"/>
    <p:sldId id="392" r:id="rId23"/>
    <p:sldId id="393" r:id="rId24"/>
    <p:sldId id="394" r:id="rId25"/>
    <p:sldId id="39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9" autoAdjust="0"/>
    <p:restoredTop sz="94671" autoAdjust="0"/>
  </p:normalViewPr>
  <p:slideViewPr>
    <p:cSldViewPr>
      <p:cViewPr varScale="1">
        <p:scale>
          <a:sx n="67" d="100"/>
          <a:sy n="67" d="100"/>
        </p:scale>
        <p:origin x="-79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25C44FB0-7693-4F05-BB7F-B778B605B6E2}">
      <dgm:prSet/>
      <dgm:spPr/>
      <dgm:t>
        <a:bodyPr/>
        <a:lstStyle/>
        <a:p>
          <a:r>
            <a:rPr lang="en-US" dirty="0" smtClean="0"/>
            <a:t>Water </a:t>
          </a:r>
          <a:r>
            <a:rPr lang="en-US" dirty="0"/>
            <a:t>molecules are polar and hydrogen bonds form between them.</a:t>
          </a:r>
          <a:endParaRPr lang="en-GB" dirty="0"/>
        </a:p>
      </dgm:t>
    </dgm:pt>
    <dgm:pt modelId="{C2EA14E6-2FF9-42F9-BBD3-7E8A47B2EBEC}" type="parTrans" cxnId="{28506D41-07F6-4BCA-979D-C42BC0DAD509}">
      <dgm:prSet/>
      <dgm:spPr/>
      <dgm:t>
        <a:bodyPr/>
        <a:lstStyle/>
        <a:p>
          <a:endParaRPr lang="en-GB"/>
        </a:p>
      </dgm:t>
    </dgm:pt>
    <dgm:pt modelId="{0B83A153-EB2F-4F52-AA91-04F0B7BCD78B}" type="sibTrans" cxnId="{28506D41-07F6-4BCA-979D-C42BC0DAD509}">
      <dgm:prSet/>
      <dgm:spPr/>
      <dgm:t>
        <a:bodyPr/>
        <a:lstStyle/>
        <a:p>
          <a:endParaRPr lang="en-GB"/>
        </a:p>
      </dgm:t>
    </dgm:pt>
    <dgm:pt modelId="{9C80FC77-6217-4837-82EC-06CA98EC15AA}">
      <dgm:prSet/>
      <dgm:spPr/>
      <dgm:t>
        <a:bodyPr/>
        <a:lstStyle/>
        <a:p>
          <a:r>
            <a:rPr lang="en-US" dirty="0" smtClean="0"/>
            <a:t>Hydrogen </a:t>
          </a:r>
          <a:r>
            <a:rPr lang="en-US" dirty="0"/>
            <a:t>bonding and </a:t>
          </a:r>
          <a:r>
            <a:rPr lang="en-US" dirty="0" err="1"/>
            <a:t>dipolarity</a:t>
          </a:r>
          <a:r>
            <a:rPr lang="en-US" dirty="0"/>
            <a:t> explain the cohesive, adhesive, </a:t>
          </a:r>
          <a:r>
            <a:rPr lang="en-US" dirty="0" smtClean="0"/>
            <a:t>thermal and solvent properties of water.</a:t>
          </a:r>
          <a:endParaRPr lang="en-GB" dirty="0"/>
        </a:p>
      </dgm:t>
    </dgm:pt>
    <dgm:pt modelId="{3491BE3E-BCAB-40E3-AF3F-FBE9C225E074}" type="parTrans" cxnId="{52F98AFF-4995-406C-8857-1CF7B2CF225D}">
      <dgm:prSet/>
      <dgm:spPr/>
      <dgm:t>
        <a:bodyPr/>
        <a:lstStyle/>
        <a:p>
          <a:endParaRPr lang="en-GB"/>
        </a:p>
      </dgm:t>
    </dgm:pt>
    <dgm:pt modelId="{5DFDDC83-21F1-44DC-9A40-2D03E939273E}" type="sibTrans" cxnId="{52F98AFF-4995-406C-8857-1CF7B2CF225D}">
      <dgm:prSet/>
      <dgm:spPr/>
      <dgm:t>
        <a:bodyPr/>
        <a:lstStyle/>
        <a:p>
          <a:endParaRPr lang="en-GB"/>
        </a:p>
      </dgm:t>
    </dgm:pt>
    <dgm:pt modelId="{E784627B-7863-42FB-B880-04ABBAEA3D1B}">
      <dgm:prSet/>
      <dgm:spPr/>
      <dgm:t>
        <a:bodyPr/>
        <a:lstStyle/>
        <a:p>
          <a:r>
            <a:rPr lang="en-US" dirty="0" smtClean="0"/>
            <a:t>Substances </a:t>
          </a:r>
          <a:r>
            <a:rPr lang="en-US" dirty="0"/>
            <a:t>can be hydrophilic or hydrophobic.</a:t>
          </a:r>
          <a:endParaRPr lang="en-GB" dirty="0"/>
        </a:p>
      </dgm:t>
    </dgm:pt>
    <dgm:pt modelId="{A5980CE7-8EDD-4C37-A75C-F24DF027D550}" type="parTrans" cxnId="{0E77A912-EBCB-4DED-9D78-C7965E30F1C5}">
      <dgm:prSet/>
      <dgm:spPr/>
      <dgm:t>
        <a:bodyPr/>
        <a:lstStyle/>
        <a:p>
          <a:endParaRPr lang="en-GB"/>
        </a:p>
      </dgm:t>
    </dgm:pt>
    <dgm:pt modelId="{A8F4E780-CE1D-4DFB-A092-CC9CB01288A3}" type="sibTrans" cxnId="{0E77A912-EBCB-4DED-9D78-C7965E30F1C5}">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63E9B1D4-2931-4312-8EAF-8B921AE2F374}" type="pres">
      <dgm:prSet presAssocID="{25C44FB0-7693-4F05-BB7F-B778B605B6E2}" presName="parentText" presStyleLbl="node1" presStyleIdx="0" presStyleCnt="3">
        <dgm:presLayoutVars>
          <dgm:chMax val="0"/>
          <dgm:bulletEnabled val="1"/>
        </dgm:presLayoutVars>
      </dgm:prSet>
      <dgm:spPr/>
      <dgm:t>
        <a:bodyPr/>
        <a:lstStyle/>
        <a:p>
          <a:endParaRPr lang="en-GB"/>
        </a:p>
      </dgm:t>
    </dgm:pt>
    <dgm:pt modelId="{850AA7A7-D484-4BD4-AB9A-9CC47982BCC2}" type="pres">
      <dgm:prSet presAssocID="{0B83A153-EB2F-4F52-AA91-04F0B7BCD78B}" presName="spacer" presStyleCnt="0"/>
      <dgm:spPr/>
    </dgm:pt>
    <dgm:pt modelId="{8FCE9148-6C93-4504-8872-305791B18E65}" type="pres">
      <dgm:prSet presAssocID="{9C80FC77-6217-4837-82EC-06CA98EC15AA}" presName="parentText" presStyleLbl="node1" presStyleIdx="1" presStyleCnt="3">
        <dgm:presLayoutVars>
          <dgm:chMax val="0"/>
          <dgm:bulletEnabled val="1"/>
        </dgm:presLayoutVars>
      </dgm:prSet>
      <dgm:spPr/>
      <dgm:t>
        <a:bodyPr/>
        <a:lstStyle/>
        <a:p>
          <a:endParaRPr lang="en-GB"/>
        </a:p>
      </dgm:t>
    </dgm:pt>
    <dgm:pt modelId="{CAB4AB0D-6994-466A-83BD-CEBBCECD81A9}" type="pres">
      <dgm:prSet presAssocID="{5DFDDC83-21F1-44DC-9A40-2D03E939273E}" presName="spacer" presStyleCnt="0"/>
      <dgm:spPr/>
    </dgm:pt>
    <dgm:pt modelId="{A2CB2BC9-1484-4836-8A2D-DA2D9D0C92D9}" type="pres">
      <dgm:prSet presAssocID="{E784627B-7863-42FB-B880-04ABBAEA3D1B}" presName="parentText" presStyleLbl="node1" presStyleIdx="2" presStyleCnt="3">
        <dgm:presLayoutVars>
          <dgm:chMax val="0"/>
          <dgm:bulletEnabled val="1"/>
        </dgm:presLayoutVars>
      </dgm:prSet>
      <dgm:spPr/>
      <dgm:t>
        <a:bodyPr/>
        <a:lstStyle/>
        <a:p>
          <a:endParaRPr lang="en-GB"/>
        </a:p>
      </dgm:t>
    </dgm:pt>
  </dgm:ptLst>
  <dgm:cxnLst>
    <dgm:cxn modelId="{28506D41-07F6-4BCA-979D-C42BC0DAD509}" srcId="{FBAE8630-DC10-4B52-AFE9-52D0B66F20CA}" destId="{25C44FB0-7693-4F05-BB7F-B778B605B6E2}" srcOrd="0" destOrd="0" parTransId="{C2EA14E6-2FF9-42F9-BBD3-7E8A47B2EBEC}" sibTransId="{0B83A153-EB2F-4F52-AA91-04F0B7BCD78B}"/>
    <dgm:cxn modelId="{25C398C1-734D-4078-9505-882DA8F132CD}" type="presOf" srcId="{9C80FC77-6217-4837-82EC-06CA98EC15AA}" destId="{8FCE9148-6C93-4504-8872-305791B18E65}" srcOrd="0" destOrd="0" presId="urn:microsoft.com/office/officeart/2005/8/layout/vList2"/>
    <dgm:cxn modelId="{350442DB-0996-43B8-A455-814B67904F54}" type="presOf" srcId="{FBAE8630-DC10-4B52-AFE9-52D0B66F20CA}" destId="{F9EB2F10-2B83-439B-8299-10923EE9C12E}" srcOrd="0" destOrd="0" presId="urn:microsoft.com/office/officeart/2005/8/layout/vList2"/>
    <dgm:cxn modelId="{52F98AFF-4995-406C-8857-1CF7B2CF225D}" srcId="{FBAE8630-DC10-4B52-AFE9-52D0B66F20CA}" destId="{9C80FC77-6217-4837-82EC-06CA98EC15AA}" srcOrd="1" destOrd="0" parTransId="{3491BE3E-BCAB-40E3-AF3F-FBE9C225E074}" sibTransId="{5DFDDC83-21F1-44DC-9A40-2D03E939273E}"/>
    <dgm:cxn modelId="{B026E08D-BC99-4427-BE85-A9515B6143D6}" type="presOf" srcId="{25C44FB0-7693-4F05-BB7F-B778B605B6E2}" destId="{63E9B1D4-2931-4312-8EAF-8B921AE2F374}" srcOrd="0" destOrd="0" presId="urn:microsoft.com/office/officeart/2005/8/layout/vList2"/>
    <dgm:cxn modelId="{4D0EAD23-D5AB-4707-82FF-A5B1C24CD81C}" type="presOf" srcId="{E784627B-7863-42FB-B880-04ABBAEA3D1B}" destId="{A2CB2BC9-1484-4836-8A2D-DA2D9D0C92D9}" srcOrd="0" destOrd="0" presId="urn:microsoft.com/office/officeart/2005/8/layout/vList2"/>
    <dgm:cxn modelId="{0E77A912-EBCB-4DED-9D78-C7965E30F1C5}" srcId="{FBAE8630-DC10-4B52-AFE9-52D0B66F20CA}" destId="{E784627B-7863-42FB-B880-04ABBAEA3D1B}" srcOrd="2" destOrd="0" parTransId="{A5980CE7-8EDD-4C37-A75C-F24DF027D550}" sibTransId="{A8F4E780-CE1D-4DFB-A092-CC9CB01288A3}"/>
    <dgm:cxn modelId="{3FCA818A-4017-461B-8680-C3F1CA34EF4B}" type="presParOf" srcId="{F9EB2F10-2B83-439B-8299-10923EE9C12E}" destId="{63E9B1D4-2931-4312-8EAF-8B921AE2F374}" srcOrd="0" destOrd="0" presId="urn:microsoft.com/office/officeart/2005/8/layout/vList2"/>
    <dgm:cxn modelId="{141DBAE1-38FA-4C0E-AF32-447204BF762E}" type="presParOf" srcId="{F9EB2F10-2B83-439B-8299-10923EE9C12E}" destId="{850AA7A7-D484-4BD4-AB9A-9CC47982BCC2}" srcOrd="1" destOrd="0" presId="urn:microsoft.com/office/officeart/2005/8/layout/vList2"/>
    <dgm:cxn modelId="{567C60DB-7434-4CEC-952F-1E269C6FF456}" type="presParOf" srcId="{F9EB2F10-2B83-439B-8299-10923EE9C12E}" destId="{8FCE9148-6C93-4504-8872-305791B18E65}" srcOrd="2" destOrd="0" presId="urn:microsoft.com/office/officeart/2005/8/layout/vList2"/>
    <dgm:cxn modelId="{A152EB82-1687-431C-A9B2-80E44975166F}" type="presParOf" srcId="{F9EB2F10-2B83-439B-8299-10923EE9C12E}" destId="{CAB4AB0D-6994-466A-83BD-CEBBCECD81A9}" srcOrd="3" destOrd="0" presId="urn:microsoft.com/office/officeart/2005/8/layout/vList2"/>
    <dgm:cxn modelId="{05D5E87E-D073-4101-9F3D-6CFA4309910F}" type="presParOf" srcId="{F9EB2F10-2B83-439B-8299-10923EE9C12E}" destId="{A2CB2BC9-1484-4836-8A2D-DA2D9D0C92D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6CE673B0-361B-4403-9B5E-E95603E8F666}">
      <dgm:prSet/>
      <dgm:spPr/>
      <dgm:t>
        <a:bodyPr/>
        <a:lstStyle/>
        <a:p>
          <a:r>
            <a:rPr lang="en-US" dirty="0" smtClean="0"/>
            <a:t>Use theories to explain natural phenomena—the theory that hydrogen bonds form between water molecules explains the properties of water. (2.2)</a:t>
          </a:r>
          <a:endParaRPr lang="en-GB" dirty="0"/>
        </a:p>
      </dgm:t>
    </dgm:pt>
    <dgm:pt modelId="{9F448F40-D4BC-400B-B160-DE06D75AF5B7}" type="parTrans" cxnId="{5B4F5E50-C321-474B-8B12-591ABEF80FF8}">
      <dgm:prSet/>
      <dgm:spPr/>
      <dgm:t>
        <a:bodyPr/>
        <a:lstStyle/>
        <a:p>
          <a:endParaRPr lang="en-GB"/>
        </a:p>
      </dgm:t>
    </dgm:pt>
    <dgm:pt modelId="{63E2B63F-8154-49ED-BB51-3141AF16D4FA}" type="sibTrans" cxnId="{5B4F5E50-C321-474B-8B12-591ABEF80FF8}">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t>
        <a:bodyPr/>
        <a:lstStyle/>
        <a:p>
          <a:endParaRPr lang="es-ES"/>
        </a:p>
      </dgm:t>
    </dgm:pt>
    <dgm:pt modelId="{DB22A7CC-FE14-4C00-9C45-702241204BEC}" type="pres">
      <dgm:prSet presAssocID="{6CE673B0-361B-4403-9B5E-E95603E8F666}" presName="parentText" presStyleLbl="node1" presStyleIdx="0" presStyleCnt="1">
        <dgm:presLayoutVars>
          <dgm:chMax val="0"/>
          <dgm:bulletEnabled val="1"/>
        </dgm:presLayoutVars>
      </dgm:prSet>
      <dgm:spPr/>
      <dgm:t>
        <a:bodyPr/>
        <a:lstStyle/>
        <a:p>
          <a:endParaRPr lang="en-GB"/>
        </a:p>
      </dgm:t>
    </dgm:pt>
  </dgm:ptLst>
  <dgm:cxnLst>
    <dgm:cxn modelId="{B7639C53-A4EF-4020-92A7-46340A6B67E4}" type="presOf" srcId="{FEABFFB5-CC6A-4F3F-B501-DA3644A3949D}" destId="{F0689D10-A944-4645-9C78-13600155B516}" srcOrd="0" destOrd="0" presId="urn:microsoft.com/office/officeart/2005/8/layout/vList2"/>
    <dgm:cxn modelId="{33199EFB-DE85-4231-BE41-FCDF4F72C048}" type="presOf" srcId="{6CE673B0-361B-4403-9B5E-E95603E8F666}" destId="{DB22A7CC-FE14-4C00-9C45-702241204BEC}" srcOrd="0" destOrd="0" presId="urn:microsoft.com/office/officeart/2005/8/layout/vList2"/>
    <dgm:cxn modelId="{5B4F5E50-C321-474B-8B12-591ABEF80FF8}" srcId="{FEABFFB5-CC6A-4F3F-B501-DA3644A3949D}" destId="{6CE673B0-361B-4403-9B5E-E95603E8F666}" srcOrd="0" destOrd="0" parTransId="{9F448F40-D4BC-400B-B160-DE06D75AF5B7}" sibTransId="{63E2B63F-8154-49ED-BB51-3141AF16D4FA}"/>
    <dgm:cxn modelId="{AE7EC4D2-2726-4FAE-A1BE-D3BE1F4B4382}" type="presParOf" srcId="{F0689D10-A944-4645-9C78-13600155B516}" destId="{DB22A7CC-FE14-4C00-9C45-702241204BE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EC039CBB-DE00-4A65-856F-1C33654947FC}">
      <dgm:prSet custT="1"/>
      <dgm:spPr/>
      <dgm:t>
        <a:bodyPr/>
        <a:lstStyle/>
        <a:p>
          <a:r>
            <a:rPr lang="en-US" sz="1600" dirty="0" smtClean="0"/>
            <a:t>Application: Comparison of the thermal properties of water with those of </a:t>
          </a:r>
          <a:r>
            <a:rPr lang="en-GB" sz="1600" dirty="0" smtClean="0"/>
            <a:t>methane.</a:t>
          </a:r>
          <a:endParaRPr lang="en-GB" sz="1600" dirty="0"/>
        </a:p>
      </dgm:t>
    </dgm:pt>
    <dgm:pt modelId="{B06744B6-1E78-4758-AD2D-B7CE5214DFEA}" type="parTrans" cxnId="{7C762E98-EB30-41BD-8B5F-AA6F02B8CD56}">
      <dgm:prSet/>
      <dgm:spPr/>
      <dgm:t>
        <a:bodyPr/>
        <a:lstStyle/>
        <a:p>
          <a:endParaRPr lang="en-GB" sz="2000"/>
        </a:p>
      </dgm:t>
    </dgm:pt>
    <dgm:pt modelId="{29E0A20F-E849-43B2-A83D-6FB517E3D3CA}" type="sibTrans" cxnId="{7C762E98-EB30-41BD-8B5F-AA6F02B8CD56}">
      <dgm:prSet/>
      <dgm:spPr/>
      <dgm:t>
        <a:bodyPr/>
        <a:lstStyle/>
        <a:p>
          <a:endParaRPr lang="en-GB" sz="2000"/>
        </a:p>
      </dgm:t>
    </dgm:pt>
    <dgm:pt modelId="{C2CE5A36-0571-49BA-A059-C347DA70B085}">
      <dgm:prSet custT="1"/>
      <dgm:spPr/>
      <dgm:t>
        <a:bodyPr/>
        <a:lstStyle/>
        <a:p>
          <a:r>
            <a:rPr lang="en-US" sz="1600" dirty="0" smtClean="0"/>
            <a:t>Application: Use of water as a coolant in sweat.</a:t>
          </a:r>
          <a:endParaRPr lang="en-GB" sz="1600" dirty="0" smtClean="0"/>
        </a:p>
      </dgm:t>
    </dgm:pt>
    <dgm:pt modelId="{47EE47CB-AC54-4C24-9077-0ADBF2745A7C}" type="parTrans" cxnId="{6E1B27DE-01E3-4B44-B277-90254F7970E0}">
      <dgm:prSet/>
      <dgm:spPr/>
      <dgm:t>
        <a:bodyPr/>
        <a:lstStyle/>
        <a:p>
          <a:endParaRPr lang="en-GB"/>
        </a:p>
      </dgm:t>
    </dgm:pt>
    <dgm:pt modelId="{443A668B-A456-4697-86EA-A4238ED34B46}" type="sibTrans" cxnId="{6E1B27DE-01E3-4B44-B277-90254F7970E0}">
      <dgm:prSet/>
      <dgm:spPr/>
      <dgm:t>
        <a:bodyPr/>
        <a:lstStyle/>
        <a:p>
          <a:endParaRPr lang="en-GB"/>
        </a:p>
      </dgm:t>
    </dgm:pt>
    <dgm:pt modelId="{76FD8377-E0CB-4724-B373-5F11FEA5B8A2}">
      <dgm:prSet custT="1"/>
      <dgm:spPr/>
      <dgm:t>
        <a:bodyPr/>
        <a:lstStyle/>
        <a:p>
          <a:r>
            <a:rPr lang="en-US" sz="1600" dirty="0" smtClean="0"/>
            <a:t>Application: Modes of transport of glucose, amino acids, cholesterol, fats, oxygen and sodium chloride in blood in relation to their solubility in water</a:t>
          </a:r>
          <a:endParaRPr lang="en-GB" sz="1600" dirty="0" smtClean="0"/>
        </a:p>
      </dgm:t>
    </dgm:pt>
    <dgm:pt modelId="{C15AFAEC-39F5-4B03-9236-372422F26AF8}" type="parTrans" cxnId="{5FEDE850-31A4-4AE0-A439-9C6ED9D1077E}">
      <dgm:prSet/>
      <dgm:spPr/>
      <dgm:t>
        <a:bodyPr/>
        <a:lstStyle/>
        <a:p>
          <a:endParaRPr lang="en-GB"/>
        </a:p>
      </dgm:t>
    </dgm:pt>
    <dgm:pt modelId="{A9A4D0A3-6256-44A4-9224-A9BA54ACC20D}" type="sibTrans" cxnId="{5FEDE850-31A4-4AE0-A439-9C6ED9D1077E}">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3FE89E08-BC60-4CD5-B85C-91CE0FCE53EB}" type="pres">
      <dgm:prSet presAssocID="{EC039CBB-DE00-4A65-856F-1C33654947FC}" presName="parentText" presStyleLbl="node1" presStyleIdx="0" presStyleCnt="3" custLinFactNeighborX="-5651" custLinFactNeighborY="-395">
        <dgm:presLayoutVars>
          <dgm:chMax val="0"/>
          <dgm:bulletEnabled val="1"/>
        </dgm:presLayoutVars>
      </dgm:prSet>
      <dgm:spPr/>
      <dgm:t>
        <a:bodyPr/>
        <a:lstStyle/>
        <a:p>
          <a:endParaRPr lang="en-GB"/>
        </a:p>
      </dgm:t>
    </dgm:pt>
    <dgm:pt modelId="{B77B21EF-00F9-4997-8EA0-7E431AD76CF5}" type="pres">
      <dgm:prSet presAssocID="{29E0A20F-E849-43B2-A83D-6FB517E3D3CA}" presName="spacer" presStyleCnt="0"/>
      <dgm:spPr/>
    </dgm:pt>
    <dgm:pt modelId="{D53DE5E1-22E6-45F0-A96F-C4FF5F042DEB}" type="pres">
      <dgm:prSet presAssocID="{C2CE5A36-0571-49BA-A059-C347DA70B085}" presName="parentText" presStyleLbl="node1" presStyleIdx="1" presStyleCnt="3">
        <dgm:presLayoutVars>
          <dgm:chMax val="0"/>
          <dgm:bulletEnabled val="1"/>
        </dgm:presLayoutVars>
      </dgm:prSet>
      <dgm:spPr/>
      <dgm:t>
        <a:bodyPr/>
        <a:lstStyle/>
        <a:p>
          <a:endParaRPr lang="en-GB"/>
        </a:p>
      </dgm:t>
    </dgm:pt>
    <dgm:pt modelId="{34E63701-380E-40AB-B30E-F75C1BFB47E0}" type="pres">
      <dgm:prSet presAssocID="{443A668B-A456-4697-86EA-A4238ED34B46}" presName="spacer" presStyleCnt="0"/>
      <dgm:spPr/>
    </dgm:pt>
    <dgm:pt modelId="{D14BA501-85A9-4916-AE40-5E9FEE929826}" type="pres">
      <dgm:prSet presAssocID="{76FD8377-E0CB-4724-B373-5F11FEA5B8A2}" presName="parentText" presStyleLbl="node1" presStyleIdx="2" presStyleCnt="3">
        <dgm:presLayoutVars>
          <dgm:chMax val="0"/>
          <dgm:bulletEnabled val="1"/>
        </dgm:presLayoutVars>
      </dgm:prSet>
      <dgm:spPr/>
      <dgm:t>
        <a:bodyPr/>
        <a:lstStyle/>
        <a:p>
          <a:endParaRPr lang="en-GB"/>
        </a:p>
      </dgm:t>
    </dgm:pt>
  </dgm:ptLst>
  <dgm:cxnLst>
    <dgm:cxn modelId="{0738A6A0-FA6B-4ABD-A7BB-AD04C0CDA2A4}" type="presOf" srcId="{76FD8377-E0CB-4724-B373-5F11FEA5B8A2}" destId="{D14BA501-85A9-4916-AE40-5E9FEE929826}" srcOrd="0" destOrd="0" presId="urn:microsoft.com/office/officeart/2005/8/layout/vList2"/>
    <dgm:cxn modelId="{1EA34E5E-394D-41EE-AAB5-C917BB4D6487}" type="presOf" srcId="{C2CE5A36-0571-49BA-A059-C347DA70B085}" destId="{D53DE5E1-22E6-45F0-A96F-C4FF5F042DEB}" srcOrd="0" destOrd="0" presId="urn:microsoft.com/office/officeart/2005/8/layout/vList2"/>
    <dgm:cxn modelId="{6E1B27DE-01E3-4B44-B277-90254F7970E0}" srcId="{FBAE8630-DC10-4B52-AFE9-52D0B66F20CA}" destId="{C2CE5A36-0571-49BA-A059-C347DA70B085}" srcOrd="1" destOrd="0" parTransId="{47EE47CB-AC54-4C24-9077-0ADBF2745A7C}" sibTransId="{443A668B-A456-4697-86EA-A4238ED34B46}"/>
    <dgm:cxn modelId="{98F19957-D4E6-4FA0-9FF8-D32151217D21}" type="presOf" srcId="{EC039CBB-DE00-4A65-856F-1C33654947FC}" destId="{3FE89E08-BC60-4CD5-B85C-91CE0FCE53EB}" srcOrd="0" destOrd="0" presId="urn:microsoft.com/office/officeart/2005/8/layout/vList2"/>
    <dgm:cxn modelId="{7C762E98-EB30-41BD-8B5F-AA6F02B8CD56}" srcId="{FBAE8630-DC10-4B52-AFE9-52D0B66F20CA}" destId="{EC039CBB-DE00-4A65-856F-1C33654947FC}" srcOrd="0" destOrd="0" parTransId="{B06744B6-1E78-4758-AD2D-B7CE5214DFEA}" sibTransId="{29E0A20F-E849-43B2-A83D-6FB517E3D3CA}"/>
    <dgm:cxn modelId="{5FEDE850-31A4-4AE0-A439-9C6ED9D1077E}" srcId="{FBAE8630-DC10-4B52-AFE9-52D0B66F20CA}" destId="{76FD8377-E0CB-4724-B373-5F11FEA5B8A2}" srcOrd="2" destOrd="0" parTransId="{C15AFAEC-39F5-4B03-9236-372422F26AF8}" sibTransId="{A9A4D0A3-6256-44A4-9224-A9BA54ACC20D}"/>
    <dgm:cxn modelId="{720BD40B-F660-46C8-B916-6EDAE0B5959E}" type="presOf" srcId="{FBAE8630-DC10-4B52-AFE9-52D0B66F20CA}" destId="{F9EB2F10-2B83-439B-8299-10923EE9C12E}" srcOrd="0" destOrd="0" presId="urn:microsoft.com/office/officeart/2005/8/layout/vList2"/>
    <dgm:cxn modelId="{C821C23E-3381-4AE5-AA94-3CFBE1492F09}" type="presParOf" srcId="{F9EB2F10-2B83-439B-8299-10923EE9C12E}" destId="{3FE89E08-BC60-4CD5-B85C-91CE0FCE53EB}" srcOrd="0" destOrd="0" presId="urn:microsoft.com/office/officeart/2005/8/layout/vList2"/>
    <dgm:cxn modelId="{F2AD890E-31AA-4E90-B4B4-CA346AB8788D}" type="presParOf" srcId="{F9EB2F10-2B83-439B-8299-10923EE9C12E}" destId="{B77B21EF-00F9-4997-8EA0-7E431AD76CF5}" srcOrd="1" destOrd="0" presId="urn:microsoft.com/office/officeart/2005/8/layout/vList2"/>
    <dgm:cxn modelId="{0A3D7406-0BFB-4178-8F5C-20530D148A0E}" type="presParOf" srcId="{F9EB2F10-2B83-439B-8299-10923EE9C12E}" destId="{D53DE5E1-22E6-45F0-A96F-C4FF5F042DEB}" srcOrd="2" destOrd="0" presId="urn:microsoft.com/office/officeart/2005/8/layout/vList2"/>
    <dgm:cxn modelId="{BF27EFDA-AEB3-4EFD-89D6-24B2427CAAF1}" type="presParOf" srcId="{F9EB2F10-2B83-439B-8299-10923EE9C12E}" destId="{34E63701-380E-40AB-B30E-F75C1BFB47E0}" srcOrd="3" destOrd="0" presId="urn:microsoft.com/office/officeart/2005/8/layout/vList2"/>
    <dgm:cxn modelId="{8C4A2B36-8710-4CAF-9F47-C31898790DA9}" type="presParOf" srcId="{F9EB2F10-2B83-439B-8299-10923EE9C12E}" destId="{D14BA501-85A9-4916-AE40-5E9FEE92982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dgm:spPr/>
      <dgm:t>
        <a:bodyPr/>
        <a:lstStyle/>
        <a:p>
          <a:r>
            <a:rPr lang="en-US" dirty="0" smtClean="0"/>
            <a:t>Claims about the “memory of water” have been categorized as pseudoscientific. What are the criteria that can be used to distinguish scientific claims from pseudoscientific claims?</a:t>
          </a:r>
          <a:endParaRPr lang="en-GB" b="1" dirty="0"/>
        </a:p>
      </dgm:t>
    </dgm:pt>
    <dgm:pt modelId="{0F5448C9-0552-4810-ABD8-51C7555B8F5F}" type="parTrans" cxnId="{DCE3F067-98BE-438F-9ED8-641E71E735E2}">
      <dgm:prSet/>
      <dgm:spPr/>
      <dgm:t>
        <a:bodyPr/>
        <a:lstStyle/>
        <a:p>
          <a:endParaRPr lang="en-GB"/>
        </a:p>
      </dgm:t>
    </dgm:pt>
    <dgm:pt modelId="{52652FC3-6523-449E-B207-28E69B7FCAB7}" type="sibTrans" cxnId="{DCE3F067-98BE-438F-9ED8-641E71E735E2}">
      <dgm:prSet/>
      <dgm:spPr/>
      <dgm:t>
        <a:bodyPr/>
        <a:lstStyle/>
        <a:p>
          <a:endParaRPr lang="en-GB"/>
        </a:p>
      </dgm:t>
    </dgm:pt>
    <dgm:pt modelId="{DBD93534-37E2-4FEB-B4FF-70A6DF8FFBF4}" type="pres">
      <dgm:prSet presAssocID="{27199ABC-2B52-4EE2-91EE-5768BDAAE9F2}" presName="linear" presStyleCnt="0">
        <dgm:presLayoutVars>
          <dgm:animLvl val="lvl"/>
          <dgm:resizeHandles val="exact"/>
        </dgm:presLayoutVars>
      </dgm:prSet>
      <dgm:spPr/>
      <dgm:t>
        <a:bodyPr/>
        <a:lstStyle/>
        <a:p>
          <a:endParaRPr lang="en-GB"/>
        </a:p>
      </dgm:t>
    </dgm:pt>
    <dgm:pt modelId="{5452018A-424A-4A43-BEAE-C6715D57FA04}" type="pres">
      <dgm:prSet presAssocID="{9894D33F-DB2E-4419-9D5C-11A2C56919F1}" presName="parentText" presStyleLbl="node1" presStyleIdx="0" presStyleCnt="1" custScaleY="46789">
        <dgm:presLayoutVars>
          <dgm:chMax val="0"/>
          <dgm:bulletEnabled val="1"/>
        </dgm:presLayoutVars>
      </dgm:prSet>
      <dgm:spPr/>
      <dgm:t>
        <a:bodyPr/>
        <a:lstStyle/>
        <a:p>
          <a:endParaRPr lang="en-GB"/>
        </a:p>
      </dgm:t>
    </dgm:pt>
  </dgm:ptLst>
  <dgm:cxnLst>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3C534029-3EBC-4D33-BDC3-CAB90180A905}" type="presOf" srcId="{9894D33F-DB2E-4419-9D5C-11A2C56919F1}" destId="{5452018A-424A-4A43-BEAE-C6715D57FA0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C74FE7-A888-49E9-8D20-F61CB535A4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5BDCB498-5CE6-4453-951A-8519A61E6474}">
      <dgm:prSet/>
      <dgm:spPr/>
      <dgm:t>
        <a:bodyPr/>
        <a:lstStyle/>
        <a:p>
          <a:r>
            <a:rPr lang="en-US" dirty="0"/>
            <a:t>Students should know at least one example of a benefit to living </a:t>
          </a:r>
          <a:r>
            <a:rPr lang="en-US" dirty="0" smtClean="0"/>
            <a:t>organisms of each property of water.</a:t>
          </a:r>
          <a:endParaRPr lang="en-GB" dirty="0"/>
        </a:p>
      </dgm:t>
    </dgm:pt>
    <dgm:pt modelId="{488F0EFB-9B73-4B42-8399-CF2E023D8F13}" type="parTrans" cxnId="{79BB5778-1049-421C-AEA8-4070D245A528}">
      <dgm:prSet/>
      <dgm:spPr/>
      <dgm:t>
        <a:bodyPr/>
        <a:lstStyle/>
        <a:p>
          <a:endParaRPr lang="en-GB"/>
        </a:p>
      </dgm:t>
    </dgm:pt>
    <dgm:pt modelId="{018AADB3-93BB-43B9-860D-5D808E5DECEE}" type="sibTrans" cxnId="{79BB5778-1049-421C-AEA8-4070D245A528}">
      <dgm:prSet/>
      <dgm:spPr/>
      <dgm:t>
        <a:bodyPr/>
        <a:lstStyle/>
        <a:p>
          <a:endParaRPr lang="en-GB"/>
        </a:p>
      </dgm:t>
    </dgm:pt>
    <dgm:pt modelId="{8E199964-3B68-486C-9238-7E6167D6E9B3}">
      <dgm:prSet/>
      <dgm:spPr/>
      <dgm:t>
        <a:bodyPr/>
        <a:lstStyle/>
        <a:p>
          <a:r>
            <a:rPr lang="en-US" dirty="0" smtClean="0"/>
            <a:t>Transparency </a:t>
          </a:r>
          <a:r>
            <a:rPr lang="en-US" dirty="0"/>
            <a:t>of water and maximum density at 4°C do not need to </a:t>
          </a:r>
          <a:r>
            <a:rPr lang="en-US" dirty="0" smtClean="0"/>
            <a:t>be </a:t>
          </a:r>
          <a:r>
            <a:rPr lang="en-GB" dirty="0" smtClean="0"/>
            <a:t>included.</a:t>
          </a:r>
          <a:endParaRPr lang="en-GB" dirty="0"/>
        </a:p>
      </dgm:t>
    </dgm:pt>
    <dgm:pt modelId="{7B865342-A27E-4B79-AD4D-0D6BC3BDAED0}" type="parTrans" cxnId="{811C373C-A7C1-43CC-BF74-0C058B0B69C8}">
      <dgm:prSet/>
      <dgm:spPr/>
      <dgm:t>
        <a:bodyPr/>
        <a:lstStyle/>
        <a:p>
          <a:endParaRPr lang="en-GB"/>
        </a:p>
      </dgm:t>
    </dgm:pt>
    <dgm:pt modelId="{5E003144-0FB4-49FC-946C-2078420CF845}" type="sibTrans" cxnId="{811C373C-A7C1-43CC-BF74-0C058B0B69C8}">
      <dgm:prSet/>
      <dgm:spPr/>
      <dgm:t>
        <a:bodyPr/>
        <a:lstStyle/>
        <a:p>
          <a:endParaRPr lang="en-GB"/>
        </a:p>
      </dgm:t>
    </dgm:pt>
    <dgm:pt modelId="{64F05E78-E946-40AE-A6B5-EF340B0F9C16}">
      <dgm:prSet/>
      <dgm:spPr/>
      <dgm:t>
        <a:bodyPr/>
        <a:lstStyle/>
        <a:p>
          <a:r>
            <a:rPr lang="en-US" dirty="0" smtClean="0"/>
            <a:t>Comparison </a:t>
          </a:r>
          <a:r>
            <a:rPr lang="en-US" dirty="0"/>
            <a:t>of the thermal properties of water and methane assists in </a:t>
          </a:r>
          <a:r>
            <a:rPr lang="en-US" dirty="0" smtClean="0"/>
            <a:t>the understanding of the significance of hydrogen bonding in water.</a:t>
          </a:r>
          <a:endParaRPr lang="en-GB" dirty="0"/>
        </a:p>
      </dgm:t>
    </dgm:pt>
    <dgm:pt modelId="{19252661-A93A-4B01-B84D-3571F9FE3A70}" type="parTrans" cxnId="{6C78B25E-C922-4CAA-B035-D81ECF46AECF}">
      <dgm:prSet/>
      <dgm:spPr/>
      <dgm:t>
        <a:bodyPr/>
        <a:lstStyle/>
        <a:p>
          <a:endParaRPr lang="en-GB"/>
        </a:p>
      </dgm:t>
    </dgm:pt>
    <dgm:pt modelId="{CA1D6ADA-7B8E-406B-8C71-32C29800A8AF}" type="sibTrans" cxnId="{6C78B25E-C922-4CAA-B035-D81ECF46AECF}">
      <dgm:prSet/>
      <dgm:spPr/>
      <dgm:t>
        <a:bodyPr/>
        <a:lstStyle/>
        <a:p>
          <a:endParaRPr lang="en-GB"/>
        </a:p>
      </dgm:t>
    </dgm:pt>
    <dgm:pt modelId="{2DD8E0AB-A7A4-4B4A-A387-16195C35FA41}" type="pres">
      <dgm:prSet presAssocID="{C7C74FE7-A888-49E9-8D20-F61CB535A409}" presName="linear" presStyleCnt="0">
        <dgm:presLayoutVars>
          <dgm:animLvl val="lvl"/>
          <dgm:resizeHandles val="exact"/>
        </dgm:presLayoutVars>
      </dgm:prSet>
      <dgm:spPr/>
      <dgm:t>
        <a:bodyPr/>
        <a:lstStyle/>
        <a:p>
          <a:endParaRPr lang="en-GB"/>
        </a:p>
      </dgm:t>
    </dgm:pt>
    <dgm:pt modelId="{EC69B276-32C7-4D46-83F9-C7C51C3AF6BC}" type="pres">
      <dgm:prSet presAssocID="{5BDCB498-5CE6-4453-951A-8519A61E6474}" presName="parentText" presStyleLbl="node1" presStyleIdx="0" presStyleCnt="3">
        <dgm:presLayoutVars>
          <dgm:chMax val="0"/>
          <dgm:bulletEnabled val="1"/>
        </dgm:presLayoutVars>
      </dgm:prSet>
      <dgm:spPr/>
      <dgm:t>
        <a:bodyPr/>
        <a:lstStyle/>
        <a:p>
          <a:endParaRPr lang="en-GB"/>
        </a:p>
      </dgm:t>
    </dgm:pt>
    <dgm:pt modelId="{708EE080-ECA5-4989-9996-AA774661F186}" type="pres">
      <dgm:prSet presAssocID="{018AADB3-93BB-43B9-860D-5D808E5DECEE}" presName="spacer" presStyleCnt="0"/>
      <dgm:spPr/>
    </dgm:pt>
    <dgm:pt modelId="{44000A54-2E39-4927-8EEE-B05A86C7B446}" type="pres">
      <dgm:prSet presAssocID="{8E199964-3B68-486C-9238-7E6167D6E9B3}" presName="parentText" presStyleLbl="node1" presStyleIdx="1" presStyleCnt="3">
        <dgm:presLayoutVars>
          <dgm:chMax val="0"/>
          <dgm:bulletEnabled val="1"/>
        </dgm:presLayoutVars>
      </dgm:prSet>
      <dgm:spPr/>
      <dgm:t>
        <a:bodyPr/>
        <a:lstStyle/>
        <a:p>
          <a:endParaRPr lang="en-GB"/>
        </a:p>
      </dgm:t>
    </dgm:pt>
    <dgm:pt modelId="{35647D75-0305-403F-8436-6C46EE7A8AE9}" type="pres">
      <dgm:prSet presAssocID="{5E003144-0FB4-49FC-946C-2078420CF845}" presName="spacer" presStyleCnt="0"/>
      <dgm:spPr/>
    </dgm:pt>
    <dgm:pt modelId="{3A806921-6F9E-49CC-9EC8-3D1B64A3062C}" type="pres">
      <dgm:prSet presAssocID="{64F05E78-E946-40AE-A6B5-EF340B0F9C16}" presName="parentText" presStyleLbl="node1" presStyleIdx="2" presStyleCnt="3">
        <dgm:presLayoutVars>
          <dgm:chMax val="0"/>
          <dgm:bulletEnabled val="1"/>
        </dgm:presLayoutVars>
      </dgm:prSet>
      <dgm:spPr/>
      <dgm:t>
        <a:bodyPr/>
        <a:lstStyle/>
        <a:p>
          <a:endParaRPr lang="en-GB"/>
        </a:p>
      </dgm:t>
    </dgm:pt>
  </dgm:ptLst>
  <dgm:cxnLst>
    <dgm:cxn modelId="{E4D5F6F6-5985-4D73-AB73-BE5D3DF124F3}" type="presOf" srcId="{8E199964-3B68-486C-9238-7E6167D6E9B3}" destId="{44000A54-2E39-4927-8EEE-B05A86C7B446}" srcOrd="0" destOrd="0" presId="urn:microsoft.com/office/officeart/2005/8/layout/vList2"/>
    <dgm:cxn modelId="{339C9B3F-7505-4055-AF1D-2B390BEF1444}" type="presOf" srcId="{5BDCB498-5CE6-4453-951A-8519A61E6474}" destId="{EC69B276-32C7-4D46-83F9-C7C51C3AF6BC}" srcOrd="0" destOrd="0" presId="urn:microsoft.com/office/officeart/2005/8/layout/vList2"/>
    <dgm:cxn modelId="{811C373C-A7C1-43CC-BF74-0C058B0B69C8}" srcId="{C7C74FE7-A888-49E9-8D20-F61CB535A409}" destId="{8E199964-3B68-486C-9238-7E6167D6E9B3}" srcOrd="1" destOrd="0" parTransId="{7B865342-A27E-4B79-AD4D-0D6BC3BDAED0}" sibTransId="{5E003144-0FB4-49FC-946C-2078420CF845}"/>
    <dgm:cxn modelId="{BA7F571C-0F31-4DF1-80AF-BE95395B4538}" type="presOf" srcId="{64F05E78-E946-40AE-A6B5-EF340B0F9C16}" destId="{3A806921-6F9E-49CC-9EC8-3D1B64A3062C}" srcOrd="0" destOrd="0" presId="urn:microsoft.com/office/officeart/2005/8/layout/vList2"/>
    <dgm:cxn modelId="{79BB5778-1049-421C-AEA8-4070D245A528}" srcId="{C7C74FE7-A888-49E9-8D20-F61CB535A409}" destId="{5BDCB498-5CE6-4453-951A-8519A61E6474}" srcOrd="0" destOrd="0" parTransId="{488F0EFB-9B73-4B42-8399-CF2E023D8F13}" sibTransId="{018AADB3-93BB-43B9-860D-5D808E5DECEE}"/>
    <dgm:cxn modelId="{6C78B25E-C922-4CAA-B035-D81ECF46AECF}" srcId="{C7C74FE7-A888-49E9-8D20-F61CB535A409}" destId="{64F05E78-E946-40AE-A6B5-EF340B0F9C16}" srcOrd="2" destOrd="0" parTransId="{19252661-A93A-4B01-B84D-3571F9FE3A70}" sibTransId="{CA1D6ADA-7B8E-406B-8C71-32C29800A8AF}"/>
    <dgm:cxn modelId="{87933B37-EEEB-436D-9717-452FA8426C76}" type="presOf" srcId="{C7C74FE7-A888-49E9-8D20-F61CB535A409}" destId="{2DD8E0AB-A7A4-4B4A-A387-16195C35FA41}" srcOrd="0" destOrd="0" presId="urn:microsoft.com/office/officeart/2005/8/layout/vList2"/>
    <dgm:cxn modelId="{221AF4A2-6D77-4724-B253-2304B1C6DBBC}" type="presParOf" srcId="{2DD8E0AB-A7A4-4B4A-A387-16195C35FA41}" destId="{EC69B276-32C7-4D46-83F9-C7C51C3AF6BC}" srcOrd="0" destOrd="0" presId="urn:microsoft.com/office/officeart/2005/8/layout/vList2"/>
    <dgm:cxn modelId="{7C2FAAE7-C748-48B6-A60D-878BEAF15EC8}" type="presParOf" srcId="{2DD8E0AB-A7A4-4B4A-A387-16195C35FA41}" destId="{708EE080-ECA5-4989-9996-AA774661F186}" srcOrd="1" destOrd="0" presId="urn:microsoft.com/office/officeart/2005/8/layout/vList2"/>
    <dgm:cxn modelId="{5405AE1D-1C49-4F2A-8B96-7BE2755C76F2}" type="presParOf" srcId="{2DD8E0AB-A7A4-4B4A-A387-16195C35FA41}" destId="{44000A54-2E39-4927-8EEE-B05A86C7B446}" srcOrd="2" destOrd="0" presId="urn:microsoft.com/office/officeart/2005/8/layout/vList2"/>
    <dgm:cxn modelId="{A25253C2-7F74-4621-8883-501D296D46CC}" type="presParOf" srcId="{2DD8E0AB-A7A4-4B4A-A387-16195C35FA41}" destId="{35647D75-0305-403F-8436-6C46EE7A8AE9}" srcOrd="3" destOrd="0" presId="urn:microsoft.com/office/officeart/2005/8/layout/vList2"/>
    <dgm:cxn modelId="{565C6473-0F92-4101-84A7-5865311877B3}" type="presParOf" srcId="{2DD8E0AB-A7A4-4B4A-A387-16195C35FA41}" destId="{3A806921-6F9E-49CC-9EC8-3D1B64A306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9B1D4-2931-4312-8EAF-8B921AE2F374}">
      <dsp:nvSpPr>
        <dsp:cNvPr id="0" name=""/>
        <dsp:cNvSpPr/>
      </dsp:nvSpPr>
      <dsp:spPr>
        <a:xfrm>
          <a:off x="0" y="577573"/>
          <a:ext cx="8208912" cy="9149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Water </a:t>
          </a:r>
          <a:r>
            <a:rPr lang="en-US" sz="2300" kern="1200" dirty="0"/>
            <a:t>molecules are polar and hydrogen bonds form between them.</a:t>
          </a:r>
          <a:endParaRPr lang="en-GB" sz="2300" kern="1200" dirty="0"/>
        </a:p>
      </dsp:txBody>
      <dsp:txXfrm>
        <a:off x="44664" y="622237"/>
        <a:ext cx="8119584" cy="825612"/>
      </dsp:txXfrm>
    </dsp:sp>
    <dsp:sp modelId="{8FCE9148-6C93-4504-8872-305791B18E65}">
      <dsp:nvSpPr>
        <dsp:cNvPr id="0" name=""/>
        <dsp:cNvSpPr/>
      </dsp:nvSpPr>
      <dsp:spPr>
        <a:xfrm>
          <a:off x="0" y="1558753"/>
          <a:ext cx="8208912" cy="9149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Hydrogen </a:t>
          </a:r>
          <a:r>
            <a:rPr lang="en-US" sz="2300" kern="1200" dirty="0"/>
            <a:t>bonding and </a:t>
          </a:r>
          <a:r>
            <a:rPr lang="en-US" sz="2300" kern="1200" dirty="0" err="1"/>
            <a:t>dipolarity</a:t>
          </a:r>
          <a:r>
            <a:rPr lang="en-US" sz="2300" kern="1200" dirty="0"/>
            <a:t> explain the cohesive, adhesive, </a:t>
          </a:r>
          <a:r>
            <a:rPr lang="en-US" sz="2300" kern="1200" dirty="0" smtClean="0"/>
            <a:t>thermal and solvent properties of water.</a:t>
          </a:r>
          <a:endParaRPr lang="en-GB" sz="2300" kern="1200" dirty="0"/>
        </a:p>
      </dsp:txBody>
      <dsp:txXfrm>
        <a:off x="44664" y="1603417"/>
        <a:ext cx="8119584" cy="825612"/>
      </dsp:txXfrm>
    </dsp:sp>
    <dsp:sp modelId="{A2CB2BC9-1484-4836-8A2D-DA2D9D0C92D9}">
      <dsp:nvSpPr>
        <dsp:cNvPr id="0" name=""/>
        <dsp:cNvSpPr/>
      </dsp:nvSpPr>
      <dsp:spPr>
        <a:xfrm>
          <a:off x="0" y="2539934"/>
          <a:ext cx="8208912" cy="9149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Substances </a:t>
          </a:r>
          <a:r>
            <a:rPr lang="en-US" sz="2300" kern="1200" dirty="0"/>
            <a:t>can be hydrophilic or hydrophobic.</a:t>
          </a:r>
          <a:endParaRPr lang="en-GB" sz="2300" kern="1200" dirty="0"/>
        </a:p>
      </dsp:txBody>
      <dsp:txXfrm>
        <a:off x="44664" y="2584598"/>
        <a:ext cx="8119584" cy="825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2A7CC-FE14-4C00-9C45-702241204BEC}">
      <dsp:nvSpPr>
        <dsp:cNvPr id="0" name=""/>
        <dsp:cNvSpPr/>
      </dsp:nvSpPr>
      <dsp:spPr>
        <a:xfrm>
          <a:off x="0" y="36664"/>
          <a:ext cx="8201891" cy="140400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Use theories to explain natural phenomena—the theory that hydrogen bonds form between water molecules explains the properties of water. (2.2)</a:t>
          </a:r>
          <a:endParaRPr lang="en-GB" sz="2500" kern="1200" dirty="0"/>
        </a:p>
      </dsp:txBody>
      <dsp:txXfrm>
        <a:off x="68538" y="105202"/>
        <a:ext cx="8064815" cy="1266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89E08-BC60-4CD5-B85C-91CE0FCE53EB}">
      <dsp:nvSpPr>
        <dsp:cNvPr id="0" name=""/>
        <dsp:cNvSpPr/>
      </dsp:nvSpPr>
      <dsp:spPr>
        <a:xfrm>
          <a:off x="0" y="29268"/>
          <a:ext cx="8172122" cy="76752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Application: Comparison of the thermal properties of water with those of </a:t>
          </a:r>
          <a:r>
            <a:rPr lang="en-GB" sz="1600" kern="1200" dirty="0" smtClean="0"/>
            <a:t>methane.</a:t>
          </a:r>
          <a:endParaRPr lang="en-GB" sz="1600" kern="1200" dirty="0"/>
        </a:p>
      </dsp:txBody>
      <dsp:txXfrm>
        <a:off x="37467" y="66735"/>
        <a:ext cx="8097188" cy="692586"/>
      </dsp:txXfrm>
    </dsp:sp>
    <dsp:sp modelId="{D53DE5E1-22E6-45F0-A96F-C4FF5F042DEB}">
      <dsp:nvSpPr>
        <dsp:cNvPr id="0" name=""/>
        <dsp:cNvSpPr/>
      </dsp:nvSpPr>
      <dsp:spPr>
        <a:xfrm>
          <a:off x="0" y="915334"/>
          <a:ext cx="8172122" cy="76752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Application: Use of water as a coolant in sweat.</a:t>
          </a:r>
          <a:endParaRPr lang="en-GB" sz="1600" kern="1200" dirty="0" smtClean="0"/>
        </a:p>
      </dsp:txBody>
      <dsp:txXfrm>
        <a:off x="37467" y="952801"/>
        <a:ext cx="8097188" cy="692586"/>
      </dsp:txXfrm>
    </dsp:sp>
    <dsp:sp modelId="{D14BA501-85A9-4916-AE40-5E9FEE929826}">
      <dsp:nvSpPr>
        <dsp:cNvPr id="0" name=""/>
        <dsp:cNvSpPr/>
      </dsp:nvSpPr>
      <dsp:spPr>
        <a:xfrm>
          <a:off x="0" y="1800934"/>
          <a:ext cx="8172122" cy="76752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Application: Modes of transport of glucose, amino acids, cholesterol, fats, oxygen and sodium chloride in blood in relation to their solubility in water</a:t>
          </a:r>
          <a:endParaRPr lang="en-GB" sz="1600" kern="1200" dirty="0" smtClean="0"/>
        </a:p>
      </dsp:txBody>
      <dsp:txXfrm>
        <a:off x="37467" y="1838401"/>
        <a:ext cx="8097188"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22345"/>
          <a:ext cx="8208912" cy="1637914"/>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Claims about the “memory of water” have been categorized as pseudoscientific. What are the criteria that can be used to distinguish scientific claims from pseudoscientific claims?</a:t>
          </a:r>
          <a:endParaRPr lang="en-GB" sz="2300" b="1" kern="1200" dirty="0"/>
        </a:p>
      </dsp:txBody>
      <dsp:txXfrm>
        <a:off x="79956" y="102301"/>
        <a:ext cx="8049000" cy="147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9B276-32C7-4D46-83F9-C7C51C3AF6BC}">
      <dsp:nvSpPr>
        <dsp:cNvPr id="0" name=""/>
        <dsp:cNvSpPr/>
      </dsp:nvSpPr>
      <dsp:spPr>
        <a:xfrm>
          <a:off x="0" y="204043"/>
          <a:ext cx="8280920" cy="1516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a:t>Students should know at least one example of a benefit to living </a:t>
          </a:r>
          <a:r>
            <a:rPr lang="en-US" sz="2700" kern="1200" dirty="0" smtClean="0"/>
            <a:t>organisms of each property of water.</a:t>
          </a:r>
          <a:endParaRPr lang="en-GB" sz="2700" kern="1200" dirty="0"/>
        </a:p>
      </dsp:txBody>
      <dsp:txXfrm>
        <a:off x="74021" y="278064"/>
        <a:ext cx="8132878" cy="1368278"/>
      </dsp:txXfrm>
    </dsp:sp>
    <dsp:sp modelId="{44000A54-2E39-4927-8EEE-B05A86C7B446}">
      <dsp:nvSpPr>
        <dsp:cNvPr id="0" name=""/>
        <dsp:cNvSpPr/>
      </dsp:nvSpPr>
      <dsp:spPr>
        <a:xfrm>
          <a:off x="0" y="1798124"/>
          <a:ext cx="8280920" cy="1516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Transparency </a:t>
          </a:r>
          <a:r>
            <a:rPr lang="en-US" sz="2700" kern="1200" dirty="0"/>
            <a:t>of water and maximum density at 4°C do not need to </a:t>
          </a:r>
          <a:r>
            <a:rPr lang="en-US" sz="2700" kern="1200" dirty="0" smtClean="0"/>
            <a:t>be </a:t>
          </a:r>
          <a:r>
            <a:rPr lang="en-GB" sz="2700" kern="1200" dirty="0" smtClean="0"/>
            <a:t>included.</a:t>
          </a:r>
          <a:endParaRPr lang="en-GB" sz="2700" kern="1200" dirty="0"/>
        </a:p>
      </dsp:txBody>
      <dsp:txXfrm>
        <a:off x="74021" y="1872145"/>
        <a:ext cx="8132878" cy="1368278"/>
      </dsp:txXfrm>
    </dsp:sp>
    <dsp:sp modelId="{3A806921-6F9E-49CC-9EC8-3D1B64A3062C}">
      <dsp:nvSpPr>
        <dsp:cNvPr id="0" name=""/>
        <dsp:cNvSpPr/>
      </dsp:nvSpPr>
      <dsp:spPr>
        <a:xfrm>
          <a:off x="0" y="3392204"/>
          <a:ext cx="8280920" cy="1516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Comparison </a:t>
          </a:r>
          <a:r>
            <a:rPr lang="en-US" sz="2700" kern="1200" dirty="0"/>
            <a:t>of the thermal properties of water and methane assists in </a:t>
          </a:r>
          <a:r>
            <a:rPr lang="en-US" sz="2700" kern="1200" dirty="0" smtClean="0"/>
            <a:t>the understanding of the significance of hydrogen bonding in water.</a:t>
          </a:r>
          <a:endParaRPr lang="en-GB" sz="2700" kern="1200" dirty="0"/>
        </a:p>
      </dsp:txBody>
      <dsp:txXfrm>
        <a:off x="74021" y="3466225"/>
        <a:ext cx="8132878" cy="13682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09/11/2015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11/9/2015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11/9/2015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11/9/2015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11/9/2015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9983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11/9/2015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7153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11/9/2015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57953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11/9/2015</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8775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11/9/2015</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274044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11/9/2015</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14894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11/9/2015</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258397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11/9/2015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134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11/9/2015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11/9/2015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4234652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11/9/2015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62888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11/9/2015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223779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11/9/2015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10485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11/9/2015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695852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11/9/2015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094167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11/9/2015</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7055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11/9/2015</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466322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11/9/2015</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962031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11/9/2015</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57354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11/9/2015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11/9/2015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7303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11/9/2015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1112078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11/9/2015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732536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11/9/2015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377050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11/9/2015</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11/9/2015</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11/9/2015</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11/9/2015</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11/9/2015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11/9/2015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11/9/2015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11/9/2015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06334655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11/9/2015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689867543"/>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hyperlink" Target="http://www.sumanasinc.com/webcontent/animations/content/propertiesofwater/water.swf"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9bl9TmMtD-c" TargetMode="Externa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www.bbc.com/news/world-europe-25922514" TargetMode="External"/><Relationship Id="rId2" Type="http://schemas.openxmlformats.org/officeDocument/2006/relationships/image" Target="../media/image15.gif"/><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Topic</a:t>
            </a:r>
            <a:r>
              <a:rPr lang="en-GB" dirty="0"/>
              <a:t> </a:t>
            </a:r>
            <a:r>
              <a:rPr lang="en-GB" dirty="0" smtClean="0"/>
              <a:t>2 </a:t>
            </a:r>
            <a:r>
              <a:rPr lang="en-GB" dirty="0" smtClean="0">
                <a:solidFill>
                  <a:schemeClr val="tx1">
                    <a:lumMod val="65000"/>
                    <a:lumOff val="35000"/>
                  </a:schemeClr>
                </a:solidFill>
              </a:rPr>
              <a:t>Molecular biology</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51321" y="4293096"/>
            <a:ext cx="3309803" cy="1260629"/>
          </a:xfrm>
        </p:spPr>
        <p:txBody>
          <a:bodyPr>
            <a:noAutofit/>
          </a:bodyPr>
          <a:lstStyle/>
          <a:p>
            <a:pPr algn="ctr"/>
            <a:endParaRPr lang="en-GB" sz="3200" dirty="0" smtClean="0"/>
          </a:p>
          <a:p>
            <a:r>
              <a:rPr lang="en-GB" sz="3200" dirty="0" smtClean="0">
                <a:solidFill>
                  <a:schemeClr val="accent1">
                    <a:lumMod val="50000"/>
                  </a:schemeClr>
                </a:solidFill>
              </a:rPr>
              <a:t>2.2 Water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8506" y="0"/>
            <a:ext cx="3655902" cy="2420888"/>
          </a:xfrm>
          <a:prstGeom prst="rect">
            <a:avLst/>
          </a:prstGeom>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85880" y="1131214"/>
            <a:ext cx="8712968" cy="2862322"/>
          </a:xfrm>
          <a:prstGeom prst="rect">
            <a:avLst/>
          </a:prstGeom>
        </p:spPr>
        <p:txBody>
          <a:bodyPr wrap="square">
            <a:spAutoFit/>
          </a:bodyPr>
          <a:lstStyle/>
          <a:p>
            <a:r>
              <a:rPr lang="en-GB" b="1" dirty="0" smtClean="0">
                <a:solidFill>
                  <a:prstClr val="black"/>
                </a:solidFill>
              </a:rPr>
              <a:t>High boiling points. </a:t>
            </a:r>
          </a:p>
          <a:p>
            <a:endParaRPr lang="en-GB" dirty="0">
              <a:solidFill>
                <a:prstClr val="black"/>
              </a:solidFill>
            </a:endParaRPr>
          </a:p>
          <a:p>
            <a:r>
              <a:rPr lang="en-GB" dirty="0" smtClean="0">
                <a:solidFill>
                  <a:prstClr val="black"/>
                </a:solidFill>
              </a:rPr>
              <a:t> The boiling point of a substance is at the temperature at which it changes from a liquid to a gaseous state.  Water has a high latent heat for vaporisation, so naturally its boiling point is also high. </a:t>
            </a:r>
          </a:p>
          <a:p>
            <a:endParaRPr lang="en-GB" dirty="0">
              <a:solidFill>
                <a:prstClr val="black"/>
              </a:solidFill>
            </a:endParaRPr>
          </a:p>
          <a:p>
            <a:r>
              <a:rPr lang="en-GB" dirty="0" smtClean="0">
                <a:solidFill>
                  <a:prstClr val="black"/>
                </a:solidFill>
              </a:rPr>
              <a:t>As the range of temperatures at which water is liquid is large, between 0ºC and 100ºC, we find water in most of the ecosystems on Earth. </a:t>
            </a:r>
          </a:p>
          <a:p>
            <a:endParaRPr lang="en-GB" dirty="0">
              <a:solidFill>
                <a:prstClr val="black"/>
              </a:solidFill>
            </a:endParaRPr>
          </a:p>
          <a:p>
            <a:endParaRPr lang="en-GB" dirty="0">
              <a:solidFill>
                <a:prstClr val="black"/>
              </a:solidFill>
            </a:endParaRPr>
          </a:p>
        </p:txBody>
      </p:sp>
      <p:sp>
        <p:nvSpPr>
          <p:cNvPr id="12" name="11 Rectángulo"/>
          <p:cNvSpPr/>
          <p:nvPr/>
        </p:nvSpPr>
        <p:spPr>
          <a:xfrm>
            <a:off x="1649364" y="-125679"/>
            <a:ext cx="5848076" cy="123110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Properties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bonding</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dipolarity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explains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cohesive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adhesive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termal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solvent</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properties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http://images.hngn.com/data/images/full/39649/bear-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6908" y="3717032"/>
            <a:ext cx="4032987" cy="268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80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solidFill>
                  <a:srgbClr val="94C600"/>
                </a:solidFill>
              </a:rPr>
              <a:t>IB Biology SFP - Mark </a:t>
            </a:r>
            <a:r>
              <a:rPr lang="en-US" dirty="0" err="1" smtClean="0">
                <a:solidFill>
                  <a:srgbClr val="94C600"/>
                </a:solidFill>
              </a:rPr>
              <a:t>Polko</a:t>
            </a:r>
            <a:endParaRPr lang="en-US" dirty="0">
              <a:solidFill>
                <a:srgbClr val="94C600"/>
              </a:solidFill>
            </a:endParaRPr>
          </a:p>
        </p:txBody>
      </p:sp>
      <p:sp>
        <p:nvSpPr>
          <p:cNvPr id="2" name="Rectangle 1"/>
          <p:cNvSpPr/>
          <p:nvPr/>
        </p:nvSpPr>
        <p:spPr>
          <a:xfrm>
            <a:off x="251416" y="1196752"/>
            <a:ext cx="8713071" cy="1200329"/>
          </a:xfrm>
          <a:prstGeom prst="rect">
            <a:avLst/>
          </a:prstGeom>
        </p:spPr>
        <p:txBody>
          <a:bodyPr wrap="square">
            <a:spAutoFit/>
          </a:bodyPr>
          <a:lstStyle/>
          <a:p>
            <a:r>
              <a:rPr lang="en-GB" dirty="0">
                <a:solidFill>
                  <a:prstClr val="black"/>
                </a:solidFill>
              </a:rPr>
              <a:t>Water is a very good solvent and can dissolve </a:t>
            </a:r>
            <a:r>
              <a:rPr lang="en-GB" dirty="0" smtClean="0">
                <a:solidFill>
                  <a:prstClr val="black"/>
                </a:solidFill>
              </a:rPr>
              <a:t>many solids </a:t>
            </a:r>
            <a:r>
              <a:rPr lang="en-GB" dirty="0">
                <a:solidFill>
                  <a:prstClr val="black"/>
                </a:solidFill>
              </a:rPr>
              <a:t>and gases. This property is very important in </a:t>
            </a:r>
            <a:r>
              <a:rPr lang="en-GB" dirty="0" smtClean="0">
                <a:solidFill>
                  <a:prstClr val="black"/>
                </a:solidFill>
              </a:rPr>
              <a:t>living things </a:t>
            </a:r>
            <a:r>
              <a:rPr lang="en-GB" dirty="0">
                <a:solidFill>
                  <a:prstClr val="black"/>
                </a:solidFill>
              </a:rPr>
              <a:t>because it acts as a medium for reactions and </a:t>
            </a:r>
            <a:r>
              <a:rPr lang="en-GB" dirty="0" smtClean="0">
                <a:solidFill>
                  <a:prstClr val="black"/>
                </a:solidFill>
              </a:rPr>
              <a:t>also a </a:t>
            </a:r>
            <a:r>
              <a:rPr lang="en-GB" dirty="0">
                <a:solidFill>
                  <a:prstClr val="black"/>
                </a:solidFill>
              </a:rPr>
              <a:t>medium for transport of materials around the </a:t>
            </a:r>
            <a:r>
              <a:rPr lang="en-GB" dirty="0" smtClean="0">
                <a:solidFill>
                  <a:prstClr val="black"/>
                </a:solidFill>
              </a:rPr>
              <a:t>body, particularly </a:t>
            </a:r>
            <a:r>
              <a:rPr lang="en-GB" dirty="0">
                <a:solidFill>
                  <a:prstClr val="black"/>
                </a:solidFill>
              </a:rPr>
              <a:t>in the blood and lymph systems.</a:t>
            </a:r>
          </a:p>
        </p:txBody>
      </p:sp>
      <p:sp>
        <p:nvSpPr>
          <p:cNvPr id="9" name="8 Rectángulo"/>
          <p:cNvSpPr/>
          <p:nvPr/>
        </p:nvSpPr>
        <p:spPr>
          <a:xfrm>
            <a:off x="1649364" y="-125679"/>
            <a:ext cx="5848076" cy="123110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Properties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bonding</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dipolarity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explains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cohesive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adhesive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termal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solvent</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properties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1741537" y="2397081"/>
            <a:ext cx="5663730" cy="369332"/>
          </a:xfrm>
          <a:prstGeom prst="rect">
            <a:avLst/>
          </a:prstGeom>
          <a:noFill/>
        </p:spPr>
        <p:txBody>
          <a:bodyPr wrap="none" rtlCol="0">
            <a:spAutoFit/>
          </a:bodyPr>
          <a:lstStyle/>
          <a:p>
            <a:r>
              <a:rPr lang="en-GB" dirty="0" smtClean="0">
                <a:hlinkClick r:id="rId2"/>
              </a:rPr>
              <a:t>This animation revises the properties of water well</a:t>
            </a:r>
            <a:endParaRPr lang="en-GB" dirty="0"/>
          </a:p>
        </p:txBody>
      </p:sp>
    </p:spTree>
    <p:extLst>
      <p:ext uri="{BB962C8B-B14F-4D97-AF65-F5344CB8AC3E}">
        <p14:creationId xmlns:p14="http://schemas.microsoft.com/office/powerpoint/2010/main" val="179887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3" y="1412776"/>
            <a:ext cx="9172234" cy="4843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3069627" y="135931"/>
            <a:ext cx="3007555" cy="707886"/>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summary</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543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dirty="0" smtClean="0">
                <a:solidFill>
                  <a:srgbClr val="94C600"/>
                </a:solidFill>
              </a:rPr>
              <a:t>IB Biology SFP - Mark </a:t>
            </a:r>
            <a:r>
              <a:rPr lang="en-US" dirty="0" err="1" smtClean="0">
                <a:solidFill>
                  <a:srgbClr val="94C600"/>
                </a:solidFill>
              </a:rPr>
              <a:t>Polko</a:t>
            </a:r>
            <a:endParaRPr lang="en-US" dirty="0">
              <a:solidFill>
                <a:srgbClr val="94C600"/>
              </a:solidFill>
            </a:endParaRPr>
          </a:p>
        </p:txBody>
      </p:sp>
      <p:sp>
        <p:nvSpPr>
          <p:cNvPr id="6" name="5 Rectángulo"/>
          <p:cNvSpPr/>
          <p:nvPr/>
        </p:nvSpPr>
        <p:spPr>
          <a:xfrm>
            <a:off x="832635" y="12820"/>
            <a:ext cx="7481535"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Hydrophilic</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hydrophobic</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Substances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have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hydrophilic</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hydrophobic</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properties</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251520" y="1124744"/>
            <a:ext cx="8743413" cy="5632311"/>
          </a:xfrm>
          <a:prstGeom prst="rect">
            <a:avLst/>
          </a:prstGeom>
          <a:noFill/>
        </p:spPr>
        <p:txBody>
          <a:bodyPr wrap="square" rtlCol="0">
            <a:spAutoFit/>
          </a:bodyPr>
          <a:lstStyle/>
          <a:p>
            <a:pPr algn="just"/>
            <a:r>
              <a:rPr lang="en-GB" b="1" dirty="0" smtClean="0"/>
              <a:t>Hydrophilic</a:t>
            </a:r>
            <a:r>
              <a:rPr lang="en-GB" dirty="0" smtClean="0"/>
              <a:t> = water loving                                      </a:t>
            </a:r>
            <a:r>
              <a:rPr lang="en-GB" b="1" dirty="0" smtClean="0"/>
              <a:t>Hydrophobic</a:t>
            </a:r>
            <a:r>
              <a:rPr lang="en-GB" dirty="0" smtClean="0"/>
              <a:t> = water fearing</a:t>
            </a:r>
          </a:p>
          <a:p>
            <a:endParaRPr lang="en-GB" dirty="0"/>
          </a:p>
          <a:p>
            <a:r>
              <a:rPr lang="en-GB" dirty="0" smtClean="0"/>
              <a:t>Some substances mix well with water and other don’t, this makes the hydrophilic or hydrophobic. All substances you can dissolve in water, including polar molecules like glucose, or particles with a positive or negative charge, like sodium or chloride are hydrophilic. </a:t>
            </a:r>
          </a:p>
          <a:p>
            <a:endParaRPr lang="en-GB" dirty="0"/>
          </a:p>
          <a:p>
            <a:r>
              <a:rPr lang="en-GB" dirty="0" smtClean="0"/>
              <a:t>Substances without a charge or no polarity simply don’t ‘stick’ to the water molecules and therefore won’t mix. Lipids like fats and oils are good examples.</a:t>
            </a:r>
          </a:p>
          <a:p>
            <a:endParaRPr lang="en-GB" dirty="0" smtClean="0"/>
          </a:p>
          <a:p>
            <a:r>
              <a:rPr lang="en-GB" dirty="0" smtClean="0"/>
              <a:t>If non polar molecules are added to water then the molecules will form hydrogen bonds between themselves but not with the water.</a:t>
            </a:r>
          </a:p>
          <a:p>
            <a:endParaRPr lang="en-GB" dirty="0"/>
          </a:p>
          <a:p>
            <a:r>
              <a:rPr lang="en-GB" dirty="0" smtClean="0"/>
              <a:t>The force between the water molecules will always be stronger than the force between the non polar molecules, so the non polar molecules are attracted to each other form every time larger groups. </a:t>
            </a:r>
          </a:p>
          <a:p>
            <a:endParaRPr lang="en-GB" dirty="0"/>
          </a:p>
          <a:p>
            <a:r>
              <a:rPr lang="en-GB" dirty="0" smtClean="0"/>
              <a:t>The forces that join non-polar molecules to each other into groups in water are called </a:t>
            </a:r>
            <a:r>
              <a:rPr lang="en-GB" b="1" dirty="0" smtClean="0"/>
              <a:t>hydrophobic attractions</a:t>
            </a:r>
            <a:r>
              <a:rPr lang="en-GB" dirty="0" smtClean="0"/>
              <a:t>.  </a:t>
            </a:r>
            <a:endParaRPr lang="en-GB" dirty="0"/>
          </a:p>
        </p:txBody>
      </p:sp>
      <p:sp>
        <p:nvSpPr>
          <p:cNvPr id="3" name="2 CuadroTexto"/>
          <p:cNvSpPr txBox="1"/>
          <p:nvPr/>
        </p:nvSpPr>
        <p:spPr>
          <a:xfrm>
            <a:off x="6876256" y="6484624"/>
            <a:ext cx="652743" cy="369332"/>
          </a:xfrm>
          <a:prstGeom prst="rect">
            <a:avLst/>
          </a:prstGeom>
          <a:noFill/>
        </p:spPr>
        <p:txBody>
          <a:bodyPr wrap="none" rtlCol="0">
            <a:spAutoFit/>
          </a:bodyPr>
          <a:lstStyle/>
          <a:p>
            <a:r>
              <a:rPr lang="en-GB" dirty="0" smtClean="0">
                <a:hlinkClick r:id="rId2"/>
              </a:rPr>
              <a:t>LINK</a:t>
            </a:r>
            <a:endParaRPr lang="en-GB" dirty="0"/>
          </a:p>
        </p:txBody>
      </p:sp>
    </p:spTree>
    <p:extLst>
      <p:ext uri="{BB962C8B-B14F-4D97-AF65-F5344CB8AC3E}">
        <p14:creationId xmlns:p14="http://schemas.microsoft.com/office/powerpoint/2010/main" val="136663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6" name="5 Rectángulo"/>
          <p:cNvSpPr/>
          <p:nvPr/>
        </p:nvSpPr>
        <p:spPr>
          <a:xfrm>
            <a:off x="540890" y="12820"/>
            <a:ext cx="8065028"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Comparing</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methane</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Comparing</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termal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properties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methane</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323528" y="1095127"/>
            <a:ext cx="8496944" cy="923330"/>
          </a:xfrm>
          <a:prstGeom prst="rect">
            <a:avLst/>
          </a:prstGeom>
          <a:noFill/>
        </p:spPr>
        <p:txBody>
          <a:bodyPr wrap="square" rtlCol="0">
            <a:spAutoFit/>
          </a:bodyPr>
          <a:lstStyle/>
          <a:p>
            <a:r>
              <a:rPr lang="en-GB" dirty="0" smtClean="0"/>
              <a:t>Methane is the waste product of anaerobic respiration, many bacteria produce it and they are present in lot’s of ecosystems, like in the gut of vertebrates.</a:t>
            </a:r>
            <a:endParaRPr lang="en-GB" dirty="0"/>
          </a:p>
        </p:txBody>
      </p:sp>
      <p:pic>
        <p:nvPicPr>
          <p:cNvPr id="2050" name="Picture 2" descr="http://dwb4.unl.edu/Chem/CHEM869P/CHEM869PLinks/www.science.siu.edu/microbiology/micr425/425Notes/Image6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018457"/>
            <a:ext cx="5484129" cy="2176242"/>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7596336" y="1705898"/>
            <a:ext cx="652743" cy="369332"/>
          </a:xfrm>
          <a:prstGeom prst="rect">
            <a:avLst/>
          </a:prstGeom>
          <a:noFill/>
        </p:spPr>
        <p:txBody>
          <a:bodyPr wrap="none" rtlCol="0">
            <a:spAutoFit/>
          </a:bodyPr>
          <a:lstStyle/>
          <a:p>
            <a:r>
              <a:rPr lang="en-GB" dirty="0" smtClean="0">
                <a:hlinkClick r:id="rId3"/>
              </a:rPr>
              <a:t>LINK</a:t>
            </a:r>
            <a:endParaRPr lang="en-GB" dirty="0"/>
          </a:p>
        </p:txBody>
      </p:sp>
      <p:sp>
        <p:nvSpPr>
          <p:cNvPr id="4" name="3 CuadroTexto"/>
          <p:cNvSpPr txBox="1"/>
          <p:nvPr/>
        </p:nvSpPr>
        <p:spPr>
          <a:xfrm>
            <a:off x="3635896" y="5151675"/>
            <a:ext cx="5225670" cy="923330"/>
          </a:xfrm>
          <a:prstGeom prst="rect">
            <a:avLst/>
          </a:prstGeom>
          <a:noFill/>
        </p:spPr>
        <p:txBody>
          <a:bodyPr wrap="square" rtlCol="0">
            <a:spAutoFit/>
          </a:bodyPr>
          <a:lstStyle/>
          <a:p>
            <a:r>
              <a:rPr lang="en-GB" dirty="0" smtClean="0"/>
              <a:t>Methane can be used as a fuel but if it accumulates in the atmosphere it contributes to the greenhouse effect too.</a:t>
            </a:r>
            <a:endParaRPr lang="en-GB" dirty="0"/>
          </a:p>
        </p:txBody>
      </p:sp>
      <p:pic>
        <p:nvPicPr>
          <p:cNvPr id="2052" name="Picture 4" descr="https://upload.wikimedia.org/wikipedia/commons/thumb/c/c0/Methane-2D-square.png/741px-Methane-2D-squ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20987"/>
            <a:ext cx="3265394"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37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ipe(down)">
                                      <p:cBhvr>
                                        <p:cTn id="17" dur="580">
                                          <p:stCondLst>
                                            <p:cond delay="0"/>
                                          </p:stCondLst>
                                        </p:cTn>
                                        <p:tgtEl>
                                          <p:spTgt spid="2052"/>
                                        </p:tgtEl>
                                      </p:cBhvr>
                                    </p:animEffect>
                                    <p:anim calcmode="lin" valueType="num">
                                      <p:cBhvr>
                                        <p:cTn id="1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23" dur="26">
                                          <p:stCondLst>
                                            <p:cond delay="650"/>
                                          </p:stCondLst>
                                        </p:cTn>
                                        <p:tgtEl>
                                          <p:spTgt spid="2052"/>
                                        </p:tgtEl>
                                      </p:cBhvr>
                                      <p:to x="100000" y="60000"/>
                                    </p:animScale>
                                    <p:animScale>
                                      <p:cBhvr>
                                        <p:cTn id="24" dur="166" decel="50000">
                                          <p:stCondLst>
                                            <p:cond delay="676"/>
                                          </p:stCondLst>
                                        </p:cTn>
                                        <p:tgtEl>
                                          <p:spTgt spid="2052"/>
                                        </p:tgtEl>
                                      </p:cBhvr>
                                      <p:to x="100000" y="100000"/>
                                    </p:animScale>
                                    <p:animScale>
                                      <p:cBhvr>
                                        <p:cTn id="25" dur="26">
                                          <p:stCondLst>
                                            <p:cond delay="1312"/>
                                          </p:stCondLst>
                                        </p:cTn>
                                        <p:tgtEl>
                                          <p:spTgt spid="2052"/>
                                        </p:tgtEl>
                                      </p:cBhvr>
                                      <p:to x="100000" y="80000"/>
                                    </p:animScale>
                                    <p:animScale>
                                      <p:cBhvr>
                                        <p:cTn id="26" dur="166" decel="50000">
                                          <p:stCondLst>
                                            <p:cond delay="1338"/>
                                          </p:stCondLst>
                                        </p:cTn>
                                        <p:tgtEl>
                                          <p:spTgt spid="2052"/>
                                        </p:tgtEl>
                                      </p:cBhvr>
                                      <p:to x="100000" y="100000"/>
                                    </p:animScale>
                                    <p:animScale>
                                      <p:cBhvr>
                                        <p:cTn id="27" dur="26">
                                          <p:stCondLst>
                                            <p:cond delay="1642"/>
                                          </p:stCondLst>
                                        </p:cTn>
                                        <p:tgtEl>
                                          <p:spTgt spid="2052"/>
                                        </p:tgtEl>
                                      </p:cBhvr>
                                      <p:to x="100000" y="90000"/>
                                    </p:animScale>
                                    <p:animScale>
                                      <p:cBhvr>
                                        <p:cTn id="28" dur="166" decel="50000">
                                          <p:stCondLst>
                                            <p:cond delay="1668"/>
                                          </p:stCondLst>
                                        </p:cTn>
                                        <p:tgtEl>
                                          <p:spTgt spid="2052"/>
                                        </p:tgtEl>
                                      </p:cBhvr>
                                      <p:to x="100000" y="100000"/>
                                    </p:animScale>
                                    <p:animScale>
                                      <p:cBhvr>
                                        <p:cTn id="29" dur="26">
                                          <p:stCondLst>
                                            <p:cond delay="1808"/>
                                          </p:stCondLst>
                                        </p:cTn>
                                        <p:tgtEl>
                                          <p:spTgt spid="2052"/>
                                        </p:tgtEl>
                                      </p:cBhvr>
                                      <p:to x="100000" y="95000"/>
                                    </p:animScale>
                                    <p:animScale>
                                      <p:cBhvr>
                                        <p:cTn id="30" dur="166" decel="50000">
                                          <p:stCondLst>
                                            <p:cond delay="1834"/>
                                          </p:stCondLst>
                                        </p:cTn>
                                        <p:tgtEl>
                                          <p:spTgt spid="2052"/>
                                        </p:tgtEl>
                                      </p:cBhvr>
                                      <p:to x="100000" y="100000"/>
                                    </p:animScale>
                                  </p:childTnLst>
                                </p:cTn>
                              </p:par>
                            </p:childTnLst>
                          </p:cTn>
                        </p:par>
                        <p:par>
                          <p:cTn id="31" fill="hold">
                            <p:stCondLst>
                              <p:cond delay="2000"/>
                            </p:stCondLst>
                            <p:childTnLst>
                              <p:par>
                                <p:cTn id="32" presetID="26" presetClass="entr" presetSubtype="0" fill="hold" nodeType="after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wipe(down)">
                                      <p:cBhvr>
                                        <p:cTn id="34" dur="580">
                                          <p:stCondLst>
                                            <p:cond delay="0"/>
                                          </p:stCondLst>
                                        </p:cTn>
                                        <p:tgtEl>
                                          <p:spTgt spid="2050"/>
                                        </p:tgtEl>
                                      </p:cBhvr>
                                    </p:animEffect>
                                    <p:anim calcmode="lin" valueType="num">
                                      <p:cBhvr>
                                        <p:cTn id="35"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40" dur="26">
                                          <p:stCondLst>
                                            <p:cond delay="650"/>
                                          </p:stCondLst>
                                        </p:cTn>
                                        <p:tgtEl>
                                          <p:spTgt spid="2050"/>
                                        </p:tgtEl>
                                      </p:cBhvr>
                                      <p:to x="100000" y="60000"/>
                                    </p:animScale>
                                    <p:animScale>
                                      <p:cBhvr>
                                        <p:cTn id="41" dur="166" decel="50000">
                                          <p:stCondLst>
                                            <p:cond delay="676"/>
                                          </p:stCondLst>
                                        </p:cTn>
                                        <p:tgtEl>
                                          <p:spTgt spid="2050"/>
                                        </p:tgtEl>
                                      </p:cBhvr>
                                      <p:to x="100000" y="100000"/>
                                    </p:animScale>
                                    <p:animScale>
                                      <p:cBhvr>
                                        <p:cTn id="42" dur="26">
                                          <p:stCondLst>
                                            <p:cond delay="1312"/>
                                          </p:stCondLst>
                                        </p:cTn>
                                        <p:tgtEl>
                                          <p:spTgt spid="2050"/>
                                        </p:tgtEl>
                                      </p:cBhvr>
                                      <p:to x="100000" y="80000"/>
                                    </p:animScale>
                                    <p:animScale>
                                      <p:cBhvr>
                                        <p:cTn id="43" dur="166" decel="50000">
                                          <p:stCondLst>
                                            <p:cond delay="1338"/>
                                          </p:stCondLst>
                                        </p:cTn>
                                        <p:tgtEl>
                                          <p:spTgt spid="2050"/>
                                        </p:tgtEl>
                                      </p:cBhvr>
                                      <p:to x="100000" y="100000"/>
                                    </p:animScale>
                                    <p:animScale>
                                      <p:cBhvr>
                                        <p:cTn id="44" dur="26">
                                          <p:stCondLst>
                                            <p:cond delay="1642"/>
                                          </p:stCondLst>
                                        </p:cTn>
                                        <p:tgtEl>
                                          <p:spTgt spid="2050"/>
                                        </p:tgtEl>
                                      </p:cBhvr>
                                      <p:to x="100000" y="90000"/>
                                    </p:animScale>
                                    <p:animScale>
                                      <p:cBhvr>
                                        <p:cTn id="45" dur="166" decel="50000">
                                          <p:stCondLst>
                                            <p:cond delay="1668"/>
                                          </p:stCondLst>
                                        </p:cTn>
                                        <p:tgtEl>
                                          <p:spTgt spid="2050"/>
                                        </p:tgtEl>
                                      </p:cBhvr>
                                      <p:to x="100000" y="100000"/>
                                    </p:animScale>
                                    <p:animScale>
                                      <p:cBhvr>
                                        <p:cTn id="46" dur="26">
                                          <p:stCondLst>
                                            <p:cond delay="1808"/>
                                          </p:stCondLst>
                                        </p:cTn>
                                        <p:tgtEl>
                                          <p:spTgt spid="2050"/>
                                        </p:tgtEl>
                                      </p:cBhvr>
                                      <p:to x="100000" y="95000"/>
                                    </p:animScale>
                                    <p:animScale>
                                      <p:cBhvr>
                                        <p:cTn id="47" dur="166" decel="50000">
                                          <p:stCondLst>
                                            <p:cond delay="1834"/>
                                          </p:stCondLst>
                                        </p:cTn>
                                        <p:tgtEl>
                                          <p:spTgt spid="2050"/>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6" name="5 Rectángulo"/>
          <p:cNvSpPr/>
          <p:nvPr/>
        </p:nvSpPr>
        <p:spPr>
          <a:xfrm>
            <a:off x="540890" y="12820"/>
            <a:ext cx="8065028"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Comparing</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methane</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Comparing</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termal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properties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methane</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323528" y="1095127"/>
            <a:ext cx="8496944" cy="646331"/>
          </a:xfrm>
          <a:prstGeom prst="rect">
            <a:avLst/>
          </a:prstGeom>
          <a:noFill/>
        </p:spPr>
        <p:txBody>
          <a:bodyPr wrap="square" rtlCol="0">
            <a:spAutoFit/>
          </a:bodyPr>
          <a:lstStyle/>
          <a:p>
            <a:r>
              <a:rPr lang="en-GB" dirty="0" smtClean="0"/>
              <a:t>Both water and Methane are small molecules, made by small atoms which are linked by covalent bonds. </a:t>
            </a:r>
            <a:endParaRPr lang="en-GB" dirty="0"/>
          </a:p>
        </p:txBody>
      </p:sp>
      <p:sp>
        <p:nvSpPr>
          <p:cNvPr id="7" name="AutoShape 2" descr="data:image/png;base64,iVBORw0KGgoAAAANSUhEUgAAAOEAAADhCAMAAAAJbSJIAAABNVBMVEX///8AAP+/v7/j4+PJyf+8vLwbG//Pz8/39/dfX//7+/vr6+v09PSQkJDm5ubq6urX19fc3P/FxcW3t7fU1NSgoKCtra2Li4uampqurq5bW//q6v/09P+Xl5dSUv/j4/9HR/+lpf8AAOjV1f9tbW0lJf8AAMCxsf88PP/ExP9vb/9dXf+IiP8AAPbm5ty6uv+rq/8AAN7Hx7t+fv+goP8tLf+Zmf+Ojv/u7v+MjKxBQbsiIr5sbJC5uca5uawAAJ11df9/f51PT5dGRrYlJdrV1coyMtE3N8RnZ//f3+nOztp7e6MsLL9eXrFsbLgLC7qlpb6Vlb8AAMVMTLGLi55ZWZKEhLY+Po8YGLCGhn2ysutDQ0NtbYRnZ6glJel5eb6dnY0bG5N/f9pGRuI6OmlLS9RbW3FkozekAAANqElEQVR4nOVdiX/TxhK2JCtSdFm2bCchdmKSkgtyEZJAgQKF0JByBV55By0tpe/9/3/Ck6xrV9rVHpJtrfv9ekiJpOxod2dmZ2c+NRrTheIo+pT/5NSgq3IIz/9XdWfdnKphrNh9R/HhH5v+/5yObZuzblSF0JZ7CHFWbNmaflsmAU3VML9RvM4cyGgudfHDUXd76hTbMhF0VggXuD2hdavudcnXCK1XUQomB0sWVkTXprxQFXQymh71pRpO29YbDCrE6Ig4UGmHaAjx5qKhsTXZUkUzGi36SRhC702kHZPDEvMdK2J54l2ypc+B/aXMEjyt7YpkMrwWx026J844bakGz22qU3VDJgaHzwvT+xW3Y3Locw43NidhluBtKY8Gng3QmnTz8jw6Or/cRN8oSidiTEVz/0Z0dGO/ib5EFAmH6B83Fxajo8UFjISyMpEGVQ5+CTmV8NTBL6EiT6RBlQMzm+ZHQg2j85u3FhZvBFhcuCW2hDLG+ZofCXHu5fyMUreD/vn8SDj/muZvYC3m3+LjRqmU+KUSRkLeZde0gYmarR8dRkeHR+voO0XxvA3u0KcoEnI3VJydRN5FkDBdyKsSTXEiUSafWRMomsi342mpIqWeYIx+IcTaQnTZZyK/jZkNeswjThR/JgZuCYWFQIo0AqOysTyuzZyZgm3UeYJESkEYLJuIok3CECa9fevz7KjWAAptL3qaeJMwhEG3by3mEA1h9Mka1aFKYKwvNLVYSVod4ZO9Fbko80TtuaJle6Fga34/Dp4OGrs3wx8YVz8/8FdKptMTytkugCbLauP83mAn3NzWrz/sb7x73/GEy9YrgOL0n70YbYcnFy8kH88v5ki+AIZ1U/ouxF8bgYRbr2bdpAqhqP4wvV47+W9njOFxIOE7wa1Eiq5ty46i6Le3G6Mw1H3wOpDwjbti28JrGn/62dGO8MCfhKu74fHBjy9/ejY2g6rddwT1SQMEKhSjTS4O4iNTVbF1UTWHO9To1nyG010Sb0qylmyt9ByxlhfsZXe6qorUj0s83rTZ74vSjVrBBovhvMIPR3O5JYKMrSLNqF+/3np9jffWPK/+npxZuKx/HHgzx48Lbq994FvDzyVDcdw3+76E+29cBT9Pa+7mYMPAYS2+9zFw16SPQUU+1hno1DgVGheVUW27pSjB6L0OVhUb142GpQQO3Qqqww1i6fDMgIys6Yq8lI476+3xxvHbZIiavb6DuIehNHOqsFSEC614cCTKlN/LoEy66iH6XamniKgyUArTr6OcUrOOAzWvZKzCKBuAlfxauIbqJi+gRr+dpHvZYVm/wuCcgL5eZXBPjNZythtrlltjZb2tYtcGASOXDzV5NglNjkFe6WUHpILSq8WwOplhYJJ3hdMmsnOkdO1lbcyYE6Bl28VCZpMR+QxadqQT9uZc2+4mTXR7NoP6VbRlO6vKxo/DvVMXToHidkqyTu0ythNbTv6lm7bdUWhWX1YHs/zRVMzSJuvL8FNAZPIxsOkZHoZIw6UJFKgFmyVmD9k5mdL7Mj5X5uWga5+7S/iFMjFQ4A6LzZC5lLfExnLRKSNgM2giugrVBOj3vU6BjF1ymk9+CMJ71Fa5gFLm9vxfo3BZC6RYKZI++aOZYZCZLGV9kcwQyGYAUjHZ4HhxLEojnTHmcFJoedYAE6p0hzMAddr0RfSmj02bv2qCWXkWvHqogPkBfmVQd6BWWkjoKBEZUj4c4DXDCc9VsHfAJCfgoGBYcCCYUph4Hlrp3IPesVtJUQ80MoE3yJbJn52LLltWUqLjoKUqZYIQEeAsMBIPV2FLys1KxLpWiUXsgY9pVVS1BOWmxtMSZRsLAY9K5sVYzEMC6faqsrd0D9ReNu/DQbeWw5MMb4FurI5fBirSCyXkSCEGbuEihhnbYqg4psJVOfiocKr3OPZs0m5nzske3+TPCwOMDFbJvQJZnUBcLi2d6gX2vPoAqgKPpkorXmz4mK/YJNHtHLURARw5+CcFZTnX5tH2ffJVoIT+/Oasno0HJ+f8cX5QOj+kpzSNMHbXxlsz0r0B4UrQ8PjvkWseNRLROCW8+ri19fEqOaWR8MQXbme04/93kdCP6dOM7avO4M9SpEU4kgcSvgad8TU5pTD3dyTpdnt1dbX9VEpKgjEA3te9b3fvnPA1MdLDnOWQd8fJacd343PySLgnSUfR4dP0EAOgVYunHw6Q1+xKa9HRmrSLfkzQKgMT2hzstsMDYxN59w/jBMONZCYSq9VWd6TL2Kitn0prxVMRkHBT+g19DUX5e2AmcKOrLe1FLbshIS94Ekj4JDklStiU0hp143znkFrCyy8jzBPJEgYqysFoiLYU3b46Qkv4+OXGxss06YA4Sm9L6OegkRKknJ3c/XAPeQ0lSQO3hI2LXx9fJCfkHb9TaYd0CYDE4zW2B53/HSJ9tolL2FgGdBTZbyTqz8zD08MOJkDZXLiMji5LSXgfK2EP+MvkslgpfiAdgAfKmPhD85YUo4jSBy/haLMZ4HAHKyEQDKGR8DbxGgCghBh71lzYOboZ4GiHrw+l/fHr2cdoiO37PXs3cU3IEt5KrBcVaPqw7DyMXtDZKUbCk+Gfd5LZR5ZwTVpITwbtVcLEBR6In4fVaBrcPDROvq2tohqEwZEkpc7otjTCtCn/wIPhX+jSjInr0vVb2+kJORTsD/uz5ORcwrUpRmJfD14fb7y4RvU4pYR4n4Yk4dmXG8DfJYpo3JFOY8rLXUl6Wnx16kv+GCiDD1eIayh9GpxfSpSwufePh4CvQR6mbd8ZDV3c5qkkYTh4YiT68+LlWN39jLiGwvMehy8wupgo4dl/1Gdn6cyi4Inwe25h7+zm2d4CcWmRturgp7GH/wBxzaAdv6b1NsbLHY91zPqQ6Hk3ZBPUcTRMGM1RZKBHmFcOPDx578/GJUR8QaDIl0T7zKTVkz+8LfBOqnDW/cPzvdHa+dEq6UJg7lhv3m09f0/xcATKRTEcFYoB04ZSBqsUgShoS8vtvbooF6fhjbWpkKWplkwOfLL/7krG2qqJl3KylGMAbhf4zSsZL+WPeZtghk2lEWFQh1UQ865m36LKfEmQjSc8Lrdvwb/3BPabVWGpBLhvER6X23vi3z/USz0EDzt/XG7/kH8PGLyPUycjACqG+LjkHjD3Pj7EhE8giKAGpDmTh5bcx68kF4OxDViA5t6Uk4aWy8XgzqeBNGhFnQguxMABWy6fhjcnCspVrqYToaUA5I2Uy4mqJK+tCnpO2C5AC+uSeW2cuYnw4ouHTTADSCNkIwelchMbnPmlUCMYdTIC0BPyHne5/FK+HGF4x4LrO0ggwPcPpw7hmwD9vjBHuMGV5w1PjnKJUbAORC8JSuV5N3hy9TNLG761WARYi+EeVSpXv8FRbwGvm5wSzEGwxcNnq5aqtwjBVjMD+7gl6i2gWUBYE5aomYnAUPeU4Q/U+L7UbGiQnqRY15epe2JERiW4XBGNTGlXzUh3Mwt8M1dOSISeUeJ1Yy/PlTmz8pHqGUVd1TqlOuTYStm+Ypz9OncdC9aNrP/h0pPqKNnXUa54alLIeYy6KlPZDV++zJAuWTw1MeTDYWaXglQnJ1/DqCocUjnMXm4R7fvBEC+E+eCXB2DmtKLlfX0ORTw1oIgjXBkgjlC+35A2vo9PddVDjOOaUkZEwJF/2JGj+2nMT/MpODTtoVC0HzGwRANdezgc9sf7udK//j0cYtxIS64jIwYMrcCddN+O+/B3rPrR6+bJIOEUcNG5D30JH2KlWJk8j0I1cPG8nQePfnmETmkuvK120D12k62oE18BVQmjxUqgtyTKR1ZT+Laeuh+LGbHrC9ejGni++1pbL40Ew3F7aef88UesKG8eNgZ7URJTQPclqnwRloYBWZt+9VWS3kWZ/es763fOGpbiaMtoyjbhoMpy/3ngzLwIvVDj99Nvj4P4kaDsukhcbY3z7x71Pn/+/N3KgXR24Ahi3GmhhBL+GqzdO8MvJ6NPJkP0tv6wOupvgUf6PHRnti8bzS+eLK4KzcHsuS3rwZMn/4wMZJC71w4+jcAWraorDAe9YzWGO9TE8UUxaKnFGzUa9d58TUFmptP5N3LqgALSXcaL6okcjR4GpoifJAtAnRtS2wgwCQwTrCXgl/MYt4JbQn2DNARjyisva8LswPzFRl7ig5mBPewiWiCDvb215H/Gg6dDRAkHj8FV40JBq1sboDLuKCDQd7k5y5QEUqe8y4WacXgXgDeTQhyDganZJBe1iiJiFz2fKAqTK0gTnwow04miuFyUiYjpCQoJq2LPnDT4Jay21HZymHsJcRSRzYW19XaA9TXBJcQ5X5SUQAIATwk0L32IK3men3mIK3meHwnnX5eWkBBHeFQ38Esoyi4Nxruk8LxrmcCOAH9hviieN3dDxQko8krIQ+8xG/AugkSZhvyxNkE0aSMoCeHa8RQpv4aDTUa0DTaeiu5SJdJTh8FOOFQdvc10wF7jKkokMYbFWLNuaCLUkkBAMsTg0ap5uRMKLg1TSgwu5TtzMBhwR8AeDECdPmraQhkKAJQ2XMwhGqKLoUMBkSGLEA0mWaNSJjDWF8UlWyai0lk4FJXdCZ8DHQGsfgKh2l2RkoSKsRSw5QAeQCvgzBF/fEJI2XICTh918pw5s4DpxMCTdVWP/wNqucl5iP5GR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png;base64,iVBORw0KGgoAAAANSUhEUgAAAOEAAADhCAMAAAAJbSJIAAABNVBMVEX///8AAP+/v7/j4+PJyf+8vLwbG//Pz8/39/dfX//7+/vr6+v09PSQkJDm5ubq6urX19fc3P/FxcW3t7fU1NSgoKCtra2Li4uampqurq5bW//q6v/09P+Xl5dSUv/j4/9HR/+lpf8AAOjV1f9tbW0lJf8AAMCxsf88PP/ExP9vb/9dXf+IiP8AAPbm5ty6uv+rq/8AAN7Hx7t+fv+goP8tLf+Zmf+Ojv/u7v+MjKxBQbsiIr5sbJC5uca5uawAAJ11df9/f51PT5dGRrYlJdrV1coyMtE3N8RnZ//f3+nOztp7e6MsLL9eXrFsbLgLC7qlpb6Vlb8AAMVMTLGLi55ZWZKEhLY+Po8YGLCGhn2ysutDQ0NtbYRnZ6glJel5eb6dnY0bG5N/f9pGRuI6OmlLS9RbW3FkozekAAANqElEQVR4nOVdiX/TxhK2JCtSdFm2bCchdmKSkgtyEZJAgQKF0JByBV55By0tpe/9/3/Ck6xrV9rVHpJtrfv9ekiJpOxod2dmZ2c+NRrTheIo+pT/5NSgq3IIz/9XdWfdnKphrNh9R/HhH5v+/5yObZuzblSF0JZ7CHFWbNmaflsmAU3VML9RvM4cyGgudfHDUXd76hTbMhF0VggXuD2hdavudcnXCK1XUQomB0sWVkTXprxQFXQymh71pRpO29YbDCrE6Ig4UGmHaAjx5qKhsTXZUkUzGi36SRhC702kHZPDEvMdK2J54l2ypc+B/aXMEjyt7YpkMrwWx026J844bakGz22qU3VDJgaHzwvT+xW3Y3Locw43NidhluBtKY8Gng3QmnTz8jw6Or/cRN8oSidiTEVz/0Z0dGO/ib5EFAmH6B83Fxajo8UFjISyMpEGVQ5+CTmV8NTBL6EiT6RBlQMzm+ZHQg2j85u3FhZvBFhcuCW2hDLG+ZofCXHu5fyMUreD/vn8SDj/muZvYC3m3+LjRqmU+KUSRkLeZde0gYmarR8dRkeHR+voO0XxvA3u0KcoEnI3VJydRN5FkDBdyKsSTXEiUSafWRMomsi342mpIqWeYIx+IcTaQnTZZyK/jZkNeswjThR/JgZuCYWFQIo0AqOysTyuzZyZgm3UeYJESkEYLJuIok3CECa9fevz7KjWAAptL3qaeJMwhEG3by3mEA1h9Mka1aFKYKwvNLVYSVod4ZO9Fbko80TtuaJle6Fga34/Dp4OGrs3wx8YVz8/8FdKptMTytkugCbLauP83mAn3NzWrz/sb7x73/GEy9YrgOL0n70YbYcnFy8kH88v5ki+AIZ1U/ouxF8bgYRbr2bdpAqhqP4wvV47+W9njOFxIOE7wa1Eiq5ty46i6Le3G6Mw1H3wOpDwjbti28JrGn/62dGO8MCfhKu74fHBjy9/ejY2g6rddwT1SQMEKhSjTS4O4iNTVbF1UTWHO9To1nyG010Sb0qylmyt9ByxlhfsZXe6qorUj0s83rTZ74vSjVrBBovhvMIPR3O5JYKMrSLNqF+/3np9jffWPK/+npxZuKx/HHgzx48Lbq994FvDzyVDcdw3+76E+29cBT9Pa+7mYMPAYS2+9zFw16SPQUU+1hno1DgVGheVUW27pSjB6L0OVhUb142GpQQO3Qqqww1i6fDMgIys6Yq8lI476+3xxvHbZIiavb6DuIehNHOqsFSEC614cCTKlN/LoEy66iH6XamniKgyUArTr6OcUrOOAzWvZKzCKBuAlfxauIbqJi+gRr+dpHvZYVm/wuCcgL5eZXBPjNZythtrlltjZb2tYtcGASOXDzV5NglNjkFe6WUHpILSq8WwOplhYJJ3hdMmsnOkdO1lbcyYE6Bl28VCZpMR+QxadqQT9uZc2+4mTXR7NoP6VbRlO6vKxo/DvVMXToHidkqyTu0ythNbTv6lm7bdUWhWX1YHs/zRVMzSJuvL8FNAZPIxsOkZHoZIw6UJFKgFmyVmD9k5mdL7Mj5X5uWga5+7S/iFMjFQ4A6LzZC5lLfExnLRKSNgM2giugrVBOj3vU6BjF1ymk9+CMJ71Fa5gFLm9vxfo3BZC6RYKZI++aOZYZCZLGV9kcwQyGYAUjHZ4HhxLEojnTHmcFJoedYAE6p0hzMAddr0RfSmj02bv2qCWXkWvHqogPkBfmVQd6BWWkjoKBEZUj4c4DXDCc9VsHfAJCfgoGBYcCCYUph4Hlrp3IPesVtJUQ80MoE3yJbJn52LLltWUqLjoKUqZYIQEeAsMBIPV2FLys1KxLpWiUXsgY9pVVS1BOWmxtMSZRsLAY9K5sVYzEMC6faqsrd0D9ReNu/DQbeWw5MMb4FurI5fBirSCyXkSCEGbuEihhnbYqg4psJVOfiocKr3OPZs0m5nzske3+TPCwOMDFbJvQJZnUBcLi2d6gX2vPoAqgKPpkorXmz4mK/YJNHtHLURARw5+CcFZTnX5tH2ffJVoIT+/Oasno0HJ+f8cX5QOj+kpzSNMHbXxlsz0r0B4UrQ8PjvkWseNRLROCW8+ri19fEqOaWR8MQXbme04/93kdCP6dOM7avO4M9SpEU4kgcSvgad8TU5pTD3dyTpdnt1dbX9VEpKgjEA3te9b3fvnPA1MdLDnOWQd8fJacd343PySLgnSUfR4dP0EAOgVYunHw6Q1+xKa9HRmrSLfkzQKgMT2hzstsMDYxN59w/jBMONZCYSq9VWd6TL2Kitn0prxVMRkHBT+g19DUX5e2AmcKOrLe1FLbshIS94Ekj4JDklStiU0hp143znkFrCyy8jzBPJEgYqysFoiLYU3b46Qkv4+OXGxss06YA4Sm9L6OegkRKknJ3c/XAPeQ0lSQO3hI2LXx9fJCfkHb9TaYd0CYDE4zW2B53/HSJ9tolL2FgGdBTZbyTqz8zD08MOJkDZXLiMji5LSXgfK2EP+MvkslgpfiAdgAfKmPhD85YUo4jSBy/haLMZ4HAHKyEQDKGR8DbxGgCghBh71lzYOboZ4GiHrw+l/fHr2cdoiO37PXs3cU3IEt5KrBcVaPqw7DyMXtDZKUbCk+Gfd5LZR5ZwTVpITwbtVcLEBR6In4fVaBrcPDROvq2tohqEwZEkpc7otjTCtCn/wIPhX+jSjInr0vVb2+kJORTsD/uz5ORcwrUpRmJfD14fb7y4RvU4pYR4n4Yk4dmXG8DfJYpo3JFOY8rLXUl6Wnx16kv+GCiDD1eIayh9GpxfSpSwufePh4CvQR6mbd8ZDV3c5qkkYTh4YiT68+LlWN39jLiGwvMehy8wupgo4dl/1Gdn6cyi4Inwe25h7+zm2d4CcWmRturgp7GH/wBxzaAdv6b1NsbLHY91zPqQ6Hk3ZBPUcTRMGM1RZKBHmFcOPDx578/GJUR8QaDIl0T7zKTVkz+8LfBOqnDW/cPzvdHa+dEq6UJg7lhv3m09f0/xcATKRTEcFYoB04ZSBqsUgShoS8vtvbooF6fhjbWpkKWplkwOfLL/7krG2qqJl3KylGMAbhf4zSsZL+WPeZtghk2lEWFQh1UQ865m36LKfEmQjSc8Lrdvwb/3BPabVWGpBLhvER6X23vi3z/USz0EDzt/XG7/kH8PGLyPUycjACqG+LjkHjD3Pj7EhE8giKAGpDmTh5bcx68kF4OxDViA5t6Uk4aWy8XgzqeBNGhFnQguxMABWy6fhjcnCspVrqYToaUA5I2Uy4mqJK+tCnpO2C5AC+uSeW2cuYnw4ouHTTADSCNkIwelchMbnPmlUCMYdTIC0BPyHne5/FK+HGF4x4LrO0ggwPcPpw7hmwD9vjBHuMGV5w1PjnKJUbAORC8JSuV5N3hy9TNLG761WARYi+EeVSpXv8FRbwGvm5wSzEGwxcNnq5aqtwjBVjMD+7gl6i2gWUBYE5aomYnAUPeU4Q/U+L7UbGiQnqRY15epe2JERiW4XBGNTGlXzUh3Mwt8M1dOSISeUeJ1Yy/PlTmz8pHqGUVd1TqlOuTYStm+Ypz9OncdC9aNrP/h0pPqKNnXUa54alLIeYy6KlPZDV++zJAuWTw1MeTDYWaXglQnJ1/DqCocUjnMXm4R7fvBEC+E+eCXB2DmtKLlfX0ORTw1oIgjXBkgjlC+35A2vo9PddVDjOOaUkZEwJF/2JGj+2nMT/MpODTtoVC0HzGwRANdezgc9sf7udK//j0cYtxIS64jIwYMrcCddN+O+/B3rPrR6+bJIOEUcNG5D30JH2KlWJk8j0I1cPG8nQePfnmETmkuvK120D12k62oE18BVQmjxUqgtyTKR1ZT+Laeuh+LGbHrC9ejGni++1pbL40Ew3F7aef88UesKG8eNgZ7URJTQPclqnwRloYBWZt+9VWS3kWZ/es763fOGpbiaMtoyjbhoMpy/3ngzLwIvVDj99Nvj4P4kaDsukhcbY3z7x71Pn/+/N3KgXR24Ahi3GmhhBL+GqzdO8MvJ6NPJkP0tv6wOupvgUf6PHRnti8bzS+eLK4KzcHsuS3rwZMn/4wMZJC71w4+jcAWraorDAe9YzWGO9TE8UUxaKnFGzUa9d58TUFmptP5N3LqgALSXcaL6okcjR4GpoifJAtAnRtS2wgwCQwTrCXgl/MYt4JbQn2DNARjyisva8LswPzFRl7ig5mBPewiWiCDvb215H/Gg6dDRAkHj8FV40JBq1sboDLuKCDQd7k5y5QEUqe8y4WacXgXgDeTQhyDganZJBe1iiJiFz2fKAqTK0gTnwow04miuFyUiYjpCQoJq2LPnDT4Jay21HZymHsJcRSRzYW19XaA9TXBJcQ5X5SUQAIATwk0L32IK3men3mIK3meHwnnX5eWkBBHeFQ38Esoyi4Nxruk8LxrmcCOAH9hviieN3dDxQko8krIQ+8xG/AugkSZhvyxNkE0aSMoCeHa8RQpv4aDTUa0DTaeiu5SJdJTh8FOOFQdvc10wF7jKkokMYbFWLNuaCLUkkBAMsTg0ap5uRMKLg1TSgwu5TtzMBhwR8AeDECdPmraQhkKAJQ2XMwhGqKLoUMBkSGLEA0mWaNSJjDWF8UlWyai0lk4FJXdCZ8DHQGsfgKh2l2RkoSKsRSw5QAeQCvgzBF/fEJI2XICTh918pw5s4DpxMCTdVWP/wNqucl5iP5GR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data:image/png;base64,iVBORw0KGgoAAAANSUhEUgAAAOEAAADhCAMAAAAJbSJIAAABNVBMVEX///8AAP+/v7/j4+PJyf+8vLwbG//Pz8/39/dfX//7+/vr6+v09PSQkJDm5ubq6urX19fc3P/FxcW3t7fU1NSgoKCtra2Li4uampqurq5bW//q6v/09P+Xl5dSUv/j4/9HR/+lpf8AAOjV1f9tbW0lJf8AAMCxsf88PP/ExP9vb/9dXf+IiP8AAPbm5ty6uv+rq/8AAN7Hx7t+fv+goP8tLf+Zmf+Ojv/u7v+MjKxBQbsiIr5sbJC5uca5uawAAJ11df9/f51PT5dGRrYlJdrV1coyMtE3N8RnZ//f3+nOztp7e6MsLL9eXrFsbLgLC7qlpb6Vlb8AAMVMTLGLi55ZWZKEhLY+Po8YGLCGhn2ysutDQ0NtbYRnZ6glJel5eb6dnY0bG5N/f9pGRuI6OmlLS9RbW3FkozekAAANqElEQVR4nOVdiX/TxhK2JCtSdFm2bCchdmKSkgtyEZJAgQKF0JByBV55By0tpe/9/3/Ck6xrV9rVHpJtrfv9ekiJpOxod2dmZ2c+NRrTheIo+pT/5NSgq3IIz/9XdWfdnKphrNh9R/HhH5v+/5yObZuzblSF0JZ7CHFWbNmaflsmAU3VML9RvM4cyGgudfHDUXd76hTbMhF0VggXuD2hdavudcnXCK1XUQomB0sWVkTXprxQFXQymh71pRpO29YbDCrE6Ig4UGmHaAjx5qKhsTXZUkUzGi36SRhC702kHZPDEvMdK2J54l2ypc+B/aXMEjyt7YpkMrwWx026J844bakGz22qU3VDJgaHzwvT+xW3Y3Locw43NidhluBtKY8Gng3QmnTz8jw6Or/cRN8oSidiTEVz/0Z0dGO/ib5EFAmH6B83Fxajo8UFjISyMpEGVQ5+CTmV8NTBL6EiT6RBlQMzm+ZHQg2j85u3FhZvBFhcuCW2hDLG+ZofCXHu5fyMUreD/vn8SDj/muZvYC3m3+LjRqmU+KUSRkLeZde0gYmarR8dRkeHR+voO0XxvA3u0KcoEnI3VJydRN5FkDBdyKsSTXEiUSafWRMomsi342mpIqWeYIx+IcTaQnTZZyK/jZkNeswjThR/JgZuCYWFQIo0AqOysTyuzZyZgm3UeYJESkEYLJuIok3CECa9fevz7KjWAAptL3qaeJMwhEG3by3mEA1h9Mka1aFKYKwvNLVYSVod4ZO9Fbko80TtuaJle6Fga34/Dp4OGrs3wx8YVz8/8FdKptMTytkugCbLauP83mAn3NzWrz/sb7x73/GEy9YrgOL0n70YbYcnFy8kH88v5ki+AIZ1U/ouxF8bgYRbr2bdpAqhqP4wvV47+W9njOFxIOE7wa1Eiq5ty46i6Le3G6Mw1H3wOpDwjbti28JrGn/62dGO8MCfhKu74fHBjy9/ejY2g6rddwT1SQMEKhSjTS4O4iNTVbF1UTWHO9To1nyG010Sb0qylmyt9ByxlhfsZXe6qorUj0s83rTZ74vSjVrBBovhvMIPR3O5JYKMrSLNqF+/3np9jffWPK/+npxZuKx/HHgzx48Lbq994FvDzyVDcdw3+76E+29cBT9Pa+7mYMPAYS2+9zFw16SPQUU+1hno1DgVGheVUW27pSjB6L0OVhUb142GpQQO3Qqqww1i6fDMgIys6Yq8lI476+3xxvHbZIiavb6DuIehNHOqsFSEC614cCTKlN/LoEy66iH6XamniKgyUArTr6OcUrOOAzWvZKzCKBuAlfxauIbqJi+gRr+dpHvZYVm/wuCcgL5eZXBPjNZythtrlltjZb2tYtcGASOXDzV5NglNjkFe6WUHpILSq8WwOplhYJJ3hdMmsnOkdO1lbcyYE6Bl28VCZpMR+QxadqQT9uZc2+4mTXR7NoP6VbRlO6vKxo/DvVMXToHidkqyTu0ythNbTv6lm7bdUWhWX1YHs/zRVMzSJuvL8FNAZPIxsOkZHoZIw6UJFKgFmyVmD9k5mdL7Mj5X5uWga5+7S/iFMjFQ4A6LzZC5lLfExnLRKSNgM2giugrVBOj3vU6BjF1ymk9+CMJ71Fa5gFLm9vxfo3BZC6RYKZI++aOZYZCZLGV9kcwQyGYAUjHZ4HhxLEojnTHmcFJoedYAE6p0hzMAddr0RfSmj02bv2qCWXkWvHqogPkBfmVQd6BWWkjoKBEZUj4c4DXDCc9VsHfAJCfgoGBYcCCYUph4Hlrp3IPesVtJUQ80MoE3yJbJn52LLltWUqLjoKUqZYIQEeAsMBIPV2FLys1KxLpWiUXsgY9pVVS1BOWmxtMSZRsLAY9K5sVYzEMC6faqsrd0D9ReNu/DQbeWw5MMb4FurI5fBirSCyXkSCEGbuEihhnbYqg4psJVOfiocKr3OPZs0m5nzske3+TPCwOMDFbJvQJZnUBcLi2d6gX2vPoAqgKPpkorXmz4mK/YJNHtHLURARw5+CcFZTnX5tH2ffJVoIT+/Oasno0HJ+f8cX5QOj+kpzSNMHbXxlsz0r0B4UrQ8PjvkWseNRLROCW8+ri19fEqOaWR8MQXbme04/93kdCP6dOM7avO4M9SpEU4kgcSvgad8TU5pTD3dyTpdnt1dbX9VEpKgjEA3te9b3fvnPA1MdLDnOWQd8fJacd343PySLgnSUfR4dP0EAOgVYunHw6Q1+xKa9HRmrSLfkzQKgMT2hzstsMDYxN59w/jBMONZCYSq9VWd6TL2Kitn0prxVMRkHBT+g19DUX5e2AmcKOrLe1FLbshIS94Ekj4JDklStiU0hp143znkFrCyy8jzBPJEgYqysFoiLYU3b46Qkv4+OXGxss06YA4Sm9L6OegkRKknJ3c/XAPeQ0lSQO3hI2LXx9fJCfkHb9TaYd0CYDE4zW2B53/HSJ9tolL2FgGdBTZbyTqz8zD08MOJkDZXLiMji5LSXgfK2EP+MvkslgpfiAdgAfKmPhD85YUo4jSBy/haLMZ4HAHKyEQDKGR8DbxGgCghBh71lzYOboZ4GiHrw+l/fHr2cdoiO37PXs3cU3IEt5KrBcVaPqw7DyMXtDZKUbCk+Gfd5LZR5ZwTVpITwbtVcLEBR6In4fVaBrcPDROvq2tohqEwZEkpc7otjTCtCn/wIPhX+jSjInr0vVb2+kJORTsD/uz5ORcwrUpRmJfD14fb7y4RvU4pYR4n4Yk4dmXG8DfJYpo3JFOY8rLXUl6Wnx16kv+GCiDD1eIayh9GpxfSpSwufePh4CvQR6mbd8ZDV3c5qkkYTh4YiT68+LlWN39jLiGwvMehy8wupgo4dl/1Gdn6cyi4Inwe25h7+zm2d4CcWmRturgp7GH/wBxzaAdv6b1NsbLHY91zPqQ6Hk3ZBPUcTRMGM1RZKBHmFcOPDx578/GJUR8QaDIl0T7zKTVkz+8LfBOqnDW/cPzvdHa+dEq6UJg7lhv3m09f0/xcATKRTEcFYoB04ZSBqsUgShoS8vtvbooF6fhjbWpkKWplkwOfLL/7krG2qqJl3KylGMAbhf4zSsZL+WPeZtghk2lEWFQh1UQ865m36LKfEmQjSc8Lrdvwb/3BPabVWGpBLhvER6X23vi3z/USz0EDzt/XG7/kH8PGLyPUycjACqG+LjkHjD3Pj7EhE8giKAGpDmTh5bcx68kF4OxDViA5t6Uk4aWy8XgzqeBNGhFnQguxMABWy6fhjcnCspVrqYToaUA5I2Uy4mqJK+tCnpO2C5AC+uSeW2cuYnw4ouHTTADSCNkIwelchMbnPmlUCMYdTIC0BPyHne5/FK+HGF4x4LrO0ggwPcPpw7hmwD9vjBHuMGV5w1PjnKJUbAORC8JSuV5N3hy9TNLG761WARYi+EeVSpXv8FRbwGvm5wSzEGwxcNnq5aqtwjBVjMD+7gl6i2gWUBYE5aomYnAUPeU4Q/U+L7UbGiQnqRY15epe2JERiW4XBGNTGlXzUh3Mwt8M1dOSISeUeJ1Yy/PlTmz8pHqGUVd1TqlOuTYStm+Ypz9OncdC9aNrP/h0pPqKNnXUa54alLIeYy6KlPZDV++zJAuWTw1MeTDYWaXglQnJ1/DqCocUjnMXm4R7fvBEC+E+eCXB2DmtKLlfX0ORTw1oIgjXBkgjlC+35A2vo9PddVDjOOaUkZEwJF/2JGj+2nMT/MpODTtoVC0HzGwRANdezgc9sf7udK//j0cYtxIS64jIwYMrcCddN+O+/B3rPrR6+bJIOEUcNG5D30JH2KlWJk8j0I1cPG8nQePfnmETmkuvK120D12k62oE18BVQmjxUqgtyTKR1ZT+Laeuh+LGbHrC9ejGni++1pbL40Ew3F7aef88UesKG8eNgZ7URJTQPclqnwRloYBWZt+9VWS3kWZ/es763fOGpbiaMtoyjbhoMpy/3ngzLwIvVDj99Nvj4P4kaDsukhcbY3z7x71Pn/+/N3KgXR24Ahi3GmhhBL+GqzdO8MvJ6NPJkP0tv6wOupvgUf6PHRnti8bzS+eLK4KzcHsuS3rwZMn/4wMZJC71w4+jcAWraorDAe9YzWGO9TE8UUxaKnFGzUa9d58TUFmptP5N3LqgALSXcaL6okcjR4GpoifJAtAnRtS2wgwCQwTrCXgl/MYt4JbQn2DNARjyisva8LswPzFRl7ig5mBPewiWiCDvb215H/Gg6dDRAkHj8FV40JBq1sboDLuKCDQd7k5y5QEUqe8y4WacXgXgDeTQhyDganZJBe1iiJiFz2fKAqTK0gTnwow04miuFyUiYjpCQoJq2LPnDT4Jay21HZymHsJcRSRzYW19XaA9TXBJcQ5X5SUQAIATwk0L32IK3men3mIK3meHwnnX5eWkBBHeFQ38Esoyi4Nxruk8LxrmcCOAH9hviieN3dDxQko8krIQ+8xG/AugkSZhvyxNkE0aSMoCeHa8RQpv4aDTUa0DTaeiu5SJdJTh8FOOFQdvc10wF7jKkokMYbFWLNuaCLUkkBAMsTg0ap5uRMKLg1TSgwu5TtzMBhwR8AeDECdPmraQhkKAJQ2XMwhGqKLoUMBkSGLEA0mWaNSJjDWF8UlWyai0lk4FJXdCZ8DHQGsfgKh2l2RkoSKsRSw5QAeQCvgzBF/fEJI2XICTh918pw5s4DpxMCTdVWP/wNqucl5iP5GR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437174"/>
            <a:ext cx="2802796" cy="2802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9" descr="data:image/png;base64,iVBORw0KGgoAAAANSUhEUgAAAPQAAADACAMAAAAEGr53AAABX1BMVEX///8AAP+NjY2vr6/r6+vOzs719fXv7+/6+vri4v/y8vLm5uZjY//l5f9xcf/p6em3t//FxcXY2NhGRv+0tLS6urokJP/AwP92dv/f39/Jycm/v7/b29vR0dG8vP+Tk5M8PP/W1v+mpqZQUP+Ojv+ampqGhoaUlP/19f8AAPfQ0P/v7/+EhP8rK/8VFf+pqf8zM/96ev9VVf9bW/9LS/8AAMcAALIAAI69vbKmpv8AAKR+fpwAAJcAANPIyP8oKNkAAOkAANsrK8qtraJ9fW49PXQdHetFRaBXV7Oxsb9oaH4AAGFtbWkNDYuenv9ISHpISIdycltkZJkoKKkmJuVVVTycnIuxsceKip54eIpwcJNjY4uPj7Q9PcBaWqNTU2gsLI0AAFEqKnHKytlVVVJHR2dERIxOTrk6OowbG4ujo7k0NKG6utxnZ7x2drcREcJOTnaSkq5ZWd+IiNQAAHCw4hkpAAAPz0lEQVR4nO1d+X/bRBa3rGsiJ3HlSk4lW3GsxMp9H01p0wYKLVdLtxToAbuwWVhgF7LL8v9/VrLlRJ7LM9JonEC/v7SRbUlfzcy75r2nSuUt3uJPjnqv2ocKJn0nOLhR9QKRX/x8QDNb8SnDlGwtJh+1NbP4iQWhbvaqkZc94kfVsF7kBj29paoefNRWVVu/ArxBQ/fVEDP36skNBvlO6qstHWE8vJyj1vKdVRj0mFmD9GFb10P8vVOhRYFJWcGG6UT8JxWIsGXRv6C5DucprY46/kuRY3CeVhQ0P2K4dLvqj3kwWXg2A+UYNdWfxNq2ApVxxfqqzXpS120zqiYjcHIKjAIwbGYmFaPhsn3R8Ti0sWG32b8sBEaHS0J5PW38l+o9TqnXkmuxWD3eH7hj9Yzmcq9SryVPnoEGm7TJwnTHLEHdySGZPLXO/6N88Fs5ppXp67SPAz/XoBmqpLG2qXdPhk8Z6zr/3B7Ac6Wsa+71PITpEudijvU8hJR1Xedfz0OYLkmG9zjsFxgBu+7MC0MtYAmRJombw0K/RKvQrxkAWoUsAg9rpdhEl4UNZYtw/F2zo4GZi1ZR70ELi/1+DHILsSEMjDZ2Cg8U7lGKQ8hgTdKB0dYCvONq8VMQUcsvuS/QgQ+IiAjUeb12DhSfiPFUhKRCTcT9muOCGflRE2L99EbFVigkGFBUARAB8ptNWbRHhrohIFocA5Rlg1uCNIPfIP0xivWN6emn2QPd2en9+4Qvq4VFLB41io5eVBQl+/fUjqJME74bZAbXpOjoqQVFmc0emNtSlBuEL5elq2lidhoiPXMA3XAG7YxW1Sj6YOqmotzKHphrkkkLUQKcp+UhDTIGik1xN/lIu6VEzKieBg/p7PqjWRV8pFEDQASoJ+UinbFxrjhpgyopuEhfUqX6bJykKXogN2irLzdpqvThJE1TLnlBj+HykW4NB4XqKHCSLur14kCPbvCRvhjhPxXplCzdokhI72YP3KeS1lzhlmidHnRMSM/NX2J7h4W0Q10yCenm3uIlYguNQroifm9rTHAiId3cukAzNhgZSNODjAlpBDTSwsU3A2kYDKSpXsK1IL2Qwc6WGNJ7mTUzt0RxOCoTIj3VvcQc7CGNgpk0hyCbDOns32zSezxpDpU1nrSpIaCHgsohPVaQiSJtBLoeOCoCW9cJyVsJSiFN3//kJA1aJAVoq6rjx+www+rFh1sxefyUs1rUUclHmu4ZibG9QRQ1NGp6JYg/ViNsNKMMi6xkMxRoQVRl3ZPRomrHhNe4SNIXbmqZpI143nKmD4TxGh8JoIv0siLkPzjwTu+RXYOa6lIkFBGe7tiZ0dapAeqc/jQ1qsxJOpuVa4RhPeeehxV0MkypiyMn6VLCRYbpsqStkeF3guHvxcXIMgkTPYrvxkf6IpjstdSiphmw1XRtU2NQ+zDpm2zR0EaLfM4p2D2dpzkcYTqdHWJiCxf0NMWeJnWWDhYPsn+v7y4eLBG+m92Yp6XtgJmZmfXsgZX4wArp24O703o1QSlWxiBpm0Z6ZX19HT5Aur/snh0Ynz7JBKtv3IEgFBg9aVd9UAGCtouye1nUjDpWGGc/P/vPmVHxHMFpGL4L6JFvZgA7qz/N4pEto3N+cvruyfuuLby4o+40/Phuj4+Lrhko2S0snEPQOurHVA6LJgHhYLm2//4P5+c/Pix2Hlg1F91uNH5d7ZNe/WWs2DZGfGm2XBLn+/4zPSp0my14ERdN+Kt9k4bPvqGeqIY61LG7OT4PovF5evYCyt9AJ2HBofbeGZImh4B9VXUDXYemQmPwHOgT5OxwcPaTj/LfIia8UTD1rf7jYHqffo3/3AirHd/UCPLSTHzpHmWmf/1uSvqr3HdoOqjcKqqr9fP+kv7pGPOZZVd749ODgBo5JuGpCBhprC3rUWxRMrrdgTk08+/om8OTk39hONdsZo/aU1s69tkP1/SHuXPoCCUNuRLo7jQ3Eu25cvBizXO/OkOfpuW6DQ79qukuVqz9fDvhfC+3kVIj/dLJIRpjn2Y7/mdW2cAzc3oep90Dgggz2OD4+e3fvzPIJaV01Bzig0cUGQO6m8pMZUmZxp3U8vkKx4ZwqoS1XbV6uSQPhXM+Ybat7G03t6YwnzTU3ImIId4ubuhn/7vfd6Gm5kkJfDhQrZCxdVsYgFllC+tgj8S5eKHh11rjv83+clqfVp7iPseihha+j8Bw+RcNUJRl9GhRn9pwsE6+8VrZ7FbAkrLPfKba+AK7Fm4LggawqyjI7DYE+NQ1fPTlN2Vx/YayQIxjwGgweJDA5tPX5i+rC7vwc7fweocT7RC32OLltKRsrrGexHeZHEiPp91B8PWpcn9lX7mTPWgRN7Q4gXVFphaVrW3GE5jM9d1myDo3a52PFpWNWG9tNTOPXsunV3DQcXbUhtJkFN0OT110fNsMk0Lz1VhDzyYyIF5kF8ta6wis0PIDRMRsKzvKg1fjK9uBzWslOK4+ZrRruhpUar8tD8gubwyH2hNbvuLD9uNaPKsOlO3WOOtWb/HLFUN3aWs7UO3knOg2QT6/hQJ9VBKBhVh+rDW3urEfo5KuBeLPYL+dDVY9jPCjZoVRq7+fiqbSauIzBu2REdtQZleSKb6ZeOHtKMLt8Vd7gVZgs8GrRi3zcjcdJP8Po2FtD0DUvkHPxMuHVsZg2t7a72vopdV0r6lXjfRMGovpRlUB66utpnkTMewkqHU5o9EATFhGc59M8TNYuzGQIeu/3rgYYz0bchOX3JRkyCQYnc0W0vcCq2GKA1foLqpqiRc9mLNWVvePOoZhW7TEZALim1iY0JsgYBiaFB+5PCBB49KqDvHFzyWtJSoCWPcLtkpGganYbRfx13MCCc+XWT6NDWUV34DjBVLcK3JTGgdEbJZW70cGvIAF7PbSgdmjlk3ahLQTKNYwhAGjO+p9tMtvrjIC2DbQypRiAyCSs2wxggCeWTKaS6J2Pb02Tzgg0qYMoxCt5y/QzSgH4EIkOdoDmc20avfyLy9HjqK6uox6VhLgvC5dkhhFdHVDoikKWWOldb2AgfqTYnqVMAHqL4NRJuUAlZdFepRxAlIeIhIO2YDsT5dt/F6iBpmcvrSGqeickmaKBqPiI1feBljvdsnZxMQrI6SlGWXQpWltUgiYe7o7u7Cwf2vpBh9vC+kJNSnS3MZgd7o5rM/dunln/PczQExRadMbEiecD3tlaUB3UN+tKDdnOH6MZhZKGmpYcfD1NlnZTZjuL2/Pz9+4c2szYd1l/zVqf5fSTgaFCa1hvme9nIzyfFqBsLKWFNscrNN/Qr3YZEjzqcr5rdGh7Q88qZUWBgjHyZDmGuiZfUVZHF3EezFr9vyoSZGGLGAu0nPx3Ibyr6aaPEONXE1Ey0UGQCl2PI96ZTae3JBqBvEq32FOnHHgSFmZPSwzGH3Yx19wRIrWm1CHhQRJLzvWzBm08FJII8zxyJAG/ifvKuc/Me+lTcXrdw45GK9qUs0cBOPs9Qd3R20h+aQfDqoY3mENYNyPv4zoJ3ArHn4mcxS8OVSU1fOR9H75pP82MCZXnzP+9ClUDTrAhqLsMZllLwdVDUdZh0c6aT9NuFduM/70Fon0Ai6NGMGT9HJ/yRyTTvr4RXoXTxh/SiR9k4U0uJde7lnmoHTS1mfp9P6Y8af46R0bZdMslqh/lJL+NHNQ/ppW+1U0q8UEWaK8N5gE2ScDzqfZ8hj5pCsvE3H6hLlaagZXcd5dwGaMYxD05/fpyGKaAOmK9+UXD9kT1VZuYkzOedQ0JaH9+MXpe6NW8CRI85mhicm5CbnPK7c4AgnGw/ehKOREzFA+h6O7qcDVTLEPkqRPM0KFg2QM5akiAIWluEiDDXgurzRxwo0I5GplFGxjALW14gucTB3EHJ9eyuq1hDO7u3Et/ekkXztmOTs3069WXFve4prcVyZywpuEMLeT6J293aWljdl+KJhNR6e4IjEywLuquntKFts8OXBoW9JrEQJOcH9vZxDz3jxY5kv7Q4JDOarncgFOec7zrLvbd5aWlrfXeDMdkR0Oads60NasxByIGpIPOqm9LIk5PpPcqoVIyzEEMVeWl+2CTDJQ+lvRLq6EpEpKzASeVPrFZHNORhUHKK+OYRQTzS6aTMJgPK7w7Jb2uBNAMjOQk8OGDrS8vKYKuqMkR3Egc1meCO0DMj3lGIOIISIhyzwLeGhl+DpovkkZL8CgALaB/fKDNmg6lUzZnQDWmBIyrzGvw5VcuYKUxJVYfpdeES3klJcYmgK2gksrLh0Cs36l12XV4BedlxyKxXCWFObPAulqVkrB+AUgdWUdHx9XZc/uCqqlMN0axQESGY3HLx49ujeBCuoOWjNe2rUgyd0YbFSfyGeNvCgYlBc3gszN7wetK5XHJb08lALf94+PswYDKEuHwKb+72n0+AGud2W5MH588OjF4+x4++UEbxqwmL6dkn4kn/QgL+CdrPwqJWQVIEv325T0Z3JSJDN4dTq48g/Zg9jXyBRDA20DEKYtpgs0yc2JZ9h0KuF11BjOlcrLeIKvHr4SfCkG4EmDUPBQ46L5lmPefXMX7dpVPp4TEudoL7jgBn53cDKNXRLog7zQQyRw5YxrZcYOD9sh0JKUfYDDq6PYRjhCe1sbuihPoIFvKMnQQro0GMHdN699XPRAkBmu4qNB1BcKy4GHtbhFRMIJTXo92KmdBLAP3lSLmikB2uKjD4/+FldZwJYdGo1iFSW+T1D4nSvBOWaNvT8tzL/vUY9IWxfyGxYRYHbwq08Px7yykgBs8+P2x3//7rXtyo1006C5eCVSU3NI2ljjYfzyxr3E1D96yX268kBiXfFslY92XcW2abXSapFJhIiIqLug/ebZsy+R1Q1Mh+O1cFoU4hvyHj9Ijd7XBW5SOLRP+y/i+BYjgIwwGvc+2j5Ms0OMsl1Ui7wpcpOi0Ri8XGf1r1hFpaotPaDJXdDQfYfSAElNnffVuwXvUyh6J4O7OifompquOyqheb7mJO1YA5oCtv45OP3hWfFbFQbtQ2XsXVma6VRjRJfCGajJgbBGfY1tAvMffZ/u5OMrYpr0YT5P598Rg0ViR9UUBAWPoN0z/A8eND+QHx+i4qNB2Go1/9tvKPCTbjLg+FhCpzcuaM/7i/rzqvh4KHvjfekArz65fftJCwjPSTBK79koAL5QnwDUir3yVhaswr70JbQr5GHQAQq8SmgUodxEsWIwsS+94oTW65BeD3dV4VSLLW0zEL1tIAWqnT90oumiVohstHWStT0GTuyfiL4ZedDMVsR7+yCMaqQXYF4b2FHoMW9JaH6V9lLPawTTddDXtaJo67p/XVcyFrG77Kq0nqrx8rfhF338AWBoZtj3nqHjfT8z0jXzOmooVhgX3nQf0hM83+It/tD4PxxSHuM0HARX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844824"/>
            <a:ext cx="23241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540891" y="4239970"/>
            <a:ext cx="8279582" cy="923330"/>
          </a:xfrm>
          <a:prstGeom prst="rect">
            <a:avLst/>
          </a:prstGeom>
          <a:noFill/>
        </p:spPr>
        <p:txBody>
          <a:bodyPr wrap="square" rtlCol="0">
            <a:spAutoFit/>
          </a:bodyPr>
          <a:lstStyle/>
          <a:p>
            <a:r>
              <a:rPr lang="en-GB" dirty="0" smtClean="0"/>
              <a:t>The difference is that water is </a:t>
            </a:r>
            <a:r>
              <a:rPr lang="en-GB" b="1" dirty="0" smtClean="0"/>
              <a:t>polar</a:t>
            </a:r>
            <a:r>
              <a:rPr lang="en-GB" dirty="0" smtClean="0"/>
              <a:t> and forms </a:t>
            </a:r>
            <a:r>
              <a:rPr lang="en-GB" b="1" dirty="0" smtClean="0"/>
              <a:t>hydrogen bonds</a:t>
            </a:r>
            <a:r>
              <a:rPr lang="en-GB" dirty="0" smtClean="0"/>
              <a:t>, as methane is non-polar it cannot form hydrogen bonds, this changes their </a:t>
            </a:r>
            <a:r>
              <a:rPr lang="en-GB" b="1" dirty="0" smtClean="0"/>
              <a:t>physical properties</a:t>
            </a:r>
            <a:r>
              <a:rPr lang="en-GB" dirty="0" smtClean="0"/>
              <a:t>.</a:t>
            </a:r>
            <a:endParaRPr lang="en-GB" dirty="0"/>
          </a:p>
        </p:txBody>
      </p:sp>
    </p:spTree>
    <p:extLst>
      <p:ext uri="{BB962C8B-B14F-4D97-AF65-F5344CB8AC3E}">
        <p14:creationId xmlns:p14="http://schemas.microsoft.com/office/powerpoint/2010/main" val="256001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878" y="1688124"/>
            <a:ext cx="1589272" cy="1589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6" name="5 Rectángulo"/>
          <p:cNvSpPr/>
          <p:nvPr/>
        </p:nvSpPr>
        <p:spPr>
          <a:xfrm>
            <a:off x="540890" y="12820"/>
            <a:ext cx="8065028"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Comparing</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methane</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Comparing</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termal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properties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methane</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323528" y="1095127"/>
            <a:ext cx="8496944" cy="646331"/>
          </a:xfrm>
          <a:prstGeom prst="rect">
            <a:avLst/>
          </a:prstGeom>
          <a:noFill/>
        </p:spPr>
        <p:txBody>
          <a:bodyPr wrap="square" rtlCol="0">
            <a:spAutoFit/>
          </a:bodyPr>
          <a:lstStyle/>
          <a:p>
            <a:r>
              <a:rPr lang="en-GB" dirty="0" smtClean="0"/>
              <a:t>Both water and Methane are small molecules, made by small atoms which are linked by covalent bonds. </a:t>
            </a:r>
            <a:endParaRPr lang="en-GB" dirty="0"/>
          </a:p>
        </p:txBody>
      </p:sp>
      <p:sp>
        <p:nvSpPr>
          <p:cNvPr id="7" name="AutoShape 2" descr="data:image/png;base64,iVBORw0KGgoAAAANSUhEUgAAAOEAAADhCAMAAAAJbSJIAAABNVBMVEX///8AAP+/v7/j4+PJyf+8vLwbG//Pz8/39/dfX//7+/vr6+v09PSQkJDm5ubq6urX19fc3P/FxcW3t7fU1NSgoKCtra2Li4uampqurq5bW//q6v/09P+Xl5dSUv/j4/9HR/+lpf8AAOjV1f9tbW0lJf8AAMCxsf88PP/ExP9vb/9dXf+IiP8AAPbm5ty6uv+rq/8AAN7Hx7t+fv+goP8tLf+Zmf+Ojv/u7v+MjKxBQbsiIr5sbJC5uca5uawAAJ11df9/f51PT5dGRrYlJdrV1coyMtE3N8RnZ//f3+nOztp7e6MsLL9eXrFsbLgLC7qlpb6Vlb8AAMVMTLGLi55ZWZKEhLY+Po8YGLCGhn2ysutDQ0NtbYRnZ6glJel5eb6dnY0bG5N/f9pGRuI6OmlLS9RbW3FkozekAAANqElEQVR4nOVdiX/TxhK2JCtSdFm2bCchdmKSkgtyEZJAgQKF0JByBV55By0tpe/9/3/Ck6xrV9rVHpJtrfv9ekiJpOxod2dmZ2c+NRrTheIo+pT/5NSgq3IIz/9XdWfdnKphrNh9R/HhH5v+/5yObZuzblSF0JZ7CHFWbNmaflsmAU3VML9RvM4cyGgudfHDUXd76hTbMhF0VggXuD2hdavudcnXCK1XUQomB0sWVkTXprxQFXQymh71pRpO29YbDCrE6Ig4UGmHaAjx5qKhsTXZUkUzGi36SRhC702kHZPDEvMdK2J54l2ypc+B/aXMEjyt7YpkMrwWx026J844bakGz22qU3VDJgaHzwvT+xW3Y3Locw43NidhluBtKY8Gng3QmnTz8jw6Or/cRN8oSidiTEVz/0Z0dGO/ib5EFAmH6B83Fxajo8UFjISyMpEGVQ5+CTmV8NTBL6EiT6RBlQMzm+ZHQg2j85u3FhZvBFhcuCW2hDLG+ZofCXHu5fyMUreD/vn8SDj/muZvYC3m3+LjRqmU+KUSRkLeZde0gYmarR8dRkeHR+voO0XxvA3u0KcoEnI3VJydRN5FkDBdyKsSTXEiUSafWRMomsi342mpIqWeYIx+IcTaQnTZZyK/jZkNeswjThR/JgZuCYWFQIo0AqOysTyuzZyZgm3UeYJESkEYLJuIok3CECa9fevz7KjWAAptL3qaeJMwhEG3by3mEA1h9Mka1aFKYKwvNLVYSVod4ZO9Fbko80TtuaJle6Fga34/Dp4OGrs3wx8YVz8/8FdKptMTytkugCbLauP83mAn3NzWrz/sb7x73/GEy9YrgOL0n70YbYcnFy8kH88v5ki+AIZ1U/ouxF8bgYRbr2bdpAqhqP4wvV47+W9njOFxIOE7wa1Eiq5ty46i6Le3G6Mw1H3wOpDwjbti28JrGn/62dGO8MCfhKu74fHBjy9/ejY2g6rddwT1SQMEKhSjTS4O4iNTVbF1UTWHO9To1nyG010Sb0qylmyt9ByxlhfsZXe6qorUj0s83rTZ74vSjVrBBovhvMIPR3O5JYKMrSLNqF+/3np9jffWPK/+npxZuKx/HHgzx48Lbq994FvDzyVDcdw3+76E+29cBT9Pa+7mYMPAYS2+9zFw16SPQUU+1hno1DgVGheVUW27pSjB6L0OVhUb142GpQQO3Qqqww1i6fDMgIys6Yq8lI476+3xxvHbZIiavb6DuIehNHOqsFSEC614cCTKlN/LoEy66iH6XamniKgyUArTr6OcUrOOAzWvZKzCKBuAlfxauIbqJi+gRr+dpHvZYVm/wuCcgL5eZXBPjNZythtrlltjZb2tYtcGASOXDzV5NglNjkFe6WUHpILSq8WwOplhYJJ3hdMmsnOkdO1lbcyYE6Bl28VCZpMR+QxadqQT9uZc2+4mTXR7NoP6VbRlO6vKxo/DvVMXToHidkqyTu0ythNbTv6lm7bdUWhWX1YHs/zRVMzSJuvL8FNAZPIxsOkZHoZIw6UJFKgFmyVmD9k5mdL7Mj5X5uWga5+7S/iFMjFQ4A6LzZC5lLfExnLRKSNgM2giugrVBOj3vU6BjF1ymk9+CMJ71Fa5gFLm9vxfo3BZC6RYKZI++aOZYZCZLGV9kcwQyGYAUjHZ4HhxLEojnTHmcFJoedYAE6p0hzMAddr0RfSmj02bv2qCWXkWvHqogPkBfmVQd6BWWkjoKBEZUj4c4DXDCc9VsHfAJCfgoGBYcCCYUph4Hlrp3IPesVtJUQ80MoE3yJbJn52LLltWUqLjoKUqZYIQEeAsMBIPV2FLys1KxLpWiUXsgY9pVVS1BOWmxtMSZRsLAY9K5sVYzEMC6faqsrd0D9ReNu/DQbeWw5MMb4FurI5fBirSCyXkSCEGbuEihhnbYqg4psJVOfiocKr3OPZs0m5nzske3+TPCwOMDFbJvQJZnUBcLi2d6gX2vPoAqgKPpkorXmz4mK/YJNHtHLURARw5+CcFZTnX5tH2ffJVoIT+/Oasno0HJ+f8cX5QOj+kpzSNMHbXxlsz0r0B4UrQ8PjvkWseNRLROCW8+ri19fEqOaWR8MQXbme04/93kdCP6dOM7avO4M9SpEU4kgcSvgad8TU5pTD3dyTpdnt1dbX9VEpKgjEA3te9b3fvnPA1MdLDnOWQd8fJacd343PySLgnSUfR4dP0EAOgVYunHw6Q1+xKa9HRmrSLfkzQKgMT2hzstsMDYxN59w/jBMONZCYSq9VWd6TL2Kitn0prxVMRkHBT+g19DUX5e2AmcKOrLe1FLbshIS94Ekj4JDklStiU0hp143znkFrCyy8jzBPJEgYqysFoiLYU3b46Qkv4+OXGxss06YA4Sm9L6OegkRKknJ3c/XAPeQ0lSQO3hI2LXx9fJCfkHb9TaYd0CYDE4zW2B53/HSJ9tolL2FgGdBTZbyTqz8zD08MOJkDZXLiMji5LSXgfK2EP+MvkslgpfiAdgAfKmPhD85YUo4jSBy/haLMZ4HAHKyEQDKGR8DbxGgCghBh71lzYOboZ4GiHrw+l/fHr2cdoiO37PXs3cU3IEt5KrBcVaPqw7DyMXtDZKUbCk+Gfd5LZR5ZwTVpITwbtVcLEBR6In4fVaBrcPDROvq2tohqEwZEkpc7otjTCtCn/wIPhX+jSjInr0vVb2+kJORTsD/uz5ORcwrUpRmJfD14fb7y4RvU4pYR4n4Yk4dmXG8DfJYpo3JFOY8rLXUl6Wnx16kv+GCiDD1eIayh9GpxfSpSwufePh4CvQR6mbd8ZDV3c5qkkYTh4YiT68+LlWN39jLiGwvMehy8wupgo4dl/1Gdn6cyi4Inwe25h7+zm2d4CcWmRturgp7GH/wBxzaAdv6b1NsbLHY91zPqQ6Hk3ZBPUcTRMGM1RZKBHmFcOPDx578/GJUR8QaDIl0T7zKTVkz+8LfBOqnDW/cPzvdHa+dEq6UJg7lhv3m09f0/xcATKRTEcFYoB04ZSBqsUgShoS8vtvbooF6fhjbWpkKWplkwOfLL/7krG2qqJl3KylGMAbhf4zSsZL+WPeZtghk2lEWFQh1UQ865m36LKfEmQjSc8Lrdvwb/3BPabVWGpBLhvER6X23vi3z/USz0EDzt/XG7/kH8PGLyPUycjACqG+LjkHjD3Pj7EhE8giKAGpDmTh5bcx68kF4OxDViA5t6Uk4aWy8XgzqeBNGhFnQguxMABWy6fhjcnCspVrqYToaUA5I2Uy4mqJK+tCnpO2C5AC+uSeW2cuYnw4ouHTTADSCNkIwelchMbnPmlUCMYdTIC0BPyHne5/FK+HGF4x4LrO0ggwPcPpw7hmwD9vjBHuMGV5w1PjnKJUbAORC8JSuV5N3hy9TNLG761WARYi+EeVSpXv8FRbwGvm5wSzEGwxcNnq5aqtwjBVjMD+7gl6i2gWUBYE5aomYnAUPeU4Q/U+L7UbGiQnqRY15epe2JERiW4XBGNTGlXzUh3Mwt8M1dOSISeUeJ1Yy/PlTmz8pHqGUVd1TqlOuTYStm+Ypz9OncdC9aNrP/h0pPqKNnXUa54alLIeYy6KlPZDV++zJAuWTw1MeTDYWaXglQnJ1/DqCocUjnMXm4R7fvBEC+E+eCXB2DmtKLlfX0ORTw1oIgjXBkgjlC+35A2vo9PddVDjOOaUkZEwJF/2JGj+2nMT/MpODTtoVC0HzGwRANdezgc9sf7udK//j0cYtxIS64jIwYMrcCddN+O+/B3rPrR6+bJIOEUcNG5D30JH2KlWJk8j0I1cPG8nQePfnmETmkuvK120D12k62oE18BVQmjxUqgtyTKR1ZT+Laeuh+LGbHrC9ejGni++1pbL40Ew3F7aef88UesKG8eNgZ7URJTQPclqnwRloYBWZt+9VWS3kWZ/es763fOGpbiaMtoyjbhoMpy/3ngzLwIvVDj99Nvj4P4kaDsukhcbY3z7x71Pn/+/N3KgXR24Ahi3GmhhBL+GqzdO8MvJ6NPJkP0tv6wOupvgUf6PHRnti8bzS+eLK4KzcHsuS3rwZMn/4wMZJC71w4+jcAWraorDAe9YzWGO9TE8UUxaKnFGzUa9d58TUFmptP5N3LqgALSXcaL6okcjR4GpoifJAtAnRtS2wgwCQwTrCXgl/MYt4JbQn2DNARjyisva8LswPzFRl7ig5mBPewiWiCDvb215H/Gg6dDRAkHj8FV40JBq1sboDLuKCDQd7k5y5QEUqe8y4WacXgXgDeTQhyDganZJBe1iiJiFz2fKAqTK0gTnwow04miuFyUiYjpCQoJq2LPnDT4Jay21HZymHsJcRSRzYW19XaA9TXBJcQ5X5SUQAIATwk0L32IK3men3mIK3meHwnnX5eWkBBHeFQ38Esoyi4Nxruk8LxrmcCOAH9hviieN3dDxQko8krIQ+8xG/AugkSZhvyxNkE0aSMoCeHa8RQpv4aDTUa0DTaeiu5SJdJTh8FOOFQdvc10wF7jKkokMYbFWLNuaCLUkkBAMsTg0ap5uRMKLg1TSgwu5TtzMBhwR8AeDECdPmraQhkKAJQ2XMwhGqKLoUMBkSGLEA0mWaNSJjDWF8UlWyai0lk4FJXdCZ8DHQGsfgKh2l2RkoSKsRSw5QAeQCvgzBF/fEJI2XICTh918pw5s4DpxMCTdVWP/wNqucl5iP5GR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data:image/png;base64,iVBORw0KGgoAAAANSUhEUgAAAOEAAADhCAMAAAAJbSJIAAABNVBMVEX///8AAP+/v7/j4+PJyf+8vLwbG//Pz8/39/dfX//7+/vr6+v09PSQkJDm5ubq6urX19fc3P/FxcW3t7fU1NSgoKCtra2Li4uampqurq5bW//q6v/09P+Xl5dSUv/j4/9HR/+lpf8AAOjV1f9tbW0lJf8AAMCxsf88PP/ExP9vb/9dXf+IiP8AAPbm5ty6uv+rq/8AAN7Hx7t+fv+goP8tLf+Zmf+Ojv/u7v+MjKxBQbsiIr5sbJC5uca5uawAAJ11df9/f51PT5dGRrYlJdrV1coyMtE3N8RnZ//f3+nOztp7e6MsLL9eXrFsbLgLC7qlpb6Vlb8AAMVMTLGLi55ZWZKEhLY+Po8YGLCGhn2ysutDQ0NtbYRnZ6glJel5eb6dnY0bG5N/f9pGRuI6OmlLS9RbW3FkozekAAANqElEQVR4nOVdiX/TxhK2JCtSdFm2bCchdmKSkgtyEZJAgQKF0JByBV55By0tpe/9/3/Ck6xrV9rVHpJtrfv9ekiJpOxod2dmZ2c+NRrTheIo+pT/5NSgq3IIz/9XdWfdnKphrNh9R/HhH5v+/5yObZuzblSF0JZ7CHFWbNmaflsmAU3VML9RvM4cyGgudfHDUXd76hTbMhF0VggXuD2hdavudcnXCK1XUQomB0sWVkTXprxQFXQymh71pRpO29YbDCrE6Ig4UGmHaAjx5qKhsTXZUkUzGi36SRhC702kHZPDEvMdK2J54l2ypc+B/aXMEjyt7YpkMrwWx026J844bakGz22qU3VDJgaHzwvT+xW3Y3Locw43NidhluBtKY8Gng3QmnTz8jw6Or/cRN8oSidiTEVz/0Z0dGO/ib5EFAmH6B83Fxajo8UFjISyMpEGVQ5+CTmV8NTBL6EiT6RBlQMzm+ZHQg2j85u3FhZvBFhcuCW2hDLG+ZofCXHu5fyMUreD/vn8SDj/muZvYC3m3+LjRqmU+KUSRkLeZde0gYmarR8dRkeHR+voO0XxvA3u0KcoEnI3VJydRN5FkDBdyKsSTXEiUSafWRMomsi342mpIqWeYIx+IcTaQnTZZyK/jZkNeswjThR/JgZuCYWFQIo0AqOysTyuzZyZgm3UeYJESkEYLJuIok3CECa9fevz7KjWAAptL3qaeJMwhEG3by3mEA1h9Mka1aFKYKwvNLVYSVod4ZO9Fbko80TtuaJle6Fga34/Dp4OGrs3wx8YVz8/8FdKptMTytkugCbLauP83mAn3NzWrz/sb7x73/GEy9YrgOL0n70YbYcnFy8kH88v5ki+AIZ1U/ouxF8bgYRbr2bdpAqhqP4wvV47+W9njOFxIOE7wa1Eiq5ty46i6Le3G6Mw1H3wOpDwjbti28JrGn/62dGO8MCfhKu74fHBjy9/ejY2g6rddwT1SQMEKhSjTS4O4iNTVbF1UTWHO9To1nyG010Sb0qylmyt9ByxlhfsZXe6qorUj0s83rTZ74vSjVrBBovhvMIPR3O5JYKMrSLNqF+/3np9jffWPK/+npxZuKx/HHgzx48Lbq994FvDzyVDcdw3+76E+29cBT9Pa+7mYMPAYS2+9zFw16SPQUU+1hno1DgVGheVUW27pSjB6L0OVhUb142GpQQO3Qqqww1i6fDMgIys6Yq8lI476+3xxvHbZIiavb6DuIehNHOqsFSEC614cCTKlN/LoEy66iH6XamniKgyUArTr6OcUrOOAzWvZKzCKBuAlfxauIbqJi+gRr+dpHvZYVm/wuCcgL5eZXBPjNZythtrlltjZb2tYtcGASOXDzV5NglNjkFe6WUHpILSq8WwOplhYJJ3hdMmsnOkdO1lbcyYE6Bl28VCZpMR+QxadqQT9uZc2+4mTXR7NoP6VbRlO6vKxo/DvVMXToHidkqyTu0ythNbTv6lm7bdUWhWX1YHs/zRVMzSJuvL8FNAZPIxsOkZHoZIw6UJFKgFmyVmD9k5mdL7Mj5X5uWga5+7S/iFMjFQ4A6LzZC5lLfExnLRKSNgM2giugrVBOj3vU6BjF1ymk9+CMJ71Fa5gFLm9vxfo3BZC6RYKZI++aOZYZCZLGV9kcwQyGYAUjHZ4HhxLEojnTHmcFJoedYAE6p0hzMAddr0RfSmj02bv2qCWXkWvHqogPkBfmVQd6BWWkjoKBEZUj4c4DXDCc9VsHfAJCfgoGBYcCCYUph4Hlrp3IPesVtJUQ80MoE3yJbJn52LLltWUqLjoKUqZYIQEeAsMBIPV2FLys1KxLpWiUXsgY9pVVS1BOWmxtMSZRsLAY9K5sVYzEMC6faqsrd0D9ReNu/DQbeWw5MMb4FurI5fBirSCyXkSCEGbuEihhnbYqg4psJVOfiocKr3OPZs0m5nzske3+TPCwOMDFbJvQJZnUBcLi2d6gX2vPoAqgKPpkorXmz4mK/YJNHtHLURARw5+CcFZTnX5tH2ffJVoIT+/Oasno0HJ+f8cX5QOj+kpzSNMHbXxlsz0r0B4UrQ8PjvkWseNRLROCW8+ri19fEqOaWR8MQXbme04/93kdCP6dOM7avO4M9SpEU4kgcSvgad8TU5pTD3dyTpdnt1dbX9VEpKgjEA3te9b3fvnPA1MdLDnOWQd8fJacd343PySLgnSUfR4dP0EAOgVYunHw6Q1+xKa9HRmrSLfkzQKgMT2hzstsMDYxN59w/jBMONZCYSq9VWd6TL2Kitn0prxVMRkHBT+g19DUX5e2AmcKOrLe1FLbshIS94Ekj4JDklStiU0hp143znkFrCyy8jzBPJEgYqysFoiLYU3b46Qkv4+OXGxss06YA4Sm9L6OegkRKknJ3c/XAPeQ0lSQO3hI2LXx9fJCfkHb9TaYd0CYDE4zW2B53/HSJ9tolL2FgGdBTZbyTqz8zD08MOJkDZXLiMji5LSXgfK2EP+MvkslgpfiAdgAfKmPhD85YUo4jSBy/haLMZ4HAHKyEQDKGR8DbxGgCghBh71lzYOboZ4GiHrw+l/fHr2cdoiO37PXs3cU3IEt5KrBcVaPqw7DyMXtDZKUbCk+Gfd5LZR5ZwTVpITwbtVcLEBR6In4fVaBrcPDROvq2tohqEwZEkpc7otjTCtCn/wIPhX+jSjInr0vVb2+kJORTsD/uz5ORcwrUpRmJfD14fb7y4RvU4pYR4n4Yk4dmXG8DfJYpo3JFOY8rLXUl6Wnx16kv+GCiDD1eIayh9GpxfSpSwufePh4CvQR6mbd8ZDV3c5qkkYTh4YiT68+LlWN39jLiGwvMehy8wupgo4dl/1Gdn6cyi4Inwe25h7+zm2d4CcWmRturgp7GH/wBxzaAdv6b1NsbLHY91zPqQ6Hk3ZBPUcTRMGM1RZKBHmFcOPDx578/GJUR8QaDIl0T7zKTVkz+8LfBOqnDW/cPzvdHa+dEq6UJg7lhv3m09f0/xcATKRTEcFYoB04ZSBqsUgShoS8vtvbooF6fhjbWpkKWplkwOfLL/7krG2qqJl3KylGMAbhf4zSsZL+WPeZtghk2lEWFQh1UQ865m36LKfEmQjSc8Lrdvwb/3BPabVWGpBLhvER6X23vi3z/USz0EDzt/XG7/kH8PGLyPUycjACqG+LjkHjD3Pj7EhE8giKAGpDmTh5bcx68kF4OxDViA5t6Uk4aWy8XgzqeBNGhFnQguxMABWy6fhjcnCspVrqYToaUA5I2Uy4mqJK+tCnpO2C5AC+uSeW2cuYnw4ouHTTADSCNkIwelchMbnPmlUCMYdTIC0BPyHne5/FK+HGF4x4LrO0ggwPcPpw7hmwD9vjBHuMGV5w1PjnKJUbAORC8JSuV5N3hy9TNLG761WARYi+EeVSpXv8FRbwGvm5wSzEGwxcNnq5aqtwjBVjMD+7gl6i2gWUBYE5aomYnAUPeU4Q/U+L7UbGiQnqRY15epe2JERiW4XBGNTGlXzUh3Mwt8M1dOSISeUeJ1Yy/PlTmz8pHqGUVd1TqlOuTYStm+Ypz9OncdC9aNrP/h0pPqKNnXUa54alLIeYy6KlPZDV++zJAuWTw1MeTDYWaXglQnJ1/DqCocUjnMXm4R7fvBEC+E+eCXB2DmtKLlfX0ORTw1oIgjXBkgjlC+35A2vo9PddVDjOOaUkZEwJF/2JGj+2nMT/MpODTtoVC0HzGwRANdezgc9sf7udK//j0cYtxIS64jIwYMrcCddN+O+/B3rPrR6+bJIOEUcNG5D30JH2KlWJk8j0I1cPG8nQePfnmETmkuvK120D12k62oE18BVQmjxUqgtyTKR1ZT+Laeuh+LGbHrC9ejGni++1pbL40Ew3F7aef88UesKG8eNgZ7URJTQPclqnwRloYBWZt+9VWS3kWZ/es763fOGpbiaMtoyjbhoMpy/3ngzLwIvVDj99Nvj4P4kaDsukhcbY3z7x71Pn/+/N3KgXR24Ahi3GmhhBL+GqzdO8MvJ6NPJkP0tv6wOupvgUf6PHRnti8bzS+eLK4KzcHsuS3rwZMn/4wMZJC71w4+jcAWraorDAe9YzWGO9TE8UUxaKnFGzUa9d58TUFmptP5N3LqgALSXcaL6okcjR4GpoifJAtAnRtS2wgwCQwTrCXgl/MYt4JbQn2DNARjyisva8LswPzFRl7ig5mBPewiWiCDvb215H/Gg6dDRAkHj8FV40JBq1sboDLuKCDQd7k5y5QEUqe8y4WacXgXgDeTQhyDganZJBe1iiJiFz2fKAqTK0gTnwow04miuFyUiYjpCQoJq2LPnDT4Jay21HZymHsJcRSRzYW19XaA9TXBJcQ5X5SUQAIATwk0L32IK3men3mIK3meHwnnX5eWkBBHeFQ38Esoyi4Nxruk8LxrmcCOAH9hviieN3dDxQko8krIQ+8xG/AugkSZhvyxNkE0aSMoCeHa8RQpv4aDTUa0DTaeiu5SJdJTh8FOOFQdvc10wF7jKkokMYbFWLNuaCLUkkBAMsTg0ap5uRMKLg1TSgwu5TtzMBhwR8AeDECdPmraQhkKAJQ2XMwhGqKLoUMBkSGLEA0mWaNSJjDWF8UlWyai0lk4FJXdCZ8DHQGsfgKh2l2RkoSKsRSw5QAeQCvgzBF/fEJI2XICTh918pw5s4DpxMCTdVWP/wNqucl5iP5GR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data:image/png;base64,iVBORw0KGgoAAAANSUhEUgAAAOEAAADhCAMAAAAJbSJIAAABNVBMVEX///8AAP+/v7/j4+PJyf+8vLwbG//Pz8/39/dfX//7+/vr6+v09PSQkJDm5ubq6urX19fc3P/FxcW3t7fU1NSgoKCtra2Li4uampqurq5bW//q6v/09P+Xl5dSUv/j4/9HR/+lpf8AAOjV1f9tbW0lJf8AAMCxsf88PP/ExP9vb/9dXf+IiP8AAPbm5ty6uv+rq/8AAN7Hx7t+fv+goP8tLf+Zmf+Ojv/u7v+MjKxBQbsiIr5sbJC5uca5uawAAJ11df9/f51PT5dGRrYlJdrV1coyMtE3N8RnZ//f3+nOztp7e6MsLL9eXrFsbLgLC7qlpb6Vlb8AAMVMTLGLi55ZWZKEhLY+Po8YGLCGhn2ysutDQ0NtbYRnZ6glJel5eb6dnY0bG5N/f9pGRuI6OmlLS9RbW3FkozekAAANqElEQVR4nOVdiX/TxhK2JCtSdFm2bCchdmKSkgtyEZJAgQKF0JByBV55By0tpe/9/3/Ck6xrV9rVHpJtrfv9ekiJpOxod2dmZ2c+NRrTheIo+pT/5NSgq3IIz/9XdWfdnKphrNh9R/HhH5v+/5yObZuzblSF0JZ7CHFWbNmaflsmAU3VML9RvM4cyGgudfHDUXd76hTbMhF0VggXuD2hdavudcnXCK1XUQomB0sWVkTXprxQFXQymh71pRpO29YbDCrE6Ig4UGmHaAjx5qKhsTXZUkUzGi36SRhC702kHZPDEvMdK2J54l2ypc+B/aXMEjyt7YpkMrwWx026J844bakGz22qU3VDJgaHzwvT+xW3Y3Locw43NidhluBtKY8Gng3QmnTz8jw6Or/cRN8oSidiTEVz/0Z0dGO/ib5EFAmH6B83Fxajo8UFjISyMpEGVQ5+CTmV8NTBL6EiT6RBlQMzm+ZHQg2j85u3FhZvBFhcuCW2hDLG+ZofCXHu5fyMUreD/vn8SDj/muZvYC3m3+LjRqmU+KUSRkLeZde0gYmarR8dRkeHR+voO0XxvA3u0KcoEnI3VJydRN5FkDBdyKsSTXEiUSafWRMomsi342mpIqWeYIx+IcTaQnTZZyK/jZkNeswjThR/JgZuCYWFQIo0AqOysTyuzZyZgm3UeYJESkEYLJuIok3CECa9fevz7KjWAAptL3qaeJMwhEG3by3mEA1h9Mka1aFKYKwvNLVYSVod4ZO9Fbko80TtuaJle6Fga34/Dp4OGrs3wx8YVz8/8FdKptMTytkugCbLauP83mAn3NzWrz/sb7x73/GEy9YrgOL0n70YbYcnFy8kH88v5ki+AIZ1U/ouxF8bgYRbr2bdpAqhqP4wvV47+W9njOFxIOE7wa1Eiq5ty46i6Le3G6Mw1H3wOpDwjbti28JrGn/62dGO8MCfhKu74fHBjy9/ejY2g6rddwT1SQMEKhSjTS4O4iNTVbF1UTWHO9To1nyG010Sb0qylmyt9ByxlhfsZXe6qorUj0s83rTZ74vSjVrBBovhvMIPR3O5JYKMrSLNqF+/3np9jffWPK/+npxZuKx/HHgzx48Lbq994FvDzyVDcdw3+76E+29cBT9Pa+7mYMPAYS2+9zFw16SPQUU+1hno1DgVGheVUW27pSjB6L0OVhUb142GpQQO3Qqqww1i6fDMgIys6Yq8lI476+3xxvHbZIiavb6DuIehNHOqsFSEC614cCTKlN/LoEy66iH6XamniKgyUArTr6OcUrOOAzWvZKzCKBuAlfxauIbqJi+gRr+dpHvZYVm/wuCcgL5eZXBPjNZythtrlltjZb2tYtcGASOXDzV5NglNjkFe6WUHpILSq8WwOplhYJJ3hdMmsnOkdO1lbcyYE6Bl28VCZpMR+QxadqQT9uZc2+4mTXR7NoP6VbRlO6vKxo/DvVMXToHidkqyTu0ythNbTv6lm7bdUWhWX1YHs/zRVMzSJuvL8FNAZPIxsOkZHoZIw6UJFKgFmyVmD9k5mdL7Mj5X5uWga5+7S/iFMjFQ4A6LzZC5lLfExnLRKSNgM2giugrVBOj3vU6BjF1ymk9+CMJ71Fa5gFLm9vxfo3BZC6RYKZI++aOZYZCZLGV9kcwQyGYAUjHZ4HhxLEojnTHmcFJoedYAE6p0hzMAddr0RfSmj02bv2qCWXkWvHqogPkBfmVQd6BWWkjoKBEZUj4c4DXDCc9VsHfAJCfgoGBYcCCYUph4Hlrp3IPesVtJUQ80MoE3yJbJn52LLltWUqLjoKUqZYIQEeAsMBIPV2FLys1KxLpWiUXsgY9pVVS1BOWmxtMSZRsLAY9K5sVYzEMC6faqsrd0D9ReNu/DQbeWw5MMb4FurI5fBirSCyXkSCEGbuEihhnbYqg4psJVOfiocKr3OPZs0m5nzske3+TPCwOMDFbJvQJZnUBcLi2d6gX2vPoAqgKPpkorXmz4mK/YJNHtHLURARw5+CcFZTnX5tH2ffJVoIT+/Oasno0HJ+f8cX5QOj+kpzSNMHbXxlsz0r0B4UrQ8PjvkWseNRLROCW8+ri19fEqOaWR8MQXbme04/93kdCP6dOM7avO4M9SpEU4kgcSvgad8TU5pTD3dyTpdnt1dbX9VEpKgjEA3te9b3fvnPA1MdLDnOWQd8fJacd343PySLgnSUfR4dP0EAOgVYunHw6Q1+xKa9HRmrSLfkzQKgMT2hzstsMDYxN59w/jBMONZCYSq9VWd6TL2Kitn0prxVMRkHBT+g19DUX5e2AmcKOrLe1FLbshIS94Ekj4JDklStiU0hp143znkFrCyy8jzBPJEgYqysFoiLYU3b46Qkv4+OXGxss06YA4Sm9L6OegkRKknJ3c/XAPeQ0lSQO3hI2LXx9fJCfkHb9TaYd0CYDE4zW2B53/HSJ9tolL2FgGdBTZbyTqz8zD08MOJkDZXLiMji5LSXgfK2EP+MvkslgpfiAdgAfKmPhD85YUo4jSBy/haLMZ4HAHKyEQDKGR8DbxGgCghBh71lzYOboZ4GiHrw+l/fHr2cdoiO37PXs3cU3IEt5KrBcVaPqw7DyMXtDZKUbCk+Gfd5LZR5ZwTVpITwbtVcLEBR6In4fVaBrcPDROvq2tohqEwZEkpc7otjTCtCn/wIPhX+jSjInr0vVb2+kJORTsD/uz5ORcwrUpRmJfD14fb7y4RvU4pYR4n4Yk4dmXG8DfJYpo3JFOY8rLXUl6Wnx16kv+GCiDD1eIayh9GpxfSpSwufePh4CvQR6mbd8ZDV3c5qkkYTh4YiT68+LlWN39jLiGwvMehy8wupgo4dl/1Gdn6cyi4Inwe25h7+zm2d4CcWmRturgp7GH/wBxzaAdv6b1NsbLHY91zPqQ6Hk3ZBPUcTRMGM1RZKBHmFcOPDx578/GJUR8QaDIl0T7zKTVkz+8LfBOqnDW/cPzvdHa+dEq6UJg7lhv3m09f0/xcATKRTEcFYoB04ZSBqsUgShoS8vtvbooF6fhjbWpkKWplkwOfLL/7krG2qqJl3KylGMAbhf4zSsZL+WPeZtghk2lEWFQh1UQ865m36LKfEmQjSc8Lrdvwb/3BPabVWGpBLhvER6X23vi3z/USz0EDzt/XG7/kH8PGLyPUycjACqG+LjkHjD3Pj7EhE8giKAGpDmTh5bcx68kF4OxDViA5t6Uk4aWy8XgzqeBNGhFnQguxMABWy6fhjcnCspVrqYToaUA5I2Uy4mqJK+tCnpO2C5AC+uSeW2cuYnw4ouHTTADSCNkIwelchMbnPmlUCMYdTIC0BPyHne5/FK+HGF4x4LrO0ggwPcPpw7hmwD9vjBHuMGV5w1PjnKJUbAORC8JSuV5N3hy9TNLG761WARYi+EeVSpXv8FRbwGvm5wSzEGwxcNnq5aqtwjBVjMD+7gl6i2gWUBYE5aomYnAUPeU4Q/U+L7UbGiQnqRY15epe2JERiW4XBGNTGlXzUh3Mwt8M1dOSISeUeJ1Yy/PlTmz8pHqGUVd1TqlOuTYStm+Ypz9OncdC9aNrP/h0pPqKNnXUa54alLIeYy6KlPZDV++zJAuWTw1MeTDYWaXglQnJ1/DqCocUjnMXm4R7fvBEC+E+eCXB2DmtKLlfX0ORTw1oIgjXBkgjlC+35A2vo9PddVDjOOaUkZEwJF/2JGj+2nMT/MpODTtoVC0HzGwRANdezgc9sf7udK//j0cYtxIS64jIwYMrcCddN+O+/B3rPrR6+bJIOEUcNG5D30JH2KlWJk8j0I1cPG8nQePfnmETmkuvK120D12k62oE18BVQmjxUqgtyTKR1ZT+Laeuh+LGbHrC9ejGni++1pbL40Ew3F7aef88UesKG8eNgZ7URJTQPclqnwRloYBWZt+9VWS3kWZ/es763fOGpbiaMtoyjbhoMpy/3ngzLwIvVDj99Nvj4P4kaDsukhcbY3z7x71Pn/+/N3KgXR24Ahi3GmhhBL+GqzdO8MvJ6NPJkP0tv6wOupvgUf6PHRnti8bzS+eLK4KzcHsuS3rwZMn/4wMZJC71w4+jcAWraorDAe9YzWGO9TE8UUxaKnFGzUa9d58TUFmptP5N3LqgALSXcaL6okcjR4GpoifJAtAnRtS2wgwCQwTrCXgl/MYt4JbQn2DNARjyisva8LswPzFRl7ig5mBPewiWiCDvb215H/Gg6dDRAkHj8FV40JBq1sboDLuKCDQd7k5y5QEUqe8y4WacXgXgDeTQhyDganZJBe1iiJiFz2fKAqTK0gTnwow04miuFyUiYjpCQoJq2LPnDT4Jay21HZymHsJcRSRzYW19XaA9TXBJcQ5X5SUQAIATwk0L32IK3men3mIK3meHwnnX5eWkBBHeFQ38Esoyi4Nxruk8LxrmcCOAH9hviieN3dDxQko8krIQ+8xG/AugkSZhvyxNkE0aSMoCeHa8RQpv4aDTUa0DTaeiu5SJdJTh8FOOFQdvc10wF7jKkokMYbFWLNuaCLUkkBAMsTg0ap5uRMKLg1TSgwu5TtzMBhwR8AeDECdPmraQhkKAJQ2XMwhGqKLoUMBkSGLEA0mWaNSJjDWF8UlWyai0lk4FJXdCZ8DHQGsfgKh2l2RkoSKsRSw5QAeQCvgzBF/fEJI2XICTh918pw5s4DpxMCTdVWP/wNqucl5iP5GRgAAAABJRU5ErkJgg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9" descr="data:image/png;base64,iVBORw0KGgoAAAANSUhEUgAAAPQAAADACAMAAAAEGr53AAABX1BMVEX///8AAP+NjY2vr6/r6+vOzs719fXv7+/6+vri4v/y8vLm5uZjY//l5f9xcf/p6em3t//FxcXY2NhGRv+0tLS6urokJP/AwP92dv/f39/Jycm/v7/b29vR0dG8vP+Tk5M8PP/W1v+mpqZQUP+Ojv+ampqGhoaUlP/19f8AAPfQ0P/v7/+EhP8rK/8VFf+pqf8zM/96ev9VVf9bW/9LS/8AAMcAALIAAI69vbKmpv8AAKR+fpwAAJcAANPIyP8oKNkAAOkAANsrK8qtraJ9fW49PXQdHetFRaBXV7Oxsb9oaH4AAGFtbWkNDYuenv9ISHpISIdycltkZJkoKKkmJuVVVTycnIuxsceKip54eIpwcJNjY4uPj7Q9PcBaWqNTU2gsLI0AAFEqKnHKytlVVVJHR2dERIxOTrk6OowbG4ujo7k0NKG6utxnZ7x2drcREcJOTnaSkq5ZWd+IiNQAAHCw4hkpAAAPz0lEQVR4nO1d+X/bRBa3rGsiJ3HlSk4lW3GsxMp9H01p0wYKLVdLtxToAbuwWVhgF7LL8v9/VrLlRJ7LM9JonEC/v7SRbUlfzcy75r2nSuUt3uJPjnqv2ocKJn0nOLhR9QKRX/x8QDNb8SnDlGwtJh+1NbP4iQWhbvaqkZc94kfVsF7kBj29paoefNRWVVu/ArxBQ/fVEDP36skNBvlO6qstHWE8vJyj1vKdVRj0mFmD9GFb10P8vVOhRYFJWcGG6UT8JxWIsGXRv6C5DucprY46/kuRY3CeVhQ0P2K4dLvqj3kwWXg2A+UYNdWfxNq2ApVxxfqqzXpS120zqiYjcHIKjAIwbGYmFaPhsn3R8Ti0sWG32b8sBEaHS0J5PW38l+o9TqnXkmuxWD3eH7hj9Yzmcq9SryVPnoEGm7TJwnTHLEHdySGZPLXO/6N88Fs5ppXp67SPAz/XoBmqpLG2qXdPhk8Z6zr/3B7Ac6Wsa+71PITpEudijvU8hJR1Xedfz0OYLkmG9zjsFxgBu+7MC0MtYAmRJombw0K/RKvQrxkAWoUsAg9rpdhEl4UNZYtw/F2zo4GZi1ZR70ELi/1+DHILsSEMjDZ2Cg8U7lGKQ8hgTdKB0dYCvONq8VMQUcsvuS/QgQ+IiAjUeb12DhSfiPFUhKRCTcT9muOCGflRE2L99EbFVigkGFBUARAB8ptNWbRHhrohIFocA5Rlg1uCNIPfIP0xivWN6emn2QPd2en9+4Qvq4VFLB41io5eVBQl+/fUjqJME74bZAbXpOjoqQVFmc0emNtSlBuEL5elq2lidhoiPXMA3XAG7YxW1Sj6YOqmotzKHphrkkkLUQKcp+UhDTIGik1xN/lIu6VEzKieBg/p7PqjWRV8pFEDQASoJ+UinbFxrjhpgyopuEhfUqX6bJykKXogN2irLzdpqvThJE1TLnlBj+HykW4NB4XqKHCSLur14kCPbvCRvhjhPxXplCzdokhI72YP3KeS1lzhlmidHnRMSM/NX2J7h4W0Q10yCenm3uIlYguNQroifm9rTHAiId3cukAzNhgZSNODjAlpBDTSwsU3A2kYDKSpXsK1IL2Qwc6WGNJ7mTUzt0RxOCoTIj3VvcQc7CGNgpk0hyCbDOns32zSezxpDpU1nrSpIaCHgsohPVaQiSJtBLoeOCoCW9cJyVsJSiFN3//kJA1aJAVoq6rjx+www+rFh1sxefyUs1rUUclHmu4ZibG9QRQ1NGp6JYg/ViNsNKMMi6xkMxRoQVRl3ZPRomrHhNe4SNIXbmqZpI143nKmD4TxGh8JoIv0siLkPzjwTu+RXYOa6lIkFBGe7tiZ0dapAeqc/jQ1qsxJOpuVa4RhPeeehxV0MkypiyMn6VLCRYbpsqStkeF3guHvxcXIMgkTPYrvxkf6IpjstdSiphmw1XRtU2NQ+zDpm2zR0EaLfM4p2D2dpzkcYTqdHWJiCxf0NMWeJnWWDhYPsn+v7y4eLBG+m92Yp6XtgJmZmfXsgZX4wArp24O703o1QSlWxiBpm0Z6ZX19HT5Aur/snh0Ynz7JBKtv3IEgFBg9aVd9UAGCtouye1nUjDpWGGc/P/vPmVHxHMFpGL4L6JFvZgA7qz/N4pEto3N+cvruyfuuLby4o+40/Phuj4+Lrhko2S0snEPQOurHVA6LJgHhYLm2//4P5+c/Pix2Hlg1F91uNH5d7ZNe/WWs2DZGfGm2XBLn+/4zPSp0my14ERdN+Kt9k4bPvqGeqIY61LG7OT4PovF5evYCyt9AJ2HBofbeGZImh4B9VXUDXYemQmPwHOgT5OxwcPaTj/LfIia8UTD1rf7jYHqffo3/3AirHd/UCPLSTHzpHmWmf/1uSvqr3HdoOqjcKqqr9fP+kv7pGPOZZVd749ODgBo5JuGpCBhprC3rUWxRMrrdgTk08+/om8OTk39hONdsZo/aU1s69tkP1/SHuXPoCCUNuRLo7jQ3Eu25cvBizXO/OkOfpuW6DQ79qukuVqz9fDvhfC+3kVIj/dLJIRpjn2Y7/mdW2cAzc3oep90Dgggz2OD4+e3fvzPIJaV01Bzig0cUGQO6m8pMZUmZxp3U8vkKx4ZwqoS1XbV6uSQPhXM+Ybat7G03t6YwnzTU3ImIId4ubuhn/7vfd6Gm5kkJfDhQrZCxdVsYgFllC+tgj8S5eKHh11rjv83+clqfVp7iPseihha+j8Bw+RcNUJRl9GhRn9pwsE6+8VrZ7FbAkrLPfKba+AK7Fm4LggawqyjI7DYE+NQ1fPTlN2Vx/YayQIxjwGgweJDA5tPX5i+rC7vwc7fweocT7RC32OLltKRsrrGexHeZHEiPp91B8PWpcn9lX7mTPWgRN7Q4gXVFphaVrW3GE5jM9d1myDo3a52PFpWNWG9tNTOPXsunV3DQcXbUhtJkFN0OT110fNsMk0Lz1VhDzyYyIF5kF8ta6wis0PIDRMRsKzvKg1fjK9uBzWslOK4+ZrRruhpUar8tD8gubwyH2hNbvuLD9uNaPKsOlO3WOOtWb/HLFUN3aWs7UO3knOg2QT6/hQJ9VBKBhVh+rDW3urEfo5KuBeLPYL+dDVY9jPCjZoVRq7+fiqbSauIzBu2REdtQZleSKb6ZeOHtKMLt8Vd7gVZgs8GrRi3zcjcdJP8Po2FtD0DUvkHPxMuHVsZg2t7a72vopdV0r6lXjfRMGovpRlUB66utpnkTMewkqHU5o9EATFhGc59M8TNYuzGQIeu/3rgYYz0bchOX3JRkyCQYnc0W0vcCq2GKA1foLqpqiRc9mLNWVvePOoZhW7TEZALim1iY0JsgYBiaFB+5PCBB49KqDvHFzyWtJSoCWPcLtkpGganYbRfx13MCCc+XWT6NDWUV34DjBVLcK3JTGgdEbJZW70cGvIAF7PbSgdmjlk3ahLQTKNYwhAGjO+p9tMtvrjIC2DbQypRiAyCSs2wxggCeWTKaS6J2Pb02Tzgg0qYMoxCt5y/QzSgH4EIkOdoDmc20avfyLy9HjqK6uox6VhLgvC5dkhhFdHVDoikKWWOldb2AgfqTYnqVMAHqL4NRJuUAlZdFepRxAlIeIhIO2YDsT5dt/F6iBpmcvrSGqeickmaKBqPiI1feBljvdsnZxMQrI6SlGWXQpWltUgiYe7o7u7Cwf2vpBh9vC+kJNSnS3MZgd7o5rM/dunln/PczQExRadMbEiecD3tlaUB3UN+tKDdnOH6MZhZKGmpYcfD1NlnZTZjuL2/Pz9+4c2szYd1l/zVqf5fSTgaFCa1hvme9nIzyfFqBsLKWFNscrNN/Qr3YZEjzqcr5rdGh7Q88qZUWBgjHyZDmGuiZfUVZHF3EezFr9vyoSZGGLGAu0nPx3Ibyr6aaPEONXE1Ey0UGQCl2PI96ZTae3JBqBvEq32FOnHHgSFmZPSwzGH3Yx19wRIrWm1CHhQRJLzvWzBm08FJII8zxyJAG/ifvKuc/Me+lTcXrdw45GK9qUs0cBOPs9Qd3R20h+aQfDqoY3mENYNyPv4zoJ3ArHn4mcxS8OVSU1fOR9H75pP82MCZXnzP+9ClUDTrAhqLsMZllLwdVDUdZh0c6aT9NuFduM/70Fon0Ai6NGMGT9HJ/yRyTTvr4RXoXTxh/SiR9k4U0uJde7lnmoHTS1mfp9P6Y8af46R0bZdMslqh/lJL+NHNQ/ppW+1U0q8UEWaK8N5gE2ScDzqfZ8hj5pCsvE3H6hLlaagZXcd5dwGaMYxD05/fpyGKaAOmK9+UXD9kT1VZuYkzOedQ0JaH9+MXpe6NW8CRI85mhicm5CbnPK7c4AgnGw/ehKOREzFA+h6O7qcDVTLEPkqRPM0KFg2QM5akiAIWluEiDDXgurzRxwo0I5GplFGxjALW14gucTB3EHJ9eyuq1hDO7u3Et/ekkXztmOTs3069WXFve4prcVyZywpuEMLeT6J293aWljdl+KJhNR6e4IjEywLuquntKFts8OXBoW9JrEQJOcH9vZxDz3jxY5kv7Q4JDOarncgFOec7zrLvbd5aWlrfXeDMdkR0Oads60NasxByIGpIPOqm9LIk5PpPcqoVIyzEEMVeWl+2CTDJQ+lvRLq6EpEpKzASeVPrFZHNORhUHKK+OYRQTzS6aTMJgPK7w7Jb2uBNAMjOQk8OGDrS8vKYKuqMkR3Egc1meCO0DMj3lGIOIISIhyzwLeGhl+DpovkkZL8CgALaB/fKDNmg6lUzZnQDWmBIyrzGvw5VcuYKUxJVYfpdeES3klJcYmgK2gksrLh0Cs36l12XV4BedlxyKxXCWFObPAulqVkrB+AUgdWUdHx9XZc/uCqqlMN0axQESGY3HLx49ujeBCuoOWjNe2rUgyd0YbFSfyGeNvCgYlBc3gszN7wetK5XHJb08lALf94+PswYDKEuHwKb+72n0+AGud2W5MH588OjF4+x4++UEbxqwmL6dkn4kn/QgL+CdrPwqJWQVIEv325T0Z3JSJDN4dTq48g/Zg9jXyBRDA20DEKYtpgs0yc2JZ9h0KuF11BjOlcrLeIKvHr4SfCkG4EmDUPBQ46L5lmPefXMX7dpVPp4TEudoL7jgBn53cDKNXRLog7zQQyRw5YxrZcYOD9sh0JKUfYDDq6PYRjhCe1sbuihPoIFvKMnQQro0GMHdN699XPRAkBmu4qNB1BcKy4GHtbhFRMIJTXo92KmdBLAP3lSLmikB2uKjD4/+FldZwJYdGo1iFSW+T1D4nSvBOWaNvT8tzL/vUY9IWxfyGxYRYHbwq08Px7yykgBs8+P2x3//7rXtyo1006C5eCVSU3NI2ljjYfzyxr3E1D96yX268kBiXfFslY92XcW2abXSapFJhIiIqLug/ebZsy+R1Q1Mh+O1cFoU4hvyHj9Ijd7XBW5SOLRP+y/i+BYjgIwwGvc+2j5Ms0OMsl1Ui7wpcpOi0Ri8XGf1r1hFpaotPaDJXdDQfYfSAElNnffVuwXvUyh6J4O7OifompquOyqheb7mJO1YA5oCtv45OP3hWfFbFQbtQ2XsXVma6VRjRJfCGajJgbBGfY1tAvMffZ/u5OMrYpr0YT5P598Rg0ViR9UUBAWPoN0z/A8eND+QHx+i4qNB2Go1/9tvKPCTbjLg+FhCpzcuaM/7i/rzqvh4KHvjfekArz65fftJCwjPSTBK79koAL5QnwDUir3yVhaswr70JbQr5GHQAQq8SmgUodxEsWIwsS+94oTW65BeD3dV4VSLLW0zEL1tIAWqnT90oumiVohstHWStT0GTuyfiL4ZedDMVsR7+yCMaqQXYF4b2FHoMW9JaH6V9lLPawTTddDXtaJo67p/XVcyFrG77Kq0nqrx8rfhF338AWBoZtj3nqHjfT8z0jXzOmooVhgX3nQf0hM83+It/tD4PxxSHuM0HARX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420" y="1741458"/>
            <a:ext cx="1532176" cy="1205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83" y="3284984"/>
            <a:ext cx="634365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4476693" y="1928782"/>
            <a:ext cx="1959832" cy="830997"/>
          </a:xfrm>
          <a:prstGeom prst="rect">
            <a:avLst/>
          </a:prstGeom>
          <a:noFill/>
          <a:ln>
            <a:solidFill>
              <a:schemeClr val="accent1"/>
            </a:solidFill>
          </a:ln>
        </p:spPr>
        <p:txBody>
          <a:bodyPr wrap="square" rtlCol="0">
            <a:spAutoFit/>
          </a:bodyPr>
          <a:lstStyle/>
          <a:p>
            <a:r>
              <a:rPr lang="en-GB" sz="1600" dirty="0" smtClean="0"/>
              <a:t>The </a:t>
            </a:r>
            <a:r>
              <a:rPr lang="en-GB" sz="1600" b="1" dirty="0" smtClean="0"/>
              <a:t>density</a:t>
            </a:r>
            <a:r>
              <a:rPr lang="en-GB" sz="1600" dirty="0" smtClean="0"/>
              <a:t> of Methane is much lower</a:t>
            </a:r>
            <a:endParaRPr lang="en-GB" sz="1600" dirty="0"/>
          </a:p>
        </p:txBody>
      </p:sp>
      <p:sp>
        <p:nvSpPr>
          <p:cNvPr id="16" name="15 CuadroTexto"/>
          <p:cNvSpPr txBox="1"/>
          <p:nvPr/>
        </p:nvSpPr>
        <p:spPr>
          <a:xfrm>
            <a:off x="6936013" y="2482589"/>
            <a:ext cx="1959832" cy="830997"/>
          </a:xfrm>
          <a:prstGeom prst="rect">
            <a:avLst/>
          </a:prstGeom>
          <a:noFill/>
          <a:ln>
            <a:solidFill>
              <a:schemeClr val="accent1"/>
            </a:solidFill>
          </a:ln>
        </p:spPr>
        <p:txBody>
          <a:bodyPr wrap="square" rtlCol="0">
            <a:spAutoFit/>
          </a:bodyPr>
          <a:lstStyle/>
          <a:p>
            <a:r>
              <a:rPr lang="en-GB" sz="1600" dirty="0" smtClean="0"/>
              <a:t>The </a:t>
            </a:r>
            <a:r>
              <a:rPr lang="en-GB" sz="1600" b="1" dirty="0" smtClean="0"/>
              <a:t>specific heat capacity </a:t>
            </a:r>
            <a:r>
              <a:rPr lang="en-GB" sz="1600" dirty="0" smtClean="0"/>
              <a:t>of water is much higher</a:t>
            </a:r>
            <a:endParaRPr lang="en-GB" sz="1600" dirty="0"/>
          </a:p>
        </p:txBody>
      </p:sp>
      <p:sp>
        <p:nvSpPr>
          <p:cNvPr id="17" name="16 CuadroTexto"/>
          <p:cNvSpPr txBox="1"/>
          <p:nvPr/>
        </p:nvSpPr>
        <p:spPr>
          <a:xfrm>
            <a:off x="6936013" y="3869183"/>
            <a:ext cx="1959832" cy="1077218"/>
          </a:xfrm>
          <a:prstGeom prst="rect">
            <a:avLst/>
          </a:prstGeom>
          <a:noFill/>
          <a:ln>
            <a:solidFill>
              <a:schemeClr val="accent1"/>
            </a:solidFill>
          </a:ln>
        </p:spPr>
        <p:txBody>
          <a:bodyPr wrap="square" rtlCol="0">
            <a:spAutoFit/>
          </a:bodyPr>
          <a:lstStyle/>
          <a:p>
            <a:r>
              <a:rPr lang="en-GB" sz="1600" dirty="0" smtClean="0"/>
              <a:t>The </a:t>
            </a:r>
            <a:r>
              <a:rPr lang="en-GB" sz="1600" b="1" dirty="0" smtClean="0"/>
              <a:t>latent heat of vaporization</a:t>
            </a:r>
            <a:r>
              <a:rPr lang="en-GB" sz="1600" dirty="0" smtClean="0"/>
              <a:t> of water is much higher</a:t>
            </a:r>
            <a:endParaRPr lang="en-GB" sz="1600" dirty="0"/>
          </a:p>
        </p:txBody>
      </p:sp>
      <p:sp>
        <p:nvSpPr>
          <p:cNvPr id="18" name="17 CuadroTexto"/>
          <p:cNvSpPr txBox="1"/>
          <p:nvPr/>
        </p:nvSpPr>
        <p:spPr>
          <a:xfrm>
            <a:off x="6967720" y="5229200"/>
            <a:ext cx="1959832" cy="1077218"/>
          </a:xfrm>
          <a:prstGeom prst="rect">
            <a:avLst/>
          </a:prstGeom>
          <a:noFill/>
          <a:ln>
            <a:solidFill>
              <a:schemeClr val="accent1"/>
            </a:solidFill>
          </a:ln>
        </p:spPr>
        <p:txBody>
          <a:bodyPr wrap="square" rtlCol="0">
            <a:spAutoFit/>
          </a:bodyPr>
          <a:lstStyle/>
          <a:p>
            <a:r>
              <a:rPr lang="en-GB" sz="1600" dirty="0" smtClean="0"/>
              <a:t>The </a:t>
            </a:r>
            <a:r>
              <a:rPr lang="en-GB" sz="1600" b="1" dirty="0" smtClean="0"/>
              <a:t>boiling and melting points </a:t>
            </a:r>
            <a:r>
              <a:rPr lang="en-GB" sz="1600" dirty="0" smtClean="0"/>
              <a:t>of water are much higher</a:t>
            </a:r>
            <a:endParaRPr lang="en-GB" sz="1600" dirty="0"/>
          </a:p>
        </p:txBody>
      </p:sp>
      <p:cxnSp>
        <p:nvCxnSpPr>
          <p:cNvPr id="13" name="12 Conector recto de flecha"/>
          <p:cNvCxnSpPr>
            <a:stCxn id="15" idx="2"/>
          </p:cNvCxnSpPr>
          <p:nvPr/>
        </p:nvCxnSpPr>
        <p:spPr>
          <a:xfrm flipH="1">
            <a:off x="3563888" y="2759779"/>
            <a:ext cx="1892721" cy="1648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16" idx="2"/>
          </p:cNvCxnSpPr>
          <p:nvPr/>
        </p:nvCxnSpPr>
        <p:spPr>
          <a:xfrm flipH="1">
            <a:off x="5456609" y="3313586"/>
            <a:ext cx="2459320" cy="1414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17" idx="2"/>
          </p:cNvCxnSpPr>
          <p:nvPr/>
        </p:nvCxnSpPr>
        <p:spPr>
          <a:xfrm flipH="1">
            <a:off x="5940152" y="4946401"/>
            <a:ext cx="1975777" cy="2827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H="1" flipV="1">
            <a:off x="5724128" y="5937811"/>
            <a:ext cx="2376266" cy="368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H="1" flipV="1">
            <a:off x="5724129" y="5639785"/>
            <a:ext cx="962140" cy="4823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70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6" presetClass="entr" presetSubtype="0" fill="hold" nodeType="after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wipe(down)">
                                      <p:cBhvr>
                                        <p:cTn id="16" dur="580">
                                          <p:stCondLst>
                                            <p:cond delay="0"/>
                                          </p:stCondLst>
                                        </p:cTn>
                                        <p:tgtEl>
                                          <p:spTgt spid="3079"/>
                                        </p:tgtEl>
                                      </p:cBhvr>
                                    </p:animEffect>
                                    <p:anim calcmode="lin" valueType="num">
                                      <p:cBhvr>
                                        <p:cTn id="17" dur="1822" tmFilter="0,0; 0.14,0.36; 0.43,0.73; 0.71,0.91; 1.0,1.0">
                                          <p:stCondLst>
                                            <p:cond delay="0"/>
                                          </p:stCondLst>
                                        </p:cTn>
                                        <p:tgtEl>
                                          <p:spTgt spid="307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07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07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07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079"/>
                                        </p:tgtEl>
                                        <p:attrNameLst>
                                          <p:attrName>ppt_y</p:attrName>
                                        </p:attrNameLst>
                                      </p:cBhvr>
                                      <p:tavLst>
                                        <p:tav tm="0" fmla="#ppt_y-sin(pi*$)/81">
                                          <p:val>
                                            <p:fltVal val="0"/>
                                          </p:val>
                                        </p:tav>
                                        <p:tav tm="100000">
                                          <p:val>
                                            <p:fltVal val="1"/>
                                          </p:val>
                                        </p:tav>
                                      </p:tavLst>
                                    </p:anim>
                                    <p:animScale>
                                      <p:cBhvr>
                                        <p:cTn id="22" dur="26">
                                          <p:stCondLst>
                                            <p:cond delay="650"/>
                                          </p:stCondLst>
                                        </p:cTn>
                                        <p:tgtEl>
                                          <p:spTgt spid="3079"/>
                                        </p:tgtEl>
                                      </p:cBhvr>
                                      <p:to x="100000" y="60000"/>
                                    </p:animScale>
                                    <p:animScale>
                                      <p:cBhvr>
                                        <p:cTn id="23" dur="166" decel="50000">
                                          <p:stCondLst>
                                            <p:cond delay="676"/>
                                          </p:stCondLst>
                                        </p:cTn>
                                        <p:tgtEl>
                                          <p:spTgt spid="3079"/>
                                        </p:tgtEl>
                                      </p:cBhvr>
                                      <p:to x="100000" y="100000"/>
                                    </p:animScale>
                                    <p:animScale>
                                      <p:cBhvr>
                                        <p:cTn id="24" dur="26">
                                          <p:stCondLst>
                                            <p:cond delay="1312"/>
                                          </p:stCondLst>
                                        </p:cTn>
                                        <p:tgtEl>
                                          <p:spTgt spid="3079"/>
                                        </p:tgtEl>
                                      </p:cBhvr>
                                      <p:to x="100000" y="80000"/>
                                    </p:animScale>
                                    <p:animScale>
                                      <p:cBhvr>
                                        <p:cTn id="25" dur="166" decel="50000">
                                          <p:stCondLst>
                                            <p:cond delay="1338"/>
                                          </p:stCondLst>
                                        </p:cTn>
                                        <p:tgtEl>
                                          <p:spTgt spid="3079"/>
                                        </p:tgtEl>
                                      </p:cBhvr>
                                      <p:to x="100000" y="100000"/>
                                    </p:animScale>
                                    <p:animScale>
                                      <p:cBhvr>
                                        <p:cTn id="26" dur="26">
                                          <p:stCondLst>
                                            <p:cond delay="1642"/>
                                          </p:stCondLst>
                                        </p:cTn>
                                        <p:tgtEl>
                                          <p:spTgt spid="3079"/>
                                        </p:tgtEl>
                                      </p:cBhvr>
                                      <p:to x="100000" y="90000"/>
                                    </p:animScale>
                                    <p:animScale>
                                      <p:cBhvr>
                                        <p:cTn id="27" dur="166" decel="50000">
                                          <p:stCondLst>
                                            <p:cond delay="1668"/>
                                          </p:stCondLst>
                                        </p:cTn>
                                        <p:tgtEl>
                                          <p:spTgt spid="3079"/>
                                        </p:tgtEl>
                                      </p:cBhvr>
                                      <p:to x="100000" y="100000"/>
                                    </p:animScale>
                                    <p:animScale>
                                      <p:cBhvr>
                                        <p:cTn id="28" dur="26">
                                          <p:stCondLst>
                                            <p:cond delay="1808"/>
                                          </p:stCondLst>
                                        </p:cTn>
                                        <p:tgtEl>
                                          <p:spTgt spid="3079"/>
                                        </p:tgtEl>
                                      </p:cBhvr>
                                      <p:to x="100000" y="95000"/>
                                    </p:animScale>
                                    <p:animScale>
                                      <p:cBhvr>
                                        <p:cTn id="29" dur="166" decel="50000">
                                          <p:stCondLst>
                                            <p:cond delay="1834"/>
                                          </p:stCondLst>
                                        </p:cTn>
                                        <p:tgtEl>
                                          <p:spTgt spid="3079"/>
                                        </p:tgtEl>
                                      </p:cBhvr>
                                      <p:to x="100000" y="100000"/>
                                    </p:animScale>
                                  </p:childTnLst>
                                </p:cTn>
                              </p:par>
                            </p:childTnLst>
                          </p:cTn>
                        </p:par>
                        <p:par>
                          <p:cTn id="30" fill="hold">
                            <p:stCondLst>
                              <p:cond delay="2500"/>
                            </p:stCondLst>
                            <p:childTnLst>
                              <p:par>
                                <p:cTn id="31" presetID="26" presetClass="entr" presetSubtype="0" fill="hold" nodeType="afterEffect">
                                  <p:stCondLst>
                                    <p:cond delay="0"/>
                                  </p:stCondLst>
                                  <p:childTnLst>
                                    <p:set>
                                      <p:cBhvr>
                                        <p:cTn id="32" dur="1" fill="hold">
                                          <p:stCondLst>
                                            <p:cond delay="0"/>
                                          </p:stCondLst>
                                        </p:cTn>
                                        <p:tgtEl>
                                          <p:spTgt spid="3082"/>
                                        </p:tgtEl>
                                        <p:attrNameLst>
                                          <p:attrName>style.visibility</p:attrName>
                                        </p:attrNameLst>
                                      </p:cBhvr>
                                      <p:to>
                                        <p:strVal val="visible"/>
                                      </p:to>
                                    </p:set>
                                    <p:animEffect transition="in" filter="wipe(down)">
                                      <p:cBhvr>
                                        <p:cTn id="33" dur="580">
                                          <p:stCondLst>
                                            <p:cond delay="0"/>
                                          </p:stCondLst>
                                        </p:cTn>
                                        <p:tgtEl>
                                          <p:spTgt spid="3082"/>
                                        </p:tgtEl>
                                      </p:cBhvr>
                                    </p:animEffect>
                                    <p:anim calcmode="lin" valueType="num">
                                      <p:cBhvr>
                                        <p:cTn id="34" dur="1822" tmFilter="0,0; 0.14,0.36; 0.43,0.73; 0.71,0.91; 1.0,1.0">
                                          <p:stCondLst>
                                            <p:cond delay="0"/>
                                          </p:stCondLst>
                                        </p:cTn>
                                        <p:tgtEl>
                                          <p:spTgt spid="3082"/>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082"/>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082"/>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082"/>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082"/>
                                        </p:tgtEl>
                                        <p:attrNameLst>
                                          <p:attrName>ppt_y</p:attrName>
                                        </p:attrNameLst>
                                      </p:cBhvr>
                                      <p:tavLst>
                                        <p:tav tm="0" fmla="#ppt_y-sin(pi*$)/81">
                                          <p:val>
                                            <p:fltVal val="0"/>
                                          </p:val>
                                        </p:tav>
                                        <p:tav tm="100000">
                                          <p:val>
                                            <p:fltVal val="1"/>
                                          </p:val>
                                        </p:tav>
                                      </p:tavLst>
                                    </p:anim>
                                    <p:animScale>
                                      <p:cBhvr>
                                        <p:cTn id="39" dur="26">
                                          <p:stCondLst>
                                            <p:cond delay="650"/>
                                          </p:stCondLst>
                                        </p:cTn>
                                        <p:tgtEl>
                                          <p:spTgt spid="3082"/>
                                        </p:tgtEl>
                                      </p:cBhvr>
                                      <p:to x="100000" y="60000"/>
                                    </p:animScale>
                                    <p:animScale>
                                      <p:cBhvr>
                                        <p:cTn id="40" dur="166" decel="50000">
                                          <p:stCondLst>
                                            <p:cond delay="676"/>
                                          </p:stCondLst>
                                        </p:cTn>
                                        <p:tgtEl>
                                          <p:spTgt spid="3082"/>
                                        </p:tgtEl>
                                      </p:cBhvr>
                                      <p:to x="100000" y="100000"/>
                                    </p:animScale>
                                    <p:animScale>
                                      <p:cBhvr>
                                        <p:cTn id="41" dur="26">
                                          <p:stCondLst>
                                            <p:cond delay="1312"/>
                                          </p:stCondLst>
                                        </p:cTn>
                                        <p:tgtEl>
                                          <p:spTgt spid="3082"/>
                                        </p:tgtEl>
                                      </p:cBhvr>
                                      <p:to x="100000" y="80000"/>
                                    </p:animScale>
                                    <p:animScale>
                                      <p:cBhvr>
                                        <p:cTn id="42" dur="166" decel="50000">
                                          <p:stCondLst>
                                            <p:cond delay="1338"/>
                                          </p:stCondLst>
                                        </p:cTn>
                                        <p:tgtEl>
                                          <p:spTgt spid="3082"/>
                                        </p:tgtEl>
                                      </p:cBhvr>
                                      <p:to x="100000" y="100000"/>
                                    </p:animScale>
                                    <p:animScale>
                                      <p:cBhvr>
                                        <p:cTn id="43" dur="26">
                                          <p:stCondLst>
                                            <p:cond delay="1642"/>
                                          </p:stCondLst>
                                        </p:cTn>
                                        <p:tgtEl>
                                          <p:spTgt spid="3082"/>
                                        </p:tgtEl>
                                      </p:cBhvr>
                                      <p:to x="100000" y="90000"/>
                                    </p:animScale>
                                    <p:animScale>
                                      <p:cBhvr>
                                        <p:cTn id="44" dur="166" decel="50000">
                                          <p:stCondLst>
                                            <p:cond delay="1668"/>
                                          </p:stCondLst>
                                        </p:cTn>
                                        <p:tgtEl>
                                          <p:spTgt spid="3082"/>
                                        </p:tgtEl>
                                      </p:cBhvr>
                                      <p:to x="100000" y="100000"/>
                                    </p:animScale>
                                    <p:animScale>
                                      <p:cBhvr>
                                        <p:cTn id="45" dur="26">
                                          <p:stCondLst>
                                            <p:cond delay="1808"/>
                                          </p:stCondLst>
                                        </p:cTn>
                                        <p:tgtEl>
                                          <p:spTgt spid="3082"/>
                                        </p:tgtEl>
                                      </p:cBhvr>
                                      <p:to x="100000" y="95000"/>
                                    </p:animScale>
                                    <p:animScale>
                                      <p:cBhvr>
                                        <p:cTn id="46" dur="166" decel="50000">
                                          <p:stCondLst>
                                            <p:cond delay="1834"/>
                                          </p:stCondLst>
                                        </p:cTn>
                                        <p:tgtEl>
                                          <p:spTgt spid="3082"/>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098"/>
                                        </p:tgtEl>
                                        <p:attrNameLst>
                                          <p:attrName>style.visibility</p:attrName>
                                        </p:attrNameLst>
                                      </p:cBhvr>
                                      <p:to>
                                        <p:strVal val="visible"/>
                                      </p:to>
                                    </p:set>
                                    <p:animEffect transition="in" filter="fade">
                                      <p:cBhvr>
                                        <p:cTn id="51" dur="500"/>
                                        <p:tgtEl>
                                          <p:spTgt spid="409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500"/>
                            </p:stCondLst>
                            <p:childTnLst>
                              <p:par>
                                <p:cTn id="58" presetID="22" presetClass="entr" presetSubtype="4"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par>
                          <p:cTn id="66" fill="hold">
                            <p:stCondLst>
                              <p:cond delay="500"/>
                            </p:stCondLst>
                            <p:childTnLst>
                              <p:par>
                                <p:cTn id="67" presetID="22" presetClass="entr" presetSubtype="4"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down)">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500"/>
                            </p:stCondLst>
                            <p:childTnLst>
                              <p:par>
                                <p:cTn id="76" presetID="22" presetClass="entr" presetSubtype="4"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down)">
                                      <p:cBhvr>
                                        <p:cTn id="78" dur="5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childTnLst>
                          </p:cTn>
                        </p:par>
                        <p:par>
                          <p:cTn id="84" fill="hold">
                            <p:stCondLst>
                              <p:cond delay="500"/>
                            </p:stCondLst>
                            <p:childTnLst>
                              <p:par>
                                <p:cTn id="85" presetID="22" presetClass="entr" presetSubtype="4"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down)">
                                      <p:cBhvr>
                                        <p:cTn id="87" dur="500"/>
                                        <p:tgtEl>
                                          <p:spTgt spid="28"/>
                                        </p:tgtEl>
                                      </p:cBhvr>
                                    </p:animEffect>
                                  </p:childTnLst>
                                </p:cTn>
                              </p:par>
                              <p:par>
                                <p:cTn id="88" presetID="22" presetClass="entr" presetSubtype="4" fill="hold"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down)">
                                      <p:cBhvr>
                                        <p:cTn id="9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6" name="5 Rectángulo"/>
          <p:cNvSpPr/>
          <p:nvPr/>
        </p:nvSpPr>
        <p:spPr>
          <a:xfrm>
            <a:off x="944044" y="-2569"/>
            <a:ext cx="7258718"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Cooling</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body</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sweat</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as a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coolant</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sweat</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descr="http://www.almasweatx.com/wp-content/uploads/2014/03/contentpic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504" y="2564904"/>
            <a:ext cx="8262565" cy="410445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67544" y="1112630"/>
            <a:ext cx="8496944" cy="1200329"/>
          </a:xfrm>
          <a:prstGeom prst="rect">
            <a:avLst/>
          </a:prstGeom>
          <a:noFill/>
        </p:spPr>
        <p:txBody>
          <a:bodyPr wrap="square" rtlCol="0">
            <a:spAutoFit/>
          </a:bodyPr>
          <a:lstStyle/>
          <a:p>
            <a:r>
              <a:rPr lang="en-GB" dirty="0" smtClean="0"/>
              <a:t>Sweat is secreted through the skin </a:t>
            </a:r>
            <a:r>
              <a:rPr lang="en-GB" smtClean="0"/>
              <a:t>by </a:t>
            </a:r>
            <a:r>
              <a:rPr lang="en-GB" smtClean="0"/>
              <a:t>sweat </a:t>
            </a:r>
            <a:r>
              <a:rPr lang="en-GB" dirty="0" smtClean="0"/>
              <a:t>glands as you see below.</a:t>
            </a:r>
          </a:p>
          <a:p>
            <a:r>
              <a:rPr lang="en-GB" dirty="0" smtClean="0"/>
              <a:t>The heat needed for evaporation of the water is taken from the skin, and the blood below the skin cools down. Some solutes present in sweat, like sodium, are left behind and give a salty taste to your skin. </a:t>
            </a:r>
            <a:endParaRPr lang="en-GB" dirty="0"/>
          </a:p>
        </p:txBody>
      </p:sp>
    </p:spTree>
    <p:extLst>
      <p:ext uri="{BB962C8B-B14F-4D97-AF65-F5344CB8AC3E}">
        <p14:creationId xmlns:p14="http://schemas.microsoft.com/office/powerpoint/2010/main" val="113054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1000"/>
                                        <p:tgtEl>
                                          <p:spTgt spid="5122"/>
                                        </p:tgtEl>
                                      </p:cBhvr>
                                    </p:animEffect>
                                    <p:anim calcmode="lin" valueType="num">
                                      <p:cBhvr>
                                        <p:cTn id="17" dur="1000" fill="hold"/>
                                        <p:tgtEl>
                                          <p:spTgt spid="5122"/>
                                        </p:tgtEl>
                                        <p:attrNameLst>
                                          <p:attrName>ppt_x</p:attrName>
                                        </p:attrNameLst>
                                      </p:cBhvr>
                                      <p:tavLst>
                                        <p:tav tm="0">
                                          <p:val>
                                            <p:strVal val="#ppt_x"/>
                                          </p:val>
                                        </p:tav>
                                        <p:tav tm="100000">
                                          <p:val>
                                            <p:strVal val="#ppt_x"/>
                                          </p:val>
                                        </p:tav>
                                      </p:tavLst>
                                    </p:anim>
                                    <p:anim calcmode="lin" valueType="num">
                                      <p:cBhvr>
                                        <p:cTn id="18"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descr="http://www.organsofthebody.com/images/hypothelamas.jpg"/>
          <p:cNvPicPr>
            <a:picLocks noChangeAspect="1" noChangeArrowheads="1"/>
          </p:cNvPicPr>
          <p:nvPr/>
        </p:nvPicPr>
        <p:blipFill rotWithShape="1">
          <a:blip r:embed="rId2">
            <a:extLst>
              <a:ext uri="{28A0092B-C50C-407E-A947-70E740481C1C}">
                <a14:useLocalDpi xmlns:a14="http://schemas.microsoft.com/office/drawing/2010/main" val="0"/>
              </a:ext>
            </a:extLst>
          </a:blip>
          <a:srcRect l="16180" r="5480"/>
          <a:stretch/>
        </p:blipFill>
        <p:spPr bwMode="auto">
          <a:xfrm>
            <a:off x="3707905" y="3140968"/>
            <a:ext cx="5436096" cy="346956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6" name="5 Rectángulo"/>
          <p:cNvSpPr/>
          <p:nvPr/>
        </p:nvSpPr>
        <p:spPr>
          <a:xfrm>
            <a:off x="944044" y="-2569"/>
            <a:ext cx="7258718"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Cooling</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body</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sweat</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as a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coolant</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sweat</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467544" y="1112630"/>
            <a:ext cx="8496944" cy="2308324"/>
          </a:xfrm>
          <a:prstGeom prst="rect">
            <a:avLst/>
          </a:prstGeom>
          <a:noFill/>
        </p:spPr>
        <p:txBody>
          <a:bodyPr wrap="square" rtlCol="0">
            <a:spAutoFit/>
          </a:bodyPr>
          <a:lstStyle/>
          <a:p>
            <a:r>
              <a:rPr lang="en-GB" dirty="0" smtClean="0"/>
              <a:t>The order for sweat to be secreted  comes from the hypothalamus in the brain. There are receptor to monitor the temperature of the blood and of the skin.  You can secrete up to two litres of sweat per hour. </a:t>
            </a:r>
          </a:p>
          <a:p>
            <a:endParaRPr lang="en-GB" dirty="0"/>
          </a:p>
          <a:p>
            <a:r>
              <a:rPr lang="en-GB" dirty="0" smtClean="0"/>
              <a:t>Usually the threshold temperature for sweat is higher than your body temperature but under the influence of adrenaline sweat can be made too, this is called ‘cold sweat’.  Panting in dogs works with the same principle.</a:t>
            </a:r>
            <a:endParaRPr lang="en-GB" dirty="0"/>
          </a:p>
        </p:txBody>
      </p:sp>
      <p:pic>
        <p:nvPicPr>
          <p:cNvPr id="6148" name="Picture 4" descr="http://leadchanges.net/wp-content/uploads/2014/08/Funny-Compilation-Of-Excited-Dogs-Hilarious-Dog-Video.jpg"/>
          <p:cNvPicPr>
            <a:picLocks noChangeAspect="1" noChangeArrowheads="1"/>
          </p:cNvPicPr>
          <p:nvPr/>
        </p:nvPicPr>
        <p:blipFill rotWithShape="1">
          <a:blip r:embed="rId3">
            <a:extLst>
              <a:ext uri="{28A0092B-C50C-407E-A947-70E740481C1C}">
                <a14:useLocalDpi xmlns:a14="http://schemas.microsoft.com/office/drawing/2010/main" val="0"/>
              </a:ext>
            </a:extLst>
          </a:blip>
          <a:srcRect l="33305" r="5471"/>
          <a:stretch/>
        </p:blipFill>
        <p:spPr bwMode="auto">
          <a:xfrm>
            <a:off x="363695" y="3594639"/>
            <a:ext cx="2799195"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7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wipe(down)">
                                      <p:cBhvr>
                                        <p:cTn id="17" dur="580">
                                          <p:stCondLst>
                                            <p:cond delay="0"/>
                                          </p:stCondLst>
                                        </p:cTn>
                                        <p:tgtEl>
                                          <p:spTgt spid="6146"/>
                                        </p:tgtEl>
                                      </p:cBhvr>
                                    </p:animEffect>
                                    <p:anim calcmode="lin" valueType="num">
                                      <p:cBhvr>
                                        <p:cTn id="1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3" dur="26">
                                          <p:stCondLst>
                                            <p:cond delay="650"/>
                                          </p:stCondLst>
                                        </p:cTn>
                                        <p:tgtEl>
                                          <p:spTgt spid="6146"/>
                                        </p:tgtEl>
                                      </p:cBhvr>
                                      <p:to x="100000" y="60000"/>
                                    </p:animScale>
                                    <p:animScale>
                                      <p:cBhvr>
                                        <p:cTn id="24" dur="166" decel="50000">
                                          <p:stCondLst>
                                            <p:cond delay="676"/>
                                          </p:stCondLst>
                                        </p:cTn>
                                        <p:tgtEl>
                                          <p:spTgt spid="6146"/>
                                        </p:tgtEl>
                                      </p:cBhvr>
                                      <p:to x="100000" y="100000"/>
                                    </p:animScale>
                                    <p:animScale>
                                      <p:cBhvr>
                                        <p:cTn id="25" dur="26">
                                          <p:stCondLst>
                                            <p:cond delay="1312"/>
                                          </p:stCondLst>
                                        </p:cTn>
                                        <p:tgtEl>
                                          <p:spTgt spid="6146"/>
                                        </p:tgtEl>
                                      </p:cBhvr>
                                      <p:to x="100000" y="80000"/>
                                    </p:animScale>
                                    <p:animScale>
                                      <p:cBhvr>
                                        <p:cTn id="26" dur="166" decel="50000">
                                          <p:stCondLst>
                                            <p:cond delay="1338"/>
                                          </p:stCondLst>
                                        </p:cTn>
                                        <p:tgtEl>
                                          <p:spTgt spid="6146"/>
                                        </p:tgtEl>
                                      </p:cBhvr>
                                      <p:to x="100000" y="100000"/>
                                    </p:animScale>
                                    <p:animScale>
                                      <p:cBhvr>
                                        <p:cTn id="27" dur="26">
                                          <p:stCondLst>
                                            <p:cond delay="1642"/>
                                          </p:stCondLst>
                                        </p:cTn>
                                        <p:tgtEl>
                                          <p:spTgt spid="6146"/>
                                        </p:tgtEl>
                                      </p:cBhvr>
                                      <p:to x="100000" y="90000"/>
                                    </p:animScale>
                                    <p:animScale>
                                      <p:cBhvr>
                                        <p:cTn id="28" dur="166" decel="50000">
                                          <p:stCondLst>
                                            <p:cond delay="1668"/>
                                          </p:stCondLst>
                                        </p:cTn>
                                        <p:tgtEl>
                                          <p:spTgt spid="6146"/>
                                        </p:tgtEl>
                                      </p:cBhvr>
                                      <p:to x="100000" y="100000"/>
                                    </p:animScale>
                                    <p:animScale>
                                      <p:cBhvr>
                                        <p:cTn id="29" dur="26">
                                          <p:stCondLst>
                                            <p:cond delay="1808"/>
                                          </p:stCondLst>
                                        </p:cTn>
                                        <p:tgtEl>
                                          <p:spTgt spid="6146"/>
                                        </p:tgtEl>
                                      </p:cBhvr>
                                      <p:to x="100000" y="95000"/>
                                    </p:animScale>
                                    <p:animScale>
                                      <p:cBhvr>
                                        <p:cTn id="30" dur="166" decel="50000">
                                          <p:stCondLst>
                                            <p:cond delay="1834"/>
                                          </p:stCondLst>
                                        </p:cTn>
                                        <p:tgtEl>
                                          <p:spTgt spid="614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6148"/>
                                        </p:tgtEl>
                                        <p:attrNameLst>
                                          <p:attrName>style.visibility</p:attrName>
                                        </p:attrNameLst>
                                      </p:cBhvr>
                                      <p:to>
                                        <p:strVal val="visible"/>
                                      </p:to>
                                    </p:set>
                                    <p:animEffect transition="in" filter="wipe(down)">
                                      <p:cBhvr>
                                        <p:cTn id="40" dur="580">
                                          <p:stCondLst>
                                            <p:cond delay="0"/>
                                          </p:stCondLst>
                                        </p:cTn>
                                        <p:tgtEl>
                                          <p:spTgt spid="6148"/>
                                        </p:tgtEl>
                                      </p:cBhvr>
                                    </p:animEffect>
                                    <p:anim calcmode="lin" valueType="num">
                                      <p:cBhvr>
                                        <p:cTn id="41" dur="1822"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148"/>
                                        </p:tgtEl>
                                        <p:attrNameLst>
                                          <p:attrName>ppt_y</p:attrName>
                                        </p:attrNameLst>
                                      </p:cBhvr>
                                      <p:tavLst>
                                        <p:tav tm="0" fmla="#ppt_y-sin(pi*$)/81">
                                          <p:val>
                                            <p:fltVal val="0"/>
                                          </p:val>
                                        </p:tav>
                                        <p:tav tm="100000">
                                          <p:val>
                                            <p:fltVal val="1"/>
                                          </p:val>
                                        </p:tav>
                                      </p:tavLst>
                                    </p:anim>
                                    <p:animScale>
                                      <p:cBhvr>
                                        <p:cTn id="46" dur="26">
                                          <p:stCondLst>
                                            <p:cond delay="650"/>
                                          </p:stCondLst>
                                        </p:cTn>
                                        <p:tgtEl>
                                          <p:spTgt spid="6148"/>
                                        </p:tgtEl>
                                      </p:cBhvr>
                                      <p:to x="100000" y="60000"/>
                                    </p:animScale>
                                    <p:animScale>
                                      <p:cBhvr>
                                        <p:cTn id="47" dur="166" decel="50000">
                                          <p:stCondLst>
                                            <p:cond delay="676"/>
                                          </p:stCondLst>
                                        </p:cTn>
                                        <p:tgtEl>
                                          <p:spTgt spid="6148"/>
                                        </p:tgtEl>
                                      </p:cBhvr>
                                      <p:to x="100000" y="100000"/>
                                    </p:animScale>
                                    <p:animScale>
                                      <p:cBhvr>
                                        <p:cTn id="48" dur="26">
                                          <p:stCondLst>
                                            <p:cond delay="1312"/>
                                          </p:stCondLst>
                                        </p:cTn>
                                        <p:tgtEl>
                                          <p:spTgt spid="6148"/>
                                        </p:tgtEl>
                                      </p:cBhvr>
                                      <p:to x="100000" y="80000"/>
                                    </p:animScale>
                                    <p:animScale>
                                      <p:cBhvr>
                                        <p:cTn id="49" dur="166" decel="50000">
                                          <p:stCondLst>
                                            <p:cond delay="1338"/>
                                          </p:stCondLst>
                                        </p:cTn>
                                        <p:tgtEl>
                                          <p:spTgt spid="6148"/>
                                        </p:tgtEl>
                                      </p:cBhvr>
                                      <p:to x="100000" y="100000"/>
                                    </p:animScale>
                                    <p:animScale>
                                      <p:cBhvr>
                                        <p:cTn id="50" dur="26">
                                          <p:stCondLst>
                                            <p:cond delay="1642"/>
                                          </p:stCondLst>
                                        </p:cTn>
                                        <p:tgtEl>
                                          <p:spTgt spid="6148"/>
                                        </p:tgtEl>
                                      </p:cBhvr>
                                      <p:to x="100000" y="90000"/>
                                    </p:animScale>
                                    <p:animScale>
                                      <p:cBhvr>
                                        <p:cTn id="51" dur="166" decel="50000">
                                          <p:stCondLst>
                                            <p:cond delay="1668"/>
                                          </p:stCondLst>
                                        </p:cTn>
                                        <p:tgtEl>
                                          <p:spTgt spid="6148"/>
                                        </p:tgtEl>
                                      </p:cBhvr>
                                      <p:to x="100000" y="100000"/>
                                    </p:animScale>
                                    <p:animScale>
                                      <p:cBhvr>
                                        <p:cTn id="52" dur="26">
                                          <p:stCondLst>
                                            <p:cond delay="1808"/>
                                          </p:stCondLst>
                                        </p:cTn>
                                        <p:tgtEl>
                                          <p:spTgt spid="6148"/>
                                        </p:tgtEl>
                                      </p:cBhvr>
                                      <p:to x="100000" y="95000"/>
                                    </p:animScale>
                                    <p:animScale>
                                      <p:cBhvr>
                                        <p:cTn id="53" dur="166" decel="50000">
                                          <p:stCondLst>
                                            <p:cond delay="1834"/>
                                          </p:stCondLst>
                                        </p:cTn>
                                        <p:tgtEl>
                                          <p:spTgt spid="61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6" name="5 Rectángulo"/>
          <p:cNvSpPr/>
          <p:nvPr/>
        </p:nvSpPr>
        <p:spPr>
          <a:xfrm>
            <a:off x="395536" y="116632"/>
            <a:ext cx="8531266" cy="1200329"/>
          </a:xfrm>
          <a:prstGeom prst="rect">
            <a:avLst/>
          </a:prstGeom>
          <a:noFill/>
        </p:spPr>
        <p:txBody>
          <a:bodyPr wrap="squar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Transport</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blood</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plasma</a:t>
            </a: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Methods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transport</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glucose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amino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cholesterol</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oxygen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sodium</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chloride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blood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relation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their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solubility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179512" y="1399183"/>
            <a:ext cx="8496944" cy="646331"/>
          </a:xfrm>
          <a:prstGeom prst="rect">
            <a:avLst/>
          </a:prstGeom>
          <a:noFill/>
        </p:spPr>
        <p:txBody>
          <a:bodyPr wrap="square" rtlCol="0">
            <a:spAutoFit/>
          </a:bodyPr>
          <a:lstStyle/>
          <a:p>
            <a:r>
              <a:rPr lang="en-GB" dirty="0" smtClean="0"/>
              <a:t>Blood transports a wide variety of substances using various method and always ensuring they reach the destination in the right amounts.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750" y="2045514"/>
            <a:ext cx="44767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750" y="3501008"/>
            <a:ext cx="450532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224" y="5373216"/>
            <a:ext cx="44767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03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3265006439"/>
              </p:ext>
            </p:extLst>
          </p:nvPr>
        </p:nvGraphicFramePr>
        <p:xfrm>
          <a:off x="539552" y="2775691"/>
          <a:ext cx="820891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2361715138"/>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549822"/>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smtClean="0"/>
              <a:t>:</a:t>
            </a:r>
            <a:endParaRPr lang="es-ES" b="1" dirty="0"/>
          </a:p>
        </p:txBody>
      </p:sp>
      <p:sp>
        <p:nvSpPr>
          <p:cNvPr id="11" name="10 Rectángulo"/>
          <p:cNvSpPr/>
          <p:nvPr/>
        </p:nvSpPr>
        <p:spPr>
          <a:xfrm>
            <a:off x="533318" y="260647"/>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B22A7CC-FE14-4C00-9C45-702241204BEC}"/>
                                            </p:graphicEl>
                                          </p:spTgt>
                                        </p:tgtEl>
                                        <p:attrNameLst>
                                          <p:attrName>style.visibility</p:attrName>
                                        </p:attrNameLst>
                                      </p:cBhvr>
                                      <p:to>
                                        <p:strVal val="visible"/>
                                      </p:to>
                                    </p:set>
                                    <p:animEffect transition="in" filter="fade">
                                      <p:cBhvr>
                                        <p:cTn id="12" dur="500"/>
                                        <p:tgtEl>
                                          <p:spTgt spid="7">
                                            <p:graphicEl>
                                              <a:dgm id="{DB22A7CC-FE14-4C00-9C45-702241204BE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63E9B1D4-2931-4312-8EAF-8B921AE2F374}"/>
                                            </p:graphicEl>
                                          </p:spTgt>
                                        </p:tgtEl>
                                        <p:attrNameLst>
                                          <p:attrName>style.visibility</p:attrName>
                                        </p:attrNameLst>
                                      </p:cBhvr>
                                      <p:to>
                                        <p:strVal val="visible"/>
                                      </p:to>
                                    </p:set>
                                    <p:animEffect transition="in" filter="fade">
                                      <p:cBhvr>
                                        <p:cTn id="22" dur="500"/>
                                        <p:tgtEl>
                                          <p:spTgt spid="8">
                                            <p:graphicEl>
                                              <a:dgm id="{63E9B1D4-2931-4312-8EAF-8B921AE2F37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8FCE9148-6C93-4504-8872-305791B18E65}"/>
                                            </p:graphicEl>
                                          </p:spTgt>
                                        </p:tgtEl>
                                        <p:attrNameLst>
                                          <p:attrName>style.visibility</p:attrName>
                                        </p:attrNameLst>
                                      </p:cBhvr>
                                      <p:to>
                                        <p:strVal val="visible"/>
                                      </p:to>
                                    </p:set>
                                    <p:animEffect transition="in" filter="fade">
                                      <p:cBhvr>
                                        <p:cTn id="27" dur="500"/>
                                        <p:tgtEl>
                                          <p:spTgt spid="8">
                                            <p:graphicEl>
                                              <a:dgm id="{8FCE9148-6C93-4504-8872-305791B18E6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A2CB2BC9-1484-4836-8A2D-DA2D9D0C92D9}"/>
                                            </p:graphicEl>
                                          </p:spTgt>
                                        </p:tgtEl>
                                        <p:attrNameLst>
                                          <p:attrName>style.visibility</p:attrName>
                                        </p:attrNameLst>
                                      </p:cBhvr>
                                      <p:to>
                                        <p:strVal val="visible"/>
                                      </p:to>
                                    </p:set>
                                    <p:animEffect transition="in" filter="fade">
                                      <p:cBhvr>
                                        <p:cTn id="32" dur="500"/>
                                        <p:tgtEl>
                                          <p:spTgt spid="8">
                                            <p:graphicEl>
                                              <a:dgm id="{A2CB2BC9-1484-4836-8A2D-DA2D9D0C92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6" name="5 Rectángulo"/>
          <p:cNvSpPr/>
          <p:nvPr/>
        </p:nvSpPr>
        <p:spPr>
          <a:xfrm>
            <a:off x="395536" y="116632"/>
            <a:ext cx="8531266" cy="1200329"/>
          </a:xfrm>
          <a:prstGeom prst="rect">
            <a:avLst/>
          </a:prstGeom>
          <a:noFill/>
        </p:spPr>
        <p:txBody>
          <a:bodyPr wrap="squar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Transport</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blood</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plasma</a:t>
            </a: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Methods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transport</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glucose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amino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cholesterol</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oxygen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sodium</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chloride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blood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relation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their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solubility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179512" y="1399183"/>
            <a:ext cx="8496944" cy="646331"/>
          </a:xfrm>
          <a:prstGeom prst="rect">
            <a:avLst/>
          </a:prstGeom>
          <a:noFill/>
        </p:spPr>
        <p:txBody>
          <a:bodyPr wrap="square" rtlCol="0">
            <a:spAutoFit/>
          </a:bodyPr>
          <a:lstStyle/>
          <a:p>
            <a:r>
              <a:rPr lang="en-GB" dirty="0" smtClean="0"/>
              <a:t>Blood transports a wide variety of substances using various method and always ensuring they reach the destination in the right amounts.</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816" y="2276872"/>
            <a:ext cx="5202117" cy="396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3563888" y="2492896"/>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2171816" y="2780928"/>
            <a:ext cx="97210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796136" y="5373216"/>
            <a:ext cx="122413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7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083" y="2348880"/>
            <a:ext cx="6678172" cy="395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6" name="5 Rectángulo"/>
          <p:cNvSpPr/>
          <p:nvPr/>
        </p:nvSpPr>
        <p:spPr>
          <a:xfrm>
            <a:off x="395536" y="116632"/>
            <a:ext cx="8531266" cy="1200329"/>
          </a:xfrm>
          <a:prstGeom prst="rect">
            <a:avLst/>
          </a:prstGeom>
          <a:noFill/>
        </p:spPr>
        <p:txBody>
          <a:bodyPr wrap="squar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Transport</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blood</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plasma</a:t>
            </a: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Methods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transport</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glucose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amino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cholesterol</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oxygen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sodium</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chloride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blood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relation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their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solubility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179512" y="1399183"/>
            <a:ext cx="8496944" cy="646331"/>
          </a:xfrm>
          <a:prstGeom prst="rect">
            <a:avLst/>
          </a:prstGeom>
          <a:noFill/>
        </p:spPr>
        <p:txBody>
          <a:bodyPr wrap="square" rtlCol="0">
            <a:spAutoFit/>
          </a:bodyPr>
          <a:lstStyle/>
          <a:p>
            <a:r>
              <a:rPr lang="en-GB" dirty="0" smtClean="0"/>
              <a:t>Blood transports a wide variety of substances using various method and always ensuring they reach the destination in the right amounts.</a:t>
            </a:r>
            <a:endParaRPr lang="en-GB" dirty="0"/>
          </a:p>
        </p:txBody>
      </p:sp>
      <p:cxnSp>
        <p:nvCxnSpPr>
          <p:cNvPr id="4" name="3 Conector recto"/>
          <p:cNvCxnSpPr/>
          <p:nvPr/>
        </p:nvCxnSpPr>
        <p:spPr>
          <a:xfrm>
            <a:off x="4087308" y="2636912"/>
            <a:ext cx="21602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4175115" y="2996952"/>
            <a:ext cx="22330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4370404" y="5229200"/>
            <a:ext cx="164175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61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719" y="2564904"/>
            <a:ext cx="6376530" cy="28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6" name="5 Rectángulo"/>
          <p:cNvSpPr/>
          <p:nvPr/>
        </p:nvSpPr>
        <p:spPr>
          <a:xfrm>
            <a:off x="395536" y="116632"/>
            <a:ext cx="8531266" cy="1200329"/>
          </a:xfrm>
          <a:prstGeom prst="rect">
            <a:avLst/>
          </a:prstGeom>
          <a:noFill/>
        </p:spPr>
        <p:txBody>
          <a:bodyPr wrap="squar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Transport</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blood</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plasma</a:t>
            </a: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Methods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transport</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glucose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amino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cholesterol</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oxygen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sodium</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chloride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blood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relation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their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solubility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179512" y="1399183"/>
            <a:ext cx="8496944" cy="646331"/>
          </a:xfrm>
          <a:prstGeom prst="rect">
            <a:avLst/>
          </a:prstGeom>
          <a:noFill/>
        </p:spPr>
        <p:txBody>
          <a:bodyPr wrap="square" rtlCol="0">
            <a:spAutoFit/>
          </a:bodyPr>
          <a:lstStyle/>
          <a:p>
            <a:r>
              <a:rPr lang="en-GB" dirty="0" smtClean="0"/>
              <a:t>Blood transports a wide variety of substances using various method and always ensuring they reach the destination in the right amounts.</a:t>
            </a:r>
            <a:endParaRPr lang="en-GB" dirty="0"/>
          </a:p>
        </p:txBody>
      </p:sp>
      <p:cxnSp>
        <p:nvCxnSpPr>
          <p:cNvPr id="4" name="3 Conector recto"/>
          <p:cNvCxnSpPr/>
          <p:nvPr/>
        </p:nvCxnSpPr>
        <p:spPr>
          <a:xfrm>
            <a:off x="4661169" y="2839842"/>
            <a:ext cx="140857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2123728" y="3212976"/>
            <a:ext cx="28083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3981901" y="3573016"/>
            <a:ext cx="224628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15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Topic</a:t>
            </a:r>
            <a:r>
              <a:rPr lang="en-GB" dirty="0"/>
              <a:t> </a:t>
            </a:r>
            <a:r>
              <a:rPr lang="en-GB" dirty="0" smtClean="0"/>
              <a:t>2 </a:t>
            </a:r>
            <a:r>
              <a:rPr lang="en-GB" dirty="0" smtClean="0">
                <a:solidFill>
                  <a:schemeClr val="tx1">
                    <a:lumMod val="65000"/>
                    <a:lumOff val="35000"/>
                  </a:schemeClr>
                </a:solidFill>
              </a:rPr>
              <a:t>Molecular biology</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51321" y="4293096"/>
            <a:ext cx="3309803" cy="1260629"/>
          </a:xfrm>
        </p:spPr>
        <p:txBody>
          <a:bodyPr>
            <a:noAutofit/>
          </a:bodyPr>
          <a:lstStyle/>
          <a:p>
            <a:pPr algn="ctr"/>
            <a:endParaRPr lang="en-GB" sz="3200" dirty="0" smtClean="0"/>
          </a:p>
          <a:p>
            <a:r>
              <a:rPr lang="en-GB" sz="3200" dirty="0" smtClean="0">
                <a:solidFill>
                  <a:schemeClr val="accent1">
                    <a:lumMod val="50000"/>
                  </a:schemeClr>
                </a:solidFill>
              </a:rPr>
              <a:t>2.2 Water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8506" y="0"/>
            <a:ext cx="3655902" cy="2420888"/>
          </a:xfrm>
          <a:prstGeom prst="rect">
            <a:avLst/>
          </a:prstGeom>
        </p:spPr>
      </p:pic>
    </p:spTree>
    <p:extLst>
      <p:ext uri="{BB962C8B-B14F-4D97-AF65-F5344CB8AC3E}">
        <p14:creationId xmlns:p14="http://schemas.microsoft.com/office/powerpoint/2010/main" val="31044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2754509725"/>
              </p:ext>
            </p:extLst>
          </p:nvPr>
        </p:nvGraphicFramePr>
        <p:xfrm>
          <a:off x="432326" y="758802"/>
          <a:ext cx="8172122" cy="2598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466383" y="5759133"/>
            <a:ext cx="8258823" cy="523220"/>
          </a:xfrm>
          <a:prstGeom prst="rect">
            <a:avLst/>
          </a:prstGeom>
        </p:spPr>
        <p:txBody>
          <a:bodyPr wrap="square">
            <a:spAutoFit/>
          </a:bodyPr>
          <a:lstStyle/>
          <a:p>
            <a:r>
              <a:rPr lang="en-US" sz="28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Water is the medium of life.</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419331" y="3618602"/>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2933870611"/>
              </p:ext>
            </p:extLst>
          </p:nvPr>
        </p:nvGraphicFramePr>
        <p:xfrm>
          <a:off x="441428" y="4076527"/>
          <a:ext cx="8208912" cy="16826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3FE89E08-BC60-4CD5-B85C-91CE0FCE53EB}"/>
                                            </p:graphicEl>
                                          </p:spTgt>
                                        </p:tgtEl>
                                        <p:attrNameLst>
                                          <p:attrName>style.visibility</p:attrName>
                                        </p:attrNameLst>
                                      </p:cBhvr>
                                      <p:to>
                                        <p:strVal val="visible"/>
                                      </p:to>
                                    </p:set>
                                    <p:animEffect transition="in" filter="fade">
                                      <p:cBhvr>
                                        <p:cTn id="12" dur="500"/>
                                        <p:tgtEl>
                                          <p:spTgt spid="8">
                                            <p:graphicEl>
                                              <a:dgm id="{3FE89E08-BC60-4CD5-B85C-91CE0FCE53E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D53DE5E1-22E6-45F0-A96F-C4FF5F042DEB}"/>
                                            </p:graphicEl>
                                          </p:spTgt>
                                        </p:tgtEl>
                                        <p:attrNameLst>
                                          <p:attrName>style.visibility</p:attrName>
                                        </p:attrNameLst>
                                      </p:cBhvr>
                                      <p:to>
                                        <p:strVal val="visible"/>
                                      </p:to>
                                    </p:set>
                                    <p:animEffect transition="in" filter="fade">
                                      <p:cBhvr>
                                        <p:cTn id="17" dur="500"/>
                                        <p:tgtEl>
                                          <p:spTgt spid="8">
                                            <p:graphicEl>
                                              <a:dgm id="{D53DE5E1-22E6-45F0-A96F-C4FF5F042DE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D14BA501-85A9-4916-AE40-5E9FEE929826}"/>
                                            </p:graphicEl>
                                          </p:spTgt>
                                        </p:tgtEl>
                                        <p:attrNameLst>
                                          <p:attrName>style.visibility</p:attrName>
                                        </p:attrNameLst>
                                      </p:cBhvr>
                                      <p:to>
                                        <p:strVal val="visible"/>
                                      </p:to>
                                    </p:set>
                                    <p:animEffect transition="in" filter="fade">
                                      <p:cBhvr>
                                        <p:cTn id="22" dur="500"/>
                                        <p:tgtEl>
                                          <p:spTgt spid="8">
                                            <p:graphicEl>
                                              <a:dgm id="{D14BA501-85A9-4916-AE40-5E9FEE92982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4" grpId="0"/>
      <p:bldP spid="7"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9" name="8 CuadroTexto"/>
          <p:cNvSpPr txBox="1"/>
          <p:nvPr/>
        </p:nvSpPr>
        <p:spPr>
          <a:xfrm>
            <a:off x="466382" y="332656"/>
            <a:ext cx="6481881" cy="707886"/>
          </a:xfrm>
          <a:prstGeom prst="rect">
            <a:avLst/>
          </a:prstGeom>
          <a:noFill/>
        </p:spPr>
        <p:txBody>
          <a:bodyPr wrap="square" rtlCol="0">
            <a:spAutoFit/>
          </a:bodyPr>
          <a:lstStyle/>
          <a:p>
            <a:r>
              <a:rPr lang="es-ES_tradn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Some</a:t>
            </a:r>
            <a:r>
              <a:rPr lang="es-ES_tradn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_tradn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important</a:t>
            </a:r>
            <a:r>
              <a:rPr lang="es-ES_tradn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notes</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6" name="5 Diagrama"/>
          <p:cNvGraphicFramePr/>
          <p:nvPr>
            <p:extLst>
              <p:ext uri="{D42A27DB-BD31-4B8C-83A1-F6EECF244321}">
                <p14:modId xmlns:p14="http://schemas.microsoft.com/office/powerpoint/2010/main" val="3370725870"/>
              </p:ext>
            </p:extLst>
          </p:nvPr>
        </p:nvGraphicFramePr>
        <p:xfrm>
          <a:off x="495624" y="1071125"/>
          <a:ext cx="828092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6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EC69B276-32C7-4D46-83F9-C7C51C3AF6BC}"/>
                                            </p:graphicEl>
                                          </p:spTgt>
                                        </p:tgtEl>
                                        <p:attrNameLst>
                                          <p:attrName>style.visibility</p:attrName>
                                        </p:attrNameLst>
                                      </p:cBhvr>
                                      <p:to>
                                        <p:strVal val="visible"/>
                                      </p:to>
                                    </p:set>
                                    <p:animEffect transition="in" filter="fade">
                                      <p:cBhvr>
                                        <p:cTn id="12" dur="500"/>
                                        <p:tgtEl>
                                          <p:spTgt spid="6">
                                            <p:graphicEl>
                                              <a:dgm id="{EC69B276-32C7-4D46-83F9-C7C51C3AF6B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44000A54-2E39-4927-8EEE-B05A86C7B446}"/>
                                            </p:graphicEl>
                                          </p:spTgt>
                                        </p:tgtEl>
                                        <p:attrNameLst>
                                          <p:attrName>style.visibility</p:attrName>
                                        </p:attrNameLst>
                                      </p:cBhvr>
                                      <p:to>
                                        <p:strVal val="visible"/>
                                      </p:to>
                                    </p:set>
                                    <p:animEffect transition="in" filter="fade">
                                      <p:cBhvr>
                                        <p:cTn id="17" dur="500"/>
                                        <p:tgtEl>
                                          <p:spTgt spid="6">
                                            <p:graphicEl>
                                              <a:dgm id="{44000A54-2E39-4927-8EEE-B05A86C7B44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3A806921-6F9E-49CC-9EC8-3D1B64A3062C}"/>
                                            </p:graphicEl>
                                          </p:spTgt>
                                        </p:tgtEl>
                                        <p:attrNameLst>
                                          <p:attrName>style.visibility</p:attrName>
                                        </p:attrNameLst>
                                      </p:cBhvr>
                                      <p:to>
                                        <p:strVal val="visible"/>
                                      </p:to>
                                    </p:set>
                                    <p:animEffect transition="in" filter="fade">
                                      <p:cBhvr>
                                        <p:cTn id="22" dur="500"/>
                                        <p:tgtEl>
                                          <p:spTgt spid="6">
                                            <p:graphicEl>
                                              <a:dgm id="{3A806921-6F9E-49CC-9EC8-3D1B64A306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6"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1084296" y="-2569"/>
            <a:ext cx="6978192"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Hydrogen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bonding</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molecules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polar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bonds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them</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1"/>
          <p:cNvSpPr/>
          <p:nvPr/>
        </p:nvSpPr>
        <p:spPr>
          <a:xfrm>
            <a:off x="239467" y="1196752"/>
            <a:ext cx="8667850" cy="1200329"/>
          </a:xfrm>
          <a:prstGeom prst="rect">
            <a:avLst/>
          </a:prstGeom>
        </p:spPr>
        <p:txBody>
          <a:bodyPr wrap="square">
            <a:spAutoFit/>
          </a:bodyPr>
          <a:lstStyle/>
          <a:p>
            <a:r>
              <a:rPr lang="en-GB" dirty="0">
                <a:solidFill>
                  <a:prstClr val="black"/>
                </a:solidFill>
              </a:rPr>
              <a:t>A molecule of water is made from one atom of </a:t>
            </a:r>
            <a:r>
              <a:rPr lang="en-GB" dirty="0" smtClean="0">
                <a:solidFill>
                  <a:prstClr val="black"/>
                </a:solidFill>
              </a:rPr>
              <a:t>oxygen and </a:t>
            </a:r>
            <a:r>
              <a:rPr lang="en-GB" dirty="0">
                <a:solidFill>
                  <a:prstClr val="black"/>
                </a:solidFill>
              </a:rPr>
              <a:t>two atoms of hydrogen. Covalent bonds (sharing </a:t>
            </a:r>
            <a:r>
              <a:rPr lang="en-GB" dirty="0" smtClean="0">
                <a:solidFill>
                  <a:prstClr val="black"/>
                </a:solidFill>
              </a:rPr>
              <a:t>of electrons</a:t>
            </a:r>
            <a:r>
              <a:rPr lang="en-GB" dirty="0">
                <a:solidFill>
                  <a:prstClr val="black"/>
                </a:solidFill>
              </a:rPr>
              <a:t>) keeps the atoms together. The structure of </a:t>
            </a:r>
            <a:r>
              <a:rPr lang="en-GB" dirty="0" smtClean="0">
                <a:solidFill>
                  <a:prstClr val="black"/>
                </a:solidFill>
              </a:rPr>
              <a:t>a water </a:t>
            </a:r>
            <a:r>
              <a:rPr lang="en-GB" dirty="0">
                <a:solidFill>
                  <a:prstClr val="black"/>
                </a:solidFill>
              </a:rPr>
              <a:t>molecule is fixed: the (small) hydrogen atoms bond</a:t>
            </a:r>
          </a:p>
          <a:p>
            <a:r>
              <a:rPr lang="en-GB" dirty="0">
                <a:solidFill>
                  <a:prstClr val="black"/>
                </a:solidFill>
              </a:rPr>
              <a:t>to the (larger) oxygen atom at a fixed </a:t>
            </a:r>
            <a:r>
              <a:rPr lang="en-GB" dirty="0" smtClean="0">
                <a:solidFill>
                  <a:prstClr val="black"/>
                </a:solidFill>
              </a:rPr>
              <a:t>angle.</a:t>
            </a:r>
            <a:endParaRPr lang="en-GB" dirty="0">
              <a:solidFill>
                <a:prstClr val="black"/>
              </a:solidFill>
            </a:endParaRPr>
          </a:p>
        </p:txBody>
      </p:sp>
      <p:pic>
        <p:nvPicPr>
          <p:cNvPr id="8" name="Picture 2" descr="http://www.bio.miami.edu/tom/courses/protected/MCB6/ch02/2-05.jpg"/>
          <p:cNvPicPr>
            <a:picLocks noChangeAspect="1" noChangeArrowheads="1"/>
          </p:cNvPicPr>
          <p:nvPr/>
        </p:nvPicPr>
        <p:blipFill rotWithShape="1">
          <a:blip r:embed="rId2">
            <a:extLst>
              <a:ext uri="{28A0092B-C50C-407E-A947-70E740481C1C}">
                <a14:useLocalDpi xmlns:a14="http://schemas.microsoft.com/office/drawing/2010/main" val="0"/>
              </a:ext>
            </a:extLst>
          </a:blip>
          <a:srcRect b="12324"/>
          <a:stretch/>
        </p:blipFill>
        <p:spPr bwMode="auto">
          <a:xfrm>
            <a:off x="166904" y="2708920"/>
            <a:ext cx="8855309" cy="342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15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364" name="Picture 4" descr="http://cnx.org/content/m35751/latest/CG10C6_0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55" y="4007066"/>
            <a:ext cx="6973690" cy="251827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314414" y="1268760"/>
            <a:ext cx="8568952" cy="1754326"/>
          </a:xfrm>
          <a:prstGeom prst="rect">
            <a:avLst/>
          </a:prstGeom>
        </p:spPr>
        <p:txBody>
          <a:bodyPr wrap="square">
            <a:spAutoFit/>
          </a:bodyPr>
          <a:lstStyle/>
          <a:p>
            <a:r>
              <a:rPr lang="en-GB" dirty="0">
                <a:solidFill>
                  <a:prstClr val="black"/>
                </a:solidFill>
              </a:rPr>
              <a:t>Although the electrons are shared, oxygen pulls </a:t>
            </a:r>
            <a:r>
              <a:rPr lang="en-GB" dirty="0" smtClean="0">
                <a:solidFill>
                  <a:prstClr val="black"/>
                </a:solidFill>
              </a:rPr>
              <a:t>harder at </a:t>
            </a:r>
            <a:r>
              <a:rPr lang="en-GB" dirty="0">
                <a:solidFill>
                  <a:prstClr val="black"/>
                </a:solidFill>
              </a:rPr>
              <a:t>them than hydrogen. This results in a slightly </a:t>
            </a:r>
            <a:r>
              <a:rPr lang="en-GB" dirty="0" smtClean="0">
                <a:solidFill>
                  <a:prstClr val="black"/>
                </a:solidFill>
              </a:rPr>
              <a:t>negative oxygen </a:t>
            </a:r>
            <a:r>
              <a:rPr lang="en-GB" dirty="0">
                <a:solidFill>
                  <a:prstClr val="black"/>
                </a:solidFill>
              </a:rPr>
              <a:t>atom and slightly positive hydrogen atoms. </a:t>
            </a:r>
            <a:r>
              <a:rPr lang="en-GB" dirty="0" smtClean="0">
                <a:solidFill>
                  <a:prstClr val="black"/>
                </a:solidFill>
              </a:rPr>
              <a:t>Since positive </a:t>
            </a:r>
            <a:r>
              <a:rPr lang="en-GB" dirty="0">
                <a:solidFill>
                  <a:prstClr val="black"/>
                </a:solidFill>
              </a:rPr>
              <a:t>and negative charges attract, there will be </a:t>
            </a:r>
            <a:r>
              <a:rPr lang="en-GB" dirty="0" smtClean="0">
                <a:solidFill>
                  <a:prstClr val="black"/>
                </a:solidFill>
              </a:rPr>
              <a:t>an attraction </a:t>
            </a:r>
            <a:r>
              <a:rPr lang="en-GB" dirty="0">
                <a:solidFill>
                  <a:prstClr val="black"/>
                </a:solidFill>
              </a:rPr>
              <a:t>force (hydrogen bond) between the (</a:t>
            </a:r>
            <a:r>
              <a:rPr lang="en-GB" dirty="0" smtClean="0">
                <a:solidFill>
                  <a:prstClr val="black"/>
                </a:solidFill>
              </a:rPr>
              <a:t>slightly positive</a:t>
            </a:r>
            <a:r>
              <a:rPr lang="en-GB" dirty="0">
                <a:solidFill>
                  <a:prstClr val="black"/>
                </a:solidFill>
              </a:rPr>
              <a:t>) hydrogen of one water molecule and the (</a:t>
            </a:r>
            <a:r>
              <a:rPr lang="en-GB" dirty="0" smtClean="0">
                <a:solidFill>
                  <a:prstClr val="black"/>
                </a:solidFill>
              </a:rPr>
              <a:t>slightly negative</a:t>
            </a:r>
            <a:r>
              <a:rPr lang="en-GB" dirty="0">
                <a:solidFill>
                  <a:prstClr val="black"/>
                </a:solidFill>
              </a:rPr>
              <a:t>) oxygen of the adjacent molecule.</a:t>
            </a:r>
          </a:p>
        </p:txBody>
      </p:sp>
      <p:sp>
        <p:nvSpPr>
          <p:cNvPr id="3" name="Rectangle 2"/>
          <p:cNvSpPr/>
          <p:nvPr/>
        </p:nvSpPr>
        <p:spPr>
          <a:xfrm>
            <a:off x="364089" y="3023086"/>
            <a:ext cx="8415822" cy="1477328"/>
          </a:xfrm>
          <a:prstGeom prst="rect">
            <a:avLst/>
          </a:prstGeom>
        </p:spPr>
        <p:txBody>
          <a:bodyPr wrap="square">
            <a:spAutoFit/>
          </a:bodyPr>
          <a:lstStyle/>
          <a:p>
            <a:r>
              <a:rPr lang="en-GB" dirty="0">
                <a:solidFill>
                  <a:prstClr val="black"/>
                </a:solidFill>
              </a:rPr>
              <a:t>Due to the water molecule having a (slightly) positive </a:t>
            </a:r>
            <a:r>
              <a:rPr lang="en-GB" dirty="0" smtClean="0">
                <a:solidFill>
                  <a:prstClr val="black"/>
                </a:solidFill>
              </a:rPr>
              <a:t>and a </a:t>
            </a:r>
            <a:r>
              <a:rPr lang="en-GB" dirty="0">
                <a:solidFill>
                  <a:prstClr val="black"/>
                </a:solidFill>
              </a:rPr>
              <a:t>(slightly) negative side, we can say it has two poles: </a:t>
            </a:r>
            <a:r>
              <a:rPr lang="en-GB" dirty="0" smtClean="0">
                <a:solidFill>
                  <a:prstClr val="black"/>
                </a:solidFill>
              </a:rPr>
              <a:t>a positive </a:t>
            </a:r>
            <a:r>
              <a:rPr lang="en-GB" dirty="0">
                <a:solidFill>
                  <a:prstClr val="black"/>
                </a:solidFill>
              </a:rPr>
              <a:t>and a negative pole. That means that water is </a:t>
            </a:r>
            <a:r>
              <a:rPr lang="en-GB" dirty="0" smtClean="0">
                <a:solidFill>
                  <a:prstClr val="black"/>
                </a:solidFill>
              </a:rPr>
              <a:t>polar and </a:t>
            </a:r>
            <a:r>
              <a:rPr lang="en-GB" dirty="0">
                <a:solidFill>
                  <a:prstClr val="black"/>
                </a:solidFill>
              </a:rPr>
              <a:t>that polar solutes are likely to dissolve in it, </a:t>
            </a:r>
            <a:r>
              <a:rPr lang="en-GB" dirty="0" smtClean="0">
                <a:solidFill>
                  <a:prstClr val="black"/>
                </a:solidFill>
              </a:rPr>
              <a:t>whereas non-polar </a:t>
            </a:r>
            <a:r>
              <a:rPr lang="en-GB" dirty="0">
                <a:solidFill>
                  <a:prstClr val="black"/>
                </a:solidFill>
              </a:rPr>
              <a:t>molecules will not. </a:t>
            </a:r>
            <a:r>
              <a:rPr lang="en-GB" b="1" dirty="0">
                <a:solidFill>
                  <a:prstClr val="black"/>
                </a:solidFill>
              </a:rPr>
              <a:t>Hydrogen bonding in </a:t>
            </a:r>
            <a:r>
              <a:rPr lang="en-GB" b="1" dirty="0" smtClean="0">
                <a:solidFill>
                  <a:prstClr val="black"/>
                </a:solidFill>
              </a:rPr>
              <a:t>water is </a:t>
            </a:r>
            <a:r>
              <a:rPr lang="en-GB" b="1" dirty="0">
                <a:solidFill>
                  <a:prstClr val="black"/>
                </a:solidFill>
              </a:rPr>
              <a:t>a result of its polarity.</a:t>
            </a:r>
          </a:p>
        </p:txBody>
      </p:sp>
      <p:sp>
        <p:nvSpPr>
          <p:cNvPr id="11" name="10 Rectángulo"/>
          <p:cNvSpPr/>
          <p:nvPr/>
        </p:nvSpPr>
        <p:spPr>
          <a:xfrm>
            <a:off x="1084296" y="-2569"/>
            <a:ext cx="6978192"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Hydrogen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bonding</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molecules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polar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bonds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them</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5681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5364"/>
                                        </p:tgtEl>
                                        <p:attrNameLst>
                                          <p:attrName>style.visibility</p:attrName>
                                        </p:attrNameLst>
                                      </p:cBhvr>
                                      <p:to>
                                        <p:strVal val="visible"/>
                                      </p:to>
                                    </p:set>
                                    <p:animEffect transition="in" filter="fade">
                                      <p:cBhvr>
                                        <p:cTn id="25"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4" name="Picture 2" descr="http://www.ib.bioninja.com.au/_Media/h_bondin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027" y="940541"/>
            <a:ext cx="4574973" cy="48647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5516" y="1192849"/>
            <a:ext cx="3996444" cy="3416320"/>
          </a:xfrm>
          <a:prstGeom prst="rect">
            <a:avLst/>
          </a:prstGeom>
        </p:spPr>
        <p:txBody>
          <a:bodyPr wrap="square">
            <a:spAutoFit/>
          </a:bodyPr>
          <a:lstStyle/>
          <a:p>
            <a:r>
              <a:rPr lang="en-GB" dirty="0">
                <a:solidFill>
                  <a:prstClr val="black"/>
                </a:solidFill>
              </a:rPr>
              <a:t>Hydrogen bonds are not </a:t>
            </a:r>
            <a:r>
              <a:rPr lang="en-GB" dirty="0" smtClean="0">
                <a:solidFill>
                  <a:prstClr val="black"/>
                </a:solidFill>
              </a:rPr>
              <a:t>complete chemical </a:t>
            </a:r>
            <a:r>
              <a:rPr lang="en-GB" dirty="0">
                <a:solidFill>
                  <a:prstClr val="black"/>
                </a:solidFill>
              </a:rPr>
              <a:t>bonds. </a:t>
            </a:r>
            <a:r>
              <a:rPr lang="en-GB" dirty="0" smtClean="0">
                <a:solidFill>
                  <a:prstClr val="black"/>
                </a:solidFill>
              </a:rPr>
              <a:t>There is </a:t>
            </a:r>
            <a:r>
              <a:rPr lang="en-GB" dirty="0">
                <a:solidFill>
                  <a:prstClr val="black"/>
                </a:solidFill>
              </a:rPr>
              <a:t>no sharing or transferring of electrons. Instead, it </a:t>
            </a:r>
            <a:r>
              <a:rPr lang="en-GB" dirty="0" smtClean="0">
                <a:solidFill>
                  <a:prstClr val="black"/>
                </a:solidFill>
              </a:rPr>
              <a:t>is an </a:t>
            </a:r>
            <a:r>
              <a:rPr lang="en-GB" dirty="0">
                <a:solidFill>
                  <a:prstClr val="black"/>
                </a:solidFill>
              </a:rPr>
              <a:t>attraction force between a slightly positive </a:t>
            </a:r>
            <a:r>
              <a:rPr lang="en-GB" dirty="0" smtClean="0">
                <a:solidFill>
                  <a:prstClr val="black"/>
                </a:solidFill>
              </a:rPr>
              <a:t>hydrogen atom </a:t>
            </a:r>
            <a:r>
              <a:rPr lang="en-GB" dirty="0">
                <a:solidFill>
                  <a:prstClr val="black"/>
                </a:solidFill>
              </a:rPr>
              <a:t>and a slightly negative oxygen atom. </a:t>
            </a:r>
            <a:r>
              <a:rPr lang="en-GB" dirty="0" smtClean="0">
                <a:solidFill>
                  <a:prstClr val="black"/>
                </a:solidFill>
              </a:rPr>
              <a:t>Hydrogen </a:t>
            </a:r>
            <a:r>
              <a:rPr lang="en-GB" dirty="0">
                <a:solidFill>
                  <a:prstClr val="black"/>
                </a:solidFill>
              </a:rPr>
              <a:t>bonds are much weaker than covalent or </a:t>
            </a:r>
            <a:r>
              <a:rPr lang="en-GB" dirty="0" smtClean="0">
                <a:solidFill>
                  <a:prstClr val="black"/>
                </a:solidFill>
              </a:rPr>
              <a:t>ionic bonds</a:t>
            </a:r>
            <a:r>
              <a:rPr lang="en-GB" dirty="0">
                <a:solidFill>
                  <a:prstClr val="black"/>
                </a:solidFill>
              </a:rPr>
              <a:t>. They are significant though, because they are </a:t>
            </a:r>
            <a:r>
              <a:rPr lang="en-GB" dirty="0" smtClean="0">
                <a:solidFill>
                  <a:prstClr val="black"/>
                </a:solidFill>
              </a:rPr>
              <a:t>very common</a:t>
            </a:r>
            <a:r>
              <a:rPr lang="en-GB" dirty="0">
                <a:solidFill>
                  <a:prstClr val="black"/>
                </a:solidFill>
              </a:rPr>
              <a:t>.</a:t>
            </a:r>
          </a:p>
        </p:txBody>
      </p:sp>
      <p:pic>
        <p:nvPicPr>
          <p:cNvPr id="16386" name="Picture 2" descr="http://apbrwww5.apsu.edu/thompsonj/Anatomy%20%26%20Physiology/2010/2010%20Exam%20Reviews/Exam%201%20Review/H_Bond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66" y="4509120"/>
            <a:ext cx="3572577" cy="2006856"/>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1084296" y="-2569"/>
            <a:ext cx="6978192" cy="984885"/>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Hydrogen</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bonding</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molecules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polar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bonds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between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them</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1689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500"/>
                                        <p:tgtEl>
                                          <p:spTgt spid="4"/>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6386"/>
                                        </p:tgtEl>
                                        <p:attrNameLst>
                                          <p:attrName>style.visibility</p:attrName>
                                        </p:attrNameLst>
                                      </p:cBhvr>
                                      <p:to>
                                        <p:strVal val="visible"/>
                                      </p:to>
                                    </p:set>
                                    <p:animEffect transition="in" filter="fade">
                                      <p:cBhvr>
                                        <p:cTn id="2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8" name="Picture 4" descr="http://chsweb.lr.k12.nj.us/mstanley/outlines/waterap/image192.gif"/>
          <p:cNvPicPr>
            <a:picLocks noChangeAspect="1" noChangeArrowheads="1"/>
          </p:cNvPicPr>
          <p:nvPr/>
        </p:nvPicPr>
        <p:blipFill rotWithShape="1">
          <a:blip r:embed="rId2">
            <a:extLst>
              <a:ext uri="{28A0092B-C50C-407E-A947-70E740481C1C}">
                <a14:useLocalDpi xmlns:a14="http://schemas.microsoft.com/office/drawing/2010/main" val="0"/>
              </a:ext>
            </a:extLst>
          </a:blip>
          <a:srcRect t="1268"/>
          <a:stretch/>
        </p:blipFill>
        <p:spPr bwMode="auto">
          <a:xfrm>
            <a:off x="2201390" y="4469056"/>
            <a:ext cx="4741220" cy="225576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79512" y="1107285"/>
            <a:ext cx="8784976" cy="3416320"/>
          </a:xfrm>
          <a:prstGeom prst="rect">
            <a:avLst/>
          </a:prstGeom>
        </p:spPr>
        <p:txBody>
          <a:bodyPr wrap="square">
            <a:spAutoFit/>
          </a:bodyPr>
          <a:lstStyle/>
          <a:p>
            <a:r>
              <a:rPr lang="en-GB" dirty="0">
                <a:solidFill>
                  <a:prstClr val="black"/>
                </a:solidFill>
              </a:rPr>
              <a:t>The properties of water all come from the fact that it </a:t>
            </a:r>
            <a:r>
              <a:rPr lang="en-GB" dirty="0" smtClean="0">
                <a:solidFill>
                  <a:prstClr val="black"/>
                </a:solidFill>
              </a:rPr>
              <a:t>is polar</a:t>
            </a:r>
            <a:r>
              <a:rPr lang="en-GB" dirty="0">
                <a:solidFill>
                  <a:prstClr val="black"/>
                </a:solidFill>
              </a:rPr>
              <a:t>. As a result of its polarity, there are attraction </a:t>
            </a:r>
            <a:r>
              <a:rPr lang="en-GB" dirty="0" smtClean="0">
                <a:solidFill>
                  <a:prstClr val="black"/>
                </a:solidFill>
              </a:rPr>
              <a:t>forces between </a:t>
            </a:r>
            <a:r>
              <a:rPr lang="en-GB" dirty="0">
                <a:solidFill>
                  <a:prstClr val="black"/>
                </a:solidFill>
              </a:rPr>
              <a:t>the molecules and this gives water its </a:t>
            </a:r>
            <a:r>
              <a:rPr lang="en-GB" dirty="0" smtClean="0">
                <a:solidFill>
                  <a:prstClr val="black"/>
                </a:solidFill>
              </a:rPr>
              <a:t>cohesive properties.</a:t>
            </a:r>
          </a:p>
          <a:p>
            <a:endParaRPr lang="en-GB" i="1" dirty="0">
              <a:solidFill>
                <a:prstClr val="black"/>
              </a:solidFill>
            </a:endParaRPr>
          </a:p>
          <a:p>
            <a:r>
              <a:rPr lang="en-GB" dirty="0">
                <a:solidFill>
                  <a:prstClr val="black"/>
                </a:solidFill>
              </a:rPr>
              <a:t>When an object is warmed up, its particles (e.g. </a:t>
            </a:r>
            <a:r>
              <a:rPr lang="en-GB" dirty="0" smtClean="0">
                <a:solidFill>
                  <a:prstClr val="black"/>
                </a:solidFill>
              </a:rPr>
              <a:t>molecules) will </a:t>
            </a:r>
            <a:r>
              <a:rPr lang="en-GB" dirty="0">
                <a:solidFill>
                  <a:prstClr val="black"/>
                </a:solidFill>
              </a:rPr>
              <a:t>move faster. This means that </a:t>
            </a:r>
            <a:r>
              <a:rPr lang="en-GB" b="1" dirty="0">
                <a:solidFill>
                  <a:prstClr val="black"/>
                </a:solidFill>
              </a:rPr>
              <a:t>they have to break </a:t>
            </a:r>
            <a:r>
              <a:rPr lang="en-GB" b="1" dirty="0" smtClean="0">
                <a:solidFill>
                  <a:prstClr val="black"/>
                </a:solidFill>
              </a:rPr>
              <a:t>away from </a:t>
            </a:r>
            <a:r>
              <a:rPr lang="en-GB" b="1" dirty="0">
                <a:solidFill>
                  <a:prstClr val="black"/>
                </a:solidFill>
              </a:rPr>
              <a:t>cohesion with adjacent molecules more times </a:t>
            </a:r>
            <a:r>
              <a:rPr lang="en-GB" b="1" dirty="0" smtClean="0">
                <a:solidFill>
                  <a:prstClr val="black"/>
                </a:solidFill>
              </a:rPr>
              <a:t>per minutes</a:t>
            </a:r>
            <a:r>
              <a:rPr lang="en-GB" dirty="0">
                <a:solidFill>
                  <a:prstClr val="black"/>
                </a:solidFill>
              </a:rPr>
              <a:t>. Due to the cohesive properties of water, </a:t>
            </a:r>
            <a:r>
              <a:rPr lang="en-GB" dirty="0" smtClean="0">
                <a:solidFill>
                  <a:prstClr val="black"/>
                </a:solidFill>
              </a:rPr>
              <a:t>this t</a:t>
            </a:r>
            <a:r>
              <a:rPr lang="en-GB" dirty="0">
                <a:solidFill>
                  <a:prstClr val="black"/>
                </a:solidFill>
              </a:rPr>
              <a:t>akes a lot of energy. </a:t>
            </a:r>
            <a:endParaRPr lang="en-GB" dirty="0" smtClean="0">
              <a:solidFill>
                <a:prstClr val="black"/>
              </a:solidFill>
            </a:endParaRPr>
          </a:p>
          <a:p>
            <a:endParaRPr lang="en-GB" dirty="0">
              <a:solidFill>
                <a:prstClr val="black"/>
              </a:solidFill>
            </a:endParaRPr>
          </a:p>
          <a:p>
            <a:r>
              <a:rPr lang="en-GB" dirty="0" smtClean="0">
                <a:solidFill>
                  <a:prstClr val="black"/>
                </a:solidFill>
              </a:rPr>
              <a:t>The </a:t>
            </a:r>
            <a:r>
              <a:rPr lang="en-GB" dirty="0">
                <a:solidFill>
                  <a:prstClr val="black"/>
                </a:solidFill>
              </a:rPr>
              <a:t>same goes for evaporation. </a:t>
            </a:r>
            <a:r>
              <a:rPr lang="en-GB" dirty="0" smtClean="0">
                <a:solidFill>
                  <a:prstClr val="black"/>
                </a:solidFill>
              </a:rPr>
              <a:t>A water </a:t>
            </a:r>
            <a:r>
              <a:rPr lang="en-GB" dirty="0">
                <a:solidFill>
                  <a:prstClr val="black"/>
                </a:solidFill>
              </a:rPr>
              <a:t>molecule that evaporates, escapes from the </a:t>
            </a:r>
            <a:r>
              <a:rPr lang="en-GB" dirty="0" smtClean="0">
                <a:solidFill>
                  <a:prstClr val="black"/>
                </a:solidFill>
              </a:rPr>
              <a:t>liquid and </a:t>
            </a:r>
            <a:r>
              <a:rPr lang="en-GB" dirty="0">
                <a:solidFill>
                  <a:prstClr val="black"/>
                </a:solidFill>
              </a:rPr>
              <a:t>the other water molecules with which it </a:t>
            </a:r>
            <a:r>
              <a:rPr lang="en-GB" dirty="0" smtClean="0">
                <a:solidFill>
                  <a:prstClr val="black"/>
                </a:solidFill>
              </a:rPr>
              <a:t>interacted. Again</a:t>
            </a:r>
            <a:r>
              <a:rPr lang="en-GB" dirty="0">
                <a:solidFill>
                  <a:prstClr val="black"/>
                </a:solidFill>
              </a:rPr>
              <a:t>, due to cohesion, this requires a lot of energy.</a:t>
            </a:r>
          </a:p>
        </p:txBody>
      </p:sp>
      <p:sp>
        <p:nvSpPr>
          <p:cNvPr id="9" name="8 Rectángulo"/>
          <p:cNvSpPr/>
          <p:nvPr/>
        </p:nvSpPr>
        <p:spPr>
          <a:xfrm>
            <a:off x="1649364" y="-125679"/>
            <a:ext cx="5848076" cy="123110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Properties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bonding</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dipolarity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explains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cohesive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adhesive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termal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solvent</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properties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0576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268"/>
                                        </p:tgtEl>
                                        <p:attrNameLst>
                                          <p:attrName>style.visibility</p:attrName>
                                        </p:attrNameLst>
                                      </p:cBhvr>
                                      <p:to>
                                        <p:strVal val="visible"/>
                                      </p:to>
                                    </p:set>
                                    <p:animEffect transition="in" filter="fade">
                                      <p:cBhvr>
                                        <p:cTn id="33"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85880" y="1124744"/>
            <a:ext cx="8712968" cy="2585323"/>
          </a:xfrm>
          <a:prstGeom prst="rect">
            <a:avLst/>
          </a:prstGeom>
        </p:spPr>
        <p:txBody>
          <a:bodyPr wrap="square">
            <a:spAutoFit/>
          </a:bodyPr>
          <a:lstStyle/>
          <a:p>
            <a:r>
              <a:rPr lang="en-GB" dirty="0" smtClean="0">
                <a:solidFill>
                  <a:prstClr val="black"/>
                </a:solidFill>
              </a:rPr>
              <a:t>Water has a high </a:t>
            </a:r>
            <a:r>
              <a:rPr lang="en-GB" dirty="0">
                <a:solidFill>
                  <a:prstClr val="black"/>
                </a:solidFill>
              </a:rPr>
              <a:t>‘</a:t>
            </a:r>
            <a:r>
              <a:rPr lang="en-GB" b="1" dirty="0">
                <a:solidFill>
                  <a:prstClr val="black"/>
                </a:solidFill>
              </a:rPr>
              <a:t>specific heat capacity</a:t>
            </a:r>
            <a:r>
              <a:rPr lang="en-GB" dirty="0">
                <a:solidFill>
                  <a:prstClr val="black"/>
                </a:solidFill>
              </a:rPr>
              <a:t>’ </a:t>
            </a:r>
            <a:r>
              <a:rPr lang="en-GB" dirty="0" err="1" smtClean="0">
                <a:solidFill>
                  <a:prstClr val="black"/>
                </a:solidFill>
              </a:rPr>
              <a:t>wich</a:t>
            </a:r>
            <a:r>
              <a:rPr lang="en-GB" dirty="0" smtClean="0">
                <a:solidFill>
                  <a:prstClr val="black"/>
                </a:solidFill>
              </a:rPr>
              <a:t> means that </a:t>
            </a:r>
            <a:r>
              <a:rPr lang="en-GB" dirty="0">
                <a:solidFill>
                  <a:prstClr val="black"/>
                </a:solidFill>
              </a:rPr>
              <a:t>water will not warm up much, even when the </a:t>
            </a:r>
            <a:r>
              <a:rPr lang="en-GB" dirty="0" smtClean="0">
                <a:solidFill>
                  <a:prstClr val="black"/>
                </a:solidFill>
              </a:rPr>
              <a:t>sun shines </a:t>
            </a:r>
            <a:r>
              <a:rPr lang="en-GB" dirty="0">
                <a:solidFill>
                  <a:prstClr val="black"/>
                </a:solidFill>
              </a:rPr>
              <a:t>on it all day. You know that because when you </a:t>
            </a:r>
            <a:r>
              <a:rPr lang="en-GB" dirty="0" smtClean="0">
                <a:solidFill>
                  <a:prstClr val="black"/>
                </a:solidFill>
              </a:rPr>
              <a:t>go to </a:t>
            </a:r>
            <a:r>
              <a:rPr lang="en-GB" dirty="0">
                <a:solidFill>
                  <a:prstClr val="black"/>
                </a:solidFill>
              </a:rPr>
              <a:t>the beach on a warm day, the water is much cooler </a:t>
            </a:r>
            <a:r>
              <a:rPr lang="en-GB" dirty="0" smtClean="0">
                <a:solidFill>
                  <a:prstClr val="black"/>
                </a:solidFill>
              </a:rPr>
              <a:t>than the </a:t>
            </a:r>
            <a:r>
              <a:rPr lang="en-GB" dirty="0">
                <a:solidFill>
                  <a:prstClr val="black"/>
                </a:solidFill>
              </a:rPr>
              <a:t>sand. Water needs to take in a lot of energy to go </a:t>
            </a:r>
            <a:r>
              <a:rPr lang="en-GB" dirty="0" smtClean="0">
                <a:solidFill>
                  <a:prstClr val="black"/>
                </a:solidFill>
              </a:rPr>
              <a:t>from liquid </a:t>
            </a:r>
            <a:r>
              <a:rPr lang="en-GB" dirty="0">
                <a:solidFill>
                  <a:prstClr val="black"/>
                </a:solidFill>
              </a:rPr>
              <a:t>to gas, this is called the ‘</a:t>
            </a:r>
            <a:r>
              <a:rPr lang="en-GB" b="1" dirty="0">
                <a:solidFill>
                  <a:prstClr val="black"/>
                </a:solidFill>
              </a:rPr>
              <a:t>latent heat of vaporisation</a:t>
            </a:r>
            <a:r>
              <a:rPr lang="en-GB" dirty="0" smtClean="0">
                <a:solidFill>
                  <a:prstClr val="black"/>
                </a:solidFill>
              </a:rPr>
              <a:t>’. That </a:t>
            </a:r>
            <a:r>
              <a:rPr lang="en-GB" dirty="0">
                <a:solidFill>
                  <a:prstClr val="black"/>
                </a:solidFill>
              </a:rPr>
              <a:t>means that the water evaporating from the sea on </a:t>
            </a:r>
            <a:r>
              <a:rPr lang="en-GB" dirty="0" smtClean="0">
                <a:solidFill>
                  <a:prstClr val="black"/>
                </a:solidFill>
              </a:rPr>
              <a:t>a hot </a:t>
            </a:r>
            <a:r>
              <a:rPr lang="en-GB" dirty="0">
                <a:solidFill>
                  <a:prstClr val="black"/>
                </a:solidFill>
              </a:rPr>
              <a:t>day will take up a lot of the energy of the sun </a:t>
            </a:r>
            <a:r>
              <a:rPr lang="en-GB" dirty="0" smtClean="0">
                <a:solidFill>
                  <a:prstClr val="black"/>
                </a:solidFill>
              </a:rPr>
              <a:t>shining on </a:t>
            </a:r>
            <a:r>
              <a:rPr lang="en-GB" dirty="0">
                <a:solidFill>
                  <a:prstClr val="black"/>
                </a:solidFill>
              </a:rPr>
              <a:t>it instead of warming up the rest of the water. In </a:t>
            </a:r>
            <a:r>
              <a:rPr lang="en-GB" dirty="0" smtClean="0">
                <a:solidFill>
                  <a:prstClr val="black"/>
                </a:solidFill>
              </a:rPr>
              <a:t>winter, water </a:t>
            </a:r>
            <a:r>
              <a:rPr lang="en-GB" dirty="0">
                <a:solidFill>
                  <a:prstClr val="black"/>
                </a:solidFill>
              </a:rPr>
              <a:t>will give off the energy as heat. So, near the sea, </a:t>
            </a:r>
            <a:r>
              <a:rPr lang="en-GB" dirty="0" smtClean="0">
                <a:solidFill>
                  <a:prstClr val="black"/>
                </a:solidFill>
              </a:rPr>
              <a:t>the summers </a:t>
            </a:r>
            <a:r>
              <a:rPr lang="en-GB" dirty="0">
                <a:solidFill>
                  <a:prstClr val="black"/>
                </a:solidFill>
              </a:rPr>
              <a:t>are not as hot and the winters not as cold.</a:t>
            </a:r>
          </a:p>
        </p:txBody>
      </p:sp>
      <p:pic>
        <p:nvPicPr>
          <p:cNvPr id="18434" name="Picture 2" descr="http://www.abc.es/Media/201011/09/mapa-tiempo--478x27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920109"/>
            <a:ext cx="3775237" cy="251269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estaticos03.elmundo.es/elmundo/imagenes/2011/06/24/espana/1308916940_extras_ladillos_1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55" y="3874842"/>
            <a:ext cx="3738174" cy="26803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4407" y="3567626"/>
            <a:ext cx="2000869" cy="369332"/>
          </a:xfrm>
          <a:prstGeom prst="rect">
            <a:avLst/>
          </a:prstGeom>
          <a:noFill/>
        </p:spPr>
        <p:txBody>
          <a:bodyPr wrap="none" rtlCol="0">
            <a:spAutoFit/>
          </a:bodyPr>
          <a:lstStyle/>
          <a:p>
            <a:r>
              <a:rPr lang="en-GB" b="1" dirty="0" smtClean="0">
                <a:solidFill>
                  <a:prstClr val="black"/>
                </a:solidFill>
              </a:rPr>
              <a:t>Spain in summer</a:t>
            </a:r>
            <a:endParaRPr lang="en-GB" b="1" dirty="0">
              <a:solidFill>
                <a:prstClr val="black"/>
              </a:solidFill>
            </a:endParaRPr>
          </a:p>
        </p:txBody>
      </p:sp>
      <p:sp>
        <p:nvSpPr>
          <p:cNvPr id="11" name="TextBox 10"/>
          <p:cNvSpPr txBox="1"/>
          <p:nvPr/>
        </p:nvSpPr>
        <p:spPr>
          <a:xfrm>
            <a:off x="6107255" y="3548165"/>
            <a:ext cx="1794081" cy="369332"/>
          </a:xfrm>
          <a:prstGeom prst="rect">
            <a:avLst/>
          </a:prstGeom>
          <a:noFill/>
        </p:spPr>
        <p:txBody>
          <a:bodyPr wrap="none" rtlCol="0">
            <a:spAutoFit/>
          </a:bodyPr>
          <a:lstStyle/>
          <a:p>
            <a:r>
              <a:rPr lang="en-GB" b="1" dirty="0" smtClean="0">
                <a:solidFill>
                  <a:prstClr val="black"/>
                </a:solidFill>
              </a:rPr>
              <a:t>Spain in winter</a:t>
            </a:r>
            <a:endParaRPr lang="en-GB" b="1" dirty="0">
              <a:solidFill>
                <a:prstClr val="black"/>
              </a:solidFill>
            </a:endParaRPr>
          </a:p>
        </p:txBody>
      </p:sp>
      <p:sp>
        <p:nvSpPr>
          <p:cNvPr id="12" name="11 Rectángulo"/>
          <p:cNvSpPr/>
          <p:nvPr/>
        </p:nvSpPr>
        <p:spPr>
          <a:xfrm>
            <a:off x="1649364" y="-125679"/>
            <a:ext cx="5848076" cy="123110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Properties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Hydrogen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bonding</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dipolarity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explains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cohesive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adhesive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termal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solvent</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properties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water</a:t>
            </a:r>
            <a:r>
              <a:rPr lang="es-E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1592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436"/>
                                        </p:tgtEl>
                                        <p:attrNameLst>
                                          <p:attrName>style.visibility</p:attrName>
                                        </p:attrNameLst>
                                      </p:cBhvr>
                                      <p:to>
                                        <p:strVal val="visible"/>
                                      </p:to>
                                    </p:set>
                                    <p:animEffect transition="in" filter="fade">
                                      <p:cBhvr>
                                        <p:cTn id="19" dur="1250"/>
                                        <p:tgtEl>
                                          <p:spTgt spid="184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25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8434"/>
                                        </p:tgtEl>
                                        <p:attrNameLst>
                                          <p:attrName>style.visibility</p:attrName>
                                        </p:attrNameLst>
                                      </p:cBhvr>
                                      <p:to>
                                        <p:strVal val="visible"/>
                                      </p:to>
                                    </p:set>
                                    <p:animEffect transition="in" filter="fade">
                                      <p:cBhvr>
                                        <p:cTn id="30" dur="1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31305</TotalTime>
  <Words>1923</Words>
  <Application>Microsoft Office PowerPoint</Application>
  <PresentationFormat>Presentación en pantalla (4:3)</PresentationFormat>
  <Paragraphs>157</Paragraphs>
  <Slides>23</Slides>
  <Notes>0</Notes>
  <HiddenSlides>0</HiddenSlides>
  <MMClips>0</MMClips>
  <ScaleCrop>false</ScaleCrop>
  <HeadingPairs>
    <vt:vector size="4" baseType="variant">
      <vt:variant>
        <vt:lpstr>Tema</vt:lpstr>
      </vt:variant>
      <vt:variant>
        <vt:i4>3</vt:i4>
      </vt:variant>
      <vt:variant>
        <vt:lpstr>Títulos de diapositiva</vt:lpstr>
      </vt:variant>
      <vt:variant>
        <vt:i4>23</vt:i4>
      </vt:variant>
    </vt:vector>
  </HeadingPairs>
  <TitlesOfParts>
    <vt:vector size="26" baseType="lpstr">
      <vt:lpstr>Template MP</vt:lpstr>
      <vt:lpstr>1_Template MP</vt:lpstr>
      <vt:lpstr>2_Template MP</vt:lpstr>
      <vt:lpstr>Topic 2 Molecular biology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Topic 2 Molecular biology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sfpaula.default</cp:lastModifiedBy>
  <cp:revision>273</cp:revision>
  <dcterms:created xsi:type="dcterms:W3CDTF">2013-08-21T17:54:09Z</dcterms:created>
  <dcterms:modified xsi:type="dcterms:W3CDTF">2015-11-09T10:03:14Z</dcterms:modified>
</cp:coreProperties>
</file>