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Lst>
  <p:notesMasterIdLst>
    <p:notesMasterId r:id="rId30"/>
  </p:notesMasterIdLst>
  <p:sldIdLst>
    <p:sldId id="256" r:id="rId3"/>
    <p:sldId id="257" r:id="rId4"/>
    <p:sldId id="284" r:id="rId5"/>
    <p:sldId id="372" r:id="rId6"/>
    <p:sldId id="334" r:id="rId7"/>
    <p:sldId id="373" r:id="rId8"/>
    <p:sldId id="374" r:id="rId9"/>
    <p:sldId id="375" r:id="rId10"/>
    <p:sldId id="394" r:id="rId11"/>
    <p:sldId id="395" r:id="rId12"/>
    <p:sldId id="396" r:id="rId13"/>
    <p:sldId id="397" r:id="rId14"/>
    <p:sldId id="398" r:id="rId15"/>
    <p:sldId id="399" r:id="rId16"/>
    <p:sldId id="400" r:id="rId17"/>
    <p:sldId id="376" r:id="rId18"/>
    <p:sldId id="377" r:id="rId19"/>
    <p:sldId id="378" r:id="rId20"/>
    <p:sldId id="379" r:id="rId21"/>
    <p:sldId id="380" r:id="rId22"/>
    <p:sldId id="381" r:id="rId23"/>
    <p:sldId id="392" r:id="rId24"/>
    <p:sldId id="388" r:id="rId25"/>
    <p:sldId id="390" r:id="rId26"/>
    <p:sldId id="389" r:id="rId27"/>
    <p:sldId id="391" r:id="rId28"/>
    <p:sldId id="39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8" autoAdjust="0"/>
    <p:restoredTop sz="94671" autoAdjust="0"/>
  </p:normalViewPr>
  <p:slideViewPr>
    <p:cSldViewPr>
      <p:cViewPr varScale="1">
        <p:scale>
          <a:sx n="68" d="100"/>
          <a:sy n="68" d="100"/>
        </p:scale>
        <p:origin x="76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Daniels" userId="ce1dfa7d-0193-44f5-8076-f2a44e477f9a" providerId="ADAL" clId="{C27A3B88-F035-4F6A-B684-8760339563C1}"/>
    <pc:docChg chg="undo custSel addSld delSld modSld">
      <pc:chgData name="Ian Daniels" userId="ce1dfa7d-0193-44f5-8076-f2a44e477f9a" providerId="ADAL" clId="{C27A3B88-F035-4F6A-B684-8760339563C1}" dt="2017-11-02T11:55:08.354" v="127" actId="1036"/>
      <pc:docMkLst>
        <pc:docMk/>
      </pc:docMkLst>
      <pc:sldChg chg="modSp">
        <pc:chgData name="Ian Daniels" userId="ce1dfa7d-0193-44f5-8076-f2a44e477f9a" providerId="ADAL" clId="{C27A3B88-F035-4F6A-B684-8760339563C1}" dt="2017-10-30T13:16:54.081" v="0" actId="20577"/>
        <pc:sldMkLst>
          <pc:docMk/>
          <pc:sldMk cId="833363264" sldId="374"/>
        </pc:sldMkLst>
        <pc:spChg chg="mod">
          <ac:chgData name="Ian Daniels" userId="ce1dfa7d-0193-44f5-8076-f2a44e477f9a" providerId="ADAL" clId="{C27A3B88-F035-4F6A-B684-8760339563C1}" dt="2017-10-30T13:16:54.081" v="0" actId="20577"/>
          <ac:spMkLst>
            <pc:docMk/>
            <pc:sldMk cId="833363264" sldId="374"/>
            <ac:spMk id="7" creationId="{00000000-0000-0000-0000-000000000000}"/>
          </ac:spMkLst>
        </pc:spChg>
      </pc:sldChg>
      <pc:sldChg chg="del">
        <pc:chgData name="Ian Daniels" userId="ce1dfa7d-0193-44f5-8076-f2a44e477f9a" providerId="ADAL" clId="{C27A3B88-F035-4F6A-B684-8760339563C1}" dt="2017-10-30T13:35:37.339" v="117" actId="2696"/>
        <pc:sldMkLst>
          <pc:docMk/>
          <pc:sldMk cId="114440638" sldId="382"/>
        </pc:sldMkLst>
      </pc:sldChg>
      <pc:sldChg chg="del">
        <pc:chgData name="Ian Daniels" userId="ce1dfa7d-0193-44f5-8076-f2a44e477f9a" providerId="ADAL" clId="{C27A3B88-F035-4F6A-B684-8760339563C1}" dt="2017-10-30T13:35:37.346" v="118" actId="2696"/>
        <pc:sldMkLst>
          <pc:docMk/>
          <pc:sldMk cId="2714184461" sldId="383"/>
        </pc:sldMkLst>
      </pc:sldChg>
      <pc:sldChg chg="del">
        <pc:chgData name="Ian Daniels" userId="ce1dfa7d-0193-44f5-8076-f2a44e477f9a" providerId="ADAL" clId="{C27A3B88-F035-4F6A-B684-8760339563C1}" dt="2017-10-30T13:35:37.363" v="121" actId="2696"/>
        <pc:sldMkLst>
          <pc:docMk/>
          <pc:sldMk cId="637281684" sldId="384"/>
        </pc:sldMkLst>
      </pc:sldChg>
      <pc:sldChg chg="del">
        <pc:chgData name="Ian Daniels" userId="ce1dfa7d-0193-44f5-8076-f2a44e477f9a" providerId="ADAL" clId="{C27A3B88-F035-4F6A-B684-8760339563C1}" dt="2017-10-30T13:35:37.334" v="116" actId="2696"/>
        <pc:sldMkLst>
          <pc:docMk/>
          <pc:sldMk cId="3664270108" sldId="385"/>
        </pc:sldMkLst>
      </pc:sldChg>
      <pc:sldChg chg="del">
        <pc:chgData name="Ian Daniels" userId="ce1dfa7d-0193-44f5-8076-f2a44e477f9a" providerId="ADAL" clId="{C27A3B88-F035-4F6A-B684-8760339563C1}" dt="2017-10-30T13:35:37.352" v="119" actId="2696"/>
        <pc:sldMkLst>
          <pc:docMk/>
          <pc:sldMk cId="3222008565" sldId="386"/>
        </pc:sldMkLst>
      </pc:sldChg>
      <pc:sldChg chg="del">
        <pc:chgData name="Ian Daniels" userId="ce1dfa7d-0193-44f5-8076-f2a44e477f9a" providerId="ADAL" clId="{C27A3B88-F035-4F6A-B684-8760339563C1}" dt="2017-10-30T13:35:37.357" v="120" actId="2696"/>
        <pc:sldMkLst>
          <pc:docMk/>
          <pc:sldMk cId="3714876509" sldId="387"/>
        </pc:sldMkLst>
      </pc:sldChg>
      <pc:sldChg chg="addSp delSp modSp add modAnim">
        <pc:chgData name="Ian Daniels" userId="ce1dfa7d-0193-44f5-8076-f2a44e477f9a" providerId="ADAL" clId="{C27A3B88-F035-4F6A-B684-8760339563C1}" dt="2017-10-30T13:35:25.746" v="115"/>
        <pc:sldMkLst>
          <pc:docMk/>
          <pc:sldMk cId="2130777926" sldId="394"/>
        </pc:sldMkLst>
        <pc:spChg chg="add del mod">
          <ac:chgData name="Ian Daniels" userId="ce1dfa7d-0193-44f5-8076-f2a44e477f9a" providerId="ADAL" clId="{C27A3B88-F035-4F6A-B684-8760339563C1}" dt="2017-10-30T13:20:45.844" v="34" actId="403"/>
          <ac:spMkLst>
            <pc:docMk/>
            <pc:sldMk cId="2130777926" sldId="394"/>
            <ac:spMk id="3" creationId="{52E13F59-90B1-4E02-9738-8A2FF84FEFDF}"/>
          </ac:spMkLst>
        </pc:spChg>
        <pc:spChg chg="add mod">
          <ac:chgData name="Ian Daniels" userId="ce1dfa7d-0193-44f5-8076-f2a44e477f9a" providerId="ADAL" clId="{C27A3B88-F035-4F6A-B684-8760339563C1}" dt="2017-10-30T13:22:22.533" v="103" actId="403"/>
          <ac:spMkLst>
            <pc:docMk/>
            <pc:sldMk cId="2130777926" sldId="394"/>
            <ac:spMk id="4" creationId="{7EBFAD9A-EE0D-4498-9E9D-CA7BE6B9A7F7}"/>
          </ac:spMkLst>
        </pc:spChg>
        <pc:spChg chg="add del">
          <ac:chgData name="Ian Daniels" userId="ce1dfa7d-0193-44f5-8076-f2a44e477f9a" providerId="ADAL" clId="{C27A3B88-F035-4F6A-B684-8760339563C1}" dt="2017-10-30T13:35:25.746" v="115"/>
          <ac:spMkLst>
            <pc:docMk/>
            <pc:sldMk cId="2130777926" sldId="394"/>
            <ac:spMk id="6" creationId="{B0E91F57-61E5-47DD-9239-A5B5D90326E4}"/>
          </ac:spMkLst>
        </pc:spChg>
        <pc:picChg chg="add mod">
          <ac:chgData name="Ian Daniels" userId="ce1dfa7d-0193-44f5-8076-f2a44e477f9a" providerId="ADAL" clId="{C27A3B88-F035-4F6A-B684-8760339563C1}" dt="2017-10-30T13:22:38.157" v="105" actId="1076"/>
          <ac:picMkLst>
            <pc:docMk/>
            <pc:sldMk cId="2130777926" sldId="394"/>
            <ac:picMk id="5" creationId="{D636FFDD-5392-40DE-9D96-6FCD3CE337B7}"/>
          </ac:picMkLst>
        </pc:picChg>
        <pc:picChg chg="add mod modCrop">
          <ac:chgData name="Ian Daniels" userId="ce1dfa7d-0193-44f5-8076-f2a44e477f9a" providerId="ADAL" clId="{C27A3B88-F035-4F6A-B684-8760339563C1}" dt="2017-10-30T13:24:36.205" v="113" actId="1076"/>
          <ac:picMkLst>
            <pc:docMk/>
            <pc:sldMk cId="2130777926" sldId="394"/>
            <ac:picMk id="1026" creationId="{109FA005-7D87-47B9-B33E-760D34004736}"/>
          </ac:picMkLst>
        </pc:picChg>
      </pc:sldChg>
      <pc:sldChg chg="add">
        <pc:chgData name="Ian Daniels" userId="ce1dfa7d-0193-44f5-8076-f2a44e477f9a" providerId="ADAL" clId="{C27A3B88-F035-4F6A-B684-8760339563C1}" dt="2017-10-30T13:35:48.306" v="124"/>
        <pc:sldMkLst>
          <pc:docMk/>
          <pc:sldMk cId="1524495167" sldId="395"/>
        </pc:sldMkLst>
      </pc:sldChg>
      <pc:sldChg chg="add del setBg">
        <pc:chgData name="Ian Daniels" userId="ce1dfa7d-0193-44f5-8076-f2a44e477f9a" providerId="ADAL" clId="{C27A3B88-F035-4F6A-B684-8760339563C1}" dt="2017-10-30T13:35:48.051" v="123"/>
        <pc:sldMkLst>
          <pc:docMk/>
          <pc:sldMk cId="2084376195" sldId="395"/>
        </pc:sldMkLst>
      </pc:sldChg>
      <pc:sldChg chg="add del setBg">
        <pc:chgData name="Ian Daniels" userId="ce1dfa7d-0193-44f5-8076-f2a44e477f9a" providerId="ADAL" clId="{C27A3B88-F035-4F6A-B684-8760339563C1}" dt="2017-10-30T13:35:48.051" v="123"/>
        <pc:sldMkLst>
          <pc:docMk/>
          <pc:sldMk cId="1244338415" sldId="396"/>
        </pc:sldMkLst>
      </pc:sldChg>
      <pc:sldChg chg="modSp add">
        <pc:chgData name="Ian Daniels" userId="ce1dfa7d-0193-44f5-8076-f2a44e477f9a" providerId="ADAL" clId="{C27A3B88-F035-4F6A-B684-8760339563C1}" dt="2017-11-02T11:55:08.354" v="127" actId="1036"/>
        <pc:sldMkLst>
          <pc:docMk/>
          <pc:sldMk cId="1542652459" sldId="396"/>
        </pc:sldMkLst>
        <pc:picChg chg="mod">
          <ac:chgData name="Ian Daniels" userId="ce1dfa7d-0193-44f5-8076-f2a44e477f9a" providerId="ADAL" clId="{C27A3B88-F035-4F6A-B684-8760339563C1}" dt="2017-11-02T11:55:08.354" v="127" actId="1036"/>
          <ac:picMkLst>
            <pc:docMk/>
            <pc:sldMk cId="1542652459" sldId="396"/>
            <ac:picMk id="1026" creationId="{00000000-0000-0000-0000-000000000000}"/>
          </ac:picMkLst>
        </pc:picChg>
      </pc:sldChg>
      <pc:sldChg chg="add del setBg">
        <pc:chgData name="Ian Daniels" userId="ce1dfa7d-0193-44f5-8076-f2a44e477f9a" providerId="ADAL" clId="{C27A3B88-F035-4F6A-B684-8760339563C1}" dt="2017-10-30T13:35:48.051" v="123"/>
        <pc:sldMkLst>
          <pc:docMk/>
          <pc:sldMk cId="198701358" sldId="397"/>
        </pc:sldMkLst>
      </pc:sldChg>
      <pc:sldChg chg="add">
        <pc:chgData name="Ian Daniels" userId="ce1dfa7d-0193-44f5-8076-f2a44e477f9a" providerId="ADAL" clId="{C27A3B88-F035-4F6A-B684-8760339563C1}" dt="2017-10-30T13:35:48.306" v="124"/>
        <pc:sldMkLst>
          <pc:docMk/>
          <pc:sldMk cId="3773341669" sldId="397"/>
        </pc:sldMkLst>
      </pc:sldChg>
      <pc:sldChg chg="add del setBg">
        <pc:chgData name="Ian Daniels" userId="ce1dfa7d-0193-44f5-8076-f2a44e477f9a" providerId="ADAL" clId="{C27A3B88-F035-4F6A-B684-8760339563C1}" dt="2017-10-30T13:35:48.051" v="123"/>
        <pc:sldMkLst>
          <pc:docMk/>
          <pc:sldMk cId="3544111669" sldId="398"/>
        </pc:sldMkLst>
      </pc:sldChg>
      <pc:sldChg chg="add">
        <pc:chgData name="Ian Daniels" userId="ce1dfa7d-0193-44f5-8076-f2a44e477f9a" providerId="ADAL" clId="{C27A3B88-F035-4F6A-B684-8760339563C1}" dt="2017-10-30T13:35:48.306" v="124"/>
        <pc:sldMkLst>
          <pc:docMk/>
          <pc:sldMk cId="4028984801" sldId="398"/>
        </pc:sldMkLst>
      </pc:sldChg>
      <pc:sldChg chg="add del setBg">
        <pc:chgData name="Ian Daniels" userId="ce1dfa7d-0193-44f5-8076-f2a44e477f9a" providerId="ADAL" clId="{C27A3B88-F035-4F6A-B684-8760339563C1}" dt="2017-10-30T13:35:48.051" v="123"/>
        <pc:sldMkLst>
          <pc:docMk/>
          <pc:sldMk cId="3117039036" sldId="399"/>
        </pc:sldMkLst>
      </pc:sldChg>
      <pc:sldChg chg="add">
        <pc:chgData name="Ian Daniels" userId="ce1dfa7d-0193-44f5-8076-f2a44e477f9a" providerId="ADAL" clId="{C27A3B88-F035-4F6A-B684-8760339563C1}" dt="2017-10-30T13:35:48.306" v="124"/>
        <pc:sldMkLst>
          <pc:docMk/>
          <pc:sldMk cId="3854757158" sldId="399"/>
        </pc:sldMkLst>
      </pc:sldChg>
      <pc:sldChg chg="add">
        <pc:chgData name="Ian Daniels" userId="ce1dfa7d-0193-44f5-8076-f2a44e477f9a" providerId="ADAL" clId="{C27A3B88-F035-4F6A-B684-8760339563C1}" dt="2017-10-30T13:35:48.306" v="124"/>
        <pc:sldMkLst>
          <pc:docMk/>
          <pc:sldMk cId="1181607109" sldId="400"/>
        </pc:sldMkLst>
      </pc:sldChg>
      <pc:sldChg chg="add del setBg">
        <pc:chgData name="Ian Daniels" userId="ce1dfa7d-0193-44f5-8076-f2a44e477f9a" providerId="ADAL" clId="{C27A3B88-F035-4F6A-B684-8760339563C1}" dt="2017-10-30T13:35:48.051" v="123"/>
        <pc:sldMkLst>
          <pc:docMk/>
          <pc:sldMk cId="3520292281" sldId="4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84FAEE19-F5FC-46CE-A9D7-9A279C991C27}">
      <dgm:prSet/>
      <dgm:spPr/>
      <dgm:t>
        <a:bodyPr/>
        <a:lstStyle/>
        <a:p>
          <a:r>
            <a:rPr lang="en-US" dirty="0"/>
            <a:t>Molecular biology explains living processes in terms of the chemical </a:t>
          </a:r>
          <a:r>
            <a:rPr lang="en-GB" dirty="0"/>
            <a:t>substances involved.</a:t>
          </a:r>
        </a:p>
      </dgm:t>
    </dgm:pt>
    <dgm:pt modelId="{C8B9301D-76C4-43E3-A90F-25A9634F8F09}" type="parTrans" cxnId="{C1CE5C47-A0C0-468D-8666-B3B497F7A711}">
      <dgm:prSet/>
      <dgm:spPr/>
      <dgm:t>
        <a:bodyPr/>
        <a:lstStyle/>
        <a:p>
          <a:endParaRPr lang="en-GB"/>
        </a:p>
      </dgm:t>
    </dgm:pt>
    <dgm:pt modelId="{8D9F582B-17A5-4095-AC84-3CFE8A42894B}" type="sibTrans" cxnId="{C1CE5C47-A0C0-468D-8666-B3B497F7A711}">
      <dgm:prSet/>
      <dgm:spPr/>
      <dgm:t>
        <a:bodyPr/>
        <a:lstStyle/>
        <a:p>
          <a:endParaRPr lang="en-GB"/>
        </a:p>
      </dgm:t>
    </dgm:pt>
    <dgm:pt modelId="{ECB589F6-5DD1-45ED-82D4-A8740FE1E610}">
      <dgm:prSet/>
      <dgm:spPr/>
      <dgm:t>
        <a:bodyPr/>
        <a:lstStyle/>
        <a:p>
          <a:r>
            <a:rPr lang="en-US" dirty="0"/>
            <a:t>Carbon atoms can form four covalent bonds allowing a diversity of stable </a:t>
          </a:r>
          <a:r>
            <a:rPr lang="en-GB" dirty="0"/>
            <a:t>compounds to exist.</a:t>
          </a:r>
        </a:p>
      </dgm:t>
    </dgm:pt>
    <dgm:pt modelId="{AB94130D-22A0-4EFB-9FAC-61D252BFD001}" type="parTrans" cxnId="{A867F91A-A433-4241-A8A3-70CFCEBF9F5D}">
      <dgm:prSet/>
      <dgm:spPr/>
      <dgm:t>
        <a:bodyPr/>
        <a:lstStyle/>
        <a:p>
          <a:endParaRPr lang="en-GB"/>
        </a:p>
      </dgm:t>
    </dgm:pt>
    <dgm:pt modelId="{0D7D1B32-CC00-4E36-AA54-1A39A5C0350C}" type="sibTrans" cxnId="{A867F91A-A433-4241-A8A3-70CFCEBF9F5D}">
      <dgm:prSet/>
      <dgm:spPr/>
      <dgm:t>
        <a:bodyPr/>
        <a:lstStyle/>
        <a:p>
          <a:endParaRPr lang="en-GB"/>
        </a:p>
      </dgm:t>
    </dgm:pt>
    <dgm:pt modelId="{45CE9D28-4AB0-41F9-BF35-81DCFC6997BD}">
      <dgm:prSet/>
      <dgm:spPr/>
      <dgm:t>
        <a:bodyPr/>
        <a:lstStyle/>
        <a:p>
          <a:r>
            <a:rPr lang="en-US" dirty="0"/>
            <a:t>Life is based on carbon compounds including carbohydrates, lipids, proteins </a:t>
          </a:r>
          <a:r>
            <a:rPr lang="en-GB" dirty="0"/>
            <a:t>and nucleic acids.</a:t>
          </a:r>
        </a:p>
      </dgm:t>
    </dgm:pt>
    <dgm:pt modelId="{C603994C-E4B0-47B8-9FD9-D309A406766D}" type="parTrans" cxnId="{5D48F3E3-8A23-4489-B965-65A9040165BB}">
      <dgm:prSet/>
      <dgm:spPr/>
      <dgm:t>
        <a:bodyPr/>
        <a:lstStyle/>
        <a:p>
          <a:endParaRPr lang="en-GB"/>
        </a:p>
      </dgm:t>
    </dgm:pt>
    <dgm:pt modelId="{8FA6916F-7D87-4D35-87F3-4A16FB9AB7D9}" type="sibTrans" cxnId="{5D48F3E3-8A23-4489-B965-65A9040165BB}">
      <dgm:prSet/>
      <dgm:spPr/>
      <dgm:t>
        <a:bodyPr/>
        <a:lstStyle/>
        <a:p>
          <a:endParaRPr lang="en-GB"/>
        </a:p>
      </dgm:t>
    </dgm:pt>
    <dgm:pt modelId="{CF68925F-81CA-4292-8D76-8E7D9D4F3343}">
      <dgm:prSet/>
      <dgm:spPr/>
      <dgm:t>
        <a:bodyPr/>
        <a:lstStyle/>
        <a:p>
          <a:r>
            <a:rPr lang="en-US" dirty="0"/>
            <a:t>Metabolism is the web of all the enzyme-</a:t>
          </a:r>
          <a:r>
            <a:rPr lang="en-US" dirty="0" err="1"/>
            <a:t>catalysed</a:t>
          </a:r>
          <a:r>
            <a:rPr lang="en-US" dirty="0"/>
            <a:t> reactions in a cell or </a:t>
          </a:r>
          <a:r>
            <a:rPr lang="en-GB" dirty="0"/>
            <a:t>organism.</a:t>
          </a:r>
        </a:p>
      </dgm:t>
    </dgm:pt>
    <dgm:pt modelId="{E6FF8F69-4E9B-4D11-91AC-A5CEF90DF139}" type="parTrans" cxnId="{8763CE53-B90C-428E-AFE7-EC83765108C1}">
      <dgm:prSet/>
      <dgm:spPr/>
      <dgm:t>
        <a:bodyPr/>
        <a:lstStyle/>
        <a:p>
          <a:endParaRPr lang="en-GB"/>
        </a:p>
      </dgm:t>
    </dgm:pt>
    <dgm:pt modelId="{A65AD3EE-77BA-4BF5-9582-6F1687E6F34F}" type="sibTrans" cxnId="{8763CE53-B90C-428E-AFE7-EC83765108C1}">
      <dgm:prSet/>
      <dgm:spPr/>
      <dgm:t>
        <a:bodyPr/>
        <a:lstStyle/>
        <a:p>
          <a:endParaRPr lang="en-GB"/>
        </a:p>
      </dgm:t>
    </dgm:pt>
    <dgm:pt modelId="{F2997CBA-A5FC-4549-AA82-7A2C9285F18A}">
      <dgm:prSet/>
      <dgm:spPr/>
      <dgm:t>
        <a:bodyPr/>
        <a:lstStyle/>
        <a:p>
          <a:r>
            <a:rPr lang="en-US" dirty="0"/>
            <a:t>Anabolism is the synthesis of complex molecules from simpler molecules including the formation of macromolecules from monomers by condensation </a:t>
          </a:r>
          <a:r>
            <a:rPr lang="en-GB" dirty="0"/>
            <a:t>reactions.</a:t>
          </a:r>
        </a:p>
      </dgm:t>
    </dgm:pt>
    <dgm:pt modelId="{87652140-A229-4F5B-A832-51BCB3469C14}" type="parTrans" cxnId="{C27DCBD9-17F4-4A09-ADE5-B6BA75A9C892}">
      <dgm:prSet/>
      <dgm:spPr/>
      <dgm:t>
        <a:bodyPr/>
        <a:lstStyle/>
        <a:p>
          <a:endParaRPr lang="en-GB"/>
        </a:p>
      </dgm:t>
    </dgm:pt>
    <dgm:pt modelId="{9D8912C0-6841-4927-8982-CA3CB436260B}" type="sibTrans" cxnId="{C27DCBD9-17F4-4A09-ADE5-B6BA75A9C892}">
      <dgm:prSet/>
      <dgm:spPr/>
      <dgm:t>
        <a:bodyPr/>
        <a:lstStyle/>
        <a:p>
          <a:endParaRPr lang="en-GB"/>
        </a:p>
      </dgm:t>
    </dgm:pt>
    <dgm:pt modelId="{0BEE8E47-2BAF-48E1-89BD-8963195A7C37}">
      <dgm:prSet/>
      <dgm:spPr/>
      <dgm:t>
        <a:bodyPr/>
        <a:lstStyle/>
        <a:p>
          <a:r>
            <a:rPr lang="en-US" dirty="0"/>
            <a:t>Catabolism is the breakdown of complex molecules into simpler molecules including the hydrolysis of macromolecules into monomers.</a:t>
          </a:r>
          <a:endParaRPr lang="en-GB" dirty="0"/>
        </a:p>
      </dgm:t>
    </dgm:pt>
    <dgm:pt modelId="{27476BE0-AD74-459A-B1BC-D1382F5E09F2}" type="parTrans" cxnId="{CACD2EBE-65E6-4CAF-B5AD-877FA476CF2F}">
      <dgm:prSet/>
      <dgm:spPr/>
      <dgm:t>
        <a:bodyPr/>
        <a:lstStyle/>
        <a:p>
          <a:endParaRPr lang="en-GB"/>
        </a:p>
      </dgm:t>
    </dgm:pt>
    <dgm:pt modelId="{477CC1FE-D19E-4888-9DA7-989D128CDE29}" type="sibTrans" cxnId="{CACD2EBE-65E6-4CAF-B5AD-877FA476CF2F}">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pt>
    <dgm:pt modelId="{DF172895-02A6-47BB-8953-A51CB483B8E3}" type="pres">
      <dgm:prSet presAssocID="{84FAEE19-F5FC-46CE-A9D7-9A279C991C27}" presName="parentText" presStyleLbl="node1" presStyleIdx="0" presStyleCnt="6">
        <dgm:presLayoutVars>
          <dgm:chMax val="0"/>
          <dgm:bulletEnabled val="1"/>
        </dgm:presLayoutVars>
      </dgm:prSet>
      <dgm:spPr/>
    </dgm:pt>
    <dgm:pt modelId="{E11BE27F-841C-4926-9C28-96DBC07E55AF}" type="pres">
      <dgm:prSet presAssocID="{8D9F582B-17A5-4095-AC84-3CFE8A42894B}" presName="spacer" presStyleCnt="0"/>
      <dgm:spPr/>
    </dgm:pt>
    <dgm:pt modelId="{09A503DB-3A84-49EA-859C-89599988D16B}" type="pres">
      <dgm:prSet presAssocID="{ECB589F6-5DD1-45ED-82D4-A8740FE1E610}" presName="parentText" presStyleLbl="node1" presStyleIdx="1" presStyleCnt="6">
        <dgm:presLayoutVars>
          <dgm:chMax val="0"/>
          <dgm:bulletEnabled val="1"/>
        </dgm:presLayoutVars>
      </dgm:prSet>
      <dgm:spPr/>
    </dgm:pt>
    <dgm:pt modelId="{255082AC-ED06-4234-A458-819218E8E39D}" type="pres">
      <dgm:prSet presAssocID="{0D7D1B32-CC00-4E36-AA54-1A39A5C0350C}" presName="spacer" presStyleCnt="0"/>
      <dgm:spPr/>
    </dgm:pt>
    <dgm:pt modelId="{42457E4A-C576-4E5D-ACF1-84DC3D1C4F58}" type="pres">
      <dgm:prSet presAssocID="{45CE9D28-4AB0-41F9-BF35-81DCFC6997BD}" presName="parentText" presStyleLbl="node1" presStyleIdx="2" presStyleCnt="6">
        <dgm:presLayoutVars>
          <dgm:chMax val="0"/>
          <dgm:bulletEnabled val="1"/>
        </dgm:presLayoutVars>
      </dgm:prSet>
      <dgm:spPr/>
    </dgm:pt>
    <dgm:pt modelId="{8BAC08C3-FB36-424A-B1EC-6D3E28301210}" type="pres">
      <dgm:prSet presAssocID="{8FA6916F-7D87-4D35-87F3-4A16FB9AB7D9}" presName="spacer" presStyleCnt="0"/>
      <dgm:spPr/>
    </dgm:pt>
    <dgm:pt modelId="{F9DCE065-9C21-4223-8664-7C1F0E923D04}" type="pres">
      <dgm:prSet presAssocID="{CF68925F-81CA-4292-8D76-8E7D9D4F3343}" presName="parentText" presStyleLbl="node1" presStyleIdx="3" presStyleCnt="6">
        <dgm:presLayoutVars>
          <dgm:chMax val="0"/>
          <dgm:bulletEnabled val="1"/>
        </dgm:presLayoutVars>
      </dgm:prSet>
      <dgm:spPr/>
    </dgm:pt>
    <dgm:pt modelId="{9DE3CF84-A803-4B0A-B683-487CE8BCEC85}" type="pres">
      <dgm:prSet presAssocID="{A65AD3EE-77BA-4BF5-9582-6F1687E6F34F}" presName="spacer" presStyleCnt="0"/>
      <dgm:spPr/>
    </dgm:pt>
    <dgm:pt modelId="{79669FFD-8ED9-4817-A149-31A8A38B0E8F}" type="pres">
      <dgm:prSet presAssocID="{F2997CBA-A5FC-4549-AA82-7A2C9285F18A}" presName="parentText" presStyleLbl="node1" presStyleIdx="4" presStyleCnt="6">
        <dgm:presLayoutVars>
          <dgm:chMax val="0"/>
          <dgm:bulletEnabled val="1"/>
        </dgm:presLayoutVars>
      </dgm:prSet>
      <dgm:spPr/>
    </dgm:pt>
    <dgm:pt modelId="{00DD439E-334A-4458-ABAB-68B16E45383C}" type="pres">
      <dgm:prSet presAssocID="{9D8912C0-6841-4927-8982-CA3CB436260B}" presName="spacer" presStyleCnt="0"/>
      <dgm:spPr/>
    </dgm:pt>
    <dgm:pt modelId="{724227EB-D9B1-4773-94AE-6824C9FC171E}" type="pres">
      <dgm:prSet presAssocID="{0BEE8E47-2BAF-48E1-89BD-8963195A7C37}" presName="parentText" presStyleLbl="node1" presStyleIdx="5" presStyleCnt="6">
        <dgm:presLayoutVars>
          <dgm:chMax val="0"/>
          <dgm:bulletEnabled val="1"/>
        </dgm:presLayoutVars>
      </dgm:prSet>
      <dgm:spPr/>
    </dgm:pt>
  </dgm:ptLst>
  <dgm:cxnLst>
    <dgm:cxn modelId="{E855FE0E-C9C6-4478-9CAB-9E356785B07D}" type="presOf" srcId="{CF68925F-81CA-4292-8D76-8E7D9D4F3343}" destId="{F9DCE065-9C21-4223-8664-7C1F0E923D04}" srcOrd="0" destOrd="0" presId="urn:microsoft.com/office/officeart/2005/8/layout/vList2"/>
    <dgm:cxn modelId="{3305C017-DB25-41E8-80F8-9B68CC08D0A1}" type="presOf" srcId="{ECB589F6-5DD1-45ED-82D4-A8740FE1E610}" destId="{09A503DB-3A84-49EA-859C-89599988D16B}" srcOrd="0" destOrd="0" presId="urn:microsoft.com/office/officeart/2005/8/layout/vList2"/>
    <dgm:cxn modelId="{A867F91A-A433-4241-A8A3-70CFCEBF9F5D}" srcId="{FBAE8630-DC10-4B52-AFE9-52D0B66F20CA}" destId="{ECB589F6-5DD1-45ED-82D4-A8740FE1E610}" srcOrd="1" destOrd="0" parTransId="{AB94130D-22A0-4EFB-9FAC-61D252BFD001}" sibTransId="{0D7D1B32-CC00-4E36-AA54-1A39A5C0350C}"/>
    <dgm:cxn modelId="{17E6293F-FF22-48D0-AB48-C80F844214DB}" type="presOf" srcId="{45CE9D28-4AB0-41F9-BF35-81DCFC6997BD}" destId="{42457E4A-C576-4E5D-ACF1-84DC3D1C4F58}" srcOrd="0" destOrd="0" presId="urn:microsoft.com/office/officeart/2005/8/layout/vList2"/>
    <dgm:cxn modelId="{C1CE5C47-A0C0-468D-8666-B3B497F7A711}" srcId="{FBAE8630-DC10-4B52-AFE9-52D0B66F20CA}" destId="{84FAEE19-F5FC-46CE-A9D7-9A279C991C27}" srcOrd="0" destOrd="0" parTransId="{C8B9301D-76C4-43E3-A90F-25A9634F8F09}" sibTransId="{8D9F582B-17A5-4095-AC84-3CFE8A42894B}"/>
    <dgm:cxn modelId="{8763CE53-B90C-428E-AFE7-EC83765108C1}" srcId="{FBAE8630-DC10-4B52-AFE9-52D0B66F20CA}" destId="{CF68925F-81CA-4292-8D76-8E7D9D4F3343}" srcOrd="3" destOrd="0" parTransId="{E6FF8F69-4E9B-4D11-91AC-A5CEF90DF139}" sibTransId="{A65AD3EE-77BA-4BF5-9582-6F1687E6F34F}"/>
    <dgm:cxn modelId="{C435B2AC-A547-4101-8315-A24BFF27F18C}" type="presOf" srcId="{F2997CBA-A5FC-4549-AA82-7A2C9285F18A}" destId="{79669FFD-8ED9-4817-A149-31A8A38B0E8F}" srcOrd="0" destOrd="0" presId="urn:microsoft.com/office/officeart/2005/8/layout/vList2"/>
    <dgm:cxn modelId="{FE86F1B4-DD4E-4BE6-92B9-7CB7237ED8EB}" type="presOf" srcId="{0BEE8E47-2BAF-48E1-89BD-8963195A7C37}" destId="{724227EB-D9B1-4773-94AE-6824C9FC171E}" srcOrd="0" destOrd="0" presId="urn:microsoft.com/office/officeart/2005/8/layout/vList2"/>
    <dgm:cxn modelId="{CACD2EBE-65E6-4CAF-B5AD-877FA476CF2F}" srcId="{FBAE8630-DC10-4B52-AFE9-52D0B66F20CA}" destId="{0BEE8E47-2BAF-48E1-89BD-8963195A7C37}" srcOrd="5" destOrd="0" parTransId="{27476BE0-AD74-459A-B1BC-D1382F5E09F2}" sibTransId="{477CC1FE-D19E-4888-9DA7-989D128CDE29}"/>
    <dgm:cxn modelId="{C27DCBD9-17F4-4A09-ADE5-B6BA75A9C892}" srcId="{FBAE8630-DC10-4B52-AFE9-52D0B66F20CA}" destId="{F2997CBA-A5FC-4549-AA82-7A2C9285F18A}" srcOrd="4" destOrd="0" parTransId="{87652140-A229-4F5B-A832-51BCB3469C14}" sibTransId="{9D8912C0-6841-4927-8982-CA3CB436260B}"/>
    <dgm:cxn modelId="{350442DB-0996-43B8-A455-814B67904F54}" type="presOf" srcId="{FBAE8630-DC10-4B52-AFE9-52D0B66F20CA}" destId="{F9EB2F10-2B83-439B-8299-10923EE9C12E}" srcOrd="0" destOrd="0" presId="urn:microsoft.com/office/officeart/2005/8/layout/vList2"/>
    <dgm:cxn modelId="{B34D1DE0-BE8C-4756-B90C-27FDF2D544A9}" type="presOf" srcId="{84FAEE19-F5FC-46CE-A9D7-9A279C991C27}" destId="{DF172895-02A6-47BB-8953-A51CB483B8E3}" srcOrd="0" destOrd="0" presId="urn:microsoft.com/office/officeart/2005/8/layout/vList2"/>
    <dgm:cxn modelId="{5D48F3E3-8A23-4489-B965-65A9040165BB}" srcId="{FBAE8630-DC10-4B52-AFE9-52D0B66F20CA}" destId="{45CE9D28-4AB0-41F9-BF35-81DCFC6997BD}" srcOrd="2" destOrd="0" parTransId="{C603994C-E4B0-47B8-9FD9-D309A406766D}" sibTransId="{8FA6916F-7D87-4D35-87F3-4A16FB9AB7D9}"/>
    <dgm:cxn modelId="{E572671E-5F65-4650-985E-D1AC81E87E00}" type="presParOf" srcId="{F9EB2F10-2B83-439B-8299-10923EE9C12E}" destId="{DF172895-02A6-47BB-8953-A51CB483B8E3}" srcOrd="0" destOrd="0" presId="urn:microsoft.com/office/officeart/2005/8/layout/vList2"/>
    <dgm:cxn modelId="{8370C794-BA3F-4497-BF55-0F7C125F921D}" type="presParOf" srcId="{F9EB2F10-2B83-439B-8299-10923EE9C12E}" destId="{E11BE27F-841C-4926-9C28-96DBC07E55AF}" srcOrd="1" destOrd="0" presId="urn:microsoft.com/office/officeart/2005/8/layout/vList2"/>
    <dgm:cxn modelId="{E054CE62-50E4-4D97-8383-30ECA8169030}" type="presParOf" srcId="{F9EB2F10-2B83-439B-8299-10923EE9C12E}" destId="{09A503DB-3A84-49EA-859C-89599988D16B}" srcOrd="2" destOrd="0" presId="urn:microsoft.com/office/officeart/2005/8/layout/vList2"/>
    <dgm:cxn modelId="{6AEC2D58-F2A0-412B-A611-4CCCD79C50B1}" type="presParOf" srcId="{F9EB2F10-2B83-439B-8299-10923EE9C12E}" destId="{255082AC-ED06-4234-A458-819218E8E39D}" srcOrd="3" destOrd="0" presId="urn:microsoft.com/office/officeart/2005/8/layout/vList2"/>
    <dgm:cxn modelId="{56232A2D-247F-4F87-A3BE-8BD411426D9C}" type="presParOf" srcId="{F9EB2F10-2B83-439B-8299-10923EE9C12E}" destId="{42457E4A-C576-4E5D-ACF1-84DC3D1C4F58}" srcOrd="4" destOrd="0" presId="urn:microsoft.com/office/officeart/2005/8/layout/vList2"/>
    <dgm:cxn modelId="{61C5014D-5AD6-44F6-A97E-601795949502}" type="presParOf" srcId="{F9EB2F10-2B83-439B-8299-10923EE9C12E}" destId="{8BAC08C3-FB36-424A-B1EC-6D3E28301210}" srcOrd="5" destOrd="0" presId="urn:microsoft.com/office/officeart/2005/8/layout/vList2"/>
    <dgm:cxn modelId="{E5859ACC-2705-4B3C-93A1-7A734B774D94}" type="presParOf" srcId="{F9EB2F10-2B83-439B-8299-10923EE9C12E}" destId="{F9DCE065-9C21-4223-8664-7C1F0E923D04}" srcOrd="6" destOrd="0" presId="urn:microsoft.com/office/officeart/2005/8/layout/vList2"/>
    <dgm:cxn modelId="{4280782C-BD42-4C3A-A5D0-8564A3885322}" type="presParOf" srcId="{F9EB2F10-2B83-439B-8299-10923EE9C12E}" destId="{9DE3CF84-A803-4B0A-B683-487CE8BCEC85}" srcOrd="7" destOrd="0" presId="urn:microsoft.com/office/officeart/2005/8/layout/vList2"/>
    <dgm:cxn modelId="{BDE847B3-D1D6-417E-8C5F-6E07336E4CB5}" type="presParOf" srcId="{F9EB2F10-2B83-439B-8299-10923EE9C12E}" destId="{79669FFD-8ED9-4817-A149-31A8A38B0E8F}" srcOrd="8" destOrd="0" presId="urn:microsoft.com/office/officeart/2005/8/layout/vList2"/>
    <dgm:cxn modelId="{C7E3B473-D932-4544-A6A6-00CE72B9BA2A}" type="presParOf" srcId="{F9EB2F10-2B83-439B-8299-10923EE9C12E}" destId="{00DD439E-334A-4458-ABAB-68B16E45383C}" srcOrd="9" destOrd="0" presId="urn:microsoft.com/office/officeart/2005/8/layout/vList2"/>
    <dgm:cxn modelId="{531A008B-DFA7-40C9-B0B3-5DE1CC66191F}" type="presParOf" srcId="{F9EB2F10-2B83-439B-8299-10923EE9C12E}" destId="{724227EB-D9B1-4773-94AE-6824C9FC171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CE673B0-361B-4403-9B5E-E95603E8F666}">
      <dgm:prSet/>
      <dgm:spPr/>
      <dgm:t>
        <a:bodyPr/>
        <a:lstStyle/>
        <a:p>
          <a:r>
            <a:rPr lang="en-US" dirty="0"/>
            <a:t>Falsification of theories—the artificial synthesis of urea helped to falsify vitalism. (1.9)</a:t>
          </a:r>
          <a:endParaRPr lang="en-GB" dirty="0"/>
        </a:p>
      </dgm:t>
    </dgm:pt>
    <dgm:pt modelId="{9F448F40-D4BC-400B-B160-DE06D75AF5B7}" type="parTrans" cxnId="{5B4F5E50-C321-474B-8B12-591ABEF80FF8}">
      <dgm:prSet/>
      <dgm:spPr/>
      <dgm:t>
        <a:bodyPr/>
        <a:lstStyle/>
        <a:p>
          <a:endParaRPr lang="en-GB"/>
        </a:p>
      </dgm:t>
    </dgm:pt>
    <dgm:pt modelId="{63E2B63F-8154-49ED-BB51-3141AF16D4FA}" type="sibTrans" cxnId="{5B4F5E50-C321-474B-8B12-591ABEF80FF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pt>
    <dgm:pt modelId="{DB22A7CC-FE14-4C00-9C45-702241204BEC}" type="pres">
      <dgm:prSet presAssocID="{6CE673B0-361B-4403-9B5E-E95603E8F666}" presName="parentText" presStyleLbl="node1" presStyleIdx="0" presStyleCnt="1">
        <dgm:presLayoutVars>
          <dgm:chMax val="0"/>
          <dgm:bulletEnabled val="1"/>
        </dgm:presLayoutVars>
      </dgm:prSet>
      <dgm:spPr/>
    </dgm:pt>
  </dgm:ptLst>
  <dgm:cxnLst>
    <dgm:cxn modelId="{5B4F5E50-C321-474B-8B12-591ABEF80FF8}" srcId="{FEABFFB5-CC6A-4F3F-B501-DA3644A3949D}" destId="{6CE673B0-361B-4403-9B5E-E95603E8F666}" srcOrd="0" destOrd="0" parTransId="{9F448F40-D4BC-400B-B160-DE06D75AF5B7}" sibTransId="{63E2B63F-8154-49ED-BB51-3141AF16D4FA}"/>
    <dgm:cxn modelId="{B7639C53-A4EF-4020-92A7-46340A6B67E4}" type="presOf" srcId="{FEABFFB5-CC6A-4F3F-B501-DA3644A3949D}" destId="{F0689D10-A944-4645-9C78-13600155B516}" srcOrd="0" destOrd="0" presId="urn:microsoft.com/office/officeart/2005/8/layout/vList2"/>
    <dgm:cxn modelId="{33199EFB-DE85-4231-BE41-FCDF4F72C048}" type="presOf" srcId="{6CE673B0-361B-4403-9B5E-E95603E8F666}" destId="{DB22A7CC-FE14-4C00-9C45-702241204BEC}" srcOrd="0" destOrd="0" presId="urn:microsoft.com/office/officeart/2005/8/layout/vList2"/>
    <dgm:cxn modelId="{AE7EC4D2-2726-4FAE-A1BE-D3BE1F4B4382}" type="presParOf" srcId="{F0689D10-A944-4645-9C78-13600155B516}" destId="{DB22A7CC-FE14-4C00-9C45-702241204BE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C039CBB-DE00-4A65-856F-1C33654947FC}">
      <dgm:prSet custT="1"/>
      <dgm:spPr/>
      <dgm:t>
        <a:bodyPr/>
        <a:lstStyle/>
        <a:p>
          <a:r>
            <a:rPr lang="en-US" sz="1600" dirty="0"/>
            <a:t>Application: Urea as an example of a compound that is produced by living organisms but can also be artificially synthesized.</a:t>
          </a:r>
          <a:endParaRPr lang="en-GB" sz="1600" dirty="0"/>
        </a:p>
      </dgm:t>
    </dgm:pt>
    <dgm:pt modelId="{B06744B6-1E78-4758-AD2D-B7CE5214DFEA}" type="parTrans" cxnId="{7C762E98-EB30-41BD-8B5F-AA6F02B8CD56}">
      <dgm:prSet/>
      <dgm:spPr/>
      <dgm:t>
        <a:bodyPr/>
        <a:lstStyle/>
        <a:p>
          <a:endParaRPr lang="en-GB" sz="2000"/>
        </a:p>
      </dgm:t>
    </dgm:pt>
    <dgm:pt modelId="{29E0A20F-E849-43B2-A83D-6FB517E3D3CA}" type="sibTrans" cxnId="{7C762E98-EB30-41BD-8B5F-AA6F02B8CD56}">
      <dgm:prSet/>
      <dgm:spPr/>
      <dgm:t>
        <a:bodyPr/>
        <a:lstStyle/>
        <a:p>
          <a:endParaRPr lang="en-GB" sz="2000"/>
        </a:p>
      </dgm:t>
    </dgm:pt>
    <dgm:pt modelId="{20AFB274-4D15-4617-86B3-FBED32B64CE1}">
      <dgm:prSet custT="1"/>
      <dgm:spPr/>
      <dgm:t>
        <a:bodyPr/>
        <a:lstStyle/>
        <a:p>
          <a:r>
            <a:rPr lang="en-US" sz="1600" dirty="0"/>
            <a:t>Skill: Drawing molecular diagrams of glucose, ribose, a saturated fatty acid and a generalized amino acid.</a:t>
          </a:r>
          <a:endParaRPr lang="en-GB" sz="1600" dirty="0"/>
        </a:p>
      </dgm:t>
    </dgm:pt>
    <dgm:pt modelId="{686D3C5D-B055-4002-8D3A-BA7CD86052D6}" type="parTrans" cxnId="{18F83965-94CB-4F6C-9044-7E950DEA8AF6}">
      <dgm:prSet/>
      <dgm:spPr/>
      <dgm:t>
        <a:bodyPr/>
        <a:lstStyle/>
        <a:p>
          <a:endParaRPr lang="en-GB"/>
        </a:p>
      </dgm:t>
    </dgm:pt>
    <dgm:pt modelId="{D0E144E6-9BDE-45DA-97CC-6DC1689D09A9}" type="sibTrans" cxnId="{18F83965-94CB-4F6C-9044-7E950DEA8AF6}">
      <dgm:prSet/>
      <dgm:spPr/>
      <dgm:t>
        <a:bodyPr/>
        <a:lstStyle/>
        <a:p>
          <a:endParaRPr lang="en-GB"/>
        </a:p>
      </dgm:t>
    </dgm:pt>
    <dgm:pt modelId="{35C1C794-A777-4279-9240-880D0F1032D6}">
      <dgm:prSet custT="1"/>
      <dgm:spPr/>
      <dgm:t>
        <a:bodyPr/>
        <a:lstStyle/>
        <a:p>
          <a:r>
            <a:rPr lang="en-US" sz="1600" dirty="0"/>
            <a:t>Skill: Identification of biochemicals such as sugars, lipids or amino acids from </a:t>
          </a:r>
          <a:r>
            <a:rPr lang="en-GB" sz="1600" dirty="0"/>
            <a:t>molecular diagrams.</a:t>
          </a:r>
        </a:p>
      </dgm:t>
    </dgm:pt>
    <dgm:pt modelId="{DAC1A902-6DE6-42D3-8617-D2E1EEDC076E}" type="parTrans" cxnId="{3D30CDDC-6B35-422B-AABA-26D8AE6DAA62}">
      <dgm:prSet/>
      <dgm:spPr/>
      <dgm:t>
        <a:bodyPr/>
        <a:lstStyle/>
        <a:p>
          <a:endParaRPr lang="en-GB"/>
        </a:p>
      </dgm:t>
    </dgm:pt>
    <dgm:pt modelId="{6451BA49-2A03-412B-9442-4990B1DDCD97}" type="sibTrans" cxnId="{3D30CDDC-6B35-422B-AABA-26D8AE6DAA62}">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pt>
    <dgm:pt modelId="{3FE89E08-BC60-4CD5-B85C-91CE0FCE53EB}" type="pres">
      <dgm:prSet presAssocID="{EC039CBB-DE00-4A65-856F-1C33654947FC}" presName="parentText" presStyleLbl="node1" presStyleIdx="0" presStyleCnt="3" custLinFactNeighborX="-5651" custLinFactNeighborY="-395">
        <dgm:presLayoutVars>
          <dgm:chMax val="0"/>
          <dgm:bulletEnabled val="1"/>
        </dgm:presLayoutVars>
      </dgm:prSet>
      <dgm:spPr/>
    </dgm:pt>
    <dgm:pt modelId="{B77B21EF-00F9-4997-8EA0-7E431AD76CF5}" type="pres">
      <dgm:prSet presAssocID="{29E0A20F-E849-43B2-A83D-6FB517E3D3CA}" presName="spacer" presStyleCnt="0"/>
      <dgm:spPr/>
    </dgm:pt>
    <dgm:pt modelId="{00A17544-E32E-44DE-90D4-952753C25BD7}" type="pres">
      <dgm:prSet presAssocID="{20AFB274-4D15-4617-86B3-FBED32B64CE1}" presName="parentText" presStyleLbl="node1" presStyleIdx="1" presStyleCnt="3">
        <dgm:presLayoutVars>
          <dgm:chMax val="0"/>
          <dgm:bulletEnabled val="1"/>
        </dgm:presLayoutVars>
      </dgm:prSet>
      <dgm:spPr/>
    </dgm:pt>
    <dgm:pt modelId="{03A1435A-67E0-4B80-A025-B9F0158BCA39}" type="pres">
      <dgm:prSet presAssocID="{D0E144E6-9BDE-45DA-97CC-6DC1689D09A9}" presName="spacer" presStyleCnt="0"/>
      <dgm:spPr/>
    </dgm:pt>
    <dgm:pt modelId="{BE930409-DE91-40EE-BD93-7A6AB147CEAC}" type="pres">
      <dgm:prSet presAssocID="{35C1C794-A777-4279-9240-880D0F1032D6}" presName="parentText" presStyleLbl="node1" presStyleIdx="2" presStyleCnt="3">
        <dgm:presLayoutVars>
          <dgm:chMax val="0"/>
          <dgm:bulletEnabled val="1"/>
        </dgm:presLayoutVars>
      </dgm:prSet>
      <dgm:spPr/>
    </dgm:pt>
  </dgm:ptLst>
  <dgm:cxnLst>
    <dgm:cxn modelId="{720BD40B-F660-46C8-B916-6EDAE0B5959E}" type="presOf" srcId="{FBAE8630-DC10-4B52-AFE9-52D0B66F20CA}" destId="{F9EB2F10-2B83-439B-8299-10923EE9C12E}" srcOrd="0" destOrd="0" presId="urn:microsoft.com/office/officeart/2005/8/layout/vList2"/>
    <dgm:cxn modelId="{37D21C32-3E8E-43AD-BE36-91E31B236455}" type="presOf" srcId="{35C1C794-A777-4279-9240-880D0F1032D6}" destId="{BE930409-DE91-40EE-BD93-7A6AB147CEAC}" srcOrd="0" destOrd="0" presId="urn:microsoft.com/office/officeart/2005/8/layout/vList2"/>
    <dgm:cxn modelId="{18F83965-94CB-4F6C-9044-7E950DEA8AF6}" srcId="{FBAE8630-DC10-4B52-AFE9-52D0B66F20CA}" destId="{20AFB274-4D15-4617-86B3-FBED32B64CE1}" srcOrd="1" destOrd="0" parTransId="{686D3C5D-B055-4002-8D3A-BA7CD86052D6}" sibTransId="{D0E144E6-9BDE-45DA-97CC-6DC1689D09A9}"/>
    <dgm:cxn modelId="{98F19957-D4E6-4FA0-9FF8-D32151217D21}" type="presOf" srcId="{EC039CBB-DE00-4A65-856F-1C33654947FC}" destId="{3FE89E08-BC60-4CD5-B85C-91CE0FCE53EB}" srcOrd="0" destOrd="0" presId="urn:microsoft.com/office/officeart/2005/8/layout/vList2"/>
    <dgm:cxn modelId="{7C762E98-EB30-41BD-8B5F-AA6F02B8CD56}" srcId="{FBAE8630-DC10-4B52-AFE9-52D0B66F20CA}" destId="{EC039CBB-DE00-4A65-856F-1C33654947FC}" srcOrd="0" destOrd="0" parTransId="{B06744B6-1E78-4758-AD2D-B7CE5214DFEA}" sibTransId="{29E0A20F-E849-43B2-A83D-6FB517E3D3CA}"/>
    <dgm:cxn modelId="{C7F1E3AE-DFC6-4C58-8DBD-C883DEA1DFF1}" type="presOf" srcId="{20AFB274-4D15-4617-86B3-FBED32B64CE1}" destId="{00A17544-E32E-44DE-90D4-952753C25BD7}" srcOrd="0" destOrd="0" presId="urn:microsoft.com/office/officeart/2005/8/layout/vList2"/>
    <dgm:cxn modelId="{3D30CDDC-6B35-422B-AABA-26D8AE6DAA62}" srcId="{FBAE8630-DC10-4B52-AFE9-52D0B66F20CA}" destId="{35C1C794-A777-4279-9240-880D0F1032D6}" srcOrd="2" destOrd="0" parTransId="{DAC1A902-6DE6-42D3-8617-D2E1EEDC076E}" sibTransId="{6451BA49-2A03-412B-9442-4990B1DDCD97}"/>
    <dgm:cxn modelId="{C821C23E-3381-4AE5-AA94-3CFBE1492F09}" type="presParOf" srcId="{F9EB2F10-2B83-439B-8299-10923EE9C12E}" destId="{3FE89E08-BC60-4CD5-B85C-91CE0FCE53EB}" srcOrd="0" destOrd="0" presId="urn:microsoft.com/office/officeart/2005/8/layout/vList2"/>
    <dgm:cxn modelId="{F2AD890E-31AA-4E90-B4B4-CA346AB8788D}" type="presParOf" srcId="{F9EB2F10-2B83-439B-8299-10923EE9C12E}" destId="{B77B21EF-00F9-4997-8EA0-7E431AD76CF5}" srcOrd="1" destOrd="0" presId="urn:microsoft.com/office/officeart/2005/8/layout/vList2"/>
    <dgm:cxn modelId="{0266B823-F19B-4E44-BCD3-2DBF9EC9683F}" type="presParOf" srcId="{F9EB2F10-2B83-439B-8299-10923EE9C12E}" destId="{00A17544-E32E-44DE-90D4-952753C25BD7}" srcOrd="2" destOrd="0" presId="urn:microsoft.com/office/officeart/2005/8/layout/vList2"/>
    <dgm:cxn modelId="{53B3C27C-DC82-4C62-BA0F-D28158F8B1EC}" type="presParOf" srcId="{F9EB2F10-2B83-439B-8299-10923EE9C12E}" destId="{03A1435A-67E0-4B80-A025-B9F0158BCA39}" srcOrd="3" destOrd="0" presId="urn:microsoft.com/office/officeart/2005/8/layout/vList2"/>
    <dgm:cxn modelId="{EF8B9655-E0F5-47D2-B424-CBA5D41BCF96}" type="presParOf" srcId="{F9EB2F10-2B83-439B-8299-10923EE9C12E}" destId="{BE930409-DE91-40EE-BD93-7A6AB147CE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a:t>A number of scientific discoveries are claimed to be incidental or serendipitous. To what extent might some of these scientific discoveries be the result of intuition rather than luck?</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pt>
  </dgm:ptLst>
  <dgm:cxnLst>
    <dgm:cxn modelId="{3C534029-3EBC-4D33-BDC3-CAB90180A905}" type="presOf" srcId="{9894D33F-DB2E-4419-9D5C-11A2C56919F1}" destId="{5452018A-424A-4A43-BEAE-C6715D57FA04}" srcOrd="0" destOrd="0" presId="urn:microsoft.com/office/officeart/2005/8/layout/vList2"/>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74FE7-A888-49E9-8D20-F61CB535A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349EB05-8539-49E3-9990-3B43271E895D}">
      <dgm:prSet custT="1"/>
      <dgm:spPr/>
      <dgm:t>
        <a:bodyPr/>
        <a:lstStyle/>
        <a:p>
          <a:pPr rtl="0"/>
          <a:r>
            <a:rPr lang="en-US" sz="1800" dirty="0"/>
            <a:t>Only the ring forms of D-ribose, alpha–D-glucose and beta-D-glucose are </a:t>
          </a:r>
          <a:r>
            <a:rPr lang="en-GB" sz="1800" dirty="0"/>
            <a:t>expected in drawings.</a:t>
          </a:r>
          <a:endParaRPr lang="en-US" sz="1800" dirty="0"/>
        </a:p>
      </dgm:t>
    </dgm:pt>
    <dgm:pt modelId="{D835F682-FDC4-4A1C-A4C1-C82AF11B66D2}" type="parTrans" cxnId="{1F7EAF5D-8B06-4922-A341-1A98FC800BD4}">
      <dgm:prSet/>
      <dgm:spPr/>
      <dgm:t>
        <a:bodyPr/>
        <a:lstStyle/>
        <a:p>
          <a:endParaRPr lang="en-GB" sz="2000"/>
        </a:p>
      </dgm:t>
    </dgm:pt>
    <dgm:pt modelId="{73ECA94E-74A0-467A-9784-543CB6DAD1CC}" type="sibTrans" cxnId="{1F7EAF5D-8B06-4922-A341-1A98FC800BD4}">
      <dgm:prSet/>
      <dgm:spPr/>
      <dgm:t>
        <a:bodyPr/>
        <a:lstStyle/>
        <a:p>
          <a:endParaRPr lang="en-GB" sz="2000"/>
        </a:p>
      </dgm:t>
    </dgm:pt>
    <dgm:pt modelId="{854E0919-FFBF-4CA4-994B-9FD76F159D91}">
      <dgm:prSet custT="1"/>
      <dgm:spPr/>
      <dgm:t>
        <a:bodyPr/>
        <a:lstStyle/>
        <a:p>
          <a:pPr rtl="0"/>
          <a:r>
            <a:rPr lang="en-US" sz="1800" dirty="0"/>
            <a:t>Sugars include monosaccharides and disaccharides.</a:t>
          </a:r>
        </a:p>
      </dgm:t>
    </dgm:pt>
    <dgm:pt modelId="{2275B4EE-3C76-470C-A09E-705A0BD5CB2B}" type="parTrans" cxnId="{6780D6CB-1CBB-41F0-9484-BCE9C1C900F1}">
      <dgm:prSet/>
      <dgm:spPr/>
      <dgm:t>
        <a:bodyPr/>
        <a:lstStyle/>
        <a:p>
          <a:endParaRPr lang="en-GB" sz="2000"/>
        </a:p>
      </dgm:t>
    </dgm:pt>
    <dgm:pt modelId="{5B059998-8933-47FE-ADF9-A1CBA89EA2BD}" type="sibTrans" cxnId="{6780D6CB-1CBB-41F0-9484-BCE9C1C900F1}">
      <dgm:prSet/>
      <dgm:spPr/>
      <dgm:t>
        <a:bodyPr/>
        <a:lstStyle/>
        <a:p>
          <a:endParaRPr lang="en-GB" sz="2000"/>
        </a:p>
      </dgm:t>
    </dgm:pt>
    <dgm:pt modelId="{488FFF0A-D9A5-4611-AC8F-67D24027572F}">
      <dgm:prSet custT="1"/>
      <dgm:spPr/>
      <dgm:t>
        <a:bodyPr/>
        <a:lstStyle/>
        <a:p>
          <a:pPr rtl="0"/>
          <a:r>
            <a:rPr lang="en-US" sz="1800" dirty="0"/>
            <a:t>Only one saturated fat is expected and its specific name is not necessary.</a:t>
          </a:r>
        </a:p>
      </dgm:t>
    </dgm:pt>
    <dgm:pt modelId="{05E58BE8-C407-4870-BF23-592EA33E7ACA}" type="parTrans" cxnId="{0919F82E-FD79-4D1C-98D8-3D10DBF604C2}">
      <dgm:prSet/>
      <dgm:spPr/>
      <dgm:t>
        <a:bodyPr/>
        <a:lstStyle/>
        <a:p>
          <a:endParaRPr lang="en-GB" sz="2000"/>
        </a:p>
      </dgm:t>
    </dgm:pt>
    <dgm:pt modelId="{8BD85DB3-5FEF-4DFF-809D-105CE6F3AB94}" type="sibTrans" cxnId="{0919F82E-FD79-4D1C-98D8-3D10DBF604C2}">
      <dgm:prSet/>
      <dgm:spPr/>
      <dgm:t>
        <a:bodyPr/>
        <a:lstStyle/>
        <a:p>
          <a:endParaRPr lang="en-GB" sz="2000"/>
        </a:p>
      </dgm:t>
    </dgm:pt>
    <dgm:pt modelId="{8EF55197-5A2A-4FC0-9A7E-FD8E2AB5296F}">
      <dgm:prSet custT="1"/>
      <dgm:spPr/>
      <dgm:t>
        <a:bodyPr/>
        <a:lstStyle/>
        <a:p>
          <a:pPr rtl="0"/>
          <a:r>
            <a:rPr lang="en-US" sz="1800" dirty="0"/>
            <a:t>The variable radical of amino acids can be shown as R. The structure of individual R-groups does not need to be memorized.</a:t>
          </a:r>
        </a:p>
      </dgm:t>
    </dgm:pt>
    <dgm:pt modelId="{DE3749C9-1EC9-42E1-BDBE-10A193CDCF4B}" type="parTrans" cxnId="{491FB7C7-3B4A-40BD-B3C9-8F6B870965B8}">
      <dgm:prSet/>
      <dgm:spPr/>
      <dgm:t>
        <a:bodyPr/>
        <a:lstStyle/>
        <a:p>
          <a:endParaRPr lang="en-GB" sz="2000"/>
        </a:p>
      </dgm:t>
    </dgm:pt>
    <dgm:pt modelId="{E44D8697-06D3-4817-9424-F11D5A8B3482}" type="sibTrans" cxnId="{491FB7C7-3B4A-40BD-B3C9-8F6B870965B8}">
      <dgm:prSet/>
      <dgm:spPr/>
      <dgm:t>
        <a:bodyPr/>
        <a:lstStyle/>
        <a:p>
          <a:endParaRPr lang="en-GB" sz="2000"/>
        </a:p>
      </dgm:t>
    </dgm:pt>
    <dgm:pt modelId="{1DA235A8-7FD3-4045-A8CD-7221795B434B}">
      <dgm:prSet custT="1"/>
      <dgm:spPr/>
      <dgm:t>
        <a:bodyPr/>
        <a:lstStyle/>
        <a:p>
          <a:pPr rtl="0"/>
          <a:r>
            <a:rPr lang="en-US" sz="1800" dirty="0"/>
            <a:t>Students should be able to recognize from molecular diagrams that triglycerides, phospholipids and steroids are lipids. Drawings of steroids are </a:t>
          </a:r>
          <a:r>
            <a:rPr lang="en-GB" sz="1800" dirty="0"/>
            <a:t>not expected.</a:t>
          </a:r>
          <a:endParaRPr lang="en-US" sz="1800" dirty="0"/>
        </a:p>
      </dgm:t>
    </dgm:pt>
    <dgm:pt modelId="{DC8C791F-9EFA-4294-849C-066B8C8304E2}" type="parTrans" cxnId="{E8BE5633-AB4A-4C94-A1CD-83AF368751AA}">
      <dgm:prSet/>
      <dgm:spPr/>
      <dgm:t>
        <a:bodyPr/>
        <a:lstStyle/>
        <a:p>
          <a:endParaRPr lang="en-GB" sz="2000"/>
        </a:p>
      </dgm:t>
    </dgm:pt>
    <dgm:pt modelId="{94F0AFA2-DEFC-44A2-ADAF-532CBD74FFEE}" type="sibTrans" cxnId="{E8BE5633-AB4A-4C94-A1CD-83AF368751AA}">
      <dgm:prSet/>
      <dgm:spPr/>
      <dgm:t>
        <a:bodyPr/>
        <a:lstStyle/>
        <a:p>
          <a:endParaRPr lang="en-GB" sz="2000"/>
        </a:p>
      </dgm:t>
    </dgm:pt>
    <dgm:pt modelId="{0901F6EF-A6BD-4533-8E41-D97615C514F1}">
      <dgm:prSet custT="1"/>
      <dgm:spPr/>
      <dgm:t>
        <a:bodyPr/>
        <a:lstStyle/>
        <a:p>
          <a:pPr rtl="0"/>
          <a:r>
            <a:rPr lang="en-US" sz="1800" dirty="0"/>
            <a:t>Proteins or parts of polypeptides should be recognized from molecular diagrams showing amino acids linked by peptide bonds.</a:t>
          </a:r>
        </a:p>
      </dgm:t>
    </dgm:pt>
    <dgm:pt modelId="{0440C439-8AE1-48B7-A7BE-1B654CBC4B7C}" type="parTrans" cxnId="{0AFFD8F4-BBBD-47D3-ACD8-CF092A828C05}">
      <dgm:prSet/>
      <dgm:spPr/>
      <dgm:t>
        <a:bodyPr/>
        <a:lstStyle/>
        <a:p>
          <a:endParaRPr lang="en-GB" sz="2000"/>
        </a:p>
      </dgm:t>
    </dgm:pt>
    <dgm:pt modelId="{9FF28024-1143-4E56-ACF0-ED2D4F69B3C2}" type="sibTrans" cxnId="{0AFFD8F4-BBBD-47D3-ACD8-CF092A828C05}">
      <dgm:prSet/>
      <dgm:spPr/>
      <dgm:t>
        <a:bodyPr/>
        <a:lstStyle/>
        <a:p>
          <a:endParaRPr lang="en-GB" sz="2000"/>
        </a:p>
      </dgm:t>
    </dgm:pt>
    <dgm:pt modelId="{2DD8E0AB-A7A4-4B4A-A387-16195C35FA41}" type="pres">
      <dgm:prSet presAssocID="{C7C74FE7-A888-49E9-8D20-F61CB535A409}" presName="linear" presStyleCnt="0">
        <dgm:presLayoutVars>
          <dgm:animLvl val="lvl"/>
          <dgm:resizeHandles val="exact"/>
        </dgm:presLayoutVars>
      </dgm:prSet>
      <dgm:spPr/>
    </dgm:pt>
    <dgm:pt modelId="{A6769FB0-CF36-4320-BE25-3E1BFC422C15}" type="pres">
      <dgm:prSet presAssocID="{D349EB05-8539-49E3-9990-3B43271E895D}" presName="parentText" presStyleLbl="node1" presStyleIdx="0" presStyleCnt="6">
        <dgm:presLayoutVars>
          <dgm:chMax val="0"/>
          <dgm:bulletEnabled val="1"/>
        </dgm:presLayoutVars>
      </dgm:prSet>
      <dgm:spPr/>
    </dgm:pt>
    <dgm:pt modelId="{2F3739C0-83C9-4088-B4D2-F78B1A3D107C}" type="pres">
      <dgm:prSet presAssocID="{73ECA94E-74A0-467A-9784-543CB6DAD1CC}" presName="spacer" presStyleCnt="0"/>
      <dgm:spPr/>
    </dgm:pt>
    <dgm:pt modelId="{18628150-6DBF-4489-9B00-53E97F74FFE8}" type="pres">
      <dgm:prSet presAssocID="{854E0919-FFBF-4CA4-994B-9FD76F159D91}" presName="parentText" presStyleLbl="node1" presStyleIdx="1" presStyleCnt="6">
        <dgm:presLayoutVars>
          <dgm:chMax val="0"/>
          <dgm:bulletEnabled val="1"/>
        </dgm:presLayoutVars>
      </dgm:prSet>
      <dgm:spPr/>
    </dgm:pt>
    <dgm:pt modelId="{9E2422A0-E571-4521-A6B3-782975B39131}" type="pres">
      <dgm:prSet presAssocID="{5B059998-8933-47FE-ADF9-A1CBA89EA2BD}" presName="spacer" presStyleCnt="0"/>
      <dgm:spPr/>
    </dgm:pt>
    <dgm:pt modelId="{9CA5A77E-00CD-413A-9864-E4695D1C79AB}" type="pres">
      <dgm:prSet presAssocID="{488FFF0A-D9A5-4611-AC8F-67D24027572F}" presName="parentText" presStyleLbl="node1" presStyleIdx="2" presStyleCnt="6">
        <dgm:presLayoutVars>
          <dgm:chMax val="0"/>
          <dgm:bulletEnabled val="1"/>
        </dgm:presLayoutVars>
      </dgm:prSet>
      <dgm:spPr/>
    </dgm:pt>
    <dgm:pt modelId="{A3C34B68-F335-4EBB-A4BA-CB1601FBB167}" type="pres">
      <dgm:prSet presAssocID="{8BD85DB3-5FEF-4DFF-809D-105CE6F3AB94}" presName="spacer" presStyleCnt="0"/>
      <dgm:spPr/>
    </dgm:pt>
    <dgm:pt modelId="{D29FCA96-6FB0-4E2F-8ACE-7EDA45666124}" type="pres">
      <dgm:prSet presAssocID="{8EF55197-5A2A-4FC0-9A7E-FD8E2AB5296F}" presName="parentText" presStyleLbl="node1" presStyleIdx="3" presStyleCnt="6">
        <dgm:presLayoutVars>
          <dgm:chMax val="0"/>
          <dgm:bulletEnabled val="1"/>
        </dgm:presLayoutVars>
      </dgm:prSet>
      <dgm:spPr/>
    </dgm:pt>
    <dgm:pt modelId="{9F29F705-A00C-429C-921B-28A70F4A0605}" type="pres">
      <dgm:prSet presAssocID="{E44D8697-06D3-4817-9424-F11D5A8B3482}" presName="spacer" presStyleCnt="0"/>
      <dgm:spPr/>
    </dgm:pt>
    <dgm:pt modelId="{59199E4C-FD5D-4F10-A8E7-7D7E9C320833}" type="pres">
      <dgm:prSet presAssocID="{1DA235A8-7FD3-4045-A8CD-7221795B434B}" presName="parentText" presStyleLbl="node1" presStyleIdx="4" presStyleCnt="6">
        <dgm:presLayoutVars>
          <dgm:chMax val="0"/>
          <dgm:bulletEnabled val="1"/>
        </dgm:presLayoutVars>
      </dgm:prSet>
      <dgm:spPr/>
    </dgm:pt>
    <dgm:pt modelId="{7086125E-D7A4-439F-97BB-DF4E33CB47D9}" type="pres">
      <dgm:prSet presAssocID="{94F0AFA2-DEFC-44A2-ADAF-532CBD74FFEE}" presName="spacer" presStyleCnt="0"/>
      <dgm:spPr/>
    </dgm:pt>
    <dgm:pt modelId="{28979C3F-4529-483A-9E9D-3464EAB727A0}" type="pres">
      <dgm:prSet presAssocID="{0901F6EF-A6BD-4533-8E41-D97615C514F1}" presName="parentText" presStyleLbl="node1" presStyleIdx="5" presStyleCnt="6">
        <dgm:presLayoutVars>
          <dgm:chMax val="0"/>
          <dgm:bulletEnabled val="1"/>
        </dgm:presLayoutVars>
      </dgm:prSet>
      <dgm:spPr/>
    </dgm:pt>
  </dgm:ptLst>
  <dgm:cxnLst>
    <dgm:cxn modelId="{6FF2C92B-9F1B-415D-A3A4-6A5802EC0717}" type="presOf" srcId="{854E0919-FFBF-4CA4-994B-9FD76F159D91}" destId="{18628150-6DBF-4489-9B00-53E97F74FFE8}" srcOrd="0" destOrd="0" presId="urn:microsoft.com/office/officeart/2005/8/layout/vList2"/>
    <dgm:cxn modelId="{0919F82E-FD79-4D1C-98D8-3D10DBF604C2}" srcId="{C7C74FE7-A888-49E9-8D20-F61CB535A409}" destId="{488FFF0A-D9A5-4611-AC8F-67D24027572F}" srcOrd="2" destOrd="0" parTransId="{05E58BE8-C407-4870-BF23-592EA33E7ACA}" sibTransId="{8BD85DB3-5FEF-4DFF-809D-105CE6F3AB94}"/>
    <dgm:cxn modelId="{E8BE5633-AB4A-4C94-A1CD-83AF368751AA}" srcId="{C7C74FE7-A888-49E9-8D20-F61CB535A409}" destId="{1DA235A8-7FD3-4045-A8CD-7221795B434B}" srcOrd="4" destOrd="0" parTransId="{DC8C791F-9EFA-4294-849C-066B8C8304E2}" sibTransId="{94F0AFA2-DEFC-44A2-ADAF-532CBD74FFEE}"/>
    <dgm:cxn modelId="{87933B37-EEEB-436D-9717-452FA8426C76}" type="presOf" srcId="{C7C74FE7-A888-49E9-8D20-F61CB535A409}" destId="{2DD8E0AB-A7A4-4B4A-A387-16195C35FA41}" srcOrd="0" destOrd="0" presId="urn:microsoft.com/office/officeart/2005/8/layout/vList2"/>
    <dgm:cxn modelId="{1F7EAF5D-8B06-4922-A341-1A98FC800BD4}" srcId="{C7C74FE7-A888-49E9-8D20-F61CB535A409}" destId="{D349EB05-8539-49E3-9990-3B43271E895D}" srcOrd="0" destOrd="0" parTransId="{D835F682-FDC4-4A1C-A4C1-C82AF11B66D2}" sibTransId="{73ECA94E-74A0-467A-9784-543CB6DAD1CC}"/>
    <dgm:cxn modelId="{BB349945-7EE9-4027-8FF5-B0457484AFF0}" type="presOf" srcId="{8EF55197-5A2A-4FC0-9A7E-FD8E2AB5296F}" destId="{D29FCA96-6FB0-4E2F-8ACE-7EDA45666124}" srcOrd="0" destOrd="0" presId="urn:microsoft.com/office/officeart/2005/8/layout/vList2"/>
    <dgm:cxn modelId="{6C65664F-7401-429B-A9D7-C14EBD2448CE}" type="presOf" srcId="{488FFF0A-D9A5-4611-AC8F-67D24027572F}" destId="{9CA5A77E-00CD-413A-9864-E4695D1C79AB}" srcOrd="0" destOrd="0" presId="urn:microsoft.com/office/officeart/2005/8/layout/vList2"/>
    <dgm:cxn modelId="{3CFCD27E-35F1-4ACF-AC40-CC7D31B9B430}" type="presOf" srcId="{D349EB05-8539-49E3-9990-3B43271E895D}" destId="{A6769FB0-CF36-4320-BE25-3E1BFC422C15}" srcOrd="0" destOrd="0" presId="urn:microsoft.com/office/officeart/2005/8/layout/vList2"/>
    <dgm:cxn modelId="{95A091C3-E995-4516-8F79-448665C3BCF6}" type="presOf" srcId="{1DA235A8-7FD3-4045-A8CD-7221795B434B}" destId="{59199E4C-FD5D-4F10-A8E7-7D7E9C320833}" srcOrd="0" destOrd="0" presId="urn:microsoft.com/office/officeart/2005/8/layout/vList2"/>
    <dgm:cxn modelId="{491FB7C7-3B4A-40BD-B3C9-8F6B870965B8}" srcId="{C7C74FE7-A888-49E9-8D20-F61CB535A409}" destId="{8EF55197-5A2A-4FC0-9A7E-FD8E2AB5296F}" srcOrd="3" destOrd="0" parTransId="{DE3749C9-1EC9-42E1-BDBE-10A193CDCF4B}" sibTransId="{E44D8697-06D3-4817-9424-F11D5A8B3482}"/>
    <dgm:cxn modelId="{6780D6CB-1CBB-41F0-9484-BCE9C1C900F1}" srcId="{C7C74FE7-A888-49E9-8D20-F61CB535A409}" destId="{854E0919-FFBF-4CA4-994B-9FD76F159D91}" srcOrd="1" destOrd="0" parTransId="{2275B4EE-3C76-470C-A09E-705A0BD5CB2B}" sibTransId="{5B059998-8933-47FE-ADF9-A1CBA89EA2BD}"/>
    <dgm:cxn modelId="{C1FC71D0-8DD4-42A0-A427-1C7143F97CB2}" type="presOf" srcId="{0901F6EF-A6BD-4533-8E41-D97615C514F1}" destId="{28979C3F-4529-483A-9E9D-3464EAB727A0}" srcOrd="0" destOrd="0" presId="urn:microsoft.com/office/officeart/2005/8/layout/vList2"/>
    <dgm:cxn modelId="{0AFFD8F4-BBBD-47D3-ACD8-CF092A828C05}" srcId="{C7C74FE7-A888-49E9-8D20-F61CB535A409}" destId="{0901F6EF-A6BD-4533-8E41-D97615C514F1}" srcOrd="5" destOrd="0" parTransId="{0440C439-8AE1-48B7-A7BE-1B654CBC4B7C}" sibTransId="{9FF28024-1143-4E56-ACF0-ED2D4F69B3C2}"/>
    <dgm:cxn modelId="{C381784C-8FCB-4D88-A63D-9B1C68D9598A}" type="presParOf" srcId="{2DD8E0AB-A7A4-4B4A-A387-16195C35FA41}" destId="{A6769FB0-CF36-4320-BE25-3E1BFC422C15}" srcOrd="0" destOrd="0" presId="urn:microsoft.com/office/officeart/2005/8/layout/vList2"/>
    <dgm:cxn modelId="{D5B180A9-95B1-4013-83A0-BEB466538D18}" type="presParOf" srcId="{2DD8E0AB-A7A4-4B4A-A387-16195C35FA41}" destId="{2F3739C0-83C9-4088-B4D2-F78B1A3D107C}" srcOrd="1" destOrd="0" presId="urn:microsoft.com/office/officeart/2005/8/layout/vList2"/>
    <dgm:cxn modelId="{FBF08C68-916D-45F1-A846-82346CCB6271}" type="presParOf" srcId="{2DD8E0AB-A7A4-4B4A-A387-16195C35FA41}" destId="{18628150-6DBF-4489-9B00-53E97F74FFE8}" srcOrd="2" destOrd="0" presId="urn:microsoft.com/office/officeart/2005/8/layout/vList2"/>
    <dgm:cxn modelId="{782AFC6D-A3EF-4145-9E11-129086883A5A}" type="presParOf" srcId="{2DD8E0AB-A7A4-4B4A-A387-16195C35FA41}" destId="{9E2422A0-E571-4521-A6B3-782975B39131}" srcOrd="3" destOrd="0" presId="urn:microsoft.com/office/officeart/2005/8/layout/vList2"/>
    <dgm:cxn modelId="{28BE9F17-CBB1-4B6D-BA23-744051F8C117}" type="presParOf" srcId="{2DD8E0AB-A7A4-4B4A-A387-16195C35FA41}" destId="{9CA5A77E-00CD-413A-9864-E4695D1C79AB}" srcOrd="4" destOrd="0" presId="urn:microsoft.com/office/officeart/2005/8/layout/vList2"/>
    <dgm:cxn modelId="{E40C35D8-5D1A-4700-9FC3-51BD42F3136F}" type="presParOf" srcId="{2DD8E0AB-A7A4-4B4A-A387-16195C35FA41}" destId="{A3C34B68-F335-4EBB-A4BA-CB1601FBB167}" srcOrd="5" destOrd="0" presId="urn:microsoft.com/office/officeart/2005/8/layout/vList2"/>
    <dgm:cxn modelId="{90F1E87A-AFE8-4832-9258-F01DE2BE146B}" type="presParOf" srcId="{2DD8E0AB-A7A4-4B4A-A387-16195C35FA41}" destId="{D29FCA96-6FB0-4E2F-8ACE-7EDA45666124}" srcOrd="6" destOrd="0" presId="urn:microsoft.com/office/officeart/2005/8/layout/vList2"/>
    <dgm:cxn modelId="{2EF11415-DE9C-4D77-A2EF-584E8180A98C}" type="presParOf" srcId="{2DD8E0AB-A7A4-4B4A-A387-16195C35FA41}" destId="{9F29F705-A00C-429C-921B-28A70F4A0605}" srcOrd="7" destOrd="0" presId="urn:microsoft.com/office/officeart/2005/8/layout/vList2"/>
    <dgm:cxn modelId="{119BEB97-DE1D-49AB-BB18-39932F2842DF}" type="presParOf" srcId="{2DD8E0AB-A7A4-4B4A-A387-16195C35FA41}" destId="{59199E4C-FD5D-4F10-A8E7-7D7E9C320833}" srcOrd="8" destOrd="0" presId="urn:microsoft.com/office/officeart/2005/8/layout/vList2"/>
    <dgm:cxn modelId="{47D2CE92-57FC-4AB4-9E92-D716D5361C8E}" type="presParOf" srcId="{2DD8E0AB-A7A4-4B4A-A387-16195C35FA41}" destId="{7086125E-D7A4-439F-97BB-DF4E33CB47D9}" srcOrd="9" destOrd="0" presId="urn:microsoft.com/office/officeart/2005/8/layout/vList2"/>
    <dgm:cxn modelId="{2BE308B8-BA5C-4D6B-A99B-5083ABE160E8}" type="presParOf" srcId="{2DD8E0AB-A7A4-4B4A-A387-16195C35FA41}" destId="{28979C3F-4529-483A-9E9D-3464EAB727A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72895-02A6-47BB-8953-A51CB483B8E3}">
      <dsp:nvSpPr>
        <dsp:cNvPr id="0" name=""/>
        <dsp:cNvSpPr/>
      </dsp:nvSpPr>
      <dsp:spPr>
        <a:xfrm>
          <a:off x="0" y="118123"/>
          <a:ext cx="8208912" cy="5967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Molecular biology explains living processes in terms of the chemical </a:t>
          </a:r>
          <a:r>
            <a:rPr lang="en-GB" sz="1500" kern="1200" dirty="0"/>
            <a:t>substances involved.</a:t>
          </a:r>
        </a:p>
      </dsp:txBody>
      <dsp:txXfrm>
        <a:off x="29128" y="147251"/>
        <a:ext cx="8150656" cy="538444"/>
      </dsp:txXfrm>
    </dsp:sp>
    <dsp:sp modelId="{09A503DB-3A84-49EA-859C-89599988D16B}">
      <dsp:nvSpPr>
        <dsp:cNvPr id="0" name=""/>
        <dsp:cNvSpPr/>
      </dsp:nvSpPr>
      <dsp:spPr>
        <a:xfrm>
          <a:off x="0" y="758023"/>
          <a:ext cx="8208912" cy="5967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Carbon atoms can form four covalent bonds allowing a diversity of stable </a:t>
          </a:r>
          <a:r>
            <a:rPr lang="en-GB" sz="1500" kern="1200" dirty="0"/>
            <a:t>compounds to exist.</a:t>
          </a:r>
        </a:p>
      </dsp:txBody>
      <dsp:txXfrm>
        <a:off x="29128" y="787151"/>
        <a:ext cx="8150656" cy="538444"/>
      </dsp:txXfrm>
    </dsp:sp>
    <dsp:sp modelId="{42457E4A-C576-4E5D-ACF1-84DC3D1C4F58}">
      <dsp:nvSpPr>
        <dsp:cNvPr id="0" name=""/>
        <dsp:cNvSpPr/>
      </dsp:nvSpPr>
      <dsp:spPr>
        <a:xfrm>
          <a:off x="0" y="1397923"/>
          <a:ext cx="8208912" cy="5967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Life is based on carbon compounds including carbohydrates, lipids, proteins </a:t>
          </a:r>
          <a:r>
            <a:rPr lang="en-GB" sz="1500" kern="1200" dirty="0"/>
            <a:t>and nucleic acids.</a:t>
          </a:r>
        </a:p>
      </dsp:txBody>
      <dsp:txXfrm>
        <a:off x="29128" y="1427051"/>
        <a:ext cx="8150656" cy="538444"/>
      </dsp:txXfrm>
    </dsp:sp>
    <dsp:sp modelId="{F9DCE065-9C21-4223-8664-7C1F0E923D04}">
      <dsp:nvSpPr>
        <dsp:cNvPr id="0" name=""/>
        <dsp:cNvSpPr/>
      </dsp:nvSpPr>
      <dsp:spPr>
        <a:xfrm>
          <a:off x="0" y="2037823"/>
          <a:ext cx="8208912" cy="5967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Metabolism is the web of all the enzyme-</a:t>
          </a:r>
          <a:r>
            <a:rPr lang="en-US" sz="1500" kern="1200" dirty="0" err="1"/>
            <a:t>catalysed</a:t>
          </a:r>
          <a:r>
            <a:rPr lang="en-US" sz="1500" kern="1200" dirty="0"/>
            <a:t> reactions in a cell or </a:t>
          </a:r>
          <a:r>
            <a:rPr lang="en-GB" sz="1500" kern="1200" dirty="0"/>
            <a:t>organism.</a:t>
          </a:r>
        </a:p>
      </dsp:txBody>
      <dsp:txXfrm>
        <a:off x="29128" y="2066951"/>
        <a:ext cx="8150656" cy="538444"/>
      </dsp:txXfrm>
    </dsp:sp>
    <dsp:sp modelId="{79669FFD-8ED9-4817-A149-31A8A38B0E8F}">
      <dsp:nvSpPr>
        <dsp:cNvPr id="0" name=""/>
        <dsp:cNvSpPr/>
      </dsp:nvSpPr>
      <dsp:spPr>
        <a:xfrm>
          <a:off x="0" y="2677724"/>
          <a:ext cx="8208912" cy="5967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Anabolism is the synthesis of complex molecules from simpler molecules including the formation of macromolecules from monomers by condensation </a:t>
          </a:r>
          <a:r>
            <a:rPr lang="en-GB" sz="1500" kern="1200" dirty="0"/>
            <a:t>reactions.</a:t>
          </a:r>
        </a:p>
      </dsp:txBody>
      <dsp:txXfrm>
        <a:off x="29128" y="2706852"/>
        <a:ext cx="8150656" cy="538444"/>
      </dsp:txXfrm>
    </dsp:sp>
    <dsp:sp modelId="{724227EB-D9B1-4773-94AE-6824C9FC171E}">
      <dsp:nvSpPr>
        <dsp:cNvPr id="0" name=""/>
        <dsp:cNvSpPr/>
      </dsp:nvSpPr>
      <dsp:spPr>
        <a:xfrm>
          <a:off x="0" y="3317624"/>
          <a:ext cx="8208912" cy="5967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Catabolism is the breakdown of complex molecules into simpler molecules including the hydrolysis of macromolecules into monomers.</a:t>
          </a:r>
          <a:endParaRPr lang="en-GB" sz="1500" kern="1200" dirty="0"/>
        </a:p>
      </dsp:txBody>
      <dsp:txXfrm>
        <a:off x="29128" y="3346752"/>
        <a:ext cx="8150656" cy="538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A7CC-FE14-4C00-9C45-702241204BEC}">
      <dsp:nvSpPr>
        <dsp:cNvPr id="0" name=""/>
        <dsp:cNvSpPr/>
      </dsp:nvSpPr>
      <dsp:spPr>
        <a:xfrm>
          <a:off x="0" y="181744"/>
          <a:ext cx="8201891" cy="11138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Falsification of theories—the artificial synthesis of urea helped to falsify vitalism. (1.9)</a:t>
          </a:r>
          <a:endParaRPr lang="en-GB" sz="2800" kern="1200" dirty="0"/>
        </a:p>
      </dsp:txBody>
      <dsp:txXfrm>
        <a:off x="54373" y="236117"/>
        <a:ext cx="8093145" cy="1005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9E08-BC60-4CD5-B85C-91CE0FCE53EB}">
      <dsp:nvSpPr>
        <dsp:cNvPr id="0" name=""/>
        <dsp:cNvSpPr/>
      </dsp:nvSpPr>
      <dsp:spPr>
        <a:xfrm>
          <a:off x="0" y="0"/>
          <a:ext cx="8172122" cy="572488"/>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Application: Urea as an example of a compound that is produced by living organisms but can also be artificially synthesized.</a:t>
          </a:r>
          <a:endParaRPr lang="en-GB" sz="1600" kern="1200" dirty="0"/>
        </a:p>
      </dsp:txBody>
      <dsp:txXfrm>
        <a:off x="27947" y="27947"/>
        <a:ext cx="8116228" cy="516594"/>
      </dsp:txXfrm>
    </dsp:sp>
    <dsp:sp modelId="{00A17544-E32E-44DE-90D4-952753C25BD7}">
      <dsp:nvSpPr>
        <dsp:cNvPr id="0" name=""/>
        <dsp:cNvSpPr/>
      </dsp:nvSpPr>
      <dsp:spPr>
        <a:xfrm>
          <a:off x="0" y="585303"/>
          <a:ext cx="8172122" cy="572488"/>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Skill: Drawing molecular diagrams of glucose, ribose, a saturated fatty acid and a generalized amino acid.</a:t>
          </a:r>
          <a:endParaRPr lang="en-GB" sz="1600" kern="1200" dirty="0"/>
        </a:p>
      </dsp:txBody>
      <dsp:txXfrm>
        <a:off x="27947" y="613250"/>
        <a:ext cx="8116228" cy="516594"/>
      </dsp:txXfrm>
    </dsp:sp>
    <dsp:sp modelId="{BE930409-DE91-40EE-BD93-7A6AB147CEAC}">
      <dsp:nvSpPr>
        <dsp:cNvPr id="0" name=""/>
        <dsp:cNvSpPr/>
      </dsp:nvSpPr>
      <dsp:spPr>
        <a:xfrm>
          <a:off x="0" y="1170603"/>
          <a:ext cx="8172122" cy="572488"/>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Skill: Identification of biochemicals such as sugars, lipids or amino acids from </a:t>
          </a:r>
          <a:r>
            <a:rPr lang="en-GB" sz="1600" kern="1200" dirty="0"/>
            <a:t>molecular diagrams.</a:t>
          </a:r>
        </a:p>
      </dsp:txBody>
      <dsp:txXfrm>
        <a:off x="27947" y="1198550"/>
        <a:ext cx="8116228" cy="516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05682"/>
          <a:ext cx="8208912" cy="22335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 number of scientific discoveries are claimed to be incidental or serendipitous. To what extent might some of these scientific discoveries be the result of intuition rather than luck?</a:t>
          </a:r>
          <a:endParaRPr lang="en-GB" sz="2600" b="1" kern="1200" dirty="0"/>
        </a:p>
      </dsp:txBody>
      <dsp:txXfrm>
        <a:off x="109031" y="214713"/>
        <a:ext cx="7990850" cy="2015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69FB0-CF36-4320-BE25-3E1BFC422C15}">
      <dsp:nvSpPr>
        <dsp:cNvPr id="0" name=""/>
        <dsp:cNvSpPr/>
      </dsp:nvSpPr>
      <dsp:spPr>
        <a:xfrm>
          <a:off x="0" y="321"/>
          <a:ext cx="8280920" cy="8419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Only the ring forms of D-ribose, alpha–D-glucose and beta-D-glucose are </a:t>
          </a:r>
          <a:r>
            <a:rPr lang="en-GB" sz="1800" kern="1200" dirty="0"/>
            <a:t>expected in drawings.</a:t>
          </a:r>
          <a:endParaRPr lang="en-US" sz="1800" kern="1200" dirty="0"/>
        </a:p>
      </dsp:txBody>
      <dsp:txXfrm>
        <a:off x="41099" y="41420"/>
        <a:ext cx="8198722" cy="759723"/>
      </dsp:txXfrm>
    </dsp:sp>
    <dsp:sp modelId="{18628150-6DBF-4489-9B00-53E97F74FFE8}">
      <dsp:nvSpPr>
        <dsp:cNvPr id="0" name=""/>
        <dsp:cNvSpPr/>
      </dsp:nvSpPr>
      <dsp:spPr>
        <a:xfrm>
          <a:off x="0" y="854322"/>
          <a:ext cx="8280920" cy="8419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Sugars include monosaccharides and disaccharides.</a:t>
          </a:r>
        </a:p>
      </dsp:txBody>
      <dsp:txXfrm>
        <a:off x="41099" y="895421"/>
        <a:ext cx="8198722" cy="759723"/>
      </dsp:txXfrm>
    </dsp:sp>
    <dsp:sp modelId="{9CA5A77E-00CD-413A-9864-E4695D1C79AB}">
      <dsp:nvSpPr>
        <dsp:cNvPr id="0" name=""/>
        <dsp:cNvSpPr/>
      </dsp:nvSpPr>
      <dsp:spPr>
        <a:xfrm>
          <a:off x="0" y="1708322"/>
          <a:ext cx="8280920" cy="8419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Only one saturated fat is expected and its specific name is not necessary.</a:t>
          </a:r>
        </a:p>
      </dsp:txBody>
      <dsp:txXfrm>
        <a:off x="41099" y="1749421"/>
        <a:ext cx="8198722" cy="759723"/>
      </dsp:txXfrm>
    </dsp:sp>
    <dsp:sp modelId="{D29FCA96-6FB0-4E2F-8ACE-7EDA45666124}">
      <dsp:nvSpPr>
        <dsp:cNvPr id="0" name=""/>
        <dsp:cNvSpPr/>
      </dsp:nvSpPr>
      <dsp:spPr>
        <a:xfrm>
          <a:off x="0" y="2562323"/>
          <a:ext cx="8280920" cy="8419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The variable radical of amino acids can be shown as R. The structure of individual R-groups does not need to be memorized.</a:t>
          </a:r>
        </a:p>
      </dsp:txBody>
      <dsp:txXfrm>
        <a:off x="41099" y="2603422"/>
        <a:ext cx="8198722" cy="759723"/>
      </dsp:txXfrm>
    </dsp:sp>
    <dsp:sp modelId="{59199E4C-FD5D-4F10-A8E7-7D7E9C320833}">
      <dsp:nvSpPr>
        <dsp:cNvPr id="0" name=""/>
        <dsp:cNvSpPr/>
      </dsp:nvSpPr>
      <dsp:spPr>
        <a:xfrm>
          <a:off x="0" y="3416324"/>
          <a:ext cx="8280920" cy="8419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Students should be able to recognize from molecular diagrams that triglycerides, phospholipids and steroids are lipids. Drawings of steroids are </a:t>
          </a:r>
          <a:r>
            <a:rPr lang="en-GB" sz="1800" kern="1200" dirty="0"/>
            <a:t>not expected.</a:t>
          </a:r>
          <a:endParaRPr lang="en-US" sz="1800" kern="1200" dirty="0"/>
        </a:p>
      </dsp:txBody>
      <dsp:txXfrm>
        <a:off x="41099" y="3457423"/>
        <a:ext cx="8198722" cy="759723"/>
      </dsp:txXfrm>
    </dsp:sp>
    <dsp:sp modelId="{28979C3F-4529-483A-9E9D-3464EAB727A0}">
      <dsp:nvSpPr>
        <dsp:cNvPr id="0" name=""/>
        <dsp:cNvSpPr/>
      </dsp:nvSpPr>
      <dsp:spPr>
        <a:xfrm>
          <a:off x="0" y="4270325"/>
          <a:ext cx="8280920" cy="8419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Proteins or parts of polypeptides should be recognized from molecular diagrams showing amino acids linked by peptide bonds.</a:t>
          </a:r>
        </a:p>
      </dsp:txBody>
      <dsp:txXfrm>
        <a:off x="41099" y="4311424"/>
        <a:ext cx="8198722" cy="7597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02/11/2017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11/2/2017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a:t>IB Biology SFP - Mark Polko</a:t>
            </a: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53078-27ED-4AFB-A077-8DA64E9CD858}" type="datetime1">
              <a:rPr lang="en-US" smtClean="0"/>
              <a:t>11/2/2017</a:t>
            </a:fld>
            <a:endParaRPr lang="en-US"/>
          </a:p>
        </p:txBody>
      </p:sp>
      <p:sp>
        <p:nvSpPr>
          <p:cNvPr id="5" name="Footer Placeholder 4"/>
          <p:cNvSpPr>
            <a:spLocks noGrp="1"/>
          </p:cNvSpPr>
          <p:nvPr>
            <p:ph type="ftr" sz="quarter" idx="11"/>
          </p:nvPr>
        </p:nvSpPr>
        <p:spPr/>
        <p:txBody>
          <a:bodyPr/>
          <a:lstStyle/>
          <a:p>
            <a:r>
              <a:rPr lang="en-US"/>
              <a:t>IB Biology SFP - Mark Polko</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7147D-D2C2-46C2-8C06-ED1BF42AFE3B}" type="datetime1">
              <a:rPr lang="en-US" smtClean="0"/>
              <a:t>11/2/2017</a:t>
            </a:fld>
            <a:endParaRPr lang="en-US"/>
          </a:p>
        </p:txBody>
      </p:sp>
      <p:sp>
        <p:nvSpPr>
          <p:cNvPr id="5" name="Footer Placeholder 4"/>
          <p:cNvSpPr>
            <a:spLocks noGrp="1"/>
          </p:cNvSpPr>
          <p:nvPr>
            <p:ph type="ftr" sz="quarter" idx="11"/>
          </p:nvPr>
        </p:nvSpPr>
        <p:spPr/>
        <p:txBody>
          <a:bodyPr/>
          <a:lstStyle/>
          <a:p>
            <a:r>
              <a:rPr lang="en-US"/>
              <a:t>IB Biology SFP - Mark Polko</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11/2/2017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a:solidFill>
                  <a:srgbClr val="94C600"/>
                </a:solidFill>
              </a:rPr>
              <a:t>IB Biology SFP - Mark Polko</a:t>
            </a: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983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11/2/2017</a:t>
            </a:fld>
            <a:endParaRPr lang="en-US"/>
          </a:p>
        </p:txBody>
      </p:sp>
      <p:sp>
        <p:nvSpPr>
          <p:cNvPr id="5" name="Footer Placeholder 4"/>
          <p:cNvSpPr>
            <a:spLocks noGrp="1"/>
          </p:cNvSpPr>
          <p:nvPr>
            <p:ph type="ftr" sz="quarter" idx="11"/>
          </p:nvPr>
        </p:nvSpPr>
        <p:spPr/>
        <p:txBody>
          <a:bodyPr/>
          <a:lstStyle/>
          <a:p>
            <a:r>
              <a:rPr lang="en-US">
                <a:solidFill>
                  <a:srgbClr val="94C600"/>
                </a:solidFill>
              </a:rPr>
              <a:t>IB Biology SFP - Mark Polko</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153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11/2/2017</a:t>
            </a:fld>
            <a:endParaRPr lang="en-US"/>
          </a:p>
        </p:txBody>
      </p:sp>
      <p:sp>
        <p:nvSpPr>
          <p:cNvPr id="5" name="Footer Placeholder 4"/>
          <p:cNvSpPr>
            <a:spLocks noGrp="1"/>
          </p:cNvSpPr>
          <p:nvPr>
            <p:ph type="ftr" sz="quarter" idx="11"/>
          </p:nvPr>
        </p:nvSpPr>
        <p:spPr/>
        <p:txBody>
          <a:bodyPr/>
          <a:lstStyle/>
          <a:p>
            <a:r>
              <a:rPr lang="en-US">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795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FC70443-CBB4-433B-A352-FA71B37D87B9}" type="datetime1">
              <a:rPr lang="en-US" smtClean="0"/>
              <a:pPr/>
              <a:t>11/2/2017</a:t>
            </a:fld>
            <a:endParaRPr lang="en-US"/>
          </a:p>
        </p:txBody>
      </p:sp>
      <p:sp>
        <p:nvSpPr>
          <p:cNvPr id="6" name="Footer Placeholder 5"/>
          <p:cNvSpPr>
            <a:spLocks noGrp="1"/>
          </p:cNvSpPr>
          <p:nvPr>
            <p:ph type="ftr" sz="quarter" idx="11"/>
          </p:nvPr>
        </p:nvSpPr>
        <p:spPr/>
        <p:txBody>
          <a:bodyPr/>
          <a:lstStyle/>
          <a:p>
            <a:r>
              <a:rPr lang="en-US">
                <a:solidFill>
                  <a:srgbClr val="94C600"/>
                </a:solidFill>
              </a:rPr>
              <a:t>IB Biology SFP - Mark Polko</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77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11/2/2017</a:t>
            </a:fld>
            <a:endParaRPr lang="en-US"/>
          </a:p>
        </p:txBody>
      </p:sp>
      <p:sp>
        <p:nvSpPr>
          <p:cNvPr id="8" name="Footer Placeholder 7"/>
          <p:cNvSpPr>
            <a:spLocks noGrp="1"/>
          </p:cNvSpPr>
          <p:nvPr>
            <p:ph type="ftr" sz="quarter" idx="11"/>
          </p:nvPr>
        </p:nvSpPr>
        <p:spPr/>
        <p:txBody>
          <a:bodyPr/>
          <a:lstStyle/>
          <a:p>
            <a:r>
              <a:rPr lang="en-US">
                <a:solidFill>
                  <a:srgbClr val="94C600"/>
                </a:solidFill>
              </a:rPr>
              <a:t>IB Biology SFP - Mark Polko</a:t>
            </a:r>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7404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025BAD-35E8-4AC1-906A-9CA51BABE166}" type="datetime1">
              <a:rPr lang="en-US" smtClean="0"/>
              <a:pPr/>
              <a:t>11/2/2017</a:t>
            </a:fld>
            <a:endParaRPr lang="en-US"/>
          </a:p>
        </p:txBody>
      </p:sp>
      <p:sp>
        <p:nvSpPr>
          <p:cNvPr id="4" name="Footer Placeholder 3"/>
          <p:cNvSpPr>
            <a:spLocks noGrp="1"/>
          </p:cNvSpPr>
          <p:nvPr>
            <p:ph type="ftr" sz="quarter" idx="11"/>
          </p:nvPr>
        </p:nvSpPr>
        <p:spPr/>
        <p:txBody>
          <a:bodyPr/>
          <a:lstStyle/>
          <a:p>
            <a:r>
              <a:rPr lang="en-US">
                <a:solidFill>
                  <a:srgbClr val="94C600"/>
                </a:solidFill>
              </a:rPr>
              <a:t>IB Biology SFP - Mark Polko</a:t>
            </a:r>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14894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11/2/2017</a:t>
            </a:fld>
            <a:endParaRPr lang="en-US"/>
          </a:p>
        </p:txBody>
      </p:sp>
      <p:sp>
        <p:nvSpPr>
          <p:cNvPr id="3" name="Footer Placeholder 2"/>
          <p:cNvSpPr>
            <a:spLocks noGrp="1"/>
          </p:cNvSpPr>
          <p:nvPr>
            <p:ph type="ftr" sz="quarter" idx="11"/>
          </p:nvPr>
        </p:nvSpPr>
        <p:spPr/>
        <p:txBody>
          <a:bodyPr/>
          <a:lstStyle/>
          <a:p>
            <a:r>
              <a:rPr lang="en-US">
                <a:solidFill>
                  <a:srgbClr val="94C600"/>
                </a:solidFill>
              </a:rPr>
              <a:t>IB Biology SFP - Mark Polko</a:t>
            </a:r>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5839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11/2/2017</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94C600"/>
                </a:solidFill>
              </a:rPr>
              <a:t>IB Biology SFP - Mark Polko</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134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11/2/2017</a:t>
            </a:fld>
            <a:endParaRPr lang="en-US"/>
          </a:p>
        </p:txBody>
      </p:sp>
      <p:sp>
        <p:nvSpPr>
          <p:cNvPr id="5" name="Footer Placeholder 4"/>
          <p:cNvSpPr>
            <a:spLocks noGrp="1"/>
          </p:cNvSpPr>
          <p:nvPr>
            <p:ph type="ftr" sz="quarter" idx="11"/>
          </p:nvPr>
        </p:nvSpPr>
        <p:spPr/>
        <p:txBody>
          <a:bodyPr/>
          <a:lstStyle/>
          <a:p>
            <a:r>
              <a:rPr lang="en-US"/>
              <a:t>IB Biology SFP - Mark Polko</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11/2/2017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234652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8376A-6F0E-4BC5-8BC1-14B5429D2E18}" type="datetime1">
              <a:rPr lang="en-US" smtClean="0"/>
              <a:pPr/>
              <a:t>11/2/2017</a:t>
            </a:fld>
            <a:endParaRPr lang="en-US"/>
          </a:p>
        </p:txBody>
      </p:sp>
      <p:sp>
        <p:nvSpPr>
          <p:cNvPr id="5" name="Footer Placeholder 4"/>
          <p:cNvSpPr>
            <a:spLocks noGrp="1"/>
          </p:cNvSpPr>
          <p:nvPr>
            <p:ph type="ftr" sz="quarter" idx="11"/>
          </p:nvPr>
        </p:nvSpPr>
        <p:spPr/>
        <p:txBody>
          <a:bodyPr/>
          <a:lstStyle/>
          <a:p>
            <a:r>
              <a:rPr lang="en-US">
                <a:solidFill>
                  <a:srgbClr val="94C600"/>
                </a:solidFill>
              </a:rPr>
              <a:t>IB Biology SFP - Mark Polko</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6288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80A37E-362F-4A7E-AAB4-F98E6B0E0B41}" type="datetime1">
              <a:rPr lang="en-US" smtClean="0"/>
              <a:pPr/>
              <a:t>11/2/2017</a:t>
            </a:fld>
            <a:endParaRPr lang="en-US"/>
          </a:p>
        </p:txBody>
      </p:sp>
      <p:sp>
        <p:nvSpPr>
          <p:cNvPr id="5" name="Footer Placeholder 4"/>
          <p:cNvSpPr>
            <a:spLocks noGrp="1"/>
          </p:cNvSpPr>
          <p:nvPr>
            <p:ph type="ftr" sz="quarter" idx="11"/>
          </p:nvPr>
        </p:nvSpPr>
        <p:spPr/>
        <p:txBody>
          <a:bodyPr/>
          <a:lstStyle/>
          <a:p>
            <a:r>
              <a:rPr lang="en-US">
                <a:solidFill>
                  <a:srgbClr val="94C600"/>
                </a:solidFill>
              </a:rPr>
              <a:t>IB Biology SFP - Mark Polko</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2377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11/2/2017</a:t>
            </a:fld>
            <a:endParaRPr lang="en-US"/>
          </a:p>
        </p:txBody>
      </p:sp>
      <p:sp>
        <p:nvSpPr>
          <p:cNvPr id="5" name="Footer Placeholder 4"/>
          <p:cNvSpPr>
            <a:spLocks noGrp="1"/>
          </p:cNvSpPr>
          <p:nvPr>
            <p:ph type="ftr" sz="quarter" idx="11"/>
          </p:nvPr>
        </p:nvSpPr>
        <p:spPr/>
        <p:txBody>
          <a:bodyPr/>
          <a:lstStyle/>
          <a:p>
            <a:r>
              <a:rPr lang="en-US"/>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F7E7DAC-EC36-4F41-83DE-810A83B77FD7}" type="datetime1">
              <a:rPr lang="en-US" smtClean="0"/>
              <a:t>11/2/2017</a:t>
            </a:fld>
            <a:endParaRPr lang="en-US"/>
          </a:p>
        </p:txBody>
      </p:sp>
      <p:sp>
        <p:nvSpPr>
          <p:cNvPr id="6" name="Footer Placeholder 5"/>
          <p:cNvSpPr>
            <a:spLocks noGrp="1"/>
          </p:cNvSpPr>
          <p:nvPr>
            <p:ph type="ftr" sz="quarter" idx="11"/>
          </p:nvPr>
        </p:nvSpPr>
        <p:spPr/>
        <p:txBody>
          <a:bodyPr/>
          <a:lstStyle/>
          <a:p>
            <a:r>
              <a:rPr lang="en-US"/>
              <a:t>IB Biology SFP - Mark Polko</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11/2/2017</a:t>
            </a:fld>
            <a:endParaRPr lang="en-US"/>
          </a:p>
        </p:txBody>
      </p:sp>
      <p:sp>
        <p:nvSpPr>
          <p:cNvPr id="8" name="Footer Placeholder 7"/>
          <p:cNvSpPr>
            <a:spLocks noGrp="1"/>
          </p:cNvSpPr>
          <p:nvPr>
            <p:ph type="ftr" sz="quarter" idx="11"/>
          </p:nvPr>
        </p:nvSpPr>
        <p:spPr/>
        <p:txBody>
          <a:bodyPr/>
          <a:lstStyle/>
          <a:p>
            <a:r>
              <a:rPr lang="en-US"/>
              <a:t>IB Biology SFP - Mark Polko</a:t>
            </a:r>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ACB4BD-ADB9-4B2C-B39B-318F0B9DE57F}" type="datetime1">
              <a:rPr lang="en-US" smtClean="0"/>
              <a:t>11/2/2017</a:t>
            </a:fld>
            <a:endParaRPr lang="en-US"/>
          </a:p>
        </p:txBody>
      </p:sp>
      <p:sp>
        <p:nvSpPr>
          <p:cNvPr id="4" name="Footer Placeholder 3"/>
          <p:cNvSpPr>
            <a:spLocks noGrp="1"/>
          </p:cNvSpPr>
          <p:nvPr>
            <p:ph type="ftr" sz="quarter" idx="11"/>
          </p:nvPr>
        </p:nvSpPr>
        <p:spPr/>
        <p:txBody>
          <a:bodyPr/>
          <a:lstStyle/>
          <a:p>
            <a:r>
              <a:rPr lang="en-US"/>
              <a:t>IB Biology SFP - Mark Polko</a:t>
            </a:r>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11/2/2017</a:t>
            </a:fld>
            <a:endParaRPr lang="en-US"/>
          </a:p>
        </p:txBody>
      </p:sp>
      <p:sp>
        <p:nvSpPr>
          <p:cNvPr id="3" name="Footer Placeholder 2"/>
          <p:cNvSpPr>
            <a:spLocks noGrp="1"/>
          </p:cNvSpPr>
          <p:nvPr>
            <p:ph type="ftr" sz="quarter" idx="11"/>
          </p:nvPr>
        </p:nvSpPr>
        <p:spPr/>
        <p:txBody>
          <a:bodyPr/>
          <a:lstStyle/>
          <a:p>
            <a:r>
              <a:rPr lang="en-US"/>
              <a:t>IB Biology SFP - Mark Polko</a:t>
            </a:r>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11/2/2017</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IB Biology SFP - Mark Polko</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11/2/2017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11/2/2017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11/2/2017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06334655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13.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gif"/><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3.bp.blogspot.com/-MJisxWVfZPA/UEF_-1krN-I/AAAAAAAAr9s/PQMfuCq_phg/s1600/Metabolic_Pathways_for_plotter_landscape_quantized.png" TargetMode="External"/><Relationship Id="rId2" Type="http://schemas.openxmlformats.org/officeDocument/2006/relationships/hyperlink" Target="https://www.youtube.com/watch?v=iNrUpBwU3q0"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nb2l377z2VI"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Topic 2 </a:t>
            </a:r>
            <a:r>
              <a:rPr lang="en-GB" dirty="0">
                <a:solidFill>
                  <a:schemeClr val="tx1">
                    <a:lumMod val="65000"/>
                    <a:lumOff val="35000"/>
                  </a:schemeClr>
                </a:solidFill>
              </a:rPr>
              <a:t>Molecular biology</a:t>
            </a:r>
          </a:p>
        </p:txBody>
      </p:sp>
      <p:sp>
        <p:nvSpPr>
          <p:cNvPr id="3" name="Subtitle 2"/>
          <p:cNvSpPr>
            <a:spLocks noGrp="1"/>
          </p:cNvSpPr>
          <p:nvPr>
            <p:ph type="subTitle" idx="1"/>
          </p:nvPr>
        </p:nvSpPr>
        <p:spPr>
          <a:xfrm>
            <a:off x="4751321" y="4293096"/>
            <a:ext cx="3309803" cy="1260629"/>
          </a:xfrm>
        </p:spPr>
        <p:txBody>
          <a:bodyPr>
            <a:noAutofit/>
          </a:bodyPr>
          <a:lstStyle/>
          <a:p>
            <a:pPr algn="ctr"/>
            <a:endParaRPr lang="en-GB" sz="3200" dirty="0"/>
          </a:p>
          <a:p>
            <a:r>
              <a:rPr lang="en-GB" sz="3200" dirty="0">
                <a:solidFill>
                  <a:schemeClr val="accent1">
                    <a:lumMod val="50000"/>
                  </a:schemeClr>
                </a:solidFill>
              </a:rPr>
              <a:t>2.1 Molecules to metabolism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a:t>IB Biology SFP - Mark </a:t>
            </a:r>
            <a:r>
              <a:rPr lang="en-US" dirty="0" err="1"/>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edia.giphy.com/media/5wWf7HgBolX9KrQ08gw/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15409"/>
            <a:ext cx="3634308" cy="2901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ooter Placeholder 9"/>
          <p:cNvSpPr>
            <a:spLocks noGrp="1"/>
          </p:cNvSpPr>
          <p:nvPr>
            <p:ph type="ftr" sz="quarter" idx="11"/>
          </p:nvPr>
        </p:nvSpPr>
        <p:spPr>
          <a:xfrm>
            <a:off x="2771800" y="6492875"/>
            <a:ext cx="35021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4C600"/>
                </a:solidFill>
                <a:effectLst/>
                <a:uLnTx/>
                <a:uFillTx/>
                <a:latin typeface="Century Gothic"/>
                <a:ea typeface="+mn-ea"/>
                <a:cs typeface="+mn-cs"/>
              </a:rPr>
              <a:t>IB Biology SFP - Mark Polko</a:t>
            </a:r>
          </a:p>
        </p:txBody>
      </p:sp>
      <p:sp>
        <p:nvSpPr>
          <p:cNvPr id="13" name="12 Rectángulo"/>
          <p:cNvSpPr/>
          <p:nvPr/>
        </p:nvSpPr>
        <p:spPr>
          <a:xfrm>
            <a:off x="1895426" y="135929"/>
            <a:ext cx="5355953" cy="707886"/>
          </a:xfrm>
          <a:prstGeom prst="rect">
            <a:avLst/>
          </a:prstGeom>
          <a:noFill/>
        </p:spPr>
        <p:txBody>
          <a:bodyPr wrap="non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Drawing compounds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94" y="1167795"/>
            <a:ext cx="7344816" cy="510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4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ooter Placeholder 9"/>
          <p:cNvSpPr>
            <a:spLocks noGrp="1"/>
          </p:cNvSpPr>
          <p:nvPr>
            <p:ph type="ftr" sz="quarter" idx="11"/>
          </p:nvPr>
        </p:nvSpPr>
        <p:spPr>
          <a:xfrm>
            <a:off x="2771800" y="6492875"/>
            <a:ext cx="35021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4C600"/>
                </a:solidFill>
                <a:effectLst/>
                <a:uLnTx/>
                <a:uFillTx/>
                <a:latin typeface="Century Gothic"/>
                <a:ea typeface="+mn-ea"/>
                <a:cs typeface="+mn-cs"/>
              </a:rPr>
              <a:t>IB Biology SFP - Mark Polko</a:t>
            </a:r>
          </a:p>
        </p:txBody>
      </p:sp>
      <p:sp>
        <p:nvSpPr>
          <p:cNvPr id="13" name="12 Rectángulo"/>
          <p:cNvSpPr/>
          <p:nvPr/>
        </p:nvSpPr>
        <p:spPr>
          <a:xfrm>
            <a:off x="1895426" y="135929"/>
            <a:ext cx="5355953" cy="707886"/>
          </a:xfrm>
          <a:prstGeom prst="rect">
            <a:avLst/>
          </a:prstGeom>
          <a:noFill/>
        </p:spPr>
        <p:txBody>
          <a:bodyPr wrap="non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Drawing compounds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5" y="1268760"/>
            <a:ext cx="897324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nutrientsreview.com/wp-content/uploads/2014/09/Glucose-formula.jpg"/>
          <p:cNvPicPr>
            <a:picLocks noChangeAspect="1" noChangeArrowheads="1"/>
          </p:cNvPicPr>
          <p:nvPr/>
        </p:nvPicPr>
        <p:blipFill rotWithShape="1">
          <a:blip r:embed="rId3">
            <a:extLst>
              <a:ext uri="{28A0092B-C50C-407E-A947-70E740481C1C}">
                <a14:useLocalDpi xmlns:a14="http://schemas.microsoft.com/office/drawing/2010/main" val="0"/>
              </a:ext>
            </a:extLst>
          </a:blip>
          <a:srcRect l="20290" t="15891" r="15557"/>
          <a:stretch/>
        </p:blipFill>
        <p:spPr bwMode="auto">
          <a:xfrm>
            <a:off x="6701458" y="3573016"/>
            <a:ext cx="208875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uppreviewers.com/wp-content/uploads/2015/09/glucose-struc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382" y="5456697"/>
            <a:ext cx="1909543" cy="133477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251379" y="5272031"/>
            <a:ext cx="16930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entury Gothic"/>
                <a:ea typeface="+mn-ea"/>
                <a:cs typeface="+mn-cs"/>
              </a:rPr>
              <a:t>β</a:t>
            </a:r>
            <a:r>
              <a:rPr kumimoji="0" lang="es-ES_tradnl"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D - Glucose</a:t>
            </a:r>
          </a:p>
        </p:txBody>
      </p:sp>
      <p:sp>
        <p:nvSpPr>
          <p:cNvPr id="9" name="8 CuadroTexto"/>
          <p:cNvSpPr txBox="1"/>
          <p:nvPr/>
        </p:nvSpPr>
        <p:spPr>
          <a:xfrm>
            <a:off x="8070131" y="5800916"/>
            <a:ext cx="14401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entury Gothic"/>
                <a:ea typeface="+mn-ea"/>
                <a:cs typeface="+mn-cs"/>
              </a:rPr>
              <a:t> α</a:t>
            </a:r>
            <a:r>
              <a:rPr kumimoji="0" lang="es-ES_tradnl"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D - Glucose</a:t>
            </a:r>
          </a:p>
        </p:txBody>
      </p:sp>
      <p:cxnSp>
        <p:nvCxnSpPr>
          <p:cNvPr id="4" name="3 Conector recto de flecha"/>
          <p:cNvCxnSpPr/>
          <p:nvPr/>
        </p:nvCxnSpPr>
        <p:spPr>
          <a:xfrm flipV="1">
            <a:off x="7745835" y="501317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H="1">
            <a:off x="7745835" y="6124081"/>
            <a:ext cx="4985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6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445" y="2158377"/>
            <a:ext cx="4833913" cy="415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ooter Placeholder 9"/>
          <p:cNvSpPr>
            <a:spLocks noGrp="1"/>
          </p:cNvSpPr>
          <p:nvPr>
            <p:ph type="ftr" sz="quarter" idx="11"/>
          </p:nvPr>
        </p:nvSpPr>
        <p:spPr>
          <a:xfrm>
            <a:off x="2771800" y="6492875"/>
            <a:ext cx="35021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4C600"/>
                </a:solidFill>
                <a:effectLst/>
                <a:uLnTx/>
                <a:uFillTx/>
                <a:latin typeface="Century Gothic"/>
                <a:ea typeface="+mn-ea"/>
                <a:cs typeface="+mn-cs"/>
              </a:rPr>
              <a:t>IB Biology SFP - Mark Polko</a:t>
            </a:r>
          </a:p>
        </p:txBody>
      </p:sp>
      <p:sp>
        <p:nvSpPr>
          <p:cNvPr id="13" name="12 Rectángulo"/>
          <p:cNvSpPr/>
          <p:nvPr/>
        </p:nvSpPr>
        <p:spPr>
          <a:xfrm>
            <a:off x="1895426" y="135929"/>
            <a:ext cx="5355953" cy="707886"/>
          </a:xfrm>
          <a:prstGeom prst="rect">
            <a:avLst/>
          </a:prstGeom>
          <a:noFill/>
        </p:spPr>
        <p:txBody>
          <a:bodyPr wrap="non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Drawing compounds</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151" b="55074"/>
          <a:stretch/>
        </p:blipFill>
        <p:spPr bwMode="auto">
          <a:xfrm>
            <a:off x="179512" y="813698"/>
            <a:ext cx="4482244" cy="139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3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ooter Placeholder 9"/>
          <p:cNvSpPr>
            <a:spLocks noGrp="1"/>
          </p:cNvSpPr>
          <p:nvPr>
            <p:ph type="ftr" sz="quarter" idx="11"/>
          </p:nvPr>
        </p:nvSpPr>
        <p:spPr>
          <a:xfrm>
            <a:off x="2771800" y="6492875"/>
            <a:ext cx="35021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4C600"/>
                </a:solidFill>
                <a:effectLst/>
                <a:uLnTx/>
                <a:uFillTx/>
                <a:latin typeface="Century Gothic"/>
                <a:ea typeface="+mn-ea"/>
                <a:cs typeface="+mn-cs"/>
              </a:rPr>
              <a:t>IB Biology SFP - Mark Polko</a:t>
            </a:r>
          </a:p>
        </p:txBody>
      </p:sp>
      <p:sp>
        <p:nvSpPr>
          <p:cNvPr id="13" name="12 Rectángulo"/>
          <p:cNvSpPr/>
          <p:nvPr/>
        </p:nvSpPr>
        <p:spPr>
          <a:xfrm>
            <a:off x="1895426" y="135929"/>
            <a:ext cx="5355953" cy="707886"/>
          </a:xfrm>
          <a:prstGeom prst="rect">
            <a:avLst/>
          </a:prstGeom>
          <a:noFill/>
        </p:spPr>
        <p:txBody>
          <a:bodyPr wrap="non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Drawing compounds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327" r="29151" b="-1537"/>
          <a:stretch/>
        </p:blipFill>
        <p:spPr bwMode="auto">
          <a:xfrm>
            <a:off x="179512" y="870753"/>
            <a:ext cx="4482244" cy="177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nutrientsreview.com/wp-content/uploads/2014/09/Glucose-formula.jpg"/>
          <p:cNvPicPr>
            <a:picLocks noChangeAspect="1" noChangeArrowheads="1"/>
          </p:cNvPicPr>
          <p:nvPr/>
        </p:nvPicPr>
        <p:blipFill rotWithShape="1">
          <a:blip r:embed="rId3">
            <a:extLst>
              <a:ext uri="{28A0092B-C50C-407E-A947-70E740481C1C}">
                <a14:useLocalDpi xmlns:a14="http://schemas.microsoft.com/office/drawing/2010/main" val="0"/>
              </a:ext>
            </a:extLst>
          </a:blip>
          <a:srcRect l="20290" t="15891" r="15557"/>
          <a:stretch/>
        </p:blipFill>
        <p:spPr bwMode="auto">
          <a:xfrm>
            <a:off x="80374" y="2846351"/>
            <a:ext cx="4680520" cy="40339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suppreviewers.com/wp-content/uploads/2015/09/glucose-struc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371" y="3219101"/>
            <a:ext cx="4120629" cy="288032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985528" y="2642300"/>
            <a:ext cx="1803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entury Gothic"/>
                <a:ea typeface="+mn-ea"/>
                <a:cs typeface="+mn-cs"/>
              </a:rPr>
              <a:t> α</a:t>
            </a:r>
            <a:r>
              <a:rPr kumimoji="0" lang="es-ES_tradnl"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D - Glucose</a:t>
            </a:r>
          </a:p>
        </p:txBody>
      </p:sp>
      <p:sp>
        <p:nvSpPr>
          <p:cNvPr id="14" name="13 CuadroTexto"/>
          <p:cNvSpPr txBox="1"/>
          <p:nvPr/>
        </p:nvSpPr>
        <p:spPr>
          <a:xfrm>
            <a:off x="1187624" y="2634507"/>
            <a:ext cx="1803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entury Gothic"/>
                <a:ea typeface="+mn-ea"/>
                <a:cs typeface="+mn-cs"/>
              </a:rPr>
              <a:t> </a:t>
            </a:r>
            <a:r>
              <a:rPr kumimoji="0" lang="es-ES_tradnl" sz="1800" b="0" i="0" u="none" strike="noStrike" kern="1200" cap="none" spc="0" normalizeH="0" baseline="0" noProof="0" dirty="0">
                <a:ln>
                  <a:noFill/>
                </a:ln>
                <a:solidFill>
                  <a:prstClr val="black"/>
                </a:solidFill>
                <a:effectLst/>
                <a:uLnTx/>
                <a:uFillTx/>
                <a:latin typeface="Century Gothic"/>
                <a:ea typeface="+mn-ea"/>
                <a:cs typeface="+mn-cs"/>
              </a:rPr>
              <a:t>b </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D - Glucose</a:t>
            </a:r>
          </a:p>
        </p:txBody>
      </p:sp>
    </p:spTree>
    <p:extLst>
      <p:ext uri="{BB962C8B-B14F-4D97-AF65-F5344CB8AC3E}">
        <p14:creationId xmlns:p14="http://schemas.microsoft.com/office/powerpoint/2010/main" val="40289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2" y="2899412"/>
            <a:ext cx="9101122" cy="36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ooter Placeholder 9"/>
          <p:cNvSpPr>
            <a:spLocks noGrp="1"/>
          </p:cNvSpPr>
          <p:nvPr>
            <p:ph type="ftr" sz="quarter" idx="11"/>
          </p:nvPr>
        </p:nvSpPr>
        <p:spPr>
          <a:xfrm>
            <a:off x="2771800" y="6492875"/>
            <a:ext cx="35021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4C600"/>
                </a:solidFill>
                <a:effectLst/>
                <a:uLnTx/>
                <a:uFillTx/>
                <a:latin typeface="Century Gothic"/>
                <a:ea typeface="+mn-ea"/>
                <a:cs typeface="+mn-cs"/>
              </a:rPr>
              <a:t>IB Biology SFP - Mark Polko</a:t>
            </a:r>
          </a:p>
        </p:txBody>
      </p:sp>
      <p:sp>
        <p:nvSpPr>
          <p:cNvPr id="13" name="12 Rectángulo"/>
          <p:cNvSpPr/>
          <p:nvPr/>
        </p:nvSpPr>
        <p:spPr>
          <a:xfrm>
            <a:off x="1895426" y="135929"/>
            <a:ext cx="5355953" cy="707886"/>
          </a:xfrm>
          <a:prstGeom prst="rect">
            <a:avLst/>
          </a:prstGeom>
          <a:noFill/>
        </p:spPr>
        <p:txBody>
          <a:bodyPr wrap="non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Drawing compounds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1" y="843816"/>
            <a:ext cx="5688548" cy="205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7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ooter Placeholder 9"/>
          <p:cNvSpPr>
            <a:spLocks noGrp="1"/>
          </p:cNvSpPr>
          <p:nvPr>
            <p:ph type="ftr" sz="quarter" idx="11"/>
          </p:nvPr>
        </p:nvSpPr>
        <p:spPr>
          <a:xfrm>
            <a:off x="2771800" y="6492875"/>
            <a:ext cx="35021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94C600"/>
                </a:solidFill>
                <a:effectLst/>
                <a:uLnTx/>
                <a:uFillTx/>
                <a:latin typeface="Century Gothic"/>
                <a:ea typeface="+mn-ea"/>
                <a:cs typeface="+mn-cs"/>
              </a:rPr>
              <a:t>IB Biology SFP - Mark Polko</a:t>
            </a:r>
          </a:p>
        </p:txBody>
      </p:sp>
      <p:sp>
        <p:nvSpPr>
          <p:cNvPr id="13" name="12 Rectángulo"/>
          <p:cNvSpPr/>
          <p:nvPr/>
        </p:nvSpPr>
        <p:spPr>
          <a:xfrm>
            <a:off x="1895426" y="135929"/>
            <a:ext cx="5355953" cy="707886"/>
          </a:xfrm>
          <a:prstGeom prst="rect">
            <a:avLst/>
          </a:prstGeom>
          <a:noFill/>
        </p:spPr>
        <p:txBody>
          <a:bodyPr wrap="non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uLnTx/>
                <a:uFillTx/>
                <a:latin typeface="Century Gothic"/>
                <a:ea typeface="+mn-ea"/>
                <a:cs typeface="+mn-cs"/>
              </a:rPr>
              <a:t>Drawing compounds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47" y="933955"/>
            <a:ext cx="7858109" cy="290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560" y="4123887"/>
            <a:ext cx="2807683" cy="213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2915816" y="4509120"/>
            <a:ext cx="115212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8 Elipse"/>
          <p:cNvSpPr/>
          <p:nvPr/>
        </p:nvSpPr>
        <p:spPr>
          <a:xfrm>
            <a:off x="4825114" y="4509120"/>
            <a:ext cx="1331061"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CuadroTexto"/>
          <p:cNvSpPr txBox="1"/>
          <p:nvPr/>
        </p:nvSpPr>
        <p:spPr>
          <a:xfrm>
            <a:off x="667231" y="4900518"/>
            <a:ext cx="1648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Amine group</a:t>
            </a:r>
          </a:p>
        </p:txBody>
      </p:sp>
      <p:sp>
        <p:nvSpPr>
          <p:cNvPr id="11" name="10 CuadroTexto"/>
          <p:cNvSpPr txBox="1"/>
          <p:nvPr/>
        </p:nvSpPr>
        <p:spPr>
          <a:xfrm>
            <a:off x="6589963" y="4972526"/>
            <a:ext cx="19239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Carboxyl group</a:t>
            </a:r>
          </a:p>
        </p:txBody>
      </p:sp>
      <p:cxnSp>
        <p:nvCxnSpPr>
          <p:cNvPr id="6" name="5 Conector recto de flecha"/>
          <p:cNvCxnSpPr>
            <a:stCxn id="3" idx="3"/>
            <a:endCxn id="2" idx="2"/>
          </p:cNvCxnSpPr>
          <p:nvPr/>
        </p:nvCxnSpPr>
        <p:spPr>
          <a:xfrm>
            <a:off x="2315439" y="5085184"/>
            <a:ext cx="6003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11" idx="1"/>
            <a:endCxn id="9" idx="6"/>
          </p:cNvCxnSpPr>
          <p:nvPr/>
        </p:nvCxnSpPr>
        <p:spPr>
          <a:xfrm flipH="1">
            <a:off x="6156175" y="5157192"/>
            <a:ext cx="433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6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fade">
                                      <p:cBhvr>
                                        <p:cTn id="17" dur="5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9" grpId="0" animBg="1"/>
      <p:bldP spid="3"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129716" y="-2571"/>
            <a:ext cx="8887368" cy="984885"/>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 atoms can form four bonds, allowing a diversity of compounds to exist</a:t>
            </a:r>
          </a:p>
        </p:txBody>
      </p:sp>
      <p:sp>
        <p:nvSpPr>
          <p:cNvPr id="7" name="6 CuadroTexto"/>
          <p:cNvSpPr txBox="1"/>
          <p:nvPr/>
        </p:nvSpPr>
        <p:spPr>
          <a:xfrm>
            <a:off x="218384" y="1000523"/>
            <a:ext cx="8098032" cy="1754326"/>
          </a:xfrm>
          <a:prstGeom prst="rect">
            <a:avLst/>
          </a:prstGeom>
          <a:noFill/>
        </p:spPr>
        <p:txBody>
          <a:bodyPr wrap="square" rtlCol="0">
            <a:spAutoFit/>
          </a:bodyPr>
          <a:lstStyle/>
          <a:p>
            <a:r>
              <a:rPr lang="en-GB" dirty="0"/>
              <a:t>The bonds can be made with other carbon atoms and make rings, like in sugars, or chains, like in fatty acids.</a:t>
            </a:r>
          </a:p>
          <a:p>
            <a:endParaRPr lang="en-GB" dirty="0"/>
          </a:p>
          <a:p>
            <a:endParaRPr lang="en-GB" dirty="0"/>
          </a:p>
          <a:p>
            <a:endParaRPr lang="en-GB" dirty="0"/>
          </a:p>
          <a:p>
            <a:endParaRPr lang="en-GB" dirty="0"/>
          </a:p>
        </p:txBody>
      </p:sp>
      <p:pic>
        <p:nvPicPr>
          <p:cNvPr id="3076" name="Picture 4" descr="http://bondingwithfood.files.wordpress.com/2012/05/glucose.png"/>
          <p:cNvPicPr>
            <a:picLocks noChangeAspect="1" noChangeArrowheads="1"/>
          </p:cNvPicPr>
          <p:nvPr/>
        </p:nvPicPr>
        <p:blipFill rotWithShape="1">
          <a:blip r:embed="rId2">
            <a:extLst>
              <a:ext uri="{28A0092B-C50C-407E-A947-70E740481C1C}">
                <a14:useLocalDpi xmlns:a14="http://schemas.microsoft.com/office/drawing/2010/main" val="0"/>
              </a:ext>
            </a:extLst>
          </a:blip>
          <a:srcRect l="11717" t="8831" r="20053" b="6860"/>
          <a:stretch/>
        </p:blipFill>
        <p:spPr bwMode="auto">
          <a:xfrm>
            <a:off x="0" y="2564904"/>
            <a:ext cx="3619006" cy="33515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udy.com/cimages/multimages/16/saturated_and_unsaturated_fatty_aci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576372"/>
            <a:ext cx="4991272" cy="301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8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fade">
                                      <p:cBhvr>
                                        <p:cTn id="24" dur="1000"/>
                                        <p:tgtEl>
                                          <p:spTgt spid="3078"/>
                                        </p:tgtEl>
                                      </p:cBhvr>
                                    </p:animEffect>
                                    <p:anim calcmode="lin" valueType="num">
                                      <p:cBhvr>
                                        <p:cTn id="25" dur="1000" fill="hold"/>
                                        <p:tgtEl>
                                          <p:spTgt spid="3078"/>
                                        </p:tgtEl>
                                        <p:attrNameLst>
                                          <p:attrName>ppt_x</p:attrName>
                                        </p:attrNameLst>
                                      </p:cBhvr>
                                      <p:tavLst>
                                        <p:tav tm="0">
                                          <p:val>
                                            <p:strVal val="#ppt_x"/>
                                          </p:val>
                                        </p:tav>
                                        <p:tav tm="100000">
                                          <p:val>
                                            <p:strVal val="#ppt_x"/>
                                          </p:val>
                                        </p:tav>
                                      </p:tavLst>
                                    </p:anim>
                                    <p:anim calcmode="lin" valueType="num">
                                      <p:cBhvr>
                                        <p:cTn id="26"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616230" y="-141070"/>
            <a:ext cx="7914346" cy="1261884"/>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Classifying 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 is based on carbon compounds, including, carbohydrates,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lipids, proteins and nucleic acids</a:t>
            </a:r>
          </a:p>
        </p:txBody>
      </p:sp>
      <p:sp>
        <p:nvSpPr>
          <p:cNvPr id="7" name="6 CuadroTexto"/>
          <p:cNvSpPr txBox="1"/>
          <p:nvPr/>
        </p:nvSpPr>
        <p:spPr>
          <a:xfrm>
            <a:off x="218384" y="1120814"/>
            <a:ext cx="8098032" cy="2308324"/>
          </a:xfrm>
          <a:prstGeom prst="rect">
            <a:avLst/>
          </a:prstGeom>
          <a:noFill/>
        </p:spPr>
        <p:txBody>
          <a:bodyPr wrap="square" rtlCol="0">
            <a:spAutoFit/>
          </a:bodyPr>
          <a:lstStyle/>
          <a:p>
            <a:r>
              <a:rPr lang="en-GB" b="1" dirty="0"/>
              <a:t>Carbohydrates</a:t>
            </a:r>
          </a:p>
          <a:p>
            <a:r>
              <a:rPr lang="en-GB" dirty="0"/>
              <a:t>They are composed of carbon, hydrogen and oxygen. The ratio between carbon and hydrogen atoms is 2 hydrogen atoms to 1 carbon atom.  This is where the name carbohydrate comes from. </a:t>
            </a:r>
          </a:p>
          <a:p>
            <a:endParaRPr lang="en-GB" dirty="0"/>
          </a:p>
          <a:p>
            <a:endParaRPr lang="en-GB" dirty="0"/>
          </a:p>
          <a:p>
            <a:endParaRPr lang="en-GB" dirty="0"/>
          </a:p>
          <a:p>
            <a:endParaRPr lang="en-GB" dirty="0"/>
          </a:p>
        </p:txBody>
      </p:sp>
      <p:sp>
        <p:nvSpPr>
          <p:cNvPr id="8" name="Rectangle 1"/>
          <p:cNvSpPr/>
          <p:nvPr/>
        </p:nvSpPr>
        <p:spPr>
          <a:xfrm>
            <a:off x="310347" y="2417690"/>
            <a:ext cx="4572000" cy="3970318"/>
          </a:xfrm>
          <a:prstGeom prst="rect">
            <a:avLst/>
          </a:prstGeom>
        </p:spPr>
        <p:txBody>
          <a:bodyPr>
            <a:spAutoFit/>
          </a:bodyPr>
          <a:lstStyle/>
          <a:p>
            <a:r>
              <a:rPr lang="en-GB" dirty="0"/>
              <a:t>Examples of </a:t>
            </a:r>
            <a:r>
              <a:rPr lang="en-GB" dirty="0" err="1"/>
              <a:t>monosaccharides</a:t>
            </a:r>
            <a:r>
              <a:rPr lang="en-GB" dirty="0"/>
              <a:t> include:</a:t>
            </a:r>
          </a:p>
          <a:p>
            <a:pPr marL="285750" indent="-285750">
              <a:buFont typeface="Arial" panose="020B0604020202020204" pitchFamily="34" charset="0"/>
              <a:buChar char="•"/>
            </a:pPr>
            <a:r>
              <a:rPr lang="en-GB" dirty="0"/>
              <a:t>glucose</a:t>
            </a:r>
          </a:p>
          <a:p>
            <a:pPr marL="285750" indent="-285750">
              <a:buFont typeface="Arial" panose="020B0604020202020204" pitchFamily="34" charset="0"/>
              <a:buChar char="•"/>
            </a:pPr>
            <a:r>
              <a:rPr lang="en-GB" dirty="0"/>
              <a:t>fructose</a:t>
            </a:r>
          </a:p>
          <a:p>
            <a:pPr marL="285750" indent="-285750">
              <a:buFont typeface="Arial" panose="020B0604020202020204" pitchFamily="34" charset="0"/>
              <a:buChar char="•"/>
            </a:pPr>
            <a:r>
              <a:rPr lang="en-GB" dirty="0" err="1"/>
              <a:t>galactose</a:t>
            </a:r>
            <a:endParaRPr lang="en-GB" dirty="0"/>
          </a:p>
          <a:p>
            <a:endParaRPr lang="en-GB" dirty="0"/>
          </a:p>
          <a:p>
            <a:r>
              <a:rPr lang="en-GB" dirty="0"/>
              <a:t>Examples of </a:t>
            </a:r>
            <a:r>
              <a:rPr lang="en-GB" dirty="0" err="1"/>
              <a:t>dissaccharides</a:t>
            </a:r>
            <a:r>
              <a:rPr lang="en-GB" dirty="0"/>
              <a:t> are:</a:t>
            </a:r>
          </a:p>
          <a:p>
            <a:pPr marL="285750" indent="-285750">
              <a:buFont typeface="Arial" panose="020B0604020202020204" pitchFamily="34" charset="0"/>
              <a:buChar char="•"/>
            </a:pPr>
            <a:r>
              <a:rPr lang="en-GB" dirty="0"/>
              <a:t>maltose</a:t>
            </a:r>
          </a:p>
          <a:p>
            <a:pPr marL="285750" indent="-285750">
              <a:buFont typeface="Arial" panose="020B0604020202020204" pitchFamily="34" charset="0"/>
              <a:buChar char="•"/>
            </a:pPr>
            <a:r>
              <a:rPr lang="en-GB" dirty="0"/>
              <a:t>sucrose</a:t>
            </a:r>
          </a:p>
          <a:p>
            <a:pPr marL="285750" indent="-285750">
              <a:buFont typeface="Arial" panose="020B0604020202020204" pitchFamily="34" charset="0"/>
              <a:buChar char="•"/>
            </a:pPr>
            <a:r>
              <a:rPr lang="en-GB" dirty="0"/>
              <a:t>lactose</a:t>
            </a:r>
          </a:p>
          <a:p>
            <a:endParaRPr lang="en-GB" dirty="0"/>
          </a:p>
          <a:p>
            <a:r>
              <a:rPr lang="en-GB" dirty="0"/>
              <a:t>Examples of polysaccharides are:</a:t>
            </a:r>
          </a:p>
          <a:p>
            <a:pPr marL="285750" indent="-285750">
              <a:buFont typeface="Arial" panose="020B0604020202020204" pitchFamily="34" charset="0"/>
              <a:buChar char="•"/>
            </a:pPr>
            <a:r>
              <a:rPr lang="en-GB" dirty="0"/>
              <a:t>starch</a:t>
            </a:r>
          </a:p>
          <a:p>
            <a:pPr marL="285750" indent="-285750">
              <a:buFont typeface="Arial" panose="020B0604020202020204" pitchFamily="34" charset="0"/>
              <a:buChar char="•"/>
            </a:pPr>
            <a:r>
              <a:rPr lang="en-GB" dirty="0"/>
              <a:t>glycogen</a:t>
            </a:r>
          </a:p>
          <a:p>
            <a:pPr marL="285750" indent="-285750">
              <a:buFont typeface="Arial" panose="020B0604020202020204" pitchFamily="34" charset="0"/>
              <a:buChar char="•"/>
            </a:pPr>
            <a:r>
              <a:rPr lang="en-GB" dirty="0"/>
              <a:t>cellulose</a:t>
            </a:r>
          </a:p>
        </p:txBody>
      </p:sp>
      <p:pic>
        <p:nvPicPr>
          <p:cNvPr id="9" name="Picture 10" descr="http://static.newworldencyclopedia.org/e/e8/Malt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616" y="3944585"/>
            <a:ext cx="3096344" cy="12019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hyperphysics.phy-astr.gsu.edu/hbase/organic/imgorg/fructo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138" y="2418969"/>
            <a:ext cx="20193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www.rsc.org/Education/Teachers/Resources/cfb/images/cellulo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964" y="5658050"/>
            <a:ext cx="5257800" cy="10763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1"/>
          <p:cNvCxnSpPr>
            <a:stCxn id="11" idx="1"/>
          </p:cNvCxnSpPr>
          <p:nvPr/>
        </p:nvCxnSpPr>
        <p:spPr>
          <a:xfrm flipH="1">
            <a:off x="1861216" y="3095244"/>
            <a:ext cx="41389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7"/>
          <p:cNvCxnSpPr/>
          <p:nvPr/>
        </p:nvCxnSpPr>
        <p:spPr>
          <a:xfrm flipH="1">
            <a:off x="1717200" y="4217890"/>
            <a:ext cx="3816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8"/>
          <p:cNvCxnSpPr>
            <a:stCxn id="12" idx="1"/>
          </p:cNvCxnSpPr>
          <p:nvPr/>
        </p:nvCxnSpPr>
        <p:spPr>
          <a:xfrm flipH="1">
            <a:off x="1717200" y="6196213"/>
            <a:ext cx="19327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000"/>
                                        <p:tgtEl>
                                          <p:spTgt spid="8">
                                            <p:txEl>
                                              <p:pRg st="1" end="1"/>
                                            </p:txEl>
                                          </p:spTgt>
                                        </p:tgtEl>
                                      </p:cBhvr>
                                    </p:animEffect>
                                    <p:anim calcmode="lin" valueType="num">
                                      <p:cBhvr>
                                        <p:cTn id="2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xEl>
                                              <p:pRg st="5" end="5"/>
                                            </p:txEl>
                                          </p:spTgt>
                                        </p:tgtEl>
                                        <p:attrNameLst>
                                          <p:attrName>style.visibility</p:attrName>
                                        </p:attrNameLst>
                                      </p:cBhvr>
                                      <p:to>
                                        <p:strVal val="visible"/>
                                      </p:to>
                                    </p:set>
                                    <p:animEffect transition="in" filter="fade">
                                      <p:cBhvr>
                                        <p:cTn id="75" dur="1000"/>
                                        <p:tgtEl>
                                          <p:spTgt spid="8">
                                            <p:txEl>
                                              <p:pRg st="5" end="5"/>
                                            </p:txEl>
                                          </p:spTgt>
                                        </p:tgtEl>
                                      </p:cBhvr>
                                    </p:animEffect>
                                    <p:anim calcmode="lin" valueType="num">
                                      <p:cBhvr>
                                        <p:cTn id="7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grpId="0" nodeType="afterEffect">
                                  <p:stCondLst>
                                    <p:cond delay="0"/>
                                  </p:stCondLst>
                                  <p:childTnLst>
                                    <p:set>
                                      <p:cBhvr>
                                        <p:cTn id="80" dur="1" fill="hold">
                                          <p:stCondLst>
                                            <p:cond delay="0"/>
                                          </p:stCondLst>
                                        </p:cTn>
                                        <p:tgtEl>
                                          <p:spTgt spid="8">
                                            <p:txEl>
                                              <p:pRg st="6" end="6"/>
                                            </p:txEl>
                                          </p:spTgt>
                                        </p:tgtEl>
                                        <p:attrNameLst>
                                          <p:attrName>style.visibility</p:attrName>
                                        </p:attrNameLst>
                                      </p:cBhvr>
                                      <p:to>
                                        <p:strVal val="visible"/>
                                      </p:to>
                                    </p:set>
                                    <p:animEffect transition="in" filter="fade">
                                      <p:cBhvr>
                                        <p:cTn id="81" dur="1000"/>
                                        <p:tgtEl>
                                          <p:spTgt spid="8">
                                            <p:txEl>
                                              <p:pRg st="6" end="6"/>
                                            </p:txEl>
                                          </p:spTgt>
                                        </p:tgtEl>
                                      </p:cBhvr>
                                    </p:animEffect>
                                    <p:anim calcmode="lin" valueType="num">
                                      <p:cBhvr>
                                        <p:cTn id="8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2" presetClass="entr" presetSubtype="0" fill="hold" grpId="0" nodeType="after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animEffect transition="in" filter="fade">
                                      <p:cBhvr>
                                        <p:cTn id="87" dur="1000"/>
                                        <p:tgtEl>
                                          <p:spTgt spid="8">
                                            <p:txEl>
                                              <p:pRg st="7" end="7"/>
                                            </p:txEl>
                                          </p:spTgt>
                                        </p:tgtEl>
                                      </p:cBhvr>
                                    </p:animEffect>
                                    <p:anim calcmode="lin" valueType="num">
                                      <p:cBhvr>
                                        <p:cTn id="88"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90" fill="hold">
                            <p:stCondLst>
                              <p:cond delay="3000"/>
                            </p:stCondLst>
                            <p:childTnLst>
                              <p:par>
                                <p:cTn id="91" presetID="42" presetClass="entr" presetSubtype="0" fill="hold" grpId="0" nodeType="afterEffect">
                                  <p:stCondLst>
                                    <p:cond delay="0"/>
                                  </p:stCondLst>
                                  <p:childTnLst>
                                    <p:set>
                                      <p:cBhvr>
                                        <p:cTn id="92" dur="1" fill="hold">
                                          <p:stCondLst>
                                            <p:cond delay="0"/>
                                          </p:stCondLst>
                                        </p:cTn>
                                        <p:tgtEl>
                                          <p:spTgt spid="8">
                                            <p:txEl>
                                              <p:pRg st="8" end="8"/>
                                            </p:txEl>
                                          </p:spTgt>
                                        </p:tgtEl>
                                        <p:attrNameLst>
                                          <p:attrName>style.visibility</p:attrName>
                                        </p:attrNameLst>
                                      </p:cBhvr>
                                      <p:to>
                                        <p:strVal val="visible"/>
                                      </p:to>
                                    </p:set>
                                    <p:animEffect transition="in" filter="fade">
                                      <p:cBhvr>
                                        <p:cTn id="93" dur="1000"/>
                                        <p:tgtEl>
                                          <p:spTgt spid="8">
                                            <p:txEl>
                                              <p:pRg st="8" end="8"/>
                                            </p:txEl>
                                          </p:spTgt>
                                        </p:tgtEl>
                                      </p:cBhvr>
                                    </p:animEffect>
                                    <p:anim calcmode="lin" valueType="num">
                                      <p:cBhvr>
                                        <p:cTn id="9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9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96" fill="hold">
                            <p:stCondLst>
                              <p:cond delay="4000"/>
                            </p:stCondLst>
                            <p:childTnLst>
                              <p:par>
                                <p:cTn id="97" presetID="26" presetClass="entr" presetSubtype="0"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down)">
                                      <p:cBhvr>
                                        <p:cTn id="99" dur="580">
                                          <p:stCondLst>
                                            <p:cond delay="0"/>
                                          </p:stCondLst>
                                        </p:cTn>
                                        <p:tgtEl>
                                          <p:spTgt spid="9"/>
                                        </p:tgtEl>
                                      </p:cBhvr>
                                    </p:animEffect>
                                    <p:anim calcmode="lin" valueType="num">
                                      <p:cBhvr>
                                        <p:cTn id="10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5" dur="26">
                                          <p:stCondLst>
                                            <p:cond delay="650"/>
                                          </p:stCondLst>
                                        </p:cTn>
                                        <p:tgtEl>
                                          <p:spTgt spid="9"/>
                                        </p:tgtEl>
                                      </p:cBhvr>
                                      <p:to x="100000" y="60000"/>
                                    </p:animScale>
                                    <p:animScale>
                                      <p:cBhvr>
                                        <p:cTn id="106" dur="166" decel="50000">
                                          <p:stCondLst>
                                            <p:cond delay="676"/>
                                          </p:stCondLst>
                                        </p:cTn>
                                        <p:tgtEl>
                                          <p:spTgt spid="9"/>
                                        </p:tgtEl>
                                      </p:cBhvr>
                                      <p:to x="100000" y="100000"/>
                                    </p:animScale>
                                    <p:animScale>
                                      <p:cBhvr>
                                        <p:cTn id="107" dur="26">
                                          <p:stCondLst>
                                            <p:cond delay="1312"/>
                                          </p:stCondLst>
                                        </p:cTn>
                                        <p:tgtEl>
                                          <p:spTgt spid="9"/>
                                        </p:tgtEl>
                                      </p:cBhvr>
                                      <p:to x="100000" y="80000"/>
                                    </p:animScale>
                                    <p:animScale>
                                      <p:cBhvr>
                                        <p:cTn id="108" dur="166" decel="50000">
                                          <p:stCondLst>
                                            <p:cond delay="1338"/>
                                          </p:stCondLst>
                                        </p:cTn>
                                        <p:tgtEl>
                                          <p:spTgt spid="9"/>
                                        </p:tgtEl>
                                      </p:cBhvr>
                                      <p:to x="100000" y="100000"/>
                                    </p:animScale>
                                    <p:animScale>
                                      <p:cBhvr>
                                        <p:cTn id="109" dur="26">
                                          <p:stCondLst>
                                            <p:cond delay="1642"/>
                                          </p:stCondLst>
                                        </p:cTn>
                                        <p:tgtEl>
                                          <p:spTgt spid="9"/>
                                        </p:tgtEl>
                                      </p:cBhvr>
                                      <p:to x="100000" y="90000"/>
                                    </p:animScale>
                                    <p:animScale>
                                      <p:cBhvr>
                                        <p:cTn id="110" dur="166" decel="50000">
                                          <p:stCondLst>
                                            <p:cond delay="1668"/>
                                          </p:stCondLst>
                                        </p:cTn>
                                        <p:tgtEl>
                                          <p:spTgt spid="9"/>
                                        </p:tgtEl>
                                      </p:cBhvr>
                                      <p:to x="100000" y="100000"/>
                                    </p:animScale>
                                    <p:animScale>
                                      <p:cBhvr>
                                        <p:cTn id="111" dur="26">
                                          <p:stCondLst>
                                            <p:cond delay="1808"/>
                                          </p:stCondLst>
                                        </p:cTn>
                                        <p:tgtEl>
                                          <p:spTgt spid="9"/>
                                        </p:tgtEl>
                                      </p:cBhvr>
                                      <p:to x="100000" y="95000"/>
                                    </p:animScale>
                                    <p:animScale>
                                      <p:cBhvr>
                                        <p:cTn id="112" dur="166" decel="50000">
                                          <p:stCondLst>
                                            <p:cond delay="1834"/>
                                          </p:stCondLst>
                                        </p:cTn>
                                        <p:tgtEl>
                                          <p:spTgt spid="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down)">
                                      <p:cBhvr>
                                        <p:cTn id="115" dur="580">
                                          <p:stCondLst>
                                            <p:cond delay="0"/>
                                          </p:stCondLst>
                                        </p:cTn>
                                        <p:tgtEl>
                                          <p:spTgt spid="15"/>
                                        </p:tgtEl>
                                      </p:cBhvr>
                                    </p:animEffect>
                                    <p:anim calcmode="lin" valueType="num">
                                      <p:cBhvr>
                                        <p:cTn id="1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1" dur="26">
                                          <p:stCondLst>
                                            <p:cond delay="650"/>
                                          </p:stCondLst>
                                        </p:cTn>
                                        <p:tgtEl>
                                          <p:spTgt spid="15"/>
                                        </p:tgtEl>
                                      </p:cBhvr>
                                      <p:to x="100000" y="60000"/>
                                    </p:animScale>
                                    <p:animScale>
                                      <p:cBhvr>
                                        <p:cTn id="122" dur="166" decel="50000">
                                          <p:stCondLst>
                                            <p:cond delay="676"/>
                                          </p:stCondLst>
                                        </p:cTn>
                                        <p:tgtEl>
                                          <p:spTgt spid="15"/>
                                        </p:tgtEl>
                                      </p:cBhvr>
                                      <p:to x="100000" y="100000"/>
                                    </p:animScale>
                                    <p:animScale>
                                      <p:cBhvr>
                                        <p:cTn id="123" dur="26">
                                          <p:stCondLst>
                                            <p:cond delay="1312"/>
                                          </p:stCondLst>
                                        </p:cTn>
                                        <p:tgtEl>
                                          <p:spTgt spid="15"/>
                                        </p:tgtEl>
                                      </p:cBhvr>
                                      <p:to x="100000" y="80000"/>
                                    </p:animScale>
                                    <p:animScale>
                                      <p:cBhvr>
                                        <p:cTn id="124" dur="166" decel="50000">
                                          <p:stCondLst>
                                            <p:cond delay="1338"/>
                                          </p:stCondLst>
                                        </p:cTn>
                                        <p:tgtEl>
                                          <p:spTgt spid="15"/>
                                        </p:tgtEl>
                                      </p:cBhvr>
                                      <p:to x="100000" y="100000"/>
                                    </p:animScale>
                                    <p:animScale>
                                      <p:cBhvr>
                                        <p:cTn id="125" dur="26">
                                          <p:stCondLst>
                                            <p:cond delay="1642"/>
                                          </p:stCondLst>
                                        </p:cTn>
                                        <p:tgtEl>
                                          <p:spTgt spid="15"/>
                                        </p:tgtEl>
                                      </p:cBhvr>
                                      <p:to x="100000" y="90000"/>
                                    </p:animScale>
                                    <p:animScale>
                                      <p:cBhvr>
                                        <p:cTn id="126" dur="166" decel="50000">
                                          <p:stCondLst>
                                            <p:cond delay="1668"/>
                                          </p:stCondLst>
                                        </p:cTn>
                                        <p:tgtEl>
                                          <p:spTgt spid="15"/>
                                        </p:tgtEl>
                                      </p:cBhvr>
                                      <p:to x="100000" y="100000"/>
                                    </p:animScale>
                                    <p:animScale>
                                      <p:cBhvr>
                                        <p:cTn id="127" dur="26">
                                          <p:stCondLst>
                                            <p:cond delay="1808"/>
                                          </p:stCondLst>
                                        </p:cTn>
                                        <p:tgtEl>
                                          <p:spTgt spid="15"/>
                                        </p:tgtEl>
                                      </p:cBhvr>
                                      <p:to x="100000" y="95000"/>
                                    </p:animScale>
                                    <p:animScale>
                                      <p:cBhvr>
                                        <p:cTn id="128" dur="166" decel="50000">
                                          <p:stCondLst>
                                            <p:cond delay="1834"/>
                                          </p:stCondLst>
                                        </p:cTn>
                                        <p:tgtEl>
                                          <p:spTgt spid="15"/>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8">
                                            <p:txEl>
                                              <p:pRg st="10" end="10"/>
                                            </p:txEl>
                                          </p:spTgt>
                                        </p:tgtEl>
                                        <p:attrNameLst>
                                          <p:attrName>style.visibility</p:attrName>
                                        </p:attrNameLst>
                                      </p:cBhvr>
                                      <p:to>
                                        <p:strVal val="visible"/>
                                      </p:to>
                                    </p:set>
                                    <p:animEffect transition="in" filter="fade">
                                      <p:cBhvr>
                                        <p:cTn id="133" dur="1000"/>
                                        <p:tgtEl>
                                          <p:spTgt spid="8">
                                            <p:txEl>
                                              <p:pRg st="10" end="10"/>
                                            </p:txEl>
                                          </p:spTgt>
                                        </p:tgtEl>
                                      </p:cBhvr>
                                    </p:animEffect>
                                    <p:anim calcmode="lin" valueType="num">
                                      <p:cBhvr>
                                        <p:cTn id="134"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135"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000"/>
                            </p:stCondLst>
                            <p:childTnLst>
                              <p:par>
                                <p:cTn id="137" presetID="42" presetClass="entr" presetSubtype="0" fill="hold" grpId="0" nodeType="afterEffect">
                                  <p:stCondLst>
                                    <p:cond delay="0"/>
                                  </p:stCondLst>
                                  <p:childTnLst>
                                    <p:set>
                                      <p:cBhvr>
                                        <p:cTn id="138" dur="1" fill="hold">
                                          <p:stCondLst>
                                            <p:cond delay="0"/>
                                          </p:stCondLst>
                                        </p:cTn>
                                        <p:tgtEl>
                                          <p:spTgt spid="8">
                                            <p:txEl>
                                              <p:pRg st="11" end="11"/>
                                            </p:txEl>
                                          </p:spTgt>
                                        </p:tgtEl>
                                        <p:attrNameLst>
                                          <p:attrName>style.visibility</p:attrName>
                                        </p:attrNameLst>
                                      </p:cBhvr>
                                      <p:to>
                                        <p:strVal val="visible"/>
                                      </p:to>
                                    </p:set>
                                    <p:animEffect transition="in" filter="fade">
                                      <p:cBhvr>
                                        <p:cTn id="139" dur="1000"/>
                                        <p:tgtEl>
                                          <p:spTgt spid="8">
                                            <p:txEl>
                                              <p:pRg st="11" end="11"/>
                                            </p:txEl>
                                          </p:spTgt>
                                        </p:tgtEl>
                                      </p:cBhvr>
                                    </p:animEffect>
                                    <p:anim calcmode="lin" valueType="num">
                                      <p:cBhvr>
                                        <p:cTn id="140"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141"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00"/>
                            </p:stCondLst>
                            <p:childTnLst>
                              <p:par>
                                <p:cTn id="143" presetID="42" presetClass="entr" presetSubtype="0" fill="hold" grpId="0" nodeType="afterEffect">
                                  <p:stCondLst>
                                    <p:cond delay="0"/>
                                  </p:stCondLst>
                                  <p:childTnLst>
                                    <p:set>
                                      <p:cBhvr>
                                        <p:cTn id="144" dur="1" fill="hold">
                                          <p:stCondLst>
                                            <p:cond delay="0"/>
                                          </p:stCondLst>
                                        </p:cTn>
                                        <p:tgtEl>
                                          <p:spTgt spid="8">
                                            <p:txEl>
                                              <p:pRg st="12" end="12"/>
                                            </p:txEl>
                                          </p:spTgt>
                                        </p:tgtEl>
                                        <p:attrNameLst>
                                          <p:attrName>style.visibility</p:attrName>
                                        </p:attrNameLst>
                                      </p:cBhvr>
                                      <p:to>
                                        <p:strVal val="visible"/>
                                      </p:to>
                                    </p:set>
                                    <p:animEffect transition="in" filter="fade">
                                      <p:cBhvr>
                                        <p:cTn id="145" dur="1000"/>
                                        <p:tgtEl>
                                          <p:spTgt spid="8">
                                            <p:txEl>
                                              <p:pRg st="12" end="12"/>
                                            </p:txEl>
                                          </p:spTgt>
                                        </p:tgtEl>
                                      </p:cBhvr>
                                    </p:animEffect>
                                    <p:anim calcmode="lin" valueType="num">
                                      <p:cBhvr>
                                        <p:cTn id="146"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147"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par>
                          <p:cTn id="148" fill="hold">
                            <p:stCondLst>
                              <p:cond delay="3000"/>
                            </p:stCondLst>
                            <p:childTnLst>
                              <p:par>
                                <p:cTn id="149" presetID="42" presetClass="entr" presetSubtype="0" fill="hold" grpId="0" nodeType="afterEffect">
                                  <p:stCondLst>
                                    <p:cond delay="0"/>
                                  </p:stCondLst>
                                  <p:childTnLst>
                                    <p:set>
                                      <p:cBhvr>
                                        <p:cTn id="150" dur="1" fill="hold">
                                          <p:stCondLst>
                                            <p:cond delay="0"/>
                                          </p:stCondLst>
                                        </p:cTn>
                                        <p:tgtEl>
                                          <p:spTgt spid="8">
                                            <p:txEl>
                                              <p:pRg st="13" end="13"/>
                                            </p:txEl>
                                          </p:spTgt>
                                        </p:tgtEl>
                                        <p:attrNameLst>
                                          <p:attrName>style.visibility</p:attrName>
                                        </p:attrNameLst>
                                      </p:cBhvr>
                                      <p:to>
                                        <p:strVal val="visible"/>
                                      </p:to>
                                    </p:set>
                                    <p:animEffect transition="in" filter="fade">
                                      <p:cBhvr>
                                        <p:cTn id="151" dur="1000"/>
                                        <p:tgtEl>
                                          <p:spTgt spid="8">
                                            <p:txEl>
                                              <p:pRg st="13" end="13"/>
                                            </p:txEl>
                                          </p:spTgt>
                                        </p:tgtEl>
                                      </p:cBhvr>
                                    </p:animEffect>
                                    <p:anim calcmode="lin" valueType="num">
                                      <p:cBhvr>
                                        <p:cTn id="152"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153" dur="1000" fill="hold"/>
                                        <p:tgtEl>
                                          <p:spTgt spid="8">
                                            <p:txEl>
                                              <p:pRg st="13" end="1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4000"/>
                            </p:stCondLst>
                            <p:childTnLst>
                              <p:par>
                                <p:cTn id="155" presetID="26" presetClass="entr" presetSubtype="0" fill="hold"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wipe(down)">
                                      <p:cBhvr>
                                        <p:cTn id="157" dur="580">
                                          <p:stCondLst>
                                            <p:cond delay="0"/>
                                          </p:stCondLst>
                                        </p:cTn>
                                        <p:tgtEl>
                                          <p:spTgt spid="12"/>
                                        </p:tgtEl>
                                      </p:cBhvr>
                                    </p:animEffect>
                                    <p:anim calcmode="lin" valueType="num">
                                      <p:cBhvr>
                                        <p:cTn id="1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3" dur="26">
                                          <p:stCondLst>
                                            <p:cond delay="650"/>
                                          </p:stCondLst>
                                        </p:cTn>
                                        <p:tgtEl>
                                          <p:spTgt spid="12"/>
                                        </p:tgtEl>
                                      </p:cBhvr>
                                      <p:to x="100000" y="60000"/>
                                    </p:animScale>
                                    <p:animScale>
                                      <p:cBhvr>
                                        <p:cTn id="164" dur="166" decel="50000">
                                          <p:stCondLst>
                                            <p:cond delay="676"/>
                                          </p:stCondLst>
                                        </p:cTn>
                                        <p:tgtEl>
                                          <p:spTgt spid="12"/>
                                        </p:tgtEl>
                                      </p:cBhvr>
                                      <p:to x="100000" y="100000"/>
                                    </p:animScale>
                                    <p:animScale>
                                      <p:cBhvr>
                                        <p:cTn id="165" dur="26">
                                          <p:stCondLst>
                                            <p:cond delay="1312"/>
                                          </p:stCondLst>
                                        </p:cTn>
                                        <p:tgtEl>
                                          <p:spTgt spid="12"/>
                                        </p:tgtEl>
                                      </p:cBhvr>
                                      <p:to x="100000" y="80000"/>
                                    </p:animScale>
                                    <p:animScale>
                                      <p:cBhvr>
                                        <p:cTn id="166" dur="166" decel="50000">
                                          <p:stCondLst>
                                            <p:cond delay="1338"/>
                                          </p:stCondLst>
                                        </p:cTn>
                                        <p:tgtEl>
                                          <p:spTgt spid="12"/>
                                        </p:tgtEl>
                                      </p:cBhvr>
                                      <p:to x="100000" y="100000"/>
                                    </p:animScale>
                                    <p:animScale>
                                      <p:cBhvr>
                                        <p:cTn id="167" dur="26">
                                          <p:stCondLst>
                                            <p:cond delay="1642"/>
                                          </p:stCondLst>
                                        </p:cTn>
                                        <p:tgtEl>
                                          <p:spTgt spid="12"/>
                                        </p:tgtEl>
                                      </p:cBhvr>
                                      <p:to x="100000" y="90000"/>
                                    </p:animScale>
                                    <p:animScale>
                                      <p:cBhvr>
                                        <p:cTn id="168" dur="166" decel="50000">
                                          <p:stCondLst>
                                            <p:cond delay="1668"/>
                                          </p:stCondLst>
                                        </p:cTn>
                                        <p:tgtEl>
                                          <p:spTgt spid="12"/>
                                        </p:tgtEl>
                                      </p:cBhvr>
                                      <p:to x="100000" y="100000"/>
                                    </p:animScale>
                                    <p:animScale>
                                      <p:cBhvr>
                                        <p:cTn id="169" dur="26">
                                          <p:stCondLst>
                                            <p:cond delay="1808"/>
                                          </p:stCondLst>
                                        </p:cTn>
                                        <p:tgtEl>
                                          <p:spTgt spid="12"/>
                                        </p:tgtEl>
                                      </p:cBhvr>
                                      <p:to x="100000" y="95000"/>
                                    </p:animScale>
                                    <p:animScale>
                                      <p:cBhvr>
                                        <p:cTn id="170" dur="166" decel="50000">
                                          <p:stCondLst>
                                            <p:cond delay="1834"/>
                                          </p:stCondLst>
                                        </p:cTn>
                                        <p:tgtEl>
                                          <p:spTgt spid="12"/>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16"/>
                                        </p:tgtEl>
                                        <p:attrNameLst>
                                          <p:attrName>style.visibility</p:attrName>
                                        </p:attrNameLst>
                                      </p:cBhvr>
                                      <p:to>
                                        <p:strVal val="visible"/>
                                      </p:to>
                                    </p:set>
                                    <p:animEffect transition="in" filter="wipe(down)">
                                      <p:cBhvr>
                                        <p:cTn id="173" dur="580">
                                          <p:stCondLst>
                                            <p:cond delay="0"/>
                                          </p:stCondLst>
                                        </p:cTn>
                                        <p:tgtEl>
                                          <p:spTgt spid="16"/>
                                        </p:tgtEl>
                                      </p:cBhvr>
                                    </p:animEffect>
                                    <p:anim calcmode="lin" valueType="num">
                                      <p:cBhvr>
                                        <p:cTn id="17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9" dur="26">
                                          <p:stCondLst>
                                            <p:cond delay="650"/>
                                          </p:stCondLst>
                                        </p:cTn>
                                        <p:tgtEl>
                                          <p:spTgt spid="16"/>
                                        </p:tgtEl>
                                      </p:cBhvr>
                                      <p:to x="100000" y="60000"/>
                                    </p:animScale>
                                    <p:animScale>
                                      <p:cBhvr>
                                        <p:cTn id="180" dur="166" decel="50000">
                                          <p:stCondLst>
                                            <p:cond delay="676"/>
                                          </p:stCondLst>
                                        </p:cTn>
                                        <p:tgtEl>
                                          <p:spTgt spid="16"/>
                                        </p:tgtEl>
                                      </p:cBhvr>
                                      <p:to x="100000" y="100000"/>
                                    </p:animScale>
                                    <p:animScale>
                                      <p:cBhvr>
                                        <p:cTn id="181" dur="26">
                                          <p:stCondLst>
                                            <p:cond delay="1312"/>
                                          </p:stCondLst>
                                        </p:cTn>
                                        <p:tgtEl>
                                          <p:spTgt spid="16"/>
                                        </p:tgtEl>
                                      </p:cBhvr>
                                      <p:to x="100000" y="80000"/>
                                    </p:animScale>
                                    <p:animScale>
                                      <p:cBhvr>
                                        <p:cTn id="182" dur="166" decel="50000">
                                          <p:stCondLst>
                                            <p:cond delay="1338"/>
                                          </p:stCondLst>
                                        </p:cTn>
                                        <p:tgtEl>
                                          <p:spTgt spid="16"/>
                                        </p:tgtEl>
                                      </p:cBhvr>
                                      <p:to x="100000" y="100000"/>
                                    </p:animScale>
                                    <p:animScale>
                                      <p:cBhvr>
                                        <p:cTn id="183" dur="26">
                                          <p:stCondLst>
                                            <p:cond delay="1642"/>
                                          </p:stCondLst>
                                        </p:cTn>
                                        <p:tgtEl>
                                          <p:spTgt spid="16"/>
                                        </p:tgtEl>
                                      </p:cBhvr>
                                      <p:to x="100000" y="90000"/>
                                    </p:animScale>
                                    <p:animScale>
                                      <p:cBhvr>
                                        <p:cTn id="184" dur="166" decel="50000">
                                          <p:stCondLst>
                                            <p:cond delay="1668"/>
                                          </p:stCondLst>
                                        </p:cTn>
                                        <p:tgtEl>
                                          <p:spTgt spid="16"/>
                                        </p:tgtEl>
                                      </p:cBhvr>
                                      <p:to x="100000" y="100000"/>
                                    </p:animScale>
                                    <p:animScale>
                                      <p:cBhvr>
                                        <p:cTn id="185" dur="26">
                                          <p:stCondLst>
                                            <p:cond delay="1808"/>
                                          </p:stCondLst>
                                        </p:cTn>
                                        <p:tgtEl>
                                          <p:spTgt spid="16"/>
                                        </p:tgtEl>
                                      </p:cBhvr>
                                      <p:to x="100000" y="95000"/>
                                    </p:animScale>
                                    <p:animScale>
                                      <p:cBhvr>
                                        <p:cTn id="18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616230" y="-141070"/>
            <a:ext cx="7914346" cy="1261884"/>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Classifying 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 is based on carbon compounds, including, carbohydrates,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lipids, proteins and nucleic acids</a:t>
            </a:r>
          </a:p>
        </p:txBody>
      </p:sp>
      <p:sp>
        <p:nvSpPr>
          <p:cNvPr id="7" name="6 CuadroTexto"/>
          <p:cNvSpPr txBox="1"/>
          <p:nvPr/>
        </p:nvSpPr>
        <p:spPr>
          <a:xfrm>
            <a:off x="218384" y="1120814"/>
            <a:ext cx="8098032" cy="1477328"/>
          </a:xfrm>
          <a:prstGeom prst="rect">
            <a:avLst/>
          </a:prstGeom>
          <a:noFill/>
        </p:spPr>
        <p:txBody>
          <a:bodyPr wrap="square" rtlCol="0">
            <a:spAutoFit/>
          </a:bodyPr>
          <a:lstStyle/>
          <a:p>
            <a:r>
              <a:rPr lang="en-GB" b="1" dirty="0"/>
              <a:t>Lipids</a:t>
            </a:r>
          </a:p>
          <a:p>
            <a:r>
              <a:rPr lang="en-GB" dirty="0"/>
              <a:t>A broad class of molecules which are insoluble in water. These includes </a:t>
            </a:r>
            <a:r>
              <a:rPr lang="en-GB" b="1" dirty="0"/>
              <a:t>steroids, waxes, fatty acids, triglycerides</a:t>
            </a:r>
            <a:r>
              <a:rPr lang="en-GB" dirty="0"/>
              <a:t>. Triglycerides are fats which are solid at room temperature and oils if they are liquid at room temperature.  </a:t>
            </a:r>
          </a:p>
        </p:txBody>
      </p:sp>
      <p:pic>
        <p:nvPicPr>
          <p:cNvPr id="4098" name="Picture 2" descr="http://calebshowermanpolymers.weebly.com/uploads/1/0/6/3/10634970/418283955.jpg?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98142"/>
            <a:ext cx="4248472" cy="417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616230" y="-141070"/>
            <a:ext cx="7914346" cy="1261884"/>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Classifying 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 is based on carbon compounds, including, carbohydrates,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lipids, proteins and nucleic acids</a:t>
            </a:r>
          </a:p>
        </p:txBody>
      </p:sp>
      <p:sp>
        <p:nvSpPr>
          <p:cNvPr id="7" name="6 CuadroTexto"/>
          <p:cNvSpPr txBox="1"/>
          <p:nvPr/>
        </p:nvSpPr>
        <p:spPr>
          <a:xfrm>
            <a:off x="218384" y="1120814"/>
            <a:ext cx="8098032" cy="2031325"/>
          </a:xfrm>
          <a:prstGeom prst="rect">
            <a:avLst/>
          </a:prstGeom>
          <a:noFill/>
        </p:spPr>
        <p:txBody>
          <a:bodyPr wrap="square" rtlCol="0">
            <a:spAutoFit/>
          </a:bodyPr>
          <a:lstStyle/>
          <a:p>
            <a:r>
              <a:rPr lang="en-GB" b="1" dirty="0"/>
              <a:t>Proteins</a:t>
            </a:r>
          </a:p>
          <a:p>
            <a:r>
              <a:rPr lang="en-GB" dirty="0"/>
              <a:t>They are composed out of two or more amino acids. All these amino acids contain, </a:t>
            </a:r>
            <a:r>
              <a:rPr lang="en-GB" b="1" dirty="0"/>
              <a:t>carbon, oxygen, hydrogen and nitrogen</a:t>
            </a:r>
            <a:r>
              <a:rPr lang="en-GB" dirty="0"/>
              <a:t>. There are two of the twenty amino acids which contain also sulphur.</a:t>
            </a:r>
          </a:p>
          <a:p>
            <a:endParaRPr lang="en-GB" dirty="0"/>
          </a:p>
          <a:p>
            <a:endParaRPr lang="en-GB" dirty="0"/>
          </a:p>
          <a:p>
            <a:endParaRPr lang="en-GB" dirty="0"/>
          </a:p>
        </p:txBody>
      </p:sp>
      <p:pic>
        <p:nvPicPr>
          <p:cNvPr id="6146" name="Picture 2" descr="http://www.carlagoldenwellness.com/wp-content/uploads/2015/07/a46577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0888"/>
            <a:ext cx="3650210" cy="34813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vivo.colostate.edu/hbooks/molecules/amin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314" y="2580358"/>
            <a:ext cx="4992070" cy="35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9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t>IB Biology SFP - Mark Polko</a:t>
            </a:r>
          </a:p>
        </p:txBody>
      </p:sp>
      <p:graphicFrame>
        <p:nvGraphicFramePr>
          <p:cNvPr id="8" name="7 Diagrama"/>
          <p:cNvGraphicFramePr/>
          <p:nvPr>
            <p:extLst>
              <p:ext uri="{D42A27DB-BD31-4B8C-83A1-F6EECF244321}">
                <p14:modId xmlns:p14="http://schemas.microsoft.com/office/powerpoint/2010/main" val="637974413"/>
              </p:ext>
            </p:extLst>
          </p:nvPr>
        </p:nvGraphicFramePr>
        <p:xfrm>
          <a:off x="539552" y="2775691"/>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95555825"/>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315511"/>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22A7CC-FE14-4C00-9C45-702241204BEC}"/>
                                            </p:graphicEl>
                                          </p:spTgt>
                                        </p:tgtEl>
                                        <p:attrNameLst>
                                          <p:attrName>style.visibility</p:attrName>
                                        </p:attrNameLst>
                                      </p:cBhvr>
                                      <p:to>
                                        <p:strVal val="visible"/>
                                      </p:to>
                                    </p:set>
                                    <p:animEffect transition="in" filter="fade">
                                      <p:cBhvr>
                                        <p:cTn id="12" dur="500"/>
                                        <p:tgtEl>
                                          <p:spTgt spid="7">
                                            <p:graphicEl>
                                              <a:dgm id="{DB22A7CC-FE14-4C00-9C45-702241204B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DF172895-02A6-47BB-8953-A51CB483B8E3}"/>
                                            </p:graphicEl>
                                          </p:spTgt>
                                        </p:tgtEl>
                                        <p:attrNameLst>
                                          <p:attrName>style.visibility</p:attrName>
                                        </p:attrNameLst>
                                      </p:cBhvr>
                                      <p:to>
                                        <p:strVal val="visible"/>
                                      </p:to>
                                    </p:set>
                                    <p:animEffect transition="in" filter="fade">
                                      <p:cBhvr>
                                        <p:cTn id="22" dur="500"/>
                                        <p:tgtEl>
                                          <p:spTgt spid="8">
                                            <p:graphicEl>
                                              <a:dgm id="{DF172895-02A6-47BB-8953-A51CB483B8E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09A503DB-3A84-49EA-859C-89599988D16B}"/>
                                            </p:graphicEl>
                                          </p:spTgt>
                                        </p:tgtEl>
                                        <p:attrNameLst>
                                          <p:attrName>style.visibility</p:attrName>
                                        </p:attrNameLst>
                                      </p:cBhvr>
                                      <p:to>
                                        <p:strVal val="visible"/>
                                      </p:to>
                                    </p:set>
                                    <p:animEffect transition="in" filter="fade">
                                      <p:cBhvr>
                                        <p:cTn id="27" dur="500"/>
                                        <p:tgtEl>
                                          <p:spTgt spid="8">
                                            <p:graphicEl>
                                              <a:dgm id="{09A503DB-3A84-49EA-859C-89599988D1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42457E4A-C576-4E5D-ACF1-84DC3D1C4F58}"/>
                                            </p:graphicEl>
                                          </p:spTgt>
                                        </p:tgtEl>
                                        <p:attrNameLst>
                                          <p:attrName>style.visibility</p:attrName>
                                        </p:attrNameLst>
                                      </p:cBhvr>
                                      <p:to>
                                        <p:strVal val="visible"/>
                                      </p:to>
                                    </p:set>
                                    <p:animEffect transition="in" filter="fade">
                                      <p:cBhvr>
                                        <p:cTn id="32" dur="500"/>
                                        <p:tgtEl>
                                          <p:spTgt spid="8">
                                            <p:graphicEl>
                                              <a:dgm id="{42457E4A-C576-4E5D-ACF1-84DC3D1C4F5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F9DCE065-9C21-4223-8664-7C1F0E923D04}"/>
                                            </p:graphicEl>
                                          </p:spTgt>
                                        </p:tgtEl>
                                        <p:attrNameLst>
                                          <p:attrName>style.visibility</p:attrName>
                                        </p:attrNameLst>
                                      </p:cBhvr>
                                      <p:to>
                                        <p:strVal val="visible"/>
                                      </p:to>
                                    </p:set>
                                    <p:animEffect transition="in" filter="fade">
                                      <p:cBhvr>
                                        <p:cTn id="37" dur="500"/>
                                        <p:tgtEl>
                                          <p:spTgt spid="8">
                                            <p:graphicEl>
                                              <a:dgm id="{F9DCE065-9C21-4223-8664-7C1F0E923D0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79669FFD-8ED9-4817-A149-31A8A38B0E8F}"/>
                                            </p:graphicEl>
                                          </p:spTgt>
                                        </p:tgtEl>
                                        <p:attrNameLst>
                                          <p:attrName>style.visibility</p:attrName>
                                        </p:attrNameLst>
                                      </p:cBhvr>
                                      <p:to>
                                        <p:strVal val="visible"/>
                                      </p:to>
                                    </p:set>
                                    <p:animEffect transition="in" filter="fade">
                                      <p:cBhvr>
                                        <p:cTn id="42" dur="500"/>
                                        <p:tgtEl>
                                          <p:spTgt spid="8">
                                            <p:graphicEl>
                                              <a:dgm id="{79669FFD-8ED9-4817-A149-31A8A38B0E8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724227EB-D9B1-4773-94AE-6824C9FC171E}"/>
                                            </p:graphicEl>
                                          </p:spTgt>
                                        </p:tgtEl>
                                        <p:attrNameLst>
                                          <p:attrName>style.visibility</p:attrName>
                                        </p:attrNameLst>
                                      </p:cBhvr>
                                      <p:to>
                                        <p:strVal val="visible"/>
                                      </p:to>
                                    </p:set>
                                    <p:animEffect transition="in" filter="fade">
                                      <p:cBhvr>
                                        <p:cTn id="47" dur="500"/>
                                        <p:tgtEl>
                                          <p:spTgt spid="8">
                                            <p:graphicEl>
                                              <a:dgm id="{724227EB-D9B1-4773-94AE-6824C9FC17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616230" y="-141070"/>
            <a:ext cx="7914346" cy="1261884"/>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Classifying 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 is based on carbon compounds, including, carbohydrates,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lipids, proteins and nucleic acids</a:t>
            </a:r>
          </a:p>
        </p:txBody>
      </p:sp>
      <p:sp>
        <p:nvSpPr>
          <p:cNvPr id="7" name="6 CuadroTexto"/>
          <p:cNvSpPr txBox="1"/>
          <p:nvPr/>
        </p:nvSpPr>
        <p:spPr>
          <a:xfrm>
            <a:off x="218384" y="1120814"/>
            <a:ext cx="8098032" cy="2031325"/>
          </a:xfrm>
          <a:prstGeom prst="rect">
            <a:avLst/>
          </a:prstGeom>
          <a:noFill/>
        </p:spPr>
        <p:txBody>
          <a:bodyPr wrap="square" rtlCol="0">
            <a:spAutoFit/>
          </a:bodyPr>
          <a:lstStyle/>
          <a:p>
            <a:r>
              <a:rPr lang="en-GB" b="1" dirty="0"/>
              <a:t>Proteins</a:t>
            </a:r>
          </a:p>
          <a:p>
            <a:r>
              <a:rPr lang="en-GB" dirty="0"/>
              <a:t>They are composed out of two or more amino acids. All these amino acids contain, </a:t>
            </a:r>
            <a:r>
              <a:rPr lang="en-GB" b="1" dirty="0"/>
              <a:t>carbon, oxygen, hydrogen and nitrogen</a:t>
            </a:r>
            <a:r>
              <a:rPr lang="en-GB" dirty="0"/>
              <a:t>. There are two of the twenty amino acids which contain also sulphur.</a:t>
            </a:r>
          </a:p>
          <a:p>
            <a:endParaRPr lang="en-GB" dirty="0"/>
          </a:p>
          <a:p>
            <a:endParaRPr lang="en-GB" dirty="0"/>
          </a:p>
          <a:p>
            <a:endParaRPr lang="en-GB" dirty="0"/>
          </a:p>
        </p:txBody>
      </p:sp>
      <p:pic>
        <p:nvPicPr>
          <p:cNvPr id="6146" name="Picture 2" descr="http://www.carlagoldenwellness.com/wp-content/uploads/2015/07/a46577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0888"/>
            <a:ext cx="3650210" cy="34813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vivo.colostate.edu/hbooks/molecules/amin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314" y="2580358"/>
            <a:ext cx="4992070" cy="35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616230" y="-141070"/>
            <a:ext cx="7914346" cy="1261884"/>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Classifying 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 is based on carbon compounds, including, carbohydrates,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lipids, proteins and nucleic acids</a:t>
            </a:r>
          </a:p>
        </p:txBody>
      </p:sp>
      <p:sp>
        <p:nvSpPr>
          <p:cNvPr id="7" name="6 CuadroTexto"/>
          <p:cNvSpPr txBox="1"/>
          <p:nvPr/>
        </p:nvSpPr>
        <p:spPr>
          <a:xfrm>
            <a:off x="218384" y="1120814"/>
            <a:ext cx="8098032" cy="2862322"/>
          </a:xfrm>
          <a:prstGeom prst="rect">
            <a:avLst/>
          </a:prstGeom>
          <a:noFill/>
        </p:spPr>
        <p:txBody>
          <a:bodyPr wrap="square" rtlCol="0">
            <a:spAutoFit/>
          </a:bodyPr>
          <a:lstStyle/>
          <a:p>
            <a:r>
              <a:rPr lang="en-GB" b="1" dirty="0"/>
              <a:t>Nucleic acids</a:t>
            </a:r>
          </a:p>
          <a:p>
            <a:r>
              <a:rPr lang="en-GB" dirty="0"/>
              <a:t>They are chains of subunits called nucleotides. They contain carbon, oxygen, hydrogen, nitrogen and phosphorus. The most common nucleic acids are RNA (ribonucleic acid) and DNA (deoxyribonucleic acid).</a:t>
            </a:r>
          </a:p>
          <a:p>
            <a:endParaRPr lang="en-GB" dirty="0"/>
          </a:p>
          <a:p>
            <a:endParaRPr lang="en-GB" dirty="0"/>
          </a:p>
          <a:p>
            <a:endParaRPr lang="en-GB" dirty="0"/>
          </a:p>
          <a:p>
            <a:endParaRPr lang="en-GB" dirty="0"/>
          </a:p>
          <a:p>
            <a:endParaRPr lang="en-GB" dirty="0"/>
          </a:p>
        </p:txBody>
      </p:sp>
      <p:pic>
        <p:nvPicPr>
          <p:cNvPr id="7170" name="Picture 2" descr="http://www.atdbio.com/img/articles/dAGCT_AGC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76872"/>
            <a:ext cx="5957566"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80">
                                          <p:stCondLst>
                                            <p:cond delay="0"/>
                                          </p:stCondLst>
                                        </p:cTn>
                                        <p:tgtEl>
                                          <p:spTgt spid="7170"/>
                                        </p:tgtEl>
                                      </p:cBhvr>
                                    </p:animEffect>
                                    <p:anim calcmode="lin" valueType="num">
                                      <p:cBhvr>
                                        <p:cTn id="1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3" dur="26">
                                          <p:stCondLst>
                                            <p:cond delay="650"/>
                                          </p:stCondLst>
                                        </p:cTn>
                                        <p:tgtEl>
                                          <p:spTgt spid="7170"/>
                                        </p:tgtEl>
                                      </p:cBhvr>
                                      <p:to x="100000" y="60000"/>
                                    </p:animScale>
                                    <p:animScale>
                                      <p:cBhvr>
                                        <p:cTn id="24" dur="166" decel="50000">
                                          <p:stCondLst>
                                            <p:cond delay="676"/>
                                          </p:stCondLst>
                                        </p:cTn>
                                        <p:tgtEl>
                                          <p:spTgt spid="7170"/>
                                        </p:tgtEl>
                                      </p:cBhvr>
                                      <p:to x="100000" y="100000"/>
                                    </p:animScale>
                                    <p:animScale>
                                      <p:cBhvr>
                                        <p:cTn id="25" dur="26">
                                          <p:stCondLst>
                                            <p:cond delay="1312"/>
                                          </p:stCondLst>
                                        </p:cTn>
                                        <p:tgtEl>
                                          <p:spTgt spid="7170"/>
                                        </p:tgtEl>
                                      </p:cBhvr>
                                      <p:to x="100000" y="80000"/>
                                    </p:animScale>
                                    <p:animScale>
                                      <p:cBhvr>
                                        <p:cTn id="26" dur="166" decel="50000">
                                          <p:stCondLst>
                                            <p:cond delay="1338"/>
                                          </p:stCondLst>
                                        </p:cTn>
                                        <p:tgtEl>
                                          <p:spTgt spid="7170"/>
                                        </p:tgtEl>
                                      </p:cBhvr>
                                      <p:to x="100000" y="100000"/>
                                    </p:animScale>
                                    <p:animScale>
                                      <p:cBhvr>
                                        <p:cTn id="27" dur="26">
                                          <p:stCondLst>
                                            <p:cond delay="1642"/>
                                          </p:stCondLst>
                                        </p:cTn>
                                        <p:tgtEl>
                                          <p:spTgt spid="7170"/>
                                        </p:tgtEl>
                                      </p:cBhvr>
                                      <p:to x="100000" y="90000"/>
                                    </p:animScale>
                                    <p:animScale>
                                      <p:cBhvr>
                                        <p:cTn id="28" dur="166" decel="50000">
                                          <p:stCondLst>
                                            <p:cond delay="1668"/>
                                          </p:stCondLst>
                                        </p:cTn>
                                        <p:tgtEl>
                                          <p:spTgt spid="7170"/>
                                        </p:tgtEl>
                                      </p:cBhvr>
                                      <p:to x="100000" y="100000"/>
                                    </p:animScale>
                                    <p:animScale>
                                      <p:cBhvr>
                                        <p:cTn id="29" dur="26">
                                          <p:stCondLst>
                                            <p:cond delay="1808"/>
                                          </p:stCondLst>
                                        </p:cTn>
                                        <p:tgtEl>
                                          <p:spTgt spid="7170"/>
                                        </p:tgtEl>
                                      </p:cBhvr>
                                      <p:to x="100000" y="95000"/>
                                    </p:animScale>
                                    <p:animScale>
                                      <p:cBhvr>
                                        <p:cTn id="3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6" name="Picture 4" descr="http://schoolhouse1.fenn.org/dduane/science8th/text_c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49" y="3527032"/>
            <a:ext cx="3030907" cy="32667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1816081" y="135929"/>
            <a:ext cx="5514651" cy="707886"/>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Identifying molecules</a:t>
            </a:r>
          </a:p>
        </p:txBody>
      </p:sp>
      <p:sp>
        <p:nvSpPr>
          <p:cNvPr id="4" name="3 CuadroTexto"/>
          <p:cNvSpPr txBox="1"/>
          <p:nvPr/>
        </p:nvSpPr>
        <p:spPr>
          <a:xfrm>
            <a:off x="266778" y="1036853"/>
            <a:ext cx="8613255" cy="2492990"/>
          </a:xfrm>
          <a:prstGeom prst="rect">
            <a:avLst/>
          </a:prstGeom>
          <a:noFill/>
        </p:spPr>
        <p:txBody>
          <a:bodyPr wrap="none" rtlCol="0">
            <a:spAutoFit/>
          </a:bodyPr>
          <a:lstStyle/>
          <a:p>
            <a:r>
              <a:rPr lang="en-GB" dirty="0"/>
              <a:t>It is not difficult to identify the different biomolecules</a:t>
            </a:r>
          </a:p>
          <a:p>
            <a:endParaRPr lang="en-GB" dirty="0"/>
          </a:p>
          <a:p>
            <a:pPr marL="285750" indent="-285750">
              <a:buFont typeface="Arial" panose="020B0604020202020204" pitchFamily="34" charset="0"/>
              <a:buChar char="•"/>
            </a:pPr>
            <a:r>
              <a:rPr lang="en-GB" dirty="0"/>
              <a:t>Proteins contain CHON, carbohydrates and lipids only CHO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Many proteins contain sulphur, carbohydrates and lipids don’t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Carbohydrates contain H and O in a ratio of 2:1 (ex. C</a:t>
            </a:r>
            <a:r>
              <a:rPr lang="en-GB" baseline="-25000" dirty="0"/>
              <a:t>6</a:t>
            </a:r>
            <a:r>
              <a:rPr lang="en-GB" dirty="0"/>
              <a:t>H</a:t>
            </a:r>
            <a:r>
              <a:rPr lang="en-GB" baseline="-25000" dirty="0"/>
              <a:t>12</a:t>
            </a:r>
            <a:r>
              <a:rPr lang="en-GB" dirty="0"/>
              <a:t>O</a:t>
            </a:r>
            <a:r>
              <a:rPr lang="en-GB" baseline="-25000" dirty="0"/>
              <a:t>6</a:t>
            </a:r>
            <a:r>
              <a:rPr lang="en-GB" dirty="0"/>
              <a:t>, or C</a:t>
            </a:r>
            <a:r>
              <a:rPr lang="en-GB" baseline="-25000" dirty="0"/>
              <a:t>5</a:t>
            </a:r>
            <a:r>
              <a:rPr lang="en-GB" dirty="0"/>
              <a:t>H</a:t>
            </a:r>
            <a:r>
              <a:rPr lang="en-GB" baseline="-25000" dirty="0"/>
              <a:t>10</a:t>
            </a:r>
            <a:r>
              <a:rPr lang="en-GB" dirty="0"/>
              <a:t>O</a:t>
            </a:r>
            <a:r>
              <a:rPr lang="en-GB" baseline="-25000" dirty="0"/>
              <a:t>5</a:t>
            </a:r>
            <a:r>
              <a:rPr lang="en-GB" dirty="0"/>
              <a:t>)</a:t>
            </a:r>
          </a:p>
          <a:p>
            <a:pPr marL="285750" indent="-285750">
              <a:buFont typeface="Arial" panose="020B0604020202020204" pitchFamily="34" charset="0"/>
              <a:buChar char="•"/>
            </a:pPr>
            <a:endParaRPr lang="en-GB" baseline="-25000" dirty="0"/>
          </a:p>
          <a:p>
            <a:pPr marL="285750" indent="-285750">
              <a:buFont typeface="Arial" panose="020B0604020202020204" pitchFamily="34" charset="0"/>
              <a:buChar char="•"/>
            </a:pPr>
            <a:r>
              <a:rPr lang="en-GB" dirty="0"/>
              <a:t>Lipids contain less oxygen than carbohydrates</a:t>
            </a:r>
            <a:endParaRPr lang="en-GB" baseline="-25000" dirty="0"/>
          </a:p>
        </p:txBody>
      </p:sp>
      <p:pic>
        <p:nvPicPr>
          <p:cNvPr id="15" name="Picture 2" descr="http://www.nutrientsreview.com/wp-content/uploads/2014/09/Glucose-formula.jpg"/>
          <p:cNvPicPr>
            <a:picLocks noChangeAspect="1" noChangeArrowheads="1"/>
          </p:cNvPicPr>
          <p:nvPr/>
        </p:nvPicPr>
        <p:blipFill rotWithShape="1">
          <a:blip r:embed="rId3">
            <a:extLst>
              <a:ext uri="{28A0092B-C50C-407E-A947-70E740481C1C}">
                <a14:useLocalDpi xmlns:a14="http://schemas.microsoft.com/office/drawing/2010/main" val="0"/>
              </a:ext>
            </a:extLst>
          </a:blip>
          <a:srcRect l="20290" t="15891" r="15557"/>
          <a:stretch/>
        </p:blipFill>
        <p:spPr bwMode="auto">
          <a:xfrm>
            <a:off x="5220072" y="4840492"/>
            <a:ext cx="1993910" cy="171845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courses.washington.edu/conj/membrane/fattyacid.png"/>
          <p:cNvPicPr>
            <a:picLocks noChangeAspect="1" noChangeArrowheads="1"/>
          </p:cNvPicPr>
          <p:nvPr/>
        </p:nvPicPr>
        <p:blipFill rotWithShape="1">
          <a:blip r:embed="rId4">
            <a:extLst>
              <a:ext uri="{28A0092B-C50C-407E-A947-70E740481C1C}">
                <a14:useLocalDpi xmlns:a14="http://schemas.microsoft.com/office/drawing/2010/main" val="0"/>
              </a:ext>
            </a:extLst>
          </a:blip>
          <a:srcRect t="16471" b="56463"/>
          <a:stretch/>
        </p:blipFill>
        <p:spPr bwMode="auto">
          <a:xfrm>
            <a:off x="2736887" y="3861736"/>
            <a:ext cx="6419850" cy="123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Effect transition="in" filter="fade">
                                      <p:cBhvr>
                                        <p:cTn id="37" dur="1000"/>
                                        <p:tgtEl>
                                          <p:spTgt spid="8196"/>
                                        </p:tgtEl>
                                      </p:cBhvr>
                                    </p:animEffect>
                                    <p:anim calcmode="lin" valueType="num">
                                      <p:cBhvr>
                                        <p:cTn id="38" dur="1000" fill="hold"/>
                                        <p:tgtEl>
                                          <p:spTgt spid="8196"/>
                                        </p:tgtEl>
                                        <p:attrNameLst>
                                          <p:attrName>ppt_x</p:attrName>
                                        </p:attrNameLst>
                                      </p:cBhvr>
                                      <p:tavLst>
                                        <p:tav tm="0">
                                          <p:val>
                                            <p:strVal val="#ppt_x"/>
                                          </p:val>
                                        </p:tav>
                                        <p:tav tm="100000">
                                          <p:val>
                                            <p:strVal val="#ppt_x"/>
                                          </p:val>
                                        </p:tav>
                                      </p:tavLst>
                                    </p:anim>
                                    <p:anim calcmode="lin" valueType="num">
                                      <p:cBhvr>
                                        <p:cTn id="3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194"/>
                                        </p:tgtEl>
                                        <p:attrNameLst>
                                          <p:attrName>style.visibility</p:attrName>
                                        </p:attrNameLst>
                                      </p:cBhvr>
                                      <p:to>
                                        <p:strVal val="visible"/>
                                      </p:to>
                                    </p:set>
                                    <p:animEffect transition="in" filter="fade">
                                      <p:cBhvr>
                                        <p:cTn id="44" dur="1000"/>
                                        <p:tgtEl>
                                          <p:spTgt spid="8194"/>
                                        </p:tgtEl>
                                      </p:cBhvr>
                                    </p:animEffect>
                                    <p:anim calcmode="lin" valueType="num">
                                      <p:cBhvr>
                                        <p:cTn id="45" dur="1000" fill="hold"/>
                                        <p:tgtEl>
                                          <p:spTgt spid="8194"/>
                                        </p:tgtEl>
                                        <p:attrNameLst>
                                          <p:attrName>ppt_x</p:attrName>
                                        </p:attrNameLst>
                                      </p:cBhvr>
                                      <p:tavLst>
                                        <p:tav tm="0">
                                          <p:val>
                                            <p:strVal val="#ppt_x"/>
                                          </p:val>
                                        </p:tav>
                                        <p:tav tm="100000">
                                          <p:val>
                                            <p:strVal val="#ppt_x"/>
                                          </p:val>
                                        </p:tav>
                                      </p:tavLst>
                                    </p:anim>
                                    <p:anim calcmode="lin" valueType="num">
                                      <p:cBhvr>
                                        <p:cTn id="4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57016" y="-2572"/>
            <a:ext cx="9260869" cy="984885"/>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Metabolism</a:t>
            </a:r>
            <a:b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Metabolism</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is the web of all the enzyme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catalysed</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reactions in a cell or organism</a:t>
            </a:r>
          </a:p>
        </p:txBody>
      </p:sp>
      <p:sp>
        <p:nvSpPr>
          <p:cNvPr id="4" name="3 CuadroTexto"/>
          <p:cNvSpPr txBox="1"/>
          <p:nvPr/>
        </p:nvSpPr>
        <p:spPr>
          <a:xfrm>
            <a:off x="107505" y="1196752"/>
            <a:ext cx="9036496" cy="1477328"/>
          </a:xfrm>
          <a:prstGeom prst="rect">
            <a:avLst/>
          </a:prstGeom>
          <a:noFill/>
        </p:spPr>
        <p:txBody>
          <a:bodyPr wrap="square" rtlCol="0">
            <a:spAutoFit/>
          </a:bodyPr>
          <a:lstStyle/>
          <a:p>
            <a:r>
              <a:rPr lang="en-GB" dirty="0"/>
              <a:t>All chemical reactions taking place in a cell are catalysed (speeded up) by enzymes. Most happen in the cytoplasm but some are extra cellular, like the enzymes excreted in your digestive system which break down the biomolecules of your food. So, </a:t>
            </a:r>
            <a:r>
              <a:rPr lang="en-GB" b="1" dirty="0"/>
              <a:t>metabolism is the sum of all the chemical reactions in a cell or organism. </a:t>
            </a:r>
            <a:r>
              <a:rPr lang="en-GB" dirty="0"/>
              <a:t>The thyroid plays an important role in your metabolism: </a:t>
            </a:r>
            <a:r>
              <a:rPr lang="en-GB" dirty="0">
                <a:hlinkClick r:id="rId2"/>
              </a:rPr>
              <a:t>LINK</a:t>
            </a:r>
            <a:endParaRPr lang="en-GB" dirty="0"/>
          </a:p>
        </p:txBody>
      </p:sp>
      <p:sp>
        <p:nvSpPr>
          <p:cNvPr id="7" name="6 CuadroTexto"/>
          <p:cNvSpPr txBox="1"/>
          <p:nvPr/>
        </p:nvSpPr>
        <p:spPr>
          <a:xfrm>
            <a:off x="106820" y="2687157"/>
            <a:ext cx="8933195" cy="923330"/>
          </a:xfrm>
          <a:prstGeom prst="rect">
            <a:avLst/>
          </a:prstGeom>
          <a:noFill/>
        </p:spPr>
        <p:txBody>
          <a:bodyPr wrap="square" rtlCol="0">
            <a:spAutoFit/>
          </a:bodyPr>
          <a:lstStyle/>
          <a:p>
            <a:r>
              <a:rPr lang="en-GB" dirty="0"/>
              <a:t>Metabolism is usually perform in a series of steps, breaking down big molecules into small ones (</a:t>
            </a:r>
            <a:r>
              <a:rPr lang="en-GB" b="1" dirty="0"/>
              <a:t>catabolism</a:t>
            </a:r>
            <a:r>
              <a:rPr lang="en-GB" dirty="0"/>
              <a:t>) or constructing molecules (</a:t>
            </a:r>
            <a:r>
              <a:rPr lang="en-GB" b="1" dirty="0"/>
              <a:t>anabolism</a:t>
            </a:r>
            <a:r>
              <a:rPr lang="en-GB" dirty="0"/>
              <a:t>).</a:t>
            </a:r>
          </a:p>
          <a:p>
            <a:endParaRPr lang="en-GB" dirty="0"/>
          </a:p>
        </p:txBody>
      </p:sp>
      <p:sp>
        <p:nvSpPr>
          <p:cNvPr id="14" name="13 CuadroTexto"/>
          <p:cNvSpPr txBox="1"/>
          <p:nvPr/>
        </p:nvSpPr>
        <p:spPr>
          <a:xfrm>
            <a:off x="7884367" y="3535487"/>
            <a:ext cx="805029" cy="461665"/>
          </a:xfrm>
          <a:prstGeom prst="rect">
            <a:avLst/>
          </a:prstGeom>
          <a:noFill/>
        </p:spPr>
        <p:txBody>
          <a:bodyPr wrap="none" rtlCol="0">
            <a:spAutoFit/>
          </a:bodyPr>
          <a:lstStyle/>
          <a:p>
            <a:r>
              <a:rPr lang="en-GB" sz="2400" dirty="0">
                <a:hlinkClick r:id="rId3"/>
              </a:rPr>
              <a:t>LINK</a:t>
            </a:r>
            <a:endParaRPr lang="en-GB" sz="2400" dirty="0"/>
          </a:p>
        </p:txBody>
      </p:sp>
      <p:sp>
        <p:nvSpPr>
          <p:cNvPr id="15" name="14 CuadroTexto"/>
          <p:cNvSpPr txBox="1"/>
          <p:nvPr/>
        </p:nvSpPr>
        <p:spPr>
          <a:xfrm>
            <a:off x="107505" y="3546540"/>
            <a:ext cx="5517857" cy="369332"/>
          </a:xfrm>
          <a:prstGeom prst="rect">
            <a:avLst/>
          </a:prstGeom>
          <a:noFill/>
        </p:spPr>
        <p:txBody>
          <a:bodyPr wrap="none" rtlCol="0">
            <a:spAutoFit/>
          </a:bodyPr>
          <a:lstStyle/>
          <a:p>
            <a:r>
              <a:rPr lang="en-GB" dirty="0"/>
              <a:t>Metabolic reactions can be extremely complex</a:t>
            </a:r>
          </a:p>
        </p:txBody>
      </p:sp>
      <p:cxnSp>
        <p:nvCxnSpPr>
          <p:cNvPr id="17" name="16 Conector recto de flecha"/>
          <p:cNvCxnSpPr>
            <a:stCxn id="15" idx="3"/>
          </p:cNvCxnSpPr>
          <p:nvPr/>
        </p:nvCxnSpPr>
        <p:spPr>
          <a:xfrm>
            <a:off x="5625362" y="3731206"/>
            <a:ext cx="2114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5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pic>
        <p:nvPicPr>
          <p:cNvPr id="11" name="Picture 4" descr="http://media-2.web.britannica.com/eb-media/59/x166059-004-40ACDC27.jpg.pagespeed.ic.hxO4GQ9I9s.jpg"/>
          <p:cNvPicPr>
            <a:picLocks noChangeAspect="1" noChangeArrowheads="1"/>
          </p:cNvPicPr>
          <p:nvPr/>
        </p:nvPicPr>
        <p:blipFill rotWithShape="1">
          <a:blip r:embed="rId2">
            <a:extLst>
              <a:ext uri="{28A0092B-C50C-407E-A947-70E740481C1C}">
                <a14:useLocalDpi xmlns:a14="http://schemas.microsoft.com/office/drawing/2010/main" val="0"/>
              </a:ext>
            </a:extLst>
          </a:blip>
          <a:srcRect b="3880"/>
          <a:stretch/>
        </p:blipFill>
        <p:spPr bwMode="auto">
          <a:xfrm>
            <a:off x="107504" y="476672"/>
            <a:ext cx="9031932" cy="578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1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9236"/>
          <a:stretch/>
        </p:blipFill>
        <p:spPr bwMode="auto">
          <a:xfrm>
            <a:off x="52391" y="836712"/>
            <a:ext cx="9091609" cy="578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3157005" y="-2572"/>
            <a:ext cx="2832827" cy="984885"/>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Anabolism</a:t>
            </a:r>
            <a:b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Rectángulo"/>
          <p:cNvSpPr/>
          <p:nvPr/>
        </p:nvSpPr>
        <p:spPr>
          <a:xfrm>
            <a:off x="179512" y="836712"/>
            <a:ext cx="8640960"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15 Rectángulo"/>
          <p:cNvSpPr/>
          <p:nvPr/>
        </p:nvSpPr>
        <p:spPr>
          <a:xfrm>
            <a:off x="179512" y="2204863"/>
            <a:ext cx="8640960" cy="16561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17 Rectángulo"/>
          <p:cNvSpPr/>
          <p:nvPr/>
        </p:nvSpPr>
        <p:spPr>
          <a:xfrm>
            <a:off x="179512" y="3915825"/>
            <a:ext cx="8640960" cy="25927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252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6"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36" y="1196752"/>
            <a:ext cx="8719688" cy="471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3054413" y="-2572"/>
            <a:ext cx="3038012" cy="984885"/>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Catabolism</a:t>
            </a:r>
            <a:b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Rectángulo"/>
          <p:cNvSpPr/>
          <p:nvPr/>
        </p:nvSpPr>
        <p:spPr>
          <a:xfrm>
            <a:off x="252938" y="1196752"/>
            <a:ext cx="8640960" cy="13681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13 Rectángulo"/>
          <p:cNvSpPr/>
          <p:nvPr/>
        </p:nvSpPr>
        <p:spPr>
          <a:xfrm>
            <a:off x="405338" y="2564904"/>
            <a:ext cx="8640960"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14 Rectángulo"/>
          <p:cNvSpPr/>
          <p:nvPr/>
        </p:nvSpPr>
        <p:spPr>
          <a:xfrm>
            <a:off x="405338" y="3809476"/>
            <a:ext cx="8640960" cy="17797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079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Topic 2 </a:t>
            </a:r>
            <a:r>
              <a:rPr lang="en-GB" dirty="0">
                <a:solidFill>
                  <a:schemeClr val="tx1">
                    <a:lumMod val="65000"/>
                    <a:lumOff val="35000"/>
                  </a:schemeClr>
                </a:solidFill>
              </a:rPr>
              <a:t>Molecular biology</a:t>
            </a:r>
          </a:p>
        </p:txBody>
      </p:sp>
      <p:sp>
        <p:nvSpPr>
          <p:cNvPr id="3" name="Subtitle 2"/>
          <p:cNvSpPr>
            <a:spLocks noGrp="1"/>
          </p:cNvSpPr>
          <p:nvPr>
            <p:ph type="subTitle" idx="1"/>
          </p:nvPr>
        </p:nvSpPr>
        <p:spPr>
          <a:xfrm>
            <a:off x="4751321" y="4293096"/>
            <a:ext cx="3309803" cy="1260629"/>
          </a:xfrm>
        </p:spPr>
        <p:txBody>
          <a:bodyPr>
            <a:noAutofit/>
          </a:bodyPr>
          <a:lstStyle/>
          <a:p>
            <a:pPr algn="ctr"/>
            <a:endParaRPr lang="en-GB" sz="3200" dirty="0"/>
          </a:p>
          <a:p>
            <a:r>
              <a:rPr lang="en-GB" sz="3200" dirty="0">
                <a:solidFill>
                  <a:schemeClr val="accent1">
                    <a:lumMod val="50000"/>
                  </a:schemeClr>
                </a:solidFill>
              </a:rPr>
              <a:t>2.1 Molecules to metabolism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a:t>IB Biology SFP - Mark </a:t>
            </a:r>
            <a:r>
              <a:rPr lang="en-US" dirty="0" err="1"/>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edia.giphy.com/media/5wWf7HgBolX9KrQ08gw/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15409"/>
            <a:ext cx="3634308" cy="2901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0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t>IB Biology SFP - Mark Polko</a:t>
            </a:r>
          </a:p>
        </p:txBody>
      </p:sp>
      <p:graphicFrame>
        <p:nvGraphicFramePr>
          <p:cNvPr id="8" name="7 Diagrama"/>
          <p:cNvGraphicFramePr/>
          <p:nvPr>
            <p:extLst>
              <p:ext uri="{D42A27DB-BD31-4B8C-83A1-F6EECF244321}">
                <p14:modId xmlns:p14="http://schemas.microsoft.com/office/powerpoint/2010/main" val="3706001291"/>
              </p:ext>
            </p:extLst>
          </p:nvPr>
        </p:nvGraphicFramePr>
        <p:xfrm>
          <a:off x="432326" y="758803"/>
          <a:ext cx="8172122" cy="174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229200"/>
            <a:ext cx="8258823" cy="954107"/>
          </a:xfrm>
          <a:prstGeom prst="rect">
            <a:avLst/>
          </a:prstGeom>
        </p:spPr>
        <p:txBody>
          <a:bodyPr wrap="square">
            <a:spAutoFit/>
          </a:bodyPr>
          <a:lstStyle/>
          <a:p>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Cell division is essential but must be controlled</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66383" y="2492896"/>
            <a:ext cx="4392488" cy="523220"/>
          </a:xfrm>
          <a:prstGeom prst="rect">
            <a:avLst/>
          </a:prstGeom>
          <a:noFill/>
        </p:spPr>
        <p:txBody>
          <a:bodyPr wrap="squar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570818029"/>
              </p:ext>
            </p:extLst>
          </p:nvPr>
        </p:nvGraphicFramePr>
        <p:xfrm>
          <a:off x="466383" y="2872100"/>
          <a:ext cx="8208912" cy="2444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FE89E08-BC60-4CD5-B85C-91CE0FCE53EB}"/>
                                            </p:graphicEl>
                                          </p:spTgt>
                                        </p:tgtEl>
                                        <p:attrNameLst>
                                          <p:attrName>style.visibility</p:attrName>
                                        </p:attrNameLst>
                                      </p:cBhvr>
                                      <p:to>
                                        <p:strVal val="visible"/>
                                      </p:to>
                                    </p:set>
                                    <p:animEffect transition="in" filter="fade">
                                      <p:cBhvr>
                                        <p:cTn id="12" dur="500"/>
                                        <p:tgtEl>
                                          <p:spTgt spid="8">
                                            <p:graphicEl>
                                              <a:dgm id="{3FE89E08-BC60-4CD5-B85C-91CE0FCE53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00A17544-E32E-44DE-90D4-952753C25BD7}"/>
                                            </p:graphicEl>
                                          </p:spTgt>
                                        </p:tgtEl>
                                        <p:attrNameLst>
                                          <p:attrName>style.visibility</p:attrName>
                                        </p:attrNameLst>
                                      </p:cBhvr>
                                      <p:to>
                                        <p:strVal val="visible"/>
                                      </p:to>
                                    </p:set>
                                    <p:animEffect transition="in" filter="fade">
                                      <p:cBhvr>
                                        <p:cTn id="17" dur="500"/>
                                        <p:tgtEl>
                                          <p:spTgt spid="8">
                                            <p:graphicEl>
                                              <a:dgm id="{00A17544-E32E-44DE-90D4-952753C25BD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BE930409-DE91-40EE-BD93-7A6AB147CEAC}"/>
                                            </p:graphicEl>
                                          </p:spTgt>
                                        </p:tgtEl>
                                        <p:attrNameLst>
                                          <p:attrName>style.visibility</p:attrName>
                                        </p:attrNameLst>
                                      </p:cBhvr>
                                      <p:to>
                                        <p:strVal val="visible"/>
                                      </p:to>
                                    </p:set>
                                    <p:animEffect transition="in" filter="fade">
                                      <p:cBhvr>
                                        <p:cTn id="22" dur="500"/>
                                        <p:tgtEl>
                                          <p:spTgt spid="8">
                                            <p:graphicEl>
                                              <a:dgm id="{BE930409-DE91-40EE-BD93-7A6AB147CEA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t>IB Biology SFP - Mark Polko</a:t>
            </a:r>
          </a:p>
        </p:txBody>
      </p:sp>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_tradnl"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s-ES_tradnl"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notes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5 Diagrama"/>
          <p:cNvGraphicFramePr/>
          <p:nvPr>
            <p:extLst>
              <p:ext uri="{D42A27DB-BD31-4B8C-83A1-F6EECF244321}">
                <p14:modId xmlns:p14="http://schemas.microsoft.com/office/powerpoint/2010/main" val="2084459717"/>
              </p:ext>
            </p:extLst>
          </p:nvPr>
        </p:nvGraphicFramePr>
        <p:xfrm>
          <a:off x="494321" y="1340768"/>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6769FB0-CF36-4320-BE25-3E1BFC422C15}"/>
                                            </p:graphicEl>
                                          </p:spTgt>
                                        </p:tgtEl>
                                        <p:attrNameLst>
                                          <p:attrName>style.visibility</p:attrName>
                                        </p:attrNameLst>
                                      </p:cBhvr>
                                      <p:to>
                                        <p:strVal val="visible"/>
                                      </p:to>
                                    </p:set>
                                    <p:animEffect transition="in" filter="fade">
                                      <p:cBhvr>
                                        <p:cTn id="12" dur="500"/>
                                        <p:tgtEl>
                                          <p:spTgt spid="6">
                                            <p:graphicEl>
                                              <a:dgm id="{A6769FB0-CF36-4320-BE25-3E1BFC422C1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18628150-6DBF-4489-9B00-53E97F74FFE8}"/>
                                            </p:graphicEl>
                                          </p:spTgt>
                                        </p:tgtEl>
                                        <p:attrNameLst>
                                          <p:attrName>style.visibility</p:attrName>
                                        </p:attrNameLst>
                                      </p:cBhvr>
                                      <p:to>
                                        <p:strVal val="visible"/>
                                      </p:to>
                                    </p:set>
                                    <p:animEffect transition="in" filter="fade">
                                      <p:cBhvr>
                                        <p:cTn id="17" dur="500"/>
                                        <p:tgtEl>
                                          <p:spTgt spid="6">
                                            <p:graphicEl>
                                              <a:dgm id="{18628150-6DBF-4489-9B00-53E97F74FFE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9CA5A77E-00CD-413A-9864-E4695D1C79AB}"/>
                                            </p:graphicEl>
                                          </p:spTgt>
                                        </p:tgtEl>
                                        <p:attrNameLst>
                                          <p:attrName>style.visibility</p:attrName>
                                        </p:attrNameLst>
                                      </p:cBhvr>
                                      <p:to>
                                        <p:strVal val="visible"/>
                                      </p:to>
                                    </p:set>
                                    <p:animEffect transition="in" filter="fade">
                                      <p:cBhvr>
                                        <p:cTn id="22" dur="500"/>
                                        <p:tgtEl>
                                          <p:spTgt spid="6">
                                            <p:graphicEl>
                                              <a:dgm id="{9CA5A77E-00CD-413A-9864-E4695D1C79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D29FCA96-6FB0-4E2F-8ACE-7EDA45666124}"/>
                                            </p:graphicEl>
                                          </p:spTgt>
                                        </p:tgtEl>
                                        <p:attrNameLst>
                                          <p:attrName>style.visibility</p:attrName>
                                        </p:attrNameLst>
                                      </p:cBhvr>
                                      <p:to>
                                        <p:strVal val="visible"/>
                                      </p:to>
                                    </p:set>
                                    <p:animEffect transition="in" filter="fade">
                                      <p:cBhvr>
                                        <p:cTn id="27" dur="500"/>
                                        <p:tgtEl>
                                          <p:spTgt spid="6">
                                            <p:graphicEl>
                                              <a:dgm id="{D29FCA96-6FB0-4E2F-8ACE-7EDA4566612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9199E4C-FD5D-4F10-A8E7-7D7E9C320833}"/>
                                            </p:graphicEl>
                                          </p:spTgt>
                                        </p:tgtEl>
                                        <p:attrNameLst>
                                          <p:attrName>style.visibility</p:attrName>
                                        </p:attrNameLst>
                                      </p:cBhvr>
                                      <p:to>
                                        <p:strVal val="visible"/>
                                      </p:to>
                                    </p:set>
                                    <p:animEffect transition="in" filter="fade">
                                      <p:cBhvr>
                                        <p:cTn id="32" dur="500"/>
                                        <p:tgtEl>
                                          <p:spTgt spid="6">
                                            <p:graphicEl>
                                              <a:dgm id="{59199E4C-FD5D-4F10-A8E7-7D7E9C32083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28979C3F-4529-483A-9E9D-3464EAB727A0}"/>
                                            </p:graphicEl>
                                          </p:spTgt>
                                        </p:tgtEl>
                                        <p:attrNameLst>
                                          <p:attrName>style.visibility</p:attrName>
                                        </p:attrNameLst>
                                      </p:cBhvr>
                                      <p:to>
                                        <p:strVal val="visible"/>
                                      </p:to>
                                    </p:set>
                                    <p:animEffect transition="in" filter="fade">
                                      <p:cBhvr>
                                        <p:cTn id="37" dur="500"/>
                                        <p:tgtEl>
                                          <p:spTgt spid="6">
                                            <p:graphicEl>
                                              <a:dgm id="{28979C3F-4529-483A-9E9D-3464EAB727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36733" y="-2569"/>
            <a:ext cx="9073318" cy="984885"/>
          </a:xfrm>
          <a:prstGeom prst="rect">
            <a:avLst/>
          </a:prstGeom>
          <a:noFill/>
        </p:spPr>
        <p:txBody>
          <a:bodyPr wrap="none" lIns="91440" tIns="45720" rIns="91440" bIns="45720" anchor="ctr">
            <a:spAutoFit/>
          </a:bodyPr>
          <a:lstStyle/>
          <a:p>
            <a:pPr algn="ctr"/>
            <a:r>
              <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Molecular </a:t>
            </a:r>
            <a:r>
              <a:rPr lang="es-E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biology</a:t>
            </a:r>
            <a:endPar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Molecular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biology</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explains</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lving</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processes</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terms</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chemical</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substances</a:t>
            </a: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involved</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216908" y="1196752"/>
            <a:ext cx="8712968" cy="1754326"/>
          </a:xfrm>
          <a:prstGeom prst="rect">
            <a:avLst/>
          </a:prstGeom>
          <a:noFill/>
        </p:spPr>
        <p:txBody>
          <a:bodyPr wrap="square" rtlCol="0">
            <a:spAutoFit/>
          </a:bodyPr>
          <a:lstStyle/>
          <a:p>
            <a:r>
              <a:rPr lang="en-GB" dirty="0"/>
              <a:t>Biological processes can be explained from their structure and the interaction between them. Biological molecules are very diverse and the interactions between them are very complex. The science studying the functioning of biomolecules is called </a:t>
            </a:r>
            <a:r>
              <a:rPr lang="en-GB" b="1" dirty="0"/>
              <a:t>molecular biology</a:t>
            </a:r>
            <a:r>
              <a:rPr lang="en-GB" dirty="0"/>
              <a:t>.</a:t>
            </a:r>
          </a:p>
          <a:p>
            <a:endParaRPr lang="en-GB" dirty="0"/>
          </a:p>
          <a:p>
            <a:endParaRPr lang="en-GB" dirty="0"/>
          </a:p>
        </p:txBody>
      </p:sp>
      <p:pic>
        <p:nvPicPr>
          <p:cNvPr id="1026" name="Picture 2" descr="http://www.tecnalia.com/images/stories/servicios-tecnologicos/laboratorios/Biologia-Molecular-0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137" y="2708920"/>
            <a:ext cx="5550510" cy="369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2401956" y="135930"/>
            <a:ext cx="4342856" cy="707886"/>
          </a:xfrm>
          <a:prstGeom prst="rect">
            <a:avLst/>
          </a:prstGeom>
          <a:noFill/>
        </p:spPr>
        <p:txBody>
          <a:bodyPr wrap="none" lIns="91440" tIns="45720" rIns="91440" bIns="45720" anchor="ctr">
            <a:spAutoFit/>
          </a:bodyPr>
          <a:lstStyle/>
          <a:p>
            <a:pPr algn="ctr"/>
            <a:r>
              <a:rPr lang="es-E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Synthesis</a:t>
            </a:r>
            <a:r>
              <a:rPr lang="es-E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Urea</a:t>
            </a:r>
          </a:p>
        </p:txBody>
      </p:sp>
      <p:sp>
        <p:nvSpPr>
          <p:cNvPr id="2" name="1 CuadroTexto"/>
          <p:cNvSpPr txBox="1"/>
          <p:nvPr/>
        </p:nvSpPr>
        <p:spPr>
          <a:xfrm>
            <a:off x="107504" y="1107263"/>
            <a:ext cx="8337539" cy="369332"/>
          </a:xfrm>
          <a:prstGeom prst="rect">
            <a:avLst/>
          </a:prstGeom>
          <a:noFill/>
        </p:spPr>
        <p:txBody>
          <a:bodyPr wrap="none" rtlCol="0">
            <a:spAutoFit/>
          </a:bodyPr>
          <a:lstStyle/>
          <a:p>
            <a:r>
              <a:rPr lang="en-GB" dirty="0"/>
              <a:t>Urea is a nitrogen containing compound with a relatively simple structure.</a:t>
            </a:r>
          </a:p>
        </p:txBody>
      </p:sp>
      <p:pic>
        <p:nvPicPr>
          <p:cNvPr id="2050" name="Picture 2" descr="https://upload.wikimedia.org/wikipedia/commons/thumb/c/c0/Urea.png/640px-Ur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76595"/>
            <a:ext cx="3503712" cy="225551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07504" y="1588689"/>
            <a:ext cx="6408712" cy="2031325"/>
          </a:xfrm>
          <a:prstGeom prst="rect">
            <a:avLst/>
          </a:prstGeom>
          <a:noFill/>
        </p:spPr>
        <p:txBody>
          <a:bodyPr wrap="square" rtlCol="0">
            <a:spAutoFit/>
          </a:bodyPr>
          <a:lstStyle/>
          <a:p>
            <a:r>
              <a:rPr lang="en-GB" dirty="0"/>
              <a:t>It is a component of urine, where it first was discovered. It is released when there is an excess of amino acids in the body. A cycle of reactions, catalysed by enzymes, takes place to produce it. This production takes place in the liver, from there it will be transported to the blood where the kidneys filter it out and add it to the urine, which is stored later in the bladder.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186" y="3620014"/>
            <a:ext cx="3902174" cy="301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1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80">
                                          <p:stCondLst>
                                            <p:cond delay="0"/>
                                          </p:stCondLst>
                                        </p:cTn>
                                        <p:tgtEl>
                                          <p:spTgt spid="2050"/>
                                        </p:tgtEl>
                                      </p:cBhvr>
                                    </p:animEffect>
                                    <p:anim calcmode="lin" valueType="num">
                                      <p:cBhvr>
                                        <p:cTn id="1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0"/>
                                        </p:tgtEl>
                                      </p:cBhvr>
                                      <p:to x="100000" y="60000"/>
                                    </p:animScale>
                                    <p:animScale>
                                      <p:cBhvr>
                                        <p:cTn id="24" dur="166" decel="50000">
                                          <p:stCondLst>
                                            <p:cond delay="676"/>
                                          </p:stCondLst>
                                        </p:cTn>
                                        <p:tgtEl>
                                          <p:spTgt spid="2050"/>
                                        </p:tgtEl>
                                      </p:cBhvr>
                                      <p:to x="100000" y="100000"/>
                                    </p:animScale>
                                    <p:animScale>
                                      <p:cBhvr>
                                        <p:cTn id="25" dur="26">
                                          <p:stCondLst>
                                            <p:cond delay="1312"/>
                                          </p:stCondLst>
                                        </p:cTn>
                                        <p:tgtEl>
                                          <p:spTgt spid="2050"/>
                                        </p:tgtEl>
                                      </p:cBhvr>
                                      <p:to x="100000" y="80000"/>
                                    </p:animScale>
                                    <p:animScale>
                                      <p:cBhvr>
                                        <p:cTn id="26" dur="166" decel="50000">
                                          <p:stCondLst>
                                            <p:cond delay="1338"/>
                                          </p:stCondLst>
                                        </p:cTn>
                                        <p:tgtEl>
                                          <p:spTgt spid="2050"/>
                                        </p:tgtEl>
                                      </p:cBhvr>
                                      <p:to x="100000" y="100000"/>
                                    </p:animScale>
                                    <p:animScale>
                                      <p:cBhvr>
                                        <p:cTn id="27" dur="26">
                                          <p:stCondLst>
                                            <p:cond delay="1642"/>
                                          </p:stCondLst>
                                        </p:cTn>
                                        <p:tgtEl>
                                          <p:spTgt spid="2050"/>
                                        </p:tgtEl>
                                      </p:cBhvr>
                                      <p:to x="100000" y="90000"/>
                                    </p:animScale>
                                    <p:animScale>
                                      <p:cBhvr>
                                        <p:cTn id="28" dur="166" decel="50000">
                                          <p:stCondLst>
                                            <p:cond delay="1668"/>
                                          </p:stCondLst>
                                        </p:cTn>
                                        <p:tgtEl>
                                          <p:spTgt spid="2050"/>
                                        </p:tgtEl>
                                      </p:cBhvr>
                                      <p:to x="100000" y="100000"/>
                                    </p:animScale>
                                    <p:animScale>
                                      <p:cBhvr>
                                        <p:cTn id="29" dur="26">
                                          <p:stCondLst>
                                            <p:cond delay="1808"/>
                                          </p:stCondLst>
                                        </p:cTn>
                                        <p:tgtEl>
                                          <p:spTgt spid="2050"/>
                                        </p:tgtEl>
                                      </p:cBhvr>
                                      <p:to x="100000" y="95000"/>
                                    </p:animScale>
                                    <p:animScale>
                                      <p:cBhvr>
                                        <p:cTn id="3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86418" y="135930"/>
            <a:ext cx="8973932" cy="707886"/>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Urea and the falsification of vitalism</a:t>
            </a:r>
          </a:p>
        </p:txBody>
      </p:sp>
      <p:sp>
        <p:nvSpPr>
          <p:cNvPr id="6" name="5 CuadroTexto"/>
          <p:cNvSpPr txBox="1"/>
          <p:nvPr/>
        </p:nvSpPr>
        <p:spPr>
          <a:xfrm>
            <a:off x="8156056" y="839121"/>
            <a:ext cx="909223" cy="523220"/>
          </a:xfrm>
          <a:prstGeom prst="rect">
            <a:avLst/>
          </a:prstGeom>
          <a:noFill/>
        </p:spPr>
        <p:txBody>
          <a:bodyPr wrap="none" rtlCol="0">
            <a:spAutoFit/>
          </a:bodyPr>
          <a:lstStyle/>
          <a:p>
            <a:r>
              <a:rPr lang="en-GB" sz="2800" dirty="0">
                <a:hlinkClick r:id="rId2"/>
              </a:rPr>
              <a:t>LINK</a:t>
            </a:r>
            <a:endParaRPr lang="en-GB" dirty="0"/>
          </a:p>
        </p:txBody>
      </p:sp>
      <p:sp>
        <p:nvSpPr>
          <p:cNvPr id="7" name="6 CuadroTexto"/>
          <p:cNvSpPr txBox="1"/>
          <p:nvPr/>
        </p:nvSpPr>
        <p:spPr>
          <a:xfrm>
            <a:off x="251520" y="839121"/>
            <a:ext cx="8145765" cy="3693319"/>
          </a:xfrm>
          <a:prstGeom prst="rect">
            <a:avLst/>
          </a:prstGeom>
          <a:noFill/>
        </p:spPr>
        <p:txBody>
          <a:bodyPr wrap="square" rtlCol="0">
            <a:spAutoFit/>
          </a:bodyPr>
          <a:lstStyle/>
          <a:p>
            <a:r>
              <a:rPr lang="en-GB" dirty="0"/>
              <a:t>In the 18</a:t>
            </a:r>
            <a:r>
              <a:rPr lang="en-GB" baseline="30000" dirty="0"/>
              <a:t>th</a:t>
            </a:r>
            <a:r>
              <a:rPr lang="en-GB" dirty="0"/>
              <a:t> century it was believed organic molecules could only be made with the help of a vital principle. The theory of </a:t>
            </a:r>
            <a:r>
              <a:rPr lang="en-GB" b="1" dirty="0"/>
              <a:t>vitalism</a:t>
            </a:r>
            <a:r>
              <a:rPr lang="en-GB" dirty="0"/>
              <a:t> say that </a:t>
            </a:r>
            <a:r>
              <a:rPr lang="en-GB" i="1" dirty="0"/>
              <a:t>‘The origin and phenomena of life are due to a vital principle, differently from pure physical and chemical forces’</a:t>
            </a:r>
            <a:r>
              <a:rPr lang="en-GB" dirty="0"/>
              <a:t>.</a:t>
            </a:r>
          </a:p>
          <a:p>
            <a:endParaRPr lang="en-GB" dirty="0"/>
          </a:p>
          <a:p>
            <a:r>
              <a:rPr lang="en-GB" dirty="0"/>
              <a:t>Urea was the first chemical compound to be </a:t>
            </a:r>
            <a:r>
              <a:rPr lang="en-GB" b="1" dirty="0"/>
              <a:t>synthesised artificially</a:t>
            </a:r>
            <a:r>
              <a:rPr lang="en-GB" dirty="0"/>
              <a:t>. This was a big step because no vital principle was used in the process. </a:t>
            </a:r>
          </a:p>
          <a:p>
            <a:endParaRPr lang="en-GB" dirty="0"/>
          </a:p>
          <a:p>
            <a:r>
              <a:rPr lang="en-GB" dirty="0"/>
              <a:t>It was clear now that if urea could be made without a vital principle than other organic compounds could as well. The theory of vitalism was </a:t>
            </a:r>
            <a:r>
              <a:rPr lang="en-GB" b="1" dirty="0"/>
              <a:t>falsified. </a:t>
            </a:r>
            <a:r>
              <a:rPr lang="en-GB" dirty="0"/>
              <a:t>Still, like always when this happens, it took a while for the scientific community to accept this (think about the evolution theory of Darwin).</a:t>
            </a:r>
          </a:p>
        </p:txBody>
      </p:sp>
      <p:pic>
        <p:nvPicPr>
          <p:cNvPr id="1026" name="Picture 2" descr="http://cdn.quotesgram.com/img/18/96/439864241-2315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532440"/>
            <a:ext cx="5554366" cy="205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6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s://askabiologist.asu.edu/sites/default/files/resources/articles/buildingblocks/13elementsgraph_5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25" y="3442196"/>
            <a:ext cx="523875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a:solidFill>
                  <a:srgbClr val="94C600"/>
                </a:solidFill>
              </a:rPr>
              <a:t>IB Biology SFP - Mark Polko</a:t>
            </a:r>
          </a:p>
        </p:txBody>
      </p:sp>
      <p:sp>
        <p:nvSpPr>
          <p:cNvPr id="13" name="12 Rectángulo"/>
          <p:cNvSpPr/>
          <p:nvPr/>
        </p:nvSpPr>
        <p:spPr>
          <a:xfrm>
            <a:off x="129716" y="-2571"/>
            <a:ext cx="8887368" cy="984885"/>
          </a:xfrm>
          <a:prstGeom prst="rect">
            <a:avLst/>
          </a:prstGeom>
          <a:noFill/>
        </p:spPr>
        <p:txBody>
          <a:bodyPr wrap="none" lIns="91440" tIns="45720" rIns="91440" bIns="45720" anchor="ctr">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 compounds</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 atoms can form four bonds, allowing a diversity of compounds to exist</a:t>
            </a:r>
          </a:p>
        </p:txBody>
      </p:sp>
      <p:sp>
        <p:nvSpPr>
          <p:cNvPr id="2" name="1 CuadroTexto"/>
          <p:cNvSpPr txBox="1"/>
          <p:nvPr/>
        </p:nvSpPr>
        <p:spPr>
          <a:xfrm>
            <a:off x="157745" y="1124744"/>
            <a:ext cx="8859339" cy="2308324"/>
          </a:xfrm>
          <a:prstGeom prst="rect">
            <a:avLst/>
          </a:prstGeom>
          <a:noFill/>
        </p:spPr>
        <p:txBody>
          <a:bodyPr wrap="square" rtlCol="0">
            <a:spAutoFit/>
          </a:bodyPr>
          <a:lstStyle/>
          <a:p>
            <a:r>
              <a:rPr lang="en-GB" dirty="0"/>
              <a:t>Carbon is not the most abundant element on Earth, it only occupies the 15</a:t>
            </a:r>
            <a:r>
              <a:rPr lang="en-GB" baseline="30000" dirty="0"/>
              <a:t>th</a:t>
            </a:r>
            <a:r>
              <a:rPr lang="en-GB" dirty="0"/>
              <a:t> place, but it is present in many molecules as it allows for the formation of a large diversity. </a:t>
            </a:r>
          </a:p>
          <a:p>
            <a:endParaRPr lang="en-GB" dirty="0"/>
          </a:p>
          <a:p>
            <a:r>
              <a:rPr lang="en-GB" dirty="0"/>
              <a:t>Carbon atoms form covalent bonds (bonds in which the electrons are shared between the atoms in the molecule, like H</a:t>
            </a:r>
            <a:r>
              <a:rPr lang="en-GB" baseline="-25000" dirty="0"/>
              <a:t>2</a:t>
            </a:r>
            <a:r>
              <a:rPr lang="en-GB" dirty="0"/>
              <a:t>O). Covalent bonds are the strongest bonds so very stable molecules are produced. If you burn any type of organic material, only carbon will be left.</a:t>
            </a:r>
          </a:p>
        </p:txBody>
      </p:sp>
    </p:spTree>
    <p:extLst>
      <p:ext uri="{BB962C8B-B14F-4D97-AF65-F5344CB8AC3E}">
        <p14:creationId xmlns:p14="http://schemas.microsoft.com/office/powerpoint/2010/main" val="175683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CA6001-A53A-4E0F-A841-FD0A03DE1888}"/>
              </a:ext>
            </a:extLst>
          </p:cNvPr>
          <p:cNvSpPr>
            <a:spLocks noGrp="1"/>
          </p:cNvSpPr>
          <p:nvPr>
            <p:ph type="ftr" sz="quarter" idx="11"/>
          </p:nvPr>
        </p:nvSpPr>
        <p:spPr/>
        <p:txBody>
          <a:bodyPr/>
          <a:lstStyle/>
          <a:p>
            <a:r>
              <a:rPr lang="en-US">
                <a:solidFill>
                  <a:srgbClr val="94C600"/>
                </a:solidFill>
              </a:rPr>
              <a:t>IB Biology SFP - Mark Polko</a:t>
            </a:r>
          </a:p>
        </p:txBody>
      </p:sp>
      <p:sp>
        <p:nvSpPr>
          <p:cNvPr id="3" name="Slide Number Placeholder 2">
            <a:extLst>
              <a:ext uri="{FF2B5EF4-FFF2-40B4-BE49-F238E27FC236}">
                <a16:creationId xmlns:a16="http://schemas.microsoft.com/office/drawing/2014/main" id="{52E13F59-90B1-4E02-9738-8A2FF84FEFDF}"/>
              </a:ext>
            </a:extLst>
          </p:cNvPr>
          <p:cNvSpPr>
            <a:spLocks noGrp="1"/>
          </p:cNvSpPr>
          <p:nvPr>
            <p:ph type="sldNum" sz="quarter" idx="12"/>
          </p:nvPr>
        </p:nvSpPr>
        <p:spPr>
          <a:xfrm>
            <a:off x="4649096" y="1"/>
            <a:ext cx="3494504" cy="589616"/>
          </a:xfrm>
        </p:spPr>
        <p:txBody>
          <a:bodyPr/>
          <a:lstStyle/>
          <a:p>
            <a:r>
              <a:rPr lang="en-US" sz="2000" dirty="0"/>
              <a:t>Skill: Drawing molecules</a:t>
            </a:r>
          </a:p>
        </p:txBody>
      </p:sp>
      <p:sp>
        <p:nvSpPr>
          <p:cNvPr id="4" name="Rectangle 3">
            <a:extLst>
              <a:ext uri="{FF2B5EF4-FFF2-40B4-BE49-F238E27FC236}">
                <a16:creationId xmlns:a16="http://schemas.microsoft.com/office/drawing/2014/main" id="{7EBFAD9A-EE0D-4498-9E9D-CA7BE6B9A7F7}"/>
              </a:ext>
            </a:extLst>
          </p:cNvPr>
          <p:cNvSpPr/>
          <p:nvPr/>
        </p:nvSpPr>
        <p:spPr>
          <a:xfrm>
            <a:off x="1043608" y="1124744"/>
            <a:ext cx="6696744" cy="2308324"/>
          </a:xfrm>
          <a:prstGeom prst="rect">
            <a:avLst/>
          </a:prstGeom>
        </p:spPr>
        <p:txBody>
          <a:bodyPr wrap="square">
            <a:spAutoFit/>
          </a:bodyPr>
          <a:lstStyle/>
          <a:p>
            <a:pPr marL="342900" lvl="0" indent="-342900">
              <a:buAutoNum type="arabicPeriod"/>
            </a:pPr>
            <a:r>
              <a:rPr lang="en-US" sz="2400" dirty="0"/>
              <a:t>Draw the following  molecular diagrams:</a:t>
            </a:r>
          </a:p>
          <a:p>
            <a:pPr marL="342900" lvl="0" indent="-342900">
              <a:buAutoNum type="arabicPeriod"/>
            </a:pPr>
            <a:endParaRPr lang="en-US" sz="2400" dirty="0"/>
          </a:p>
          <a:p>
            <a:pPr marL="285750" lvl="0" indent="-285750">
              <a:buFont typeface="Arial" panose="020B0604020202020204" pitchFamily="34" charset="0"/>
              <a:buChar char="•"/>
            </a:pPr>
            <a:r>
              <a:rPr lang="en-US" sz="2400" dirty="0"/>
              <a:t>Glucose</a:t>
            </a:r>
          </a:p>
          <a:p>
            <a:pPr marL="285750" lvl="0" indent="-285750">
              <a:buFont typeface="Arial" panose="020B0604020202020204" pitchFamily="34" charset="0"/>
              <a:buChar char="•"/>
            </a:pPr>
            <a:r>
              <a:rPr lang="en-US" sz="2400" dirty="0"/>
              <a:t>Ribose</a:t>
            </a:r>
          </a:p>
          <a:p>
            <a:pPr marL="285750" lvl="0" indent="-285750">
              <a:buFont typeface="Arial" panose="020B0604020202020204" pitchFamily="34" charset="0"/>
              <a:buChar char="•"/>
            </a:pPr>
            <a:r>
              <a:rPr lang="en-US" sz="2400" dirty="0"/>
              <a:t>A saturated fatty acid </a:t>
            </a:r>
          </a:p>
          <a:p>
            <a:pPr marL="285750" lvl="0" indent="-285750">
              <a:buFont typeface="Arial" panose="020B0604020202020204" pitchFamily="34" charset="0"/>
              <a:buChar char="•"/>
            </a:pPr>
            <a:r>
              <a:rPr lang="en-US" sz="2400" dirty="0"/>
              <a:t>A generalized amino acid</a:t>
            </a:r>
          </a:p>
        </p:txBody>
      </p:sp>
      <p:pic>
        <p:nvPicPr>
          <p:cNvPr id="5" name="Picture 2" descr="https://upload.wikimedia.org/wikipedia/commons/thumb/c/c0/Urea.png/640px-Urea.png">
            <a:extLst>
              <a:ext uri="{FF2B5EF4-FFF2-40B4-BE49-F238E27FC236}">
                <a16:creationId xmlns:a16="http://schemas.microsoft.com/office/drawing/2014/main" id="{D636FFDD-5392-40DE-9D96-6FCD3CE3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00951"/>
            <a:ext cx="3503712" cy="22555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olecule meme">
            <a:extLst>
              <a:ext uri="{FF2B5EF4-FFF2-40B4-BE49-F238E27FC236}">
                <a16:creationId xmlns:a16="http://schemas.microsoft.com/office/drawing/2014/main" id="{109FA005-7D87-47B9-B33E-760D34004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50" t="11151" r="7341" b="16400"/>
          <a:stretch/>
        </p:blipFill>
        <p:spPr bwMode="auto">
          <a:xfrm>
            <a:off x="5292080" y="3212976"/>
            <a:ext cx="3242001" cy="315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7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27840</TotalTime>
  <Words>1487</Words>
  <Application>Microsoft Office PowerPoint</Application>
  <PresentationFormat>On-screen Show (4:3)</PresentationFormat>
  <Paragraphs>185</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Wingdings 2</vt:lpstr>
      <vt:lpstr>Template MP</vt:lpstr>
      <vt:lpstr>1_Template MP</vt:lpstr>
      <vt:lpstr>Topic 2 Molecular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2 Molecular biology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Ian Daniels</cp:lastModifiedBy>
  <cp:revision>246</cp:revision>
  <dcterms:created xsi:type="dcterms:W3CDTF">2013-08-21T17:54:09Z</dcterms:created>
  <dcterms:modified xsi:type="dcterms:W3CDTF">2017-11-02T11:55:12Z</dcterms:modified>
</cp:coreProperties>
</file>