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28"/>
  </p:notesMasterIdLst>
  <p:sldIdLst>
    <p:sldId id="256" r:id="rId2"/>
    <p:sldId id="257" r:id="rId3"/>
    <p:sldId id="258" r:id="rId4"/>
    <p:sldId id="279" r:id="rId5"/>
    <p:sldId id="278" r:id="rId6"/>
    <p:sldId id="259" r:id="rId7"/>
    <p:sldId id="260" r:id="rId8"/>
    <p:sldId id="261" r:id="rId9"/>
    <p:sldId id="271" r:id="rId10"/>
    <p:sldId id="263" r:id="rId11"/>
    <p:sldId id="264" r:id="rId12"/>
    <p:sldId id="265" r:id="rId13"/>
    <p:sldId id="266" r:id="rId14"/>
    <p:sldId id="267" r:id="rId15"/>
    <p:sldId id="283" r:id="rId16"/>
    <p:sldId id="272" r:id="rId17"/>
    <p:sldId id="268" r:id="rId18"/>
    <p:sldId id="270" r:id="rId19"/>
    <p:sldId id="273" r:id="rId20"/>
    <p:sldId id="274" r:id="rId21"/>
    <p:sldId id="275" r:id="rId22"/>
    <p:sldId id="281" r:id="rId23"/>
    <p:sldId id="280" r:id="rId24"/>
    <p:sldId id="276" r:id="rId25"/>
    <p:sldId id="277" r:id="rId26"/>
    <p:sldId id="282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2755B-4CD7-4FDC-A95A-02E1CCEAC8E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ADA1B67-E897-4285-A147-60B862F767F0}">
      <dgm:prSet custT="1"/>
      <dgm:spPr/>
      <dgm:t>
        <a:bodyPr/>
        <a:lstStyle/>
        <a:p>
          <a:pPr rtl="0"/>
          <a:r>
            <a:rPr lang="en-GB" sz="1600" dirty="0" smtClean="0"/>
            <a:t>2.1.1 	Outline cell theory</a:t>
          </a:r>
          <a:endParaRPr lang="en-GB" sz="1600" dirty="0"/>
        </a:p>
      </dgm:t>
    </dgm:pt>
    <dgm:pt modelId="{8A6039A5-6640-4837-A1D6-7BC802C78B8A}" type="parTrans" cxnId="{F26AC9A6-89A5-4ADD-8098-44413432A2B5}">
      <dgm:prSet/>
      <dgm:spPr/>
      <dgm:t>
        <a:bodyPr/>
        <a:lstStyle/>
        <a:p>
          <a:endParaRPr lang="en-GB" sz="2800"/>
        </a:p>
      </dgm:t>
    </dgm:pt>
    <dgm:pt modelId="{5F92831E-88B0-4B58-A3E1-A17C77496FB2}" type="sibTrans" cxnId="{F26AC9A6-89A5-4ADD-8098-44413432A2B5}">
      <dgm:prSet/>
      <dgm:spPr/>
      <dgm:t>
        <a:bodyPr/>
        <a:lstStyle/>
        <a:p>
          <a:endParaRPr lang="en-GB" sz="2800"/>
        </a:p>
      </dgm:t>
    </dgm:pt>
    <dgm:pt modelId="{636875C3-0FFE-4780-8A30-898AE6B20D99}">
      <dgm:prSet custT="1"/>
      <dgm:spPr/>
      <dgm:t>
        <a:bodyPr/>
        <a:lstStyle/>
        <a:p>
          <a:pPr rtl="0"/>
          <a:r>
            <a:rPr lang="en-GB" sz="1600" dirty="0" smtClean="0"/>
            <a:t>2.1.2 	Discuss the evidence for the cell theory</a:t>
          </a:r>
          <a:endParaRPr lang="en-GB" sz="1600" dirty="0"/>
        </a:p>
      </dgm:t>
    </dgm:pt>
    <dgm:pt modelId="{70DA5659-7C0B-434D-9567-C98C874828F2}" type="parTrans" cxnId="{A6C97FB4-7584-4037-920E-96032B39007B}">
      <dgm:prSet/>
      <dgm:spPr/>
      <dgm:t>
        <a:bodyPr/>
        <a:lstStyle/>
        <a:p>
          <a:endParaRPr lang="en-GB" sz="2800"/>
        </a:p>
      </dgm:t>
    </dgm:pt>
    <dgm:pt modelId="{FC69A371-8B4B-426F-9D42-59385AFD1C41}" type="sibTrans" cxnId="{A6C97FB4-7584-4037-920E-96032B39007B}">
      <dgm:prSet/>
      <dgm:spPr/>
      <dgm:t>
        <a:bodyPr/>
        <a:lstStyle/>
        <a:p>
          <a:endParaRPr lang="en-GB" sz="2800"/>
        </a:p>
      </dgm:t>
    </dgm:pt>
    <dgm:pt modelId="{9FEE697A-3D1F-4BC0-AF3B-A746CFA55F75}">
      <dgm:prSet custT="1"/>
      <dgm:spPr/>
      <dgm:t>
        <a:bodyPr/>
        <a:lstStyle/>
        <a:p>
          <a:pPr rtl="0"/>
          <a:r>
            <a:rPr lang="en-GB" sz="1600" dirty="0" smtClean="0"/>
            <a:t>2.1.3 	State that unicellular organisms carry out all functions of life</a:t>
          </a:r>
          <a:endParaRPr lang="en-GB" sz="1600" dirty="0"/>
        </a:p>
      </dgm:t>
    </dgm:pt>
    <dgm:pt modelId="{051B9787-20ED-4216-BA95-42EDB7A850F4}" type="parTrans" cxnId="{8688B84A-391B-4377-A31E-33A4B8723970}">
      <dgm:prSet/>
      <dgm:spPr/>
      <dgm:t>
        <a:bodyPr/>
        <a:lstStyle/>
        <a:p>
          <a:endParaRPr lang="en-GB" sz="2800"/>
        </a:p>
      </dgm:t>
    </dgm:pt>
    <dgm:pt modelId="{5F6465E7-A4E2-49FF-9A48-BDF72C6FF0F6}" type="sibTrans" cxnId="{8688B84A-391B-4377-A31E-33A4B8723970}">
      <dgm:prSet/>
      <dgm:spPr/>
      <dgm:t>
        <a:bodyPr/>
        <a:lstStyle/>
        <a:p>
          <a:endParaRPr lang="en-GB" sz="2800"/>
        </a:p>
      </dgm:t>
    </dgm:pt>
    <dgm:pt modelId="{070D921B-5764-42C1-AFB8-19DA2750C93E}">
      <dgm:prSet custT="1"/>
      <dgm:spPr/>
      <dgm:t>
        <a:bodyPr/>
        <a:lstStyle/>
        <a:p>
          <a:pPr rtl="0"/>
          <a:r>
            <a:rPr lang="en-GB" sz="1600" dirty="0" smtClean="0"/>
            <a:t>2.1.4 	Compare the relative sizes of molecules, cell membranes thickness, 	viruses, bacteria, organelles and cells, using the appropriate SI unit.</a:t>
          </a:r>
          <a:endParaRPr lang="en-GB" sz="1600" dirty="0"/>
        </a:p>
      </dgm:t>
    </dgm:pt>
    <dgm:pt modelId="{FC170D48-97D0-4DD1-90AE-20D79E59B788}" type="parTrans" cxnId="{3BB11445-5AB1-4EFF-A9EC-9F5B8DC55CC0}">
      <dgm:prSet/>
      <dgm:spPr/>
      <dgm:t>
        <a:bodyPr/>
        <a:lstStyle/>
        <a:p>
          <a:endParaRPr lang="en-GB" sz="2800"/>
        </a:p>
      </dgm:t>
    </dgm:pt>
    <dgm:pt modelId="{D2AAC8E9-79C9-4667-9F37-0F66234E1F06}" type="sibTrans" cxnId="{3BB11445-5AB1-4EFF-A9EC-9F5B8DC55CC0}">
      <dgm:prSet/>
      <dgm:spPr/>
      <dgm:t>
        <a:bodyPr/>
        <a:lstStyle/>
        <a:p>
          <a:endParaRPr lang="en-GB" sz="2800"/>
        </a:p>
      </dgm:t>
    </dgm:pt>
    <dgm:pt modelId="{C5D047DC-2BB2-42F9-AA93-1405D952B955}">
      <dgm:prSet custT="1"/>
      <dgm:spPr/>
      <dgm:t>
        <a:bodyPr/>
        <a:lstStyle/>
        <a:p>
          <a:pPr rtl="0"/>
          <a:r>
            <a:rPr lang="en-GB" sz="1600" dirty="0" smtClean="0"/>
            <a:t>2.1.5 	Calculate the linear magnification drawings and the actual size of 	specimens in images of known magnification.</a:t>
          </a:r>
          <a:endParaRPr lang="en-GB" sz="1600" dirty="0"/>
        </a:p>
      </dgm:t>
    </dgm:pt>
    <dgm:pt modelId="{8A2C960F-2557-4BDE-9B72-7FB2C7786545}" type="parTrans" cxnId="{2D6A31DC-56E4-4250-B9D9-5AB4F314A840}">
      <dgm:prSet/>
      <dgm:spPr/>
      <dgm:t>
        <a:bodyPr/>
        <a:lstStyle/>
        <a:p>
          <a:endParaRPr lang="en-GB" sz="2800"/>
        </a:p>
      </dgm:t>
    </dgm:pt>
    <dgm:pt modelId="{8C9EFC4D-58AA-4A6F-802E-64C438339805}" type="sibTrans" cxnId="{2D6A31DC-56E4-4250-B9D9-5AB4F314A840}">
      <dgm:prSet/>
      <dgm:spPr/>
      <dgm:t>
        <a:bodyPr/>
        <a:lstStyle/>
        <a:p>
          <a:endParaRPr lang="en-GB" sz="2800"/>
        </a:p>
      </dgm:t>
    </dgm:pt>
    <dgm:pt modelId="{C7B01667-BFB0-4D17-A2AA-026D74CB0C20}">
      <dgm:prSet custT="1"/>
      <dgm:spPr/>
      <dgm:t>
        <a:bodyPr/>
        <a:lstStyle/>
        <a:p>
          <a:pPr rtl="0"/>
          <a:r>
            <a:rPr lang="en-GB" sz="1600" dirty="0" smtClean="0"/>
            <a:t>2.1.6 	Explain the importance of the surface area to volume ratio as a 	factor of limiting cell size.</a:t>
          </a:r>
          <a:endParaRPr lang="en-GB" sz="1600" dirty="0"/>
        </a:p>
      </dgm:t>
    </dgm:pt>
    <dgm:pt modelId="{6B8A028D-98E5-41E0-814A-936EE00D67D3}" type="parTrans" cxnId="{7747E043-4B02-41B2-AC95-E0C1DA4E6193}">
      <dgm:prSet/>
      <dgm:spPr/>
      <dgm:t>
        <a:bodyPr/>
        <a:lstStyle/>
        <a:p>
          <a:endParaRPr lang="en-GB" sz="2800"/>
        </a:p>
      </dgm:t>
    </dgm:pt>
    <dgm:pt modelId="{4A06F389-88C8-482F-85B7-81B34D2E8E9F}" type="sibTrans" cxnId="{7747E043-4B02-41B2-AC95-E0C1DA4E6193}">
      <dgm:prSet/>
      <dgm:spPr/>
      <dgm:t>
        <a:bodyPr/>
        <a:lstStyle/>
        <a:p>
          <a:endParaRPr lang="en-GB" sz="2800"/>
        </a:p>
      </dgm:t>
    </dgm:pt>
    <dgm:pt modelId="{BD2CD6A5-D8C6-44F0-9ED7-A0A7B80C88EE}">
      <dgm:prSet custT="1"/>
      <dgm:spPr/>
      <dgm:t>
        <a:bodyPr/>
        <a:lstStyle/>
        <a:p>
          <a:pPr rtl="0"/>
          <a:r>
            <a:rPr lang="en-GB" sz="1600" dirty="0" smtClean="0"/>
            <a:t>2.1.7 	State that multicellular organisms show emergent properties.</a:t>
          </a:r>
          <a:endParaRPr lang="en-GB" sz="1600" dirty="0"/>
        </a:p>
      </dgm:t>
    </dgm:pt>
    <dgm:pt modelId="{65B5E97E-DB30-4810-917A-6E556954FE99}" type="parTrans" cxnId="{03827F70-3AC6-482E-8AF9-02FD649D5EB1}">
      <dgm:prSet/>
      <dgm:spPr/>
      <dgm:t>
        <a:bodyPr/>
        <a:lstStyle/>
        <a:p>
          <a:endParaRPr lang="en-GB" sz="2800"/>
        </a:p>
      </dgm:t>
    </dgm:pt>
    <dgm:pt modelId="{0C223846-A5DF-413D-951C-769B115DED25}" type="sibTrans" cxnId="{03827F70-3AC6-482E-8AF9-02FD649D5EB1}">
      <dgm:prSet/>
      <dgm:spPr/>
      <dgm:t>
        <a:bodyPr/>
        <a:lstStyle/>
        <a:p>
          <a:endParaRPr lang="en-GB" sz="2800"/>
        </a:p>
      </dgm:t>
    </dgm:pt>
    <dgm:pt modelId="{C80C52BA-728F-4B82-A6B4-08FB7B283197}">
      <dgm:prSet custT="1"/>
      <dgm:spPr/>
      <dgm:t>
        <a:bodyPr/>
        <a:lstStyle/>
        <a:p>
          <a:pPr rtl="0"/>
          <a:r>
            <a:rPr lang="en-GB" sz="1600" dirty="0" smtClean="0"/>
            <a:t>2.1.8 	</a:t>
          </a:r>
          <a:r>
            <a:rPr lang="en-GB" sz="1500" dirty="0" smtClean="0"/>
            <a:t>Explain that cells in multicellular organisms differentiate to carry out 	specialized functions by expressing some of their genes but not others.</a:t>
          </a:r>
          <a:endParaRPr lang="en-GB" sz="1500" dirty="0"/>
        </a:p>
      </dgm:t>
    </dgm:pt>
    <dgm:pt modelId="{2EACA99E-8D8A-4F72-BC06-7B96276C993B}" type="parTrans" cxnId="{69DA1885-1866-4296-8F6D-D2BE4D060D26}">
      <dgm:prSet/>
      <dgm:spPr/>
      <dgm:t>
        <a:bodyPr/>
        <a:lstStyle/>
        <a:p>
          <a:endParaRPr lang="en-GB" sz="2800"/>
        </a:p>
      </dgm:t>
    </dgm:pt>
    <dgm:pt modelId="{0445B656-7D64-4B34-9209-6F68B2BEC357}" type="sibTrans" cxnId="{69DA1885-1866-4296-8F6D-D2BE4D060D26}">
      <dgm:prSet/>
      <dgm:spPr/>
      <dgm:t>
        <a:bodyPr/>
        <a:lstStyle/>
        <a:p>
          <a:endParaRPr lang="en-GB" sz="2800"/>
        </a:p>
      </dgm:t>
    </dgm:pt>
    <dgm:pt modelId="{BE861BF1-3DF5-4F7B-9AAE-49F6DE439DBE}">
      <dgm:prSet custT="1"/>
      <dgm:spPr/>
      <dgm:t>
        <a:bodyPr/>
        <a:lstStyle/>
        <a:p>
          <a:pPr rtl="0"/>
          <a:r>
            <a:rPr lang="en-GB" sz="1600" dirty="0" smtClean="0"/>
            <a:t>2.1.9 	State that stem cells retain the capacity to divide and have the ability 	differentiate along different pathways. </a:t>
          </a:r>
          <a:endParaRPr lang="en-GB" sz="1600" dirty="0"/>
        </a:p>
      </dgm:t>
    </dgm:pt>
    <dgm:pt modelId="{F5BBA1EA-D6BB-4503-99E0-07E107CF64CE}" type="parTrans" cxnId="{E15FE3AD-F0BE-41B0-B86E-206A312DE3D8}">
      <dgm:prSet/>
      <dgm:spPr/>
      <dgm:t>
        <a:bodyPr/>
        <a:lstStyle/>
        <a:p>
          <a:endParaRPr lang="en-GB" sz="2800"/>
        </a:p>
      </dgm:t>
    </dgm:pt>
    <dgm:pt modelId="{ECC08F76-CC85-4454-AA96-B0845E3C052F}" type="sibTrans" cxnId="{E15FE3AD-F0BE-41B0-B86E-206A312DE3D8}">
      <dgm:prSet/>
      <dgm:spPr/>
      <dgm:t>
        <a:bodyPr/>
        <a:lstStyle/>
        <a:p>
          <a:endParaRPr lang="en-GB" sz="2800"/>
        </a:p>
      </dgm:t>
    </dgm:pt>
    <dgm:pt modelId="{7B5959C5-B3A1-4770-8F25-0CDCEDC03A51}" type="pres">
      <dgm:prSet presAssocID="{6C52755B-4CD7-4FDC-A95A-02E1CCEAC8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93DCFD0-C771-42E5-B79C-B836E7F7D73A}" type="pres">
      <dgm:prSet presAssocID="{4ADA1B67-E897-4285-A147-60B862F767F0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D93C2C-9069-4D0B-A519-CDF8EFDA7EC9}" type="pres">
      <dgm:prSet presAssocID="{5F92831E-88B0-4B58-A3E1-A17C77496FB2}" presName="spacer" presStyleCnt="0"/>
      <dgm:spPr/>
    </dgm:pt>
    <dgm:pt modelId="{DFE815EF-1D06-4908-8989-FD24372FC4AC}" type="pres">
      <dgm:prSet presAssocID="{636875C3-0FFE-4780-8A30-898AE6B20D99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99AF49-3BC2-4668-ACE3-B52436F6249A}" type="pres">
      <dgm:prSet presAssocID="{FC69A371-8B4B-426F-9D42-59385AFD1C41}" presName="spacer" presStyleCnt="0"/>
      <dgm:spPr/>
    </dgm:pt>
    <dgm:pt modelId="{C9FFBEF1-DF32-4014-9E37-3B6E72DE673B}" type="pres">
      <dgm:prSet presAssocID="{9FEE697A-3D1F-4BC0-AF3B-A746CFA55F7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F783BE-FB27-4714-BCE2-374B3D758093}" type="pres">
      <dgm:prSet presAssocID="{5F6465E7-A4E2-49FF-9A48-BDF72C6FF0F6}" presName="spacer" presStyleCnt="0"/>
      <dgm:spPr/>
    </dgm:pt>
    <dgm:pt modelId="{56E5F052-8276-4361-9908-EEA11B1356F1}" type="pres">
      <dgm:prSet presAssocID="{070D921B-5764-42C1-AFB8-19DA2750C93E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C4D99C-E56A-4685-AEAE-92B78B5B021C}" type="pres">
      <dgm:prSet presAssocID="{D2AAC8E9-79C9-4667-9F37-0F66234E1F06}" presName="spacer" presStyleCnt="0"/>
      <dgm:spPr/>
    </dgm:pt>
    <dgm:pt modelId="{31A65AF3-8A97-466C-BE6D-D2D8FC2185A1}" type="pres">
      <dgm:prSet presAssocID="{C5D047DC-2BB2-42F9-AA93-1405D952B95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A5B96E-219D-4E98-BE13-81352EB390A0}" type="pres">
      <dgm:prSet presAssocID="{8C9EFC4D-58AA-4A6F-802E-64C438339805}" presName="spacer" presStyleCnt="0"/>
      <dgm:spPr/>
    </dgm:pt>
    <dgm:pt modelId="{13E274B5-2241-41A1-8B95-641E49490D09}" type="pres">
      <dgm:prSet presAssocID="{C7B01667-BFB0-4D17-A2AA-026D74CB0C20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DB2216-C178-4BBD-815A-A858D48DFCD0}" type="pres">
      <dgm:prSet presAssocID="{4A06F389-88C8-482F-85B7-81B34D2E8E9F}" presName="spacer" presStyleCnt="0"/>
      <dgm:spPr/>
    </dgm:pt>
    <dgm:pt modelId="{8E30BECA-6BF4-4F1F-A549-A1043D3B7489}" type="pres">
      <dgm:prSet presAssocID="{BD2CD6A5-D8C6-44F0-9ED7-A0A7B80C88E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961D51-4EE1-4001-8ED3-0A40647AEF42}" type="pres">
      <dgm:prSet presAssocID="{0C223846-A5DF-413D-951C-769B115DED25}" presName="spacer" presStyleCnt="0"/>
      <dgm:spPr/>
    </dgm:pt>
    <dgm:pt modelId="{4DE5B706-7E7B-4BA1-87A0-59D594A5D562}" type="pres">
      <dgm:prSet presAssocID="{C80C52BA-728F-4B82-A6B4-08FB7B283197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AF2105-60C6-42CA-968B-BB5F72E4BBD9}" type="pres">
      <dgm:prSet presAssocID="{0445B656-7D64-4B34-9209-6F68B2BEC357}" presName="spacer" presStyleCnt="0"/>
      <dgm:spPr/>
    </dgm:pt>
    <dgm:pt modelId="{AAA562D2-E012-4E20-8852-E73ECD58D2BF}" type="pres">
      <dgm:prSet presAssocID="{BE861BF1-3DF5-4F7B-9AAE-49F6DE439DB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1FE806-76CF-4DF8-8254-3E852D4A59A8}" type="presOf" srcId="{4ADA1B67-E897-4285-A147-60B862F767F0}" destId="{393DCFD0-C771-42E5-B79C-B836E7F7D73A}" srcOrd="0" destOrd="0" presId="urn:microsoft.com/office/officeart/2005/8/layout/vList2"/>
    <dgm:cxn modelId="{A6C97FB4-7584-4037-920E-96032B39007B}" srcId="{6C52755B-4CD7-4FDC-A95A-02E1CCEAC8EA}" destId="{636875C3-0FFE-4780-8A30-898AE6B20D99}" srcOrd="1" destOrd="0" parTransId="{70DA5659-7C0B-434D-9567-C98C874828F2}" sibTransId="{FC69A371-8B4B-426F-9D42-59385AFD1C41}"/>
    <dgm:cxn modelId="{680592F8-527D-42DA-BEBF-114310D045C6}" type="presOf" srcId="{070D921B-5764-42C1-AFB8-19DA2750C93E}" destId="{56E5F052-8276-4361-9908-EEA11B1356F1}" srcOrd="0" destOrd="0" presId="urn:microsoft.com/office/officeart/2005/8/layout/vList2"/>
    <dgm:cxn modelId="{3BB11445-5AB1-4EFF-A9EC-9F5B8DC55CC0}" srcId="{6C52755B-4CD7-4FDC-A95A-02E1CCEAC8EA}" destId="{070D921B-5764-42C1-AFB8-19DA2750C93E}" srcOrd="3" destOrd="0" parTransId="{FC170D48-97D0-4DD1-90AE-20D79E59B788}" sibTransId="{D2AAC8E9-79C9-4667-9F37-0F66234E1F06}"/>
    <dgm:cxn modelId="{03827F70-3AC6-482E-8AF9-02FD649D5EB1}" srcId="{6C52755B-4CD7-4FDC-A95A-02E1CCEAC8EA}" destId="{BD2CD6A5-D8C6-44F0-9ED7-A0A7B80C88EE}" srcOrd="6" destOrd="0" parTransId="{65B5E97E-DB30-4810-917A-6E556954FE99}" sibTransId="{0C223846-A5DF-413D-951C-769B115DED25}"/>
    <dgm:cxn modelId="{2558DC8A-BF21-4A44-8CE6-E50C8D8DFE0F}" type="presOf" srcId="{C7B01667-BFB0-4D17-A2AA-026D74CB0C20}" destId="{13E274B5-2241-41A1-8B95-641E49490D09}" srcOrd="0" destOrd="0" presId="urn:microsoft.com/office/officeart/2005/8/layout/vList2"/>
    <dgm:cxn modelId="{2D6A31DC-56E4-4250-B9D9-5AB4F314A840}" srcId="{6C52755B-4CD7-4FDC-A95A-02E1CCEAC8EA}" destId="{C5D047DC-2BB2-42F9-AA93-1405D952B955}" srcOrd="4" destOrd="0" parTransId="{8A2C960F-2557-4BDE-9B72-7FB2C7786545}" sibTransId="{8C9EFC4D-58AA-4A6F-802E-64C438339805}"/>
    <dgm:cxn modelId="{F26AC9A6-89A5-4ADD-8098-44413432A2B5}" srcId="{6C52755B-4CD7-4FDC-A95A-02E1CCEAC8EA}" destId="{4ADA1B67-E897-4285-A147-60B862F767F0}" srcOrd="0" destOrd="0" parTransId="{8A6039A5-6640-4837-A1D6-7BC802C78B8A}" sibTransId="{5F92831E-88B0-4B58-A3E1-A17C77496FB2}"/>
    <dgm:cxn modelId="{6459CF65-A548-4F8A-8767-028639F6C6DB}" type="presOf" srcId="{BD2CD6A5-D8C6-44F0-9ED7-A0A7B80C88EE}" destId="{8E30BECA-6BF4-4F1F-A549-A1043D3B7489}" srcOrd="0" destOrd="0" presId="urn:microsoft.com/office/officeart/2005/8/layout/vList2"/>
    <dgm:cxn modelId="{E15FE3AD-F0BE-41B0-B86E-206A312DE3D8}" srcId="{6C52755B-4CD7-4FDC-A95A-02E1CCEAC8EA}" destId="{BE861BF1-3DF5-4F7B-9AAE-49F6DE439DBE}" srcOrd="8" destOrd="0" parTransId="{F5BBA1EA-D6BB-4503-99E0-07E107CF64CE}" sibTransId="{ECC08F76-CC85-4454-AA96-B0845E3C052F}"/>
    <dgm:cxn modelId="{0C755A58-BADB-4D8A-B6A8-5AB9959621A1}" type="presOf" srcId="{636875C3-0FFE-4780-8A30-898AE6B20D99}" destId="{DFE815EF-1D06-4908-8989-FD24372FC4AC}" srcOrd="0" destOrd="0" presId="urn:microsoft.com/office/officeart/2005/8/layout/vList2"/>
    <dgm:cxn modelId="{30C236FF-83FE-45E1-ADB0-223DABC8E169}" type="presOf" srcId="{C80C52BA-728F-4B82-A6B4-08FB7B283197}" destId="{4DE5B706-7E7B-4BA1-87A0-59D594A5D562}" srcOrd="0" destOrd="0" presId="urn:microsoft.com/office/officeart/2005/8/layout/vList2"/>
    <dgm:cxn modelId="{8F5BA491-F27C-4F56-9B0F-6CE10A11C550}" type="presOf" srcId="{C5D047DC-2BB2-42F9-AA93-1405D952B955}" destId="{31A65AF3-8A97-466C-BE6D-D2D8FC2185A1}" srcOrd="0" destOrd="0" presId="urn:microsoft.com/office/officeart/2005/8/layout/vList2"/>
    <dgm:cxn modelId="{7747E043-4B02-41B2-AC95-E0C1DA4E6193}" srcId="{6C52755B-4CD7-4FDC-A95A-02E1CCEAC8EA}" destId="{C7B01667-BFB0-4D17-A2AA-026D74CB0C20}" srcOrd="5" destOrd="0" parTransId="{6B8A028D-98E5-41E0-814A-936EE00D67D3}" sibTransId="{4A06F389-88C8-482F-85B7-81B34D2E8E9F}"/>
    <dgm:cxn modelId="{D50FB7EA-A251-4237-AFBA-9522079FDC62}" type="presOf" srcId="{6C52755B-4CD7-4FDC-A95A-02E1CCEAC8EA}" destId="{7B5959C5-B3A1-4770-8F25-0CDCEDC03A51}" srcOrd="0" destOrd="0" presId="urn:microsoft.com/office/officeart/2005/8/layout/vList2"/>
    <dgm:cxn modelId="{344797FA-B9B8-43D0-BCBA-92443724C446}" type="presOf" srcId="{9FEE697A-3D1F-4BC0-AF3B-A746CFA55F75}" destId="{C9FFBEF1-DF32-4014-9E37-3B6E72DE673B}" srcOrd="0" destOrd="0" presId="urn:microsoft.com/office/officeart/2005/8/layout/vList2"/>
    <dgm:cxn modelId="{69DA1885-1866-4296-8F6D-D2BE4D060D26}" srcId="{6C52755B-4CD7-4FDC-A95A-02E1CCEAC8EA}" destId="{C80C52BA-728F-4B82-A6B4-08FB7B283197}" srcOrd="7" destOrd="0" parTransId="{2EACA99E-8D8A-4F72-BC06-7B96276C993B}" sibTransId="{0445B656-7D64-4B34-9209-6F68B2BEC357}"/>
    <dgm:cxn modelId="{334F348E-F564-4DD9-B873-96BC46AF88DF}" type="presOf" srcId="{BE861BF1-3DF5-4F7B-9AAE-49F6DE439DBE}" destId="{AAA562D2-E012-4E20-8852-E73ECD58D2BF}" srcOrd="0" destOrd="0" presId="urn:microsoft.com/office/officeart/2005/8/layout/vList2"/>
    <dgm:cxn modelId="{8688B84A-391B-4377-A31E-33A4B8723970}" srcId="{6C52755B-4CD7-4FDC-A95A-02E1CCEAC8EA}" destId="{9FEE697A-3D1F-4BC0-AF3B-A746CFA55F75}" srcOrd="2" destOrd="0" parTransId="{051B9787-20ED-4216-BA95-42EDB7A850F4}" sibTransId="{5F6465E7-A4E2-49FF-9A48-BDF72C6FF0F6}"/>
    <dgm:cxn modelId="{7F381F69-5946-4FE0-9F6B-8D09355910AD}" type="presParOf" srcId="{7B5959C5-B3A1-4770-8F25-0CDCEDC03A51}" destId="{393DCFD0-C771-42E5-B79C-B836E7F7D73A}" srcOrd="0" destOrd="0" presId="urn:microsoft.com/office/officeart/2005/8/layout/vList2"/>
    <dgm:cxn modelId="{6176D459-E44C-492D-A3E1-C024DFF1ECD8}" type="presParOf" srcId="{7B5959C5-B3A1-4770-8F25-0CDCEDC03A51}" destId="{C6D93C2C-9069-4D0B-A519-CDF8EFDA7EC9}" srcOrd="1" destOrd="0" presId="urn:microsoft.com/office/officeart/2005/8/layout/vList2"/>
    <dgm:cxn modelId="{36F8D9BA-464C-4F7B-850A-F7AFDC8BFD76}" type="presParOf" srcId="{7B5959C5-B3A1-4770-8F25-0CDCEDC03A51}" destId="{DFE815EF-1D06-4908-8989-FD24372FC4AC}" srcOrd="2" destOrd="0" presId="urn:microsoft.com/office/officeart/2005/8/layout/vList2"/>
    <dgm:cxn modelId="{40D2D652-67B9-4491-B771-E9F97B5019E2}" type="presParOf" srcId="{7B5959C5-B3A1-4770-8F25-0CDCEDC03A51}" destId="{0F99AF49-3BC2-4668-ACE3-B52436F6249A}" srcOrd="3" destOrd="0" presId="urn:microsoft.com/office/officeart/2005/8/layout/vList2"/>
    <dgm:cxn modelId="{AE679B84-2740-4BF6-A06E-61160B159E40}" type="presParOf" srcId="{7B5959C5-B3A1-4770-8F25-0CDCEDC03A51}" destId="{C9FFBEF1-DF32-4014-9E37-3B6E72DE673B}" srcOrd="4" destOrd="0" presId="urn:microsoft.com/office/officeart/2005/8/layout/vList2"/>
    <dgm:cxn modelId="{3156B40C-EDD1-4CF4-996F-30225C54EFAF}" type="presParOf" srcId="{7B5959C5-B3A1-4770-8F25-0CDCEDC03A51}" destId="{0AF783BE-FB27-4714-BCE2-374B3D758093}" srcOrd="5" destOrd="0" presId="urn:microsoft.com/office/officeart/2005/8/layout/vList2"/>
    <dgm:cxn modelId="{F8644751-8A1C-4EAD-AC6B-8875E14ED552}" type="presParOf" srcId="{7B5959C5-B3A1-4770-8F25-0CDCEDC03A51}" destId="{56E5F052-8276-4361-9908-EEA11B1356F1}" srcOrd="6" destOrd="0" presId="urn:microsoft.com/office/officeart/2005/8/layout/vList2"/>
    <dgm:cxn modelId="{24ECCB2D-E472-472B-9D01-50F9CBF1A623}" type="presParOf" srcId="{7B5959C5-B3A1-4770-8F25-0CDCEDC03A51}" destId="{D4C4D99C-E56A-4685-AEAE-92B78B5B021C}" srcOrd="7" destOrd="0" presId="urn:microsoft.com/office/officeart/2005/8/layout/vList2"/>
    <dgm:cxn modelId="{BFCE8154-8E22-4C25-8906-2B21BEA47D1E}" type="presParOf" srcId="{7B5959C5-B3A1-4770-8F25-0CDCEDC03A51}" destId="{31A65AF3-8A97-466C-BE6D-D2D8FC2185A1}" srcOrd="8" destOrd="0" presId="urn:microsoft.com/office/officeart/2005/8/layout/vList2"/>
    <dgm:cxn modelId="{8BE23D69-593A-4EAD-BA10-84C9723FF961}" type="presParOf" srcId="{7B5959C5-B3A1-4770-8F25-0CDCEDC03A51}" destId="{F6A5B96E-219D-4E98-BE13-81352EB390A0}" srcOrd="9" destOrd="0" presId="urn:microsoft.com/office/officeart/2005/8/layout/vList2"/>
    <dgm:cxn modelId="{B1486176-4EFA-44D8-AB9D-8AF63A10F1F2}" type="presParOf" srcId="{7B5959C5-B3A1-4770-8F25-0CDCEDC03A51}" destId="{13E274B5-2241-41A1-8B95-641E49490D09}" srcOrd="10" destOrd="0" presId="urn:microsoft.com/office/officeart/2005/8/layout/vList2"/>
    <dgm:cxn modelId="{1056B075-6F0F-4DE9-97F3-AC006B7FE9AB}" type="presParOf" srcId="{7B5959C5-B3A1-4770-8F25-0CDCEDC03A51}" destId="{EFDB2216-C178-4BBD-815A-A858D48DFCD0}" srcOrd="11" destOrd="0" presId="urn:microsoft.com/office/officeart/2005/8/layout/vList2"/>
    <dgm:cxn modelId="{FDAF07E2-207B-4E6B-A1EE-E3E855C7279C}" type="presParOf" srcId="{7B5959C5-B3A1-4770-8F25-0CDCEDC03A51}" destId="{8E30BECA-6BF4-4F1F-A549-A1043D3B7489}" srcOrd="12" destOrd="0" presId="urn:microsoft.com/office/officeart/2005/8/layout/vList2"/>
    <dgm:cxn modelId="{8510AA68-8FA6-428E-B42F-27DF7CDEE79D}" type="presParOf" srcId="{7B5959C5-B3A1-4770-8F25-0CDCEDC03A51}" destId="{5F961D51-4EE1-4001-8ED3-0A40647AEF42}" srcOrd="13" destOrd="0" presId="urn:microsoft.com/office/officeart/2005/8/layout/vList2"/>
    <dgm:cxn modelId="{62410C39-B36A-443C-9D08-0690FC0F8FFE}" type="presParOf" srcId="{7B5959C5-B3A1-4770-8F25-0CDCEDC03A51}" destId="{4DE5B706-7E7B-4BA1-87A0-59D594A5D562}" srcOrd="14" destOrd="0" presId="urn:microsoft.com/office/officeart/2005/8/layout/vList2"/>
    <dgm:cxn modelId="{56583C64-55C4-4B55-BDE8-1E2BC6165B9D}" type="presParOf" srcId="{7B5959C5-B3A1-4770-8F25-0CDCEDC03A51}" destId="{F9AF2105-60C6-42CA-968B-BB5F72E4BBD9}" srcOrd="15" destOrd="0" presId="urn:microsoft.com/office/officeart/2005/8/layout/vList2"/>
    <dgm:cxn modelId="{28D71C28-344A-4F9A-B3FA-D8B7DEF6B9EE}" type="presParOf" srcId="{7B5959C5-B3A1-4770-8F25-0CDCEDC03A51}" destId="{AAA562D2-E012-4E20-8852-E73ECD58D2B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DCFD0-C771-42E5-B79C-B836E7F7D73A}">
      <dsp:nvSpPr>
        <dsp:cNvPr id="0" name=""/>
        <dsp:cNvSpPr/>
      </dsp:nvSpPr>
      <dsp:spPr>
        <a:xfrm>
          <a:off x="0" y="1357"/>
          <a:ext cx="7776864" cy="58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2.1.1 	Outline cell theory</a:t>
          </a:r>
          <a:endParaRPr lang="en-GB" sz="1600" kern="1200" dirty="0"/>
        </a:p>
      </dsp:txBody>
      <dsp:txXfrm>
        <a:off x="28321" y="29678"/>
        <a:ext cx="7720222" cy="523509"/>
      </dsp:txXfrm>
    </dsp:sp>
    <dsp:sp modelId="{DFE815EF-1D06-4908-8989-FD24372FC4AC}">
      <dsp:nvSpPr>
        <dsp:cNvPr id="0" name=""/>
        <dsp:cNvSpPr/>
      </dsp:nvSpPr>
      <dsp:spPr>
        <a:xfrm>
          <a:off x="0" y="594573"/>
          <a:ext cx="7776864" cy="58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2.1.2 	Discuss the evidence for the cell theory</a:t>
          </a:r>
          <a:endParaRPr lang="en-GB" sz="1600" kern="1200" dirty="0"/>
        </a:p>
      </dsp:txBody>
      <dsp:txXfrm>
        <a:off x="28321" y="622894"/>
        <a:ext cx="7720222" cy="523509"/>
      </dsp:txXfrm>
    </dsp:sp>
    <dsp:sp modelId="{C9FFBEF1-DF32-4014-9E37-3B6E72DE673B}">
      <dsp:nvSpPr>
        <dsp:cNvPr id="0" name=""/>
        <dsp:cNvSpPr/>
      </dsp:nvSpPr>
      <dsp:spPr>
        <a:xfrm>
          <a:off x="0" y="1187789"/>
          <a:ext cx="7776864" cy="58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2.1.3 	State that unicellular organisms carry out all functions of life</a:t>
          </a:r>
          <a:endParaRPr lang="en-GB" sz="1600" kern="1200" dirty="0"/>
        </a:p>
      </dsp:txBody>
      <dsp:txXfrm>
        <a:off x="28321" y="1216110"/>
        <a:ext cx="7720222" cy="523509"/>
      </dsp:txXfrm>
    </dsp:sp>
    <dsp:sp modelId="{56E5F052-8276-4361-9908-EEA11B1356F1}">
      <dsp:nvSpPr>
        <dsp:cNvPr id="0" name=""/>
        <dsp:cNvSpPr/>
      </dsp:nvSpPr>
      <dsp:spPr>
        <a:xfrm>
          <a:off x="0" y="1781004"/>
          <a:ext cx="7776864" cy="58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2.1.4 	Compare the relative sizes of molecules, cell membranes thickness, 	viruses, bacteria, organelles and cells, using the appropriate SI unit.</a:t>
          </a:r>
          <a:endParaRPr lang="en-GB" sz="1600" kern="1200" dirty="0"/>
        </a:p>
      </dsp:txBody>
      <dsp:txXfrm>
        <a:off x="28321" y="1809325"/>
        <a:ext cx="7720222" cy="523509"/>
      </dsp:txXfrm>
    </dsp:sp>
    <dsp:sp modelId="{31A65AF3-8A97-466C-BE6D-D2D8FC2185A1}">
      <dsp:nvSpPr>
        <dsp:cNvPr id="0" name=""/>
        <dsp:cNvSpPr/>
      </dsp:nvSpPr>
      <dsp:spPr>
        <a:xfrm>
          <a:off x="0" y="2374220"/>
          <a:ext cx="7776864" cy="58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2.1.5 	Calculate the linear magnification drawings and the actual size of 	specimens in images of known magnification.</a:t>
          </a:r>
          <a:endParaRPr lang="en-GB" sz="1600" kern="1200" dirty="0"/>
        </a:p>
      </dsp:txBody>
      <dsp:txXfrm>
        <a:off x="28321" y="2402541"/>
        <a:ext cx="7720222" cy="523509"/>
      </dsp:txXfrm>
    </dsp:sp>
    <dsp:sp modelId="{13E274B5-2241-41A1-8B95-641E49490D09}">
      <dsp:nvSpPr>
        <dsp:cNvPr id="0" name=""/>
        <dsp:cNvSpPr/>
      </dsp:nvSpPr>
      <dsp:spPr>
        <a:xfrm>
          <a:off x="0" y="2967435"/>
          <a:ext cx="7776864" cy="58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2.1.6 	Explain the importance of the surface area to volume ratio as a 	factor of limiting cell size.</a:t>
          </a:r>
          <a:endParaRPr lang="en-GB" sz="1600" kern="1200" dirty="0"/>
        </a:p>
      </dsp:txBody>
      <dsp:txXfrm>
        <a:off x="28321" y="2995756"/>
        <a:ext cx="7720222" cy="523509"/>
      </dsp:txXfrm>
    </dsp:sp>
    <dsp:sp modelId="{8E30BECA-6BF4-4F1F-A549-A1043D3B7489}">
      <dsp:nvSpPr>
        <dsp:cNvPr id="0" name=""/>
        <dsp:cNvSpPr/>
      </dsp:nvSpPr>
      <dsp:spPr>
        <a:xfrm>
          <a:off x="0" y="3560651"/>
          <a:ext cx="7776864" cy="58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2.1.7 	State that multicellular organisms show emergent properties.</a:t>
          </a:r>
          <a:endParaRPr lang="en-GB" sz="1600" kern="1200" dirty="0"/>
        </a:p>
      </dsp:txBody>
      <dsp:txXfrm>
        <a:off x="28321" y="3588972"/>
        <a:ext cx="7720222" cy="523509"/>
      </dsp:txXfrm>
    </dsp:sp>
    <dsp:sp modelId="{4DE5B706-7E7B-4BA1-87A0-59D594A5D562}">
      <dsp:nvSpPr>
        <dsp:cNvPr id="0" name=""/>
        <dsp:cNvSpPr/>
      </dsp:nvSpPr>
      <dsp:spPr>
        <a:xfrm>
          <a:off x="0" y="4153867"/>
          <a:ext cx="7776864" cy="58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2.1.8 	</a:t>
          </a:r>
          <a:r>
            <a:rPr lang="en-GB" sz="1500" kern="1200" dirty="0" smtClean="0"/>
            <a:t>Explain that cells in multicellular organisms differentiate to carry out 	specialized functions by expressing some of their genes but not others.</a:t>
          </a:r>
          <a:endParaRPr lang="en-GB" sz="1500" kern="1200" dirty="0"/>
        </a:p>
      </dsp:txBody>
      <dsp:txXfrm>
        <a:off x="28321" y="4182188"/>
        <a:ext cx="7720222" cy="523509"/>
      </dsp:txXfrm>
    </dsp:sp>
    <dsp:sp modelId="{AAA562D2-E012-4E20-8852-E73ECD58D2BF}">
      <dsp:nvSpPr>
        <dsp:cNvPr id="0" name=""/>
        <dsp:cNvSpPr/>
      </dsp:nvSpPr>
      <dsp:spPr>
        <a:xfrm>
          <a:off x="0" y="4747082"/>
          <a:ext cx="7776864" cy="5801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2.1.9 	State that stem cells retain the capacity to divide and have the ability 	differentiate along different pathways. </a:t>
          </a:r>
          <a:endParaRPr lang="en-GB" sz="1600" kern="1200" dirty="0"/>
        </a:p>
      </dsp:txBody>
      <dsp:txXfrm>
        <a:off x="28321" y="4775403"/>
        <a:ext cx="7720222" cy="52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2C23B-F302-4442-9272-4C062030D448}" type="datetimeFigureOut">
              <a:rPr lang="en-GB" smtClean="0"/>
              <a:t>23/09/2014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0071-030F-43EC-B77C-337FD2E8140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1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13A7AB5-DDBA-4BF5-88E2-40D5E323085C}" type="datetime1">
              <a:rPr lang="en-US" smtClean="0"/>
              <a:t>9/23/2014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3078-27ED-4AFB-A077-8DA64E9CD858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147D-D2C2-46C2-8C06-ED1BF42AFE3B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BE38-4B4D-410D-A744-773C45947DD4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9B47-4C01-4B26-8E89-E91EED4813E5}" type="datetime1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7DAC-EC36-4F41-83DE-810A83B77FD7}" type="datetime1">
              <a:rPr lang="en-US" smtClean="0"/>
              <a:t>9/23/2014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924C-99C7-4F2D-A9A0-B578BF661AAE}" type="datetime1">
              <a:rPr lang="en-US" smtClean="0"/>
              <a:t>9/23/2014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B4BD-ADB9-4B2C-B39B-318F0B9DE57F}" type="datetime1">
              <a:rPr lang="en-US" smtClean="0"/>
              <a:t>9/23/2014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D795C-9EEA-4606-8B14-A0104688D030}" type="datetime1">
              <a:rPr lang="en-US" smtClean="0"/>
              <a:t>9/23/2014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7DE7-CFDF-41B4-996A-28302FD30780}" type="datetime1">
              <a:rPr lang="en-US" smtClean="0"/>
              <a:t>9/23/2014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1BC-6212-4943-9008-577AAB9359F8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6CA59AD-16D5-483D-B90A-33452FA1B5AB}" type="datetime1">
              <a:rPr lang="en-US" smtClean="0"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IB Biology SFP - Mark Polko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sminfo.prenhall.com/science/BiologyArchive/lectureanimations/closerlook/cellsurfac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learn.org.nz/var/sciencelearn/storage/images/contexts/sporting-edge/sci-media/images/magnified-view-of-cardiac-muscle/14407-1-eng-NZ/Magnified-view-of-cardiac-muscle_full_size_landscape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urterritory.com/katherine_region/images/termite_hill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042J0IDQK4" TargetMode="External"/><Relationship Id="rId5" Type="http://schemas.openxmlformats.org/officeDocument/2006/relationships/hyperlink" Target="http://exelmagazine.org/wp-content/uploads/2012/06/brain-webTOC.jpg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ufLDxmCwB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edu/histology/i/20104ooa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a.com/discoveryguides/stemcell/images/pluri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youtube.com/watch?v=j9hEFUpTVP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eurostemcell.org/stem-cell-regulation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evH0I7Coc54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ToTFjwUc5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2013-2014\Classes\11&#186;%20Diploma%20-%20Biology\Unit%202%20-%20Cells\scale2.swf" TargetMode="External"/><Relationship Id="rId4" Type="http://schemas.openxmlformats.org/officeDocument/2006/relationships/hyperlink" Target="http://htwins.net/scale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Topic</a:t>
            </a:r>
            <a:r>
              <a:rPr lang="en-GB" dirty="0"/>
              <a:t> 2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3200" dirty="0" smtClean="0"/>
          </a:p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2.1 Cell Theory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8011" y="260648"/>
            <a:ext cx="7776864" cy="524123"/>
            <a:chOff x="0" y="2402234"/>
            <a:chExt cx="7776864" cy="524123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2402234"/>
              <a:ext cx="7776864" cy="52412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5586" y="2427820"/>
              <a:ext cx="7725692" cy="4729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2.1.5 	Calculate the linear magnification drawings and the actual size of 	specimens in images of known magnification.</a:t>
              </a:r>
              <a:endParaRPr lang="en-GB" sz="1600" kern="1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13598" y="1052736"/>
            <a:ext cx="7751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Diagrams and photographs can be shown larger or smaller than reality. To indicate the real size of the object</a:t>
            </a:r>
            <a:r>
              <a:rPr lang="en-GB" b="1" dirty="0" smtClean="0"/>
              <a:t>, the magnification </a:t>
            </a:r>
            <a:r>
              <a:rPr lang="en-GB" dirty="0" smtClean="0"/>
              <a:t>can be indicated next to the diagram or </a:t>
            </a:r>
            <a:r>
              <a:rPr lang="en-GB" dirty="0"/>
              <a:t>p</a:t>
            </a:r>
            <a:r>
              <a:rPr lang="en-GB" dirty="0" smtClean="0"/>
              <a:t>icture or </a:t>
            </a:r>
            <a:r>
              <a:rPr lang="en-GB" b="1" dirty="0" smtClean="0"/>
              <a:t>a scale bar </a:t>
            </a:r>
            <a:r>
              <a:rPr lang="en-GB" dirty="0" smtClean="0"/>
              <a:t>can be given.</a:t>
            </a:r>
            <a:endParaRPr lang="en-GB" dirty="0"/>
          </a:p>
        </p:txBody>
      </p:sp>
      <p:pic>
        <p:nvPicPr>
          <p:cNvPr id="1027" name="Picture 3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90" y="2386494"/>
            <a:ext cx="1110725" cy="105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24" y="1991362"/>
            <a:ext cx="1798638" cy="170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3317053" y="2061103"/>
            <a:ext cx="2277602" cy="3823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69453" y="3439473"/>
            <a:ext cx="1411074" cy="172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28399" y="2676002"/>
            <a:ext cx="13227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Magnification 2x</a:t>
            </a:r>
            <a:endParaRPr lang="en-GB" sz="11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26" y="3789039"/>
            <a:ext cx="2165267" cy="281781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68323" y="3971003"/>
            <a:ext cx="404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The size of the bar is 10µm, so 10x10</a:t>
            </a:r>
            <a:r>
              <a:rPr lang="en-GB" sz="1600" baseline="30000" dirty="0" smtClean="0"/>
              <a:t>-6</a:t>
            </a:r>
            <a:r>
              <a:rPr lang="en-GB" sz="1600" dirty="0" smtClean="0"/>
              <a:t>m.</a:t>
            </a:r>
          </a:p>
          <a:p>
            <a:endParaRPr lang="en-GB" sz="1600" dirty="0" smtClean="0"/>
          </a:p>
          <a:p>
            <a:r>
              <a:rPr lang="en-GB" sz="1600" dirty="0" smtClean="0"/>
              <a:t>How large is the cell?</a:t>
            </a:r>
            <a:endParaRPr lang="en-GB" sz="1600" dirty="0"/>
          </a:p>
        </p:txBody>
      </p:sp>
      <p:sp>
        <p:nvSpPr>
          <p:cNvPr id="23" name="Oval 22"/>
          <p:cNvSpPr/>
          <p:nvPr/>
        </p:nvSpPr>
        <p:spPr>
          <a:xfrm>
            <a:off x="5588700" y="3971003"/>
            <a:ext cx="787645" cy="1692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 flipH="1">
            <a:off x="5134475" y="4055642"/>
            <a:ext cx="454225" cy="84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5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3465" y="106819"/>
            <a:ext cx="5418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Calculating the magnification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139" y="980728"/>
            <a:ext cx="436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calculate the magnification used to establish the image on the right you need to apply a very simple formula;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3465" y="2210451"/>
                <a:ext cx="4375493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latin typeface="Cambria Math"/>
                        </a:rPr>
                        <m:t>𝑀𝑎𝑔𝑛𝑖𝑓𝑖𝑐𝑎𝑡𝑖𝑜𝑛</m:t>
                      </m:r>
                      <m:r>
                        <a:rPr lang="es-ES_tradn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_tradnl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_tradnl" b="0" i="1" smtClean="0">
                              <a:latin typeface="Cambria Math"/>
                            </a:rPr>
                            <m:t>𝑀𝑒𝑎𝑠𝑢𝑟𝑒𝑑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𝑠𝑖𝑧𝑒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 (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𝑟𝑢𝑙𝑒𝑟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S_tradnl" b="0" i="1" smtClean="0">
                              <a:latin typeface="Cambria Math"/>
                            </a:rPr>
                            <m:t>𝑅𝑒𝑎𝑙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𝑠𝑖𝑧𝑒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 (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𝑠𝑐𝑎𝑙𝑒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 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𝑏𝑎𝑟</m:t>
                          </m:r>
                          <m:r>
                            <a:rPr lang="es-ES_tradnl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S_tradnl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5" y="2210451"/>
                <a:ext cx="4375493" cy="6690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57" y="980728"/>
            <a:ext cx="4345043" cy="363789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812360" y="4221088"/>
            <a:ext cx="133164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12360" y="479715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14268" y="499379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µm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23465" y="3140968"/>
            <a:ext cx="437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</a:t>
            </a:r>
            <a:r>
              <a:rPr lang="en-GB" b="1" dirty="0" smtClean="0"/>
              <a:t>real size </a:t>
            </a:r>
            <a:r>
              <a:rPr lang="en-GB" dirty="0" smtClean="0"/>
              <a:t>of the scale bar is </a:t>
            </a:r>
            <a:r>
              <a:rPr lang="en-GB" b="1" dirty="0" smtClean="0"/>
              <a:t>10 µm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measured size </a:t>
            </a:r>
            <a:r>
              <a:rPr lang="en-GB" dirty="0" smtClean="0"/>
              <a:t>with a ruler would be </a:t>
            </a:r>
            <a:r>
              <a:rPr lang="en-GB" b="1" dirty="0" smtClean="0"/>
              <a:t>20 mm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30139" y="4797152"/>
                <a:ext cx="5283404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_tradnl" sz="2800" b="0" i="1" smtClean="0">
                        <a:latin typeface="Cambria Math"/>
                      </a:rPr>
                      <m:t>𝑀𝑎𝑔𝑛𝑖𝑓𝑖𝑐𝑎𝑡𝑖𝑜𝑛</m:t>
                    </m:r>
                    <m:r>
                      <a:rPr lang="es-ES_tradnl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ES_tradnl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_tradnl" sz="2800" b="0" i="1" smtClean="0">
                            <a:latin typeface="Cambria Math"/>
                          </a:rPr>
                          <m:t>20000</m:t>
                        </m:r>
                      </m:num>
                      <m:den>
                        <m:r>
                          <a:rPr lang="es-ES_tradnl" sz="28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s-ES_tradnl" sz="2800" b="0" dirty="0" smtClean="0"/>
                  <a:t>= </a:t>
                </a:r>
                <a:r>
                  <a:rPr lang="es-ES_tradnl" sz="2800" b="1" dirty="0" smtClean="0">
                    <a:solidFill>
                      <a:srgbClr val="FF0000"/>
                    </a:solidFill>
                    <a:latin typeface="Cambria Math" pitchFamily="18" charset="0"/>
                    <a:ea typeface="Cambria Math" pitchFamily="18" charset="0"/>
                  </a:rPr>
                  <a:t>2000x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39" y="4797152"/>
                <a:ext cx="5283404" cy="704295"/>
              </a:xfrm>
              <a:prstGeom prst="rect">
                <a:avLst/>
              </a:prstGeom>
              <a:blipFill rotWithShape="1">
                <a:blip r:embed="rId4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751976" y="1788489"/>
            <a:ext cx="6093964" cy="3152679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35230" y="2799674"/>
                <a:ext cx="4837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𝑀𝑎𝑔𝑛𝑖𝑓𝑖𝑒𝑑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𝑠𝑖𝑧𝑒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𝑅𝑒𝑎𝑙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𝑠𝑖𝑧𝑒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𝑚𝑎𝑔𝑛𝑖𝑓𝑖𝑐𝑎𝑡𝑖𝑜𝑛</m:t>
                      </m:r>
                    </m:oMath>
                  </m:oMathPara>
                </a14:m>
                <a:endParaRPr lang="es-ES_tradnl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30" y="2799674"/>
                <a:ext cx="483703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94556" y="3459542"/>
                <a:ext cx="3859711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𝑅𝑒𝑎𝑙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𝑠𝑖𝑧𝑒</m:t>
                      </m:r>
                      <m:r>
                        <a:rPr lang="es-ES_tradnl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_tradnl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_tradnl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𝑀𝑎𝑔𝑛𝑖𝑓𝑖𝑒𝑑</m:t>
                          </m:r>
                          <m:r>
                            <a:rPr lang="es-ES_tradnl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s-ES_tradnl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𝑠𝑖𝑧𝑒</m:t>
                          </m:r>
                          <m:r>
                            <a:rPr lang="es-ES_tradnl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(</m:t>
                          </m:r>
                          <m:r>
                            <a:rPr lang="es-ES_tradnl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𝑟𝑢𝑙𝑒𝑟</m:t>
                          </m:r>
                          <m:r>
                            <a:rPr lang="es-ES_tradnl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s-ES_tradnl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𝑀𝑎𝑔𝑛𝑖𝑓𝑖𝑐𝑎𝑡𝑖𝑜𝑛</m:t>
                          </m:r>
                        </m:den>
                      </m:f>
                    </m:oMath>
                  </m:oMathPara>
                </a14:m>
                <a:endParaRPr lang="es-ES_tradnl" b="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556" y="3459542"/>
                <a:ext cx="3859711" cy="6685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700012" y="1815821"/>
            <a:ext cx="6197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Be able to turn around the formula and calculate it the other way around as well. So: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91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7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1.11022E-16 L 0.046 0.04001 C 0.05573 0.04903 0.07014 0.05389 0.08507 0.05389 C 0.10225 0.05389 0.11597 0.04903 0.12569 0.04001 L 0.17187 1.11022E-16 " pathEditMode="relative" rAng="0" ptsTypes="FffFF">
                                      <p:cBhvr>
                                        <p:cTn id="54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 animBg="1"/>
      <p:bldP spid="14" grpId="0"/>
      <p:bldP spid="16" grpId="0"/>
      <p:bldP spid="17" grpId="0"/>
      <p:bldP spid="17" grpId="1"/>
      <p:bldP spid="6" grpId="0" animBg="1"/>
      <p:bldP spid="15" grpId="0"/>
      <p:bldP spid="1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332655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Off course you use the same procedure to calculate </a:t>
            </a:r>
            <a:r>
              <a:rPr lang="en-GB" b="1" dirty="0" smtClean="0"/>
              <a:t>the size of organelles</a:t>
            </a:r>
            <a:r>
              <a:rPr lang="en-GB" dirty="0" smtClean="0"/>
              <a:t> you observe on the image.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57" y="980728"/>
            <a:ext cx="4345043" cy="3637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812360" y="4221088"/>
            <a:ext cx="1331640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812360" y="4797152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4268" y="4993798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µm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6721" y="3793470"/>
            <a:ext cx="4652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So real size: 	= 14 mm or 14000 µm</a:t>
            </a:r>
            <a:endParaRPr lang="en-GB" sz="2000" dirty="0"/>
          </a:p>
          <a:p>
            <a:r>
              <a:rPr lang="en-GB" sz="2000" dirty="0" smtClean="0"/>
              <a:t>		= 14000 µm/2000</a:t>
            </a:r>
          </a:p>
          <a:p>
            <a:r>
              <a:rPr lang="en-GB" sz="2000" dirty="0"/>
              <a:t>	</a:t>
            </a:r>
            <a:r>
              <a:rPr lang="en-GB" sz="2000" dirty="0" smtClean="0"/>
              <a:t>	= </a:t>
            </a:r>
            <a:r>
              <a:rPr lang="en-GB" sz="2000" b="1" dirty="0" smtClean="0">
                <a:solidFill>
                  <a:srgbClr val="FF0000"/>
                </a:solidFill>
              </a:rPr>
              <a:t>7 </a:t>
            </a:r>
            <a:r>
              <a:rPr lang="en-GB" sz="2000" b="1" dirty="0">
                <a:solidFill>
                  <a:srgbClr val="FF0000"/>
                </a:solidFill>
              </a:rPr>
              <a:t>µm</a:t>
            </a:r>
          </a:p>
          <a:p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64077" y="1478975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want to calculate </a:t>
            </a:r>
            <a:r>
              <a:rPr lang="en-GB" b="1" dirty="0" smtClean="0"/>
              <a:t>the size of the nucleus </a:t>
            </a:r>
            <a:r>
              <a:rPr lang="en-GB" dirty="0" smtClean="0"/>
              <a:t>of the liver cell you see on the image, you use the same magnification you just calculated.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6012160" y="2492896"/>
            <a:ext cx="1080120" cy="102262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63688" y="1988840"/>
            <a:ext cx="41764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38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  <p:bldP spid="3" grpId="0"/>
      <p:bldP spid="2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27584" y="188640"/>
            <a:ext cx="7776864" cy="524123"/>
            <a:chOff x="0" y="2940757"/>
            <a:chExt cx="7776864" cy="524123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940757"/>
              <a:ext cx="7776864" cy="524123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5586" y="2966343"/>
              <a:ext cx="7725692" cy="4729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2.1.6 	Explain the importance of the surface area to volume ratio as a 	factor of limiting cell size.</a:t>
              </a:r>
              <a:endParaRPr lang="en-GB" sz="16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7584" y="963929"/>
            <a:ext cx="7725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size of a cell </a:t>
            </a:r>
            <a:r>
              <a:rPr lang="en-GB" b="1" dirty="0" smtClean="0"/>
              <a:t>is limited </a:t>
            </a:r>
            <a:r>
              <a:rPr lang="en-GB" dirty="0" smtClean="0"/>
              <a:t>by its need to exchange materials with its environment. If a cell becomes too large, </a:t>
            </a:r>
            <a:r>
              <a:rPr lang="en-GB" dirty="0"/>
              <a:t>i</a:t>
            </a:r>
            <a:r>
              <a:rPr lang="en-GB" dirty="0" smtClean="0"/>
              <a:t>ts </a:t>
            </a:r>
            <a:r>
              <a:rPr lang="en-GB" b="1" dirty="0" smtClean="0"/>
              <a:t>diffusion distance </a:t>
            </a:r>
            <a:r>
              <a:rPr lang="en-GB" dirty="0" smtClean="0"/>
              <a:t>becomes too long to be efficient and its </a:t>
            </a:r>
            <a:r>
              <a:rPr lang="en-GB" b="1" dirty="0" smtClean="0"/>
              <a:t>surface to volume ratio </a:t>
            </a:r>
            <a:r>
              <a:rPr lang="en-GB" dirty="0" smtClean="0"/>
              <a:t>becomes too small to allow the necessary exchange.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58" y="2628503"/>
            <a:ext cx="6851548" cy="3597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33" y="2194991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The surface area is </a:t>
            </a:r>
            <a:r>
              <a:rPr lang="en-GB" sz="1400" b="1" dirty="0" smtClean="0"/>
              <a:t>larger</a:t>
            </a:r>
            <a:r>
              <a:rPr lang="en-GB" sz="1400" dirty="0" smtClean="0"/>
              <a:t> than the volume.</a:t>
            </a:r>
          </a:p>
          <a:p>
            <a:r>
              <a:rPr lang="en-GB" sz="1400" dirty="0" smtClean="0"/>
              <a:t>Surface to volume ratio = </a:t>
            </a:r>
            <a:r>
              <a:rPr lang="en-GB" sz="1400" b="1" dirty="0" smtClean="0">
                <a:solidFill>
                  <a:srgbClr val="FF0000"/>
                </a:solidFill>
              </a:rPr>
              <a:t>6:1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2194990"/>
            <a:ext cx="3889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The surface are is </a:t>
            </a:r>
            <a:r>
              <a:rPr lang="en-GB" sz="1400" b="1" dirty="0" smtClean="0"/>
              <a:t>smaller</a:t>
            </a:r>
            <a:r>
              <a:rPr lang="en-GB" sz="1400" dirty="0" smtClean="0"/>
              <a:t> than the volume.</a:t>
            </a:r>
          </a:p>
          <a:p>
            <a:r>
              <a:rPr lang="en-GB" sz="1400" dirty="0" smtClean="0"/>
              <a:t>Surface to volume ratio = </a:t>
            </a:r>
            <a:r>
              <a:rPr lang="en-GB" sz="1400" b="1" dirty="0" smtClean="0">
                <a:solidFill>
                  <a:srgbClr val="FF0000"/>
                </a:solidFill>
              </a:rPr>
              <a:t>0,6:1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9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236547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 rate </a:t>
            </a:r>
            <a:r>
              <a:rPr lang="en-GB" dirty="0" smtClean="0"/>
              <a:t>with</a:t>
            </a:r>
            <a:r>
              <a:rPr lang="en-GB" b="1" dirty="0" smtClean="0"/>
              <a:t> </a:t>
            </a:r>
            <a:r>
              <a:rPr lang="en-GB" dirty="0" smtClean="0"/>
              <a:t>which a cell produces </a:t>
            </a:r>
            <a:r>
              <a:rPr lang="en-GB" b="1" dirty="0" smtClean="0"/>
              <a:t>heat/waste and consumes resources </a:t>
            </a:r>
            <a:r>
              <a:rPr lang="en-GB" dirty="0" smtClean="0"/>
              <a:t>(food/oxygen) is </a:t>
            </a:r>
            <a:r>
              <a:rPr lang="en-GB" b="1" dirty="0" smtClean="0"/>
              <a:t>directly proportional to its volume</a:t>
            </a:r>
            <a:r>
              <a:rPr lang="en-GB" dirty="0" smtClean="0"/>
              <a:t>. However, since the uptake of resources and the removal of heat/waste goes via the cell membrane</a:t>
            </a:r>
            <a:r>
              <a:rPr lang="en-GB" b="1" dirty="0" smtClean="0"/>
              <a:t>, the rate of uptake/removal is proportional to its surface area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16" y="1926124"/>
            <a:ext cx="6851548" cy="3597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448" y="1556792"/>
            <a:ext cx="8223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The surface area is </a:t>
            </a:r>
            <a:r>
              <a:rPr lang="en-GB" sz="1400" b="1" dirty="0" smtClean="0"/>
              <a:t>larger</a:t>
            </a:r>
            <a:r>
              <a:rPr lang="en-GB" sz="1400" dirty="0" smtClean="0"/>
              <a:t> than the volume.</a:t>
            </a:r>
          </a:p>
          <a:p>
            <a:r>
              <a:rPr lang="en-GB" sz="1400" dirty="0" smtClean="0"/>
              <a:t>Surface to volume ratio = </a:t>
            </a:r>
            <a:r>
              <a:rPr lang="en-GB" sz="1400" b="1" dirty="0" smtClean="0">
                <a:solidFill>
                  <a:srgbClr val="FF0000"/>
                </a:solidFill>
              </a:rPr>
              <a:t>6:1</a:t>
            </a:r>
          </a:p>
          <a:p>
            <a:endParaRPr lang="en-GB" sz="1400" b="1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9497" y="1556792"/>
            <a:ext cx="3889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The surface are is </a:t>
            </a:r>
            <a:r>
              <a:rPr lang="en-GB" sz="1400" b="1" dirty="0" smtClean="0"/>
              <a:t>smaller</a:t>
            </a:r>
            <a:r>
              <a:rPr lang="en-GB" sz="1400" dirty="0" smtClean="0"/>
              <a:t> than the volume.</a:t>
            </a:r>
          </a:p>
          <a:p>
            <a:r>
              <a:rPr lang="en-GB" sz="1400" dirty="0" smtClean="0"/>
              <a:t>Surface to volume ratio = </a:t>
            </a:r>
            <a:r>
              <a:rPr lang="en-GB" sz="1400" b="1" dirty="0" smtClean="0">
                <a:solidFill>
                  <a:srgbClr val="FF0000"/>
                </a:solidFill>
              </a:rPr>
              <a:t>0,6:1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722" y="4331375"/>
            <a:ext cx="4815334" cy="16561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5593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So a volume of 1cm</a:t>
            </a:r>
            <a:r>
              <a:rPr lang="en-GB" baseline="30000" dirty="0"/>
              <a:t>3</a:t>
            </a:r>
            <a:r>
              <a:rPr lang="en-GB" dirty="0"/>
              <a:t> has a surface area </a:t>
            </a:r>
            <a:r>
              <a:rPr lang="en-GB" dirty="0" smtClean="0"/>
              <a:t>of </a:t>
            </a:r>
            <a:r>
              <a:rPr lang="en-GB" b="1" dirty="0"/>
              <a:t>6 cm</a:t>
            </a:r>
            <a:r>
              <a:rPr lang="en-GB" b="1" baseline="30000" dirty="0"/>
              <a:t>2</a:t>
            </a:r>
            <a:r>
              <a:rPr lang="en-GB" b="1" dirty="0"/>
              <a:t> in the small cube</a:t>
            </a:r>
            <a:r>
              <a:rPr lang="en-GB" dirty="0"/>
              <a:t>, and a volume of 1cm</a:t>
            </a:r>
            <a:r>
              <a:rPr lang="en-GB" baseline="30000" dirty="0"/>
              <a:t>3</a:t>
            </a:r>
            <a:r>
              <a:rPr lang="en-GB" dirty="0"/>
              <a:t> in </a:t>
            </a:r>
            <a:r>
              <a:rPr lang="en-GB" b="1" dirty="0"/>
              <a:t>the big cube only of 0.6cm</a:t>
            </a:r>
            <a:r>
              <a:rPr lang="en-GB" b="1" baseline="30000" dirty="0"/>
              <a:t>2</a:t>
            </a:r>
            <a:r>
              <a:rPr lang="en-GB" dirty="0"/>
              <a:t>, so </a:t>
            </a:r>
            <a:r>
              <a:rPr lang="en-GB" b="1" dirty="0"/>
              <a:t>a tenth</a:t>
            </a:r>
            <a:r>
              <a:rPr lang="en-GB" dirty="0"/>
              <a:t> the amount.</a:t>
            </a:r>
          </a:p>
        </p:txBody>
      </p:sp>
    </p:spTree>
    <p:extLst>
      <p:ext uri="{BB962C8B-B14F-4D97-AF65-F5344CB8AC3E}">
        <p14:creationId xmlns:p14="http://schemas.microsoft.com/office/powerpoint/2010/main" val="405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y-igcse.weebly.com/uploads/1/5/0/7/15070316/4354609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83" y="4535300"/>
            <a:ext cx="44005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421402" y="73276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as </a:t>
            </a:r>
            <a:r>
              <a:rPr lang="en-GB" dirty="0"/>
              <a:t>size increases both surface area and volume increase, but volume </a:t>
            </a:r>
            <a:r>
              <a:rPr lang="en-GB" dirty="0" smtClean="0"/>
              <a:t>increases more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ratio </a:t>
            </a:r>
            <a:r>
              <a:rPr lang="en-GB" dirty="0"/>
              <a:t>of surface area to volume decreases as size of cell </a:t>
            </a:r>
            <a:r>
              <a:rPr lang="en-GB" dirty="0" smtClean="0"/>
              <a:t>increases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rate </a:t>
            </a:r>
            <a:r>
              <a:rPr lang="en-GB" dirty="0"/>
              <a:t>of metabolism is a function of its mass to volume </a:t>
            </a:r>
            <a:r>
              <a:rPr lang="en-GB" dirty="0" smtClean="0"/>
              <a:t>ratio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surface </a:t>
            </a:r>
            <a:r>
              <a:rPr lang="en-GB" dirty="0"/>
              <a:t>area limits/affects the rate at which substances can enter (or leave) </a:t>
            </a:r>
            <a:r>
              <a:rPr lang="en-GB" dirty="0" smtClean="0"/>
              <a:t>the cell.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volume </a:t>
            </a:r>
            <a:r>
              <a:rPr lang="en-GB" dirty="0"/>
              <a:t>determines the rate at which material is </a:t>
            </a:r>
            <a:r>
              <a:rPr lang="en-GB" dirty="0" smtClean="0"/>
              <a:t>produced/used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oxygen/nutrients/substances </a:t>
            </a:r>
            <a:r>
              <a:rPr lang="en-GB" dirty="0"/>
              <a:t>will take too long to diffuse into/out of the centre </a:t>
            </a:r>
            <a:r>
              <a:rPr lang="en-GB" dirty="0" smtClean="0"/>
              <a:t>of the </a:t>
            </a:r>
            <a:r>
              <a:rPr lang="en-GB" dirty="0"/>
              <a:t>cell if it is too </a:t>
            </a:r>
            <a:r>
              <a:rPr lang="en-GB" dirty="0" smtClean="0"/>
              <a:t>big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excretory </a:t>
            </a:r>
            <a:r>
              <a:rPr lang="en-GB" dirty="0"/>
              <a:t>products would take too long to be </a:t>
            </a:r>
            <a:r>
              <a:rPr lang="en-GB" dirty="0" smtClean="0"/>
              <a:t>eliminated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heat </a:t>
            </a:r>
            <a:r>
              <a:rPr lang="en-GB" dirty="0"/>
              <a:t>will take too long to be </a:t>
            </a:r>
            <a:r>
              <a:rPr lang="en-GB" dirty="0" smtClean="0"/>
              <a:t>eliminated</a:t>
            </a:r>
          </a:p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example </a:t>
            </a:r>
            <a:r>
              <a:rPr lang="en-GB" b="1" dirty="0"/>
              <a:t>of cell adaptation to increase the ratio of </a:t>
            </a:r>
            <a:r>
              <a:rPr lang="en-GB" b="1" dirty="0" smtClean="0"/>
              <a:t>surface </a:t>
            </a:r>
            <a:r>
              <a:rPr lang="en-GB" b="1" dirty="0" err="1" smtClean="0"/>
              <a:t>area:volume</a:t>
            </a:r>
            <a:r>
              <a:rPr lang="en-GB" b="1" dirty="0" smtClean="0"/>
              <a:t> </a:t>
            </a:r>
            <a:r>
              <a:rPr lang="en-GB" b="1" i="1" dirty="0"/>
              <a:t>e.g. </a:t>
            </a:r>
            <a:r>
              <a:rPr lang="en-GB" b="1" dirty="0" smtClean="0"/>
              <a:t>root hair </a:t>
            </a:r>
            <a:r>
              <a:rPr lang="en-GB" b="1" dirty="0"/>
              <a:t>cell;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77262" y="332656"/>
            <a:ext cx="7252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b="1" dirty="0" err="1" smtClean="0"/>
              <a:t>Some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statements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regarding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surface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area</a:t>
            </a:r>
            <a:r>
              <a:rPr lang="es-ES_tradnl" sz="2000" b="1" dirty="0" smtClean="0"/>
              <a:t> to </a:t>
            </a:r>
            <a:r>
              <a:rPr lang="es-ES_tradnl" sz="2000" b="1" dirty="0" err="1" smtClean="0"/>
              <a:t>volume</a:t>
            </a:r>
            <a:r>
              <a:rPr lang="es-ES_tradnl" sz="2000" b="1" dirty="0" smtClean="0"/>
              <a:t> ratio: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532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71600" y="620688"/>
            <a:ext cx="734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Check out this animation to understand the concept a bit better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699058" y="292494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hlinkClick r:id="rId2"/>
              </a:rPr>
              <a:t>LINK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1172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1520" y="266402"/>
            <a:ext cx="7419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Ways of dealing with volume surface area ratios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Increasing the surface area </a:t>
            </a:r>
            <a:r>
              <a:rPr lang="en-GB" dirty="0" smtClean="0"/>
              <a:t>is the best way to facilitate a proper diffusion of substances through the cell membrane. Cells do that by: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7059"/>
            <a:ext cx="3517423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023" y="1988840"/>
            <a:ext cx="3588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/>
              <a:t>Having protruding extensions</a:t>
            </a:r>
          </a:p>
          <a:p>
            <a:r>
              <a:rPr lang="en-GB" dirty="0"/>
              <a:t>For example the epithelium of the gut </a:t>
            </a:r>
            <a:r>
              <a:rPr lang="en-GB" dirty="0" smtClean="0"/>
              <a:t>has small extensions to </a:t>
            </a:r>
            <a:r>
              <a:rPr lang="en-GB" dirty="0"/>
              <a:t>increase the surface area and facilitate the absorption of substances in the blood.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b="1" dirty="0"/>
              <a:t>Flattening the cells</a:t>
            </a:r>
            <a:r>
              <a:rPr lang="en-GB" b="1" dirty="0" smtClean="0"/>
              <a:t>.</a:t>
            </a:r>
          </a:p>
          <a:p>
            <a:r>
              <a:rPr lang="en-GB" dirty="0" smtClean="0"/>
              <a:t>This makes the diffusion distance much smaller, like the muscle cells on the image.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300192" y="6206692"/>
            <a:ext cx="254597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Link to image</a:t>
            </a:r>
            <a:endParaRPr lang="en-GB" sz="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2" descr="Magnified view of cardiac muscle showing branching striations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4047"/>
            <a:ext cx="3517423" cy="234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635896" y="3068960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43808" y="4992527"/>
            <a:ext cx="2088232" cy="428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3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55269" y="329016"/>
            <a:ext cx="7776864" cy="579704"/>
            <a:chOff x="0" y="3560430"/>
            <a:chExt cx="7776864" cy="579704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3560430"/>
              <a:ext cx="7776864" cy="57970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8299" y="3588729"/>
              <a:ext cx="7720266" cy="5231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2.1.7 	State that multicellular organisms show emergent properties.</a:t>
              </a:r>
              <a:endParaRPr lang="en-GB" sz="16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3568" y="112474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5"/>
                </a:solidFill>
              </a:rPr>
              <a:t>Emergent properties are those where the whole is more than the sum of their parts.</a:t>
            </a:r>
            <a:endParaRPr lang="en-GB" dirty="0">
              <a:solidFill>
                <a:schemeClr val="accent5"/>
              </a:solidFill>
            </a:endParaRPr>
          </a:p>
        </p:txBody>
      </p:sp>
      <p:pic>
        <p:nvPicPr>
          <p:cNvPr id="3076" name="Picture 4" descr="http://www.ourterritory.com/katherine_region/images/termite_h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7" y="2056705"/>
            <a:ext cx="28575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6156440"/>
            <a:ext cx="10550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Link to image</a:t>
            </a:r>
            <a:endParaRPr lang="en-GB" sz="105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8" name="Picture 6" descr="http://exelmagazine.org/wp-content/uploads/2012/06/brain-webTO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0" t="163" r="27170" b="-163"/>
          <a:stretch/>
        </p:blipFill>
        <p:spPr bwMode="auto">
          <a:xfrm>
            <a:off x="3610097" y="4349642"/>
            <a:ext cx="1686297" cy="193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hlinkClick r:id="rId5"/>
          </p:cNvPr>
          <p:cNvSpPr txBox="1"/>
          <p:nvPr/>
        </p:nvSpPr>
        <p:spPr>
          <a:xfrm>
            <a:off x="3925696" y="6283398"/>
            <a:ext cx="10550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3"/>
              </a:rPr>
              <a:t>Link to image</a:t>
            </a:r>
            <a:endParaRPr lang="en-GB" sz="105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2068493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termite can not live alone, only with the cooperation of thousands they can survive.</a:t>
            </a:r>
          </a:p>
          <a:p>
            <a:endParaRPr lang="en-GB" dirty="0" smtClean="0"/>
          </a:p>
          <a:p>
            <a:r>
              <a:rPr lang="en-GB" dirty="0" smtClean="0"/>
              <a:t>The same counts for the neuron, millions are needed to make the brain operational.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364088" y="3933056"/>
            <a:ext cx="3600400" cy="2477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levels of life can also be considered emergent properties. Each level emerges form a level below. Organelles cooperate to form cells, cells to form tissues, tissues to form organs, organs to form organ systems, organs systems to form the organism.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7846028" y="1687373"/>
            <a:ext cx="1011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dirty="0" smtClean="0">
                <a:hlinkClick r:id="rId6"/>
              </a:rPr>
              <a:t>LINK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685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7544" y="1124744"/>
            <a:ext cx="8348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Multicellular organisms show emergent properties. </a:t>
            </a:r>
            <a:r>
              <a:rPr lang="en-GB" dirty="0" smtClean="0"/>
              <a:t>This means </a:t>
            </a:r>
            <a:r>
              <a:rPr lang="en-GB" dirty="0"/>
              <a:t>that the organism can achieve more than the </a:t>
            </a:r>
            <a:r>
              <a:rPr lang="en-GB" dirty="0" smtClean="0"/>
              <a:t>sum of </a:t>
            </a:r>
            <a:r>
              <a:rPr lang="en-GB" dirty="0"/>
              <a:t>what each cell could achieve individually. This is </a:t>
            </a:r>
            <a:r>
              <a:rPr lang="en-GB" dirty="0" smtClean="0"/>
              <a:t>caused by </a:t>
            </a:r>
            <a:r>
              <a:rPr lang="en-GB" dirty="0"/>
              <a:t>the fact that cells interact, allowing them to </a:t>
            </a:r>
            <a:r>
              <a:rPr lang="en-GB" dirty="0" smtClean="0"/>
              <a:t>perform tasks </a:t>
            </a:r>
            <a:r>
              <a:rPr lang="en-GB" dirty="0"/>
              <a:t>together that they not achieve, even in part, if they</a:t>
            </a:r>
          </a:p>
          <a:p>
            <a:r>
              <a:rPr lang="en-GB" dirty="0"/>
              <a:t>were alone.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5269" y="329016"/>
            <a:ext cx="7776864" cy="579704"/>
            <a:chOff x="0" y="3560430"/>
            <a:chExt cx="7776864" cy="579704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3560430"/>
              <a:ext cx="7776864" cy="579704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8299" y="3588729"/>
              <a:ext cx="7720266" cy="5231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2.1.7 	State that multicellular organisms show emergent properties.</a:t>
              </a:r>
              <a:endParaRPr lang="en-GB" sz="1600" kern="1200" dirty="0"/>
            </a:p>
          </p:txBody>
        </p:sp>
      </p:grpSp>
      <p:pic>
        <p:nvPicPr>
          <p:cNvPr id="4098" name="Picture 2" descr="http://europamedia.files.wordpress.com/2011/05/cooperation-internation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24" y="2492896"/>
            <a:ext cx="4392488" cy="36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8923947"/>
              </p:ext>
            </p:extLst>
          </p:nvPr>
        </p:nvGraphicFramePr>
        <p:xfrm>
          <a:off x="683568" y="1052736"/>
          <a:ext cx="77768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9041" y="447054"/>
            <a:ext cx="359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Assessment statements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DCFD0-C771-42E5-B79C-B836E7F7D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93DCFD0-C771-42E5-B79C-B836E7F7D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93DCFD0-C771-42E5-B79C-B836E7F7D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93DCFD0-C771-42E5-B79C-B836E7F7D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815EF-1D06-4908-8989-FD24372FC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FE815EF-1D06-4908-8989-FD24372FC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FE815EF-1D06-4908-8989-FD24372FC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FE815EF-1D06-4908-8989-FD24372FC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FFBEF1-DF32-4014-9E37-3B6E72DE6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C9FFBEF1-DF32-4014-9E37-3B6E72DE6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C9FFBEF1-DF32-4014-9E37-3B6E72DE6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9FFBEF1-DF32-4014-9E37-3B6E72DE6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E5F052-8276-4361-9908-EEA11B135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56E5F052-8276-4361-9908-EEA11B135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6E5F052-8276-4361-9908-EEA11B135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6E5F052-8276-4361-9908-EEA11B135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65AF3-8A97-466C-BE6D-D2D8FC218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31A65AF3-8A97-466C-BE6D-D2D8FC218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1A65AF3-8A97-466C-BE6D-D2D8FC218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31A65AF3-8A97-466C-BE6D-D2D8FC218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E274B5-2241-41A1-8B95-641E4949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13E274B5-2241-41A1-8B95-641E49490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13E274B5-2241-41A1-8B95-641E4949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3E274B5-2241-41A1-8B95-641E4949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30BECA-6BF4-4F1F-A549-A1043D3B7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8E30BECA-6BF4-4F1F-A549-A1043D3B7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8E30BECA-6BF4-4F1F-A549-A1043D3B7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8E30BECA-6BF4-4F1F-A549-A1043D3B7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5B706-7E7B-4BA1-87A0-59D594A5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4DE5B706-7E7B-4BA1-87A0-59D594A5D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DE5B706-7E7B-4BA1-87A0-59D594A5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4DE5B706-7E7B-4BA1-87A0-59D594A5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A562D2-E012-4E20-8852-E73ECD58D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AAA562D2-E012-4E20-8852-E73ECD58D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AA562D2-E012-4E20-8852-E73ECD58D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AAA562D2-E012-4E20-8852-E73ECD58D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11889" y="116632"/>
            <a:ext cx="7776864" cy="580151"/>
            <a:chOff x="0" y="4153867"/>
            <a:chExt cx="7776864" cy="580151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4153867"/>
              <a:ext cx="7776864" cy="5801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8321" y="4182188"/>
              <a:ext cx="7720222" cy="523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2.1.8 	</a:t>
              </a:r>
              <a:r>
                <a:rPr lang="en-GB" sz="1500" kern="1200" dirty="0" smtClean="0"/>
                <a:t>Explain that cells in multicellular organisms differentiate to carry out 	specialized functions by expressing some of their genes but not others.</a:t>
              </a:r>
              <a:endParaRPr lang="en-GB" sz="15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8182" y="1192501"/>
            <a:ext cx="82242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Cells duplicate by the process of mitosis. As you have learned before, mitosis ends with two exact copies of the mother cell.</a:t>
            </a:r>
          </a:p>
          <a:p>
            <a:endParaRPr lang="en-GB" dirty="0"/>
          </a:p>
          <a:p>
            <a:r>
              <a:rPr lang="en-GB" dirty="0" smtClean="0"/>
              <a:t>Remember that your </a:t>
            </a:r>
            <a:r>
              <a:rPr lang="en-GB" dirty="0"/>
              <a:t>life has started as </a:t>
            </a:r>
            <a:r>
              <a:rPr lang="en-GB" dirty="0" smtClean="0"/>
              <a:t>just one first cell, the zygote. That cell divided, copying the same DNA over and over again to the multicellular creature you are today. </a:t>
            </a:r>
          </a:p>
          <a:p>
            <a:endParaRPr lang="en-GB" dirty="0"/>
          </a:p>
          <a:p>
            <a:r>
              <a:rPr lang="en-GB" dirty="0" smtClean="0"/>
              <a:t>So each cell in your body contains exactly the same genetic information (with the exception of tiny mutations here and there).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But clearly you brain is different from your skin, how is this possible?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56366" y="558924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Cell division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2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1026" name="Picture 2" descr="http://www.bu.edu/histology/i/20104oo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3" y="2357264"/>
            <a:ext cx="5743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9211" y="602128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hlinkClick r:id="rId3"/>
              </a:rPr>
              <a:t>Link to image</a:t>
            </a:r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251520" y="794321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 cells differentiate </a:t>
            </a:r>
            <a:r>
              <a:rPr lang="en-GB" dirty="0" smtClean="0"/>
              <a:t>by expression </a:t>
            </a:r>
            <a:r>
              <a:rPr lang="en-GB" dirty="0"/>
              <a:t>of some of their genes and not others. The </a:t>
            </a:r>
            <a:r>
              <a:rPr lang="en-GB" dirty="0" smtClean="0"/>
              <a:t>genes which </a:t>
            </a:r>
            <a:r>
              <a:rPr lang="en-GB" dirty="0"/>
              <a:t>are not expressed by the cell, remain present in </a:t>
            </a:r>
            <a:r>
              <a:rPr lang="en-GB" dirty="0" smtClean="0"/>
              <a:t>the nucleus </a:t>
            </a:r>
            <a:r>
              <a:rPr lang="en-GB" dirty="0"/>
              <a:t>but are packed away so tightly that they cannot </a:t>
            </a:r>
            <a:r>
              <a:rPr lang="en-GB" dirty="0" smtClean="0"/>
              <a:t>be accessed</a:t>
            </a:r>
            <a:r>
              <a:rPr lang="en-GB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2200" y="2060848"/>
            <a:ext cx="26282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Euchromatin</a:t>
            </a:r>
            <a:r>
              <a:rPr lang="en-GB" dirty="0"/>
              <a:t> is light grey when viewed with </a:t>
            </a:r>
            <a:r>
              <a:rPr lang="en-GB" dirty="0" smtClean="0"/>
              <a:t>an EM, </a:t>
            </a:r>
            <a:r>
              <a:rPr lang="en-GB" dirty="0"/>
              <a:t>and </a:t>
            </a:r>
            <a:r>
              <a:rPr lang="en-GB" b="1" dirty="0"/>
              <a:t>heterochromatin</a:t>
            </a:r>
            <a:r>
              <a:rPr lang="en-GB" dirty="0"/>
              <a:t> is dark </a:t>
            </a:r>
            <a:r>
              <a:rPr lang="en-GB" dirty="0" smtClean="0"/>
              <a:t>grey.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11960" y="2204864"/>
            <a:ext cx="2160240" cy="93610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19872" y="3136324"/>
            <a:ext cx="3095885" cy="79673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11889" y="116632"/>
            <a:ext cx="7776864" cy="580151"/>
            <a:chOff x="0" y="4153867"/>
            <a:chExt cx="7776864" cy="580151"/>
          </a:xfrm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4153867"/>
              <a:ext cx="7776864" cy="5801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8321" y="4182188"/>
              <a:ext cx="7720222" cy="523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2.1.8 	</a:t>
              </a:r>
              <a:r>
                <a:rPr lang="en-GB" sz="1500" kern="1200" dirty="0" smtClean="0"/>
                <a:t>Explain that cells in multicellular organisms differentiate to carry out 	specialized functions by expressing some of their genes but not others.</a:t>
              </a:r>
              <a:endParaRPr lang="en-GB" sz="1500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45439" y="3832571"/>
            <a:ext cx="26818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Euchromatin</a:t>
            </a:r>
            <a:r>
              <a:rPr lang="en-GB" b="1" dirty="0"/>
              <a:t> </a:t>
            </a:r>
            <a:r>
              <a:rPr lang="en-GB" dirty="0"/>
              <a:t>often</a:t>
            </a:r>
          </a:p>
          <a:p>
            <a:r>
              <a:rPr lang="en-GB" dirty="0"/>
              <a:t>represents the genes that are used (transcribed),</a:t>
            </a:r>
            <a:r>
              <a:rPr lang="en-GB" i="1" dirty="0"/>
              <a:t> </a:t>
            </a:r>
            <a:r>
              <a:rPr lang="en-GB" dirty="0"/>
              <a:t>while </a:t>
            </a:r>
            <a:r>
              <a:rPr lang="en-GB" b="1" dirty="0"/>
              <a:t>heterochromatin </a:t>
            </a:r>
            <a:r>
              <a:rPr lang="en-GB" dirty="0"/>
              <a:t>tends to contain the inactive genes.</a:t>
            </a:r>
          </a:p>
        </p:txBody>
      </p:sp>
    </p:spTree>
    <p:extLst>
      <p:ext uri="{BB962C8B-B14F-4D97-AF65-F5344CB8AC3E}">
        <p14:creationId xmlns:p14="http://schemas.microsoft.com/office/powerpoint/2010/main" val="272259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csa.com/discoveryguides/stemcell/images/plu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" y="2045176"/>
            <a:ext cx="4193756" cy="459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55247" y="260648"/>
            <a:ext cx="7776864" cy="580151"/>
            <a:chOff x="0" y="4747082"/>
            <a:chExt cx="7776864" cy="580151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4747082"/>
              <a:ext cx="7776864" cy="5801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8321" y="4775403"/>
              <a:ext cx="7720222" cy="523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2.1.9 	State that stem cells retain the capacity to divide and have the ability 	differentiate along different pathways. </a:t>
              </a:r>
              <a:endParaRPr lang="en-GB" sz="16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30810" y="908720"/>
            <a:ext cx="79928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Stem cells are the cells of an organism that are not specialised for any function. They can multiply actively maintaining that state, and are </a:t>
            </a:r>
            <a:r>
              <a:rPr lang="en-GB" dirty="0">
                <a:solidFill>
                  <a:srgbClr val="0070C0"/>
                </a:solidFill>
              </a:rPr>
              <a:t>able to transform into any of the 200 cell types that an adult has </a:t>
            </a:r>
            <a:r>
              <a:rPr lang="en-GB" dirty="0"/>
              <a:t>(heart, nerve, kidney, </a:t>
            </a:r>
            <a:r>
              <a:rPr lang="en-GB" dirty="0" err="1"/>
              <a:t>etc</a:t>
            </a:r>
            <a:r>
              <a:rPr lang="en-GB" dirty="0"/>
              <a:t>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6458393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3"/>
              </a:rPr>
              <a:t>Link to image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211960" y="24208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All animals and vegetables possess stem cells in maturity (they can be obtained from tissues such </a:t>
            </a:r>
            <a:r>
              <a:rPr lang="en-GB" dirty="0">
                <a:solidFill>
                  <a:srgbClr val="0070C0"/>
                </a:solidFill>
              </a:rPr>
              <a:t>as bone marrow, the umbilical cord or the liver</a:t>
            </a:r>
            <a:r>
              <a:rPr lang="en-GB" dirty="0"/>
              <a:t>), but they are abundant in embryos and </a:t>
            </a:r>
            <a:r>
              <a:rPr lang="en-GB" dirty="0" err="1"/>
              <a:t>fetuses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Stem </a:t>
            </a:r>
            <a:r>
              <a:rPr lang="en-GB" dirty="0"/>
              <a:t>cells were first isolated in 1998. </a:t>
            </a:r>
          </a:p>
        </p:txBody>
      </p:sp>
    </p:spTree>
    <p:extLst>
      <p:ext uri="{BB962C8B-B14F-4D97-AF65-F5344CB8AC3E}">
        <p14:creationId xmlns:p14="http://schemas.microsoft.com/office/powerpoint/2010/main" val="118317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3568" y="1124744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Stem cells are different from ‘normal’ cells in two ways:</a:t>
            </a:r>
          </a:p>
          <a:p>
            <a:pPr marL="342900" indent="-342900">
              <a:buAutoNum type="arabicPeriod"/>
            </a:pPr>
            <a:r>
              <a:rPr lang="en-GB" dirty="0" smtClean="0"/>
              <a:t>Stem </a:t>
            </a:r>
            <a:r>
              <a:rPr lang="en-GB" dirty="0"/>
              <a:t>cells are </a:t>
            </a:r>
            <a:r>
              <a:rPr lang="en-GB" dirty="0">
                <a:solidFill>
                  <a:srgbClr val="0070C0"/>
                </a:solidFill>
              </a:rPr>
              <a:t>undifferentiated.</a:t>
            </a:r>
            <a:r>
              <a:rPr lang="en-GB" dirty="0"/>
              <a:t> This means that </a:t>
            </a:r>
            <a:r>
              <a:rPr lang="en-GB" dirty="0" smtClean="0"/>
              <a:t>they have </a:t>
            </a:r>
            <a:r>
              <a:rPr lang="en-GB" dirty="0"/>
              <a:t>not yet specialised into a certain type of </a:t>
            </a:r>
            <a:r>
              <a:rPr lang="en-GB" dirty="0" smtClean="0"/>
              <a:t>cell. As </a:t>
            </a:r>
            <a:r>
              <a:rPr lang="en-GB" dirty="0"/>
              <a:t>a result, all (or most) of their genes can still </a:t>
            </a:r>
            <a:r>
              <a:rPr lang="en-GB" dirty="0" smtClean="0"/>
              <a:t>be expressed.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/>
              <a:t>2. Stem cells are </a:t>
            </a:r>
            <a:r>
              <a:rPr lang="en-GB" dirty="0">
                <a:solidFill>
                  <a:srgbClr val="0070C0"/>
                </a:solidFill>
              </a:rPr>
              <a:t>self-sustaining</a:t>
            </a:r>
            <a:r>
              <a:rPr lang="en-GB" dirty="0"/>
              <a:t>. They can divide and</a:t>
            </a:r>
          </a:p>
          <a:p>
            <a:r>
              <a:rPr lang="en-GB" dirty="0"/>
              <a:t>replicate for long periods of time.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55247" y="260648"/>
            <a:ext cx="7776864" cy="580151"/>
            <a:chOff x="0" y="4747082"/>
            <a:chExt cx="7776864" cy="58015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747082"/>
              <a:ext cx="7776864" cy="5801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8321" y="4775403"/>
              <a:ext cx="7720222" cy="523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2.1.9 	State that stem cells retain the capacity to divide and have the ability 	differentiate along different pathways. </a:t>
              </a:r>
              <a:endParaRPr lang="en-GB" sz="16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676951" y="3356992"/>
            <a:ext cx="5630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most interesting characteristic of stem cells is </a:t>
            </a:r>
            <a:r>
              <a:rPr lang="en-GB" dirty="0" smtClean="0"/>
              <a:t>their ability </a:t>
            </a:r>
            <a:r>
              <a:rPr lang="en-GB" dirty="0"/>
              <a:t>to differentiate into specialised cells when given </a:t>
            </a:r>
            <a:r>
              <a:rPr lang="en-GB" dirty="0" smtClean="0"/>
              <a:t>a certain </a:t>
            </a:r>
            <a:r>
              <a:rPr lang="en-GB" dirty="0"/>
              <a:t>chemical signal.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Theoretically</a:t>
            </a:r>
            <a:r>
              <a:rPr lang="en-GB" dirty="0"/>
              <a:t>, you could make </a:t>
            </a:r>
            <a:r>
              <a:rPr lang="en-GB" dirty="0" smtClean="0"/>
              <a:t>a stem </a:t>
            </a:r>
            <a:r>
              <a:rPr lang="en-GB" dirty="0"/>
              <a:t>cell replicate and then differentiate into liver </a:t>
            </a:r>
            <a:r>
              <a:rPr lang="en-GB" dirty="0" smtClean="0"/>
              <a:t>cells and </a:t>
            </a:r>
            <a:r>
              <a:rPr lang="en-GB" dirty="0"/>
              <a:t>grow a new liver this way.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6280" y="566124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VIDEO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45" y="3261731"/>
            <a:ext cx="2836553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3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63888" y="4940402"/>
            <a:ext cx="503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Research regulations per European country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82621" y="867951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reality, research has only been going on since about </a:t>
            </a:r>
            <a:r>
              <a:rPr lang="en-GB" dirty="0" smtClean="0"/>
              <a:t>1998 when </a:t>
            </a:r>
            <a:r>
              <a:rPr lang="en-GB" dirty="0"/>
              <a:t>a group led by </a:t>
            </a:r>
            <a:r>
              <a:rPr lang="en-GB" i="1" dirty="0" err="1"/>
              <a:t>Dr.</a:t>
            </a:r>
            <a:r>
              <a:rPr lang="en-GB" i="1" dirty="0"/>
              <a:t> James Thomson </a:t>
            </a:r>
            <a:r>
              <a:rPr lang="en-GB" dirty="0"/>
              <a:t>at the University </a:t>
            </a:r>
            <a:r>
              <a:rPr lang="en-GB" dirty="0" smtClean="0"/>
              <a:t>of Wisconsin developed </a:t>
            </a:r>
            <a:r>
              <a:rPr lang="en-GB" dirty="0"/>
              <a:t>a technique to isolate and grow </a:t>
            </a:r>
            <a:r>
              <a:rPr lang="en-GB" dirty="0" smtClean="0"/>
              <a:t>the cells</a:t>
            </a:r>
            <a:r>
              <a:rPr lang="en-GB" dirty="0"/>
              <a:t>. In </a:t>
            </a:r>
            <a:r>
              <a:rPr lang="en-GB" dirty="0" smtClean="0"/>
              <a:t>some countries</a:t>
            </a:r>
            <a:r>
              <a:rPr lang="en-GB" dirty="0"/>
              <a:t>, stem cell research is restricted </a:t>
            </a:r>
            <a:r>
              <a:rPr lang="en-GB" dirty="0" smtClean="0"/>
              <a:t>by legal </a:t>
            </a:r>
            <a:r>
              <a:rPr lang="en-GB" dirty="0"/>
              <a:t>measures. </a:t>
            </a:r>
          </a:p>
          <a:p>
            <a:endParaRPr lang="en-GB" dirty="0" smtClean="0"/>
          </a:p>
          <a:p>
            <a:r>
              <a:rPr lang="en-GB" dirty="0" smtClean="0"/>
              <a:t>In Denmark</a:t>
            </a:r>
            <a:r>
              <a:rPr lang="en-GB" dirty="0"/>
              <a:t>, Spain, Sweden and the </a:t>
            </a:r>
            <a:r>
              <a:rPr lang="en-GB" dirty="0" smtClean="0"/>
              <a:t>UK, stem </a:t>
            </a:r>
            <a:r>
              <a:rPr lang="en-GB" dirty="0"/>
              <a:t>cell research is allowed using cells from embryos </a:t>
            </a:r>
            <a:r>
              <a:rPr lang="en-GB" dirty="0" smtClean="0"/>
              <a:t>less than </a:t>
            </a:r>
            <a:r>
              <a:rPr lang="en-GB" dirty="0"/>
              <a:t>14 days old but only Denmark and the UK allow </a:t>
            </a:r>
            <a:r>
              <a:rPr lang="en-GB" dirty="0" smtClean="0"/>
              <a:t>the creation </a:t>
            </a:r>
            <a:r>
              <a:rPr lang="en-GB" dirty="0"/>
              <a:t>of embryos for research purposes. </a:t>
            </a:r>
          </a:p>
        </p:txBody>
      </p:sp>
      <p:pic>
        <p:nvPicPr>
          <p:cNvPr id="1026" name="Picture 2" descr="http://www.achievement.org/achievers/tho1/large/tho1-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" y="3420182"/>
            <a:ext cx="2599951" cy="34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55247" y="260648"/>
            <a:ext cx="7776864" cy="580151"/>
            <a:chOff x="0" y="4747082"/>
            <a:chExt cx="7776864" cy="580151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4747082"/>
              <a:ext cx="7776864" cy="5801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8321" y="4775403"/>
              <a:ext cx="7720222" cy="523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2.1.9 	State that stem cells retain the capacity to divide and have the ability 	differentiate along different pathways. </a:t>
              </a:r>
              <a:endParaRPr lang="en-GB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7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69829" y="228987"/>
            <a:ext cx="7776864" cy="580151"/>
            <a:chOff x="0" y="4747082"/>
            <a:chExt cx="7776864" cy="58015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4747082"/>
              <a:ext cx="7776864" cy="58015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8321" y="4775403"/>
              <a:ext cx="7720222" cy="5235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600" kern="1200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539551" y="334396"/>
            <a:ext cx="7452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2.1.10 </a:t>
            </a:r>
            <a:r>
              <a:rPr lang="en-GB" dirty="0" smtClean="0"/>
              <a:t>	Outline </a:t>
            </a:r>
            <a:r>
              <a:rPr lang="en-GB" dirty="0"/>
              <a:t>one therapeutic use of </a:t>
            </a:r>
            <a:r>
              <a:rPr lang="en-GB" dirty="0" smtClean="0"/>
              <a:t>stem cells</a:t>
            </a:r>
            <a:r>
              <a:rPr lang="en-GB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936" y="1124744"/>
            <a:ext cx="8303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therapeutic use of stem cells is sometimes referred </a:t>
            </a:r>
            <a:r>
              <a:rPr lang="en-GB" dirty="0" smtClean="0"/>
              <a:t>to as </a:t>
            </a:r>
            <a:r>
              <a:rPr lang="en-GB" dirty="0"/>
              <a:t>cell </a:t>
            </a:r>
            <a:r>
              <a:rPr lang="en-GB" dirty="0" smtClean="0"/>
              <a:t>therapy</a:t>
            </a:r>
            <a:r>
              <a:rPr lang="en-GB" dirty="0"/>
              <a:t>. In cell therapy, cells that do not work </a:t>
            </a:r>
            <a:r>
              <a:rPr lang="en-GB" dirty="0" smtClean="0"/>
              <a:t>well are </a:t>
            </a:r>
            <a:r>
              <a:rPr lang="en-GB" dirty="0"/>
              <a:t>replaced with healthy, functioning cells.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9551" y="2260920"/>
            <a:ext cx="7490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most common example of cell therapy is a </a:t>
            </a:r>
            <a:r>
              <a:rPr lang="en-GB" dirty="0" smtClean="0"/>
              <a:t>bone marrow transplant</a:t>
            </a:r>
            <a:r>
              <a:rPr lang="en-GB" dirty="0"/>
              <a:t>. This technique has been used for </a:t>
            </a:r>
            <a:r>
              <a:rPr lang="en-GB" dirty="0" smtClean="0"/>
              <a:t>more than </a:t>
            </a:r>
            <a:r>
              <a:rPr lang="en-GB" dirty="0"/>
              <a:t>40 years. Cells in the bone marrow produce </a:t>
            </a:r>
            <a:r>
              <a:rPr lang="en-GB" dirty="0" smtClean="0"/>
              <a:t>blood cells</a:t>
            </a:r>
            <a:r>
              <a:rPr lang="en-GB" dirty="0"/>
              <a:t>. People with </a:t>
            </a:r>
            <a:r>
              <a:rPr lang="en-GB" dirty="0" smtClean="0"/>
              <a:t> leukaemia </a:t>
            </a:r>
            <a:r>
              <a:rPr lang="en-GB" dirty="0"/>
              <a:t>can receive a transplant </a:t>
            </a:r>
            <a:r>
              <a:rPr lang="en-GB" dirty="0" smtClean="0"/>
              <a:t>of healthy</a:t>
            </a:r>
            <a:r>
              <a:rPr lang="en-GB" dirty="0"/>
              <a:t>, functioning bone marrow which may cure </a:t>
            </a:r>
            <a:r>
              <a:rPr lang="en-GB" dirty="0" smtClean="0"/>
              <a:t>their disease</a:t>
            </a:r>
            <a:r>
              <a:rPr lang="en-GB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0862" y="594928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VIDEO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50757" y="3825622"/>
            <a:ext cx="59202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Here are some examples for stem cell therapy uses: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Brain damage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Deafness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Cancer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Spinal cord injuries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Heart damage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Blindness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Etc.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9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Topic</a:t>
            </a:r>
            <a:r>
              <a:rPr lang="en-GB" dirty="0"/>
              <a:t> 2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Cells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GB" sz="3200" dirty="0" smtClean="0"/>
          </a:p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2.1 Cell Theory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" y="0"/>
            <a:ext cx="287655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 Biology SFP - Mark Polko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7717" y="83613"/>
            <a:ext cx="7776864" cy="494690"/>
            <a:chOff x="0" y="236572"/>
            <a:chExt cx="7776864" cy="4946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36572"/>
              <a:ext cx="7776864" cy="4946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4149" y="260721"/>
              <a:ext cx="7728566" cy="44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2.1.1 	Outline cell theory</a:t>
              </a:r>
              <a:endParaRPr lang="en-GB" sz="16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9661" y="1119756"/>
            <a:ext cx="624882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There are three main principles of the cell theory: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All organisms are composed of one or more cells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Cells are the smallest units of life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All cells come from pre-existing cells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31866" y="2371186"/>
            <a:ext cx="775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Although it is called a theory </a:t>
            </a:r>
            <a:r>
              <a:rPr lang="en-GB" u="sng" dirty="0" smtClean="0"/>
              <a:t>it has a tremendous credibility</a:t>
            </a:r>
            <a:r>
              <a:rPr lang="en-GB" dirty="0" smtClean="0"/>
              <a:t>. Especially after the invention of the first microscope. 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699661" y="578303"/>
            <a:ext cx="7776864" cy="494690"/>
            <a:chOff x="0" y="745662"/>
            <a:chExt cx="7776864" cy="494690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745662"/>
              <a:ext cx="7776864" cy="4946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4149" y="769811"/>
              <a:ext cx="7728566" cy="44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2.1.2 	Discuss the evidence for the cell theory</a:t>
              </a:r>
              <a:endParaRPr lang="en-GB" sz="1600" kern="12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43461" y="3017517"/>
            <a:ext cx="76728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1590</a:t>
            </a:r>
            <a:r>
              <a:rPr lang="en-GB" sz="1600" dirty="0" smtClean="0"/>
              <a:t> -The </a:t>
            </a:r>
            <a:r>
              <a:rPr lang="en-GB" sz="1600" dirty="0"/>
              <a:t>Dutch optician  </a:t>
            </a:r>
            <a:r>
              <a:rPr lang="en-GB" sz="1600" b="1" dirty="0"/>
              <a:t>Zacharias Jansen</a:t>
            </a:r>
            <a:r>
              <a:rPr lang="en-GB" sz="1600" dirty="0"/>
              <a:t> </a:t>
            </a:r>
            <a:r>
              <a:rPr lang="en-GB" sz="1600" dirty="0" smtClean="0"/>
              <a:t>invents </a:t>
            </a:r>
            <a:r>
              <a:rPr lang="en-GB" sz="1600" dirty="0"/>
              <a:t>the compound microscope. 		</a:t>
            </a:r>
          </a:p>
          <a:p>
            <a:r>
              <a:rPr lang="en-GB" sz="1600" b="1" dirty="0" smtClean="0"/>
              <a:t>1665</a:t>
            </a:r>
            <a:r>
              <a:rPr lang="en-GB" sz="1600" dirty="0" smtClean="0"/>
              <a:t>-The Englishman </a:t>
            </a:r>
            <a:r>
              <a:rPr lang="en-GB" sz="1600" b="1" dirty="0" smtClean="0"/>
              <a:t>Robert Hooke </a:t>
            </a:r>
            <a:r>
              <a:rPr lang="en-GB" sz="1600" dirty="0" smtClean="0"/>
              <a:t>studies </a:t>
            </a:r>
            <a:r>
              <a:rPr lang="en-GB" sz="1600" dirty="0"/>
              <a:t>cork with a compound microscope and names the structures </a:t>
            </a:r>
            <a:r>
              <a:rPr lang="en-GB" sz="1600" dirty="0" smtClean="0"/>
              <a:t>‘</a:t>
            </a:r>
            <a:r>
              <a:rPr lang="en-GB" sz="1600" dirty="0"/>
              <a:t>cells’. 		</a:t>
            </a:r>
          </a:p>
          <a:p>
            <a:r>
              <a:rPr lang="en-GB" sz="1600" b="1" dirty="0" smtClean="0"/>
              <a:t>1675</a:t>
            </a:r>
            <a:r>
              <a:rPr lang="en-GB" sz="1600" dirty="0" smtClean="0"/>
              <a:t>- </a:t>
            </a:r>
            <a:r>
              <a:rPr lang="en-GB" sz="1600" dirty="0"/>
              <a:t>A</a:t>
            </a:r>
            <a:r>
              <a:rPr lang="en-GB" sz="1600" dirty="0" smtClean="0"/>
              <a:t>nother </a:t>
            </a:r>
            <a:r>
              <a:rPr lang="en-GB" sz="1600" dirty="0"/>
              <a:t>Dutchman, </a:t>
            </a:r>
            <a:r>
              <a:rPr lang="en-GB" sz="1600" b="1" dirty="0" err="1"/>
              <a:t>Antonie</a:t>
            </a:r>
            <a:r>
              <a:rPr lang="en-GB" sz="1600" b="1" dirty="0"/>
              <a:t> van Leeuwenhoek</a:t>
            </a:r>
            <a:r>
              <a:rPr lang="en-GB" sz="1600" dirty="0" smtClean="0"/>
              <a:t>, discovers </a:t>
            </a:r>
            <a:r>
              <a:rPr lang="en-GB" sz="1600" dirty="0"/>
              <a:t>unicellular organisms. 		</a:t>
            </a:r>
          </a:p>
          <a:p>
            <a:r>
              <a:rPr lang="en-GB" sz="1600" b="1" dirty="0" smtClean="0"/>
              <a:t>1838</a:t>
            </a:r>
            <a:r>
              <a:rPr lang="en-GB" sz="1600" dirty="0" smtClean="0"/>
              <a:t>- </a:t>
            </a:r>
            <a:r>
              <a:rPr lang="en-GB" sz="1600" b="1" dirty="0"/>
              <a:t>Mathias </a:t>
            </a:r>
            <a:r>
              <a:rPr lang="en-GB" sz="1600" b="1" dirty="0" err="1" smtClean="0"/>
              <a:t>Schleiden</a:t>
            </a:r>
            <a:r>
              <a:rPr lang="en-GB" sz="1600" b="1" dirty="0" smtClean="0"/>
              <a:t> </a:t>
            </a:r>
            <a:r>
              <a:rPr lang="en-GB" sz="1600" dirty="0" smtClean="0"/>
              <a:t>from </a:t>
            </a:r>
            <a:r>
              <a:rPr lang="en-GB" sz="1600" dirty="0"/>
              <a:t>Germany suggests that all plants were made of cells. 		</a:t>
            </a:r>
          </a:p>
          <a:p>
            <a:r>
              <a:rPr lang="en-GB" sz="1600" b="1" dirty="0" smtClean="0"/>
              <a:t>1839 </a:t>
            </a:r>
            <a:r>
              <a:rPr lang="en-GB" sz="1600" dirty="0" smtClean="0"/>
              <a:t>- </a:t>
            </a:r>
            <a:r>
              <a:rPr lang="en-GB" sz="1600" b="1" dirty="0" smtClean="0"/>
              <a:t>Theodor </a:t>
            </a:r>
            <a:r>
              <a:rPr lang="en-GB" sz="1600" b="1" dirty="0"/>
              <a:t>Schwann</a:t>
            </a:r>
            <a:r>
              <a:rPr lang="en-GB" sz="1600" dirty="0" smtClean="0"/>
              <a:t>, </a:t>
            </a:r>
            <a:r>
              <a:rPr lang="en-GB" sz="1600" dirty="0"/>
              <a:t>also from Germany, suggests that all animals were also made of cells.	</a:t>
            </a:r>
            <a:endParaRPr lang="en-GB" sz="1600" dirty="0" smtClean="0"/>
          </a:p>
          <a:p>
            <a:r>
              <a:rPr lang="en-GB" sz="1600" b="1" dirty="0" smtClean="0"/>
              <a:t>1840</a:t>
            </a:r>
            <a:r>
              <a:rPr lang="en-GB" sz="1600" dirty="0" smtClean="0"/>
              <a:t> – The </a:t>
            </a:r>
            <a:r>
              <a:rPr lang="en-GB" sz="1600" dirty="0"/>
              <a:t>C</a:t>
            </a:r>
            <a:r>
              <a:rPr lang="en-GB" sz="1600" dirty="0" smtClean="0"/>
              <a:t>zech </a:t>
            </a:r>
            <a:r>
              <a:rPr lang="en-GB" sz="1600" b="1" dirty="0" smtClean="0"/>
              <a:t>Jan Evangelista  </a:t>
            </a:r>
            <a:r>
              <a:rPr lang="en-GB" sz="1600" b="1" dirty="0" err="1" smtClean="0"/>
              <a:t>Punkinje</a:t>
            </a:r>
            <a:r>
              <a:rPr lang="en-GB" sz="1600" b="1" dirty="0" smtClean="0"/>
              <a:t> </a:t>
            </a:r>
            <a:r>
              <a:rPr lang="en-GB" sz="1600" dirty="0" smtClean="0"/>
              <a:t>names the cell content ‘protoplasm’.</a:t>
            </a:r>
            <a:r>
              <a:rPr lang="en-GB" sz="1600" dirty="0"/>
              <a:t>	</a:t>
            </a:r>
            <a:endParaRPr lang="en-GB" sz="1600" dirty="0" smtClean="0"/>
          </a:p>
          <a:p>
            <a:r>
              <a:rPr lang="en-GB" sz="1600" b="1" dirty="0" smtClean="0"/>
              <a:t>1855</a:t>
            </a:r>
            <a:r>
              <a:rPr lang="en-GB" sz="1600" dirty="0" smtClean="0"/>
              <a:t> – </a:t>
            </a:r>
            <a:r>
              <a:rPr lang="en-GB" sz="1600" b="1" dirty="0" smtClean="0"/>
              <a:t>Rudolf Virchow </a:t>
            </a:r>
            <a:r>
              <a:rPr lang="en-GB" sz="1600" dirty="0" smtClean="0"/>
              <a:t>from Germany suggests that ‘All cells come from existing cells’.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737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7717" y="83613"/>
            <a:ext cx="7776864" cy="494690"/>
            <a:chOff x="0" y="236572"/>
            <a:chExt cx="7776864" cy="4946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36572"/>
              <a:ext cx="7776864" cy="4946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4149" y="260721"/>
              <a:ext cx="7728566" cy="44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2.1.1 	Outline cell theory</a:t>
              </a:r>
              <a:endParaRPr lang="en-GB" sz="1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9661" y="578303"/>
            <a:ext cx="7776864" cy="494690"/>
            <a:chOff x="0" y="745662"/>
            <a:chExt cx="7776864" cy="494690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745662"/>
              <a:ext cx="7776864" cy="4946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4149" y="769811"/>
              <a:ext cx="7728566" cy="44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2.1.2 	Discuss the evidence for the cell theory</a:t>
              </a:r>
              <a:endParaRPr lang="en-GB" sz="1600" kern="12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1520" y="1243938"/>
            <a:ext cx="767288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1590</a:t>
            </a:r>
            <a:r>
              <a:rPr lang="en-GB" sz="1600" dirty="0" smtClean="0"/>
              <a:t> -The Dutch optician  </a:t>
            </a:r>
            <a:r>
              <a:rPr lang="en-GB" sz="1600" b="1" dirty="0" smtClean="0"/>
              <a:t>Zacharias Jansen</a:t>
            </a:r>
          </a:p>
          <a:p>
            <a:endParaRPr lang="en-GB" sz="1600" b="1" dirty="0"/>
          </a:p>
          <a:p>
            <a:endParaRPr lang="en-GB" sz="1600" dirty="0"/>
          </a:p>
          <a:p>
            <a:r>
              <a:rPr lang="en-GB" sz="1600" b="1" dirty="0" smtClean="0"/>
              <a:t>1665</a:t>
            </a:r>
            <a:r>
              <a:rPr lang="en-GB" sz="1600" dirty="0" smtClean="0"/>
              <a:t>-The Englishman </a:t>
            </a:r>
            <a:r>
              <a:rPr lang="en-GB" sz="1600" b="1" dirty="0" smtClean="0"/>
              <a:t>Robert Hooke</a:t>
            </a:r>
            <a:r>
              <a:rPr lang="en-GB" sz="1600" dirty="0" smtClean="0"/>
              <a:t> </a:t>
            </a:r>
            <a:r>
              <a:rPr lang="en-GB" sz="1600" dirty="0"/>
              <a:t>		</a:t>
            </a:r>
            <a:endParaRPr lang="en-GB" sz="1600" dirty="0" smtClean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b="1" dirty="0" smtClean="0"/>
              <a:t>1675</a:t>
            </a:r>
            <a:r>
              <a:rPr lang="en-GB" sz="1600" dirty="0" smtClean="0"/>
              <a:t>- </a:t>
            </a:r>
            <a:r>
              <a:rPr lang="en-GB" sz="1600" dirty="0"/>
              <a:t>A</a:t>
            </a:r>
            <a:r>
              <a:rPr lang="en-GB" sz="1600" dirty="0" smtClean="0"/>
              <a:t>nother </a:t>
            </a:r>
            <a:r>
              <a:rPr lang="en-GB" sz="1600" dirty="0"/>
              <a:t>Dutchman, </a:t>
            </a:r>
            <a:r>
              <a:rPr lang="en-GB" sz="1600" b="1" dirty="0" err="1"/>
              <a:t>Antonie</a:t>
            </a:r>
            <a:r>
              <a:rPr lang="en-GB" sz="1600" b="1" dirty="0"/>
              <a:t> van </a:t>
            </a:r>
            <a:r>
              <a:rPr lang="en-GB" sz="1600" b="1" dirty="0" smtClean="0"/>
              <a:t>Leeuwenhoek</a:t>
            </a:r>
          </a:p>
          <a:p>
            <a:endParaRPr lang="en-GB" sz="1600" b="1" dirty="0"/>
          </a:p>
          <a:p>
            <a:endParaRPr lang="en-GB" sz="1600" dirty="0"/>
          </a:p>
          <a:p>
            <a:r>
              <a:rPr lang="en-GB" sz="1600" b="1" dirty="0" smtClean="0"/>
              <a:t>1838</a:t>
            </a:r>
            <a:r>
              <a:rPr lang="en-GB" sz="1600" dirty="0" smtClean="0"/>
              <a:t>- </a:t>
            </a:r>
            <a:r>
              <a:rPr lang="en-GB" sz="1600" b="1" dirty="0"/>
              <a:t>Mathias </a:t>
            </a:r>
            <a:r>
              <a:rPr lang="en-GB" sz="1600" b="1" dirty="0" err="1" smtClean="0"/>
              <a:t>Schleiden</a:t>
            </a:r>
            <a:r>
              <a:rPr lang="en-GB" sz="1600" b="1" dirty="0" smtClean="0"/>
              <a:t> </a:t>
            </a:r>
            <a:r>
              <a:rPr lang="en-GB" sz="1600" dirty="0" smtClean="0"/>
              <a:t>from Germany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b="1" dirty="0" smtClean="0"/>
              <a:t>1839 </a:t>
            </a:r>
            <a:r>
              <a:rPr lang="en-GB" sz="1600" dirty="0" smtClean="0"/>
              <a:t>- </a:t>
            </a:r>
            <a:r>
              <a:rPr lang="en-GB" sz="1600" b="1" dirty="0" smtClean="0"/>
              <a:t>Theodor </a:t>
            </a:r>
            <a:r>
              <a:rPr lang="en-GB" sz="1600" b="1" dirty="0"/>
              <a:t>Schwann</a:t>
            </a:r>
            <a:r>
              <a:rPr lang="en-GB" sz="1600" dirty="0" smtClean="0"/>
              <a:t>, </a:t>
            </a:r>
            <a:r>
              <a:rPr lang="en-GB" sz="1600" dirty="0"/>
              <a:t>also from </a:t>
            </a:r>
            <a:r>
              <a:rPr lang="en-GB" sz="1600" dirty="0" smtClean="0"/>
              <a:t>Germany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b="1" dirty="0" smtClean="0"/>
              <a:t>1840</a:t>
            </a:r>
            <a:r>
              <a:rPr lang="en-GB" sz="1600" dirty="0" smtClean="0"/>
              <a:t> – The </a:t>
            </a:r>
            <a:r>
              <a:rPr lang="en-GB" sz="1600" dirty="0"/>
              <a:t>C</a:t>
            </a:r>
            <a:r>
              <a:rPr lang="en-GB" sz="1600" dirty="0" smtClean="0"/>
              <a:t>zech </a:t>
            </a:r>
            <a:r>
              <a:rPr lang="en-GB" sz="1600" b="1" dirty="0" smtClean="0"/>
              <a:t>Jan Evangelista  </a:t>
            </a:r>
            <a:r>
              <a:rPr lang="en-GB" sz="1600" b="1" dirty="0" err="1" smtClean="0"/>
              <a:t>Punkinje</a:t>
            </a:r>
            <a:endParaRPr lang="en-GB" sz="1600" b="1" dirty="0" smtClean="0"/>
          </a:p>
          <a:p>
            <a:endParaRPr lang="en-GB" sz="1600" b="1" dirty="0"/>
          </a:p>
          <a:p>
            <a:endParaRPr lang="en-GB" sz="1600" dirty="0" smtClean="0"/>
          </a:p>
          <a:p>
            <a:r>
              <a:rPr lang="en-GB" sz="1600" b="1" dirty="0" smtClean="0"/>
              <a:t>1855</a:t>
            </a:r>
            <a:r>
              <a:rPr lang="en-GB" sz="1600" dirty="0" smtClean="0"/>
              <a:t> – </a:t>
            </a:r>
            <a:r>
              <a:rPr lang="en-GB" sz="1600" b="1" dirty="0" smtClean="0"/>
              <a:t>Rudolf Virchow </a:t>
            </a:r>
            <a:r>
              <a:rPr lang="en-GB" sz="1600" dirty="0" smtClean="0"/>
              <a:t>from Germany</a:t>
            </a:r>
            <a:endParaRPr lang="en-GB" sz="1600" dirty="0"/>
          </a:p>
        </p:txBody>
      </p:sp>
      <p:pic>
        <p:nvPicPr>
          <p:cNvPr id="2050" name="Picture 2" descr="http://www.history-of-the-microscope.org/images/Zacharias-Jan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21359"/>
            <a:ext cx="1518770" cy="15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1.gstatic.com/images?q=tbn:ANd9GcRGDWkl42UEKcbc9P7FVgGFaYkAv5sPemKNS3dKto32wxqiY1DJ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40" y="2788860"/>
            <a:ext cx="151877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bc.co.uk/history/historic_figures/images/leeuwenhoek_antonie_v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45044"/>
            <a:ext cx="1509660" cy="205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h5.ggpht.com/_0uhBPQkjTFM/TSytAZ83WsI/AAAAAAAAM9I/sH7J5jdz-04/Matthias_Jacob_Schleiden_thumb%5B1%5D.jpg?imgmax=8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8" y="1202031"/>
            <a:ext cx="1512168" cy="16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100ciaquimica.net/images/biografias/ima1/schwan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8" y="2879956"/>
            <a:ext cx="1512167" cy="16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.radio.cz/pictures/osobnosti/purkyne_je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88" y="4543421"/>
            <a:ext cx="1464077" cy="198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biografiasyvidas.com/biografia/v/fotos/vircho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29" y="5070957"/>
            <a:ext cx="1502533" cy="145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ews-medical.net/image.axd?picture=2012%2F12%2Fjo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65" y="2708920"/>
            <a:ext cx="2857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7717" y="83613"/>
            <a:ext cx="7776864" cy="494690"/>
            <a:chOff x="0" y="236572"/>
            <a:chExt cx="7776864" cy="4946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36572"/>
              <a:ext cx="7776864" cy="4946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4149" y="260721"/>
              <a:ext cx="7728566" cy="44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2.1.1 	Outline cell theory</a:t>
              </a:r>
              <a:endParaRPr lang="en-GB" sz="16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71600" y="1381418"/>
            <a:ext cx="775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Although it is called a theory </a:t>
            </a:r>
            <a:r>
              <a:rPr lang="en-GB" u="sng" dirty="0" smtClean="0"/>
              <a:t>it has a tremendous credibility</a:t>
            </a:r>
            <a:r>
              <a:rPr lang="en-GB" dirty="0" smtClean="0"/>
              <a:t>. 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699661" y="578303"/>
            <a:ext cx="7776864" cy="494690"/>
            <a:chOff x="0" y="745662"/>
            <a:chExt cx="7776864" cy="494690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745662"/>
              <a:ext cx="7776864" cy="4946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4149" y="769811"/>
              <a:ext cx="7728566" cy="44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2.1.2 	Discuss the evidence for the cell theory</a:t>
              </a:r>
              <a:endParaRPr lang="en-GB" sz="1600" kern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731866" y="2276872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cell theory is widely accepted and advances in</a:t>
            </a:r>
          </a:p>
          <a:p>
            <a:pPr algn="ctr"/>
            <a:r>
              <a:rPr lang="en-GB" dirty="0"/>
              <a:t>technology have allowed us to greatly increase our</a:t>
            </a:r>
          </a:p>
          <a:p>
            <a:pPr algn="ctr"/>
            <a:r>
              <a:rPr lang="en-GB" dirty="0"/>
              <a:t>knowledge of cells. In particular the development of the</a:t>
            </a:r>
          </a:p>
          <a:p>
            <a:pPr algn="ctr"/>
            <a:r>
              <a:rPr lang="en-GB" dirty="0"/>
              <a:t>electron microscope (EM) has allowed us to study the</a:t>
            </a:r>
          </a:p>
          <a:p>
            <a:pPr algn="ctr"/>
            <a:r>
              <a:rPr lang="en-GB" dirty="0"/>
              <a:t>ultra structure of cells (</a:t>
            </a:r>
            <a:r>
              <a:rPr lang="en-GB" i="1" dirty="0"/>
              <a:t>see Topic 2.3</a:t>
            </a:r>
            <a:r>
              <a:rPr lang="en-GB" dirty="0"/>
              <a:t>) in more detail than</a:t>
            </a:r>
          </a:p>
          <a:p>
            <a:pPr algn="ctr"/>
            <a:r>
              <a:rPr lang="en-GB" dirty="0"/>
              <a:t>Robert Hooke could ever have imagined.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5050591"/>
            <a:ext cx="1388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hlinkClick r:id="rId3"/>
              </a:rPr>
              <a:t>Video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411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07717" y="260648"/>
            <a:ext cx="7776864" cy="494690"/>
            <a:chOff x="0" y="1254753"/>
            <a:chExt cx="7776864" cy="49469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1254753"/>
              <a:ext cx="7776864" cy="4946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4149" y="1278902"/>
              <a:ext cx="7728566" cy="44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2.1.3 	State that unicellular organisms carry out all functions of life</a:t>
              </a:r>
              <a:endParaRPr lang="en-GB" sz="16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7584" y="1152325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organisms exist either in a unicellular or a multicellular form. And all organisms carry out all functions of life. These functions include: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3573016"/>
            <a:ext cx="7656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dirty="0" smtClean="0"/>
              <a:t>Metabolism</a:t>
            </a:r>
            <a:r>
              <a:rPr lang="en-GB" dirty="0" smtClean="0"/>
              <a:t>. Includes all chemical reactions which occur in an organism.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Growth</a:t>
            </a:r>
            <a:r>
              <a:rPr lang="en-GB" dirty="0" smtClean="0"/>
              <a:t>. Growth may be limited but is always evident in one way or another.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Reproduction</a:t>
            </a:r>
            <a:r>
              <a:rPr lang="en-GB" dirty="0" smtClean="0"/>
              <a:t>. Involved hereditary molecules that can be passed on to offspring. 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Response</a:t>
            </a:r>
            <a:r>
              <a:rPr lang="en-GB" dirty="0" smtClean="0"/>
              <a:t>. Response to the environment is imperative to the survival of the organism.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Homeostasis</a:t>
            </a:r>
            <a:r>
              <a:rPr lang="en-GB" dirty="0" smtClean="0"/>
              <a:t>. Refers to maintaining a constant internal environment, like temperature or acid-base levels.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Nutrition</a:t>
            </a:r>
            <a:r>
              <a:rPr lang="en-GB" dirty="0" smtClean="0"/>
              <a:t>. Is all about providing a constant source of compounds with many chemical bonds which can be broken to provide the organism with energy and the nutrients necessary to maintain life.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8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3568" y="833909"/>
            <a:ext cx="7776864" cy="494690"/>
            <a:chOff x="0" y="1763844"/>
            <a:chExt cx="7776864" cy="494690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1763844"/>
              <a:ext cx="7776864" cy="4946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4149" y="1787993"/>
              <a:ext cx="7728566" cy="4463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2.1.4 	Compare the relative sizes of molecules, cell membranes thickness, 	viruses, bacteria, organelles and cells, using the appropriate SI unit.</a:t>
              </a:r>
              <a:endParaRPr lang="en-GB" sz="16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07717" y="114388"/>
            <a:ext cx="26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Cells and sizes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717" y="1484784"/>
            <a:ext cx="7752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When we talk about cells we need to use units probably unfamiliar to you because of their, and especially their organelles’, extremely small sizes.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07717" y="2408114"/>
            <a:ext cx="602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you know, a millimetre is a thousand of a meter, so </a:t>
            </a:r>
            <a:r>
              <a:rPr lang="en-GB" b="1" dirty="0" smtClean="0"/>
              <a:t>1 m=1000 mm</a:t>
            </a:r>
          </a:p>
          <a:p>
            <a:r>
              <a:rPr lang="en-GB" dirty="0" smtClean="0"/>
              <a:t>When we refer to cell and organelle sizes we use micrometres (µm)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6732240" y="2507704"/>
            <a:ext cx="1800200" cy="834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µ is called ‘Micro sign’ in Office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2267744" y="3248109"/>
            <a:ext cx="252028" cy="3231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519772" y="3285279"/>
            <a:ext cx="4068452" cy="569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7717" y="3789039"/>
            <a:ext cx="5035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millimetre (</a:t>
            </a:r>
            <a:r>
              <a:rPr lang="en-GB" b="1" dirty="0" smtClean="0"/>
              <a:t>mm</a:t>
            </a:r>
            <a:r>
              <a:rPr lang="en-GB" dirty="0" smtClean="0"/>
              <a:t>) = 1000 micrometres (</a:t>
            </a:r>
            <a:r>
              <a:rPr lang="en-GB" b="1" dirty="0" smtClean="0"/>
              <a:t>µm</a:t>
            </a:r>
            <a:r>
              <a:rPr lang="en-GB" dirty="0" smtClean="0"/>
              <a:t>)</a:t>
            </a:r>
          </a:p>
          <a:p>
            <a:r>
              <a:rPr lang="en-GB" dirty="0" smtClean="0"/>
              <a:t>1 micrometre (</a:t>
            </a:r>
            <a:r>
              <a:rPr lang="en-GB" b="1" dirty="0" smtClean="0"/>
              <a:t>µm</a:t>
            </a:r>
            <a:r>
              <a:rPr lang="en-GB" dirty="0" smtClean="0"/>
              <a:t>) = 1000 nanometres (</a:t>
            </a:r>
            <a:r>
              <a:rPr lang="en-GB" b="1" dirty="0" smtClean="0"/>
              <a:t>nm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07717" y="4581128"/>
            <a:ext cx="46955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/>
              <a:t>Most </a:t>
            </a:r>
            <a:r>
              <a:rPr lang="en-GB" b="1" dirty="0" smtClean="0"/>
              <a:t>cells</a:t>
            </a:r>
            <a:r>
              <a:rPr lang="en-GB" dirty="0" smtClean="0"/>
              <a:t> are up to </a:t>
            </a:r>
            <a:r>
              <a:rPr lang="en-GB" b="1" dirty="0" smtClean="0"/>
              <a:t>100 micrometres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Organelles</a:t>
            </a:r>
            <a:r>
              <a:rPr lang="en-GB" dirty="0" smtClean="0"/>
              <a:t> are up to </a:t>
            </a:r>
            <a:r>
              <a:rPr lang="en-GB" b="1" dirty="0" smtClean="0"/>
              <a:t>10 micrometres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Bacteria </a:t>
            </a:r>
            <a:r>
              <a:rPr lang="en-GB" dirty="0" smtClean="0"/>
              <a:t>are up to </a:t>
            </a:r>
            <a:r>
              <a:rPr lang="en-GB" b="1" dirty="0" smtClean="0"/>
              <a:t>1 micrometre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Viruses</a:t>
            </a:r>
            <a:r>
              <a:rPr lang="en-GB" dirty="0" smtClean="0"/>
              <a:t> are up to </a:t>
            </a:r>
            <a:r>
              <a:rPr lang="en-GB" b="1" dirty="0" smtClean="0"/>
              <a:t>100 nanometres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Membranes</a:t>
            </a:r>
            <a:r>
              <a:rPr lang="en-GB" dirty="0" smtClean="0"/>
              <a:t> are </a:t>
            </a:r>
            <a:r>
              <a:rPr lang="en-GB" b="1" dirty="0" smtClean="0"/>
              <a:t>10 nanometres </a:t>
            </a:r>
            <a:r>
              <a:rPr lang="en-GB" dirty="0" smtClean="0"/>
              <a:t>thick</a:t>
            </a:r>
          </a:p>
          <a:p>
            <a:pPr marL="285750" indent="-285750">
              <a:buFontTx/>
              <a:buChar char="-"/>
            </a:pPr>
            <a:r>
              <a:rPr lang="en-GB" b="1" dirty="0" smtClean="0"/>
              <a:t>Molecules</a:t>
            </a:r>
            <a:r>
              <a:rPr lang="en-GB" dirty="0" smtClean="0"/>
              <a:t> are near </a:t>
            </a:r>
            <a:r>
              <a:rPr lang="en-GB" b="1" dirty="0" smtClean="0"/>
              <a:t>1 nanometre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0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9" grpId="0" uiExpand="1" build="p"/>
      <p:bldP spid="2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23115"/>
            <a:ext cx="8018038" cy="488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399895"/>
            <a:ext cx="294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Some examples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0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1844" y="6490446"/>
            <a:ext cx="1332156" cy="365125"/>
          </a:xfrm>
        </p:spPr>
        <p:txBody>
          <a:bodyPr/>
          <a:lstStyle/>
          <a:p>
            <a:pPr algn="ctr"/>
            <a:fld id="{6E2D2B3B-882E-40F3-A32F-6DD516915044}" type="slidenum">
              <a:rPr lang="en-US" smtClean="0">
                <a:solidFill>
                  <a:schemeClr val="tx1"/>
                </a:solidFill>
              </a:rPr>
              <a:pPr algn="ctr"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800" y="6492875"/>
            <a:ext cx="3502152" cy="365125"/>
          </a:xfrm>
        </p:spPr>
        <p:txBody>
          <a:bodyPr/>
          <a:lstStyle/>
          <a:p>
            <a:pPr algn="ctr"/>
            <a:r>
              <a:rPr lang="en-US" smtClean="0"/>
              <a:t>IB Biology SFP - Mark Polko</a:t>
            </a:r>
            <a:endParaRPr lang="en-US"/>
          </a:p>
        </p:txBody>
      </p:sp>
      <p:pic>
        <p:nvPicPr>
          <p:cNvPr id="2" name="scale2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404664"/>
            <a:ext cx="7488832" cy="5616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6205954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4"/>
              </a:rPr>
              <a:t>The Scale of the Universe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8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MP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MP</Template>
  <TotalTime>816</TotalTime>
  <Words>2017</Words>
  <Application>Microsoft Office PowerPoint</Application>
  <PresentationFormat>Presentación en pantalla (4:3)</PresentationFormat>
  <Paragraphs>254</Paragraphs>
  <Slides>26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Template MP</vt:lpstr>
      <vt:lpstr>Topic 2 Cells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Topic 2 Cells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Mark Polko</dc:creator>
  <cp:lastModifiedBy>sfpaula.default</cp:lastModifiedBy>
  <cp:revision>67</cp:revision>
  <dcterms:created xsi:type="dcterms:W3CDTF">2013-08-21T17:54:09Z</dcterms:created>
  <dcterms:modified xsi:type="dcterms:W3CDTF">2014-09-23T12:19:58Z</dcterms:modified>
</cp:coreProperties>
</file>