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10" r:id="rId2"/>
    <p:sldMasterId id="2147484022" r:id="rId3"/>
    <p:sldMasterId id="2147484034" r:id="rId4"/>
  </p:sldMasterIdLst>
  <p:notesMasterIdLst>
    <p:notesMasterId r:id="rId36"/>
  </p:notesMasterIdLst>
  <p:sldIdLst>
    <p:sldId id="256" r:id="rId5"/>
    <p:sldId id="257" r:id="rId6"/>
    <p:sldId id="284" r:id="rId7"/>
    <p:sldId id="334" r:id="rId8"/>
    <p:sldId id="357" r:id="rId9"/>
    <p:sldId id="341" r:id="rId10"/>
    <p:sldId id="342" r:id="rId11"/>
    <p:sldId id="343" r:id="rId12"/>
    <p:sldId id="352" r:id="rId13"/>
    <p:sldId id="353" r:id="rId14"/>
    <p:sldId id="354" r:id="rId15"/>
    <p:sldId id="355" r:id="rId16"/>
    <p:sldId id="358" r:id="rId17"/>
    <p:sldId id="347" r:id="rId18"/>
    <p:sldId id="359" r:id="rId19"/>
    <p:sldId id="362" r:id="rId20"/>
    <p:sldId id="361" r:id="rId21"/>
    <p:sldId id="363" r:id="rId22"/>
    <p:sldId id="360" r:id="rId23"/>
    <p:sldId id="364" r:id="rId24"/>
    <p:sldId id="337" r:id="rId25"/>
    <p:sldId id="338" r:id="rId26"/>
    <p:sldId id="365" r:id="rId27"/>
    <p:sldId id="339" r:id="rId28"/>
    <p:sldId id="340" r:id="rId29"/>
    <p:sldId id="368" r:id="rId30"/>
    <p:sldId id="369" r:id="rId31"/>
    <p:sldId id="366" r:id="rId32"/>
    <p:sldId id="367" r:id="rId33"/>
    <p:sldId id="370" r:id="rId34"/>
    <p:sldId id="371"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8" autoAdjust="0"/>
    <p:restoredTop sz="94671" autoAdjust="0"/>
  </p:normalViewPr>
  <p:slideViewPr>
    <p:cSldViewPr>
      <p:cViewPr varScale="1">
        <p:scale>
          <a:sx n="70" d="100"/>
          <a:sy n="70" d="100"/>
        </p:scale>
        <p:origin x="-76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AE660781-6BCE-4013-9798-77D85A2438DB}">
      <dgm:prSet/>
      <dgm:spPr/>
      <dgm:t>
        <a:bodyPr/>
        <a:lstStyle/>
        <a:p>
          <a:r>
            <a:rPr lang="en-US" dirty="0" smtClean="0"/>
            <a:t>Mitosis is division of the nucleus into two genetically identical daughter nuclei.</a:t>
          </a:r>
          <a:endParaRPr lang="en-GB" dirty="0"/>
        </a:p>
      </dgm:t>
    </dgm:pt>
    <dgm:pt modelId="{AAB4159D-32E7-41DB-8487-42A51D80540E}" type="parTrans" cxnId="{8DE92F5E-558A-4FCD-A1D3-46BED754DD6F}">
      <dgm:prSet/>
      <dgm:spPr/>
      <dgm:t>
        <a:bodyPr/>
        <a:lstStyle/>
        <a:p>
          <a:endParaRPr lang="en-GB"/>
        </a:p>
      </dgm:t>
    </dgm:pt>
    <dgm:pt modelId="{11255901-819F-4070-A5F1-6613533CF363}" type="sibTrans" cxnId="{8DE92F5E-558A-4FCD-A1D3-46BED754DD6F}">
      <dgm:prSet/>
      <dgm:spPr/>
      <dgm:t>
        <a:bodyPr/>
        <a:lstStyle/>
        <a:p>
          <a:endParaRPr lang="en-GB"/>
        </a:p>
      </dgm:t>
    </dgm:pt>
    <dgm:pt modelId="{A97E07FB-4296-4848-B9E6-17BB0E709E63}">
      <dgm:prSet/>
      <dgm:spPr/>
      <dgm:t>
        <a:bodyPr/>
        <a:lstStyle/>
        <a:p>
          <a:r>
            <a:rPr lang="en-US" dirty="0" smtClean="0"/>
            <a:t>Chromosomes condense by supercoiling during mitosis.</a:t>
          </a:r>
          <a:endParaRPr lang="en-GB" dirty="0" smtClean="0"/>
        </a:p>
      </dgm:t>
    </dgm:pt>
    <dgm:pt modelId="{DC62165A-3ACE-4CC8-8637-131032D5F4E9}" type="parTrans" cxnId="{01975CDB-11E3-4D48-9AAE-AB48FCEDF110}">
      <dgm:prSet/>
      <dgm:spPr/>
      <dgm:t>
        <a:bodyPr/>
        <a:lstStyle/>
        <a:p>
          <a:endParaRPr lang="en-GB"/>
        </a:p>
      </dgm:t>
    </dgm:pt>
    <dgm:pt modelId="{65DA16DE-1768-4F47-9B23-8F324C67E41E}" type="sibTrans" cxnId="{01975CDB-11E3-4D48-9AAE-AB48FCEDF110}">
      <dgm:prSet/>
      <dgm:spPr/>
      <dgm:t>
        <a:bodyPr/>
        <a:lstStyle/>
        <a:p>
          <a:endParaRPr lang="en-GB"/>
        </a:p>
      </dgm:t>
    </dgm:pt>
    <dgm:pt modelId="{C60933D8-42A0-48B4-BF1D-37C3816F48F6}">
      <dgm:prSet/>
      <dgm:spPr/>
      <dgm:t>
        <a:bodyPr/>
        <a:lstStyle/>
        <a:p>
          <a:r>
            <a:rPr lang="en-US" dirty="0" smtClean="0"/>
            <a:t>Cytokinesis occurs after mitosis and is different in plant and animal cells.</a:t>
          </a:r>
          <a:endParaRPr lang="en-GB" dirty="0" smtClean="0"/>
        </a:p>
      </dgm:t>
    </dgm:pt>
    <dgm:pt modelId="{E4544382-B3D1-4739-86E8-ACACC9F07343}" type="parTrans" cxnId="{2E93D362-8775-49FF-ABCF-63B122571CA3}">
      <dgm:prSet/>
      <dgm:spPr/>
      <dgm:t>
        <a:bodyPr/>
        <a:lstStyle/>
        <a:p>
          <a:endParaRPr lang="en-GB"/>
        </a:p>
      </dgm:t>
    </dgm:pt>
    <dgm:pt modelId="{11D31648-E58F-46A4-96C5-1211BEE026B3}" type="sibTrans" cxnId="{2E93D362-8775-49FF-ABCF-63B122571CA3}">
      <dgm:prSet/>
      <dgm:spPr/>
      <dgm:t>
        <a:bodyPr/>
        <a:lstStyle/>
        <a:p>
          <a:endParaRPr lang="en-GB"/>
        </a:p>
      </dgm:t>
    </dgm:pt>
    <dgm:pt modelId="{0C403B4C-7E86-4ECA-B9B5-B2C68BEE9104}">
      <dgm:prSet/>
      <dgm:spPr/>
      <dgm:t>
        <a:bodyPr/>
        <a:lstStyle/>
        <a:p>
          <a:r>
            <a:rPr lang="en-US" dirty="0" smtClean="0"/>
            <a:t>Interphase is a very active phase of the cell cycle with many processes occurring in the nucleus and cytoplasm.</a:t>
          </a:r>
          <a:endParaRPr lang="en-GB" dirty="0" smtClean="0"/>
        </a:p>
      </dgm:t>
    </dgm:pt>
    <dgm:pt modelId="{0EB1B778-4BF2-42A3-B2DF-E1D86BC7B22B}" type="parTrans" cxnId="{A8A0B4DF-A3A0-4BA1-AF44-9CC77ED8EACE}">
      <dgm:prSet/>
      <dgm:spPr/>
      <dgm:t>
        <a:bodyPr/>
        <a:lstStyle/>
        <a:p>
          <a:endParaRPr lang="en-GB"/>
        </a:p>
      </dgm:t>
    </dgm:pt>
    <dgm:pt modelId="{D74D1723-7661-48F9-AA5A-9972F12023A5}" type="sibTrans" cxnId="{A8A0B4DF-A3A0-4BA1-AF44-9CC77ED8EACE}">
      <dgm:prSet/>
      <dgm:spPr/>
      <dgm:t>
        <a:bodyPr/>
        <a:lstStyle/>
        <a:p>
          <a:endParaRPr lang="en-GB"/>
        </a:p>
      </dgm:t>
    </dgm:pt>
    <dgm:pt modelId="{D2C4835B-548B-4A97-A5AA-B46440B2AA38}">
      <dgm:prSet/>
      <dgm:spPr/>
      <dgm:t>
        <a:bodyPr/>
        <a:lstStyle/>
        <a:p>
          <a:r>
            <a:rPr lang="en-US" dirty="0" smtClean="0"/>
            <a:t>Cyclins are involved in the control of the cell cycle.</a:t>
          </a:r>
          <a:endParaRPr lang="en-GB" dirty="0" smtClean="0"/>
        </a:p>
      </dgm:t>
    </dgm:pt>
    <dgm:pt modelId="{E876368D-D99D-46AA-B28D-4717BDEC2DB6}" type="parTrans" cxnId="{982E2084-31F5-4CD1-BB1A-3F55FE3A1B95}">
      <dgm:prSet/>
      <dgm:spPr/>
      <dgm:t>
        <a:bodyPr/>
        <a:lstStyle/>
        <a:p>
          <a:endParaRPr lang="en-GB"/>
        </a:p>
      </dgm:t>
    </dgm:pt>
    <dgm:pt modelId="{081B9774-ECF5-43C9-9E35-99CE52DC4DB6}" type="sibTrans" cxnId="{982E2084-31F5-4CD1-BB1A-3F55FE3A1B95}">
      <dgm:prSet/>
      <dgm:spPr/>
      <dgm:t>
        <a:bodyPr/>
        <a:lstStyle/>
        <a:p>
          <a:endParaRPr lang="en-GB"/>
        </a:p>
      </dgm:t>
    </dgm:pt>
    <dgm:pt modelId="{5993446A-2988-4AA4-874C-179B91719A56}">
      <dgm:prSet/>
      <dgm:spPr/>
      <dgm:t>
        <a:bodyPr/>
        <a:lstStyle/>
        <a:p>
          <a:r>
            <a:rPr lang="en-US" dirty="0" smtClean="0"/>
            <a:t>Mutagens, oncogenes and metastasis are involved in the development of </a:t>
          </a:r>
          <a:r>
            <a:rPr lang="en-GB" dirty="0" smtClean="0"/>
            <a:t>primary and secondary tumours.</a:t>
          </a:r>
        </a:p>
      </dgm:t>
    </dgm:pt>
    <dgm:pt modelId="{FEBA2263-E0FF-4BE6-A9EA-7B155556E97E}" type="parTrans" cxnId="{C9808A29-B581-405D-959D-CC6AEF52AAD8}">
      <dgm:prSet/>
      <dgm:spPr/>
      <dgm:t>
        <a:bodyPr/>
        <a:lstStyle/>
        <a:p>
          <a:endParaRPr lang="en-GB"/>
        </a:p>
      </dgm:t>
    </dgm:pt>
    <dgm:pt modelId="{A13D5A0A-6594-44C2-A0CA-6416EE588163}" type="sibTrans" cxnId="{C9808A29-B581-405D-959D-CC6AEF52AAD8}">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9054F457-EAFB-4197-8C8F-6F1D4EBB42F2}" type="pres">
      <dgm:prSet presAssocID="{AE660781-6BCE-4013-9798-77D85A2438DB}" presName="parentText" presStyleLbl="node1" presStyleIdx="0" presStyleCnt="6">
        <dgm:presLayoutVars>
          <dgm:chMax val="0"/>
          <dgm:bulletEnabled val="1"/>
        </dgm:presLayoutVars>
      </dgm:prSet>
      <dgm:spPr/>
      <dgm:t>
        <a:bodyPr/>
        <a:lstStyle/>
        <a:p>
          <a:endParaRPr lang="en-GB"/>
        </a:p>
      </dgm:t>
    </dgm:pt>
    <dgm:pt modelId="{626CF4D6-0F55-4A58-AEA8-8F705FCBAEF5}" type="pres">
      <dgm:prSet presAssocID="{11255901-819F-4070-A5F1-6613533CF363}" presName="spacer" presStyleCnt="0"/>
      <dgm:spPr/>
    </dgm:pt>
    <dgm:pt modelId="{16C65EE2-07DC-4AC4-9D5C-387D242F77E9}" type="pres">
      <dgm:prSet presAssocID="{A97E07FB-4296-4848-B9E6-17BB0E709E63}" presName="parentText" presStyleLbl="node1" presStyleIdx="1" presStyleCnt="6">
        <dgm:presLayoutVars>
          <dgm:chMax val="0"/>
          <dgm:bulletEnabled val="1"/>
        </dgm:presLayoutVars>
      </dgm:prSet>
      <dgm:spPr/>
      <dgm:t>
        <a:bodyPr/>
        <a:lstStyle/>
        <a:p>
          <a:endParaRPr lang="en-GB"/>
        </a:p>
      </dgm:t>
    </dgm:pt>
    <dgm:pt modelId="{F7A89C83-3A88-4892-B4CD-1F7506E0BBE2}" type="pres">
      <dgm:prSet presAssocID="{65DA16DE-1768-4F47-9B23-8F324C67E41E}" presName="spacer" presStyleCnt="0"/>
      <dgm:spPr/>
    </dgm:pt>
    <dgm:pt modelId="{01FD4309-1C8D-40FE-B845-A84EFCE3E765}" type="pres">
      <dgm:prSet presAssocID="{C60933D8-42A0-48B4-BF1D-37C3816F48F6}" presName="parentText" presStyleLbl="node1" presStyleIdx="2" presStyleCnt="6">
        <dgm:presLayoutVars>
          <dgm:chMax val="0"/>
          <dgm:bulletEnabled val="1"/>
        </dgm:presLayoutVars>
      </dgm:prSet>
      <dgm:spPr/>
      <dgm:t>
        <a:bodyPr/>
        <a:lstStyle/>
        <a:p>
          <a:endParaRPr lang="en-GB"/>
        </a:p>
      </dgm:t>
    </dgm:pt>
    <dgm:pt modelId="{99257DB3-28B4-47C7-B82A-8E1BE48AD0ED}" type="pres">
      <dgm:prSet presAssocID="{11D31648-E58F-46A4-96C5-1211BEE026B3}" presName="spacer" presStyleCnt="0"/>
      <dgm:spPr/>
    </dgm:pt>
    <dgm:pt modelId="{7D268DC1-7DC7-469D-8212-62FADE86A441}" type="pres">
      <dgm:prSet presAssocID="{0C403B4C-7E86-4ECA-B9B5-B2C68BEE9104}" presName="parentText" presStyleLbl="node1" presStyleIdx="3" presStyleCnt="6">
        <dgm:presLayoutVars>
          <dgm:chMax val="0"/>
          <dgm:bulletEnabled val="1"/>
        </dgm:presLayoutVars>
      </dgm:prSet>
      <dgm:spPr/>
      <dgm:t>
        <a:bodyPr/>
        <a:lstStyle/>
        <a:p>
          <a:endParaRPr lang="en-GB"/>
        </a:p>
      </dgm:t>
    </dgm:pt>
    <dgm:pt modelId="{40BD417D-47F5-4C3C-A4B7-9CE1E1E6D177}" type="pres">
      <dgm:prSet presAssocID="{D74D1723-7661-48F9-AA5A-9972F12023A5}" presName="spacer" presStyleCnt="0"/>
      <dgm:spPr/>
    </dgm:pt>
    <dgm:pt modelId="{817C9CE2-1190-405D-A887-381027CA5621}" type="pres">
      <dgm:prSet presAssocID="{D2C4835B-548B-4A97-A5AA-B46440B2AA38}" presName="parentText" presStyleLbl="node1" presStyleIdx="4" presStyleCnt="6">
        <dgm:presLayoutVars>
          <dgm:chMax val="0"/>
          <dgm:bulletEnabled val="1"/>
        </dgm:presLayoutVars>
      </dgm:prSet>
      <dgm:spPr/>
      <dgm:t>
        <a:bodyPr/>
        <a:lstStyle/>
        <a:p>
          <a:endParaRPr lang="en-GB"/>
        </a:p>
      </dgm:t>
    </dgm:pt>
    <dgm:pt modelId="{668012B3-81BE-4323-842C-B28D9063B5A7}" type="pres">
      <dgm:prSet presAssocID="{081B9774-ECF5-43C9-9E35-99CE52DC4DB6}" presName="spacer" presStyleCnt="0"/>
      <dgm:spPr/>
    </dgm:pt>
    <dgm:pt modelId="{87132840-519B-4B38-AC1A-1963C234253E}" type="pres">
      <dgm:prSet presAssocID="{5993446A-2988-4AA4-874C-179B91719A56}" presName="parentText" presStyleLbl="node1" presStyleIdx="5" presStyleCnt="6">
        <dgm:presLayoutVars>
          <dgm:chMax val="0"/>
          <dgm:bulletEnabled val="1"/>
        </dgm:presLayoutVars>
      </dgm:prSet>
      <dgm:spPr/>
      <dgm:t>
        <a:bodyPr/>
        <a:lstStyle/>
        <a:p>
          <a:endParaRPr lang="en-GB"/>
        </a:p>
      </dgm:t>
    </dgm:pt>
  </dgm:ptLst>
  <dgm:cxnLst>
    <dgm:cxn modelId="{C9808A29-B581-405D-959D-CC6AEF52AAD8}" srcId="{FBAE8630-DC10-4B52-AFE9-52D0B66F20CA}" destId="{5993446A-2988-4AA4-874C-179B91719A56}" srcOrd="5" destOrd="0" parTransId="{FEBA2263-E0FF-4BE6-A9EA-7B155556E97E}" sibTransId="{A13D5A0A-6594-44C2-A0CA-6416EE588163}"/>
    <dgm:cxn modelId="{59370DE5-300B-4871-B4C7-E566F2B423F3}" type="presOf" srcId="{D2C4835B-548B-4A97-A5AA-B46440B2AA38}" destId="{817C9CE2-1190-405D-A887-381027CA5621}" srcOrd="0" destOrd="0" presId="urn:microsoft.com/office/officeart/2005/8/layout/vList2"/>
    <dgm:cxn modelId="{8DE92F5E-558A-4FCD-A1D3-46BED754DD6F}" srcId="{FBAE8630-DC10-4B52-AFE9-52D0B66F20CA}" destId="{AE660781-6BCE-4013-9798-77D85A2438DB}" srcOrd="0" destOrd="0" parTransId="{AAB4159D-32E7-41DB-8487-42A51D80540E}" sibTransId="{11255901-819F-4070-A5F1-6613533CF363}"/>
    <dgm:cxn modelId="{5E9A70A4-843B-43EF-9DC4-2E356BB7EA5D}" type="presOf" srcId="{A97E07FB-4296-4848-B9E6-17BB0E709E63}" destId="{16C65EE2-07DC-4AC4-9D5C-387D242F77E9}" srcOrd="0" destOrd="0" presId="urn:microsoft.com/office/officeart/2005/8/layout/vList2"/>
    <dgm:cxn modelId="{A8A0B4DF-A3A0-4BA1-AF44-9CC77ED8EACE}" srcId="{FBAE8630-DC10-4B52-AFE9-52D0B66F20CA}" destId="{0C403B4C-7E86-4ECA-B9B5-B2C68BEE9104}" srcOrd="3" destOrd="0" parTransId="{0EB1B778-4BF2-42A3-B2DF-E1D86BC7B22B}" sibTransId="{D74D1723-7661-48F9-AA5A-9972F12023A5}"/>
    <dgm:cxn modelId="{350442DB-0996-43B8-A455-814B67904F54}" type="presOf" srcId="{FBAE8630-DC10-4B52-AFE9-52D0B66F20CA}" destId="{F9EB2F10-2B83-439B-8299-10923EE9C12E}" srcOrd="0" destOrd="0" presId="urn:microsoft.com/office/officeart/2005/8/layout/vList2"/>
    <dgm:cxn modelId="{C64E244E-F163-4F11-BD0E-8405408C5B4E}" type="presOf" srcId="{5993446A-2988-4AA4-874C-179B91719A56}" destId="{87132840-519B-4B38-AC1A-1963C234253E}" srcOrd="0" destOrd="0" presId="urn:microsoft.com/office/officeart/2005/8/layout/vList2"/>
    <dgm:cxn modelId="{DEF36830-039B-4AEF-8AE8-2FA709760CF1}" type="presOf" srcId="{C60933D8-42A0-48B4-BF1D-37C3816F48F6}" destId="{01FD4309-1C8D-40FE-B845-A84EFCE3E765}" srcOrd="0" destOrd="0" presId="urn:microsoft.com/office/officeart/2005/8/layout/vList2"/>
    <dgm:cxn modelId="{982E2084-31F5-4CD1-BB1A-3F55FE3A1B95}" srcId="{FBAE8630-DC10-4B52-AFE9-52D0B66F20CA}" destId="{D2C4835B-548B-4A97-A5AA-B46440B2AA38}" srcOrd="4" destOrd="0" parTransId="{E876368D-D99D-46AA-B28D-4717BDEC2DB6}" sibTransId="{081B9774-ECF5-43C9-9E35-99CE52DC4DB6}"/>
    <dgm:cxn modelId="{2E93D362-8775-49FF-ABCF-63B122571CA3}" srcId="{FBAE8630-DC10-4B52-AFE9-52D0B66F20CA}" destId="{C60933D8-42A0-48B4-BF1D-37C3816F48F6}" srcOrd="2" destOrd="0" parTransId="{E4544382-B3D1-4739-86E8-ACACC9F07343}" sibTransId="{11D31648-E58F-46A4-96C5-1211BEE026B3}"/>
    <dgm:cxn modelId="{01975CDB-11E3-4D48-9AAE-AB48FCEDF110}" srcId="{FBAE8630-DC10-4B52-AFE9-52D0B66F20CA}" destId="{A97E07FB-4296-4848-B9E6-17BB0E709E63}" srcOrd="1" destOrd="0" parTransId="{DC62165A-3ACE-4CC8-8637-131032D5F4E9}" sibTransId="{65DA16DE-1768-4F47-9B23-8F324C67E41E}"/>
    <dgm:cxn modelId="{A1B38AEC-A530-4B29-9BC0-9C96FDED5557}" type="presOf" srcId="{0C403B4C-7E86-4ECA-B9B5-B2C68BEE9104}" destId="{7D268DC1-7DC7-469D-8212-62FADE86A441}" srcOrd="0" destOrd="0" presId="urn:microsoft.com/office/officeart/2005/8/layout/vList2"/>
    <dgm:cxn modelId="{0E140956-44A5-4072-9132-C91252C19C61}" type="presOf" srcId="{AE660781-6BCE-4013-9798-77D85A2438DB}" destId="{9054F457-EAFB-4197-8C8F-6F1D4EBB42F2}" srcOrd="0" destOrd="0" presId="urn:microsoft.com/office/officeart/2005/8/layout/vList2"/>
    <dgm:cxn modelId="{28E17831-E0B9-4533-9834-5AE7D9A5A96D}" type="presParOf" srcId="{F9EB2F10-2B83-439B-8299-10923EE9C12E}" destId="{9054F457-EAFB-4197-8C8F-6F1D4EBB42F2}" srcOrd="0" destOrd="0" presId="urn:microsoft.com/office/officeart/2005/8/layout/vList2"/>
    <dgm:cxn modelId="{6F3394F5-7A9F-43E5-8BA6-6878DB66902D}" type="presParOf" srcId="{F9EB2F10-2B83-439B-8299-10923EE9C12E}" destId="{626CF4D6-0F55-4A58-AEA8-8F705FCBAEF5}" srcOrd="1" destOrd="0" presId="urn:microsoft.com/office/officeart/2005/8/layout/vList2"/>
    <dgm:cxn modelId="{F1B79022-27A5-4971-89BF-6BA6BF19EB45}" type="presParOf" srcId="{F9EB2F10-2B83-439B-8299-10923EE9C12E}" destId="{16C65EE2-07DC-4AC4-9D5C-387D242F77E9}" srcOrd="2" destOrd="0" presId="urn:microsoft.com/office/officeart/2005/8/layout/vList2"/>
    <dgm:cxn modelId="{F8295152-98D4-4D50-8B8C-6FFA66AB1354}" type="presParOf" srcId="{F9EB2F10-2B83-439B-8299-10923EE9C12E}" destId="{F7A89C83-3A88-4892-B4CD-1F7506E0BBE2}" srcOrd="3" destOrd="0" presId="urn:microsoft.com/office/officeart/2005/8/layout/vList2"/>
    <dgm:cxn modelId="{C6F82FC5-5E78-4E79-BC2E-386774B8E95F}" type="presParOf" srcId="{F9EB2F10-2B83-439B-8299-10923EE9C12E}" destId="{01FD4309-1C8D-40FE-B845-A84EFCE3E765}" srcOrd="4" destOrd="0" presId="urn:microsoft.com/office/officeart/2005/8/layout/vList2"/>
    <dgm:cxn modelId="{D7E7EE26-C0F4-406E-9AAB-F985715BC66E}" type="presParOf" srcId="{F9EB2F10-2B83-439B-8299-10923EE9C12E}" destId="{99257DB3-28B4-47C7-B82A-8E1BE48AD0ED}" srcOrd="5" destOrd="0" presId="urn:microsoft.com/office/officeart/2005/8/layout/vList2"/>
    <dgm:cxn modelId="{97F96685-6DC6-4E49-AC4B-00C65C47F567}" type="presParOf" srcId="{F9EB2F10-2B83-439B-8299-10923EE9C12E}" destId="{7D268DC1-7DC7-469D-8212-62FADE86A441}" srcOrd="6" destOrd="0" presId="urn:microsoft.com/office/officeart/2005/8/layout/vList2"/>
    <dgm:cxn modelId="{38751233-D039-4E78-8FA5-C4FAB8EEE077}" type="presParOf" srcId="{F9EB2F10-2B83-439B-8299-10923EE9C12E}" destId="{40BD417D-47F5-4C3C-A4B7-9CE1E1E6D177}" srcOrd="7" destOrd="0" presId="urn:microsoft.com/office/officeart/2005/8/layout/vList2"/>
    <dgm:cxn modelId="{30F92C86-B0C5-486D-8F4C-E4A284312919}" type="presParOf" srcId="{F9EB2F10-2B83-439B-8299-10923EE9C12E}" destId="{817C9CE2-1190-405D-A887-381027CA5621}" srcOrd="8" destOrd="0" presId="urn:microsoft.com/office/officeart/2005/8/layout/vList2"/>
    <dgm:cxn modelId="{67AA8C85-F3AD-4928-8C58-0E7044942949}" type="presParOf" srcId="{F9EB2F10-2B83-439B-8299-10923EE9C12E}" destId="{668012B3-81BE-4323-842C-B28D9063B5A7}" srcOrd="9" destOrd="0" presId="urn:microsoft.com/office/officeart/2005/8/layout/vList2"/>
    <dgm:cxn modelId="{D701A3DD-12F9-4B25-ADE2-21B430FD2AA1}" type="presParOf" srcId="{F9EB2F10-2B83-439B-8299-10923EE9C12E}" destId="{87132840-519B-4B38-AC1A-1963C234253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BFFB5-CC6A-4F3F-B501-DA3644A3949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6CE673B0-361B-4403-9B5E-E95603E8F666}">
      <dgm:prSet/>
      <dgm:spPr/>
      <dgm:t>
        <a:bodyPr/>
        <a:lstStyle/>
        <a:p>
          <a:r>
            <a:rPr lang="en-US" dirty="0" smtClean="0"/>
            <a:t>Serendipity and scientific discoveries—the discovery of cyclins was accidental. (1.4)</a:t>
          </a:r>
          <a:endParaRPr lang="en-GB" dirty="0"/>
        </a:p>
      </dgm:t>
    </dgm:pt>
    <dgm:pt modelId="{9F448F40-D4BC-400B-B160-DE06D75AF5B7}" type="parTrans" cxnId="{5B4F5E50-C321-474B-8B12-591ABEF80FF8}">
      <dgm:prSet/>
      <dgm:spPr/>
      <dgm:t>
        <a:bodyPr/>
        <a:lstStyle/>
        <a:p>
          <a:endParaRPr lang="en-GB"/>
        </a:p>
      </dgm:t>
    </dgm:pt>
    <dgm:pt modelId="{63E2B63F-8154-49ED-BB51-3141AF16D4FA}" type="sibTrans" cxnId="{5B4F5E50-C321-474B-8B12-591ABEF80FF8}">
      <dgm:prSet/>
      <dgm:spPr/>
      <dgm:t>
        <a:bodyPr/>
        <a:lstStyle/>
        <a:p>
          <a:endParaRPr lang="en-GB"/>
        </a:p>
      </dgm:t>
    </dgm:pt>
    <dgm:pt modelId="{F0689D10-A944-4645-9C78-13600155B516}" type="pres">
      <dgm:prSet presAssocID="{FEABFFB5-CC6A-4F3F-B501-DA3644A3949D}" presName="linear" presStyleCnt="0">
        <dgm:presLayoutVars>
          <dgm:animLvl val="lvl"/>
          <dgm:resizeHandles val="exact"/>
        </dgm:presLayoutVars>
      </dgm:prSet>
      <dgm:spPr/>
      <dgm:t>
        <a:bodyPr/>
        <a:lstStyle/>
        <a:p>
          <a:endParaRPr lang="es-ES"/>
        </a:p>
      </dgm:t>
    </dgm:pt>
    <dgm:pt modelId="{DB22A7CC-FE14-4C00-9C45-702241204BEC}" type="pres">
      <dgm:prSet presAssocID="{6CE673B0-361B-4403-9B5E-E95603E8F666}" presName="parentText" presStyleLbl="node1" presStyleIdx="0" presStyleCnt="1">
        <dgm:presLayoutVars>
          <dgm:chMax val="0"/>
          <dgm:bulletEnabled val="1"/>
        </dgm:presLayoutVars>
      </dgm:prSet>
      <dgm:spPr/>
      <dgm:t>
        <a:bodyPr/>
        <a:lstStyle/>
        <a:p>
          <a:endParaRPr lang="en-GB"/>
        </a:p>
      </dgm:t>
    </dgm:pt>
  </dgm:ptLst>
  <dgm:cxnLst>
    <dgm:cxn modelId="{B7639C53-A4EF-4020-92A7-46340A6B67E4}" type="presOf" srcId="{FEABFFB5-CC6A-4F3F-B501-DA3644A3949D}" destId="{F0689D10-A944-4645-9C78-13600155B516}" srcOrd="0" destOrd="0" presId="urn:microsoft.com/office/officeart/2005/8/layout/vList2"/>
    <dgm:cxn modelId="{33199EFB-DE85-4231-BE41-FCDF4F72C048}" type="presOf" srcId="{6CE673B0-361B-4403-9B5E-E95603E8F666}" destId="{DB22A7CC-FE14-4C00-9C45-702241204BEC}" srcOrd="0" destOrd="0" presId="urn:microsoft.com/office/officeart/2005/8/layout/vList2"/>
    <dgm:cxn modelId="{5B4F5E50-C321-474B-8B12-591ABEF80FF8}" srcId="{FEABFFB5-CC6A-4F3F-B501-DA3644A3949D}" destId="{6CE673B0-361B-4403-9B5E-E95603E8F666}" srcOrd="0" destOrd="0" parTransId="{9F448F40-D4BC-400B-B160-DE06D75AF5B7}" sibTransId="{63E2B63F-8154-49ED-BB51-3141AF16D4FA}"/>
    <dgm:cxn modelId="{AE7EC4D2-2726-4FAE-A1BE-D3BE1F4B4382}" type="presParOf" srcId="{F0689D10-A944-4645-9C78-13600155B516}" destId="{DB22A7CC-FE14-4C00-9C45-702241204BE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EC039CBB-DE00-4A65-856F-1C33654947FC}">
      <dgm:prSet custT="1"/>
      <dgm:spPr/>
      <dgm:t>
        <a:bodyPr/>
        <a:lstStyle/>
        <a:p>
          <a:r>
            <a:rPr lang="en-US" sz="1600" dirty="0" smtClean="0"/>
            <a:t>Application: The correlation between smoking and incidence of cancers.</a:t>
          </a:r>
          <a:endParaRPr lang="en-GB" sz="1600" dirty="0"/>
        </a:p>
      </dgm:t>
    </dgm:pt>
    <dgm:pt modelId="{B06744B6-1E78-4758-AD2D-B7CE5214DFEA}" type="parTrans" cxnId="{7C762E98-EB30-41BD-8B5F-AA6F02B8CD56}">
      <dgm:prSet/>
      <dgm:spPr/>
      <dgm:t>
        <a:bodyPr/>
        <a:lstStyle/>
        <a:p>
          <a:endParaRPr lang="en-GB" sz="2000"/>
        </a:p>
      </dgm:t>
    </dgm:pt>
    <dgm:pt modelId="{29E0A20F-E849-43B2-A83D-6FB517E3D3CA}" type="sibTrans" cxnId="{7C762E98-EB30-41BD-8B5F-AA6F02B8CD56}">
      <dgm:prSet/>
      <dgm:spPr/>
      <dgm:t>
        <a:bodyPr/>
        <a:lstStyle/>
        <a:p>
          <a:endParaRPr lang="en-GB" sz="2000"/>
        </a:p>
      </dgm:t>
    </dgm:pt>
    <dgm:pt modelId="{1F529FB9-8F25-40F6-BC28-DAF6C1498D9C}">
      <dgm:prSet custT="1"/>
      <dgm:spPr/>
      <dgm:t>
        <a:bodyPr/>
        <a:lstStyle/>
        <a:p>
          <a:r>
            <a:rPr lang="en-US" sz="1600" dirty="0" smtClean="0"/>
            <a:t>Skill: Identification of phases of mitosis in cells viewed with a microscope or in </a:t>
          </a:r>
          <a:r>
            <a:rPr lang="en-GB" sz="1600" dirty="0" smtClean="0"/>
            <a:t>a micrograph.</a:t>
          </a:r>
        </a:p>
      </dgm:t>
    </dgm:pt>
    <dgm:pt modelId="{382ACD2D-0858-4B39-8D36-DE3DDFF9E1BC}" type="parTrans" cxnId="{8C350C5C-68C0-444C-963D-0AE815ADDC75}">
      <dgm:prSet/>
      <dgm:spPr/>
      <dgm:t>
        <a:bodyPr/>
        <a:lstStyle/>
        <a:p>
          <a:endParaRPr lang="en-GB" sz="2000"/>
        </a:p>
      </dgm:t>
    </dgm:pt>
    <dgm:pt modelId="{97CC99F7-5DCE-4112-ABED-9D92F0756F6C}" type="sibTrans" cxnId="{8C350C5C-68C0-444C-963D-0AE815ADDC75}">
      <dgm:prSet/>
      <dgm:spPr/>
      <dgm:t>
        <a:bodyPr/>
        <a:lstStyle/>
        <a:p>
          <a:endParaRPr lang="en-GB" sz="2000"/>
        </a:p>
      </dgm:t>
    </dgm:pt>
    <dgm:pt modelId="{F870DB6D-E013-42F5-958D-8B50252D1CD4}">
      <dgm:prSet custT="1"/>
      <dgm:spPr/>
      <dgm:t>
        <a:bodyPr/>
        <a:lstStyle/>
        <a:p>
          <a:r>
            <a:rPr lang="en-US" sz="1600" dirty="0" smtClean="0"/>
            <a:t>Skill: Determination of a mitotic index from a micrograph.</a:t>
          </a:r>
          <a:endParaRPr lang="en-GB" sz="1600" dirty="0" smtClean="0"/>
        </a:p>
      </dgm:t>
    </dgm:pt>
    <dgm:pt modelId="{32F686A3-CD08-4061-BEAE-4A4026E31734}" type="parTrans" cxnId="{15F2B00B-E4F5-4ED2-B20E-5F47FBE8CD33}">
      <dgm:prSet/>
      <dgm:spPr/>
      <dgm:t>
        <a:bodyPr/>
        <a:lstStyle/>
        <a:p>
          <a:endParaRPr lang="en-GB" sz="2000"/>
        </a:p>
      </dgm:t>
    </dgm:pt>
    <dgm:pt modelId="{C47C58A7-2C50-4158-ABD5-5BC06AADFEC6}" type="sibTrans" cxnId="{15F2B00B-E4F5-4ED2-B20E-5F47FBE8CD33}">
      <dgm:prSet/>
      <dgm:spPr/>
      <dgm:t>
        <a:bodyPr/>
        <a:lstStyle/>
        <a:p>
          <a:endParaRPr lang="en-GB" sz="2000"/>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3FE89E08-BC60-4CD5-B85C-91CE0FCE53EB}" type="pres">
      <dgm:prSet presAssocID="{EC039CBB-DE00-4A65-856F-1C33654947FC}" presName="parentText" presStyleLbl="node1" presStyleIdx="0" presStyleCnt="3" custLinFactNeighborX="-5651" custLinFactNeighborY="-395">
        <dgm:presLayoutVars>
          <dgm:chMax val="0"/>
          <dgm:bulletEnabled val="1"/>
        </dgm:presLayoutVars>
      </dgm:prSet>
      <dgm:spPr/>
      <dgm:t>
        <a:bodyPr/>
        <a:lstStyle/>
        <a:p>
          <a:endParaRPr lang="en-GB"/>
        </a:p>
      </dgm:t>
    </dgm:pt>
    <dgm:pt modelId="{B77B21EF-00F9-4997-8EA0-7E431AD76CF5}" type="pres">
      <dgm:prSet presAssocID="{29E0A20F-E849-43B2-A83D-6FB517E3D3CA}" presName="spacer" presStyleCnt="0"/>
      <dgm:spPr/>
    </dgm:pt>
    <dgm:pt modelId="{72D06F24-42EE-462C-BCAB-8BF262A16488}" type="pres">
      <dgm:prSet presAssocID="{1F529FB9-8F25-40F6-BC28-DAF6C1498D9C}" presName="parentText" presStyleLbl="node1" presStyleIdx="1" presStyleCnt="3">
        <dgm:presLayoutVars>
          <dgm:chMax val="0"/>
          <dgm:bulletEnabled val="1"/>
        </dgm:presLayoutVars>
      </dgm:prSet>
      <dgm:spPr/>
      <dgm:t>
        <a:bodyPr/>
        <a:lstStyle/>
        <a:p>
          <a:endParaRPr lang="en-GB"/>
        </a:p>
      </dgm:t>
    </dgm:pt>
    <dgm:pt modelId="{976CCF7D-D19F-4272-A88E-06D26A219E90}" type="pres">
      <dgm:prSet presAssocID="{97CC99F7-5DCE-4112-ABED-9D92F0756F6C}" presName="spacer" presStyleCnt="0"/>
      <dgm:spPr/>
    </dgm:pt>
    <dgm:pt modelId="{83640CD3-0507-46E2-ADD1-92B593690B0B}" type="pres">
      <dgm:prSet presAssocID="{F870DB6D-E013-42F5-958D-8B50252D1CD4}" presName="parentText" presStyleLbl="node1" presStyleIdx="2" presStyleCnt="3">
        <dgm:presLayoutVars>
          <dgm:chMax val="0"/>
          <dgm:bulletEnabled val="1"/>
        </dgm:presLayoutVars>
      </dgm:prSet>
      <dgm:spPr/>
      <dgm:t>
        <a:bodyPr/>
        <a:lstStyle/>
        <a:p>
          <a:endParaRPr lang="en-GB"/>
        </a:p>
      </dgm:t>
    </dgm:pt>
  </dgm:ptLst>
  <dgm:cxnLst>
    <dgm:cxn modelId="{A7A091E6-31B6-4E2C-A122-625B783550DF}" type="presOf" srcId="{F870DB6D-E013-42F5-958D-8B50252D1CD4}" destId="{83640CD3-0507-46E2-ADD1-92B593690B0B}" srcOrd="0" destOrd="0" presId="urn:microsoft.com/office/officeart/2005/8/layout/vList2"/>
    <dgm:cxn modelId="{15F2B00B-E4F5-4ED2-B20E-5F47FBE8CD33}" srcId="{FBAE8630-DC10-4B52-AFE9-52D0B66F20CA}" destId="{F870DB6D-E013-42F5-958D-8B50252D1CD4}" srcOrd="2" destOrd="0" parTransId="{32F686A3-CD08-4061-BEAE-4A4026E31734}" sibTransId="{C47C58A7-2C50-4158-ABD5-5BC06AADFEC6}"/>
    <dgm:cxn modelId="{98F19957-D4E6-4FA0-9FF8-D32151217D21}" type="presOf" srcId="{EC039CBB-DE00-4A65-856F-1C33654947FC}" destId="{3FE89E08-BC60-4CD5-B85C-91CE0FCE53EB}" srcOrd="0" destOrd="0" presId="urn:microsoft.com/office/officeart/2005/8/layout/vList2"/>
    <dgm:cxn modelId="{8C350C5C-68C0-444C-963D-0AE815ADDC75}" srcId="{FBAE8630-DC10-4B52-AFE9-52D0B66F20CA}" destId="{1F529FB9-8F25-40F6-BC28-DAF6C1498D9C}" srcOrd="1" destOrd="0" parTransId="{382ACD2D-0858-4B39-8D36-DE3DDFF9E1BC}" sibTransId="{97CC99F7-5DCE-4112-ABED-9D92F0756F6C}"/>
    <dgm:cxn modelId="{7C762E98-EB30-41BD-8B5F-AA6F02B8CD56}" srcId="{FBAE8630-DC10-4B52-AFE9-52D0B66F20CA}" destId="{EC039CBB-DE00-4A65-856F-1C33654947FC}" srcOrd="0" destOrd="0" parTransId="{B06744B6-1E78-4758-AD2D-B7CE5214DFEA}" sibTransId="{29E0A20F-E849-43B2-A83D-6FB517E3D3CA}"/>
    <dgm:cxn modelId="{4BDFCD72-CB05-492F-AEBF-110B0FB99770}" type="presOf" srcId="{1F529FB9-8F25-40F6-BC28-DAF6C1498D9C}" destId="{72D06F24-42EE-462C-BCAB-8BF262A16488}" srcOrd="0" destOrd="0" presId="urn:microsoft.com/office/officeart/2005/8/layout/vList2"/>
    <dgm:cxn modelId="{720BD40B-F660-46C8-B916-6EDAE0B5959E}" type="presOf" srcId="{FBAE8630-DC10-4B52-AFE9-52D0B66F20CA}" destId="{F9EB2F10-2B83-439B-8299-10923EE9C12E}" srcOrd="0" destOrd="0" presId="urn:microsoft.com/office/officeart/2005/8/layout/vList2"/>
    <dgm:cxn modelId="{C821C23E-3381-4AE5-AA94-3CFBE1492F09}" type="presParOf" srcId="{F9EB2F10-2B83-439B-8299-10923EE9C12E}" destId="{3FE89E08-BC60-4CD5-B85C-91CE0FCE53EB}" srcOrd="0" destOrd="0" presId="urn:microsoft.com/office/officeart/2005/8/layout/vList2"/>
    <dgm:cxn modelId="{F2AD890E-31AA-4E90-B4B4-CA346AB8788D}" type="presParOf" srcId="{F9EB2F10-2B83-439B-8299-10923EE9C12E}" destId="{B77B21EF-00F9-4997-8EA0-7E431AD76CF5}" srcOrd="1" destOrd="0" presId="urn:microsoft.com/office/officeart/2005/8/layout/vList2"/>
    <dgm:cxn modelId="{B406F5BE-415F-45AA-AABB-67993FE1A862}" type="presParOf" srcId="{F9EB2F10-2B83-439B-8299-10923EE9C12E}" destId="{72D06F24-42EE-462C-BCAB-8BF262A16488}" srcOrd="2" destOrd="0" presId="urn:microsoft.com/office/officeart/2005/8/layout/vList2"/>
    <dgm:cxn modelId="{8414C44A-2400-4549-9BCF-821C9E698B82}" type="presParOf" srcId="{F9EB2F10-2B83-439B-8299-10923EE9C12E}" destId="{976CCF7D-D19F-4272-A88E-06D26A219E90}" srcOrd="3" destOrd="0" presId="urn:microsoft.com/office/officeart/2005/8/layout/vList2"/>
    <dgm:cxn modelId="{70615EAD-3C41-424D-8159-DB6D228AAC89}" type="presParOf" srcId="{F9EB2F10-2B83-439B-8299-10923EE9C12E}" destId="{83640CD3-0507-46E2-ADD1-92B593690B0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99ABC-2B52-4EE2-91EE-5768BDAAE9F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9894D33F-DB2E-4419-9D5C-11A2C56919F1}">
      <dgm:prSet phldrT="[Texto]"/>
      <dgm:spPr/>
      <dgm:t>
        <a:bodyPr/>
        <a:lstStyle/>
        <a:p>
          <a:r>
            <a:rPr lang="en-US" dirty="0" smtClean="0"/>
            <a:t>A number of scientific discoveries are claimed to be incidental or serendipitous. To what extent might some of these scientific discoveries be the result of intuition rather than luck?</a:t>
          </a:r>
          <a:endParaRPr lang="en-GB" b="1" dirty="0"/>
        </a:p>
      </dgm:t>
    </dgm:pt>
    <dgm:pt modelId="{0F5448C9-0552-4810-ABD8-51C7555B8F5F}" type="parTrans" cxnId="{DCE3F067-98BE-438F-9ED8-641E71E735E2}">
      <dgm:prSet/>
      <dgm:spPr/>
      <dgm:t>
        <a:bodyPr/>
        <a:lstStyle/>
        <a:p>
          <a:endParaRPr lang="en-GB"/>
        </a:p>
      </dgm:t>
    </dgm:pt>
    <dgm:pt modelId="{52652FC3-6523-449E-B207-28E69B7FCAB7}" type="sibTrans" cxnId="{DCE3F067-98BE-438F-9ED8-641E71E735E2}">
      <dgm:prSet/>
      <dgm:spPr/>
      <dgm:t>
        <a:bodyPr/>
        <a:lstStyle/>
        <a:p>
          <a:endParaRPr lang="en-GB"/>
        </a:p>
      </dgm:t>
    </dgm:pt>
    <dgm:pt modelId="{DBD93534-37E2-4FEB-B4FF-70A6DF8FFBF4}" type="pres">
      <dgm:prSet presAssocID="{27199ABC-2B52-4EE2-91EE-5768BDAAE9F2}" presName="linear" presStyleCnt="0">
        <dgm:presLayoutVars>
          <dgm:animLvl val="lvl"/>
          <dgm:resizeHandles val="exact"/>
        </dgm:presLayoutVars>
      </dgm:prSet>
      <dgm:spPr/>
      <dgm:t>
        <a:bodyPr/>
        <a:lstStyle/>
        <a:p>
          <a:endParaRPr lang="en-GB"/>
        </a:p>
      </dgm:t>
    </dgm:pt>
    <dgm:pt modelId="{5452018A-424A-4A43-BEAE-C6715D57FA04}" type="pres">
      <dgm:prSet presAssocID="{9894D33F-DB2E-4419-9D5C-11A2C56919F1}" presName="parentText" presStyleLbl="node1" presStyleIdx="0" presStyleCnt="1" custScaleY="46789">
        <dgm:presLayoutVars>
          <dgm:chMax val="0"/>
          <dgm:bulletEnabled val="1"/>
        </dgm:presLayoutVars>
      </dgm:prSet>
      <dgm:spPr/>
      <dgm:t>
        <a:bodyPr/>
        <a:lstStyle/>
        <a:p>
          <a:endParaRPr lang="en-GB"/>
        </a:p>
      </dgm:t>
    </dgm:pt>
  </dgm:ptLst>
  <dgm:cxnLst>
    <dgm:cxn modelId="{DCE3F067-98BE-438F-9ED8-641E71E735E2}" srcId="{27199ABC-2B52-4EE2-91EE-5768BDAAE9F2}" destId="{9894D33F-DB2E-4419-9D5C-11A2C56919F1}" srcOrd="0" destOrd="0" parTransId="{0F5448C9-0552-4810-ABD8-51C7555B8F5F}" sibTransId="{52652FC3-6523-449E-B207-28E69B7FCAB7}"/>
    <dgm:cxn modelId="{242EAB56-AB19-489D-A21A-8F8068B64B77}" type="presOf" srcId="{27199ABC-2B52-4EE2-91EE-5768BDAAE9F2}" destId="{DBD93534-37E2-4FEB-B4FF-70A6DF8FFBF4}" srcOrd="0" destOrd="0" presId="urn:microsoft.com/office/officeart/2005/8/layout/vList2"/>
    <dgm:cxn modelId="{3C534029-3EBC-4D33-BDC3-CAB90180A905}" type="presOf" srcId="{9894D33F-DB2E-4419-9D5C-11A2C56919F1}" destId="{5452018A-424A-4A43-BEAE-C6715D57FA04}" srcOrd="0" destOrd="0" presId="urn:microsoft.com/office/officeart/2005/8/layout/vList2"/>
    <dgm:cxn modelId="{7B9A5D9C-1AA1-474E-A5E4-B3BD0A83C9EF}" type="presParOf" srcId="{DBD93534-37E2-4FEB-B4FF-70A6DF8FFBF4}" destId="{5452018A-424A-4A43-BEAE-C6715D57FA0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353646-7485-4483-B7CA-0F0BBAB768CC}" type="doc">
      <dgm:prSet loTypeId="urn:microsoft.com/office/officeart/2005/8/layout/vList2" loCatId="list" qsTypeId="urn:microsoft.com/office/officeart/2005/8/quickstyle/simple4" qsCatId="simple" csTypeId="urn:microsoft.com/office/officeart/2005/8/colors/accent1_3" csCatId="accent1"/>
      <dgm:spPr/>
      <dgm:t>
        <a:bodyPr/>
        <a:lstStyle/>
        <a:p>
          <a:endParaRPr lang="en-GB"/>
        </a:p>
      </dgm:t>
    </dgm:pt>
    <dgm:pt modelId="{A10BEC4B-C139-47D6-AD6A-FBB2DC30DB8E}">
      <dgm:prSet custT="1"/>
      <dgm:spPr/>
      <dgm:t>
        <a:bodyPr/>
        <a:lstStyle/>
        <a:p>
          <a:pPr rtl="0"/>
          <a:r>
            <a:rPr lang="en-GB" sz="1600" dirty="0" smtClean="0"/>
            <a:t>Certain kinds of radiation and certain chemicals are known to be carcinogenic, mostly they increase the chances of mutation, although some seem to increase the effect of mutations already present. </a:t>
          </a:r>
          <a:endParaRPr lang="en-GB" sz="1600" dirty="0"/>
        </a:p>
      </dgm:t>
    </dgm:pt>
    <dgm:pt modelId="{98E23263-89DE-475F-9C21-DB544B0AB93E}" type="parTrans" cxnId="{3FDAB914-8364-4F8E-8691-D12F483A08CB}">
      <dgm:prSet/>
      <dgm:spPr/>
      <dgm:t>
        <a:bodyPr/>
        <a:lstStyle/>
        <a:p>
          <a:endParaRPr lang="en-GB" sz="2000"/>
        </a:p>
      </dgm:t>
    </dgm:pt>
    <dgm:pt modelId="{BF9EB036-1BD5-419D-9AAE-633A5AED3A46}" type="sibTrans" cxnId="{3FDAB914-8364-4F8E-8691-D12F483A08CB}">
      <dgm:prSet/>
      <dgm:spPr/>
      <dgm:t>
        <a:bodyPr/>
        <a:lstStyle/>
        <a:p>
          <a:endParaRPr lang="en-GB" sz="2000"/>
        </a:p>
      </dgm:t>
    </dgm:pt>
    <dgm:pt modelId="{97D96F77-3A9B-4148-8B7F-972349479837}">
      <dgm:prSet custT="1"/>
      <dgm:spPr/>
      <dgm:t>
        <a:bodyPr/>
        <a:lstStyle/>
        <a:p>
          <a:pPr rtl="0"/>
          <a:r>
            <a:rPr lang="en-GB" sz="1600" dirty="0" smtClean="0"/>
            <a:t>Viruses inserting their genetic material into the chromosomes of the host, may also contribute to the formation of tumour cells. </a:t>
          </a:r>
          <a:endParaRPr lang="en-GB" sz="1600" dirty="0"/>
        </a:p>
      </dgm:t>
    </dgm:pt>
    <dgm:pt modelId="{C577C866-471B-40CC-AA21-B77C2F2311B0}" type="parTrans" cxnId="{0CDBBAFB-7C9D-47FE-9372-4C2695E85CEB}">
      <dgm:prSet/>
      <dgm:spPr/>
      <dgm:t>
        <a:bodyPr/>
        <a:lstStyle/>
        <a:p>
          <a:endParaRPr lang="en-GB" sz="2000"/>
        </a:p>
      </dgm:t>
    </dgm:pt>
    <dgm:pt modelId="{2F3B1408-CBCD-4680-8265-E01D7A47932C}" type="sibTrans" cxnId="{0CDBBAFB-7C9D-47FE-9372-4C2695E85CEB}">
      <dgm:prSet/>
      <dgm:spPr/>
      <dgm:t>
        <a:bodyPr/>
        <a:lstStyle/>
        <a:p>
          <a:endParaRPr lang="en-GB" sz="2000"/>
        </a:p>
      </dgm:t>
    </dgm:pt>
    <dgm:pt modelId="{6427C7A9-C222-4D2F-BE5E-6DB6A6247808}">
      <dgm:prSet custT="1"/>
      <dgm:spPr/>
      <dgm:t>
        <a:bodyPr/>
        <a:lstStyle/>
        <a:p>
          <a:pPr rtl="0"/>
          <a:r>
            <a:rPr lang="en-GB" sz="1600" dirty="0" smtClean="0"/>
            <a:t>Certain forms of electromagnetic radiation also increase the rate of mutation (mutagenic) and are therefore also carcinogenic.</a:t>
          </a:r>
          <a:endParaRPr lang="en-GB" sz="1600" dirty="0"/>
        </a:p>
      </dgm:t>
    </dgm:pt>
    <dgm:pt modelId="{C8D75C62-9EC3-4388-8797-B2B7E77873B2}" type="parTrans" cxnId="{C13F0A7B-4BF6-429F-A5C2-BADE2562081B}">
      <dgm:prSet/>
      <dgm:spPr/>
      <dgm:t>
        <a:bodyPr/>
        <a:lstStyle/>
        <a:p>
          <a:endParaRPr lang="en-GB" sz="2000"/>
        </a:p>
      </dgm:t>
    </dgm:pt>
    <dgm:pt modelId="{1888DF61-3694-4238-A0C5-801BE93B8D5C}" type="sibTrans" cxnId="{C13F0A7B-4BF6-429F-A5C2-BADE2562081B}">
      <dgm:prSet/>
      <dgm:spPr/>
      <dgm:t>
        <a:bodyPr/>
        <a:lstStyle/>
        <a:p>
          <a:endParaRPr lang="en-GB" sz="2000"/>
        </a:p>
      </dgm:t>
    </dgm:pt>
    <dgm:pt modelId="{CC0289DC-1104-4D3F-B505-57059870B25C}">
      <dgm:prSet custT="1"/>
      <dgm:spPr/>
      <dgm:t>
        <a:bodyPr/>
        <a:lstStyle/>
        <a:p>
          <a:pPr rtl="0"/>
          <a:r>
            <a:rPr lang="en-GB" sz="1600" smtClean="0"/>
            <a:t>There is a strong correlation between the amount of ultraviolet light and the incidence of skin cancer. </a:t>
          </a:r>
          <a:endParaRPr lang="en-GB" sz="1600"/>
        </a:p>
      </dgm:t>
    </dgm:pt>
    <dgm:pt modelId="{480D15DF-76BB-4BDC-8665-AF14FF57A90C}" type="parTrans" cxnId="{5302DE04-29BC-4FD8-9C83-2CC3944637DA}">
      <dgm:prSet/>
      <dgm:spPr/>
      <dgm:t>
        <a:bodyPr/>
        <a:lstStyle/>
        <a:p>
          <a:endParaRPr lang="en-GB" sz="2000"/>
        </a:p>
      </dgm:t>
    </dgm:pt>
    <dgm:pt modelId="{33E6DACC-669C-41CD-B816-41C27D9CC73D}" type="sibTrans" cxnId="{5302DE04-29BC-4FD8-9C83-2CC3944637DA}">
      <dgm:prSet/>
      <dgm:spPr/>
      <dgm:t>
        <a:bodyPr/>
        <a:lstStyle/>
        <a:p>
          <a:endParaRPr lang="en-GB" sz="2000"/>
        </a:p>
      </dgm:t>
    </dgm:pt>
    <dgm:pt modelId="{56F3B766-A55D-4D9E-902D-CB0576A68B6E}" type="pres">
      <dgm:prSet presAssocID="{63353646-7485-4483-B7CA-0F0BBAB768CC}" presName="linear" presStyleCnt="0">
        <dgm:presLayoutVars>
          <dgm:animLvl val="lvl"/>
          <dgm:resizeHandles val="exact"/>
        </dgm:presLayoutVars>
      </dgm:prSet>
      <dgm:spPr/>
      <dgm:t>
        <a:bodyPr/>
        <a:lstStyle/>
        <a:p>
          <a:endParaRPr lang="en-GB"/>
        </a:p>
      </dgm:t>
    </dgm:pt>
    <dgm:pt modelId="{B783442F-F244-436D-805B-AEFFF6533E0E}" type="pres">
      <dgm:prSet presAssocID="{A10BEC4B-C139-47D6-AD6A-FBB2DC30DB8E}" presName="parentText" presStyleLbl="node1" presStyleIdx="0" presStyleCnt="4">
        <dgm:presLayoutVars>
          <dgm:chMax val="0"/>
          <dgm:bulletEnabled val="1"/>
        </dgm:presLayoutVars>
      </dgm:prSet>
      <dgm:spPr/>
      <dgm:t>
        <a:bodyPr/>
        <a:lstStyle/>
        <a:p>
          <a:endParaRPr lang="en-GB"/>
        </a:p>
      </dgm:t>
    </dgm:pt>
    <dgm:pt modelId="{910BA56F-376F-4091-B050-A8E308D7CF6A}" type="pres">
      <dgm:prSet presAssocID="{BF9EB036-1BD5-419D-9AAE-633A5AED3A46}" presName="spacer" presStyleCnt="0"/>
      <dgm:spPr/>
    </dgm:pt>
    <dgm:pt modelId="{0E4AB735-F765-40A1-B11F-441093CFE522}" type="pres">
      <dgm:prSet presAssocID="{97D96F77-3A9B-4148-8B7F-972349479837}" presName="parentText" presStyleLbl="node1" presStyleIdx="1" presStyleCnt="4">
        <dgm:presLayoutVars>
          <dgm:chMax val="0"/>
          <dgm:bulletEnabled val="1"/>
        </dgm:presLayoutVars>
      </dgm:prSet>
      <dgm:spPr/>
      <dgm:t>
        <a:bodyPr/>
        <a:lstStyle/>
        <a:p>
          <a:endParaRPr lang="en-GB"/>
        </a:p>
      </dgm:t>
    </dgm:pt>
    <dgm:pt modelId="{3104C96B-40CC-46E0-8760-F9B62C636C06}" type="pres">
      <dgm:prSet presAssocID="{2F3B1408-CBCD-4680-8265-E01D7A47932C}" presName="spacer" presStyleCnt="0"/>
      <dgm:spPr/>
    </dgm:pt>
    <dgm:pt modelId="{04B9F34F-FA51-4752-83F0-2C3ED05EE5D3}" type="pres">
      <dgm:prSet presAssocID="{6427C7A9-C222-4D2F-BE5E-6DB6A6247808}" presName="parentText" presStyleLbl="node1" presStyleIdx="2" presStyleCnt="4">
        <dgm:presLayoutVars>
          <dgm:chMax val="0"/>
          <dgm:bulletEnabled val="1"/>
        </dgm:presLayoutVars>
      </dgm:prSet>
      <dgm:spPr/>
      <dgm:t>
        <a:bodyPr/>
        <a:lstStyle/>
        <a:p>
          <a:endParaRPr lang="en-GB"/>
        </a:p>
      </dgm:t>
    </dgm:pt>
    <dgm:pt modelId="{B99FA81B-1193-42AF-BEE5-9C7105D592BB}" type="pres">
      <dgm:prSet presAssocID="{1888DF61-3694-4238-A0C5-801BE93B8D5C}" presName="spacer" presStyleCnt="0"/>
      <dgm:spPr/>
    </dgm:pt>
    <dgm:pt modelId="{B2B3C45A-D2A5-4BD0-BB84-7895D6C2C672}" type="pres">
      <dgm:prSet presAssocID="{CC0289DC-1104-4D3F-B505-57059870B25C}" presName="parentText" presStyleLbl="node1" presStyleIdx="3" presStyleCnt="4">
        <dgm:presLayoutVars>
          <dgm:chMax val="0"/>
          <dgm:bulletEnabled val="1"/>
        </dgm:presLayoutVars>
      </dgm:prSet>
      <dgm:spPr/>
      <dgm:t>
        <a:bodyPr/>
        <a:lstStyle/>
        <a:p>
          <a:endParaRPr lang="en-GB"/>
        </a:p>
      </dgm:t>
    </dgm:pt>
  </dgm:ptLst>
  <dgm:cxnLst>
    <dgm:cxn modelId="{C2E779CB-7F7E-40FE-A747-22795BAD01E4}" type="presOf" srcId="{A10BEC4B-C139-47D6-AD6A-FBB2DC30DB8E}" destId="{B783442F-F244-436D-805B-AEFFF6533E0E}" srcOrd="0" destOrd="0" presId="urn:microsoft.com/office/officeart/2005/8/layout/vList2"/>
    <dgm:cxn modelId="{3FDAB914-8364-4F8E-8691-D12F483A08CB}" srcId="{63353646-7485-4483-B7CA-0F0BBAB768CC}" destId="{A10BEC4B-C139-47D6-AD6A-FBB2DC30DB8E}" srcOrd="0" destOrd="0" parTransId="{98E23263-89DE-475F-9C21-DB544B0AB93E}" sibTransId="{BF9EB036-1BD5-419D-9AAE-633A5AED3A46}"/>
    <dgm:cxn modelId="{D4D81087-6AA5-44F5-BF1D-CFDB11E7F5A9}" type="presOf" srcId="{97D96F77-3A9B-4148-8B7F-972349479837}" destId="{0E4AB735-F765-40A1-B11F-441093CFE522}" srcOrd="0" destOrd="0" presId="urn:microsoft.com/office/officeart/2005/8/layout/vList2"/>
    <dgm:cxn modelId="{0CDBBAFB-7C9D-47FE-9372-4C2695E85CEB}" srcId="{63353646-7485-4483-B7CA-0F0BBAB768CC}" destId="{97D96F77-3A9B-4148-8B7F-972349479837}" srcOrd="1" destOrd="0" parTransId="{C577C866-471B-40CC-AA21-B77C2F2311B0}" sibTransId="{2F3B1408-CBCD-4680-8265-E01D7A47932C}"/>
    <dgm:cxn modelId="{C7D02A2A-8CFC-4B9E-B191-06A3E8C05ADB}" type="presOf" srcId="{CC0289DC-1104-4D3F-B505-57059870B25C}" destId="{B2B3C45A-D2A5-4BD0-BB84-7895D6C2C672}" srcOrd="0" destOrd="0" presId="urn:microsoft.com/office/officeart/2005/8/layout/vList2"/>
    <dgm:cxn modelId="{3382DD88-3696-49FE-9E14-47F16F3D9213}" type="presOf" srcId="{6427C7A9-C222-4D2F-BE5E-6DB6A6247808}" destId="{04B9F34F-FA51-4752-83F0-2C3ED05EE5D3}" srcOrd="0" destOrd="0" presId="urn:microsoft.com/office/officeart/2005/8/layout/vList2"/>
    <dgm:cxn modelId="{5302DE04-29BC-4FD8-9C83-2CC3944637DA}" srcId="{63353646-7485-4483-B7CA-0F0BBAB768CC}" destId="{CC0289DC-1104-4D3F-B505-57059870B25C}" srcOrd="3" destOrd="0" parTransId="{480D15DF-76BB-4BDC-8665-AF14FF57A90C}" sibTransId="{33E6DACC-669C-41CD-B816-41C27D9CC73D}"/>
    <dgm:cxn modelId="{46130F34-D1B1-4FAB-819B-9B5D27F6F3EE}" type="presOf" srcId="{63353646-7485-4483-B7CA-0F0BBAB768CC}" destId="{56F3B766-A55D-4D9E-902D-CB0576A68B6E}" srcOrd="0" destOrd="0" presId="urn:microsoft.com/office/officeart/2005/8/layout/vList2"/>
    <dgm:cxn modelId="{C13F0A7B-4BF6-429F-A5C2-BADE2562081B}" srcId="{63353646-7485-4483-B7CA-0F0BBAB768CC}" destId="{6427C7A9-C222-4D2F-BE5E-6DB6A6247808}" srcOrd="2" destOrd="0" parTransId="{C8D75C62-9EC3-4388-8797-B2B7E77873B2}" sibTransId="{1888DF61-3694-4238-A0C5-801BE93B8D5C}"/>
    <dgm:cxn modelId="{D02B0197-0231-4E33-97EB-CEE3EA7F95E8}" type="presParOf" srcId="{56F3B766-A55D-4D9E-902D-CB0576A68B6E}" destId="{B783442F-F244-436D-805B-AEFFF6533E0E}" srcOrd="0" destOrd="0" presId="urn:microsoft.com/office/officeart/2005/8/layout/vList2"/>
    <dgm:cxn modelId="{D3D94079-0970-4EC3-98E0-9506205F45EA}" type="presParOf" srcId="{56F3B766-A55D-4D9E-902D-CB0576A68B6E}" destId="{910BA56F-376F-4091-B050-A8E308D7CF6A}" srcOrd="1" destOrd="0" presId="urn:microsoft.com/office/officeart/2005/8/layout/vList2"/>
    <dgm:cxn modelId="{68C5575E-5529-4A0F-95CC-9BE96C1FB147}" type="presParOf" srcId="{56F3B766-A55D-4D9E-902D-CB0576A68B6E}" destId="{0E4AB735-F765-40A1-B11F-441093CFE522}" srcOrd="2" destOrd="0" presId="urn:microsoft.com/office/officeart/2005/8/layout/vList2"/>
    <dgm:cxn modelId="{093CAE83-9124-42B6-8D37-F330C787192A}" type="presParOf" srcId="{56F3B766-A55D-4D9E-902D-CB0576A68B6E}" destId="{3104C96B-40CC-46E0-8760-F9B62C636C06}" srcOrd="3" destOrd="0" presId="urn:microsoft.com/office/officeart/2005/8/layout/vList2"/>
    <dgm:cxn modelId="{4295C462-059D-46A1-8CEC-C44F4F9DA7FB}" type="presParOf" srcId="{56F3B766-A55D-4D9E-902D-CB0576A68B6E}" destId="{04B9F34F-FA51-4752-83F0-2C3ED05EE5D3}" srcOrd="4" destOrd="0" presId="urn:microsoft.com/office/officeart/2005/8/layout/vList2"/>
    <dgm:cxn modelId="{9E1FB579-069D-42D9-9314-010DE4B30AE4}" type="presParOf" srcId="{56F3B766-A55D-4D9E-902D-CB0576A68B6E}" destId="{B99FA81B-1193-42AF-BEE5-9C7105D592BB}" srcOrd="5" destOrd="0" presId="urn:microsoft.com/office/officeart/2005/8/layout/vList2"/>
    <dgm:cxn modelId="{762E088A-E709-4EC0-8B03-BBD93565CCEB}" type="presParOf" srcId="{56F3B766-A55D-4D9E-902D-CB0576A68B6E}" destId="{B2B3C45A-D2A5-4BD0-BB84-7895D6C2C67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4F457-EAFB-4197-8C8F-6F1D4EBB42F2}">
      <dsp:nvSpPr>
        <dsp:cNvPr id="0" name=""/>
        <dsp:cNvSpPr/>
      </dsp:nvSpPr>
      <dsp:spPr>
        <a:xfrm>
          <a:off x="0" y="120591"/>
          <a:ext cx="8208912" cy="595877"/>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Mitosis is division of the nucleus into two genetically identical daughter nuclei.</a:t>
          </a:r>
          <a:endParaRPr lang="en-GB" sz="1500" kern="1200" dirty="0"/>
        </a:p>
      </dsp:txBody>
      <dsp:txXfrm>
        <a:off x="29088" y="149679"/>
        <a:ext cx="8150736" cy="537701"/>
      </dsp:txXfrm>
    </dsp:sp>
    <dsp:sp modelId="{16C65EE2-07DC-4AC4-9D5C-387D242F77E9}">
      <dsp:nvSpPr>
        <dsp:cNvPr id="0" name=""/>
        <dsp:cNvSpPr/>
      </dsp:nvSpPr>
      <dsp:spPr>
        <a:xfrm>
          <a:off x="0" y="759669"/>
          <a:ext cx="8208912" cy="595877"/>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Chromosomes condense by supercoiling during mitosis.</a:t>
          </a:r>
          <a:endParaRPr lang="en-GB" sz="1500" kern="1200" dirty="0" smtClean="0"/>
        </a:p>
      </dsp:txBody>
      <dsp:txXfrm>
        <a:off x="29088" y="788757"/>
        <a:ext cx="8150736" cy="537701"/>
      </dsp:txXfrm>
    </dsp:sp>
    <dsp:sp modelId="{01FD4309-1C8D-40FE-B845-A84EFCE3E765}">
      <dsp:nvSpPr>
        <dsp:cNvPr id="0" name=""/>
        <dsp:cNvSpPr/>
      </dsp:nvSpPr>
      <dsp:spPr>
        <a:xfrm>
          <a:off x="0" y="1398746"/>
          <a:ext cx="8208912" cy="595877"/>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Cytokinesis occurs after mitosis and is different in plant and animal cells.</a:t>
          </a:r>
          <a:endParaRPr lang="en-GB" sz="1500" kern="1200" dirty="0" smtClean="0"/>
        </a:p>
      </dsp:txBody>
      <dsp:txXfrm>
        <a:off x="29088" y="1427834"/>
        <a:ext cx="8150736" cy="537701"/>
      </dsp:txXfrm>
    </dsp:sp>
    <dsp:sp modelId="{7D268DC1-7DC7-469D-8212-62FADE86A441}">
      <dsp:nvSpPr>
        <dsp:cNvPr id="0" name=""/>
        <dsp:cNvSpPr/>
      </dsp:nvSpPr>
      <dsp:spPr>
        <a:xfrm>
          <a:off x="0" y="2037824"/>
          <a:ext cx="8208912" cy="595877"/>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Interphase is a very active phase of the cell cycle with many processes occurring in the nucleus and cytoplasm.</a:t>
          </a:r>
          <a:endParaRPr lang="en-GB" sz="1500" kern="1200" dirty="0" smtClean="0"/>
        </a:p>
      </dsp:txBody>
      <dsp:txXfrm>
        <a:off x="29088" y="2066912"/>
        <a:ext cx="8150736" cy="537701"/>
      </dsp:txXfrm>
    </dsp:sp>
    <dsp:sp modelId="{817C9CE2-1190-405D-A887-381027CA5621}">
      <dsp:nvSpPr>
        <dsp:cNvPr id="0" name=""/>
        <dsp:cNvSpPr/>
      </dsp:nvSpPr>
      <dsp:spPr>
        <a:xfrm>
          <a:off x="0" y="2676901"/>
          <a:ext cx="8208912" cy="595877"/>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Cyclins are involved in the control of the cell cycle.</a:t>
          </a:r>
          <a:endParaRPr lang="en-GB" sz="1500" kern="1200" dirty="0" smtClean="0"/>
        </a:p>
      </dsp:txBody>
      <dsp:txXfrm>
        <a:off x="29088" y="2705989"/>
        <a:ext cx="8150736" cy="537701"/>
      </dsp:txXfrm>
    </dsp:sp>
    <dsp:sp modelId="{87132840-519B-4B38-AC1A-1963C234253E}">
      <dsp:nvSpPr>
        <dsp:cNvPr id="0" name=""/>
        <dsp:cNvSpPr/>
      </dsp:nvSpPr>
      <dsp:spPr>
        <a:xfrm>
          <a:off x="0" y="3315978"/>
          <a:ext cx="8208912" cy="595877"/>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Mutagens, oncogenes and metastasis are involved in the development of </a:t>
          </a:r>
          <a:r>
            <a:rPr lang="en-GB" sz="1500" kern="1200" dirty="0" smtClean="0"/>
            <a:t>primary and secondary tumours.</a:t>
          </a:r>
        </a:p>
      </dsp:txBody>
      <dsp:txXfrm>
        <a:off x="29088" y="3345066"/>
        <a:ext cx="8150736" cy="537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2A7CC-FE14-4C00-9C45-702241204BEC}">
      <dsp:nvSpPr>
        <dsp:cNvPr id="0" name=""/>
        <dsp:cNvSpPr/>
      </dsp:nvSpPr>
      <dsp:spPr>
        <a:xfrm>
          <a:off x="0" y="141964"/>
          <a:ext cx="8201891" cy="119340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Serendipity and scientific discoveries—the discovery of cyclins was accidental. (1.4)</a:t>
          </a:r>
          <a:endParaRPr lang="en-GB" sz="3000" kern="1200" dirty="0"/>
        </a:p>
      </dsp:txBody>
      <dsp:txXfrm>
        <a:off x="58257" y="200221"/>
        <a:ext cx="8085377" cy="1076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89E08-BC60-4CD5-B85C-91CE0FCE53EB}">
      <dsp:nvSpPr>
        <dsp:cNvPr id="0" name=""/>
        <dsp:cNvSpPr/>
      </dsp:nvSpPr>
      <dsp:spPr>
        <a:xfrm>
          <a:off x="0" y="566"/>
          <a:ext cx="8172122" cy="572033"/>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Application: The correlation between smoking and incidence of cancers.</a:t>
          </a:r>
          <a:endParaRPr lang="en-GB" sz="1600" kern="1200" dirty="0"/>
        </a:p>
      </dsp:txBody>
      <dsp:txXfrm>
        <a:off x="27924" y="28490"/>
        <a:ext cx="8116274" cy="516185"/>
      </dsp:txXfrm>
    </dsp:sp>
    <dsp:sp modelId="{72D06F24-42EE-462C-BCAB-8BF262A16488}">
      <dsp:nvSpPr>
        <dsp:cNvPr id="0" name=""/>
        <dsp:cNvSpPr/>
      </dsp:nvSpPr>
      <dsp:spPr>
        <a:xfrm>
          <a:off x="0" y="585531"/>
          <a:ext cx="8172122" cy="572033"/>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Skill: Identification of phases of mitosis in cells viewed with a microscope or in </a:t>
          </a:r>
          <a:r>
            <a:rPr lang="en-GB" sz="1600" kern="1200" dirty="0" smtClean="0"/>
            <a:t>a micrograph.</a:t>
          </a:r>
        </a:p>
      </dsp:txBody>
      <dsp:txXfrm>
        <a:off x="27924" y="613455"/>
        <a:ext cx="8116274" cy="516185"/>
      </dsp:txXfrm>
    </dsp:sp>
    <dsp:sp modelId="{83640CD3-0507-46E2-ADD1-92B593690B0B}">
      <dsp:nvSpPr>
        <dsp:cNvPr id="0" name=""/>
        <dsp:cNvSpPr/>
      </dsp:nvSpPr>
      <dsp:spPr>
        <a:xfrm>
          <a:off x="0" y="1170445"/>
          <a:ext cx="8172122" cy="572033"/>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Skill: Determination of a mitotic index from a micrograph.</a:t>
          </a:r>
          <a:endParaRPr lang="en-GB" sz="1600" kern="1200" dirty="0" smtClean="0"/>
        </a:p>
      </dsp:txBody>
      <dsp:txXfrm>
        <a:off x="27924" y="1198369"/>
        <a:ext cx="8116274" cy="5161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2018A-424A-4A43-BEAE-C6715D57FA04}">
      <dsp:nvSpPr>
        <dsp:cNvPr id="0" name=""/>
        <dsp:cNvSpPr/>
      </dsp:nvSpPr>
      <dsp:spPr>
        <a:xfrm>
          <a:off x="0" y="105682"/>
          <a:ext cx="8208912" cy="223351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A number of scientific discoveries are claimed to be incidental or serendipitous. To what extent might some of these scientific discoveries be the result of intuition rather than luck?</a:t>
          </a:r>
          <a:endParaRPr lang="en-GB" sz="2600" b="1" kern="1200" dirty="0"/>
        </a:p>
      </dsp:txBody>
      <dsp:txXfrm>
        <a:off x="109031" y="214713"/>
        <a:ext cx="7990850" cy="20154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3442F-F244-436D-805B-AEFFF6533E0E}">
      <dsp:nvSpPr>
        <dsp:cNvPr id="0" name=""/>
        <dsp:cNvSpPr/>
      </dsp:nvSpPr>
      <dsp:spPr>
        <a:xfrm>
          <a:off x="0" y="1324"/>
          <a:ext cx="8568952" cy="843176"/>
        </a:xfrm>
        <a:prstGeom prst="roundRect">
          <a:avLst/>
        </a:prstGeom>
        <a:gradFill rotWithShape="0">
          <a:gsLst>
            <a:gs pos="0">
              <a:schemeClr val="accent1">
                <a:shade val="80000"/>
                <a:hueOff val="0"/>
                <a:satOff val="0"/>
                <a:lumOff val="0"/>
                <a:alphaOff val="0"/>
              </a:schemeClr>
            </a:gs>
            <a:gs pos="100000">
              <a:schemeClr val="accent1">
                <a:shade val="8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smtClean="0"/>
            <a:t>Certain kinds of radiation and certain chemicals are known to be carcinogenic, mostly they increase the chances of mutation, although some seem to increase the effect of mutations already present. </a:t>
          </a:r>
          <a:endParaRPr lang="en-GB" sz="1600" kern="1200" dirty="0"/>
        </a:p>
      </dsp:txBody>
      <dsp:txXfrm>
        <a:off x="41160" y="42484"/>
        <a:ext cx="8486632" cy="760856"/>
      </dsp:txXfrm>
    </dsp:sp>
    <dsp:sp modelId="{0E4AB735-F765-40A1-B11F-441093CFE522}">
      <dsp:nvSpPr>
        <dsp:cNvPr id="0" name=""/>
        <dsp:cNvSpPr/>
      </dsp:nvSpPr>
      <dsp:spPr>
        <a:xfrm>
          <a:off x="0" y="858155"/>
          <a:ext cx="8568952" cy="843176"/>
        </a:xfrm>
        <a:prstGeom prst="roundRect">
          <a:avLst/>
        </a:prstGeom>
        <a:gradFill rotWithShape="0">
          <a:gsLst>
            <a:gs pos="0">
              <a:schemeClr val="accent1">
                <a:shade val="80000"/>
                <a:hueOff val="194758"/>
                <a:satOff val="-17510"/>
                <a:lumOff val="12216"/>
                <a:alphaOff val="0"/>
              </a:schemeClr>
            </a:gs>
            <a:gs pos="100000">
              <a:schemeClr val="accent1">
                <a:shade val="80000"/>
                <a:hueOff val="194758"/>
                <a:satOff val="-17510"/>
                <a:lumOff val="12216"/>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smtClean="0"/>
            <a:t>Viruses inserting their genetic material into the chromosomes of the host, may also contribute to the formation of tumour cells. </a:t>
          </a:r>
          <a:endParaRPr lang="en-GB" sz="1600" kern="1200" dirty="0"/>
        </a:p>
      </dsp:txBody>
      <dsp:txXfrm>
        <a:off x="41160" y="899315"/>
        <a:ext cx="8486632" cy="760856"/>
      </dsp:txXfrm>
    </dsp:sp>
    <dsp:sp modelId="{04B9F34F-FA51-4752-83F0-2C3ED05EE5D3}">
      <dsp:nvSpPr>
        <dsp:cNvPr id="0" name=""/>
        <dsp:cNvSpPr/>
      </dsp:nvSpPr>
      <dsp:spPr>
        <a:xfrm>
          <a:off x="0" y="1714987"/>
          <a:ext cx="8568952" cy="843176"/>
        </a:xfrm>
        <a:prstGeom prst="roundRect">
          <a:avLst/>
        </a:prstGeom>
        <a:gradFill rotWithShape="0">
          <a:gsLst>
            <a:gs pos="0">
              <a:schemeClr val="accent1">
                <a:shade val="80000"/>
                <a:hueOff val="389515"/>
                <a:satOff val="-35020"/>
                <a:lumOff val="24431"/>
                <a:alphaOff val="0"/>
              </a:schemeClr>
            </a:gs>
            <a:gs pos="100000">
              <a:schemeClr val="accent1">
                <a:shade val="80000"/>
                <a:hueOff val="389515"/>
                <a:satOff val="-35020"/>
                <a:lumOff val="24431"/>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smtClean="0"/>
            <a:t>Certain forms of electromagnetic radiation also increase the rate of mutation (mutagenic) and are therefore also carcinogenic.</a:t>
          </a:r>
          <a:endParaRPr lang="en-GB" sz="1600" kern="1200" dirty="0"/>
        </a:p>
      </dsp:txBody>
      <dsp:txXfrm>
        <a:off x="41160" y="1756147"/>
        <a:ext cx="8486632" cy="760856"/>
      </dsp:txXfrm>
    </dsp:sp>
    <dsp:sp modelId="{B2B3C45A-D2A5-4BD0-BB84-7895D6C2C672}">
      <dsp:nvSpPr>
        <dsp:cNvPr id="0" name=""/>
        <dsp:cNvSpPr/>
      </dsp:nvSpPr>
      <dsp:spPr>
        <a:xfrm>
          <a:off x="0" y="2571818"/>
          <a:ext cx="8568952" cy="843176"/>
        </a:xfrm>
        <a:prstGeom prst="roundRect">
          <a:avLst/>
        </a:prstGeom>
        <a:gradFill rotWithShape="0">
          <a:gsLst>
            <a:gs pos="0">
              <a:schemeClr val="accent1">
                <a:shade val="80000"/>
                <a:hueOff val="584273"/>
                <a:satOff val="-52530"/>
                <a:lumOff val="36647"/>
                <a:alphaOff val="0"/>
              </a:schemeClr>
            </a:gs>
            <a:gs pos="100000">
              <a:schemeClr val="accent1">
                <a:shade val="80000"/>
                <a:hueOff val="584273"/>
                <a:satOff val="-52530"/>
                <a:lumOff val="36647"/>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smtClean="0"/>
            <a:t>There is a strong correlation between the amount of ultraviolet light and the incidence of skin cancer. </a:t>
          </a:r>
          <a:endParaRPr lang="en-GB" sz="1600" kern="1200"/>
        </a:p>
      </dsp:txBody>
      <dsp:txXfrm>
        <a:off x="41160" y="2612978"/>
        <a:ext cx="8486632" cy="7608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25/10/2015</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‹Nº›</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13A7AB5-DDBA-4BF5-88E2-40D5E323085C}" type="datetime1">
              <a:rPr lang="en-US" smtClean="0"/>
              <a:t>10/25/2015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‹Nº›</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3078-27ED-4AFB-A077-8DA64E9CD858}" type="datetime1">
              <a:rPr lang="en-US" smtClean="0"/>
              <a:t>10/25/2015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147D-D2C2-46C2-8C06-ED1BF42AFE3B}" type="datetime1">
              <a:rPr lang="en-US" smtClean="0"/>
              <a:t>10/25/2015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10/25/2015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99832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10/25/2015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7153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10/25/2015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57953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10/25/2015</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8775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10/25/2015</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4274044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10/25/2015</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148947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10/25/2015</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4258397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10/25/2015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134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30BE38-4B4D-410D-A744-773C45947DD4}" type="datetime1">
              <a:rPr lang="en-US" smtClean="0"/>
              <a:t>10/25/2015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10/25/2015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4234652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10/25/2015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62888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10/25/2015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223779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10/25/2015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49270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10/25/2015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092715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10/25/2015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507901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10/25/2015</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6025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10/25/2015</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203670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10/25/2015</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589118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10/25/2015</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47250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19B47-4C01-4B26-8E89-E91EED4813E5}" type="datetime1">
              <a:rPr lang="en-US" smtClean="0"/>
              <a:t>10/25/2015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10/25/2015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04188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10/25/2015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39979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10/25/2015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51118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10/25/2015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8165232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18989E-B43B-47F1-9B47-6D7077BBE343}" type="datetime1">
              <a:rPr lang="en-US" smtClean="0">
                <a:solidFill>
                  <a:prstClr val="black">
                    <a:tint val="75000"/>
                  </a:prstClr>
                </a:solidFill>
              </a:rPr>
              <a:pPr/>
              <a:t>10/25/2015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Statistical Analysis - IB Biology - Mark Polko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7DEFF-BD67-4E76-926C-689E944A1518}"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08129895"/>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331CBA-4B12-4310-A77B-07E426508D79}" type="datetime1">
              <a:rPr lang="en-US" smtClean="0">
                <a:solidFill>
                  <a:prstClr val="black">
                    <a:tint val="75000"/>
                  </a:prstClr>
                </a:solidFill>
              </a:rPr>
              <a:pPr/>
              <a:t>10/25/2015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Statistical Analysis - IB Biology - Mark Polko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7DEFF-BD67-4E76-926C-689E944A1518}"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703634060"/>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6F5954-1D3E-4A31-98D2-382D7266F7EE}" type="datetime1">
              <a:rPr lang="en-US" smtClean="0">
                <a:solidFill>
                  <a:prstClr val="black">
                    <a:tint val="75000"/>
                  </a:prstClr>
                </a:solidFill>
              </a:rPr>
              <a:pPr/>
              <a:t>10/25/2015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Statistical Analysis - IB Biology - Mark Polko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7DEFF-BD67-4E76-926C-689E944A1518}"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62405902"/>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F6E0BC-9717-4CC8-976E-9484FAA92336}" type="datetime1">
              <a:rPr lang="en-US" smtClean="0">
                <a:solidFill>
                  <a:prstClr val="black">
                    <a:tint val="75000"/>
                  </a:prstClr>
                </a:solidFill>
              </a:rPr>
              <a:pPr/>
              <a:t>10/25/2015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Statistical Analysis - IB Biology - Mark Polko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07DEFF-BD67-4E76-926C-689E944A1518}"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62588067"/>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9678199-1137-49FC-B8A6-9B38D27AD567}" type="datetime1">
              <a:rPr lang="en-US" smtClean="0">
                <a:solidFill>
                  <a:prstClr val="black">
                    <a:tint val="75000"/>
                  </a:prstClr>
                </a:solidFill>
              </a:rPr>
              <a:pPr/>
              <a:t>10/25/2015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Statistical Analysis - IB Biology - Mark Polko</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07DEFF-BD67-4E76-926C-689E944A1518}"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8460970"/>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EC91D37-B11F-4E26-B17A-01F1F6130995}" type="datetime1">
              <a:rPr lang="en-US" smtClean="0">
                <a:solidFill>
                  <a:prstClr val="black">
                    <a:tint val="75000"/>
                  </a:prstClr>
                </a:solidFill>
              </a:rPr>
              <a:pPr/>
              <a:t>10/25/2015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Statistical Analysis - IB Biology - Mark Polko</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07DEFF-BD67-4E76-926C-689E944A1518}"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0470685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7E7DAC-EC36-4F41-83DE-810A83B77FD7}" type="datetime1">
              <a:rPr lang="en-US" smtClean="0"/>
              <a:t>10/25/2015</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D0168-3AD7-457D-BB31-38FB81CBFAFB}" type="datetime1">
              <a:rPr lang="en-US" smtClean="0">
                <a:solidFill>
                  <a:prstClr val="black">
                    <a:tint val="75000"/>
                  </a:prstClr>
                </a:solidFill>
              </a:rPr>
              <a:pPr/>
              <a:t>10/25/2015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Statistical Analysis - IB Biology - Mark Polko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07DEFF-BD67-4E76-926C-689E944A1518}"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23361744"/>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58820-CA7C-4718-B4C5-8611C08C1D96}" type="datetime1">
              <a:rPr lang="en-US" smtClean="0">
                <a:solidFill>
                  <a:prstClr val="black">
                    <a:tint val="75000"/>
                  </a:prstClr>
                </a:solidFill>
              </a:rPr>
              <a:pPr/>
              <a:t>10/25/2015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Statistical Analysis - IB Biology - Mark Polko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07DEFF-BD67-4E76-926C-689E944A1518}"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12016662"/>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E42B3-3511-4785-912E-2BF4E8F1ECED}" type="datetime1">
              <a:rPr lang="en-US" smtClean="0">
                <a:solidFill>
                  <a:prstClr val="black">
                    <a:tint val="75000"/>
                  </a:prstClr>
                </a:solidFill>
              </a:rPr>
              <a:pPr/>
              <a:t>10/25/2015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Statistical Analysis - IB Biology - Mark Polko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07DEFF-BD67-4E76-926C-689E944A1518}"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21717775"/>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378B71-254A-40EC-BE54-9670105283A3}" type="datetime1">
              <a:rPr lang="en-US" smtClean="0">
                <a:solidFill>
                  <a:prstClr val="black">
                    <a:tint val="75000"/>
                  </a:prstClr>
                </a:solidFill>
              </a:rPr>
              <a:pPr/>
              <a:t>10/25/2015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Statistical Analysis - IB Biology - Mark Polko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7DEFF-BD67-4E76-926C-689E944A1518}"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0493388"/>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ABBFAA-F0A4-489E-890B-76401C945DF5}" type="datetime1">
              <a:rPr lang="en-US" smtClean="0">
                <a:solidFill>
                  <a:prstClr val="black">
                    <a:tint val="75000"/>
                  </a:prstClr>
                </a:solidFill>
              </a:rPr>
              <a:pPr/>
              <a:t>10/25/2015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Statistical Analysis - IB Biology - Mark Polko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7DEFF-BD67-4E76-926C-689E944A1518}"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2382174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9F924C-99C7-4F2D-A9A0-B578BF661AAE}" type="datetime1">
              <a:rPr lang="en-US" smtClean="0"/>
              <a:t>10/25/2015</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CB4BD-ADB9-4B2C-B39B-318F0B9DE57F}" type="datetime1">
              <a:rPr lang="en-US" smtClean="0"/>
              <a:t>10/25/2015</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795C-9EEA-4606-8B14-A0104688D030}" type="datetime1">
              <a:rPr lang="en-US" smtClean="0"/>
              <a:t>10/25/2015</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497DE7-CFDF-41B4-996A-28302FD30780}" type="datetime1">
              <a:rPr lang="en-US" smtClean="0"/>
              <a:t>10/25/2015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201BC-6212-4943-9008-577AAB9359F8}" type="datetime1">
              <a:rPr lang="en-US" smtClean="0"/>
              <a:t>10/25/2015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6CA59AD-16D5-483D-B90A-33452FA1B5AB}" type="datetime1">
              <a:rPr lang="en-US" smtClean="0"/>
              <a:t>10/25/2015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10/25/2015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063346558"/>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10/25/2015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2025294512"/>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EEE16-E854-4C72-9545-1DFCE34F57D0}" type="datetime1">
              <a:rPr lang="en-US" smtClean="0">
                <a:solidFill>
                  <a:prstClr val="black">
                    <a:tint val="75000"/>
                  </a:prstClr>
                </a:solidFill>
              </a:rPr>
              <a:pPr/>
              <a:t>10/25/2015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prstClr val="black">
                    <a:tint val="75000"/>
                  </a:prstClr>
                </a:solidFill>
              </a:rPr>
              <a:t>Statistical Analysis - IB Biology - Mark Polko</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7DEFF-BD67-4E76-926C-689E944A1518}"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718602652"/>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ransition spd="slow">
    <p:push dir="u"/>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4.xml"/><Relationship Id="rId1" Type="http://schemas.openxmlformats.org/officeDocument/2006/relationships/video" Target="https://www.youtube.com/embed/GJFqkcgOib4"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sciencesfp.com/16-cell-division.html" TargetMode="Externa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ciencesfp.weebly.com/25-cell-division.html" TargetMode="External"/><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hyperlink" Target="http://sciencesfp.weebly.com/25-cell-division.html" TargetMode="Externa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en.wikipedia.org/wiki/Flying_Spaghetti_Monster#Pirates_and_global_warming" TargetMode="Externa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video" Target="https://www.youtube.com/embed/N5zFOScowq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Topic</a:t>
            </a:r>
            <a:r>
              <a:rPr lang="en-GB" dirty="0"/>
              <a:t> </a:t>
            </a:r>
            <a:r>
              <a:rPr lang="en-GB" dirty="0" smtClean="0"/>
              <a:t>1 </a:t>
            </a:r>
            <a:r>
              <a:rPr lang="en-GB" dirty="0" smtClean="0">
                <a:solidFill>
                  <a:schemeClr val="tx1">
                    <a:lumMod val="65000"/>
                    <a:lumOff val="35000"/>
                  </a:schemeClr>
                </a:solidFill>
              </a:rPr>
              <a:t>Cells</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16016" y="3933056"/>
            <a:ext cx="3309803" cy="1260629"/>
          </a:xfrm>
        </p:spPr>
        <p:txBody>
          <a:bodyPr>
            <a:noAutofit/>
          </a:bodyPr>
          <a:lstStyle/>
          <a:p>
            <a:pPr algn="ctr"/>
            <a:endParaRPr lang="en-GB" sz="3200" dirty="0" smtClean="0"/>
          </a:p>
          <a:p>
            <a:r>
              <a:rPr lang="en-GB" sz="3200" dirty="0" smtClean="0">
                <a:solidFill>
                  <a:schemeClr val="accent1">
                    <a:lumMod val="50000"/>
                  </a:schemeClr>
                </a:solidFill>
              </a:rPr>
              <a:t>1.6 Cell division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p:cNvPicPr>
          <p:nvPr/>
        </p:nvPicPr>
        <p:blipFill rotWithShape="1">
          <a:blip r:embed="rId4"/>
          <a:srcRect l="2348" t="479" r="4991" b="5698"/>
          <a:stretch/>
        </p:blipFill>
        <p:spPr>
          <a:xfrm>
            <a:off x="4644009" y="0"/>
            <a:ext cx="3524428" cy="2708920"/>
          </a:xfrm>
          <a:prstGeom prst="rect">
            <a:avLst/>
          </a:prstGeom>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431071" y="-2569"/>
            <a:ext cx="8284640" cy="984885"/>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Phases</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mitosis</a:t>
            </a:r>
          </a:p>
          <a:p>
            <a:pPr algn="ct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must</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be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able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recognise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phases</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mitosis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microscope</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241595" y="1196752"/>
            <a:ext cx="8646919" cy="1754326"/>
          </a:xfrm>
          <a:prstGeom prst="rect">
            <a:avLst/>
          </a:prstGeom>
          <a:noFill/>
        </p:spPr>
        <p:txBody>
          <a:bodyPr wrap="square" rtlCol="0">
            <a:spAutoFit/>
          </a:bodyPr>
          <a:lstStyle/>
          <a:p>
            <a:r>
              <a:rPr lang="en-GB" dirty="0" smtClean="0"/>
              <a:t>One of the best places to find cells in mitosis is in the tips of roots. Roots grow fast so many cells in their tips are dividing. This can be done with a simple lab practical. To recognise the phases you should understand what happens in each one of them. So let’s revise them one by one.</a:t>
            </a:r>
          </a:p>
          <a:p>
            <a:endParaRPr lang="en-GB" dirty="0"/>
          </a:p>
          <a:p>
            <a:r>
              <a:rPr lang="en-GB" b="1" dirty="0" smtClean="0"/>
              <a:t>Prophase</a:t>
            </a:r>
            <a:endParaRPr lang="en-GB" b="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9881"/>
          <a:stretch/>
        </p:blipFill>
        <p:spPr bwMode="auto">
          <a:xfrm>
            <a:off x="0" y="3124079"/>
            <a:ext cx="5886450" cy="197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72007" y="5295631"/>
            <a:ext cx="6248827" cy="369332"/>
          </a:xfrm>
          <a:prstGeom prst="rect">
            <a:avLst/>
          </a:prstGeom>
          <a:noFill/>
        </p:spPr>
        <p:txBody>
          <a:bodyPr wrap="none" rtlCol="0">
            <a:spAutoFit/>
          </a:bodyPr>
          <a:lstStyle/>
          <a:p>
            <a:r>
              <a:rPr lang="en-GB" dirty="0" smtClean="0"/>
              <a:t>See the difference between interphase and prophase</a:t>
            </a:r>
            <a:endParaRPr lang="en-GB" dirty="0"/>
          </a:p>
        </p:txBody>
      </p:sp>
      <p:sp>
        <p:nvSpPr>
          <p:cNvPr id="4" name="3 CuadroTexto"/>
          <p:cNvSpPr txBox="1"/>
          <p:nvPr/>
        </p:nvSpPr>
        <p:spPr>
          <a:xfrm>
            <a:off x="3960440" y="2922524"/>
            <a:ext cx="1236236" cy="369332"/>
          </a:xfrm>
          <a:prstGeom prst="rect">
            <a:avLst/>
          </a:prstGeom>
          <a:noFill/>
        </p:spPr>
        <p:txBody>
          <a:bodyPr wrap="none" rtlCol="0">
            <a:spAutoFit/>
          </a:bodyPr>
          <a:lstStyle/>
          <a:p>
            <a:r>
              <a:rPr lang="en-GB" dirty="0" smtClean="0"/>
              <a:t>Prophase</a:t>
            </a:r>
            <a:endParaRPr lang="en-GB" dirty="0"/>
          </a:p>
        </p:txBody>
      </p:sp>
      <p:sp>
        <p:nvSpPr>
          <p:cNvPr id="9" name="8 CuadroTexto"/>
          <p:cNvSpPr txBox="1"/>
          <p:nvPr/>
        </p:nvSpPr>
        <p:spPr>
          <a:xfrm>
            <a:off x="720080" y="2922524"/>
            <a:ext cx="1366080" cy="369332"/>
          </a:xfrm>
          <a:prstGeom prst="rect">
            <a:avLst/>
          </a:prstGeom>
          <a:noFill/>
        </p:spPr>
        <p:txBody>
          <a:bodyPr wrap="none" rtlCol="0">
            <a:spAutoFit/>
          </a:bodyPr>
          <a:lstStyle/>
          <a:p>
            <a:r>
              <a:rPr lang="en-GB" dirty="0"/>
              <a:t>I</a:t>
            </a:r>
            <a:r>
              <a:rPr lang="en-GB" dirty="0" smtClean="0"/>
              <a:t>nterphase</a:t>
            </a:r>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5505" y="2780928"/>
            <a:ext cx="280035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6 Conector recto de flecha"/>
          <p:cNvCxnSpPr/>
          <p:nvPr/>
        </p:nvCxnSpPr>
        <p:spPr>
          <a:xfrm>
            <a:off x="2339752" y="4112550"/>
            <a:ext cx="100811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92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1000"/>
                                        <p:tgtEl>
                                          <p:spTgt spid="2050"/>
                                        </p:tgtEl>
                                      </p:cBhvr>
                                    </p:animEffect>
                                    <p:anim calcmode="lin" valueType="num">
                                      <p:cBhvr>
                                        <p:cTn id="23" dur="1000" fill="hold"/>
                                        <p:tgtEl>
                                          <p:spTgt spid="2050"/>
                                        </p:tgtEl>
                                        <p:attrNameLst>
                                          <p:attrName>ppt_x</p:attrName>
                                        </p:attrNameLst>
                                      </p:cBhvr>
                                      <p:tavLst>
                                        <p:tav tm="0">
                                          <p:val>
                                            <p:strVal val="#ppt_x"/>
                                          </p:val>
                                        </p:tav>
                                        <p:tav tm="100000">
                                          <p:val>
                                            <p:strVal val="#ppt_x"/>
                                          </p:val>
                                        </p:tav>
                                      </p:tavLst>
                                    </p:anim>
                                    <p:anim calcmode="lin" valueType="num">
                                      <p:cBhvr>
                                        <p:cTn id="2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051"/>
                                        </p:tgtEl>
                                        <p:attrNameLst>
                                          <p:attrName>style.visibility</p:attrName>
                                        </p:attrNameLst>
                                      </p:cBhvr>
                                      <p:to>
                                        <p:strVal val="visible"/>
                                      </p:to>
                                    </p:set>
                                    <p:animEffect transition="in" filter="fade">
                                      <p:cBhvr>
                                        <p:cTn id="4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build="p"/>
      <p:bldP spid="3" grpId="0"/>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1 CuadroTexto"/>
          <p:cNvSpPr txBox="1"/>
          <p:nvPr/>
        </p:nvSpPr>
        <p:spPr>
          <a:xfrm>
            <a:off x="240311" y="1192921"/>
            <a:ext cx="8646919" cy="369332"/>
          </a:xfrm>
          <a:prstGeom prst="rect">
            <a:avLst/>
          </a:prstGeom>
          <a:noFill/>
        </p:spPr>
        <p:txBody>
          <a:bodyPr wrap="square" rtlCol="0">
            <a:spAutoFit/>
          </a:bodyPr>
          <a:lstStyle/>
          <a:p>
            <a:r>
              <a:rPr lang="en-GB" b="1" dirty="0" smtClean="0"/>
              <a:t>Metaphase</a:t>
            </a:r>
            <a:endParaRPr lang="en-GB" b="1" dirty="0"/>
          </a:p>
        </p:txBody>
      </p:sp>
      <p:sp>
        <p:nvSpPr>
          <p:cNvPr id="6" name="5 Rectángulo"/>
          <p:cNvSpPr/>
          <p:nvPr/>
        </p:nvSpPr>
        <p:spPr>
          <a:xfrm>
            <a:off x="431071" y="-2569"/>
            <a:ext cx="8284640" cy="984885"/>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Phases</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mitosis</a:t>
            </a:r>
          </a:p>
          <a:p>
            <a:pPr algn="ct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must</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be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able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recognise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phases</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mitosis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microscope</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4776"/>
          <a:stretch/>
        </p:blipFill>
        <p:spPr bwMode="auto">
          <a:xfrm>
            <a:off x="1355473" y="1588719"/>
            <a:ext cx="212375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232" y="1192921"/>
            <a:ext cx="4069998" cy="5049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983"/>
          <a:stretch/>
        </p:blipFill>
        <p:spPr bwMode="auto">
          <a:xfrm>
            <a:off x="788932" y="3861048"/>
            <a:ext cx="3256836"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5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1 CuadroTexto"/>
          <p:cNvSpPr txBox="1"/>
          <p:nvPr/>
        </p:nvSpPr>
        <p:spPr>
          <a:xfrm>
            <a:off x="241595" y="1196752"/>
            <a:ext cx="8646919" cy="369332"/>
          </a:xfrm>
          <a:prstGeom prst="rect">
            <a:avLst/>
          </a:prstGeom>
          <a:noFill/>
        </p:spPr>
        <p:txBody>
          <a:bodyPr wrap="square" rtlCol="0">
            <a:spAutoFit/>
          </a:bodyPr>
          <a:lstStyle/>
          <a:p>
            <a:r>
              <a:rPr lang="en-GB" b="1" dirty="0" smtClean="0"/>
              <a:t>Anaphase</a:t>
            </a:r>
            <a:endParaRPr lang="en-GB" b="1" dirty="0"/>
          </a:p>
        </p:txBody>
      </p:sp>
      <p:sp>
        <p:nvSpPr>
          <p:cNvPr id="6" name="5 Rectángulo"/>
          <p:cNvSpPr/>
          <p:nvPr/>
        </p:nvSpPr>
        <p:spPr>
          <a:xfrm>
            <a:off x="431071" y="-2569"/>
            <a:ext cx="8284640" cy="984885"/>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Phases</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mitosis</a:t>
            </a:r>
          </a:p>
          <a:p>
            <a:pPr algn="ct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must</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be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able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recognise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phases</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mitosis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microscope</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14" y="1844824"/>
            <a:ext cx="22479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47" y="4363668"/>
            <a:ext cx="30194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381418"/>
            <a:ext cx="4674462" cy="4945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7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fade">
                                      <p:cBhvr>
                                        <p:cTn id="16" dur="500"/>
                                        <p:tgtEl>
                                          <p:spTgt spid="409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099"/>
                                        </p:tgtEl>
                                        <p:attrNameLst>
                                          <p:attrName>style.visibility</p:attrName>
                                        </p:attrNameLst>
                                      </p:cBhvr>
                                      <p:to>
                                        <p:strVal val="visible"/>
                                      </p:to>
                                    </p:set>
                                    <p:animEffect transition="in" filter="fade">
                                      <p:cBhvr>
                                        <p:cTn id="20" dur="500"/>
                                        <p:tgtEl>
                                          <p:spTgt spid="409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1000"/>
                                        <p:tgtEl>
                                          <p:spTgt spid="4100"/>
                                        </p:tgtEl>
                                      </p:cBhvr>
                                    </p:animEffect>
                                    <p:anim calcmode="lin" valueType="num">
                                      <p:cBhvr>
                                        <p:cTn id="26" dur="1000" fill="hold"/>
                                        <p:tgtEl>
                                          <p:spTgt spid="4100"/>
                                        </p:tgtEl>
                                        <p:attrNameLst>
                                          <p:attrName>ppt_x</p:attrName>
                                        </p:attrNameLst>
                                      </p:cBhvr>
                                      <p:tavLst>
                                        <p:tav tm="0">
                                          <p:val>
                                            <p:strVal val="#ppt_x"/>
                                          </p:val>
                                        </p:tav>
                                        <p:tav tm="100000">
                                          <p:val>
                                            <p:strVal val="#ppt_x"/>
                                          </p:val>
                                        </p:tav>
                                      </p:tavLst>
                                    </p:anim>
                                    <p:anim calcmode="lin" valueType="num">
                                      <p:cBhvr>
                                        <p:cTn id="27"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13</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1 CuadroTexto"/>
          <p:cNvSpPr txBox="1"/>
          <p:nvPr/>
        </p:nvSpPr>
        <p:spPr>
          <a:xfrm>
            <a:off x="241595" y="1196752"/>
            <a:ext cx="8646919" cy="369332"/>
          </a:xfrm>
          <a:prstGeom prst="rect">
            <a:avLst/>
          </a:prstGeom>
          <a:noFill/>
        </p:spPr>
        <p:txBody>
          <a:bodyPr wrap="square" rtlCol="0">
            <a:spAutoFit/>
          </a:bodyPr>
          <a:lstStyle/>
          <a:p>
            <a:r>
              <a:rPr lang="en-GB" b="1" dirty="0" smtClean="0"/>
              <a:t>Telophase</a:t>
            </a:r>
            <a:endParaRPr lang="en-GB" b="1" dirty="0"/>
          </a:p>
        </p:txBody>
      </p:sp>
      <p:sp>
        <p:nvSpPr>
          <p:cNvPr id="6" name="5 Rectángulo"/>
          <p:cNvSpPr/>
          <p:nvPr/>
        </p:nvSpPr>
        <p:spPr>
          <a:xfrm>
            <a:off x="431071" y="-2569"/>
            <a:ext cx="8284640" cy="984885"/>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Phases</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mitosis</a:t>
            </a:r>
          </a:p>
          <a:p>
            <a:pPr algn="ct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must</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be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able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recognise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phases</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mitosis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microscope</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95" y="1916832"/>
            <a:ext cx="531495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77072"/>
            <a:ext cx="4019088" cy="230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033" y="1700808"/>
            <a:ext cx="3587470"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62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500"/>
                                        <p:tgtEl>
                                          <p:spTgt spid="512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fade">
                                      <p:cBhvr>
                                        <p:cTn id="20" dur="500"/>
                                        <p:tgtEl>
                                          <p:spTgt spid="51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fade">
                                      <p:cBhvr>
                                        <p:cTn id="25"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 name="Rounded Rectangle 16"/>
          <p:cNvSpPr/>
          <p:nvPr/>
        </p:nvSpPr>
        <p:spPr>
          <a:xfrm>
            <a:off x="0" y="5451033"/>
            <a:ext cx="4481736" cy="12003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600" dirty="0" smtClean="0">
              <a:solidFill>
                <a:prstClr val="black"/>
              </a:solidFill>
            </a:endParaRPr>
          </a:p>
          <a:p>
            <a:pPr algn="ctr"/>
            <a:r>
              <a:rPr lang="en-GB" sz="1600" dirty="0" smtClean="0">
                <a:solidFill>
                  <a:prstClr val="black"/>
                </a:solidFill>
              </a:rPr>
              <a:t>The </a:t>
            </a:r>
            <a:r>
              <a:rPr lang="en-GB" sz="1600" dirty="0">
                <a:solidFill>
                  <a:prstClr val="black"/>
                </a:solidFill>
              </a:rPr>
              <a:t>division of the cell is sometimes included as the last stage of </a:t>
            </a:r>
            <a:r>
              <a:rPr lang="en-GB" sz="1600" dirty="0" err="1">
                <a:solidFill>
                  <a:prstClr val="black"/>
                </a:solidFill>
              </a:rPr>
              <a:t>telophase</a:t>
            </a:r>
            <a:r>
              <a:rPr lang="en-GB" sz="1600" dirty="0">
                <a:solidFill>
                  <a:prstClr val="black"/>
                </a:solidFill>
              </a:rPr>
              <a:t>; strictly speaking, however, cytokinesis</a:t>
            </a:r>
          </a:p>
          <a:p>
            <a:pPr algn="ctr"/>
            <a:r>
              <a:rPr lang="en-GB" sz="1600" dirty="0">
                <a:solidFill>
                  <a:prstClr val="black"/>
                </a:solidFill>
              </a:rPr>
              <a:t>is not a part of mitosis.</a:t>
            </a:r>
          </a:p>
          <a:p>
            <a:pPr algn="ctr"/>
            <a:endParaRPr lang="en-GB" sz="1600" dirty="0">
              <a:solidFill>
                <a:prstClr val="black"/>
              </a:solidFill>
            </a:endParaRPr>
          </a:p>
        </p:txBody>
      </p:sp>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solidFill>
                  <a:srgbClr val="94C600"/>
                </a:solidFill>
              </a:rPr>
              <a:t>IB Biology SFP - Mark Polko</a:t>
            </a:r>
            <a:endParaRPr lang="en-US" dirty="0">
              <a:solidFill>
                <a:srgbClr val="94C600"/>
              </a:solidFill>
            </a:endParaRPr>
          </a:p>
        </p:txBody>
      </p:sp>
      <p:cxnSp>
        <p:nvCxnSpPr>
          <p:cNvPr id="8" name="Straight Connector 7"/>
          <p:cNvCxnSpPr/>
          <p:nvPr/>
        </p:nvCxnSpPr>
        <p:spPr>
          <a:xfrm>
            <a:off x="179512" y="3731448"/>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10" idx="0"/>
          </p:cNvCxnSpPr>
          <p:nvPr/>
        </p:nvCxnSpPr>
        <p:spPr>
          <a:xfrm flipH="1">
            <a:off x="4522876" y="3568551"/>
            <a:ext cx="16226" cy="2924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25083" y="699626"/>
            <a:ext cx="16226" cy="2924324"/>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79512" y="3789040"/>
            <a:ext cx="4032448" cy="1477328"/>
          </a:xfrm>
          <a:prstGeom prst="rect">
            <a:avLst/>
          </a:prstGeom>
        </p:spPr>
        <p:txBody>
          <a:bodyPr wrap="square">
            <a:spAutoFit/>
          </a:bodyPr>
          <a:lstStyle/>
          <a:p>
            <a:r>
              <a:rPr lang="en-GB" b="1" dirty="0">
                <a:solidFill>
                  <a:prstClr val="black"/>
                </a:solidFill>
              </a:rPr>
              <a:t>Anaphase</a:t>
            </a:r>
          </a:p>
          <a:p>
            <a:r>
              <a:rPr lang="en-GB" dirty="0">
                <a:solidFill>
                  <a:prstClr val="black"/>
                </a:solidFill>
              </a:rPr>
              <a:t>• Centromeres separate.</a:t>
            </a:r>
          </a:p>
          <a:p>
            <a:r>
              <a:rPr lang="en-GB" dirty="0">
                <a:solidFill>
                  <a:prstClr val="black"/>
                </a:solidFill>
              </a:rPr>
              <a:t>• Chromatids separate and move to opposite poles - they</a:t>
            </a:r>
          </a:p>
          <a:p>
            <a:r>
              <a:rPr lang="en-GB" dirty="0">
                <a:solidFill>
                  <a:prstClr val="black"/>
                </a:solidFill>
              </a:rPr>
              <a:t>are now called chromosomes.</a:t>
            </a:r>
          </a:p>
        </p:txBody>
      </p:sp>
      <p:sp>
        <p:nvSpPr>
          <p:cNvPr id="13" name="Rectangle 12"/>
          <p:cNvSpPr/>
          <p:nvPr/>
        </p:nvSpPr>
        <p:spPr>
          <a:xfrm>
            <a:off x="4644008" y="3789040"/>
            <a:ext cx="4248472" cy="2862322"/>
          </a:xfrm>
          <a:prstGeom prst="rect">
            <a:avLst/>
          </a:prstGeom>
        </p:spPr>
        <p:txBody>
          <a:bodyPr wrap="square">
            <a:spAutoFit/>
          </a:bodyPr>
          <a:lstStyle/>
          <a:p>
            <a:r>
              <a:rPr lang="en-GB" b="1" dirty="0" err="1">
                <a:solidFill>
                  <a:prstClr val="black"/>
                </a:solidFill>
              </a:rPr>
              <a:t>Telophase</a:t>
            </a:r>
            <a:endParaRPr lang="en-GB" b="1" dirty="0">
              <a:solidFill>
                <a:prstClr val="black"/>
              </a:solidFill>
            </a:endParaRPr>
          </a:p>
          <a:p>
            <a:r>
              <a:rPr lang="en-GB" dirty="0">
                <a:solidFill>
                  <a:prstClr val="black"/>
                </a:solidFill>
              </a:rPr>
              <a:t>• Chromosomes have arrived at poles.</a:t>
            </a:r>
          </a:p>
          <a:p>
            <a:r>
              <a:rPr lang="en-GB" dirty="0">
                <a:solidFill>
                  <a:prstClr val="black"/>
                </a:solidFill>
              </a:rPr>
              <a:t>• Spindle disappears.</a:t>
            </a:r>
          </a:p>
          <a:p>
            <a:r>
              <a:rPr lang="en-GB" dirty="0">
                <a:solidFill>
                  <a:prstClr val="black"/>
                </a:solidFill>
              </a:rPr>
              <a:t>• Centrioles replicate (in animal cells).</a:t>
            </a:r>
          </a:p>
          <a:p>
            <a:r>
              <a:rPr lang="en-GB" dirty="0">
                <a:solidFill>
                  <a:prstClr val="black"/>
                </a:solidFill>
              </a:rPr>
              <a:t>• Nuclear membrane reappears.</a:t>
            </a:r>
          </a:p>
          <a:p>
            <a:r>
              <a:rPr lang="en-GB" dirty="0">
                <a:solidFill>
                  <a:prstClr val="black"/>
                </a:solidFill>
              </a:rPr>
              <a:t>• Nucleolus becomes visible.</a:t>
            </a:r>
          </a:p>
          <a:p>
            <a:r>
              <a:rPr lang="en-GB" dirty="0">
                <a:solidFill>
                  <a:prstClr val="black"/>
                </a:solidFill>
              </a:rPr>
              <a:t>• Chromosomes </a:t>
            </a:r>
            <a:r>
              <a:rPr lang="en-GB" dirty="0" smtClean="0">
                <a:solidFill>
                  <a:prstClr val="black"/>
                </a:solidFill>
              </a:rPr>
              <a:t>become chromatin</a:t>
            </a:r>
            <a:r>
              <a:rPr lang="en-GB" dirty="0">
                <a:solidFill>
                  <a:prstClr val="black"/>
                </a:solidFill>
              </a:rPr>
              <a:t>.</a:t>
            </a:r>
          </a:p>
        </p:txBody>
      </p:sp>
      <p:sp>
        <p:nvSpPr>
          <p:cNvPr id="14" name="Rectangle 13"/>
          <p:cNvSpPr/>
          <p:nvPr/>
        </p:nvSpPr>
        <p:spPr>
          <a:xfrm>
            <a:off x="4539102" y="757201"/>
            <a:ext cx="4572000" cy="1200329"/>
          </a:xfrm>
          <a:prstGeom prst="rect">
            <a:avLst/>
          </a:prstGeom>
        </p:spPr>
        <p:txBody>
          <a:bodyPr>
            <a:spAutoFit/>
          </a:bodyPr>
          <a:lstStyle/>
          <a:p>
            <a:r>
              <a:rPr lang="en-GB" b="1" dirty="0">
                <a:solidFill>
                  <a:prstClr val="black"/>
                </a:solidFill>
              </a:rPr>
              <a:t>Metaphase</a:t>
            </a:r>
          </a:p>
          <a:p>
            <a:r>
              <a:rPr lang="en-GB" dirty="0">
                <a:solidFill>
                  <a:prstClr val="black"/>
                </a:solidFill>
              </a:rPr>
              <a:t>• Chromosomes move to the equator.</a:t>
            </a:r>
          </a:p>
          <a:p>
            <a:r>
              <a:rPr lang="en-GB" dirty="0">
                <a:solidFill>
                  <a:prstClr val="black"/>
                </a:solidFill>
              </a:rPr>
              <a:t>• Spindle microtubules attach to the centromeres.</a:t>
            </a:r>
          </a:p>
        </p:txBody>
      </p:sp>
      <p:sp>
        <p:nvSpPr>
          <p:cNvPr id="15" name="Rectangle 14"/>
          <p:cNvSpPr/>
          <p:nvPr/>
        </p:nvSpPr>
        <p:spPr>
          <a:xfrm>
            <a:off x="13130" y="682288"/>
            <a:ext cx="4630878" cy="3139321"/>
          </a:xfrm>
          <a:prstGeom prst="rect">
            <a:avLst/>
          </a:prstGeom>
        </p:spPr>
        <p:txBody>
          <a:bodyPr wrap="square">
            <a:spAutoFit/>
          </a:bodyPr>
          <a:lstStyle/>
          <a:p>
            <a:r>
              <a:rPr lang="en-GB" b="1" dirty="0" smtClean="0">
                <a:solidFill>
                  <a:prstClr val="black"/>
                </a:solidFill>
              </a:rPr>
              <a:t>Prophase</a:t>
            </a:r>
            <a:endParaRPr lang="en-GB" b="1" dirty="0">
              <a:solidFill>
                <a:prstClr val="black"/>
              </a:solidFill>
            </a:endParaRPr>
          </a:p>
          <a:p>
            <a:r>
              <a:rPr lang="en-GB" dirty="0">
                <a:solidFill>
                  <a:prstClr val="black"/>
                </a:solidFill>
              </a:rPr>
              <a:t>• Chromosomes </a:t>
            </a:r>
            <a:r>
              <a:rPr lang="en-GB" dirty="0" smtClean="0">
                <a:solidFill>
                  <a:prstClr val="black"/>
                </a:solidFill>
              </a:rPr>
              <a:t>become visible (supercoiling</a:t>
            </a:r>
            <a:r>
              <a:rPr lang="en-GB" dirty="0">
                <a:solidFill>
                  <a:prstClr val="black"/>
                </a:solidFill>
              </a:rPr>
              <a:t>).</a:t>
            </a:r>
          </a:p>
          <a:p>
            <a:r>
              <a:rPr lang="en-GB" dirty="0">
                <a:solidFill>
                  <a:prstClr val="black"/>
                </a:solidFill>
              </a:rPr>
              <a:t>• Centrioles move to opposite poles.</a:t>
            </a:r>
          </a:p>
          <a:p>
            <a:r>
              <a:rPr lang="en-GB" dirty="0">
                <a:solidFill>
                  <a:prstClr val="black"/>
                </a:solidFill>
              </a:rPr>
              <a:t>• Spindle formation.</a:t>
            </a:r>
          </a:p>
          <a:p>
            <a:r>
              <a:rPr lang="en-GB" dirty="0">
                <a:solidFill>
                  <a:prstClr val="black"/>
                </a:solidFill>
              </a:rPr>
              <a:t>• Nucleolus becomes invisible.</a:t>
            </a:r>
          </a:p>
          <a:p>
            <a:r>
              <a:rPr lang="en-GB" dirty="0">
                <a:solidFill>
                  <a:prstClr val="black"/>
                </a:solidFill>
              </a:rPr>
              <a:t>• Nuclear membrane disappears.</a:t>
            </a:r>
          </a:p>
          <a:p>
            <a:r>
              <a:rPr lang="en-GB" dirty="0">
                <a:solidFill>
                  <a:prstClr val="black"/>
                </a:solidFill>
              </a:rPr>
              <a:t>• At this stage, each chromosome consists of two </a:t>
            </a:r>
            <a:r>
              <a:rPr lang="en-GB" dirty="0" smtClean="0">
                <a:solidFill>
                  <a:prstClr val="black"/>
                </a:solidFill>
              </a:rPr>
              <a:t>identical sister </a:t>
            </a:r>
            <a:r>
              <a:rPr lang="en-GB" dirty="0">
                <a:solidFill>
                  <a:prstClr val="black"/>
                </a:solidFill>
              </a:rPr>
              <a:t>chromatids, held together by a centromere</a:t>
            </a:r>
          </a:p>
        </p:txBody>
      </p:sp>
      <p:sp>
        <p:nvSpPr>
          <p:cNvPr id="16" name="15 Rectángulo"/>
          <p:cNvSpPr/>
          <p:nvPr/>
        </p:nvSpPr>
        <p:spPr>
          <a:xfrm>
            <a:off x="3311662" y="48767"/>
            <a:ext cx="2523448" cy="70788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Summary</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7627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1000"/>
                                        <p:tgtEl>
                                          <p:spTgt spid="15">
                                            <p:txEl>
                                              <p:pRg st="0" end="0"/>
                                            </p:txEl>
                                          </p:spTgt>
                                        </p:tgtEl>
                                      </p:cBhvr>
                                    </p:animEffect>
                                    <p:anim calcmode="lin" valueType="num">
                                      <p:cBhvr>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1000"/>
                                        <p:tgtEl>
                                          <p:spTgt spid="15">
                                            <p:txEl>
                                              <p:pRg st="1" end="1"/>
                                            </p:txEl>
                                          </p:spTgt>
                                        </p:tgtEl>
                                      </p:cBhvr>
                                    </p:animEffect>
                                    <p:anim calcmode="lin" valueType="num">
                                      <p:cBhvr>
                                        <p:cTn id="2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fade">
                                      <p:cBhvr>
                                        <p:cTn id="26" dur="1000"/>
                                        <p:tgtEl>
                                          <p:spTgt spid="15">
                                            <p:txEl>
                                              <p:pRg st="2" end="2"/>
                                            </p:txEl>
                                          </p:spTgt>
                                        </p:tgtEl>
                                      </p:cBhvr>
                                    </p:animEffect>
                                    <p:anim calcmode="lin" valueType="num">
                                      <p:cBhvr>
                                        <p:cTn id="27"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1000"/>
                                        <p:tgtEl>
                                          <p:spTgt spid="15">
                                            <p:txEl>
                                              <p:pRg st="3" end="3"/>
                                            </p:txEl>
                                          </p:spTgt>
                                        </p:tgtEl>
                                      </p:cBhvr>
                                    </p:animEffect>
                                    <p:anim calcmode="lin" valueType="num">
                                      <p:cBhvr>
                                        <p:cTn id="34"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xEl>
                                              <p:pRg st="4" end="4"/>
                                            </p:txEl>
                                          </p:spTgt>
                                        </p:tgtEl>
                                        <p:attrNameLst>
                                          <p:attrName>style.visibility</p:attrName>
                                        </p:attrNameLst>
                                      </p:cBhvr>
                                      <p:to>
                                        <p:strVal val="visible"/>
                                      </p:to>
                                    </p:set>
                                    <p:animEffect transition="in" filter="fade">
                                      <p:cBhvr>
                                        <p:cTn id="40" dur="1000"/>
                                        <p:tgtEl>
                                          <p:spTgt spid="15">
                                            <p:txEl>
                                              <p:pRg st="4" end="4"/>
                                            </p:txEl>
                                          </p:spTgt>
                                        </p:tgtEl>
                                      </p:cBhvr>
                                    </p:animEffect>
                                    <p:anim calcmode="lin" valueType="num">
                                      <p:cBhvr>
                                        <p:cTn id="41"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xEl>
                                              <p:pRg st="5" end="5"/>
                                            </p:txEl>
                                          </p:spTgt>
                                        </p:tgtEl>
                                        <p:attrNameLst>
                                          <p:attrName>style.visibility</p:attrName>
                                        </p:attrNameLst>
                                      </p:cBhvr>
                                      <p:to>
                                        <p:strVal val="visible"/>
                                      </p:to>
                                    </p:set>
                                    <p:animEffect transition="in" filter="fade">
                                      <p:cBhvr>
                                        <p:cTn id="47" dur="1000"/>
                                        <p:tgtEl>
                                          <p:spTgt spid="15">
                                            <p:txEl>
                                              <p:pRg st="5" end="5"/>
                                            </p:txEl>
                                          </p:spTgt>
                                        </p:tgtEl>
                                      </p:cBhvr>
                                    </p:animEffect>
                                    <p:anim calcmode="lin" valueType="num">
                                      <p:cBhvr>
                                        <p:cTn id="48"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
                                            <p:txEl>
                                              <p:pRg st="6" end="6"/>
                                            </p:txEl>
                                          </p:spTgt>
                                        </p:tgtEl>
                                        <p:attrNameLst>
                                          <p:attrName>style.visibility</p:attrName>
                                        </p:attrNameLst>
                                      </p:cBhvr>
                                      <p:to>
                                        <p:strVal val="visible"/>
                                      </p:to>
                                    </p:set>
                                    <p:animEffect transition="in" filter="fade">
                                      <p:cBhvr>
                                        <p:cTn id="54" dur="1000"/>
                                        <p:tgtEl>
                                          <p:spTgt spid="15">
                                            <p:txEl>
                                              <p:pRg st="6" end="6"/>
                                            </p:txEl>
                                          </p:spTgt>
                                        </p:tgtEl>
                                      </p:cBhvr>
                                    </p:animEffect>
                                    <p:anim calcmode="lin" valueType="num">
                                      <p:cBhvr>
                                        <p:cTn id="55"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build="p"/>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solidFill>
                  <a:srgbClr val="94C600"/>
                </a:solidFill>
              </a:rPr>
              <a:t>IB Biology SFP - Mark Polko</a:t>
            </a:r>
            <a:endParaRPr lang="en-US" dirty="0">
              <a:solidFill>
                <a:srgbClr val="94C600"/>
              </a:solidFill>
            </a:endParaRPr>
          </a:p>
        </p:txBody>
      </p:sp>
      <p:sp>
        <p:nvSpPr>
          <p:cNvPr id="16" name="15 Rectángulo"/>
          <p:cNvSpPr/>
          <p:nvPr/>
        </p:nvSpPr>
        <p:spPr>
          <a:xfrm>
            <a:off x="2879656" y="48767"/>
            <a:ext cx="3387466" cy="70788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Mitotic</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index</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GJFqkcgOib4"/>
          <p:cNvPicPr>
            <a:picLocks noRot="1" noChangeAspect="1"/>
          </p:cNvPicPr>
          <p:nvPr>
            <a:videoFile r:link="rId1"/>
          </p:nvPr>
        </p:nvPicPr>
        <p:blipFill>
          <a:blip r:embed="rId3"/>
          <a:stretch>
            <a:fillRect/>
          </a:stretch>
        </p:blipFill>
        <p:spPr>
          <a:xfrm>
            <a:off x="1446168" y="1844824"/>
            <a:ext cx="6254441" cy="3518123"/>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444" y="848708"/>
            <a:ext cx="5641890"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7524327" y="1060086"/>
            <a:ext cx="774571" cy="369332"/>
          </a:xfrm>
          <a:prstGeom prst="rect">
            <a:avLst/>
          </a:prstGeom>
          <a:noFill/>
        </p:spPr>
        <p:txBody>
          <a:bodyPr wrap="none" rtlCol="0">
            <a:spAutoFit/>
          </a:bodyPr>
          <a:lstStyle/>
          <a:p>
            <a:r>
              <a:rPr lang="en-GB" dirty="0" smtClean="0"/>
              <a:t>X 100</a:t>
            </a:r>
            <a:endParaRPr lang="en-GB" dirty="0"/>
          </a:p>
        </p:txBody>
      </p:sp>
    </p:spTree>
    <p:extLst>
      <p:ext uri="{BB962C8B-B14F-4D97-AF65-F5344CB8AC3E}">
        <p14:creationId xmlns:p14="http://schemas.microsoft.com/office/powerpoint/2010/main" val="108468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solidFill>
                  <a:srgbClr val="94C600"/>
                </a:solidFill>
              </a:rPr>
              <a:t>IB Biology SFP - Mark Polko</a:t>
            </a:r>
            <a:endParaRPr lang="en-US" dirty="0">
              <a:solidFill>
                <a:srgbClr val="94C600"/>
              </a:solidFill>
            </a:endParaRPr>
          </a:p>
        </p:txBody>
      </p:sp>
      <p:sp>
        <p:nvSpPr>
          <p:cNvPr id="16" name="15 Rectángulo"/>
          <p:cNvSpPr/>
          <p:nvPr/>
        </p:nvSpPr>
        <p:spPr>
          <a:xfrm>
            <a:off x="2879656" y="48767"/>
            <a:ext cx="3387466" cy="70788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Mitotic</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index</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146" name="Picture 2" descr="http://emp.byui.edu/wellerg/Cell%20Division/Images/onion%20Root%20tip%2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693"/>
            <a:ext cx="9144000" cy="618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45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solidFill>
                  <a:srgbClr val="94C600"/>
                </a:solidFill>
              </a:rPr>
              <a:t>IB Biology SFP - Mark Polko</a:t>
            </a:r>
            <a:endParaRPr lang="en-US" dirty="0">
              <a:solidFill>
                <a:srgbClr val="94C600"/>
              </a:solidFill>
            </a:endParaRPr>
          </a:p>
        </p:txBody>
      </p:sp>
      <p:sp>
        <p:nvSpPr>
          <p:cNvPr id="16" name="15 Rectángulo"/>
          <p:cNvSpPr/>
          <p:nvPr/>
        </p:nvSpPr>
        <p:spPr>
          <a:xfrm>
            <a:off x="123327" y="9177"/>
            <a:ext cx="9049273" cy="1015663"/>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Cytokinesis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Cytokinesis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occurs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after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mitosis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different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animal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sz="105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235522" y="1028635"/>
            <a:ext cx="8921080" cy="923330"/>
          </a:xfrm>
          <a:prstGeom prst="rect">
            <a:avLst/>
          </a:prstGeom>
          <a:noFill/>
        </p:spPr>
        <p:txBody>
          <a:bodyPr wrap="square" rtlCol="0">
            <a:spAutoFit/>
          </a:bodyPr>
          <a:lstStyle/>
          <a:p>
            <a:r>
              <a:rPr lang="en-GB" dirty="0" smtClean="0"/>
              <a:t>When there are two genetically </a:t>
            </a:r>
            <a:r>
              <a:rPr lang="en-GB" dirty="0"/>
              <a:t>e</a:t>
            </a:r>
            <a:r>
              <a:rPr lang="en-GB" dirty="0" smtClean="0"/>
              <a:t>qual nuclei in a cell the cell needs to divide in two, this process is called cytokinesis. </a:t>
            </a:r>
          </a:p>
          <a:p>
            <a:endParaRPr lang="en-GB" dirty="0"/>
          </a:p>
        </p:txBody>
      </p:sp>
      <p:sp>
        <p:nvSpPr>
          <p:cNvPr id="4" name="3 CuadroTexto"/>
          <p:cNvSpPr txBox="1"/>
          <p:nvPr/>
        </p:nvSpPr>
        <p:spPr>
          <a:xfrm>
            <a:off x="8105063" y="2598296"/>
            <a:ext cx="652743" cy="369332"/>
          </a:xfrm>
          <a:prstGeom prst="rect">
            <a:avLst/>
          </a:prstGeom>
          <a:noFill/>
        </p:spPr>
        <p:txBody>
          <a:bodyPr wrap="none" rtlCol="0">
            <a:spAutoFit/>
          </a:bodyPr>
          <a:lstStyle/>
          <a:p>
            <a:r>
              <a:rPr lang="en-GB" dirty="0" smtClean="0">
                <a:hlinkClick r:id="rId2"/>
              </a:rPr>
              <a:t>LINK</a:t>
            </a:r>
            <a:endParaRPr lang="en-GB" dirty="0"/>
          </a:p>
        </p:txBody>
      </p:sp>
      <p:pic>
        <p:nvPicPr>
          <p:cNvPr id="1026" name="Picture 2" descr="http://www.mun.ca/biology/desmid/brian/BIOL2060/BIOL2060-19/19_28.jpg"/>
          <p:cNvPicPr>
            <a:picLocks noChangeAspect="1" noChangeArrowheads="1"/>
          </p:cNvPicPr>
          <p:nvPr/>
        </p:nvPicPr>
        <p:blipFill rotWithShape="1">
          <a:blip r:embed="rId3">
            <a:extLst>
              <a:ext uri="{28A0092B-C50C-407E-A947-70E740481C1C}">
                <a14:useLocalDpi xmlns:a14="http://schemas.microsoft.com/office/drawing/2010/main" val="0"/>
              </a:ext>
            </a:extLst>
          </a:blip>
          <a:srcRect b="7424"/>
          <a:stretch/>
        </p:blipFill>
        <p:spPr bwMode="auto">
          <a:xfrm>
            <a:off x="5629362" y="1772816"/>
            <a:ext cx="3559782" cy="4443388"/>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78384" y="1951965"/>
            <a:ext cx="5229720" cy="3693319"/>
          </a:xfrm>
          <a:prstGeom prst="rect">
            <a:avLst/>
          </a:prstGeom>
        </p:spPr>
        <p:txBody>
          <a:bodyPr wrap="square">
            <a:spAutoFit/>
          </a:bodyPr>
          <a:lstStyle/>
          <a:p>
            <a:r>
              <a:rPr lang="en-GB" dirty="0"/>
              <a:t>The process of cytokinesis is different in plant and animal cells. </a:t>
            </a:r>
          </a:p>
          <a:p>
            <a:endParaRPr lang="en-GB" dirty="0"/>
          </a:p>
          <a:p>
            <a:r>
              <a:rPr lang="en-GB" b="1" dirty="0"/>
              <a:t>Animal cells</a:t>
            </a:r>
            <a:r>
              <a:rPr lang="en-GB" dirty="0"/>
              <a:t/>
            </a:r>
            <a:br>
              <a:rPr lang="en-GB" dirty="0"/>
            </a:br>
            <a:r>
              <a:rPr lang="en-GB" dirty="0"/>
              <a:t>In animal cells the plasma membrane is pulled inwards around the equator of a cell to form a cleavage furrow. This is done by the use of contractile proteins in the form of a ring, inside the cells at the equator. The proteins are called </a:t>
            </a:r>
            <a:r>
              <a:rPr lang="en-GB" b="1" dirty="0"/>
              <a:t>actin and myosin</a:t>
            </a:r>
            <a:r>
              <a:rPr lang="en-GB" dirty="0"/>
              <a:t>, similar to the proteins which cause muscles to contract. </a:t>
            </a:r>
          </a:p>
          <a:p>
            <a:endParaRPr lang="en-GB" dirty="0"/>
          </a:p>
        </p:txBody>
      </p:sp>
    </p:spTree>
    <p:extLst>
      <p:ext uri="{BB962C8B-B14F-4D97-AF65-F5344CB8AC3E}">
        <p14:creationId xmlns:p14="http://schemas.microsoft.com/office/powerpoint/2010/main" val="242817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solidFill>
                  <a:srgbClr val="94C600"/>
                </a:solidFill>
              </a:rPr>
              <a:t>IB Biology SFP - Mark Polko</a:t>
            </a:r>
            <a:endParaRPr lang="en-US" dirty="0">
              <a:solidFill>
                <a:srgbClr val="94C600"/>
              </a:solidFill>
            </a:endParaRPr>
          </a:p>
        </p:txBody>
      </p:sp>
      <p:sp>
        <p:nvSpPr>
          <p:cNvPr id="16" name="15 Rectángulo"/>
          <p:cNvSpPr/>
          <p:nvPr/>
        </p:nvSpPr>
        <p:spPr>
          <a:xfrm>
            <a:off x="123327" y="9177"/>
            <a:ext cx="9049273" cy="1015663"/>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Cytokinesis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Cytokinesis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occurs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after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mitosis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different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animal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endParaRPr lang="es-ES" sz="105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235522" y="1028635"/>
            <a:ext cx="8921080" cy="923330"/>
          </a:xfrm>
          <a:prstGeom prst="rect">
            <a:avLst/>
          </a:prstGeom>
          <a:noFill/>
        </p:spPr>
        <p:txBody>
          <a:bodyPr wrap="square" rtlCol="0">
            <a:spAutoFit/>
          </a:bodyPr>
          <a:lstStyle/>
          <a:p>
            <a:r>
              <a:rPr lang="en-GB" dirty="0" smtClean="0"/>
              <a:t>When there are two genetically </a:t>
            </a:r>
            <a:r>
              <a:rPr lang="en-GB" dirty="0"/>
              <a:t>e</a:t>
            </a:r>
            <a:r>
              <a:rPr lang="en-GB" dirty="0" smtClean="0"/>
              <a:t>qual nuclei in a cell the cell needs to divide in two, this process is called cytokinesis. </a:t>
            </a:r>
          </a:p>
          <a:p>
            <a:endParaRPr lang="en-GB" dirty="0"/>
          </a:p>
        </p:txBody>
      </p:sp>
      <p:sp>
        <p:nvSpPr>
          <p:cNvPr id="6" name="5 Rectángulo"/>
          <p:cNvSpPr/>
          <p:nvPr/>
        </p:nvSpPr>
        <p:spPr>
          <a:xfrm>
            <a:off x="278384" y="1951965"/>
            <a:ext cx="5229720" cy="5078313"/>
          </a:xfrm>
          <a:prstGeom prst="rect">
            <a:avLst/>
          </a:prstGeom>
        </p:spPr>
        <p:txBody>
          <a:bodyPr wrap="square">
            <a:spAutoFit/>
          </a:bodyPr>
          <a:lstStyle/>
          <a:p>
            <a:r>
              <a:rPr lang="en-GB" dirty="0"/>
              <a:t>The process of cytokinesis is different in plant and animal cells. </a:t>
            </a:r>
          </a:p>
          <a:p>
            <a:endParaRPr lang="en-GB" dirty="0"/>
          </a:p>
          <a:p>
            <a:r>
              <a:rPr lang="en-GB" b="1" dirty="0" smtClean="0"/>
              <a:t>Plant cells</a:t>
            </a:r>
            <a:r>
              <a:rPr lang="en-GB" dirty="0"/>
              <a:t/>
            </a:r>
            <a:br>
              <a:rPr lang="en-GB" dirty="0"/>
            </a:br>
            <a:r>
              <a:rPr lang="en-GB" dirty="0" smtClean="0"/>
              <a:t>In pant cells vesicles are moved towards the equator where they form tubular structures. </a:t>
            </a:r>
          </a:p>
          <a:p>
            <a:r>
              <a:rPr lang="en-GB" dirty="0" smtClean="0"/>
              <a:t>More vesicles will join and they together will form two </a:t>
            </a:r>
            <a:r>
              <a:rPr lang="en-GB" b="1" dirty="0" smtClean="0"/>
              <a:t>new plasma membranes</a:t>
            </a:r>
            <a:r>
              <a:rPr lang="en-GB" dirty="0" smtClean="0"/>
              <a:t>. This is how the cytoplasm is split in two. </a:t>
            </a:r>
          </a:p>
          <a:p>
            <a:r>
              <a:rPr lang="en-GB" dirty="0" smtClean="0"/>
              <a:t>Now </a:t>
            </a:r>
            <a:r>
              <a:rPr lang="en-GB" dirty="0" err="1" smtClean="0"/>
              <a:t>pectins</a:t>
            </a:r>
            <a:r>
              <a:rPr lang="en-GB" dirty="0" smtClean="0"/>
              <a:t> and other substances are moved to the newly formed membranes and will deposit between them by endocytosis.  This will form the middle lamella which will form the </a:t>
            </a:r>
            <a:r>
              <a:rPr lang="en-GB" b="1" dirty="0" smtClean="0"/>
              <a:t>new cell walls</a:t>
            </a:r>
            <a:r>
              <a:rPr lang="en-GB" dirty="0" smtClean="0"/>
              <a:t>. Cellulose will accumulate and the walls are finished. Now there are two complete daughter cells.</a:t>
            </a:r>
          </a:p>
          <a:p>
            <a:endParaRPr lang="en-GB" dirty="0"/>
          </a:p>
          <a:p>
            <a:endParaRPr lang="en-GB" dirty="0"/>
          </a:p>
        </p:txBody>
      </p:sp>
      <p:pic>
        <p:nvPicPr>
          <p:cNvPr id="2050" name="Picture 2" descr="http://www.quia.com/files/quia/users/lmcgee/mitosis/AP_Chapter_12/Cytokinesis.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7885"/>
          <a:stretch/>
        </p:blipFill>
        <p:spPr bwMode="auto">
          <a:xfrm>
            <a:off x="5508104" y="1772816"/>
            <a:ext cx="3618604" cy="489336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6 Conector recto de flecha"/>
          <p:cNvCxnSpPr/>
          <p:nvPr/>
        </p:nvCxnSpPr>
        <p:spPr>
          <a:xfrm flipV="1">
            <a:off x="5220072" y="3068960"/>
            <a:ext cx="1800200"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6519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80">
                                          <p:stCondLst>
                                            <p:cond delay="0"/>
                                          </p:stCondLst>
                                        </p:cTn>
                                        <p:tgtEl>
                                          <p:spTgt spid="7"/>
                                        </p:tgtEl>
                                      </p:cBhvr>
                                    </p:animEffect>
                                    <p:anim calcmode="lin" valueType="num">
                                      <p:cBhvr>
                                        <p:cTn id="4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8" dur="26">
                                          <p:stCondLst>
                                            <p:cond delay="650"/>
                                          </p:stCondLst>
                                        </p:cTn>
                                        <p:tgtEl>
                                          <p:spTgt spid="7"/>
                                        </p:tgtEl>
                                      </p:cBhvr>
                                      <p:to x="100000" y="60000"/>
                                    </p:animScale>
                                    <p:animScale>
                                      <p:cBhvr>
                                        <p:cTn id="49" dur="166" decel="50000">
                                          <p:stCondLst>
                                            <p:cond delay="676"/>
                                          </p:stCondLst>
                                        </p:cTn>
                                        <p:tgtEl>
                                          <p:spTgt spid="7"/>
                                        </p:tgtEl>
                                      </p:cBhvr>
                                      <p:to x="100000" y="100000"/>
                                    </p:animScale>
                                    <p:animScale>
                                      <p:cBhvr>
                                        <p:cTn id="50" dur="26">
                                          <p:stCondLst>
                                            <p:cond delay="1312"/>
                                          </p:stCondLst>
                                        </p:cTn>
                                        <p:tgtEl>
                                          <p:spTgt spid="7"/>
                                        </p:tgtEl>
                                      </p:cBhvr>
                                      <p:to x="100000" y="80000"/>
                                    </p:animScale>
                                    <p:animScale>
                                      <p:cBhvr>
                                        <p:cTn id="51" dur="166" decel="50000">
                                          <p:stCondLst>
                                            <p:cond delay="1338"/>
                                          </p:stCondLst>
                                        </p:cTn>
                                        <p:tgtEl>
                                          <p:spTgt spid="7"/>
                                        </p:tgtEl>
                                      </p:cBhvr>
                                      <p:to x="100000" y="100000"/>
                                    </p:animScale>
                                    <p:animScale>
                                      <p:cBhvr>
                                        <p:cTn id="52" dur="26">
                                          <p:stCondLst>
                                            <p:cond delay="1642"/>
                                          </p:stCondLst>
                                        </p:cTn>
                                        <p:tgtEl>
                                          <p:spTgt spid="7"/>
                                        </p:tgtEl>
                                      </p:cBhvr>
                                      <p:to x="100000" y="90000"/>
                                    </p:animScale>
                                    <p:animScale>
                                      <p:cBhvr>
                                        <p:cTn id="53" dur="166" decel="50000">
                                          <p:stCondLst>
                                            <p:cond delay="1668"/>
                                          </p:stCondLst>
                                        </p:cTn>
                                        <p:tgtEl>
                                          <p:spTgt spid="7"/>
                                        </p:tgtEl>
                                      </p:cBhvr>
                                      <p:to x="100000" y="100000"/>
                                    </p:animScale>
                                    <p:animScale>
                                      <p:cBhvr>
                                        <p:cTn id="54" dur="26">
                                          <p:stCondLst>
                                            <p:cond delay="1808"/>
                                          </p:stCondLst>
                                        </p:cTn>
                                        <p:tgtEl>
                                          <p:spTgt spid="7"/>
                                        </p:tgtEl>
                                      </p:cBhvr>
                                      <p:to x="100000" y="95000"/>
                                    </p:animScale>
                                    <p:animScale>
                                      <p:cBhvr>
                                        <p:cTn id="5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solidFill>
                  <a:srgbClr val="94C600"/>
                </a:solidFill>
              </a:rPr>
              <a:t>IB Biology SFP - Mark Polko</a:t>
            </a:r>
            <a:endParaRPr lang="en-US" dirty="0">
              <a:solidFill>
                <a:srgbClr val="94C600"/>
              </a:solidFill>
            </a:endParaRPr>
          </a:p>
        </p:txBody>
      </p:sp>
      <p:sp>
        <p:nvSpPr>
          <p:cNvPr id="16" name="15 Rectángulo"/>
          <p:cNvSpPr/>
          <p:nvPr/>
        </p:nvSpPr>
        <p:spPr>
          <a:xfrm>
            <a:off x="31928" y="79544"/>
            <a:ext cx="9082935" cy="646331"/>
          </a:xfrm>
          <a:prstGeom prst="rect">
            <a:avLst/>
          </a:prstGeom>
          <a:noFill/>
        </p:spPr>
        <p:txBody>
          <a:bodyPr wrap="none" lIns="91440" tIns="45720" rIns="91440" bIns="45720" anchor="ctr">
            <a:spAutoFit/>
          </a:bodyPr>
          <a:lstStyle/>
          <a:p>
            <a:pPr algn="ct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Cyclins</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control of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t>
            </a:r>
            <a:r>
              <a:rPr lang="es-E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t>
            </a:r>
            <a:r>
              <a:rPr lang="es-E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r>
              <a:rPr lang="es-E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cycle</a:t>
            </a:r>
            <a:endParaRPr lang="es-E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96" y="917206"/>
            <a:ext cx="8894500" cy="1296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23" y="2492896"/>
            <a:ext cx="8894501" cy="1461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161" y="4365104"/>
            <a:ext cx="8584023"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331640" y="5369214"/>
            <a:ext cx="4248472" cy="288032"/>
          </a:xfrm>
          <a:prstGeom prst="rect">
            <a:avLst/>
          </a:prstGeom>
          <a:solidFill>
            <a:srgbClr val="94C600">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883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fade">
                                      <p:cBhvr>
                                        <p:cTn id="22" dur="500"/>
                                        <p:tgtEl>
                                          <p:spTgt spid="30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childTnLst>
                          </p:cTn>
                        </p:par>
                        <p:par>
                          <p:cTn id="28" fill="hold">
                            <p:stCondLst>
                              <p:cond delay="1000"/>
                            </p:stCondLst>
                            <p:childTnLst>
                              <p:par>
                                <p:cTn id="29" presetID="27" presetClass="emph" presetSubtype="0" repeatCount="4000" fill="remove" grpId="1" nodeType="afterEffect">
                                  <p:stCondLst>
                                    <p:cond delay="0"/>
                                  </p:stCondLst>
                                  <p:childTnLst>
                                    <p:animClr clrSpc="rgb" dir="cw">
                                      <p:cBhvr override="childStyle">
                                        <p:cTn id="30" dur="250" autoRev="1" fill="remove"/>
                                        <p:tgtEl>
                                          <p:spTgt spid="2"/>
                                        </p:tgtEl>
                                        <p:attrNameLst>
                                          <p:attrName>style.color</p:attrName>
                                        </p:attrNameLst>
                                      </p:cBhvr>
                                      <p:to>
                                        <a:schemeClr val="bg1"/>
                                      </p:to>
                                    </p:animClr>
                                    <p:animClr clrSpc="rgb" dir="cw">
                                      <p:cBhvr>
                                        <p:cTn id="31" dur="250" autoRev="1" fill="remove"/>
                                        <p:tgtEl>
                                          <p:spTgt spid="2"/>
                                        </p:tgtEl>
                                        <p:attrNameLst>
                                          <p:attrName>fillcolor</p:attrName>
                                        </p:attrNameLst>
                                      </p:cBhvr>
                                      <p:to>
                                        <a:schemeClr val="bg1"/>
                                      </p:to>
                                    </p:animClr>
                                    <p:set>
                                      <p:cBhvr>
                                        <p:cTn id="32" dur="250" autoRev="1" fill="remove"/>
                                        <p:tgtEl>
                                          <p:spTgt spid="2"/>
                                        </p:tgtEl>
                                        <p:attrNameLst>
                                          <p:attrName>fill.type</p:attrName>
                                        </p:attrNameLst>
                                      </p:cBhvr>
                                      <p:to>
                                        <p:strVal val="solid"/>
                                      </p:to>
                                    </p:set>
                                    <p:set>
                                      <p:cBhvr>
                                        <p:cTn id="33"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4091679843"/>
              </p:ext>
            </p:extLst>
          </p:nvPr>
        </p:nvGraphicFramePr>
        <p:xfrm>
          <a:off x="539552" y="2775691"/>
          <a:ext cx="820891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2838519198"/>
              </p:ext>
            </p:extLst>
          </p:nvPr>
        </p:nvGraphicFramePr>
        <p:xfrm>
          <a:off x="546573" y="838183"/>
          <a:ext cx="8201891" cy="147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CuadroTexto"/>
          <p:cNvSpPr txBox="1"/>
          <p:nvPr/>
        </p:nvSpPr>
        <p:spPr>
          <a:xfrm>
            <a:off x="539552" y="2315511"/>
            <a:ext cx="2927404" cy="523220"/>
          </a:xfrm>
          <a:prstGeom prst="rect">
            <a:avLst/>
          </a:prstGeom>
          <a:noFill/>
        </p:spPr>
        <p:txBody>
          <a:bodyPr wrap="none" rtlCol="0">
            <a:spAutoFit/>
          </a:bodyPr>
          <a:lstStyle/>
          <a:p>
            <a:r>
              <a:rPr lang="es-ES_tradnl"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Understandings</a:t>
            </a:r>
            <a:r>
              <a:rPr lang="es-ES_tradnl" b="1" dirty="0" smtClean="0"/>
              <a:t>:</a:t>
            </a:r>
            <a:endParaRPr lang="es-ES" b="1" dirty="0"/>
          </a:p>
        </p:txBody>
      </p:sp>
      <p:sp>
        <p:nvSpPr>
          <p:cNvPr id="11" name="10 Rectángulo"/>
          <p:cNvSpPr/>
          <p:nvPr/>
        </p:nvSpPr>
        <p:spPr>
          <a:xfrm>
            <a:off x="533318" y="260647"/>
            <a:ext cx="3666388" cy="584775"/>
          </a:xfrm>
          <a:prstGeom prst="rect">
            <a:avLst/>
          </a:prstGeom>
        </p:spPr>
        <p:txBody>
          <a:bodyPr wrap="none">
            <a:spAutoFit/>
          </a:bodyPr>
          <a:lstStyle/>
          <a:p>
            <a:pPr lvl="0"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Nature</a:t>
            </a:r>
            <a:r>
              <a:rPr lang="en-US" sz="2000" b="1" dirty="0"/>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 science</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DB22A7CC-FE14-4C00-9C45-702241204BEC}"/>
                                            </p:graphicEl>
                                          </p:spTgt>
                                        </p:tgtEl>
                                        <p:attrNameLst>
                                          <p:attrName>style.visibility</p:attrName>
                                        </p:attrNameLst>
                                      </p:cBhvr>
                                      <p:to>
                                        <p:strVal val="visible"/>
                                      </p:to>
                                    </p:set>
                                    <p:animEffect transition="in" filter="fade">
                                      <p:cBhvr>
                                        <p:cTn id="12" dur="500"/>
                                        <p:tgtEl>
                                          <p:spTgt spid="7">
                                            <p:graphicEl>
                                              <a:dgm id="{DB22A7CC-FE14-4C00-9C45-702241204BE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9054F457-EAFB-4197-8C8F-6F1D4EBB42F2}"/>
                                            </p:graphicEl>
                                          </p:spTgt>
                                        </p:tgtEl>
                                        <p:attrNameLst>
                                          <p:attrName>style.visibility</p:attrName>
                                        </p:attrNameLst>
                                      </p:cBhvr>
                                      <p:to>
                                        <p:strVal val="visible"/>
                                      </p:to>
                                    </p:set>
                                    <p:animEffect transition="in" filter="fade">
                                      <p:cBhvr>
                                        <p:cTn id="22" dur="500"/>
                                        <p:tgtEl>
                                          <p:spTgt spid="8">
                                            <p:graphicEl>
                                              <a:dgm id="{9054F457-EAFB-4197-8C8F-6F1D4EBB42F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16C65EE2-07DC-4AC4-9D5C-387D242F77E9}"/>
                                            </p:graphicEl>
                                          </p:spTgt>
                                        </p:tgtEl>
                                        <p:attrNameLst>
                                          <p:attrName>style.visibility</p:attrName>
                                        </p:attrNameLst>
                                      </p:cBhvr>
                                      <p:to>
                                        <p:strVal val="visible"/>
                                      </p:to>
                                    </p:set>
                                    <p:animEffect transition="in" filter="fade">
                                      <p:cBhvr>
                                        <p:cTn id="27" dur="500"/>
                                        <p:tgtEl>
                                          <p:spTgt spid="8">
                                            <p:graphicEl>
                                              <a:dgm id="{16C65EE2-07DC-4AC4-9D5C-387D242F77E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01FD4309-1C8D-40FE-B845-A84EFCE3E765}"/>
                                            </p:graphicEl>
                                          </p:spTgt>
                                        </p:tgtEl>
                                        <p:attrNameLst>
                                          <p:attrName>style.visibility</p:attrName>
                                        </p:attrNameLst>
                                      </p:cBhvr>
                                      <p:to>
                                        <p:strVal val="visible"/>
                                      </p:to>
                                    </p:set>
                                    <p:animEffect transition="in" filter="fade">
                                      <p:cBhvr>
                                        <p:cTn id="32" dur="500"/>
                                        <p:tgtEl>
                                          <p:spTgt spid="8">
                                            <p:graphicEl>
                                              <a:dgm id="{01FD4309-1C8D-40FE-B845-A84EFCE3E76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7D268DC1-7DC7-469D-8212-62FADE86A441}"/>
                                            </p:graphicEl>
                                          </p:spTgt>
                                        </p:tgtEl>
                                        <p:attrNameLst>
                                          <p:attrName>style.visibility</p:attrName>
                                        </p:attrNameLst>
                                      </p:cBhvr>
                                      <p:to>
                                        <p:strVal val="visible"/>
                                      </p:to>
                                    </p:set>
                                    <p:animEffect transition="in" filter="fade">
                                      <p:cBhvr>
                                        <p:cTn id="37" dur="500"/>
                                        <p:tgtEl>
                                          <p:spTgt spid="8">
                                            <p:graphicEl>
                                              <a:dgm id="{7D268DC1-7DC7-469D-8212-62FADE86A44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dgm id="{817C9CE2-1190-405D-A887-381027CA5621}"/>
                                            </p:graphicEl>
                                          </p:spTgt>
                                        </p:tgtEl>
                                        <p:attrNameLst>
                                          <p:attrName>style.visibility</p:attrName>
                                        </p:attrNameLst>
                                      </p:cBhvr>
                                      <p:to>
                                        <p:strVal val="visible"/>
                                      </p:to>
                                    </p:set>
                                    <p:animEffect transition="in" filter="fade">
                                      <p:cBhvr>
                                        <p:cTn id="42" dur="500"/>
                                        <p:tgtEl>
                                          <p:spTgt spid="8">
                                            <p:graphicEl>
                                              <a:dgm id="{817C9CE2-1190-405D-A887-381027CA562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graphicEl>
                                              <a:dgm id="{87132840-519B-4B38-AC1A-1963C234253E}"/>
                                            </p:graphicEl>
                                          </p:spTgt>
                                        </p:tgtEl>
                                        <p:attrNameLst>
                                          <p:attrName>style.visibility</p:attrName>
                                        </p:attrNameLst>
                                      </p:cBhvr>
                                      <p:to>
                                        <p:strVal val="visible"/>
                                      </p:to>
                                    </p:set>
                                    <p:animEffect transition="in" filter="fade">
                                      <p:cBhvr>
                                        <p:cTn id="47" dur="500"/>
                                        <p:tgtEl>
                                          <p:spTgt spid="8">
                                            <p:graphicEl>
                                              <a:dgm id="{87132840-519B-4B38-AC1A-1963C23425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7" grpId="0">
        <p:bldSub>
          <a:bldDgm bld="lvlOne"/>
        </p:bldSub>
      </p:bldGraphic>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solidFill>
                  <a:srgbClr val="94C600"/>
                </a:solidFill>
              </a:rPr>
              <a:t>IB Biology SFP - Mark Polko</a:t>
            </a:r>
            <a:endParaRPr lang="en-US" dirty="0">
              <a:solidFill>
                <a:srgbClr val="94C600"/>
              </a:solidFill>
            </a:endParaRPr>
          </a:p>
        </p:txBody>
      </p:sp>
      <p:sp>
        <p:nvSpPr>
          <p:cNvPr id="16" name="15 Rectángulo"/>
          <p:cNvSpPr/>
          <p:nvPr/>
        </p:nvSpPr>
        <p:spPr>
          <a:xfrm>
            <a:off x="31928" y="79544"/>
            <a:ext cx="9082935" cy="646331"/>
          </a:xfrm>
          <a:prstGeom prst="rect">
            <a:avLst/>
          </a:prstGeom>
          <a:noFill/>
        </p:spPr>
        <p:txBody>
          <a:bodyPr wrap="none" lIns="91440" tIns="45720" rIns="91440" bIns="45720" anchor="ctr">
            <a:spAutoFit/>
          </a:bodyPr>
          <a:lstStyle/>
          <a:p>
            <a:pPr algn="ct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Cyclins</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control of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t>
            </a:r>
            <a:r>
              <a:rPr lang="es-E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t>
            </a:r>
            <a:r>
              <a:rPr lang="es-E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a:t>
            </a:r>
            <a:r>
              <a:rPr lang="es-E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cycle</a:t>
            </a:r>
            <a:endParaRPr lang="es-E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7488832" cy="488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5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www.buzzle.com/images/health/cancer/cancer-angiogenesis.jpg"/>
          <p:cNvPicPr>
            <a:picLocks noChangeAspect="1" noChangeArrowheads="1"/>
          </p:cNvPicPr>
          <p:nvPr/>
        </p:nvPicPr>
        <p:blipFill rotWithShape="1">
          <a:blip r:embed="rId2">
            <a:extLst>
              <a:ext uri="{28A0092B-C50C-407E-A947-70E740481C1C}">
                <a14:useLocalDpi xmlns:a14="http://schemas.microsoft.com/office/drawing/2010/main" val="0"/>
              </a:ext>
            </a:extLst>
          </a:blip>
          <a:srcRect b="7625"/>
          <a:stretch/>
        </p:blipFill>
        <p:spPr bwMode="auto">
          <a:xfrm>
            <a:off x="1713105" y="3795408"/>
            <a:ext cx="5720584" cy="288241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309238" y="980728"/>
            <a:ext cx="8208912" cy="2862322"/>
          </a:xfrm>
          <a:prstGeom prst="rect">
            <a:avLst/>
          </a:prstGeom>
        </p:spPr>
        <p:txBody>
          <a:bodyPr wrap="square">
            <a:spAutoFit/>
          </a:bodyPr>
          <a:lstStyle/>
          <a:p>
            <a:r>
              <a:rPr lang="en-GB" dirty="0">
                <a:solidFill>
                  <a:prstClr val="black"/>
                </a:solidFill>
              </a:rPr>
              <a:t>Mitosis and cell division are usually under strict </a:t>
            </a:r>
            <a:r>
              <a:rPr lang="en-GB" dirty="0" smtClean="0">
                <a:solidFill>
                  <a:prstClr val="black"/>
                </a:solidFill>
              </a:rPr>
              <a:t>control, only </a:t>
            </a:r>
            <a:r>
              <a:rPr lang="en-GB" dirty="0">
                <a:solidFill>
                  <a:prstClr val="black"/>
                </a:solidFill>
              </a:rPr>
              <a:t>producing new cells needed for growth or </a:t>
            </a:r>
            <a:r>
              <a:rPr lang="en-GB" dirty="0" smtClean="0">
                <a:solidFill>
                  <a:prstClr val="black"/>
                </a:solidFill>
              </a:rPr>
              <a:t>repair. </a:t>
            </a:r>
            <a:r>
              <a:rPr lang="en-GB" dirty="0" smtClean="0">
                <a:solidFill>
                  <a:prstClr val="black"/>
                </a:solidFill>
              </a:rPr>
              <a:t> But sometimes this cell division is not well controlled. Usually these uncontrolled division start and stop soon after, stay at the same location and don’t cause may troubles to the organism. These </a:t>
            </a:r>
            <a:r>
              <a:rPr lang="en-GB" b="1" dirty="0" smtClean="0">
                <a:solidFill>
                  <a:prstClr val="black"/>
                </a:solidFill>
              </a:rPr>
              <a:t>tumours</a:t>
            </a:r>
            <a:r>
              <a:rPr lang="en-GB" dirty="0" smtClean="0">
                <a:solidFill>
                  <a:prstClr val="black"/>
                </a:solidFill>
              </a:rPr>
              <a:t> are said to be </a:t>
            </a:r>
            <a:r>
              <a:rPr lang="en-GB" b="1" dirty="0" smtClean="0">
                <a:solidFill>
                  <a:prstClr val="black"/>
                </a:solidFill>
              </a:rPr>
              <a:t>benign. </a:t>
            </a:r>
            <a:r>
              <a:rPr lang="en-GB" dirty="0" smtClean="0">
                <a:solidFill>
                  <a:prstClr val="black"/>
                </a:solidFill>
              </a:rPr>
              <a:t>In some occasions the cells detach and enter your circulatory system, to be transported to other places in your body and metastasis occurs, this is called a </a:t>
            </a:r>
            <a:r>
              <a:rPr lang="en-GB" b="1" dirty="0" smtClean="0">
                <a:solidFill>
                  <a:prstClr val="black"/>
                </a:solidFill>
              </a:rPr>
              <a:t>malignant tumour </a:t>
            </a:r>
            <a:r>
              <a:rPr lang="en-GB" dirty="0" smtClean="0">
                <a:solidFill>
                  <a:prstClr val="black"/>
                </a:solidFill>
              </a:rPr>
              <a:t>and those can be dangerous and should be treated.</a:t>
            </a:r>
            <a:endParaRPr lang="en-GB" dirty="0" smtClean="0">
              <a:solidFill>
                <a:prstClr val="black"/>
              </a:solidFill>
            </a:endParaRPr>
          </a:p>
          <a:p>
            <a:endParaRPr lang="en-GB" dirty="0" smtClean="0">
              <a:solidFill>
                <a:prstClr val="black"/>
              </a:solidFill>
            </a:endParaRPr>
          </a:p>
          <a:p>
            <a:r>
              <a:rPr lang="en-GB" dirty="0" smtClean="0">
                <a:solidFill>
                  <a:prstClr val="black"/>
                </a:solidFill>
              </a:rPr>
              <a:t>The diseases caused by malignant tumours are called </a:t>
            </a:r>
            <a:r>
              <a:rPr lang="en-GB" b="1" dirty="0" smtClean="0">
                <a:solidFill>
                  <a:prstClr val="black"/>
                </a:solidFill>
              </a:rPr>
              <a:t>cancers</a:t>
            </a:r>
            <a:r>
              <a:rPr lang="en-GB" dirty="0" smtClean="0">
                <a:solidFill>
                  <a:prstClr val="black"/>
                </a:solidFill>
              </a:rPr>
              <a:t>. </a:t>
            </a:r>
            <a:endParaRPr lang="en-GB" dirty="0">
              <a:solidFill>
                <a:prstClr val="black"/>
              </a:solidFill>
            </a:endParaRPr>
          </a:p>
        </p:txBody>
      </p:sp>
      <p:sp>
        <p:nvSpPr>
          <p:cNvPr id="9" name="TextBox 8"/>
          <p:cNvSpPr txBox="1"/>
          <p:nvPr/>
        </p:nvSpPr>
        <p:spPr>
          <a:xfrm>
            <a:off x="6012160" y="6155161"/>
            <a:ext cx="595035" cy="369332"/>
          </a:xfrm>
          <a:prstGeom prst="rect">
            <a:avLst/>
          </a:prstGeom>
          <a:noFill/>
        </p:spPr>
        <p:txBody>
          <a:bodyPr wrap="none" rtlCol="0">
            <a:spAutoFit/>
          </a:bodyPr>
          <a:lstStyle/>
          <a:p>
            <a:r>
              <a:rPr lang="en-GB" dirty="0" smtClean="0">
                <a:solidFill>
                  <a:prstClr val="black"/>
                </a:solidFill>
                <a:hlinkClick r:id="rId3"/>
              </a:rPr>
              <a:t>Link</a:t>
            </a:r>
            <a:endParaRPr lang="en-GB" dirty="0">
              <a:solidFill>
                <a:prstClr val="black"/>
              </a:solidFill>
            </a:endParaRPr>
          </a:p>
        </p:txBody>
      </p:sp>
      <p:sp>
        <p:nvSpPr>
          <p:cNvPr id="11" name="10 Rectángulo"/>
          <p:cNvSpPr/>
          <p:nvPr/>
        </p:nvSpPr>
        <p:spPr>
          <a:xfrm>
            <a:off x="3641090" y="79544"/>
            <a:ext cx="1864614" cy="646331"/>
          </a:xfrm>
          <a:prstGeom prst="rect">
            <a:avLst/>
          </a:prstGeom>
          <a:noFill/>
        </p:spPr>
        <p:txBody>
          <a:bodyPr wrap="none" lIns="91440" tIns="45720" rIns="91440" bIns="45720" anchor="ctr">
            <a:spAutoFit/>
          </a:bodyPr>
          <a:lstStyle/>
          <a:p>
            <a:pPr algn="ct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Cancer</a:t>
            </a:r>
            <a:endParaRPr lang="es-E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4134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25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anim calcmode="lin" valueType="num">
                                      <p:cBhvr>
                                        <p:cTn id="27" dur="2000" fill="hold"/>
                                        <p:tgtEl>
                                          <p:spTgt spid="9"/>
                                        </p:tgtEl>
                                        <p:attrNameLst>
                                          <p:attrName>ppt_w</p:attrName>
                                        </p:attrNameLst>
                                      </p:cBhvr>
                                      <p:tavLst>
                                        <p:tav tm="0" fmla="#ppt_w*sin(2.5*pi*$)">
                                          <p:val>
                                            <p:fltVal val="0"/>
                                          </p:val>
                                        </p:tav>
                                        <p:tav tm="100000">
                                          <p:val>
                                            <p:fltVal val="1"/>
                                          </p:val>
                                        </p:tav>
                                      </p:tavLst>
                                    </p:anim>
                                    <p:anim calcmode="lin" valueType="num">
                                      <p:cBhvr>
                                        <p:cTn id="28" dur="2000" fill="hold"/>
                                        <p:tgtEl>
                                          <p:spTgt spid="9"/>
                                        </p:tgtEl>
                                        <p:attrNameLst>
                                          <p:attrName>ppt_h</p:attrName>
                                        </p:attrNameLst>
                                      </p:cBhvr>
                                      <p:tavLst>
                                        <p:tav tm="0">
                                          <p:val>
                                            <p:strVal val="#ppt_h"/>
                                          </p:val>
                                        </p:tav>
                                        <p:tav tm="100000">
                                          <p:val>
                                            <p:strVal val="#ppt_h"/>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Rounded Rectangle 8"/>
          <p:cNvSpPr/>
          <p:nvPr/>
        </p:nvSpPr>
        <p:spPr>
          <a:xfrm>
            <a:off x="480674" y="5157777"/>
            <a:ext cx="8104006" cy="137628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prstClr val="white"/>
                </a:solidFill>
              </a:rPr>
              <a:t>A series of genetic changes in a cell is needed before it becomes a tumour cell. However, the changes accumulate over the years, making cancer quite common in the aging population and a very common cause of death</a:t>
            </a:r>
            <a:r>
              <a:rPr lang="en-GB" dirty="0" smtClean="0">
                <a:solidFill>
                  <a:prstClr val="white"/>
                </a:solidFill>
              </a:rPr>
              <a:t>.</a:t>
            </a:r>
            <a:endParaRPr lang="en-GB" dirty="0">
              <a:solidFill>
                <a:prstClr val="white"/>
              </a:solidFill>
            </a:endParaRPr>
          </a:p>
        </p:txBody>
      </p:sp>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graphicFrame>
        <p:nvGraphicFramePr>
          <p:cNvPr id="12" name="Diagram 11"/>
          <p:cNvGraphicFramePr/>
          <p:nvPr>
            <p:extLst>
              <p:ext uri="{D42A27DB-BD31-4B8C-83A1-F6EECF244321}">
                <p14:modId xmlns:p14="http://schemas.microsoft.com/office/powerpoint/2010/main" val="3282940537"/>
              </p:ext>
            </p:extLst>
          </p:nvPr>
        </p:nvGraphicFramePr>
        <p:xfrm>
          <a:off x="323404" y="1556792"/>
          <a:ext cx="8568952" cy="341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67544" y="896419"/>
            <a:ext cx="7056784" cy="523220"/>
          </a:xfrm>
          <a:prstGeom prst="rect">
            <a:avLst/>
          </a:prstGeom>
          <a:noFill/>
        </p:spPr>
        <p:txBody>
          <a:bodyPr wrap="square" rtlCol="0">
            <a:spAutoFit/>
          </a:bodyPr>
          <a:lstStyle/>
          <a:p>
            <a:r>
              <a:rPr lang="en-GB" sz="2800" b="1" dirty="0" smtClean="0">
                <a:solidFill>
                  <a:srgbClr val="00B050"/>
                </a:solidFill>
              </a:rPr>
              <a:t>Some common causes of cancer</a:t>
            </a:r>
            <a:endParaRPr lang="en-GB" sz="2800" b="1" dirty="0">
              <a:solidFill>
                <a:srgbClr val="00B050"/>
              </a:solidFill>
            </a:endParaRPr>
          </a:p>
        </p:txBody>
      </p:sp>
      <p:sp>
        <p:nvSpPr>
          <p:cNvPr id="11" name="10 Rectángulo"/>
          <p:cNvSpPr/>
          <p:nvPr/>
        </p:nvSpPr>
        <p:spPr>
          <a:xfrm>
            <a:off x="3641090" y="79544"/>
            <a:ext cx="1864614" cy="646331"/>
          </a:xfrm>
          <a:prstGeom prst="rect">
            <a:avLst/>
          </a:prstGeom>
          <a:noFill/>
        </p:spPr>
        <p:txBody>
          <a:bodyPr wrap="none" lIns="91440" tIns="45720" rIns="91440" bIns="45720" anchor="ctr">
            <a:spAutoFit/>
          </a:bodyPr>
          <a:lstStyle/>
          <a:p>
            <a:pPr algn="ct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Cancer</a:t>
            </a:r>
            <a:endParaRPr lang="es-E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1902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graphicEl>
                                              <a:dgm id="{B783442F-F244-436D-805B-AEFFF6533E0E}"/>
                                            </p:graphicEl>
                                          </p:spTgt>
                                        </p:tgtEl>
                                        <p:attrNameLst>
                                          <p:attrName>style.visibility</p:attrName>
                                        </p:attrNameLst>
                                      </p:cBhvr>
                                      <p:to>
                                        <p:strVal val="visible"/>
                                      </p:to>
                                    </p:set>
                                    <p:animEffect transition="in" filter="fade">
                                      <p:cBhvr>
                                        <p:cTn id="12" dur="1000"/>
                                        <p:tgtEl>
                                          <p:spTgt spid="12">
                                            <p:graphicEl>
                                              <a:dgm id="{B783442F-F244-436D-805B-AEFFF6533E0E}"/>
                                            </p:graphicEl>
                                          </p:spTgt>
                                        </p:tgtEl>
                                      </p:cBhvr>
                                    </p:animEffect>
                                    <p:anim calcmode="lin" valueType="num">
                                      <p:cBhvr>
                                        <p:cTn id="13" dur="1000" fill="hold"/>
                                        <p:tgtEl>
                                          <p:spTgt spid="12">
                                            <p:graphicEl>
                                              <a:dgm id="{B783442F-F244-436D-805B-AEFFF6533E0E}"/>
                                            </p:graphicEl>
                                          </p:spTgt>
                                        </p:tgtEl>
                                        <p:attrNameLst>
                                          <p:attrName>ppt_x</p:attrName>
                                        </p:attrNameLst>
                                      </p:cBhvr>
                                      <p:tavLst>
                                        <p:tav tm="0">
                                          <p:val>
                                            <p:strVal val="#ppt_x"/>
                                          </p:val>
                                        </p:tav>
                                        <p:tav tm="100000">
                                          <p:val>
                                            <p:strVal val="#ppt_x"/>
                                          </p:val>
                                        </p:tav>
                                      </p:tavLst>
                                    </p:anim>
                                    <p:anim calcmode="lin" valueType="num">
                                      <p:cBhvr>
                                        <p:cTn id="14" dur="1000" fill="hold"/>
                                        <p:tgtEl>
                                          <p:spTgt spid="12">
                                            <p:graphicEl>
                                              <a:dgm id="{B783442F-F244-436D-805B-AEFFF6533E0E}"/>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graphicEl>
                                              <a:dgm id="{0E4AB735-F765-40A1-B11F-441093CFE522}"/>
                                            </p:graphicEl>
                                          </p:spTgt>
                                        </p:tgtEl>
                                        <p:attrNameLst>
                                          <p:attrName>style.visibility</p:attrName>
                                        </p:attrNameLst>
                                      </p:cBhvr>
                                      <p:to>
                                        <p:strVal val="visible"/>
                                      </p:to>
                                    </p:set>
                                    <p:animEffect transition="in" filter="fade">
                                      <p:cBhvr>
                                        <p:cTn id="19" dur="1000"/>
                                        <p:tgtEl>
                                          <p:spTgt spid="12">
                                            <p:graphicEl>
                                              <a:dgm id="{0E4AB735-F765-40A1-B11F-441093CFE522}"/>
                                            </p:graphicEl>
                                          </p:spTgt>
                                        </p:tgtEl>
                                      </p:cBhvr>
                                    </p:animEffect>
                                    <p:anim calcmode="lin" valueType="num">
                                      <p:cBhvr>
                                        <p:cTn id="20" dur="1000" fill="hold"/>
                                        <p:tgtEl>
                                          <p:spTgt spid="12">
                                            <p:graphicEl>
                                              <a:dgm id="{0E4AB735-F765-40A1-B11F-441093CFE522}"/>
                                            </p:graphicEl>
                                          </p:spTgt>
                                        </p:tgtEl>
                                        <p:attrNameLst>
                                          <p:attrName>ppt_x</p:attrName>
                                        </p:attrNameLst>
                                      </p:cBhvr>
                                      <p:tavLst>
                                        <p:tav tm="0">
                                          <p:val>
                                            <p:strVal val="#ppt_x"/>
                                          </p:val>
                                        </p:tav>
                                        <p:tav tm="100000">
                                          <p:val>
                                            <p:strVal val="#ppt_x"/>
                                          </p:val>
                                        </p:tav>
                                      </p:tavLst>
                                    </p:anim>
                                    <p:anim calcmode="lin" valueType="num">
                                      <p:cBhvr>
                                        <p:cTn id="21" dur="1000" fill="hold"/>
                                        <p:tgtEl>
                                          <p:spTgt spid="12">
                                            <p:graphicEl>
                                              <a:dgm id="{0E4AB735-F765-40A1-B11F-441093CFE522}"/>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graphicEl>
                                              <a:dgm id="{04B9F34F-FA51-4752-83F0-2C3ED05EE5D3}"/>
                                            </p:graphicEl>
                                          </p:spTgt>
                                        </p:tgtEl>
                                        <p:attrNameLst>
                                          <p:attrName>style.visibility</p:attrName>
                                        </p:attrNameLst>
                                      </p:cBhvr>
                                      <p:to>
                                        <p:strVal val="visible"/>
                                      </p:to>
                                    </p:set>
                                    <p:animEffect transition="in" filter="fade">
                                      <p:cBhvr>
                                        <p:cTn id="26" dur="1000"/>
                                        <p:tgtEl>
                                          <p:spTgt spid="12">
                                            <p:graphicEl>
                                              <a:dgm id="{04B9F34F-FA51-4752-83F0-2C3ED05EE5D3}"/>
                                            </p:graphicEl>
                                          </p:spTgt>
                                        </p:tgtEl>
                                      </p:cBhvr>
                                    </p:animEffect>
                                    <p:anim calcmode="lin" valueType="num">
                                      <p:cBhvr>
                                        <p:cTn id="27" dur="1000" fill="hold"/>
                                        <p:tgtEl>
                                          <p:spTgt spid="12">
                                            <p:graphicEl>
                                              <a:dgm id="{04B9F34F-FA51-4752-83F0-2C3ED05EE5D3}"/>
                                            </p:graphicEl>
                                          </p:spTgt>
                                        </p:tgtEl>
                                        <p:attrNameLst>
                                          <p:attrName>ppt_x</p:attrName>
                                        </p:attrNameLst>
                                      </p:cBhvr>
                                      <p:tavLst>
                                        <p:tav tm="0">
                                          <p:val>
                                            <p:strVal val="#ppt_x"/>
                                          </p:val>
                                        </p:tav>
                                        <p:tav tm="100000">
                                          <p:val>
                                            <p:strVal val="#ppt_x"/>
                                          </p:val>
                                        </p:tav>
                                      </p:tavLst>
                                    </p:anim>
                                    <p:anim calcmode="lin" valueType="num">
                                      <p:cBhvr>
                                        <p:cTn id="28" dur="1000" fill="hold"/>
                                        <p:tgtEl>
                                          <p:spTgt spid="12">
                                            <p:graphicEl>
                                              <a:dgm id="{04B9F34F-FA51-4752-83F0-2C3ED05EE5D3}"/>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graphicEl>
                                              <a:dgm id="{B2B3C45A-D2A5-4BD0-BB84-7895D6C2C672}"/>
                                            </p:graphicEl>
                                          </p:spTgt>
                                        </p:tgtEl>
                                        <p:attrNameLst>
                                          <p:attrName>style.visibility</p:attrName>
                                        </p:attrNameLst>
                                      </p:cBhvr>
                                      <p:to>
                                        <p:strVal val="visible"/>
                                      </p:to>
                                    </p:set>
                                    <p:animEffect transition="in" filter="fade">
                                      <p:cBhvr>
                                        <p:cTn id="33" dur="1000"/>
                                        <p:tgtEl>
                                          <p:spTgt spid="12">
                                            <p:graphicEl>
                                              <a:dgm id="{B2B3C45A-D2A5-4BD0-BB84-7895D6C2C672}"/>
                                            </p:graphicEl>
                                          </p:spTgt>
                                        </p:tgtEl>
                                      </p:cBhvr>
                                    </p:animEffect>
                                    <p:anim calcmode="lin" valueType="num">
                                      <p:cBhvr>
                                        <p:cTn id="34" dur="1000" fill="hold"/>
                                        <p:tgtEl>
                                          <p:spTgt spid="12">
                                            <p:graphicEl>
                                              <a:dgm id="{B2B3C45A-D2A5-4BD0-BB84-7895D6C2C672}"/>
                                            </p:graphicEl>
                                          </p:spTgt>
                                        </p:tgtEl>
                                        <p:attrNameLst>
                                          <p:attrName>ppt_x</p:attrName>
                                        </p:attrNameLst>
                                      </p:cBhvr>
                                      <p:tavLst>
                                        <p:tav tm="0">
                                          <p:val>
                                            <p:strVal val="#ppt_x"/>
                                          </p:val>
                                        </p:tav>
                                        <p:tav tm="100000">
                                          <p:val>
                                            <p:strVal val="#ppt_x"/>
                                          </p:val>
                                        </p:tav>
                                      </p:tavLst>
                                    </p:anim>
                                    <p:anim calcmode="lin" valueType="num">
                                      <p:cBhvr>
                                        <p:cTn id="35" dur="1000" fill="hold"/>
                                        <p:tgtEl>
                                          <p:spTgt spid="12">
                                            <p:graphicEl>
                                              <a:dgm id="{B2B3C45A-D2A5-4BD0-BB84-7895D6C2C672}"/>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500" fill="hold"/>
                                        <p:tgtEl>
                                          <p:spTgt spid="9"/>
                                        </p:tgtEl>
                                        <p:attrNameLst>
                                          <p:attrName>ppt_w</p:attrName>
                                        </p:attrNameLst>
                                      </p:cBhvr>
                                      <p:tavLst>
                                        <p:tav tm="0">
                                          <p:val>
                                            <p:fltVal val="0"/>
                                          </p:val>
                                        </p:tav>
                                        <p:tav tm="100000">
                                          <p:val>
                                            <p:strVal val="#ppt_w"/>
                                          </p:val>
                                        </p:tav>
                                      </p:tavLst>
                                    </p:anim>
                                    <p:anim calcmode="lin" valueType="num">
                                      <p:cBhvr>
                                        <p:cTn id="41" dur="1500" fill="hold"/>
                                        <p:tgtEl>
                                          <p:spTgt spid="9"/>
                                        </p:tgtEl>
                                        <p:attrNameLst>
                                          <p:attrName>ppt_h</p:attrName>
                                        </p:attrNameLst>
                                      </p:cBhvr>
                                      <p:tavLst>
                                        <p:tav tm="0">
                                          <p:val>
                                            <p:fltVal val="0"/>
                                          </p:val>
                                        </p:tav>
                                        <p:tav tm="100000">
                                          <p:val>
                                            <p:strVal val="#ppt_h"/>
                                          </p:val>
                                        </p:tav>
                                      </p:tavLst>
                                    </p:anim>
                                    <p:animEffect transition="in" filter="fade">
                                      <p:cBhvr>
                                        <p:cTn id="42" dur="1500"/>
                                        <p:tgtEl>
                                          <p:spTgt spid="9"/>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12" grpId="0">
        <p:bldSub>
          <a:bldDgm bld="one"/>
        </p:bldSub>
      </p:bldGraphic>
      <p:bldP spid="3"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23</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1" name="10 Rectángulo"/>
          <p:cNvSpPr/>
          <p:nvPr/>
        </p:nvSpPr>
        <p:spPr>
          <a:xfrm>
            <a:off x="3641090" y="79544"/>
            <a:ext cx="1864614" cy="646331"/>
          </a:xfrm>
          <a:prstGeom prst="rect">
            <a:avLst/>
          </a:prstGeom>
          <a:noFill/>
        </p:spPr>
        <p:txBody>
          <a:bodyPr wrap="none" lIns="91440" tIns="45720" rIns="91440" bIns="45720" anchor="ctr">
            <a:spAutoFit/>
          </a:bodyPr>
          <a:lstStyle/>
          <a:p>
            <a:pPr algn="ct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Cancer</a:t>
            </a:r>
            <a:endParaRPr lang="es-E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Rectángulo"/>
          <p:cNvSpPr/>
          <p:nvPr/>
        </p:nvSpPr>
        <p:spPr>
          <a:xfrm>
            <a:off x="582960" y="740745"/>
            <a:ext cx="7920880" cy="1754326"/>
          </a:xfrm>
          <a:prstGeom prst="rect">
            <a:avLst/>
          </a:prstGeom>
        </p:spPr>
        <p:txBody>
          <a:bodyPr wrap="square">
            <a:spAutoFit/>
          </a:bodyPr>
          <a:lstStyle/>
          <a:p>
            <a:r>
              <a:rPr lang="en-GB" dirty="0" smtClean="0">
                <a:solidFill>
                  <a:prstClr val="black"/>
                </a:solidFill>
              </a:rPr>
              <a:t>Chemicals and agents which cause cancers are called </a:t>
            </a:r>
            <a:r>
              <a:rPr lang="en-GB" b="1" dirty="0" smtClean="0">
                <a:solidFill>
                  <a:prstClr val="black"/>
                </a:solidFill>
              </a:rPr>
              <a:t>carcinogens. </a:t>
            </a:r>
            <a:r>
              <a:rPr lang="en-GB" dirty="0" smtClean="0">
                <a:solidFill>
                  <a:prstClr val="black"/>
                </a:solidFill>
              </a:rPr>
              <a:t>Some examples of carcinogens are </a:t>
            </a:r>
            <a:r>
              <a:rPr lang="en-GB" dirty="0" err="1" smtClean="0">
                <a:solidFill>
                  <a:prstClr val="black"/>
                </a:solidFill>
              </a:rPr>
              <a:t>virusses</a:t>
            </a:r>
            <a:r>
              <a:rPr lang="en-GB" dirty="0" smtClean="0">
                <a:solidFill>
                  <a:prstClr val="black"/>
                </a:solidFill>
              </a:rPr>
              <a:t>, X-rays, ultraviolet light etc. All mutagens are carcinogenic, as mutagens are agents which cause genetic changes, and genetic changes can cause cancer to develop. </a:t>
            </a:r>
          </a:p>
          <a:p>
            <a:endParaRPr lang="en-GB" dirty="0">
              <a:solidFill>
                <a:prstClr val="black"/>
              </a:solidFill>
            </a:endParaRPr>
          </a:p>
        </p:txBody>
      </p:sp>
      <p:pic>
        <p:nvPicPr>
          <p:cNvPr id="1026" name="Picture 2" descr="https://upload.wikimedia.org/wikipedia/commons/d/de/Oncogenes_illustr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2636912"/>
            <a:ext cx="5255690" cy="3503794"/>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603432" y="2204864"/>
            <a:ext cx="3248488" cy="4801314"/>
          </a:xfrm>
          <a:prstGeom prst="rect">
            <a:avLst/>
          </a:prstGeom>
        </p:spPr>
        <p:txBody>
          <a:bodyPr wrap="square">
            <a:spAutoFit/>
          </a:bodyPr>
          <a:lstStyle/>
          <a:p>
            <a:r>
              <a:rPr lang="en-GB" dirty="0">
                <a:solidFill>
                  <a:prstClr val="black"/>
                </a:solidFill>
              </a:rPr>
              <a:t>The genes which, after mutation, can cause cancers are called, </a:t>
            </a:r>
            <a:r>
              <a:rPr lang="en-GB" b="1" dirty="0">
                <a:solidFill>
                  <a:prstClr val="black"/>
                </a:solidFill>
              </a:rPr>
              <a:t>oncogenes. </a:t>
            </a:r>
            <a:r>
              <a:rPr lang="en-GB" dirty="0">
                <a:solidFill>
                  <a:prstClr val="black"/>
                </a:solidFill>
              </a:rPr>
              <a:t>Oncogenes are genes involved in the control of the cell cycle and cell division. If mutated they can cause both cycle and division to become uncontrolled. </a:t>
            </a:r>
          </a:p>
          <a:p>
            <a:endParaRPr lang="en-GB" dirty="0">
              <a:solidFill>
                <a:prstClr val="black"/>
              </a:solidFill>
            </a:endParaRPr>
          </a:p>
          <a:p>
            <a:r>
              <a:rPr lang="en-GB" dirty="0">
                <a:solidFill>
                  <a:prstClr val="black"/>
                </a:solidFill>
              </a:rPr>
              <a:t>The </a:t>
            </a:r>
            <a:r>
              <a:rPr lang="en-GB" dirty="0" smtClean="0">
                <a:solidFill>
                  <a:prstClr val="black"/>
                </a:solidFill>
              </a:rPr>
              <a:t>chance </a:t>
            </a:r>
            <a:r>
              <a:rPr lang="en-GB" dirty="0">
                <a:solidFill>
                  <a:prstClr val="black"/>
                </a:solidFill>
              </a:rPr>
              <a:t>this happens is very small, but as we have </a:t>
            </a:r>
            <a:r>
              <a:rPr lang="en-GB" dirty="0" smtClean="0">
                <a:solidFill>
                  <a:prstClr val="black"/>
                </a:solidFill>
              </a:rPr>
              <a:t>many </a:t>
            </a:r>
            <a:r>
              <a:rPr lang="en-GB" dirty="0">
                <a:solidFill>
                  <a:prstClr val="black"/>
                </a:solidFill>
              </a:rPr>
              <a:t>cells and a long lifetime it is likely to happen.</a:t>
            </a:r>
          </a:p>
          <a:p>
            <a:endParaRPr lang="en-GB" dirty="0">
              <a:solidFill>
                <a:prstClr val="black"/>
              </a:solidFill>
            </a:endParaRPr>
          </a:p>
        </p:txBody>
      </p:sp>
    </p:spTree>
    <p:extLst>
      <p:ext uri="{BB962C8B-B14F-4D97-AF65-F5344CB8AC3E}">
        <p14:creationId xmlns:p14="http://schemas.microsoft.com/office/powerpoint/2010/main" val="328430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330817" y="725875"/>
            <a:ext cx="8280920" cy="1754326"/>
          </a:xfrm>
          <a:prstGeom prst="rect">
            <a:avLst/>
          </a:prstGeom>
        </p:spPr>
        <p:txBody>
          <a:bodyPr wrap="square">
            <a:spAutoFit/>
          </a:bodyPr>
          <a:lstStyle/>
          <a:p>
            <a:r>
              <a:rPr lang="en-GB" dirty="0">
                <a:solidFill>
                  <a:prstClr val="black"/>
                </a:solidFill>
              </a:rPr>
              <a:t>Some tumours are harmless or </a:t>
            </a:r>
            <a:r>
              <a:rPr lang="en-GB" u="sng" dirty="0">
                <a:solidFill>
                  <a:prstClr val="black"/>
                </a:solidFill>
              </a:rPr>
              <a:t>benign</a:t>
            </a:r>
            <a:r>
              <a:rPr lang="en-GB" dirty="0">
                <a:solidFill>
                  <a:prstClr val="black"/>
                </a:solidFill>
              </a:rPr>
              <a:t> e.g. warts. </a:t>
            </a:r>
            <a:r>
              <a:rPr lang="en-GB" dirty="0" smtClean="0">
                <a:solidFill>
                  <a:prstClr val="black"/>
                </a:solidFill>
              </a:rPr>
              <a:t>Others may </a:t>
            </a:r>
            <a:r>
              <a:rPr lang="en-GB" dirty="0">
                <a:solidFill>
                  <a:prstClr val="black"/>
                </a:solidFill>
              </a:rPr>
              <a:t>become </a:t>
            </a:r>
            <a:r>
              <a:rPr lang="en-GB" u="sng" dirty="0">
                <a:solidFill>
                  <a:prstClr val="black"/>
                </a:solidFill>
              </a:rPr>
              <a:t>malignant</a:t>
            </a:r>
            <a:r>
              <a:rPr lang="en-GB" dirty="0">
                <a:solidFill>
                  <a:prstClr val="black"/>
                </a:solidFill>
              </a:rPr>
              <a:t> and spread to other tissues </a:t>
            </a:r>
            <a:r>
              <a:rPr lang="en-GB" dirty="0" smtClean="0">
                <a:solidFill>
                  <a:prstClr val="black"/>
                </a:solidFill>
              </a:rPr>
              <a:t>and other </a:t>
            </a:r>
            <a:r>
              <a:rPr lang="en-GB" dirty="0">
                <a:solidFill>
                  <a:prstClr val="black"/>
                </a:solidFill>
              </a:rPr>
              <a:t>parts of the body and are then called cancer. </a:t>
            </a:r>
            <a:r>
              <a:rPr lang="en-GB" dirty="0" smtClean="0">
                <a:solidFill>
                  <a:prstClr val="black"/>
                </a:solidFill>
              </a:rPr>
              <a:t>Cancer can </a:t>
            </a:r>
            <a:r>
              <a:rPr lang="en-GB" dirty="0">
                <a:solidFill>
                  <a:prstClr val="black"/>
                </a:solidFill>
              </a:rPr>
              <a:t>be treated in a number of ways:</a:t>
            </a:r>
          </a:p>
          <a:p>
            <a:r>
              <a:rPr lang="en-GB" dirty="0">
                <a:solidFill>
                  <a:prstClr val="black"/>
                </a:solidFill>
              </a:rPr>
              <a:t>• surgical removal</a:t>
            </a:r>
          </a:p>
          <a:p>
            <a:r>
              <a:rPr lang="en-GB" dirty="0">
                <a:solidFill>
                  <a:prstClr val="black"/>
                </a:solidFill>
              </a:rPr>
              <a:t>• radiation therapy</a:t>
            </a:r>
          </a:p>
          <a:p>
            <a:r>
              <a:rPr lang="en-GB" dirty="0">
                <a:solidFill>
                  <a:prstClr val="black"/>
                </a:solidFill>
              </a:rPr>
              <a:t>• chemotherapy</a:t>
            </a:r>
          </a:p>
        </p:txBody>
      </p:sp>
      <p:sp>
        <p:nvSpPr>
          <p:cNvPr id="9" name="TextBox 8"/>
          <p:cNvSpPr txBox="1"/>
          <p:nvPr/>
        </p:nvSpPr>
        <p:spPr>
          <a:xfrm>
            <a:off x="4245767" y="6155161"/>
            <a:ext cx="595035" cy="369332"/>
          </a:xfrm>
          <a:prstGeom prst="rect">
            <a:avLst/>
          </a:prstGeom>
          <a:noFill/>
        </p:spPr>
        <p:txBody>
          <a:bodyPr wrap="none" rtlCol="0">
            <a:spAutoFit/>
          </a:bodyPr>
          <a:lstStyle/>
          <a:p>
            <a:r>
              <a:rPr lang="en-GB" dirty="0" smtClean="0">
                <a:solidFill>
                  <a:prstClr val="black"/>
                </a:solidFill>
                <a:hlinkClick r:id="rId2"/>
              </a:rPr>
              <a:t>Link</a:t>
            </a:r>
            <a:endParaRPr lang="en-GB" dirty="0">
              <a:solidFill>
                <a:prstClr val="black"/>
              </a:solidFill>
            </a:endParaRPr>
          </a:p>
        </p:txBody>
      </p:sp>
      <p:sp>
        <p:nvSpPr>
          <p:cNvPr id="3" name="Rectangle 2"/>
          <p:cNvSpPr/>
          <p:nvPr/>
        </p:nvSpPr>
        <p:spPr>
          <a:xfrm>
            <a:off x="460666" y="2674393"/>
            <a:ext cx="7985599" cy="3693319"/>
          </a:xfrm>
          <a:prstGeom prst="rect">
            <a:avLst/>
          </a:prstGeom>
        </p:spPr>
        <p:txBody>
          <a:bodyPr wrap="square">
            <a:spAutoFit/>
          </a:bodyPr>
          <a:lstStyle/>
          <a:p>
            <a:r>
              <a:rPr lang="en-GB" b="1" dirty="0">
                <a:solidFill>
                  <a:prstClr val="black"/>
                </a:solidFill>
              </a:rPr>
              <a:t>Surgical </a:t>
            </a:r>
            <a:r>
              <a:rPr lang="en-GB" b="1" dirty="0" smtClean="0">
                <a:solidFill>
                  <a:prstClr val="black"/>
                </a:solidFill>
              </a:rPr>
              <a:t>removal</a:t>
            </a:r>
            <a:endParaRPr lang="en-GB" b="1" dirty="0">
              <a:solidFill>
                <a:prstClr val="black"/>
              </a:solidFill>
            </a:endParaRPr>
          </a:p>
          <a:p>
            <a:r>
              <a:rPr lang="en-GB" dirty="0">
                <a:solidFill>
                  <a:prstClr val="black"/>
                </a:solidFill>
              </a:rPr>
              <a:t>Surgical removal of the tumour </a:t>
            </a:r>
            <a:r>
              <a:rPr lang="en-GB" dirty="0" smtClean="0">
                <a:solidFill>
                  <a:prstClr val="black"/>
                </a:solidFill>
              </a:rPr>
              <a:t>cells before </a:t>
            </a:r>
            <a:r>
              <a:rPr lang="en-GB" dirty="0">
                <a:solidFill>
                  <a:prstClr val="black"/>
                </a:solidFill>
              </a:rPr>
              <a:t>they can grow further and </a:t>
            </a:r>
            <a:r>
              <a:rPr lang="en-GB" dirty="0" smtClean="0">
                <a:solidFill>
                  <a:prstClr val="black"/>
                </a:solidFill>
              </a:rPr>
              <a:t>spread.</a:t>
            </a:r>
            <a:endParaRPr lang="en-GB" dirty="0">
              <a:solidFill>
                <a:prstClr val="black"/>
              </a:solidFill>
            </a:endParaRPr>
          </a:p>
          <a:p>
            <a:r>
              <a:rPr lang="en-GB" b="1" dirty="0">
                <a:solidFill>
                  <a:prstClr val="black"/>
                </a:solidFill>
              </a:rPr>
              <a:t>Radiation therapy</a:t>
            </a:r>
          </a:p>
          <a:p>
            <a:r>
              <a:rPr lang="en-GB" dirty="0">
                <a:solidFill>
                  <a:prstClr val="black"/>
                </a:solidFill>
              </a:rPr>
              <a:t>Radiation therapy (radiotherapy) </a:t>
            </a:r>
            <a:r>
              <a:rPr lang="en-GB" dirty="0" smtClean="0">
                <a:solidFill>
                  <a:prstClr val="black"/>
                </a:solidFill>
              </a:rPr>
              <a:t>using a </a:t>
            </a:r>
            <a:r>
              <a:rPr lang="en-GB" dirty="0">
                <a:solidFill>
                  <a:prstClr val="black"/>
                </a:solidFill>
              </a:rPr>
              <a:t>strong ionising or nuclear </a:t>
            </a:r>
            <a:r>
              <a:rPr lang="en-GB" dirty="0" smtClean="0">
                <a:solidFill>
                  <a:prstClr val="black"/>
                </a:solidFill>
              </a:rPr>
              <a:t>radiation beam </a:t>
            </a:r>
            <a:r>
              <a:rPr lang="en-GB" dirty="0">
                <a:solidFill>
                  <a:prstClr val="black"/>
                </a:solidFill>
              </a:rPr>
              <a:t>which can be directed to a </a:t>
            </a:r>
            <a:r>
              <a:rPr lang="en-GB" dirty="0" smtClean="0">
                <a:solidFill>
                  <a:prstClr val="black"/>
                </a:solidFill>
              </a:rPr>
              <a:t>precise point </a:t>
            </a:r>
            <a:r>
              <a:rPr lang="en-GB" dirty="0">
                <a:solidFill>
                  <a:prstClr val="black"/>
                </a:solidFill>
              </a:rPr>
              <a:t>and will ‘burn’ all cells in the </a:t>
            </a:r>
            <a:r>
              <a:rPr lang="en-GB" dirty="0" smtClean="0">
                <a:solidFill>
                  <a:prstClr val="black"/>
                </a:solidFill>
              </a:rPr>
              <a:t>area.</a:t>
            </a:r>
          </a:p>
          <a:p>
            <a:r>
              <a:rPr lang="en-GB" b="1" dirty="0">
                <a:solidFill>
                  <a:prstClr val="black"/>
                </a:solidFill>
              </a:rPr>
              <a:t>Chemotherapy</a:t>
            </a:r>
          </a:p>
          <a:p>
            <a:r>
              <a:rPr lang="en-GB" dirty="0">
                <a:solidFill>
                  <a:prstClr val="black"/>
                </a:solidFill>
              </a:rPr>
              <a:t>Chemotherapy uses chemicals </a:t>
            </a:r>
            <a:r>
              <a:rPr lang="en-GB" dirty="0" smtClean="0">
                <a:solidFill>
                  <a:prstClr val="black"/>
                </a:solidFill>
              </a:rPr>
              <a:t>that destroy </a:t>
            </a:r>
            <a:r>
              <a:rPr lang="en-GB" dirty="0">
                <a:solidFill>
                  <a:prstClr val="black"/>
                </a:solidFill>
              </a:rPr>
              <a:t>all rapidly dividing cells by</a:t>
            </a:r>
          </a:p>
          <a:p>
            <a:r>
              <a:rPr lang="en-GB" dirty="0">
                <a:solidFill>
                  <a:prstClr val="black"/>
                </a:solidFill>
              </a:rPr>
              <a:t>medication. Unfortunately this </a:t>
            </a:r>
            <a:r>
              <a:rPr lang="en-GB" dirty="0" smtClean="0">
                <a:solidFill>
                  <a:prstClr val="black"/>
                </a:solidFill>
              </a:rPr>
              <a:t>also includes </a:t>
            </a:r>
            <a:r>
              <a:rPr lang="en-GB" dirty="0">
                <a:solidFill>
                  <a:prstClr val="black"/>
                </a:solidFill>
              </a:rPr>
              <a:t>cells responsible for the growth of hair, cells </a:t>
            </a:r>
            <a:r>
              <a:rPr lang="en-GB" dirty="0" smtClean="0">
                <a:solidFill>
                  <a:prstClr val="black"/>
                </a:solidFill>
              </a:rPr>
              <a:t>which form </a:t>
            </a:r>
            <a:r>
              <a:rPr lang="en-GB" dirty="0">
                <a:solidFill>
                  <a:prstClr val="black"/>
                </a:solidFill>
              </a:rPr>
              <a:t>the lining of the gut and sperm -producing cells. </a:t>
            </a:r>
            <a:r>
              <a:rPr lang="en-GB" dirty="0" smtClean="0">
                <a:solidFill>
                  <a:prstClr val="black"/>
                </a:solidFill>
              </a:rPr>
              <a:t>This cause </a:t>
            </a:r>
            <a:r>
              <a:rPr lang="en-GB" dirty="0">
                <a:solidFill>
                  <a:prstClr val="black"/>
                </a:solidFill>
              </a:rPr>
              <a:t>the side-effects involved with this treatment.</a:t>
            </a:r>
          </a:p>
        </p:txBody>
      </p:sp>
      <p:sp>
        <p:nvSpPr>
          <p:cNvPr id="11" name="10 Rectángulo"/>
          <p:cNvSpPr/>
          <p:nvPr/>
        </p:nvSpPr>
        <p:spPr>
          <a:xfrm>
            <a:off x="3641090" y="79544"/>
            <a:ext cx="1864614" cy="646331"/>
          </a:xfrm>
          <a:prstGeom prst="rect">
            <a:avLst/>
          </a:prstGeom>
          <a:noFill/>
        </p:spPr>
        <p:txBody>
          <a:bodyPr wrap="none" lIns="91440" tIns="45720" rIns="91440" bIns="45720" anchor="ctr">
            <a:spAutoFit/>
          </a:bodyPr>
          <a:lstStyle/>
          <a:p>
            <a:pPr algn="ct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Cancer</a:t>
            </a:r>
            <a:endParaRPr lang="es-E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9060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grpId="0" nodeType="after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1000"/>
                                        <p:tgtEl>
                                          <p:spTgt spid="3">
                                            <p:txEl>
                                              <p:pRg st="1" end="1"/>
                                            </p:txEl>
                                          </p:spTgt>
                                        </p:tgtEl>
                                      </p:cBhvr>
                                    </p:animEffect>
                                    <p:anim calcmode="lin" valueType="num">
                                      <p:cBhvr>
                                        <p:cTn id="4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fade">
                                      <p:cBhvr>
                                        <p:cTn id="48" dur="1000"/>
                                        <p:tgtEl>
                                          <p:spTgt spid="3">
                                            <p:txEl>
                                              <p:pRg st="2" end="2"/>
                                            </p:txEl>
                                          </p:spTgt>
                                        </p:tgtEl>
                                      </p:cBhvr>
                                    </p:animEffect>
                                    <p:anim calcmode="lin" valueType="num">
                                      <p:cBhvr>
                                        <p:cTn id="4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42" presetClass="entr" presetSubtype="0" fill="hold" grpId="0" nodeType="after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fade">
                                      <p:cBhvr>
                                        <p:cTn id="54" dur="1000"/>
                                        <p:tgtEl>
                                          <p:spTgt spid="3">
                                            <p:txEl>
                                              <p:pRg st="3" end="3"/>
                                            </p:txEl>
                                          </p:spTgt>
                                        </p:tgtEl>
                                      </p:cBhvr>
                                    </p:animEffect>
                                    <p:anim calcmode="lin" valueType="num">
                                      <p:cBhvr>
                                        <p:cTn id="5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fade">
                                      <p:cBhvr>
                                        <p:cTn id="61" dur="1000"/>
                                        <p:tgtEl>
                                          <p:spTgt spid="3">
                                            <p:txEl>
                                              <p:pRg st="4" end="4"/>
                                            </p:txEl>
                                          </p:spTgt>
                                        </p:tgtEl>
                                      </p:cBhvr>
                                    </p:animEffect>
                                    <p:anim calcmode="lin" valueType="num">
                                      <p:cBhvr>
                                        <p:cTn id="6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
                            </p:stCondLst>
                            <p:childTnLst>
                              <p:par>
                                <p:cTn id="65" presetID="42" presetClass="entr" presetSubtype="0" fill="hold" grpId="0" nodeType="after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fade">
                                      <p:cBhvr>
                                        <p:cTn id="67" dur="1000"/>
                                        <p:tgtEl>
                                          <p:spTgt spid="3">
                                            <p:txEl>
                                              <p:pRg st="5" end="5"/>
                                            </p:txEl>
                                          </p:spTgt>
                                        </p:tgtEl>
                                      </p:cBhvr>
                                    </p:animEffect>
                                    <p:anim calcmode="lin" valueType="num">
                                      <p:cBhvr>
                                        <p:cTn id="6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Effect transition="in" filter="fade">
                                      <p:cBhvr>
                                        <p:cTn id="72" dur="1000"/>
                                        <p:tgtEl>
                                          <p:spTgt spid="3">
                                            <p:txEl>
                                              <p:pRg st="6" end="6"/>
                                            </p:txEl>
                                          </p:spTgt>
                                        </p:tgtEl>
                                      </p:cBhvr>
                                    </p:animEffect>
                                    <p:anim calcmode="lin" valueType="num">
                                      <p:cBhvr>
                                        <p:cTn id="7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2000"/>
                                        <p:tgtEl>
                                          <p:spTgt spid="9"/>
                                        </p:tgtEl>
                                      </p:cBhvr>
                                    </p:animEffect>
                                    <p:anim calcmode="lin" valueType="num">
                                      <p:cBhvr>
                                        <p:cTn id="80" dur="2000" fill="hold"/>
                                        <p:tgtEl>
                                          <p:spTgt spid="9"/>
                                        </p:tgtEl>
                                        <p:attrNameLst>
                                          <p:attrName>ppt_w</p:attrName>
                                        </p:attrNameLst>
                                      </p:cBhvr>
                                      <p:tavLst>
                                        <p:tav tm="0" fmla="#ppt_w*sin(2.5*pi*$)">
                                          <p:val>
                                            <p:fltVal val="0"/>
                                          </p:val>
                                        </p:tav>
                                        <p:tav tm="100000">
                                          <p:val>
                                            <p:fltVal val="1"/>
                                          </p:val>
                                        </p:tav>
                                      </p:tavLst>
                                    </p:anim>
                                    <p:anim calcmode="lin" valueType="num">
                                      <p:cBhvr>
                                        <p:cTn id="81" dur="2000" fill="hold"/>
                                        <p:tgtEl>
                                          <p:spTgt spid="9"/>
                                        </p:tgtEl>
                                        <p:attrNameLst>
                                          <p:attrName>ppt_h</p:attrName>
                                        </p:attrNameLst>
                                      </p:cBhvr>
                                      <p:tavLst>
                                        <p:tav tm="0">
                                          <p:val>
                                            <p:strVal val="#ppt_h"/>
                                          </p:val>
                                        </p:tav>
                                        <p:tav tm="100000">
                                          <p:val>
                                            <p:strVal val="#ppt_h"/>
                                          </p:val>
                                        </p:tav>
                                      </p:tavLst>
                                    </p:anim>
                                  </p:childTnLst>
                                </p:cTn>
                              </p:par>
                            </p:childTnLst>
                          </p:cTn>
                        </p:par>
                        <p:par>
                          <p:cTn id="82" fill="hold">
                            <p:stCondLst>
                              <p:cond delay="2000"/>
                            </p:stCondLst>
                            <p:childTnLst>
                              <p:par>
                                <p:cTn id="83" presetID="10" presetClass="entr" presetSubtype="0"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P spid="3" grpId="0" build="p"/>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pic>
        <p:nvPicPr>
          <p:cNvPr id="2" name="Digital Microscope  Cancer cell growth, BZ-9000 Applications - Keyence.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03648" y="1340768"/>
            <a:ext cx="6480720" cy="4860540"/>
          </a:xfrm>
          <a:prstGeom prst="rect">
            <a:avLst/>
          </a:prstGeom>
        </p:spPr>
      </p:pic>
      <p:sp>
        <p:nvSpPr>
          <p:cNvPr id="3" name="TextBox 2"/>
          <p:cNvSpPr txBox="1"/>
          <p:nvPr/>
        </p:nvSpPr>
        <p:spPr>
          <a:xfrm>
            <a:off x="1933971" y="406005"/>
            <a:ext cx="5420074" cy="523220"/>
          </a:xfrm>
          <a:prstGeom prst="rect">
            <a:avLst/>
          </a:prstGeom>
          <a:noFill/>
        </p:spPr>
        <p:txBody>
          <a:bodyPr wrap="none" rtlCol="0">
            <a:spAutoFit/>
          </a:bodyPr>
          <a:lstStyle/>
          <a:p>
            <a:r>
              <a:rPr lang="en-GB" sz="2800" b="1" dirty="0" smtClean="0">
                <a:solidFill>
                  <a:srgbClr val="00B050"/>
                </a:solidFill>
              </a:rPr>
              <a:t>Time lapse cancer cell growth</a:t>
            </a:r>
            <a:endParaRPr lang="en-GB" sz="2800" b="1" dirty="0">
              <a:solidFill>
                <a:srgbClr val="00B050"/>
              </a:solidFill>
            </a:endParaRPr>
          </a:p>
        </p:txBody>
      </p:sp>
    </p:spTree>
    <p:extLst>
      <p:ext uri="{BB962C8B-B14F-4D97-AF65-F5344CB8AC3E}">
        <p14:creationId xmlns:p14="http://schemas.microsoft.com/office/powerpoint/2010/main" val="32788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3018"/>
          <a:stretch/>
        </p:blipFill>
        <p:spPr>
          <a:xfrm>
            <a:off x="30810" y="846582"/>
            <a:ext cx="8655990" cy="5803469"/>
          </a:xfrm>
          <a:prstGeom prst="rect">
            <a:avLst/>
          </a:prstGeom>
        </p:spPr>
      </p:pic>
      <p:sp>
        <p:nvSpPr>
          <p:cNvPr id="5" name="TextBox 4"/>
          <p:cNvSpPr txBox="1"/>
          <p:nvPr/>
        </p:nvSpPr>
        <p:spPr>
          <a:xfrm>
            <a:off x="0" y="-8382"/>
            <a:ext cx="9144000" cy="1323439"/>
          </a:xfrm>
          <a:prstGeom prst="rect">
            <a:avLst/>
          </a:prstGeom>
          <a:noFill/>
        </p:spPr>
        <p:txBody>
          <a:bodyPr wrap="square" rtlCol="0">
            <a:spAutoFit/>
          </a:bodyPr>
          <a:lstStyle/>
          <a:p>
            <a:r>
              <a:rPr kumimoji="1" lang="en-US" altLang="ja-JP" sz="2800" dirty="0" smtClean="0">
                <a:solidFill>
                  <a:prstClr val="black"/>
                </a:solidFill>
              </a:rPr>
              <a:t>Diabetes and obesity are ‘</a:t>
            </a:r>
            <a:r>
              <a:rPr kumimoji="1" lang="en-US" altLang="ja-JP" sz="3200" b="1" dirty="0" smtClean="0">
                <a:solidFill>
                  <a:prstClr val="black"/>
                </a:solidFill>
              </a:rPr>
              <a:t>risk factors</a:t>
            </a:r>
            <a:r>
              <a:rPr kumimoji="1" lang="en-US" altLang="ja-JP" sz="2800" dirty="0" smtClean="0">
                <a:solidFill>
                  <a:prstClr val="black"/>
                </a:solidFill>
              </a:rPr>
              <a:t>’ of each other.</a:t>
            </a:r>
          </a:p>
          <a:p>
            <a:r>
              <a:rPr kumimoji="1" lang="en-US" altLang="ja-JP" sz="2400" dirty="0" smtClean="0">
                <a:solidFill>
                  <a:prstClr val="black"/>
                </a:solidFill>
              </a:rPr>
              <a:t>            </a:t>
            </a:r>
            <a:r>
              <a:rPr kumimoji="1" lang="en-US" altLang="ja-JP" sz="2400" i="1" dirty="0" smtClean="0">
                <a:solidFill>
                  <a:prstClr val="black">
                    <a:lumMod val="50000"/>
                    <a:lumOff val="50000"/>
                  </a:prstClr>
                </a:solidFill>
              </a:rPr>
              <a:t>There is a strong correlation between them, </a:t>
            </a:r>
          </a:p>
          <a:p>
            <a:r>
              <a:rPr kumimoji="1" lang="en-US" altLang="ja-JP" sz="2400" i="1" dirty="0">
                <a:solidFill>
                  <a:prstClr val="black">
                    <a:lumMod val="50000"/>
                    <a:lumOff val="50000"/>
                  </a:prstClr>
                </a:solidFill>
              </a:rPr>
              <a:t> </a:t>
            </a:r>
            <a:r>
              <a:rPr kumimoji="1" lang="en-US" altLang="ja-JP" sz="2400" i="1" dirty="0" smtClean="0">
                <a:solidFill>
                  <a:prstClr val="black">
                    <a:lumMod val="50000"/>
                    <a:lumOff val="50000"/>
                  </a:prstClr>
                </a:solidFill>
              </a:rPr>
              <a:t>           but does this mean one causes the other?  </a:t>
            </a:r>
            <a:endParaRPr kumimoji="1" lang="ja-JP" altLang="en-US" sz="2400" i="1" dirty="0">
              <a:solidFill>
                <a:prstClr val="black">
                  <a:lumMod val="50000"/>
                  <a:lumOff val="50000"/>
                </a:prstClr>
              </a:solidFill>
            </a:endParaRPr>
          </a:p>
        </p:txBody>
      </p:sp>
      <p:sp>
        <p:nvSpPr>
          <p:cNvPr id="2" name="Footer Placeholder 1"/>
          <p:cNvSpPr>
            <a:spLocks noGrp="1"/>
          </p:cNvSpPr>
          <p:nvPr>
            <p:ph type="ftr" sz="quarter" idx="11"/>
          </p:nvPr>
        </p:nvSpPr>
        <p:spPr/>
        <p:txBody>
          <a:bodyPr/>
          <a:lstStyle/>
          <a:p>
            <a:r>
              <a:rPr lang="en-GB" smtClean="0">
                <a:solidFill>
                  <a:prstClr val="black">
                    <a:tint val="75000"/>
                  </a:prstClr>
                </a:solidFill>
              </a:rPr>
              <a:t>Statistical Analysis - IB Biology - Mark Polko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7DEFF-BD67-4E76-926C-689E944A1518}" type="slidenum">
              <a:rPr lang="en-US" smtClean="0">
                <a:solidFill>
                  <a:prstClr val="black">
                    <a:tint val="75000"/>
                  </a:prstClr>
                </a:solidFill>
              </a:rPr>
              <a:pPr/>
              <a:t>26</a:t>
            </a:fld>
            <a:endParaRPr lang="en-US">
              <a:solidFill>
                <a:prstClr val="black">
                  <a:tint val="75000"/>
                </a:prstClr>
              </a:solidFill>
            </a:endParaRPr>
          </a:p>
        </p:txBody>
      </p:sp>
      <p:sp>
        <p:nvSpPr>
          <p:cNvPr id="7" name="6 Rectángulo"/>
          <p:cNvSpPr/>
          <p:nvPr/>
        </p:nvSpPr>
        <p:spPr>
          <a:xfrm>
            <a:off x="6228184" y="548679"/>
            <a:ext cx="3334799" cy="1200329"/>
          </a:xfrm>
          <a:prstGeom prst="rect">
            <a:avLst/>
          </a:prstGeom>
        </p:spPr>
        <p:txBody>
          <a:bodyPr wrap="square">
            <a:spAutoFit/>
          </a:bodyPr>
          <a:lstStyle/>
          <a:p>
            <a:r>
              <a:rPr lang="es-E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correlation</a:t>
            </a:r>
            <a:r>
              <a:rPr lang="es-E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vs </a:t>
            </a:r>
            <a:r>
              <a:rPr lang="es-E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causation</a:t>
            </a:r>
            <a:r>
              <a:rPr lang="es-E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GB" sz="3600" dirty="0"/>
          </a:p>
        </p:txBody>
      </p:sp>
    </p:spTree>
    <p:extLst>
      <p:ext uri="{BB962C8B-B14F-4D97-AF65-F5344CB8AC3E}">
        <p14:creationId xmlns:p14="http://schemas.microsoft.com/office/powerpoint/2010/main" val="2075282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noFill/>
        </p:spPr>
        <p:txBody>
          <a:bodyPr wrap="square" rtlCol="0">
            <a:spAutoFit/>
          </a:bodyPr>
          <a:lstStyle/>
          <a:p>
            <a:r>
              <a:rPr kumimoji="1" lang="en-US" altLang="ja-JP" sz="4000" b="1" dirty="0" smtClean="0">
                <a:solidFill>
                  <a:prstClr val="black"/>
                </a:solidFill>
              </a:rPr>
              <a:t>Correlation</a:t>
            </a:r>
            <a:r>
              <a:rPr kumimoji="1" lang="en-US" altLang="ja-JP" sz="4000" dirty="0" smtClean="0">
                <a:solidFill>
                  <a:prstClr val="black"/>
                </a:solidFill>
              </a:rPr>
              <a:t> </a:t>
            </a:r>
            <a:r>
              <a:rPr kumimoji="1" lang="en-US" altLang="ja-JP" sz="4000" u="sng" dirty="0" smtClean="0">
                <a:solidFill>
                  <a:prstClr val="black"/>
                </a:solidFill>
              </a:rPr>
              <a:t>does not</a:t>
            </a:r>
            <a:r>
              <a:rPr kumimoji="1" lang="en-US" altLang="ja-JP" sz="4000" dirty="0" smtClean="0">
                <a:solidFill>
                  <a:prstClr val="black"/>
                </a:solidFill>
              </a:rPr>
              <a:t> imply </a:t>
            </a:r>
            <a:r>
              <a:rPr kumimoji="1" lang="en-US" altLang="ja-JP" sz="4000" b="1" dirty="0" smtClean="0">
                <a:solidFill>
                  <a:prstClr val="black"/>
                </a:solidFill>
              </a:rPr>
              <a:t>causality</a:t>
            </a:r>
            <a:r>
              <a:rPr kumimoji="1" lang="en-US" altLang="ja-JP" sz="4000" dirty="0" smtClean="0">
                <a:solidFill>
                  <a:prstClr val="black"/>
                </a:solidFill>
              </a:rPr>
              <a:t>. </a:t>
            </a:r>
            <a:endParaRPr kumimoji="1" lang="ja-JP" altLang="en-US" sz="4000" dirty="0">
              <a:solidFill>
                <a:prstClr val="black"/>
              </a:solidFill>
            </a:endParaRPr>
          </a:p>
        </p:txBody>
      </p:sp>
      <p:sp>
        <p:nvSpPr>
          <p:cNvPr id="3" name="TextBox 2"/>
          <p:cNvSpPr txBox="1"/>
          <p:nvPr/>
        </p:nvSpPr>
        <p:spPr>
          <a:xfrm>
            <a:off x="0" y="6550223"/>
            <a:ext cx="9144000" cy="307777"/>
          </a:xfrm>
          <a:prstGeom prst="rect">
            <a:avLst/>
          </a:prstGeom>
          <a:noFill/>
        </p:spPr>
        <p:txBody>
          <a:bodyPr wrap="square" rtlCol="0">
            <a:spAutoFit/>
          </a:bodyPr>
          <a:lstStyle/>
          <a:p>
            <a:r>
              <a:rPr kumimoji="1" lang="en-US" altLang="ja-JP" sz="1400" dirty="0" smtClean="0">
                <a:solidFill>
                  <a:prstClr val="black"/>
                </a:solidFill>
              </a:rPr>
              <a:t>Pirates </a:t>
            </a:r>
            <a:r>
              <a:rPr kumimoji="1" lang="en-US" altLang="ja-JP" sz="1400" dirty="0" err="1" smtClean="0">
                <a:solidFill>
                  <a:prstClr val="black"/>
                </a:solidFill>
              </a:rPr>
              <a:t>vs</a:t>
            </a:r>
            <a:r>
              <a:rPr kumimoji="1" lang="en-US" altLang="ja-JP" sz="1400" dirty="0" smtClean="0">
                <a:solidFill>
                  <a:prstClr val="black"/>
                </a:solidFill>
              </a:rPr>
              <a:t> global warming</a:t>
            </a:r>
            <a:r>
              <a:rPr kumimoji="1" lang="en-US" altLang="ja-JP" sz="1400" dirty="0">
                <a:solidFill>
                  <a:prstClr val="black"/>
                </a:solidFill>
              </a:rPr>
              <a:t>, from </a:t>
            </a:r>
            <a:r>
              <a:rPr kumimoji="1" lang="en-US" altLang="ja-JP" sz="1400" dirty="0">
                <a:solidFill>
                  <a:prstClr val="black"/>
                </a:solidFill>
                <a:hlinkClick r:id="rId2"/>
              </a:rPr>
              <a:t>http</a:t>
            </a:r>
            <a:r>
              <a:rPr kumimoji="1" lang="en-US" altLang="ja-JP" sz="1400">
                <a:solidFill>
                  <a:prstClr val="black"/>
                </a:solidFill>
                <a:hlinkClick r:id="rId2"/>
              </a:rPr>
              <a:t>://</a:t>
            </a:r>
            <a:r>
              <a:rPr kumimoji="1" lang="en-US" altLang="ja-JP" sz="1400" smtClean="0">
                <a:solidFill>
                  <a:prstClr val="black"/>
                </a:solidFill>
                <a:hlinkClick r:id="rId2"/>
              </a:rPr>
              <a:t>en.wikipedia.org/wiki/Flying_Spaghetti_Monster#Pirates_and_global_warming </a:t>
            </a:r>
            <a:endParaRPr kumimoji="1" lang="ja-JP" altLang="en-US" sz="1400" dirty="0">
              <a:solidFill>
                <a:prstClr val="black"/>
              </a:solidFill>
            </a:endParaRPr>
          </a:p>
        </p:txBody>
      </p:sp>
      <p:pic>
        <p:nvPicPr>
          <p:cNvPr id="4" name="Picture 3"/>
          <p:cNvPicPr>
            <a:picLocks noChangeAspect="1"/>
          </p:cNvPicPr>
          <p:nvPr/>
        </p:nvPicPr>
        <p:blipFill>
          <a:blip r:embed="rId3"/>
          <a:stretch>
            <a:fillRect/>
          </a:stretch>
        </p:blipFill>
        <p:spPr>
          <a:xfrm>
            <a:off x="31321" y="762000"/>
            <a:ext cx="8708571" cy="5486400"/>
          </a:xfrm>
          <a:prstGeom prst="rect">
            <a:avLst/>
          </a:prstGeom>
        </p:spPr>
      </p:pic>
      <p:sp>
        <p:nvSpPr>
          <p:cNvPr id="5" name="Footer Placeholder 4"/>
          <p:cNvSpPr>
            <a:spLocks noGrp="1"/>
          </p:cNvSpPr>
          <p:nvPr>
            <p:ph type="ftr" sz="quarter" idx="11"/>
          </p:nvPr>
        </p:nvSpPr>
        <p:spPr/>
        <p:txBody>
          <a:bodyPr/>
          <a:lstStyle/>
          <a:p>
            <a:r>
              <a:rPr lang="en-GB" smtClean="0">
                <a:solidFill>
                  <a:prstClr val="black">
                    <a:tint val="75000"/>
                  </a:prstClr>
                </a:solidFill>
              </a:rPr>
              <a:t>Statistical Analysis - IB Biology - Mark Polko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7DEFF-BD67-4E76-926C-689E944A1518}"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1380517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80">
                                          <p:stCondLst>
                                            <p:cond delay="0"/>
                                          </p:stCondLst>
                                        </p:cTn>
                                        <p:tgtEl>
                                          <p:spTgt spid="3"/>
                                        </p:tgtEl>
                                      </p:cBhvr>
                                    </p:animEffect>
                                    <p:anim calcmode="lin" valueType="num">
                                      <p:cBhvr>
                                        <p:cTn id="3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gtEl>
                                      </p:cBhvr>
                                      <p:to x="100000" y="60000"/>
                                    </p:animScale>
                                    <p:animScale>
                                      <p:cBhvr>
                                        <p:cTn id="37" dur="166" decel="50000">
                                          <p:stCondLst>
                                            <p:cond delay="676"/>
                                          </p:stCondLst>
                                        </p:cTn>
                                        <p:tgtEl>
                                          <p:spTgt spid="3"/>
                                        </p:tgtEl>
                                      </p:cBhvr>
                                      <p:to x="100000" y="100000"/>
                                    </p:animScale>
                                    <p:animScale>
                                      <p:cBhvr>
                                        <p:cTn id="38" dur="26">
                                          <p:stCondLst>
                                            <p:cond delay="1312"/>
                                          </p:stCondLst>
                                        </p:cTn>
                                        <p:tgtEl>
                                          <p:spTgt spid="3"/>
                                        </p:tgtEl>
                                      </p:cBhvr>
                                      <p:to x="100000" y="80000"/>
                                    </p:animScale>
                                    <p:animScale>
                                      <p:cBhvr>
                                        <p:cTn id="39" dur="166" decel="50000">
                                          <p:stCondLst>
                                            <p:cond delay="1338"/>
                                          </p:stCondLst>
                                        </p:cTn>
                                        <p:tgtEl>
                                          <p:spTgt spid="3"/>
                                        </p:tgtEl>
                                      </p:cBhvr>
                                      <p:to x="100000" y="100000"/>
                                    </p:animScale>
                                    <p:animScale>
                                      <p:cBhvr>
                                        <p:cTn id="40" dur="26">
                                          <p:stCondLst>
                                            <p:cond delay="1642"/>
                                          </p:stCondLst>
                                        </p:cTn>
                                        <p:tgtEl>
                                          <p:spTgt spid="3"/>
                                        </p:tgtEl>
                                      </p:cBhvr>
                                      <p:to x="100000" y="90000"/>
                                    </p:animScale>
                                    <p:animScale>
                                      <p:cBhvr>
                                        <p:cTn id="41" dur="166" decel="50000">
                                          <p:stCondLst>
                                            <p:cond delay="1668"/>
                                          </p:stCondLst>
                                        </p:cTn>
                                        <p:tgtEl>
                                          <p:spTgt spid="3"/>
                                        </p:tgtEl>
                                      </p:cBhvr>
                                      <p:to x="100000" y="100000"/>
                                    </p:animScale>
                                    <p:animScale>
                                      <p:cBhvr>
                                        <p:cTn id="42" dur="26">
                                          <p:stCondLst>
                                            <p:cond delay="1808"/>
                                          </p:stCondLst>
                                        </p:cTn>
                                        <p:tgtEl>
                                          <p:spTgt spid="3"/>
                                        </p:tgtEl>
                                      </p:cBhvr>
                                      <p:to x="100000" y="95000"/>
                                    </p:animScale>
                                    <p:animScale>
                                      <p:cBhvr>
                                        <p:cTn id="4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330817" y="1171718"/>
            <a:ext cx="8280920" cy="1754326"/>
          </a:xfrm>
          <a:prstGeom prst="rect">
            <a:avLst/>
          </a:prstGeom>
        </p:spPr>
        <p:txBody>
          <a:bodyPr wrap="square">
            <a:spAutoFit/>
          </a:bodyPr>
          <a:lstStyle/>
          <a:p>
            <a:r>
              <a:rPr lang="en-GB" dirty="0" smtClean="0">
                <a:solidFill>
                  <a:prstClr val="black"/>
                </a:solidFill>
              </a:rPr>
              <a:t>A correlation in science is a relationship between two variables. The relation between cancer and smoking is a clear example of a correlation. When there is a positive relation, then one variable positively influences the other, if the correlation is negative, one variable negatively </a:t>
            </a:r>
            <a:r>
              <a:rPr lang="en-GB" dirty="0">
                <a:solidFill>
                  <a:prstClr val="black"/>
                </a:solidFill>
              </a:rPr>
              <a:t>i</a:t>
            </a:r>
            <a:r>
              <a:rPr lang="en-GB" dirty="0" smtClean="0">
                <a:solidFill>
                  <a:prstClr val="black"/>
                </a:solidFill>
              </a:rPr>
              <a:t>nfluences the other. Please include this analysis in your lab reports!</a:t>
            </a:r>
            <a:endParaRPr lang="en-GB" dirty="0">
              <a:solidFill>
                <a:prstClr val="black"/>
              </a:solidFill>
            </a:endParaRPr>
          </a:p>
        </p:txBody>
      </p:sp>
      <p:sp>
        <p:nvSpPr>
          <p:cNvPr id="11" name="10 Rectángulo"/>
          <p:cNvSpPr/>
          <p:nvPr/>
        </p:nvSpPr>
        <p:spPr>
          <a:xfrm>
            <a:off x="712413" y="-105122"/>
            <a:ext cx="7721986" cy="1015663"/>
          </a:xfrm>
          <a:prstGeom prst="rect">
            <a:avLst/>
          </a:prstGeom>
          <a:noFill/>
        </p:spPr>
        <p:txBody>
          <a:bodyPr wrap="none" lIns="91440" tIns="45720" rIns="91440" bIns="45720" anchor="ctr">
            <a:spAutoFit/>
          </a:bodyPr>
          <a:lstStyle/>
          <a:p>
            <a:pPr algn="ct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Smoking and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lung</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cancer</a:t>
            </a:r>
            <a:endPar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correlation</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between</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smoking and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lung</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cancer</a:t>
            </a:r>
            <a:endParaRPr lang="es-ES" sz="11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 name="Picture 2"/>
          <p:cNvPicPr>
            <a:picLocks noChangeAspect="1" noChangeArrowheads="1"/>
          </p:cNvPicPr>
          <p:nvPr/>
        </p:nvPicPr>
        <p:blipFill rotWithShape="1">
          <a:blip r:embed="rId2" cstate="print"/>
          <a:srcRect t="6494" b="57499"/>
          <a:stretch/>
        </p:blipFill>
        <p:spPr bwMode="auto">
          <a:xfrm>
            <a:off x="15470" y="3717032"/>
            <a:ext cx="9144000" cy="2112819"/>
          </a:xfrm>
          <a:prstGeom prst="rect">
            <a:avLst/>
          </a:prstGeom>
          <a:noFill/>
          <a:ln w="9525">
            <a:noFill/>
            <a:miter lim="800000"/>
            <a:headEnd/>
            <a:tailEnd/>
          </a:ln>
        </p:spPr>
      </p:pic>
    </p:spTree>
    <p:extLst>
      <p:ext uri="{BB962C8B-B14F-4D97-AF65-F5344CB8AC3E}">
        <p14:creationId xmlns:p14="http://schemas.microsoft.com/office/powerpoint/2010/main" val="103143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http://www.cancerresearchuk.org/prod_consump/groups/cr_common/@nre/@sta/documents/image/crukmig_1000img-125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 y="1628800"/>
            <a:ext cx="4901162" cy="37841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1.bp.blogspot.com/_xu83mnX15Po/TSHT98TDUSI/AAAAAAAAANE/HZ5nnohaV78/s1600/Cigarette.jpg"/>
          <p:cNvPicPr>
            <a:picLocks noChangeAspect="1" noChangeArrowheads="1"/>
          </p:cNvPicPr>
          <p:nvPr/>
        </p:nvPicPr>
        <p:blipFill rotWithShape="1">
          <a:blip r:embed="rId3">
            <a:extLst>
              <a:ext uri="{28A0092B-C50C-407E-A947-70E740481C1C}">
                <a14:useLocalDpi xmlns:a14="http://schemas.microsoft.com/office/drawing/2010/main" val="0"/>
              </a:ext>
            </a:extLst>
          </a:blip>
          <a:srcRect l="5893" r="5929"/>
          <a:stretch/>
        </p:blipFill>
        <p:spPr bwMode="auto">
          <a:xfrm>
            <a:off x="4573406" y="1844824"/>
            <a:ext cx="4570594" cy="357994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1" name="10 Rectángulo"/>
          <p:cNvSpPr/>
          <p:nvPr/>
        </p:nvSpPr>
        <p:spPr>
          <a:xfrm>
            <a:off x="712413" y="-105122"/>
            <a:ext cx="7721986" cy="1015663"/>
          </a:xfrm>
          <a:prstGeom prst="rect">
            <a:avLst/>
          </a:prstGeom>
          <a:noFill/>
        </p:spPr>
        <p:txBody>
          <a:bodyPr wrap="none" lIns="91440" tIns="45720" rIns="91440" bIns="45720" anchor="ctr">
            <a:spAutoFit/>
          </a:bodyPr>
          <a:lstStyle/>
          <a:p>
            <a:pPr algn="ct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Smoking and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lung</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cancer</a:t>
            </a:r>
            <a:endPar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correlation</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between</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smoking and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lung</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cancer</a:t>
            </a:r>
            <a:endParaRPr lang="es-ES" sz="11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4120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3061671123"/>
              </p:ext>
            </p:extLst>
          </p:nvPr>
        </p:nvGraphicFramePr>
        <p:xfrm>
          <a:off x="432326" y="758803"/>
          <a:ext cx="8172122" cy="1743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466383" y="235583"/>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Applications</a:t>
            </a:r>
            <a:r>
              <a:rPr lang="es-ES_tradn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skills</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466383" y="5229200"/>
            <a:ext cx="8258823" cy="954107"/>
          </a:xfrm>
          <a:prstGeom prst="rect">
            <a:avLst/>
          </a:prstGeom>
        </p:spPr>
        <p:txBody>
          <a:bodyPr wrap="square">
            <a:spAutoFit/>
          </a:bodyPr>
          <a:lstStyle/>
          <a:p>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rPr>
              <a:t>Essential idea:</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Cell division is essential but must be controlled</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CuadroTexto"/>
          <p:cNvSpPr txBox="1"/>
          <p:nvPr/>
        </p:nvSpPr>
        <p:spPr>
          <a:xfrm>
            <a:off x="466383" y="2492896"/>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ToK</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2" name="1 Diagrama"/>
          <p:cNvGraphicFramePr/>
          <p:nvPr>
            <p:extLst>
              <p:ext uri="{D42A27DB-BD31-4B8C-83A1-F6EECF244321}">
                <p14:modId xmlns:p14="http://schemas.microsoft.com/office/powerpoint/2010/main" val="570818029"/>
              </p:ext>
            </p:extLst>
          </p:nvPr>
        </p:nvGraphicFramePr>
        <p:xfrm>
          <a:off x="466383" y="2872100"/>
          <a:ext cx="8208912" cy="24448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02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3FE89E08-BC60-4CD5-B85C-91CE0FCE53EB}"/>
                                            </p:graphicEl>
                                          </p:spTgt>
                                        </p:tgtEl>
                                        <p:attrNameLst>
                                          <p:attrName>style.visibility</p:attrName>
                                        </p:attrNameLst>
                                      </p:cBhvr>
                                      <p:to>
                                        <p:strVal val="visible"/>
                                      </p:to>
                                    </p:set>
                                    <p:animEffect transition="in" filter="fade">
                                      <p:cBhvr>
                                        <p:cTn id="12" dur="500"/>
                                        <p:tgtEl>
                                          <p:spTgt spid="8">
                                            <p:graphicEl>
                                              <a:dgm id="{3FE89E08-BC60-4CD5-B85C-91CE0FCE53E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72D06F24-42EE-462C-BCAB-8BF262A16488}"/>
                                            </p:graphicEl>
                                          </p:spTgt>
                                        </p:tgtEl>
                                        <p:attrNameLst>
                                          <p:attrName>style.visibility</p:attrName>
                                        </p:attrNameLst>
                                      </p:cBhvr>
                                      <p:to>
                                        <p:strVal val="visible"/>
                                      </p:to>
                                    </p:set>
                                    <p:animEffect transition="in" filter="fade">
                                      <p:cBhvr>
                                        <p:cTn id="17" dur="500"/>
                                        <p:tgtEl>
                                          <p:spTgt spid="8">
                                            <p:graphicEl>
                                              <a:dgm id="{72D06F24-42EE-462C-BCAB-8BF262A1648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83640CD3-0507-46E2-ADD1-92B593690B0B}"/>
                                            </p:graphicEl>
                                          </p:spTgt>
                                        </p:tgtEl>
                                        <p:attrNameLst>
                                          <p:attrName>style.visibility</p:attrName>
                                        </p:attrNameLst>
                                      </p:cBhvr>
                                      <p:to>
                                        <p:strVal val="visible"/>
                                      </p:to>
                                    </p:set>
                                    <p:animEffect transition="in" filter="fade">
                                      <p:cBhvr>
                                        <p:cTn id="22" dur="500"/>
                                        <p:tgtEl>
                                          <p:spTgt spid="8">
                                            <p:graphicEl>
                                              <a:dgm id="{83640CD3-0507-46E2-ADD1-92B593690B0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9" grpId="0"/>
      <p:bldP spid="4"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30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1" name="10 Rectángulo"/>
          <p:cNvSpPr/>
          <p:nvPr/>
        </p:nvSpPr>
        <p:spPr>
          <a:xfrm>
            <a:off x="712413" y="-105122"/>
            <a:ext cx="7721986" cy="1015663"/>
          </a:xfrm>
          <a:prstGeom prst="rect">
            <a:avLst/>
          </a:prstGeom>
          <a:noFill/>
        </p:spPr>
        <p:txBody>
          <a:bodyPr wrap="none" lIns="91440" tIns="45720" rIns="91440" bIns="45720" anchor="ctr">
            <a:spAutoFit/>
          </a:bodyPr>
          <a:lstStyle/>
          <a:p>
            <a:pPr algn="ct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Smoking and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lung</a:t>
            </a:r>
            <a:r>
              <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cancer</a:t>
            </a:r>
            <a:endParaRPr lang="es-E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correlation</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between</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smoking and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lung</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cancer</a:t>
            </a:r>
            <a:endParaRPr lang="es-ES" sz="11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4" y="2348880"/>
            <a:ext cx="9202199"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467544" y="1484784"/>
            <a:ext cx="7776864" cy="646331"/>
          </a:xfrm>
          <a:prstGeom prst="rect">
            <a:avLst/>
          </a:prstGeom>
          <a:noFill/>
        </p:spPr>
        <p:txBody>
          <a:bodyPr wrap="square" rtlCol="0">
            <a:spAutoFit/>
          </a:bodyPr>
          <a:lstStyle/>
          <a:p>
            <a:r>
              <a:rPr lang="en-GB" dirty="0" smtClean="0"/>
              <a:t>There is a clear correlation between smoking and cancers, and if you look at the data below you could even suggest a causation.</a:t>
            </a:r>
            <a:endParaRPr lang="en-GB" dirty="0"/>
          </a:p>
        </p:txBody>
      </p:sp>
    </p:spTree>
    <p:extLst>
      <p:ext uri="{BB962C8B-B14F-4D97-AF65-F5344CB8AC3E}">
        <p14:creationId xmlns:p14="http://schemas.microsoft.com/office/powerpoint/2010/main" val="17284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Topic</a:t>
            </a:r>
            <a:r>
              <a:rPr lang="en-GB" dirty="0"/>
              <a:t> </a:t>
            </a:r>
            <a:r>
              <a:rPr lang="en-GB" dirty="0" smtClean="0"/>
              <a:t>1 </a:t>
            </a:r>
            <a:r>
              <a:rPr lang="en-GB" dirty="0" smtClean="0">
                <a:solidFill>
                  <a:schemeClr val="tx1">
                    <a:lumMod val="65000"/>
                    <a:lumOff val="35000"/>
                  </a:schemeClr>
                </a:solidFill>
              </a:rPr>
              <a:t>Cells</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16016" y="3933056"/>
            <a:ext cx="3309803" cy="1260629"/>
          </a:xfrm>
        </p:spPr>
        <p:txBody>
          <a:bodyPr>
            <a:noAutofit/>
          </a:bodyPr>
          <a:lstStyle/>
          <a:p>
            <a:pPr algn="ctr"/>
            <a:endParaRPr lang="en-GB" sz="3200" dirty="0" smtClean="0"/>
          </a:p>
          <a:p>
            <a:r>
              <a:rPr lang="en-GB" sz="3200" dirty="0" smtClean="0">
                <a:solidFill>
                  <a:schemeClr val="accent1">
                    <a:lumMod val="50000"/>
                  </a:schemeClr>
                </a:solidFill>
              </a:rPr>
              <a:t>1.6 Cell division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p:cNvPicPr>
          <p:nvPr/>
        </p:nvPicPr>
        <p:blipFill rotWithShape="1">
          <a:blip r:embed="rId4"/>
          <a:srcRect l="2348" t="479" r="4991" b="5698"/>
          <a:stretch/>
        </p:blipFill>
        <p:spPr>
          <a:xfrm>
            <a:off x="4644009" y="0"/>
            <a:ext cx="3524428" cy="2708920"/>
          </a:xfrm>
          <a:prstGeom prst="rect">
            <a:avLst/>
          </a:prstGeom>
        </p:spPr>
      </p:pic>
    </p:spTree>
    <p:extLst>
      <p:ext uri="{BB962C8B-B14F-4D97-AF65-F5344CB8AC3E}">
        <p14:creationId xmlns:p14="http://schemas.microsoft.com/office/powerpoint/2010/main" val="27910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37013" y="-2569"/>
            <a:ext cx="9220794" cy="984885"/>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role of mitosis</a:t>
            </a:r>
          </a:p>
          <a:p>
            <a:pPr algn="ct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Mitosis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division</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nucleus</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into</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two</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genetically</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identical</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daughter</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nuclei</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241595" y="1196752"/>
            <a:ext cx="8646919" cy="1200329"/>
          </a:xfrm>
          <a:prstGeom prst="rect">
            <a:avLst/>
          </a:prstGeom>
          <a:noFill/>
        </p:spPr>
        <p:txBody>
          <a:bodyPr wrap="square" rtlCol="0">
            <a:spAutoFit/>
          </a:bodyPr>
          <a:lstStyle/>
          <a:p>
            <a:r>
              <a:rPr lang="en-GB" dirty="0" smtClean="0"/>
              <a:t>Mitosis allows the cell to divide into two genetically identical cells. But before mitosis can occur several preparative steps should take place, like for example the interphase where a copy of the DNA is made. </a:t>
            </a:r>
          </a:p>
          <a:p>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975" y="2424067"/>
            <a:ext cx="401002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395536" y="2636912"/>
            <a:ext cx="5544616" cy="2862322"/>
          </a:xfrm>
          <a:prstGeom prst="rect">
            <a:avLst/>
          </a:prstGeom>
        </p:spPr>
        <p:txBody>
          <a:bodyPr wrap="square">
            <a:spAutoFit/>
          </a:bodyPr>
          <a:lstStyle/>
          <a:p>
            <a:r>
              <a:rPr lang="en-GB" dirty="0"/>
              <a:t>The DNA is copied into two genetically identical chromatids, which will be separated into each new daughter cell in mitosis.</a:t>
            </a:r>
          </a:p>
          <a:p>
            <a:endParaRPr lang="en-GB" dirty="0"/>
          </a:p>
          <a:p>
            <a:r>
              <a:rPr lang="en-GB" dirty="0"/>
              <a:t>Mitosis occurs for many different reasons, like for example; asexual reproduction, embryonic development, tissue repair or growth.</a:t>
            </a:r>
          </a:p>
          <a:p>
            <a:endParaRPr lang="en-GB" dirty="0"/>
          </a:p>
          <a:p>
            <a:r>
              <a:rPr lang="en-GB" dirty="0"/>
              <a:t>Mitosis is divided into four phases, Prophase, Metaphase, Anaphase and Telophase.</a:t>
            </a:r>
          </a:p>
        </p:txBody>
      </p:sp>
    </p:spTree>
    <p:extLst>
      <p:ext uri="{BB962C8B-B14F-4D97-AF65-F5344CB8AC3E}">
        <p14:creationId xmlns:p14="http://schemas.microsoft.com/office/powerpoint/2010/main" val="69415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build="p"/>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37013" y="-2569"/>
            <a:ext cx="9220794" cy="984885"/>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role of mitosis</a:t>
            </a:r>
          </a:p>
          <a:p>
            <a:pPr algn="ct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Mitosis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division</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nucleus</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into</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two</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genetically</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identical</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daughter</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nuclei</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cell animated GIF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1985" y="2420888"/>
            <a:ext cx="7182797"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873491" y="1538275"/>
            <a:ext cx="7399783" cy="369332"/>
          </a:xfrm>
          <a:prstGeom prst="rect">
            <a:avLst/>
          </a:prstGeom>
          <a:noFill/>
        </p:spPr>
        <p:txBody>
          <a:bodyPr wrap="none" rtlCol="0">
            <a:spAutoFit/>
          </a:bodyPr>
          <a:lstStyle/>
          <a:p>
            <a:r>
              <a:rPr lang="en-GB" dirty="0" smtClean="0"/>
              <a:t>Coloured EM </a:t>
            </a:r>
            <a:r>
              <a:rPr lang="en-GB" dirty="0" err="1" smtClean="0"/>
              <a:t>timelapse</a:t>
            </a:r>
            <a:r>
              <a:rPr lang="en-GB" dirty="0" smtClean="0"/>
              <a:t> of mitosis. Do </a:t>
            </a:r>
            <a:r>
              <a:rPr lang="en-GB" dirty="0"/>
              <a:t>Y</a:t>
            </a:r>
            <a:r>
              <a:rPr lang="en-GB" dirty="0" smtClean="0"/>
              <a:t>ou recognise the phases?</a:t>
            </a:r>
            <a:endParaRPr lang="en-GB" dirty="0"/>
          </a:p>
        </p:txBody>
      </p:sp>
    </p:spTree>
    <p:extLst>
      <p:ext uri="{BB962C8B-B14F-4D97-AF65-F5344CB8AC3E}">
        <p14:creationId xmlns:p14="http://schemas.microsoft.com/office/powerpoint/2010/main" val="144502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537832" y="926821"/>
            <a:ext cx="8071108" cy="1477328"/>
          </a:xfrm>
          <a:prstGeom prst="rect">
            <a:avLst/>
          </a:prstGeom>
        </p:spPr>
        <p:txBody>
          <a:bodyPr wrap="square">
            <a:spAutoFit/>
          </a:bodyPr>
          <a:lstStyle/>
          <a:p>
            <a:r>
              <a:rPr lang="en-GB" dirty="0">
                <a:solidFill>
                  <a:prstClr val="black"/>
                </a:solidFill>
              </a:rPr>
              <a:t>Only a small part of the cell’s life cycle is in mitosis, </a:t>
            </a:r>
            <a:r>
              <a:rPr lang="en-GB" dirty="0" smtClean="0">
                <a:solidFill>
                  <a:prstClr val="black"/>
                </a:solidFill>
              </a:rPr>
              <a:t>which is </a:t>
            </a:r>
            <a:r>
              <a:rPr lang="en-GB" dirty="0">
                <a:solidFill>
                  <a:prstClr val="black"/>
                </a:solidFill>
              </a:rPr>
              <a:t>the division of the nucleus. Cytokinesis is the division </a:t>
            </a:r>
            <a:r>
              <a:rPr lang="en-GB" dirty="0" smtClean="0">
                <a:solidFill>
                  <a:prstClr val="black"/>
                </a:solidFill>
              </a:rPr>
              <a:t>of the </a:t>
            </a:r>
            <a:r>
              <a:rPr lang="en-GB" dirty="0">
                <a:solidFill>
                  <a:prstClr val="black"/>
                </a:solidFill>
              </a:rPr>
              <a:t>cell and follows immediately after mitosis. It can </a:t>
            </a:r>
            <a:r>
              <a:rPr lang="en-GB" dirty="0" smtClean="0">
                <a:solidFill>
                  <a:prstClr val="black"/>
                </a:solidFill>
              </a:rPr>
              <a:t>even start </a:t>
            </a:r>
            <a:r>
              <a:rPr lang="en-GB" dirty="0">
                <a:solidFill>
                  <a:prstClr val="black"/>
                </a:solidFill>
              </a:rPr>
              <a:t>before the last phase of mitosis is completely </a:t>
            </a:r>
            <a:r>
              <a:rPr lang="en-GB" dirty="0" smtClean="0">
                <a:solidFill>
                  <a:prstClr val="black"/>
                </a:solidFill>
              </a:rPr>
              <a:t>finished. </a:t>
            </a:r>
            <a:r>
              <a:rPr lang="en-GB" b="1" dirty="0" smtClean="0">
                <a:solidFill>
                  <a:prstClr val="black"/>
                </a:solidFill>
              </a:rPr>
              <a:t>Most </a:t>
            </a:r>
            <a:r>
              <a:rPr lang="en-GB" b="1" dirty="0">
                <a:solidFill>
                  <a:prstClr val="black"/>
                </a:solidFill>
              </a:rPr>
              <a:t>of the time in the cell cycle, the cell is in interphase</a:t>
            </a:r>
            <a:r>
              <a:rPr lang="en-GB" dirty="0">
                <a:solidFill>
                  <a:prstClr val="black"/>
                </a:solidFill>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581" y="2404149"/>
            <a:ext cx="401002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eeform 2"/>
          <p:cNvSpPr/>
          <p:nvPr/>
        </p:nvSpPr>
        <p:spPr>
          <a:xfrm>
            <a:off x="3040860" y="2241191"/>
            <a:ext cx="3254131" cy="2803532"/>
          </a:xfrm>
          <a:custGeom>
            <a:avLst/>
            <a:gdLst>
              <a:gd name="connsiteX0" fmla="*/ 275546 w 3254131"/>
              <a:gd name="connsiteY0" fmla="*/ 2030558 h 2803532"/>
              <a:gd name="connsiteX1" fmla="*/ 125421 w 3254131"/>
              <a:gd name="connsiteY1" fmla="*/ 788612 h 2803532"/>
              <a:gd name="connsiteX2" fmla="*/ 1940573 w 3254131"/>
              <a:gd name="connsiteY2" fmla="*/ 24337 h 2803532"/>
              <a:gd name="connsiteX3" fmla="*/ 3250758 w 3254131"/>
              <a:gd name="connsiteY3" fmla="*/ 1689364 h 2803532"/>
              <a:gd name="connsiteX4" fmla="*/ 1558436 w 3254131"/>
              <a:gd name="connsiteY4" fmla="*/ 1170749 h 2803532"/>
              <a:gd name="connsiteX5" fmla="*/ 1230889 w 3254131"/>
              <a:gd name="connsiteY5" fmla="*/ 2781185 h 2803532"/>
              <a:gd name="connsiteX6" fmla="*/ 275546 w 3254131"/>
              <a:gd name="connsiteY6" fmla="*/ 2030558 h 280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4131" h="2803532">
                <a:moveTo>
                  <a:pt x="275546" y="2030558"/>
                </a:moveTo>
                <a:cubicBezTo>
                  <a:pt x="91301" y="1698463"/>
                  <a:pt x="-152083" y="1122982"/>
                  <a:pt x="125421" y="788612"/>
                </a:cubicBezTo>
                <a:cubicBezTo>
                  <a:pt x="402925" y="454242"/>
                  <a:pt x="1419684" y="-125788"/>
                  <a:pt x="1940573" y="24337"/>
                </a:cubicBezTo>
                <a:cubicBezTo>
                  <a:pt x="2461463" y="174462"/>
                  <a:pt x="3314447" y="1498295"/>
                  <a:pt x="3250758" y="1689364"/>
                </a:cubicBezTo>
                <a:cubicBezTo>
                  <a:pt x="3187069" y="1880433"/>
                  <a:pt x="1895081" y="988779"/>
                  <a:pt x="1558436" y="1170749"/>
                </a:cubicBezTo>
                <a:cubicBezTo>
                  <a:pt x="1221791" y="1352719"/>
                  <a:pt x="1444704" y="2640158"/>
                  <a:pt x="1230889" y="2781185"/>
                </a:cubicBezTo>
                <a:cubicBezTo>
                  <a:pt x="1017074" y="2922212"/>
                  <a:pt x="459791" y="2362653"/>
                  <a:pt x="275546" y="2030558"/>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10 Rectángulo"/>
          <p:cNvSpPr/>
          <p:nvPr/>
        </p:nvSpPr>
        <p:spPr>
          <a:xfrm>
            <a:off x="3162583" y="135930"/>
            <a:ext cx="2821606" cy="70788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Interphase</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696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indefinite" fill="hold" grpId="1" nodeType="click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545351" y="1204893"/>
            <a:ext cx="8004486" cy="1477328"/>
          </a:xfrm>
          <a:prstGeom prst="rect">
            <a:avLst/>
          </a:prstGeom>
        </p:spPr>
        <p:txBody>
          <a:bodyPr wrap="square">
            <a:spAutoFit/>
          </a:bodyPr>
          <a:lstStyle/>
          <a:p>
            <a:r>
              <a:rPr lang="en-GB" dirty="0">
                <a:solidFill>
                  <a:prstClr val="black"/>
                </a:solidFill>
              </a:rPr>
              <a:t>Stages </a:t>
            </a:r>
            <a:r>
              <a:rPr lang="en-GB" u="sng" dirty="0">
                <a:solidFill>
                  <a:prstClr val="black"/>
                </a:solidFill>
              </a:rPr>
              <a:t>G1, S and G2 together are called interphase</a:t>
            </a:r>
            <a:r>
              <a:rPr lang="en-GB" dirty="0">
                <a:solidFill>
                  <a:prstClr val="black"/>
                </a:solidFill>
              </a:rPr>
              <a:t>. </a:t>
            </a:r>
            <a:r>
              <a:rPr lang="en-GB" dirty="0" smtClean="0">
                <a:solidFill>
                  <a:prstClr val="black"/>
                </a:solidFill>
              </a:rPr>
              <a:t>Rather than </a:t>
            </a:r>
            <a:r>
              <a:rPr lang="en-GB" dirty="0">
                <a:solidFill>
                  <a:prstClr val="black"/>
                </a:solidFill>
              </a:rPr>
              <a:t>being a ‘resting phase’ as once thought, </a:t>
            </a:r>
            <a:r>
              <a:rPr lang="en-GB" dirty="0" smtClean="0">
                <a:solidFill>
                  <a:prstClr val="black"/>
                </a:solidFill>
              </a:rPr>
              <a:t>Interphase </a:t>
            </a:r>
            <a:r>
              <a:rPr lang="en-GB" u="sng" dirty="0" smtClean="0">
                <a:solidFill>
                  <a:prstClr val="black"/>
                </a:solidFill>
              </a:rPr>
              <a:t>is </a:t>
            </a:r>
            <a:r>
              <a:rPr lang="en-GB" u="sng" dirty="0">
                <a:solidFill>
                  <a:prstClr val="black"/>
                </a:solidFill>
              </a:rPr>
              <a:t>a very active period</a:t>
            </a:r>
            <a:r>
              <a:rPr lang="en-GB" dirty="0">
                <a:solidFill>
                  <a:prstClr val="black"/>
                </a:solidFill>
              </a:rPr>
              <a:t> in the life of a cell, where </a:t>
            </a:r>
            <a:r>
              <a:rPr lang="en-GB" dirty="0" smtClean="0">
                <a:solidFill>
                  <a:prstClr val="black"/>
                </a:solidFill>
              </a:rPr>
              <a:t>many biochemical </a:t>
            </a:r>
            <a:r>
              <a:rPr lang="en-GB" dirty="0">
                <a:solidFill>
                  <a:prstClr val="black"/>
                </a:solidFill>
              </a:rPr>
              <a:t>reactions, DNA transcription and </a:t>
            </a:r>
            <a:r>
              <a:rPr lang="en-GB" dirty="0" smtClean="0">
                <a:solidFill>
                  <a:prstClr val="black"/>
                </a:solidFill>
              </a:rPr>
              <a:t>translation and </a:t>
            </a:r>
            <a:r>
              <a:rPr lang="en-GB" dirty="0">
                <a:solidFill>
                  <a:prstClr val="black"/>
                </a:solidFill>
              </a:rPr>
              <a:t>DNA replication occur</a:t>
            </a:r>
            <a:r>
              <a:rPr lang="en-GB" dirty="0" smtClean="0">
                <a:solidFill>
                  <a:prstClr val="black"/>
                </a:solidFill>
              </a:rPr>
              <a:t>. Also cell respiration and protein synthesis occur during the interphase.</a:t>
            </a:r>
            <a:endParaRPr lang="en-GB" dirty="0">
              <a:solidFill>
                <a:prstClr val="black"/>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780928"/>
            <a:ext cx="3541587" cy="3625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reeform 8"/>
          <p:cNvSpPr/>
          <p:nvPr/>
        </p:nvSpPr>
        <p:spPr>
          <a:xfrm>
            <a:off x="3321420" y="2780928"/>
            <a:ext cx="2873994" cy="2421004"/>
          </a:xfrm>
          <a:custGeom>
            <a:avLst/>
            <a:gdLst>
              <a:gd name="connsiteX0" fmla="*/ 275546 w 3254131"/>
              <a:gd name="connsiteY0" fmla="*/ 2030558 h 2803532"/>
              <a:gd name="connsiteX1" fmla="*/ 125421 w 3254131"/>
              <a:gd name="connsiteY1" fmla="*/ 788612 h 2803532"/>
              <a:gd name="connsiteX2" fmla="*/ 1940573 w 3254131"/>
              <a:gd name="connsiteY2" fmla="*/ 24337 h 2803532"/>
              <a:gd name="connsiteX3" fmla="*/ 3250758 w 3254131"/>
              <a:gd name="connsiteY3" fmla="*/ 1689364 h 2803532"/>
              <a:gd name="connsiteX4" fmla="*/ 1558436 w 3254131"/>
              <a:gd name="connsiteY4" fmla="*/ 1170749 h 2803532"/>
              <a:gd name="connsiteX5" fmla="*/ 1230889 w 3254131"/>
              <a:gd name="connsiteY5" fmla="*/ 2781185 h 2803532"/>
              <a:gd name="connsiteX6" fmla="*/ 275546 w 3254131"/>
              <a:gd name="connsiteY6" fmla="*/ 2030558 h 280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4131" h="2803532">
                <a:moveTo>
                  <a:pt x="275546" y="2030558"/>
                </a:moveTo>
                <a:cubicBezTo>
                  <a:pt x="91301" y="1698463"/>
                  <a:pt x="-152083" y="1122982"/>
                  <a:pt x="125421" y="788612"/>
                </a:cubicBezTo>
                <a:cubicBezTo>
                  <a:pt x="402925" y="454242"/>
                  <a:pt x="1419684" y="-125788"/>
                  <a:pt x="1940573" y="24337"/>
                </a:cubicBezTo>
                <a:cubicBezTo>
                  <a:pt x="2461463" y="174462"/>
                  <a:pt x="3314447" y="1498295"/>
                  <a:pt x="3250758" y="1689364"/>
                </a:cubicBezTo>
                <a:cubicBezTo>
                  <a:pt x="3187069" y="1880433"/>
                  <a:pt x="1895081" y="988779"/>
                  <a:pt x="1558436" y="1170749"/>
                </a:cubicBezTo>
                <a:cubicBezTo>
                  <a:pt x="1221791" y="1352719"/>
                  <a:pt x="1444704" y="2640158"/>
                  <a:pt x="1230889" y="2781185"/>
                </a:cubicBezTo>
                <a:cubicBezTo>
                  <a:pt x="1017074" y="2922212"/>
                  <a:pt x="459791" y="2362653"/>
                  <a:pt x="275546" y="2030558"/>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10 Rectángulo"/>
          <p:cNvSpPr/>
          <p:nvPr/>
        </p:nvSpPr>
        <p:spPr>
          <a:xfrm>
            <a:off x="3162583" y="135930"/>
            <a:ext cx="2821606" cy="70788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Interphase</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973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indefinite" fill="hold" grpId="1"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875"/>
          <a:stretch/>
        </p:blipFill>
        <p:spPr bwMode="auto">
          <a:xfrm>
            <a:off x="5580112" y="1617189"/>
            <a:ext cx="356388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0" y="1196752"/>
            <a:ext cx="6012160" cy="4524315"/>
          </a:xfrm>
          <a:prstGeom prst="rect">
            <a:avLst/>
          </a:prstGeom>
        </p:spPr>
        <p:txBody>
          <a:bodyPr wrap="square">
            <a:spAutoFit/>
          </a:bodyPr>
          <a:lstStyle/>
          <a:p>
            <a:r>
              <a:rPr lang="en-GB" dirty="0">
                <a:solidFill>
                  <a:prstClr val="black"/>
                </a:solidFill>
              </a:rPr>
              <a:t>In order for the cell to </a:t>
            </a:r>
            <a:r>
              <a:rPr lang="en-GB" dirty="0" smtClean="0">
                <a:solidFill>
                  <a:prstClr val="black"/>
                </a:solidFill>
              </a:rPr>
              <a:t>function properly</a:t>
            </a:r>
            <a:r>
              <a:rPr lang="en-GB" dirty="0">
                <a:solidFill>
                  <a:prstClr val="black"/>
                </a:solidFill>
              </a:rPr>
              <a:t>, </a:t>
            </a:r>
            <a:r>
              <a:rPr lang="en-GB" u="sng" dirty="0">
                <a:solidFill>
                  <a:prstClr val="black"/>
                </a:solidFill>
              </a:rPr>
              <a:t>the </a:t>
            </a:r>
            <a:r>
              <a:rPr lang="en-GB" u="sng" dirty="0" smtClean="0">
                <a:solidFill>
                  <a:prstClr val="black"/>
                </a:solidFill>
              </a:rPr>
              <a:t>right reactions </a:t>
            </a:r>
            <a:r>
              <a:rPr lang="en-GB" u="sng" dirty="0">
                <a:solidFill>
                  <a:prstClr val="black"/>
                </a:solidFill>
              </a:rPr>
              <a:t>must take place at the right time</a:t>
            </a:r>
            <a:r>
              <a:rPr lang="en-GB" dirty="0">
                <a:solidFill>
                  <a:prstClr val="black"/>
                </a:solidFill>
              </a:rPr>
              <a:t>. </a:t>
            </a:r>
            <a:r>
              <a:rPr lang="en-GB" dirty="0" smtClean="0">
                <a:solidFill>
                  <a:prstClr val="black"/>
                </a:solidFill>
              </a:rPr>
              <a:t>Within </a:t>
            </a:r>
            <a:r>
              <a:rPr lang="en-GB" dirty="0">
                <a:solidFill>
                  <a:prstClr val="black"/>
                </a:solidFill>
              </a:rPr>
              <a:t>a cell</a:t>
            </a:r>
            <a:r>
              <a:rPr lang="en-GB" dirty="0" smtClean="0">
                <a:solidFill>
                  <a:prstClr val="black"/>
                </a:solidFill>
              </a:rPr>
              <a:t>, chemical </a:t>
            </a:r>
            <a:r>
              <a:rPr lang="en-GB" dirty="0">
                <a:solidFill>
                  <a:prstClr val="black"/>
                </a:solidFill>
              </a:rPr>
              <a:t>reactions usually only take place </a:t>
            </a:r>
            <a:r>
              <a:rPr lang="en-GB" u="sng" dirty="0">
                <a:solidFill>
                  <a:prstClr val="black"/>
                </a:solidFill>
              </a:rPr>
              <a:t>in the </a:t>
            </a:r>
            <a:r>
              <a:rPr lang="en-GB" u="sng" dirty="0" smtClean="0">
                <a:solidFill>
                  <a:prstClr val="black"/>
                </a:solidFill>
              </a:rPr>
              <a:t>presence of </a:t>
            </a:r>
            <a:r>
              <a:rPr lang="en-GB" u="sng" dirty="0">
                <a:solidFill>
                  <a:prstClr val="black"/>
                </a:solidFill>
              </a:rPr>
              <a:t>the correct enzyme</a:t>
            </a:r>
            <a:r>
              <a:rPr lang="en-GB" dirty="0">
                <a:solidFill>
                  <a:prstClr val="black"/>
                </a:solidFill>
              </a:rPr>
              <a:t>. Enzymes are proteins and </a:t>
            </a:r>
            <a:r>
              <a:rPr lang="en-GB" dirty="0" smtClean="0">
                <a:solidFill>
                  <a:prstClr val="black"/>
                </a:solidFill>
              </a:rPr>
              <a:t>are produced </a:t>
            </a:r>
            <a:r>
              <a:rPr lang="en-GB" dirty="0">
                <a:solidFill>
                  <a:prstClr val="black"/>
                </a:solidFill>
              </a:rPr>
              <a:t>by the process of transcription and </a:t>
            </a:r>
            <a:r>
              <a:rPr lang="en-GB" dirty="0" smtClean="0">
                <a:solidFill>
                  <a:prstClr val="black"/>
                </a:solidFill>
              </a:rPr>
              <a:t>translation.</a:t>
            </a:r>
          </a:p>
          <a:p>
            <a:endParaRPr lang="en-GB" i="1" dirty="0">
              <a:solidFill>
                <a:prstClr val="black"/>
              </a:solidFill>
            </a:endParaRPr>
          </a:p>
          <a:p>
            <a:r>
              <a:rPr lang="en-GB" dirty="0">
                <a:solidFill>
                  <a:prstClr val="black"/>
                </a:solidFill>
              </a:rPr>
              <a:t>As described above, replication of DNA takes place </a:t>
            </a:r>
            <a:r>
              <a:rPr lang="en-GB" dirty="0" smtClean="0">
                <a:solidFill>
                  <a:prstClr val="black"/>
                </a:solidFill>
              </a:rPr>
              <a:t>during the </a:t>
            </a:r>
            <a:r>
              <a:rPr lang="en-GB" dirty="0">
                <a:solidFill>
                  <a:prstClr val="black"/>
                </a:solidFill>
              </a:rPr>
              <a:t>S phase of </a:t>
            </a:r>
            <a:r>
              <a:rPr lang="en-GB" dirty="0" smtClean="0">
                <a:solidFill>
                  <a:prstClr val="black"/>
                </a:solidFill>
              </a:rPr>
              <a:t>interphase. </a:t>
            </a:r>
          </a:p>
          <a:p>
            <a:endParaRPr lang="en-GB" dirty="0" smtClean="0">
              <a:solidFill>
                <a:prstClr val="black"/>
              </a:solidFill>
            </a:endParaRPr>
          </a:p>
          <a:p>
            <a:r>
              <a:rPr lang="en-GB" dirty="0" smtClean="0">
                <a:solidFill>
                  <a:prstClr val="black"/>
                </a:solidFill>
              </a:rPr>
              <a:t>The </a:t>
            </a:r>
            <a:r>
              <a:rPr lang="en-GB" dirty="0">
                <a:solidFill>
                  <a:prstClr val="black"/>
                </a:solidFill>
              </a:rPr>
              <a:t>number of </a:t>
            </a:r>
            <a:r>
              <a:rPr lang="en-GB" b="1" dirty="0">
                <a:solidFill>
                  <a:prstClr val="black"/>
                </a:solidFill>
              </a:rPr>
              <a:t>mitochondria and chloroplasts</a:t>
            </a:r>
            <a:r>
              <a:rPr lang="en-GB" dirty="0">
                <a:solidFill>
                  <a:prstClr val="black"/>
                </a:solidFill>
              </a:rPr>
              <a:t> in the </a:t>
            </a:r>
            <a:r>
              <a:rPr lang="en-GB" dirty="0" smtClean="0">
                <a:solidFill>
                  <a:prstClr val="black"/>
                </a:solidFill>
              </a:rPr>
              <a:t>cell increases </a:t>
            </a:r>
            <a:r>
              <a:rPr lang="en-GB" dirty="0">
                <a:solidFill>
                  <a:prstClr val="black"/>
                </a:solidFill>
              </a:rPr>
              <a:t>mostly during G2 phase. </a:t>
            </a:r>
            <a:endParaRPr lang="en-GB" dirty="0" smtClean="0">
              <a:solidFill>
                <a:prstClr val="black"/>
              </a:solidFill>
            </a:endParaRPr>
          </a:p>
          <a:p>
            <a:endParaRPr lang="en-GB" dirty="0" smtClean="0">
              <a:solidFill>
                <a:prstClr val="black"/>
              </a:solidFill>
            </a:endParaRPr>
          </a:p>
          <a:p>
            <a:r>
              <a:rPr lang="en-GB" dirty="0" smtClean="0">
                <a:solidFill>
                  <a:prstClr val="black"/>
                </a:solidFill>
              </a:rPr>
              <a:t>All </a:t>
            </a:r>
            <a:r>
              <a:rPr lang="en-GB" dirty="0">
                <a:solidFill>
                  <a:prstClr val="black"/>
                </a:solidFill>
              </a:rPr>
              <a:t>through </a:t>
            </a:r>
            <a:r>
              <a:rPr lang="en-GB" dirty="0" smtClean="0">
                <a:solidFill>
                  <a:prstClr val="black"/>
                </a:solidFill>
              </a:rPr>
              <a:t>interphase, the </a:t>
            </a:r>
            <a:r>
              <a:rPr lang="en-GB" dirty="0">
                <a:solidFill>
                  <a:prstClr val="black"/>
                </a:solidFill>
              </a:rPr>
              <a:t>chloroplasts and mitochondria absorb material </a:t>
            </a:r>
            <a:r>
              <a:rPr lang="en-GB" dirty="0" smtClean="0">
                <a:solidFill>
                  <a:prstClr val="black"/>
                </a:solidFill>
              </a:rPr>
              <a:t>from the </a:t>
            </a:r>
            <a:r>
              <a:rPr lang="en-GB" dirty="0">
                <a:solidFill>
                  <a:prstClr val="black"/>
                </a:solidFill>
              </a:rPr>
              <a:t>cell and grow in size.</a:t>
            </a:r>
          </a:p>
        </p:txBody>
      </p:sp>
      <p:sp>
        <p:nvSpPr>
          <p:cNvPr id="3" name="Oval 2"/>
          <p:cNvSpPr/>
          <p:nvPr/>
        </p:nvSpPr>
        <p:spPr>
          <a:xfrm>
            <a:off x="6876256" y="1916832"/>
            <a:ext cx="1296144" cy="7200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Oval 10"/>
          <p:cNvSpPr/>
          <p:nvPr/>
        </p:nvSpPr>
        <p:spPr>
          <a:xfrm>
            <a:off x="7676728" y="2276872"/>
            <a:ext cx="1296144" cy="7200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Oval 11"/>
          <p:cNvSpPr/>
          <p:nvPr/>
        </p:nvSpPr>
        <p:spPr>
          <a:xfrm>
            <a:off x="5796136" y="1412776"/>
            <a:ext cx="3347864" cy="194421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12 Rectángulo"/>
          <p:cNvSpPr/>
          <p:nvPr/>
        </p:nvSpPr>
        <p:spPr>
          <a:xfrm>
            <a:off x="3162583" y="135930"/>
            <a:ext cx="2821606" cy="70788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Interphase</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9023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1)">
                                      <p:cBhvr>
                                        <p:cTn id="26" dur="2000"/>
                                        <p:tgtEl>
                                          <p:spTgt spid="3"/>
                                        </p:tgtEl>
                                      </p:cBhvr>
                                    </p:animEffect>
                                  </p:childTnLst>
                                </p:cTn>
                              </p:par>
                            </p:childTnLst>
                          </p:cTn>
                        </p:par>
                        <p:par>
                          <p:cTn id="27" fill="hold">
                            <p:stCondLst>
                              <p:cond delay="2000"/>
                            </p:stCondLst>
                            <p:childTnLst>
                              <p:par>
                                <p:cTn id="28" presetID="26" presetClass="emph" presetSubtype="0" repeatCount="indefinite" fill="hold" grpId="1" nodeType="after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1)">
                                      <p:cBhvr>
                                        <p:cTn id="42" dur="2000"/>
                                        <p:tgtEl>
                                          <p:spTgt spid="11"/>
                                        </p:tgtEl>
                                      </p:cBhvr>
                                    </p:animEffect>
                                  </p:childTnLst>
                                </p:cTn>
                              </p:par>
                            </p:childTnLst>
                          </p:cTn>
                        </p:par>
                        <p:par>
                          <p:cTn id="43" fill="hold">
                            <p:stCondLst>
                              <p:cond delay="2000"/>
                            </p:stCondLst>
                            <p:childTnLst>
                              <p:par>
                                <p:cTn id="44" presetID="26" presetClass="emph" presetSubtype="0" repeatCount="indefinite" fill="hold" grpId="1" nodeType="afterEffect">
                                  <p:stCondLst>
                                    <p:cond delay="0"/>
                                  </p:stCondLst>
                                  <p:childTnLst>
                                    <p:animEffect transition="out" filter="fade">
                                      <p:cBhvr>
                                        <p:cTn id="45" dur="500" tmFilter="0, 0; .2, .5; .8, .5; 1, 0"/>
                                        <p:tgtEl>
                                          <p:spTgt spid="11"/>
                                        </p:tgtEl>
                                      </p:cBhvr>
                                    </p:animEffect>
                                    <p:animScale>
                                      <p:cBhvr>
                                        <p:cTn id="46" dur="250" autoRev="1" fill="hold"/>
                                        <p:tgtEl>
                                          <p:spTgt spid="11"/>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animEffect transition="in" filter="fade">
                                      <p:cBhvr>
                                        <p:cTn id="51" dur="1000"/>
                                        <p:tgtEl>
                                          <p:spTgt spid="2">
                                            <p:txEl>
                                              <p:pRg st="6" end="6"/>
                                            </p:txEl>
                                          </p:spTgt>
                                        </p:tgtEl>
                                      </p:cBhvr>
                                    </p:animEffect>
                                    <p:anim calcmode="lin" valueType="num">
                                      <p:cBhvr>
                                        <p:cTn id="5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heel(1)">
                                      <p:cBhvr>
                                        <p:cTn id="58" dur="2000"/>
                                        <p:tgtEl>
                                          <p:spTgt spid="12"/>
                                        </p:tgtEl>
                                      </p:cBhvr>
                                    </p:animEffect>
                                  </p:childTnLst>
                                </p:cTn>
                              </p:par>
                            </p:childTnLst>
                          </p:cTn>
                        </p:par>
                        <p:par>
                          <p:cTn id="59" fill="hold">
                            <p:stCondLst>
                              <p:cond delay="2000"/>
                            </p:stCondLst>
                            <p:childTnLst>
                              <p:par>
                                <p:cTn id="60" presetID="26" presetClass="emph" presetSubtype="0" repeatCount="indefinite" fill="hold" grpId="1" nodeType="afterEffect">
                                  <p:stCondLst>
                                    <p:cond delay="0"/>
                                  </p:stCondLst>
                                  <p:childTnLst>
                                    <p:animEffect transition="out" filter="fade">
                                      <p:cBhvr>
                                        <p:cTn id="61" dur="500" tmFilter="0, 0; .2, .5; .8, .5; 1, 0"/>
                                        <p:tgtEl>
                                          <p:spTgt spid="12"/>
                                        </p:tgtEl>
                                      </p:cBhvr>
                                    </p:animEffect>
                                    <p:animScale>
                                      <p:cBhvr>
                                        <p:cTn id="6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animBg="1"/>
      <p:bldP spid="11" grpId="1" animBg="1"/>
      <p:bldP spid="12" grpId="0" animBg="1"/>
      <p:bldP spid="12" grpId="1"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827006" y="-2569"/>
            <a:ext cx="7492756" cy="984885"/>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Supercoiling</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chromatin</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Chromosomes</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condense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supercoiling</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during</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mitosis</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241595" y="1196752"/>
            <a:ext cx="8646919" cy="3416320"/>
          </a:xfrm>
          <a:prstGeom prst="rect">
            <a:avLst/>
          </a:prstGeom>
          <a:noFill/>
        </p:spPr>
        <p:txBody>
          <a:bodyPr wrap="square" rtlCol="0">
            <a:spAutoFit/>
          </a:bodyPr>
          <a:lstStyle/>
          <a:p>
            <a:r>
              <a:rPr lang="en-GB" dirty="0" smtClean="0"/>
              <a:t>Suring mitosis the two chromatids which make u a chromosome must be separated to opposite poles f the cell. The nucleus is about 5</a:t>
            </a:r>
            <a:r>
              <a:rPr lang="en-GB" dirty="0"/>
              <a:t>µm</a:t>
            </a:r>
            <a:r>
              <a:rPr lang="en-GB" dirty="0" smtClean="0"/>
              <a:t> long, but the molecules of the DNA 50 000µm so you can imagine that then must condense a lot to be able to fit in it. This process in known as the </a:t>
            </a:r>
            <a:r>
              <a:rPr lang="en-GB" b="1" dirty="0" smtClean="0"/>
              <a:t>condensation of chromosomes</a:t>
            </a:r>
            <a:r>
              <a:rPr lang="en-GB" dirty="0"/>
              <a:t> </a:t>
            </a:r>
            <a:r>
              <a:rPr lang="en-GB" dirty="0" smtClean="0"/>
              <a:t>and happens in the fist stage of mitosis.</a:t>
            </a:r>
          </a:p>
          <a:p>
            <a:endParaRPr lang="en-GB" dirty="0"/>
          </a:p>
          <a:p>
            <a:r>
              <a:rPr lang="en-GB" dirty="0" smtClean="0"/>
              <a:t>Condensation happens by supercoiling the DNA into short, wide chromosomes. The proteins called</a:t>
            </a:r>
            <a:r>
              <a:rPr lang="en-GB" b="1" dirty="0" smtClean="0"/>
              <a:t> histones </a:t>
            </a:r>
            <a:r>
              <a:rPr lang="en-GB" dirty="0" smtClean="0"/>
              <a:t>which are associated with the eukaryotic chromosomes help with this process, just as several enzymes.</a:t>
            </a:r>
          </a:p>
          <a:p>
            <a:endParaRPr lang="en-GB" dirty="0"/>
          </a:p>
          <a:p>
            <a:r>
              <a:rPr lang="en-GB" u="sng" dirty="0" smtClean="0"/>
              <a:t>More or less </a:t>
            </a:r>
            <a:r>
              <a:rPr lang="en-GB" dirty="0" smtClean="0"/>
              <a:t>like this:</a:t>
            </a:r>
          </a:p>
          <a:p>
            <a:endParaRPr lang="en-GB" dirty="0"/>
          </a:p>
        </p:txBody>
      </p:sp>
      <p:pic>
        <p:nvPicPr>
          <p:cNvPr id="3" name="N5zFOScowqo"/>
          <p:cNvPicPr>
            <a:picLocks noRot="1" noChangeAspect="1"/>
          </p:cNvPicPr>
          <p:nvPr>
            <a:videoFile r:link="rId1"/>
          </p:nvPr>
        </p:nvPicPr>
        <p:blipFill>
          <a:blip r:embed="rId3"/>
          <a:stretch>
            <a:fillRect/>
          </a:stretch>
        </p:blipFill>
        <p:spPr>
          <a:xfrm>
            <a:off x="2255846" y="4258722"/>
            <a:ext cx="4572000" cy="2571750"/>
          </a:xfrm>
          <a:prstGeom prst="rect">
            <a:avLst/>
          </a:prstGeom>
        </p:spPr>
      </p:pic>
    </p:spTree>
    <p:extLst>
      <p:ext uri="{BB962C8B-B14F-4D97-AF65-F5344CB8AC3E}">
        <p14:creationId xmlns:p14="http://schemas.microsoft.com/office/powerpoint/2010/main" val="78003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3"/>
                                        </p:tgtEl>
                                      </p:cBhvr>
                                    </p:cmd>
                                  </p:childTnLst>
                                </p:cTn>
                              </p:par>
                            </p:childTnLst>
                          </p:cTn>
                        </p:par>
                      </p:childTnLst>
                    </p:cTn>
                  </p:par>
                </p:childTnLst>
              </p:cTn>
              <p:nextCondLst>
                <p:cond evt="onClick" delay="0">
                  <p:tgtEl>
                    <p:spTgt spid="3"/>
                  </p:tgtEl>
                </p:cond>
              </p:nextCondLst>
            </p:seq>
            <p:video>
              <p:cMediaNode>
                <p:cTn id="28" fill="hold" display="0">
                  <p:stCondLst>
                    <p:cond delay="indefinite"/>
                  </p:stCondLst>
                </p:cTn>
                <p:tgtEl>
                  <p:spTgt spid="3"/>
                </p:tgtEl>
              </p:cMediaNode>
            </p:video>
          </p:childTnLst>
        </p:cTn>
      </p:par>
    </p:tnLst>
    <p:bldLst>
      <p:bldP spid="13" grpId="0"/>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26019</TotalTime>
  <Words>2004</Words>
  <Application>Microsoft Office PowerPoint</Application>
  <PresentationFormat>Presentación en pantalla (4:3)</PresentationFormat>
  <Paragraphs>219</Paragraphs>
  <Slides>31</Slides>
  <Notes>0</Notes>
  <HiddenSlides>0</HiddenSlides>
  <MMClips>3</MMClips>
  <ScaleCrop>false</ScaleCrop>
  <HeadingPairs>
    <vt:vector size="4" baseType="variant">
      <vt:variant>
        <vt:lpstr>Tema</vt:lpstr>
      </vt:variant>
      <vt:variant>
        <vt:i4>4</vt:i4>
      </vt:variant>
      <vt:variant>
        <vt:lpstr>Títulos de diapositiva</vt:lpstr>
      </vt:variant>
      <vt:variant>
        <vt:i4>31</vt:i4>
      </vt:variant>
    </vt:vector>
  </HeadingPairs>
  <TitlesOfParts>
    <vt:vector size="35" baseType="lpstr">
      <vt:lpstr>Template MP</vt:lpstr>
      <vt:lpstr>1_Template MP</vt:lpstr>
      <vt:lpstr>2_Template MP</vt:lpstr>
      <vt:lpstr>Office Theme</vt:lpstr>
      <vt:lpstr>Topic 1 Cells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Topic 1 Cells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sfpaula.default</cp:lastModifiedBy>
  <cp:revision>223</cp:revision>
  <dcterms:created xsi:type="dcterms:W3CDTF">2013-08-21T17:54:09Z</dcterms:created>
  <dcterms:modified xsi:type="dcterms:W3CDTF">2015-10-25T16:57:39Z</dcterms:modified>
</cp:coreProperties>
</file>