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en/simulation/molecule-polarit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200" dirty="0" err="1" smtClean="0">
                <a:latin typeface="Gill Sans MT" panose="020B0502020104020203" pitchFamily="34" charset="0"/>
              </a:rPr>
              <a:t>Unjumble</a:t>
            </a:r>
            <a:r>
              <a:rPr lang="es-ES_tradnl" sz="3200" dirty="0" smtClean="0">
                <a:latin typeface="Gill Sans MT" panose="020B0502020104020203" pitchFamily="34" charset="0"/>
              </a:rPr>
              <a:t> </a:t>
            </a:r>
            <a:r>
              <a:rPr lang="es-ES_tradnl" sz="32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3200" dirty="0" smtClean="0">
                <a:latin typeface="Gill Sans MT" panose="020B0502020104020203" pitchFamily="34" charset="0"/>
              </a:rPr>
              <a:t> </a:t>
            </a:r>
            <a:r>
              <a:rPr lang="es-ES_tradnl" sz="3200" dirty="0" err="1" smtClean="0">
                <a:latin typeface="Gill Sans MT" panose="020B0502020104020203" pitchFamily="34" charset="0"/>
              </a:rPr>
              <a:t>key</a:t>
            </a:r>
            <a:r>
              <a:rPr lang="es-ES_tradnl" sz="3200" dirty="0" smtClean="0">
                <a:latin typeface="Gill Sans MT" panose="020B0502020104020203" pitchFamily="34" charset="0"/>
              </a:rPr>
              <a:t> </a:t>
            </a:r>
            <a:r>
              <a:rPr lang="es-ES_tradnl" sz="3200" dirty="0" err="1" smtClean="0">
                <a:latin typeface="Gill Sans MT" panose="020B0502020104020203" pitchFamily="34" charset="0"/>
              </a:rPr>
              <a:t>words</a:t>
            </a:r>
            <a:r>
              <a:rPr lang="es-ES_tradnl" sz="3200" dirty="0" smtClean="0">
                <a:latin typeface="Gill Sans MT" panose="020B0502020104020203" pitchFamily="34" charset="0"/>
              </a:rPr>
              <a:t> </a:t>
            </a:r>
            <a:r>
              <a:rPr lang="es-ES_tradnl" sz="3200" dirty="0" err="1" smtClean="0">
                <a:latin typeface="Gill Sans MT" panose="020B0502020104020203" pitchFamily="34" charset="0"/>
              </a:rPr>
              <a:t>from</a:t>
            </a:r>
            <a:r>
              <a:rPr lang="es-ES_tradnl" sz="3200" dirty="0" smtClean="0">
                <a:latin typeface="Gill Sans MT" panose="020B0502020104020203" pitchFamily="34" charset="0"/>
              </a:rPr>
              <a:t> </a:t>
            </a:r>
            <a:r>
              <a:rPr lang="es-ES_tradnl" sz="3200" dirty="0" err="1" smtClean="0">
                <a:latin typeface="Gill Sans MT" panose="020B0502020104020203" pitchFamily="34" charset="0"/>
              </a:rPr>
              <a:t>this</a:t>
            </a:r>
            <a:r>
              <a:rPr lang="es-ES_tradnl" sz="3200" dirty="0" smtClean="0">
                <a:latin typeface="Gill Sans MT" panose="020B0502020104020203" pitchFamily="34" charset="0"/>
              </a:rPr>
              <a:t> </a:t>
            </a:r>
            <a:r>
              <a:rPr lang="es-ES_tradnl" sz="3200" dirty="0" err="1" smtClean="0">
                <a:latin typeface="Gill Sans MT" panose="020B0502020104020203" pitchFamily="34" charset="0"/>
              </a:rPr>
              <a:t>topic</a:t>
            </a:r>
            <a:r>
              <a:rPr lang="es-ES_tradnl" sz="3200" dirty="0" smtClean="0">
                <a:latin typeface="Gill Sans MT" panose="020B0502020104020203" pitchFamily="34" charset="0"/>
              </a:rPr>
              <a:t>: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39952" y="1196752"/>
            <a:ext cx="4474840" cy="676671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IENEG</a:t>
            </a:r>
            <a:r>
              <a:rPr lang="es-ES_tradnl" dirty="0">
                <a:solidFill>
                  <a:srgbClr val="FF0000"/>
                </a:solidFill>
                <a:latin typeface="Gill Sans MT" panose="020B0502020104020203" pitchFamily="34" charset="0"/>
              </a:rPr>
              <a:t>Y</a:t>
            </a:r>
            <a:r>
              <a:rPr lang="es-ES_tradnl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CTROATVILET</a:t>
            </a:r>
            <a:endParaRPr lang="en-US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-540568" y="1272775"/>
            <a:ext cx="44748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dirty="0" smtClean="0">
                <a:solidFill>
                  <a:schemeClr val="accent3">
                    <a:lumMod val="50000"/>
                  </a:schemeClr>
                </a:solidFill>
                <a:latin typeface="Gill Sans MT" panose="020B0502020104020203" pitchFamily="34" charset="0"/>
              </a:rPr>
              <a:t>OIPLED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83568" y="2273392"/>
            <a:ext cx="44748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dirty="0">
                <a:solidFill>
                  <a:srgbClr val="FFC000"/>
                </a:solidFill>
                <a:latin typeface="Gill Sans MT" panose="020B0502020104020203" pitchFamily="34" charset="0"/>
              </a:rPr>
              <a:t>UL</a:t>
            </a:r>
            <a:r>
              <a:rPr lang="es-ES_tradnl" dirty="0" smtClean="0">
                <a:solidFill>
                  <a:srgbClr val="FFC000"/>
                </a:solidFill>
                <a:latin typeface="Gill Sans MT" panose="020B0502020104020203" pitchFamily="34" charset="0"/>
              </a:rPr>
              <a:t>OCMLEE</a:t>
            </a:r>
            <a:endParaRPr lang="en-US" dirty="0">
              <a:solidFill>
                <a:srgbClr val="FFC000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728655" y="3191594"/>
            <a:ext cx="44748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OAANTTTRCI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942384" y="2255167"/>
            <a:ext cx="44748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UL</a:t>
            </a:r>
            <a:r>
              <a:rPr lang="es-ES_tradn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anose="020B0502020104020203" pitchFamily="34" charset="0"/>
              </a:rPr>
              <a:t>OCMLEE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-756592" y="3284984"/>
            <a:ext cx="44748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dirty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R</a:t>
            </a:r>
            <a:r>
              <a:rPr lang="es-ES_tradnl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FOCE</a:t>
            </a:r>
            <a:endParaRPr lang="en-US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942384" y="4797152"/>
            <a:ext cx="44748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ONN-BGDIONN</a:t>
            </a:r>
            <a:endParaRPr lang="en-US" dirty="0">
              <a:solidFill>
                <a:srgbClr val="92D050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1480828" y="4120481"/>
            <a:ext cx="44748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</a:rPr>
              <a:t>LE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</a:rPr>
              <a:t>OECRNT</a:t>
            </a:r>
            <a:endParaRPr lang="en-US" dirty="0">
              <a:solidFill>
                <a:schemeClr val="bg2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-71594" y="5301208"/>
            <a:ext cx="44748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PA</a:t>
            </a:r>
            <a:r>
              <a:rPr lang="es-ES_tradnl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IA</a:t>
            </a:r>
            <a:r>
              <a:rPr lang="es-ES_tradnl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RTL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3692383" y="5665793"/>
            <a:ext cx="44748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dirty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0"/>
              </a:rPr>
              <a:t>T</a:t>
            </a:r>
            <a:r>
              <a:rPr lang="es-ES_tradnl" dirty="0" smtClean="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0"/>
              </a:rPr>
              <a:t>EEOCTRSLTAIC</a:t>
            </a:r>
            <a:endParaRPr lang="en-US" dirty="0">
              <a:solidFill>
                <a:schemeClr val="bg1">
                  <a:lumMod val="65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8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c03.deviantart.net/fs70/i/2010/192/d/6/van_der_waals_by_subhankarbisw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973641" cy="119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7500256" y="1268761"/>
            <a:ext cx="1536240" cy="1800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2193"/>
            <a:ext cx="7772400" cy="650503"/>
          </a:xfrm>
        </p:spPr>
        <p:txBody>
          <a:bodyPr>
            <a:normAutofit/>
          </a:bodyPr>
          <a:lstStyle/>
          <a:p>
            <a:r>
              <a:rPr lang="es-ES_tradnl" sz="3200" u="sng" dirty="0" smtClean="0">
                <a:latin typeface="Gill Sans MT" panose="020B0502020104020203" pitchFamily="34" charset="0"/>
              </a:rPr>
              <a:t>Van der Waals </a:t>
            </a:r>
            <a:r>
              <a:rPr lang="es-ES_tradnl" sz="3200" u="sng" dirty="0" err="1" smtClean="0">
                <a:latin typeface="Gill Sans MT" panose="020B0502020104020203" pitchFamily="34" charset="0"/>
              </a:rPr>
              <a:t>forces</a:t>
            </a:r>
            <a:endParaRPr lang="en-US" sz="3200" u="sng" dirty="0">
              <a:latin typeface="Gill Sans MT" panose="020B0502020104020203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1196752"/>
            <a:ext cx="69847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Complete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blanks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with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words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in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box:</a:t>
            </a:r>
          </a:p>
          <a:p>
            <a:endParaRPr lang="es-ES_tradnl" sz="1400" dirty="0" smtClean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A …………. 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dipole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is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formed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on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a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molecule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due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to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…………. 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movement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of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electrons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This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temporary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dipole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………….  a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dipole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on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any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molecule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passing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close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to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it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We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now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have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a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temporary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dipole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and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an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induced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dipole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There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is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a ………………. 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attraction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between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2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dipoles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These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forces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of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attraction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are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………… of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three</a:t>
            </a:r>
            <a:r>
              <a:rPr lang="es-ES_tradnl" sz="14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.</a:t>
            </a:r>
            <a:endParaRPr lang="es-ES_tradnl" sz="1400" dirty="0" smtClean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62068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Mr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Canning´s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words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of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wisdom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– “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All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molecules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have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these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forces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”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832768" y="2636912"/>
            <a:ext cx="11317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err="1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temporary</a:t>
            </a:r>
            <a:r>
              <a:rPr lang="es-ES_tradnl" sz="16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925370" y="1268760"/>
            <a:ext cx="8915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err="1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random</a:t>
            </a:r>
            <a:r>
              <a:rPr lang="es-ES_tradnl" sz="16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524328" y="1556792"/>
            <a:ext cx="8627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induces 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500256" y="2204864"/>
            <a:ext cx="12711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err="1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electrostatic</a:t>
            </a:r>
            <a:r>
              <a:rPr lang="es-ES_tradnl" sz="1600" dirty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113549" y="1844824"/>
            <a:ext cx="8509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weakest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00155" y="3276522"/>
            <a:ext cx="3587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Why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do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bigger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molecule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have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stronger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V der W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forces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of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attraction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?</a:t>
            </a:r>
          </a:p>
          <a:p>
            <a:pPr algn="ctr"/>
            <a:endParaRPr lang="es-ES_tradnl" sz="1400" b="1" dirty="0" smtClean="0">
              <a:solidFill>
                <a:srgbClr val="92D050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76478" y="4015186"/>
            <a:ext cx="3331426" cy="2366142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CuadroTexto"/>
          <p:cNvSpPr txBox="1"/>
          <p:nvPr/>
        </p:nvSpPr>
        <p:spPr>
          <a:xfrm>
            <a:off x="4067945" y="3299499"/>
            <a:ext cx="47490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Find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diagrams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of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structures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of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these</a:t>
            </a:r>
            <a:r>
              <a:rPr lang="es-ES_tradnl" sz="1400" b="1" dirty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molecules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and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explain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which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may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highest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and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lowest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boiling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point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:</a:t>
            </a:r>
          </a:p>
          <a:p>
            <a:pPr algn="ctr"/>
            <a:endParaRPr lang="es-ES_tradnl" sz="1400" b="1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_tradnl" sz="1400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Methane</a:t>
            </a:r>
            <a:endParaRPr lang="es-ES_tradnl" sz="1400" dirty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ES_tradnl" sz="1400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ES_tradnl" sz="1400" dirty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_tradnl" sz="1400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Butane</a:t>
            </a:r>
            <a:endParaRPr lang="es-ES_tradnl" sz="1400" dirty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ES_tradnl" sz="1400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ES_tradnl" sz="1400" dirty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_tradnl" sz="1400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Methylpropane</a:t>
            </a:r>
            <a:endParaRPr lang="es-ES_tradnl" sz="1400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ES_tradnl" sz="1400" b="1" dirty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ES_tradnl" sz="1400" b="1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ES_tradnl" sz="1400" b="1" dirty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ES_tradnl" sz="1400" b="1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Find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out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actual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boiling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points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0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-27384"/>
            <a:ext cx="7772400" cy="650503"/>
          </a:xfrm>
        </p:spPr>
        <p:txBody>
          <a:bodyPr>
            <a:normAutofit/>
          </a:bodyPr>
          <a:lstStyle/>
          <a:p>
            <a:r>
              <a:rPr lang="es-ES_tradnl" sz="3200" u="sng" dirty="0" err="1" smtClean="0">
                <a:latin typeface="Gill Sans MT" panose="020B0502020104020203" pitchFamily="34" charset="0"/>
              </a:rPr>
              <a:t>Permanent</a:t>
            </a:r>
            <a:r>
              <a:rPr lang="es-ES_tradnl" sz="3200" u="sng" dirty="0" smtClean="0">
                <a:latin typeface="Gill Sans MT" panose="020B0502020104020203" pitchFamily="34" charset="0"/>
              </a:rPr>
              <a:t> </a:t>
            </a:r>
            <a:r>
              <a:rPr lang="es-ES_tradnl" sz="3200" u="sng" dirty="0" err="1" smtClean="0">
                <a:latin typeface="Gill Sans MT" panose="020B0502020104020203" pitchFamily="34" charset="0"/>
              </a:rPr>
              <a:t>dipole-dipole</a:t>
            </a:r>
            <a:endParaRPr lang="en-US" sz="3200" u="sng" dirty="0">
              <a:latin typeface="Gill Sans MT" panose="020B0502020104020203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1340768"/>
            <a:ext cx="3312368" cy="2092881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What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does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“polar” mean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when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we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talk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about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molecules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?</a:t>
            </a:r>
          </a:p>
          <a:p>
            <a:endParaRPr lang="es-ES_tradnl" sz="1400" b="1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endParaRPr lang="es-ES_tradnl" sz="1400" b="1" dirty="0" smtClean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endParaRPr lang="es-ES_tradnl" sz="1400" b="1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endParaRPr lang="es-ES_tradnl" sz="1400" b="1" dirty="0" smtClean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endParaRPr lang="es-ES_tradnl" sz="1400" b="1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endParaRPr lang="es-ES_tradnl" sz="1400" b="1" dirty="0" smtClean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620687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Mr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Canning´s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words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of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wisdom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– 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“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Only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polar 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molecules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have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these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forces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”</a:t>
            </a:r>
            <a:endParaRPr lang="es-ES_tradnl" b="1" i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-36512" y="3609123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Find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a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graph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showing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boiling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points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of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these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molecules</a:t>
            </a:r>
            <a:r>
              <a:rPr lang="es-ES_tradnl" sz="1400" b="1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: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79512" y="5877272"/>
            <a:ext cx="4127026" cy="751023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sz="1400" dirty="0" smtClean="0">
              <a:solidFill>
                <a:srgbClr val="92D050"/>
              </a:solidFill>
              <a:latin typeface="Gill Sans MT" panose="020B0502020104020203" pitchFamily="34" charset="0"/>
            </a:endParaRPr>
          </a:p>
          <a:p>
            <a:r>
              <a:rPr lang="es-ES_tradnl" sz="1400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Compare </a:t>
            </a:r>
            <a:r>
              <a:rPr lang="es-ES_tradnl" sz="1400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graph</a:t>
            </a:r>
            <a:r>
              <a:rPr lang="es-ES_tradnl" sz="1400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with</a:t>
            </a:r>
            <a:r>
              <a:rPr lang="es-ES_tradnl" sz="1400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electronegativity</a:t>
            </a:r>
            <a:r>
              <a:rPr lang="es-ES_tradnl" sz="1400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dirty="0" err="1" smtClean="0">
                <a:solidFill>
                  <a:srgbClr val="92D050"/>
                </a:solidFill>
                <a:latin typeface="Gill Sans MT" panose="020B0502020104020203" pitchFamily="34" charset="0"/>
              </a:rPr>
              <a:t>difference</a:t>
            </a:r>
            <a:r>
              <a:rPr lang="es-ES_tradnl" sz="1400" dirty="0" smtClean="0">
                <a:solidFill>
                  <a:srgbClr val="92D050"/>
                </a:solidFill>
                <a:latin typeface="Gill Sans MT" panose="020B0502020104020203" pitchFamily="34" charset="0"/>
              </a:rPr>
              <a:t>:</a:t>
            </a:r>
          </a:p>
          <a:p>
            <a:endParaRPr lang="es-ES_tradnl" sz="1400" dirty="0">
              <a:solidFill>
                <a:srgbClr val="92D050"/>
              </a:solidFill>
              <a:latin typeface="Gill Sans MT" panose="020B0502020104020203" pitchFamily="34" charset="0"/>
            </a:endParaRPr>
          </a:p>
          <a:p>
            <a:endParaRPr lang="en-US" sz="1400" dirty="0">
              <a:solidFill>
                <a:srgbClr val="92D050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496435" y="1484784"/>
            <a:ext cx="45400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Work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out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difference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in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negativity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between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2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atoms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in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each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of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these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molecules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using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Pauling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scale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1400" b="1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HBr</a:t>
            </a:r>
            <a:endParaRPr lang="es-ES_tradnl" sz="1400" b="1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endParaRPr lang="es-ES_tradnl" sz="1400" b="1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HCl</a:t>
            </a:r>
            <a:endParaRPr lang="es-ES_tradnl" sz="1400" b="1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endParaRPr lang="es-ES_tradnl" sz="1400" b="1" dirty="0" smtClean="0">
              <a:solidFill>
                <a:schemeClr val="accent4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HI</a:t>
            </a:r>
          </a:p>
        </p:txBody>
      </p:sp>
      <p:sp>
        <p:nvSpPr>
          <p:cNvPr id="3" name="AutoShape 2" descr="data:image/jpeg;base64,/9j/4AAQSkZJRgABAQAAAQABAAD/2wCEAAkGBxQSEhUUExQVFhUXGBgYGBgXFxgXHBgXFxQXGBQXGBgYHCggGBolHBQUITEhJSkrLi4uFx8zODMsNygtLisBCgoKDg0OGhAQGywkHCQsLCwsLCwsLCwsLCwsLCwsLCwsLCwsLCwsLCwsLCwsLCwsLCwsLCwsLCwsLCwsLCwsLP/AABEIAMMBAgMBIgACEQEDEQH/xAAbAAABBQEBAAAAAAAAAAAAAAAEAAECAwUGB//EAEIQAAEDAgMFBQYEBAUCBwAAAAEAAhEDIQQSMQVBUWFxBiKBkbETMqHB0fAUI0JSYnLh8QcVgpKiU5MWM0NUc7LC/8QAGAEAAwEBAAAAAAAAAAAAAAAAAAEDAgT/xAAjEQACAgICAgMBAQEAAAAAAAAAAQIRAyESMRNBBFFhIhQy/9oADAMBAAIRAxEAPwDFxfsDdlrbi65/1Aws5JTbRcdAVZKjjk+XRGE5BCshzORVlSo91iQfEIsVFGZOkDyU2h2oBIHKY+mqLBIIwVdg94GeN/krK1GmRLH97gfqgCCUspSo1eh07nKuE8LRlFrHDh8UnPmVU6+icWSNCDJ0UnU3MNwQUzSZkGPgjcNWdBl0x/EPQhJtoEkCRm4dNEnUo3hNiHSZ+g9E9Khm/U0dTCAIAc0iFccMQe8QBxF/RM+m2LEHzRYqLmOpd3uwRrJJBPRKrSpiS146QfmraGyHOEh7fP6KFTZj2yYBjWCs2jdOugN1TlCXtEnNSBWzBOizMYzAcyjnYM5Y/LPPQ+aCfWJ1DT4fG29V9VnbGqRHIeGnC6WZWU6hGig0wVoQs9tPFJr1ZVqFwj4Dj0UTLbER1SHodlSN0oiliB+1qELkwIRVhYTVcCJAAU8JXA95oI6aKvEGmfcDhYWJm++6JYKOSMrs3GfkEm9DS2bIx+E/6Z8z9UlgezZ/H5j6J1mkU5MBVlOsRoSqk4VTnui2rXc/3iTCiHKKZAWTBRDca4AiT4qjDxmGaQ2RMcN63nUMPmGS7Y33WJM3BM58OISLiVo7Vw7GDu6k6zoLyI8vJCYbE5JsHdZ+EJp2DWymVIBXVcVmEZWjp9Shx6IViFCSk+sTrCjnEaJ7Alm5I2lVpb2HzWfKWZJoLoKxWT9E+KGUSQmlNCbss6J203HQFEbMxbabpc3MOC28FiGE52xEzlPXQrLlRtRswBnYJggcVCpiCdTK67am05BIo0wOGUcOi5Rr2F5Lm90zYbkoyv0OSr2VE80xPFH4h9AthjS08TeVnustJmWqFKm4CNfCFVKuw1DOYzNHMz8k2JDtqt3jyKVRzLZZHUpHDujTRUpJDYa3EtywWjqNbJqtNhEh/gUGCnYAdTCKoLsTgnBTtpkmGgu6AqZw7pgNd0gynYqIAhWmwBDgeStpYksOV7BbiII+Hqo4mqx2jTPgsmin8QUlXlSWtCL61FoFnhx5SI8xdDlIgcUwITRhsaUpUpTIAYFOQkradGQTItzE+SGNWQpuI4KQcJuPJaexuztbE95oDaY1qPOVnODq48mgrtKPYDCgTUr1YgE2aybXgOBMeCnKcUUUJM89zs/afNUO1su5r7P2ZRJ7tasdAHVAB/wAKrbtLBt93A0rfuc93qbpKX4Ph9nFBq1dn9nMTXP5dB5HHLlb/udA+K7XZ3bBlOzcNRp//GwC/kqNpdsa9QQDlHJJzY1jX2CYT/DpwviMRTp8Wsl7um4D4qvG9k8ILNxVQHi6mHD4OEKrBbXdmJeSZtqhsVisxsp85Xs3wjRl43Yb2PLWfm8CwTP+nUIf/Ka//Rq/9t/0WkXla2yO1uIw9s2dn7XX8jqFa3WiXFWc9T7P4l2mHr/9t/0R2G7J44kZcPUB5w31IXZN7dyDLXA7hmt0sJRje2TQwkC8WBM358VJ5X9FViX2c+zsTj6rYqeyb/M8T45AUh/hsW/+ZiqTTwDS71I9Fe3tAary6oSeAktaOExdUY7tS81ZZDYtIAvKxzl0jXjj7K6/YBjQCcVrcflG44++pf8AhMUxdzHjcXUy34yVZszabqtSXVHSDLpM92dB9wq+0e2JecjnxuuTYaQJjzT5u6DhFKzH2nscAEtpNPNjz/8AUx8Fz1QZZBaQec2WrWxpmJI43PxAQ2Ir5rO7w3cR0V40QkgAPI3lJsTfRXuYQO6ZG8GJH3xQy0ZL6jmR3QZnUnd0VQElQaU7no6A0qFKrSOZsHpcK2ptyobSWjflsTxus2jVfufHK/qlWpEXJBngsUn2a66DGOon3888ZmequdSpEdzXr9Ssqm3MQLCTF7DqV0VXsvlYHCs1xJHug5dNziRN+QRJJas1G+6APwQ5/BJQfs54JGdtjFnJkqHf4Zga3gVIAbo++qYknemyEbx4KxzjknkoulITuTwdbIAiOq3Ox+Dp1cQBWBLGtc47myB3c53NnzsN6zMBhPavDZDRq5zjDWjeSVpY/arWMOGwp/KJGepYOqOG+dzOA/uZ5Ja4rsrjju2drtXtHTpNaGRUd+iPcYBIs0aRC5arjKlRxc9xJKBwWy2nK54lwu3ktunhguZVA6WrM2pjatEZqNnuLWl0XDS4ZoOo8FfimEunUkXPEo6phUm4dLybsOGgBtFNW0WlUpRuQbqXeQ8g1EGyQIUqbOKlVZCg55RyChEKt9NXUwn9ne6amJxBwISa9XuCpfTjRK7CiTFW+krqdLirmDistm6B6ZLdFCoeN0S2nJVdagsqQ+IFUaChntRrqJUHU7aKqmYcAEEynqU5uNeHFW1KfBVU3zpuVo5CMsQM5MrsVTgzxVMqyaI1Q4Ck5wjnxUWOE3upVHNJsI8ZSAi0rVfhpAy1DHXfv0KyS1SY4jRJqxp0EOwb+I80lVndzSS2MiQfshLLz9PqnDOEffREVNnVGgOcyoAdCWOAPMGFu0ZoFLT1CRYN8+qk88B6eifJuiPP0hFhREUQ6WvJyOs7LY5TrrY9EXgdluaAKZZUA3hwmD+4Egjh9UK5gH9/qm9nvIt1U5R5G4y4ncYDZbiLwTwBmFofgHt/SfJefvwNRgDix7ARIJD2gg6EEgAqeG2rWpnuVHjo7goPC30yyypejtzSM6JisXZ3baq0/nNbVFtQGnn3m/Ndf2RxdPHuf+SWZRcyCJOgnjqfBQlinErHLFmRUCFqtXXY/ZlKmcpdBN5I5n6LIfs5rrMcCeHHTTzUnJlDn6oVIpSVp4zAltyEIbKikZaGZSTFisaU707EDuYomkiGiU5YlY6Bg2EzgbQr8qRqNzBs946DpqeiG7ChYcjRKoxQiHImLIQ2BOYha7UfVQVQrRkFDEBXw/ekLSeUHiHQtRYMsoVBkOa8eqz36zoiKD5a6fsoYQuqHRyZOxkyJw4Z+ufBPi207ezmd8rdmKBU4Kmxg3lJ9OI1HVFiGzdUksvNJAHbUNv1AZME7jvHitP8TUrXdmcIgk6RyE+vBWtwrcO5jn0WkGQAS1vCJMwDfirjtipB9mygwgd7NUY7nAjwsuVx3o7LQSym5tnZhNmkjS24k95WV6EVhRiSWyXGAN03i5usevtHE1BAqNPEtB7o/nbMjXyQO1G4qo0d4mIIMBhk7rmwibrSxpibOmrMZkLnBjiCRc2JGg92VGttgwGupECLZDNxGgAmLH4KnZ+GfTF2yRALt2ozRYyfAStSnQuXAkEwNDu4A+oWWhpCwtXMwuqUnxMtBBcYMbokG+nJYu0+zOHcxz8jgTuFISL8Zmb6rofxOQDjvJPHhw10CTnzN9/wSTaG4pnk+N7LVmZS3K9rtC0hu+MpzxDuQXqXYPZTsPg2hzcr3EuI3/wz4IuhhhUIa8B0XMgEeE+AReLxobHUJZcutihjSejk+0uLzPMiPoC0/VYgqHd93R/aDEZ3kjifl9Fm0wuGzqUdHTUh+Jw5MfmMs7mNzuuvkuRxdDK6D4ro+y+0xTxLaJ/9VpHiBLfQhD9p9m5Hk7iVVJqrJ3swJTVHSousoB61YF2HrK8ulDNLBq9oJ3EwtBlFGwB2slQ/Dw/NyhHexUKlEpgAVW3UybJ6mHLTKTkgBqrpQVV4BRFYkGyEri4VAK6jSd6FrsMLRLUFWBmOKQmC5crL7yqPFFbUflAaLoKSdZHULugv5OHI/wCiUFPJTAJwVowSzpiUxCQKAJyElGQkgD07CbHGcuqlzzuzzfrxWy6nDRlytgXAAjmofhyDO4boAvGuknz3BToA/qMD9vpK5nNs7VFE/ZF1xBFteHGIPNQODaHgAQ4b8hO7e8iN6VTEZJDSSTJAE62gBCiuAW2OciBIDnCTeBNroTBoLq4GWwXWkk35/e5T/DlrYb5yTu47vBPWpmoQ1zSGt3udAtIPda7iDrZX98hoZAgC8TbcOQ6JWMFsxpLjPhHhO5DYDFuquIY0xMAACJ3km8XTbS2sxhLHFj7w4Zbf1KM2bjcOykajYab90EkNJ15SVhzih0y7FbWZQGSe9vMzJ5ErDq7TzSSZG7quf2njC95Kag8lc0tlYqgqq6SjNmYA1HclHB4MuvC6PDOFFtgXExIaJPCyIQsJSoMZgmjL3RLbgkAxvEcDZQ7SU/aUcwgnQqzFVcsAzJvYEx5dQJVuGpflFh3zA8beMWVZLRNdnmOKpxKyXkg2XS7Xo5XOCw6lG6k3ZSIw2f7cAF2UjfEovZ/ZvEPz+xrMcGRJl7YmYtB4FaOwMOHOAK7A4dtJti1gfAc6AAdYzHdr8VfHN1RKcE3Z53Xw+LZYPY7lnbm/55VT/mOLb71F5E6+zcfIixC6Xa3Zx5713FsAW1JuYMzHgsqlg3sN2uHK4V1T7JNMHw23iSBUpvbOssNhx+wtyvs7NTbVZdjxY9DBHwVVLPwf/uP1XZ7EoZ8K5rrw463NwI+ajkiu0Ui37PO8RhiEG+ktnHVhTeWuu2fEcwh8TQi4uDcFTjKyj0Zr2oGqACCtCoEFiaS2tGXsvqdl8RXhzAzI64Je0fDX4Kyh2GruMF9JvHvOPo26O7N7YNP8sxE75t5LqcFtMuq5Q0X0MG443VXkmuiXji+zAp/4fUw3v13OdH6WAAdZcZ+CZ3+HRjMKwH8zLDqQ6wXaiu1s55DtwC5XbtSQYfUMn94I8o+aIZJN02EscUjitsbGqYZ+R+U82HMD8/NAZFtDDvMnMHfw3k8URh3MLSTRkjfIF+i6W6OfhbOd9nzSXTA0v/b+n0SS5GvGel4h9GxHu8QTbnzVDsHTqWZVM9J057isfYmJa8OD4DRcXJ8A37ha+FNJjGkl2UEkNJAmTv38UpY0tG1OxsPg6QPeqOzNvcndEHp6olrKbIh4AdoRFzrqbn+qE2lnqgOpZCBPdgR/FMiOCGwQ/LJDRmLt7gAbXDdw4JeNVY+ZdX2m2YaSSSBBkSOJgFG4UWDswaf1AuLojTK0m0+CJ2fhGUWFxgSPLkJWcHUHu72U5ifdbljkSHcd8JOEX0NSaMbbmyG16mamSagnu6ZucICpsDEsacwAGuUvaCTyEruqdRlFubLlG4ky424m8LO2jgKdQOquLxoYzEDvafpJHRSjhXs28j9HmT8U42DTqtHA4h2jhZb2L7PuzBzcsO0GYknndoWe7ZzgYAmOEH0Sl8ahxzWqNLDbWYAAafiHELUo7fpBoDWlpnvGAZHXcVzb8FUaMzmOA4lpAuq4S8YWmdgzadJx98X6/Hgi6GL7wDYdGt9FwZKNpPxQygZ2gkC5NuZncszqK2aWw3tXgnB5dFjcHquWLbrue0GOa6gGA5nsADj0A73iuJpm91yrb0VT1s3diYdzHB0WtcXjyXW1g1zcrhLSLjjPFc7sfalJovZdBh67KjRDgeQIJ8YXRxaJ2gT8I6m3I0ksIs1xMsO7K65jW3xQtfEvY1s0jAN8hLtd+Ua+K2arDv8AuVUGX6JWwpGNRdTqiSADe1xvsOG8bludn8NkFWHSCB4RmS9qGiXeV/QJhtek2mYhszaI81l5PQcTz7tPVHtChtm48AZH+7uP7Sfkq9s4oPeYWe6pCUEbkzcxeFjpx5LMrM1Wp2Zx1Oo4UqpcA4hoNiATYHldR7Q7Pdh6ha7+6s9MkYLG96V0mysaxw71X2bhEd0kHxBXL1at7LQ2QwA5njoOPVUW0ZZu47DVcof7UHMYgEzvvBGllVg9l1HkS1xEzyW7snGh4JFKQN8D5q3HbZySBDXDdYfJNV0hPXZm4rYlYwWUrtvJImBuudE+D2K+C54AJm0NvzVD9sVnAnPA3d4a9ECK+IquJzBtjcujwtdUUG9GeSNH8Kz9r/IfRJZv4Kt+9v8AuP0SWvCvsXk/A7ZO0hRmGNdOhIuPHhyW/sLEis8mo3M79Mmw13aQFx45IihiC3QweS7cmJPrs5IZGjucVXptaWkzeSGQBe3isipjqVM9xsxcE8egQGCxjQwtf1uJvwVtCoahJgE2hsRvHl4Ln4V2W5WSxO0zVIL9NwBNtw/stXZVEABlG5dd7nctw4NCzamMLHZHgNbvv8plJ/aINPdbIG6SB5BNxbVJBaXYbtjbgZUDYDsupIsTxWNj9u1HggusTMC3QWWbtDHmqZIA6CNUICrQwpLaIyyuw520nHebc0M5wcQTqLjkVWFaGhU4pGOTJVcW+PePmtHZW0Wva4VgDAscvePKQstzVFohZljjJUOORpmxs3FUQ/M4Hunu7xPExdE7ap1Kw9o0Nya913e6/d1jNxZDSwEwdQqW4pzPccQOG7yXJl+Cpu0dEPlOPYq2NcJGVxBtcGT4rOY15NyfFdDhtsUy3I+mOZa4tm+8Tf70Sz0HHu0wP5i4kydR3osOMKH+VwfRfzqXsx2ghWsquGhIXWVtgU3AFoif2EGB0cfvgh6/ZfKC72rWj+KONgSDr4JpxB2Y1HbFZmlR3nPqj6HaqqPeyu8L/BAYnBtaR+azhBmR1iYVVTAVIzAZmnQtOYHy0T4QYcmjXxnaBtVhblLHH9Qv8LLKp7KY73cUAeDmkDneUA4kahIFY/zr0PyMJxfZSrqyrTcOVv6ICv2VxLLuaSNZaQ63gjKGJc091xHQrRpbdqjV+brBWfE0a5oO7E7CpsY+vUHfa4Boc3QQDmE7+fJZXbTaQrVBlnh9/Fao7TksLC1sERbTyK5PadPM4lsiVhYpSntA5pIzvZCdVu7PxtNrcrmhx4QB/wA9QsUYY7lY2mQu6OJJUc7ybO2wuCploDMQ1rjBcA4W5cSR5LMx+Gp03lrnmoRvaSR5/RYTZGqta9JfG3YPKaDSzePAf2SGJY2YJHgT4INr1a0rfiFzLBjzxb/uP0SVXshwCZZ8T+zXI3zgbmWgzexIP0V2EweU8RvGuvG2q0mt/qp5Ij00W3kZjggdvs2yTT000+ioxe2MrC2k1zSdXbwOA+q0Gs3Wn5JxQbO779VhSXs04t9HKjC1KkmD4qDsDUiYsuw9kELXYDbcqrMTeI4x4hQzLp/8sZvbMofEbFp7nEHhEqyzR9kniZhtqKYKuxOzHNmLgIF8hVTTJu0XCqNFMPWeaikKqXESYc4qpzkzeaZyaQyBCdocNEpUwUxUaGGqVACQ8AjdJBPS0Lodl4E1WS59olwAnoMwMzHlK5D2nNW0MY5nuOI6Ej0UMmHl0Whkrs18SaVR3s6jadFoJu1gDjBj34ndxReH7NVWiaNbKDzzSOJLbHyPVc37cOPeBPjC28HTaxoc3EuadcuUkdCZUZ4a6ZSOW+y7GbOxLSGudQqk2AcyDMDTu3WZU2BXJ9xgPDOPiCbLSGNcalPK5xiZgkc7TcDzXY4XK9gc3vEcIv4nRQknAtFqR5vh9gYh8xTIidXMi2v6kFiMNUpmHtcI4gx56Fd1tPGPdIaC0yQ29jGo6+St2djBUaGtdTO78wmdL5piL7hKOUltoNHnBqqHtZXsbdiYZwGanSeRqQxov4K2hseg2zKNJvMMb6wmsy+hcDx2hRc/3Gud/KCfRXO2bW30an+x30XsYptoi5sdIFh4DRRrucDbfpJhPz/geM8VfRLbEFp5yFEyvbX051aCPviqnbEov9+jTP8Apb9FpfI/DLxHi5ncfNO1x5L0Xa+yaDHQKFOOWYHzBCzquxMM4e45v8rz/wDqVRZkZeNnHe2KS7mj2Nw5aDmq3AOrd4/lST8sBcJGj7LjuVNSl8Pu603xwVT2j7/quWzopAJbvUifSf6ogsG5JtNFhQIWT9/cJvZ3RhpKLqPJFi4gTm3VFVv3Oi0XUJ+/p4Kt+GNtY+fgtKQqMqtUImLBZO0Xg6t+/BdBVwJP39wgKuyiZ/urQmkSnFs50YRrzYweB+qg/AuZqPEGR5hbv+QuJga6qyhsKor+VL2R8TObJUV11Ts3mvx1PNUVOyxH6x5f1TWeAnikcwpBy1sXsCoy4hw5a+RWfVwb26tI8FtTi+mY4SXYOnJSLUy0ApVlNxVak10BFAEMxOVbWze0Xs2OaP1RfpP1XNFRlTlijLs3GbRqV8aSZBUDiZMk34oEOTkp8EZ5M18Jth7XXc5vEtMSF2OxNt+0fl9raBlaRc+J3rzygJMExO/gtJ2Bc2HNc10X7roNusX6KOTFBlYZJI9IOMcHRd0azAAngsvbGNpNe3vEmZIDjHh/RcPU2jVJgvcYtcq3C1GkOz5id19OZUf89bZby30d5Q7QUo18BwRmK2u0NGQ6rznDuINjpvWngazi4DW/xU5Yq6NRnZ1VSh3A5wlxuQdI8CsvG4fQxlB8V0DRkYA6C7z8lmHEudVjulsaQDA67lOLZsoZRMDvj4/RJMce3g34fROtUKkXmR0jmfu6ZtTlxvEdfsK2RqmDR6eHmkaHFQFTsqPZkbyPvioxeL246R80AFWSkKsOTggIAkYTmIUJTAoAmYSDWjQDy56KBKYoAkXATZLOoKJCAE+ofv7+4VRdv8IVhMaKswUAUv8Av780I5pnlw+A6I1w4T9VX7MePzWoswzJxOz2u1aL74j0WfX2JJ7jt9gfgF0L6e7y+Sj7KVaOWSJvHFnH1tmVG/pPhf0QhYRuXeU6On3ZVf5a1w7wB5xvjjqqr5H2TeH6OHhMQutxHZxh91xb8Vl4nYNRugDhy+hVY5Yv2TeOSMZJFVMK5urSOoKqLFSzBBoRFKpuMxwBj4qrKpssk1Y06I1B3pbMc9UVTqlurSJ4hbWzcHSrNEkF3AWd/VXVNilsxOXgYI0uud5I9MsoPsyadSeS6ns/s+PzHkW0HE8TyWFU2LGjsum619UVhK9WnYiRNyCTbTTXyCnNJr+SkLT2buIxDnyXe7uAVNaSzKO6DqRqUqGNHvEnSAADaT05IpmHEEzYG3Lp97lz9FuwBtK2lIciASORskrjl3U3Hnx5p0WLiE093RShJJI0O4aKFTfylJJADFt43XtJ48FWXkEAegTJJgEvTNbokkkBGm6SpffxSSQAnpjuSSQBWbymqCIjmmSQA0WJ5T48+KZokDoPU7k6SYEVB7BMbrfVJJNGWSDR6+qRTpJM0M0fJLE2H3xKSSf0DK3OkefyQ1bA03asbv3RoLaJJLcWyLRzWPoNabCECQkku6BzSDdjuiqzqF19ZomYuSR4AiEyS5s//R0Yui3DunO03AiJvrrfVQptEu5EeiZJc5YemLN5mD0hNgz3g3drHMlMkhjNkuiwjyCSSSy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data:image/jpeg;base64,/9j/4AAQSkZJRgABAQAAAQABAAD/2wCEAAkGBxQSEhUUExQVFhUXGBgYGBgXFxgXHBgXFxQXGBQXGBgYHCggGBolHBQUITEhJSkrLi4uFx8zODMsNygtLisBCgoKDg0OGhAQGywkHCQsLCwsLCwsLCwsLCwsLCwsLCwsLCwsLCwsLCwsLCwsLCwsLCwsLCwsLCwsLCwsLCwsLP/AABEIAMMBAgMBIgACEQEDEQH/xAAbAAABBQEBAAAAAAAAAAAAAAAEAAECAwUGB//EAEIQAAEDAgMFBQYEBAUCBwAAAAEAAhEDIQQSMQVBUWFxBiKBkbETMqHB0fAUI0JSYnLh8QcVgpKiU5MWM0NUc7LC/8QAGAEAAwEBAAAAAAAAAAAAAAAAAAEDAgT/xAAjEQACAgICAgMBAQEAAAAAAAAAAQIRAyESMRNBBFFhIhQy/9oADAMBAAIRAxEAPwDFxfsDdlrbi65/1Aws5JTbRcdAVZKjjk+XRGE5BCshzORVlSo91iQfEIsVFGZOkDyU2h2oBIHKY+mqLBIIwVdg94GeN/krK1GmRLH97gfqgCCUspSo1eh07nKuE8LRlFrHDh8UnPmVU6+icWSNCDJ0UnU3MNwQUzSZkGPgjcNWdBl0x/EPQhJtoEkCRm4dNEnUo3hNiHSZ+g9E9Khm/U0dTCAIAc0iFccMQe8QBxF/RM+m2LEHzRYqLmOpd3uwRrJJBPRKrSpiS146QfmraGyHOEh7fP6KFTZj2yYBjWCs2jdOugN1TlCXtEnNSBWzBOizMYzAcyjnYM5Y/LPPQ+aCfWJ1DT4fG29V9VnbGqRHIeGnC6WZWU6hGig0wVoQs9tPFJr1ZVqFwj4Dj0UTLbER1SHodlSN0oiliB+1qELkwIRVhYTVcCJAAU8JXA95oI6aKvEGmfcDhYWJm++6JYKOSMrs3GfkEm9DS2bIx+E/6Z8z9UlgezZ/H5j6J1mkU5MBVlOsRoSqk4VTnui2rXc/3iTCiHKKZAWTBRDca4AiT4qjDxmGaQ2RMcN63nUMPmGS7Y33WJM3BM58OISLiVo7Vw7GDu6k6zoLyI8vJCYbE5JsHdZ+EJp2DWymVIBXVcVmEZWjp9Shx6IViFCSk+sTrCjnEaJ7Alm5I2lVpb2HzWfKWZJoLoKxWT9E+KGUSQmlNCbss6J203HQFEbMxbabpc3MOC28FiGE52xEzlPXQrLlRtRswBnYJggcVCpiCdTK67am05BIo0wOGUcOi5Rr2F5Lm90zYbkoyv0OSr2VE80xPFH4h9AthjS08TeVnustJmWqFKm4CNfCFVKuw1DOYzNHMz8k2JDtqt3jyKVRzLZZHUpHDujTRUpJDYa3EtywWjqNbJqtNhEh/gUGCnYAdTCKoLsTgnBTtpkmGgu6AqZw7pgNd0gynYqIAhWmwBDgeStpYksOV7BbiII+Hqo4mqx2jTPgsmin8QUlXlSWtCL61FoFnhx5SI8xdDlIgcUwITRhsaUpUpTIAYFOQkradGQTItzE+SGNWQpuI4KQcJuPJaexuztbE95oDaY1qPOVnODq48mgrtKPYDCgTUr1YgE2aybXgOBMeCnKcUUUJM89zs/afNUO1su5r7P2ZRJ7tasdAHVAB/wAKrbtLBt93A0rfuc93qbpKX4Ph9nFBq1dn9nMTXP5dB5HHLlb/udA+K7XZ3bBlOzcNRp//GwC/kqNpdsa9QQDlHJJzY1jX2CYT/DpwviMRTp8Wsl7um4D4qvG9k8ILNxVQHi6mHD4OEKrBbXdmJeSZtqhsVisxsp85Xs3wjRl43Yb2PLWfm8CwTP+nUIf/Ka//Rq/9t/0WkXla2yO1uIw9s2dn7XX8jqFa3WiXFWc9T7P4l2mHr/9t/0R2G7J44kZcPUB5w31IXZN7dyDLXA7hmt0sJRje2TQwkC8WBM358VJ5X9FViX2c+zsTj6rYqeyb/M8T45AUh/hsW/+ZiqTTwDS71I9Fe3tAary6oSeAktaOExdUY7tS81ZZDYtIAvKxzl0jXjj7K6/YBjQCcVrcflG44++pf8AhMUxdzHjcXUy34yVZszabqtSXVHSDLpM92dB9wq+0e2JecjnxuuTYaQJjzT5u6DhFKzH2nscAEtpNPNjz/8AUx8Fz1QZZBaQec2WrWxpmJI43PxAQ2Ir5rO7w3cR0V40QkgAPI3lJsTfRXuYQO6ZG8GJH3xQy0ZL6jmR3QZnUnd0VQElQaU7no6A0qFKrSOZsHpcK2ptyobSWjflsTxus2jVfufHK/qlWpEXJBngsUn2a66DGOon3888ZmequdSpEdzXr9Ssqm3MQLCTF7DqV0VXsvlYHCs1xJHug5dNziRN+QRJJas1G+6APwQ5/BJQfs54JGdtjFnJkqHf4Zga3gVIAbo++qYknemyEbx4KxzjknkoulITuTwdbIAiOq3Ox+Dp1cQBWBLGtc47myB3c53NnzsN6zMBhPavDZDRq5zjDWjeSVpY/arWMOGwp/KJGepYOqOG+dzOA/uZ5Ja4rsrjju2drtXtHTpNaGRUd+iPcYBIs0aRC5arjKlRxc9xJKBwWy2nK54lwu3ktunhguZVA6WrM2pjatEZqNnuLWl0XDS4ZoOo8FfimEunUkXPEo6phUm4dLybsOGgBtFNW0WlUpRuQbqXeQ8g1EGyQIUqbOKlVZCg55RyChEKt9NXUwn9ne6amJxBwISa9XuCpfTjRK7CiTFW+krqdLirmDistm6B6ZLdFCoeN0S2nJVdagsqQ+IFUaChntRrqJUHU7aKqmYcAEEynqU5uNeHFW1KfBVU3zpuVo5CMsQM5MrsVTgzxVMqyaI1Q4Ck5wjnxUWOE3upVHNJsI8ZSAi0rVfhpAy1DHXfv0KyS1SY4jRJqxp0EOwb+I80lVndzSS2MiQfshLLz9PqnDOEffREVNnVGgOcyoAdCWOAPMGFu0ZoFLT1CRYN8+qk88B6eifJuiPP0hFhREUQ6WvJyOs7LY5TrrY9EXgdluaAKZZUA3hwmD+4Egjh9UK5gH9/qm9nvIt1U5R5G4y4ncYDZbiLwTwBmFofgHt/SfJefvwNRgDix7ARIJD2gg6EEgAqeG2rWpnuVHjo7goPC30yyypejtzSM6JisXZ3baq0/nNbVFtQGnn3m/Ndf2RxdPHuf+SWZRcyCJOgnjqfBQlinErHLFmRUCFqtXXY/ZlKmcpdBN5I5n6LIfs5rrMcCeHHTTzUnJlDn6oVIpSVp4zAltyEIbKikZaGZSTFisaU707EDuYomkiGiU5YlY6Bg2EzgbQr8qRqNzBs946DpqeiG7ChYcjRKoxQiHImLIQ2BOYha7UfVQVQrRkFDEBXw/ekLSeUHiHQtRYMsoVBkOa8eqz36zoiKD5a6fsoYQuqHRyZOxkyJw4Z+ufBPi207ezmd8rdmKBU4Kmxg3lJ9OI1HVFiGzdUksvNJAHbUNv1AZME7jvHitP8TUrXdmcIgk6RyE+vBWtwrcO5jn0WkGQAS1vCJMwDfirjtipB9mygwgd7NUY7nAjwsuVx3o7LQSym5tnZhNmkjS24k95WV6EVhRiSWyXGAN03i5usevtHE1BAqNPEtB7o/nbMjXyQO1G4qo0d4mIIMBhk7rmwibrSxpibOmrMZkLnBjiCRc2JGg92VGttgwGupECLZDNxGgAmLH4KnZ+GfTF2yRALt2ozRYyfAStSnQuXAkEwNDu4A+oWWhpCwtXMwuqUnxMtBBcYMbokG+nJYu0+zOHcxz8jgTuFISL8Zmb6rofxOQDjvJPHhw10CTnzN9/wSTaG4pnk+N7LVmZS3K9rtC0hu+MpzxDuQXqXYPZTsPg2hzcr3EuI3/wz4IuhhhUIa8B0XMgEeE+AReLxobHUJZcutihjSejk+0uLzPMiPoC0/VYgqHd93R/aDEZ3kjifl9Fm0wuGzqUdHTUh+Jw5MfmMs7mNzuuvkuRxdDK6D4ro+y+0xTxLaJ/9VpHiBLfQhD9p9m5Hk7iVVJqrJ3swJTVHSousoB61YF2HrK8ulDNLBq9oJ3EwtBlFGwB2slQ/Dw/NyhHexUKlEpgAVW3UybJ6mHLTKTkgBqrpQVV4BRFYkGyEri4VAK6jSd6FrsMLRLUFWBmOKQmC5crL7yqPFFbUflAaLoKSdZHULugv5OHI/wCiUFPJTAJwVowSzpiUxCQKAJyElGQkgD07CbHGcuqlzzuzzfrxWy6nDRlytgXAAjmofhyDO4boAvGuknz3BToA/qMD9vpK5nNs7VFE/ZF1xBFteHGIPNQODaHgAQ4b8hO7e8iN6VTEZJDSSTJAE62gBCiuAW2OciBIDnCTeBNroTBoLq4GWwXWkk35/e5T/DlrYb5yTu47vBPWpmoQ1zSGt3udAtIPda7iDrZX98hoZAgC8TbcOQ6JWMFsxpLjPhHhO5DYDFuquIY0xMAACJ3km8XTbS2sxhLHFj7w4Zbf1KM2bjcOykajYab90EkNJ15SVhzih0y7FbWZQGSe9vMzJ5ErDq7TzSSZG7quf2njC95Kag8lc0tlYqgqq6SjNmYA1HclHB4MuvC6PDOFFtgXExIaJPCyIQsJSoMZgmjL3RLbgkAxvEcDZQ7SU/aUcwgnQqzFVcsAzJvYEx5dQJVuGpflFh3zA8beMWVZLRNdnmOKpxKyXkg2XS7Xo5XOCw6lG6k3ZSIw2f7cAF2UjfEovZ/ZvEPz+xrMcGRJl7YmYtB4FaOwMOHOAK7A4dtJti1gfAc6AAdYzHdr8VfHN1RKcE3Z53Xw+LZYPY7lnbm/55VT/mOLb71F5E6+zcfIixC6Xa3Zx5713FsAW1JuYMzHgsqlg3sN2uHK4V1T7JNMHw23iSBUpvbOssNhx+wtyvs7NTbVZdjxY9DBHwVVLPwf/uP1XZ7EoZ8K5rrw463NwI+ajkiu0Ui37PO8RhiEG+ktnHVhTeWuu2fEcwh8TQi4uDcFTjKyj0Zr2oGqACCtCoEFiaS2tGXsvqdl8RXhzAzI64Je0fDX4Kyh2GruMF9JvHvOPo26O7N7YNP8sxE75t5LqcFtMuq5Q0X0MG443VXkmuiXji+zAp/4fUw3v13OdH6WAAdZcZ+CZ3+HRjMKwH8zLDqQ6wXaiu1s55DtwC5XbtSQYfUMn94I8o+aIZJN02EscUjitsbGqYZ+R+U82HMD8/NAZFtDDvMnMHfw3k8URh3MLSTRkjfIF+i6W6OfhbOd9nzSXTA0v/b+n0SS5GvGel4h9GxHu8QTbnzVDsHTqWZVM9J057isfYmJa8OD4DRcXJ8A37ha+FNJjGkl2UEkNJAmTv38UpY0tG1OxsPg6QPeqOzNvcndEHp6olrKbIh4AdoRFzrqbn+qE2lnqgOpZCBPdgR/FMiOCGwQ/LJDRmLt7gAbXDdw4JeNVY+ZdX2m2YaSSSBBkSOJgFG4UWDswaf1AuLojTK0m0+CJ2fhGUWFxgSPLkJWcHUHu72U5ifdbljkSHcd8JOEX0NSaMbbmyG16mamSagnu6ZucICpsDEsacwAGuUvaCTyEruqdRlFubLlG4ky424m8LO2jgKdQOquLxoYzEDvafpJHRSjhXs28j9HmT8U42DTqtHA4h2jhZb2L7PuzBzcsO0GYknndoWe7ZzgYAmOEH0Sl8ahxzWqNLDbWYAAafiHELUo7fpBoDWlpnvGAZHXcVzb8FUaMzmOA4lpAuq4S8YWmdgzadJx98X6/Hgi6GL7wDYdGt9FwZKNpPxQygZ2gkC5NuZncszqK2aWw3tXgnB5dFjcHquWLbrue0GOa6gGA5nsADj0A73iuJpm91yrb0VT1s3diYdzHB0WtcXjyXW1g1zcrhLSLjjPFc7sfalJovZdBh67KjRDgeQIJ8YXRxaJ2gT8I6m3I0ksIs1xMsO7K65jW3xQtfEvY1s0jAN8hLtd+Ua+K2arDv8AuVUGX6JWwpGNRdTqiSADe1xvsOG8bludn8NkFWHSCB4RmS9qGiXeV/QJhtek2mYhszaI81l5PQcTz7tPVHtChtm48AZH+7uP7Sfkq9s4oPeYWe6pCUEbkzcxeFjpx5LMrM1Wp2Zx1Oo4UqpcA4hoNiATYHldR7Q7Pdh6ha7+6s9MkYLG96V0mysaxw71X2bhEd0kHxBXL1at7LQ2QwA5njoOPVUW0ZZu47DVcof7UHMYgEzvvBGllVg9l1HkS1xEzyW7snGh4JFKQN8D5q3HbZySBDXDdYfJNV0hPXZm4rYlYwWUrtvJImBuudE+D2K+C54AJm0NvzVD9sVnAnPA3d4a9ECK+IquJzBtjcujwtdUUG9GeSNH8Kz9r/IfRJZv4Kt+9v8AuP0SWvCvsXk/A7ZO0hRmGNdOhIuPHhyW/sLEis8mo3M79Mmw13aQFx45IihiC3QweS7cmJPrs5IZGjucVXptaWkzeSGQBe3isipjqVM9xsxcE8egQGCxjQwtf1uJvwVtCoahJgE2hsRvHl4Ln4V2W5WSxO0zVIL9NwBNtw/stXZVEABlG5dd7nctw4NCzamMLHZHgNbvv8plJ/aINPdbIG6SB5BNxbVJBaXYbtjbgZUDYDsupIsTxWNj9u1HggusTMC3QWWbtDHmqZIA6CNUICrQwpLaIyyuw520nHebc0M5wcQTqLjkVWFaGhU4pGOTJVcW+PePmtHZW0Wva4VgDAscvePKQstzVFohZljjJUOORpmxs3FUQ/M4Hunu7xPExdE7ap1Kw9o0Nya913e6/d1jNxZDSwEwdQqW4pzPccQOG7yXJl+Cpu0dEPlOPYq2NcJGVxBtcGT4rOY15NyfFdDhtsUy3I+mOZa4tm+8Tf70Sz0HHu0wP5i4kydR3osOMKH+VwfRfzqXsx2ghWsquGhIXWVtgU3AFoif2EGB0cfvgh6/ZfKC72rWj+KONgSDr4JpxB2Y1HbFZmlR3nPqj6HaqqPeyu8L/BAYnBtaR+azhBmR1iYVVTAVIzAZmnQtOYHy0T4QYcmjXxnaBtVhblLHH9Qv8LLKp7KY73cUAeDmkDneUA4kahIFY/zr0PyMJxfZSrqyrTcOVv6ICv2VxLLuaSNZaQ63gjKGJc091xHQrRpbdqjV+brBWfE0a5oO7E7CpsY+vUHfa4Boc3QQDmE7+fJZXbTaQrVBlnh9/Fao7TksLC1sERbTyK5PadPM4lsiVhYpSntA5pIzvZCdVu7PxtNrcrmhx4QB/wA9QsUYY7lY2mQu6OJJUc7ybO2wuCploDMQ1rjBcA4W5cSR5LMx+Gp03lrnmoRvaSR5/RYTZGqta9JfG3YPKaDSzePAf2SGJY2YJHgT4INr1a0rfiFzLBjzxb/uP0SVXshwCZZ8T+zXI3zgbmWgzexIP0V2EweU8RvGuvG2q0mt/qp5Ij00W3kZjggdvs2yTT000+ioxe2MrC2k1zSdXbwOA+q0Gs3Wn5JxQbO779VhSXs04t9HKjC1KkmD4qDsDUiYsuw9kELXYDbcqrMTeI4x4hQzLp/8sZvbMofEbFp7nEHhEqyzR9kniZhtqKYKuxOzHNmLgIF8hVTTJu0XCqNFMPWeaikKqXESYc4qpzkzeaZyaQyBCdocNEpUwUxUaGGqVACQ8AjdJBPS0Lodl4E1WS59olwAnoMwMzHlK5D2nNW0MY5nuOI6Ej0UMmHl0Whkrs18SaVR3s6jadFoJu1gDjBj34ndxReH7NVWiaNbKDzzSOJLbHyPVc37cOPeBPjC28HTaxoc3EuadcuUkdCZUZ4a6ZSOW+y7GbOxLSGudQqk2AcyDMDTu3WZU2BXJ9xgPDOPiCbLSGNcalPK5xiZgkc7TcDzXY4XK9gc3vEcIv4nRQknAtFqR5vh9gYh8xTIidXMi2v6kFiMNUpmHtcI4gx56Fd1tPGPdIaC0yQ29jGo6+St2djBUaGtdTO78wmdL5piL7hKOUltoNHnBqqHtZXsbdiYZwGanSeRqQxov4K2hseg2zKNJvMMb6wmsy+hcDx2hRc/3Gud/KCfRXO2bW30an+x30XsYptoi5sdIFh4DRRrucDbfpJhPz/geM8VfRLbEFp5yFEyvbX051aCPviqnbEov9+jTP8Apb9FpfI/DLxHi5ncfNO1x5L0Xa+yaDHQKFOOWYHzBCzquxMM4e45v8rz/wDqVRZkZeNnHe2KS7mj2Nw5aDmq3AOrd4/lST8sBcJGj7LjuVNSl8Pu603xwVT2j7/quWzopAJbvUifSf6ogsG5JtNFhQIWT9/cJvZ3RhpKLqPJFi4gTm3VFVv3Oi0XUJ+/p4Kt+GNtY+fgtKQqMqtUImLBZO0Xg6t+/BdBVwJP39wgKuyiZ/urQmkSnFs50YRrzYweB+qg/AuZqPEGR5hbv+QuJga6qyhsKor+VL2R8TObJUV11Ts3mvx1PNUVOyxH6x5f1TWeAnikcwpBy1sXsCoy4hw5a+RWfVwb26tI8FtTi+mY4SXYOnJSLUy0ApVlNxVak10BFAEMxOVbWze0Xs2OaP1RfpP1XNFRlTlijLs3GbRqV8aSZBUDiZMk34oEOTkp8EZ5M18Jth7XXc5vEtMSF2OxNt+0fl9raBlaRc+J3rzygJMExO/gtJ2Bc2HNc10X7roNusX6KOTFBlYZJI9IOMcHRd0azAAngsvbGNpNe3vEmZIDjHh/RcPU2jVJgvcYtcq3C1GkOz5id19OZUf89bZby30d5Q7QUo18BwRmK2u0NGQ6rznDuINjpvWngazi4DW/xU5Yq6NRnZ1VSh3A5wlxuQdI8CsvG4fQxlB8V0DRkYA6C7z8lmHEudVjulsaQDA67lOLZsoZRMDvj4/RJMce3g34fROtUKkXmR0jmfu6ZtTlxvEdfsK2RqmDR6eHmkaHFQFTsqPZkbyPvioxeL246R80AFWSkKsOTggIAkYTmIUJTAoAmYSDWjQDy56KBKYoAkXATZLOoKJCAE+ofv7+4VRdv8IVhMaKswUAUv8Av780I5pnlw+A6I1w4T9VX7MePzWoswzJxOz2u1aL74j0WfX2JJ7jt9gfgF0L6e7y+Sj7KVaOWSJvHFnH1tmVG/pPhf0QhYRuXeU6On3ZVf5a1w7wB5xvjjqqr5H2TeH6OHhMQutxHZxh91xb8Vl4nYNRugDhy+hVY5Yv2TeOSMZJFVMK5urSOoKqLFSzBBoRFKpuMxwBj4qrKpssk1Y06I1B3pbMc9UVTqlurSJ4hbWzcHSrNEkF3AWd/VXVNilsxOXgYI0uud5I9MsoPsyadSeS6ns/s+PzHkW0HE8TyWFU2LGjsum619UVhK9WnYiRNyCTbTTXyCnNJr+SkLT2buIxDnyXe7uAVNaSzKO6DqRqUqGNHvEnSAADaT05IpmHEEzYG3Lp97lz9FuwBtK2lIciASORskrjl3U3Hnx5p0WLiE093RShJJI0O4aKFTfylJJADFt43XtJ48FWXkEAegTJJgEvTNbokkkBGm6SpffxSSQAnpjuSSQBWbymqCIjmmSQA0WJ5T48+KZokDoPU7k6SYEVB7BMbrfVJJNGWSDR6+qRTpJM0M0fJLE2H3xKSSf0DK3OkefyQ1bA03asbv3RoLaJJLcWyLRzWPoNabCECQkku6BzSDdjuiqzqF19ZomYuSR4AiEyS5s//R0Yui3DunO03AiJvrrfVQptEu5EeiZJc5YemLN5mD0hNgz3g3drHMlMkhjNkuiwjyCSSSy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upload.wikimedia.org/wikipedia/commons/e/ec/Polar_Bear_2004-11-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0337"/>
            <a:ext cx="1584176" cy="119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4306538" y="3624511"/>
            <a:ext cx="4585941" cy="101566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Why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do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we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draw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intermolecular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forces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with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dotted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lines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and NOT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solid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line?</a:t>
            </a:r>
          </a:p>
          <a:p>
            <a:endParaRPr lang="es-ES_tradnl" sz="1400" b="1" dirty="0">
              <a:solidFill>
                <a:srgbClr val="C00000"/>
              </a:solidFill>
              <a:latin typeface="Gill Sans MT" panose="020B0502020104020203" pitchFamily="34" charset="0"/>
            </a:endParaRPr>
          </a:p>
          <a:p>
            <a:endParaRPr lang="en-US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496435" y="4860510"/>
            <a:ext cx="4396045" cy="1877437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Find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a 3D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diagram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of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tetrafluoromethane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(use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simulation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on</a:t>
            </a:r>
            <a:r>
              <a:rPr lang="es-ES_tradnl" sz="1400" b="1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8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  <a:hlinkClick r:id="rId3"/>
              </a:rPr>
              <a:t>http://phet.colorado.edu/en/simulation/molecule-polarity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).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Why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is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it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not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a polar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molecule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?</a:t>
            </a:r>
          </a:p>
          <a:p>
            <a:pPr algn="ctr"/>
            <a:endParaRPr lang="es-ES_tradnl" sz="1400" b="1" dirty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algn="ctr"/>
            <a:endParaRPr lang="es-ES_tradnl" sz="1400" b="1" dirty="0" smtClean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algn="ctr"/>
            <a:endParaRPr lang="es-ES_tradnl" sz="1400" b="1" dirty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algn="ctr"/>
            <a:endParaRPr lang="es-ES_tradnl" sz="1400" b="1" dirty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2008" y="-27384"/>
            <a:ext cx="7772400" cy="650503"/>
          </a:xfrm>
        </p:spPr>
        <p:txBody>
          <a:bodyPr>
            <a:normAutofit/>
          </a:bodyPr>
          <a:lstStyle/>
          <a:p>
            <a:r>
              <a:rPr lang="es-ES_tradnl" sz="3200" u="sng" dirty="0" err="1" smtClean="0">
                <a:latin typeface="Gill Sans MT" panose="020B0502020104020203" pitchFamily="34" charset="0"/>
              </a:rPr>
              <a:t>Hydrogen</a:t>
            </a:r>
            <a:r>
              <a:rPr lang="es-ES_tradnl" sz="3200" u="sng" dirty="0" smtClean="0">
                <a:latin typeface="Gill Sans MT" panose="020B0502020104020203" pitchFamily="34" charset="0"/>
              </a:rPr>
              <a:t> </a:t>
            </a:r>
            <a:r>
              <a:rPr lang="es-ES_tradnl" sz="3200" u="sng" dirty="0" err="1" smtClean="0">
                <a:latin typeface="Gill Sans MT" panose="020B0502020104020203" pitchFamily="34" charset="0"/>
              </a:rPr>
              <a:t>bonding</a:t>
            </a:r>
            <a:endParaRPr lang="en-US" sz="3200" u="sng" dirty="0">
              <a:latin typeface="Gill Sans MT" panose="020B0502020104020203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9512" y="1251604"/>
            <a:ext cx="4104456" cy="138499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What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is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ironic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about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term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“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hydrogen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bonding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”?</a:t>
            </a:r>
          </a:p>
          <a:p>
            <a:endParaRPr lang="es-ES_tradnl" sz="1400" b="1" dirty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endParaRPr lang="es-ES_tradnl" sz="1400" b="1" dirty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endParaRPr lang="es-ES_tradnl" sz="1400" b="1" dirty="0" smtClean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endParaRPr lang="es-ES_tradnl" sz="1400" b="1" dirty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47667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Mr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Canning´s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words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of </a:t>
            </a:r>
            <a:r>
              <a:rPr lang="es-ES_tradnl" b="1" i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wisdom</a:t>
            </a:r>
            <a:r>
              <a:rPr lang="es-ES_tradnl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 – 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“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We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must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have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a 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hydrogen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bonded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to 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either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an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……………  ,  …………….  </a:t>
            </a:r>
            <a:r>
              <a:rPr lang="es-ES_tradnl" b="1" i="1" dirty="0" err="1" smtClean="0">
                <a:solidFill>
                  <a:srgbClr val="FF0000"/>
                </a:solidFill>
                <a:latin typeface="Gill Sans MT" panose="020B0502020104020203" pitchFamily="34" charset="0"/>
              </a:rPr>
              <a:t>or</a:t>
            </a:r>
            <a:r>
              <a:rPr lang="es-ES_tradnl" b="1" i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 a ……………..”</a:t>
            </a:r>
            <a:endParaRPr lang="es-ES_tradnl" b="1" i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788024" y="3059381"/>
            <a:ext cx="3960440" cy="353943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Find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a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diagram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showing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all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outer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electrons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in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hydrogen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chloride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:</a:t>
            </a:r>
          </a:p>
          <a:p>
            <a:pPr algn="ctr"/>
            <a:endParaRPr lang="es-ES_tradnl" sz="1400" b="1" dirty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pPr algn="ctr"/>
            <a:endParaRPr lang="es-ES_tradnl" sz="1400" b="1" dirty="0" smtClean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pPr algn="ctr"/>
            <a:endParaRPr lang="es-ES_tradnl" sz="1400" b="1" dirty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pPr algn="ctr"/>
            <a:endParaRPr lang="es-ES_tradnl" sz="1400" b="1" dirty="0" smtClean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pPr algn="ctr"/>
            <a:endParaRPr lang="es-ES_tradnl" sz="1400" b="1" dirty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pPr algn="ctr"/>
            <a:endParaRPr lang="es-ES_tradnl" sz="1400" b="1" dirty="0" smtClean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Does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it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have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any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lone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pairs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? ……</a:t>
            </a:r>
          </a:p>
          <a:p>
            <a:endParaRPr lang="es-ES_tradnl" sz="1400" b="1" dirty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So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why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do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we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not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get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hydrogen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00B0F0"/>
                </a:solidFill>
                <a:latin typeface="Gill Sans MT" panose="020B0502020104020203" pitchFamily="34" charset="0"/>
              </a:rPr>
              <a:t>bonding</a:t>
            </a:r>
            <a:r>
              <a:rPr lang="es-ES_tradnl" sz="14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?</a:t>
            </a:r>
          </a:p>
          <a:p>
            <a:endParaRPr lang="es-ES_tradnl" sz="1400" b="1" dirty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endParaRPr lang="es-ES_tradnl" sz="1400" b="1" dirty="0" smtClean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endParaRPr lang="es-ES_tradnl" sz="1400" b="1" dirty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endParaRPr lang="es-ES_tradnl" sz="1400" b="1" dirty="0" smtClean="0">
              <a:solidFill>
                <a:srgbClr val="00B0F0"/>
              </a:solidFill>
              <a:latin typeface="Gill Sans MT" panose="020B0502020104020203" pitchFamily="34" charset="0"/>
            </a:endParaRPr>
          </a:p>
          <a:p>
            <a:endParaRPr lang="es-ES_tradnl" sz="1400" b="1" dirty="0" smtClean="0">
              <a:solidFill>
                <a:srgbClr val="00B0F0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52419" y="1268760"/>
            <a:ext cx="45400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Name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5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molecules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that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can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have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hydrogen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bonding</a:t>
            </a: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….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….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….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….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b="1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….</a:t>
            </a:r>
          </a:p>
        </p:txBody>
      </p:sp>
      <p:sp>
        <p:nvSpPr>
          <p:cNvPr id="3" name="AutoShape 2" descr="data:image/jpeg;base64,/9j/4AAQSkZJRgABAQAAAQABAAD/2wCEAAkGBxQSEhUUExQVFhUXGBgYGBgXFxgXHBgXFxQXGBQXGBgYHCggGBolHBQUITEhJSkrLi4uFx8zODMsNygtLisBCgoKDg0OGhAQGywkHCQsLCwsLCwsLCwsLCwsLCwsLCwsLCwsLCwsLCwsLCwsLCwsLCwsLCwsLCwsLCwsLCwsLP/AABEIAMMBAgMBIgACEQEDEQH/xAAbAAABBQEBAAAAAAAAAAAAAAAEAAECAwUGB//EAEIQAAEDAgMFBQYEBAUCBwAAAAEAAhEDIQQSMQVBUWFxBiKBkbETMqHB0fAUI0JSYnLh8QcVgpKiU5MWM0NUc7LC/8QAGAEAAwEBAAAAAAAAAAAAAAAAAAEDAgT/xAAjEQACAgICAgMBAQEAAAAAAAAAAQIRAyESMRNBBFFhIhQy/9oADAMBAAIRAxEAPwDFxfsDdlrbi65/1Aws5JTbRcdAVZKjjk+XRGE5BCshzORVlSo91iQfEIsVFGZOkDyU2h2oBIHKY+mqLBIIwVdg94GeN/krK1GmRLH97gfqgCCUspSo1eh07nKuE8LRlFrHDh8UnPmVU6+icWSNCDJ0UnU3MNwQUzSZkGPgjcNWdBl0x/EPQhJtoEkCRm4dNEnUo3hNiHSZ+g9E9Khm/U0dTCAIAc0iFccMQe8QBxF/RM+m2LEHzRYqLmOpd3uwRrJJBPRKrSpiS146QfmraGyHOEh7fP6KFTZj2yYBjWCs2jdOugN1TlCXtEnNSBWzBOizMYzAcyjnYM5Y/LPPQ+aCfWJ1DT4fG29V9VnbGqRHIeGnC6WZWU6hGig0wVoQs9tPFJr1ZVqFwj4Dj0UTLbER1SHodlSN0oiliB+1qELkwIRVhYTVcCJAAU8JXA95oI6aKvEGmfcDhYWJm++6JYKOSMrs3GfkEm9DS2bIx+E/6Z8z9UlgezZ/H5j6J1mkU5MBVlOsRoSqk4VTnui2rXc/3iTCiHKKZAWTBRDca4AiT4qjDxmGaQ2RMcN63nUMPmGS7Y33WJM3BM58OISLiVo7Vw7GDu6k6zoLyI8vJCYbE5JsHdZ+EJp2DWymVIBXVcVmEZWjp9Shx6IViFCSk+sTrCjnEaJ7Alm5I2lVpb2HzWfKWZJoLoKxWT9E+KGUSQmlNCbss6J203HQFEbMxbabpc3MOC28FiGE52xEzlPXQrLlRtRswBnYJggcVCpiCdTK67am05BIo0wOGUcOi5Rr2F5Lm90zYbkoyv0OSr2VE80xPFH4h9AthjS08TeVnustJmWqFKm4CNfCFVKuw1DOYzNHMz8k2JDtqt3jyKVRzLZZHUpHDujTRUpJDYa3EtywWjqNbJqtNhEh/gUGCnYAdTCKoLsTgnBTtpkmGgu6AqZw7pgNd0gynYqIAhWmwBDgeStpYksOV7BbiII+Hqo4mqx2jTPgsmin8QUlXlSWtCL61FoFnhx5SI8xdDlIgcUwITRhsaUpUpTIAYFOQkradGQTItzE+SGNWQpuI4KQcJuPJaexuztbE95oDaY1qPOVnODq48mgrtKPYDCgTUr1YgE2aybXgOBMeCnKcUUUJM89zs/afNUO1su5r7P2ZRJ7tasdAHVAB/wAKrbtLBt93A0rfuc93qbpKX4Ph9nFBq1dn9nMTXP5dB5HHLlb/udA+K7XZ3bBlOzcNRp//GwC/kqNpdsa9QQDlHJJzY1jX2CYT/DpwviMRTp8Wsl7um4D4qvG9k8ILNxVQHi6mHD4OEKrBbXdmJeSZtqhsVisxsp85Xs3wjRl43Yb2PLWfm8CwTP+nUIf/Ka//Rq/9t/0WkXla2yO1uIw9s2dn7XX8jqFa3WiXFWc9T7P4l2mHr/9t/0R2G7J44kZcPUB5w31IXZN7dyDLXA7hmt0sJRje2TQwkC8WBM358VJ5X9FViX2c+zsTj6rYqeyb/M8T45AUh/hsW/+ZiqTTwDS71I9Fe3tAary6oSeAktaOExdUY7tS81ZZDYtIAvKxzl0jXjj7K6/YBjQCcVrcflG44++pf8AhMUxdzHjcXUy34yVZszabqtSXVHSDLpM92dB9wq+0e2JecjnxuuTYaQJjzT5u6DhFKzH2nscAEtpNPNjz/8AUx8Fz1QZZBaQec2WrWxpmJI43PxAQ2Ir5rO7w3cR0V40QkgAPI3lJsTfRXuYQO6ZG8GJH3xQy0ZL6jmR3QZnUnd0VQElQaU7no6A0qFKrSOZsHpcK2ptyobSWjflsTxus2jVfufHK/qlWpEXJBngsUn2a66DGOon3888ZmequdSpEdzXr9Ssqm3MQLCTF7DqV0VXsvlYHCs1xJHug5dNziRN+QRJJas1G+6APwQ5/BJQfs54JGdtjFnJkqHf4Zga3gVIAbo++qYknemyEbx4KxzjknkoulITuTwdbIAiOq3Ox+Dp1cQBWBLGtc47myB3c53NnzsN6zMBhPavDZDRq5zjDWjeSVpY/arWMOGwp/KJGepYOqOG+dzOA/uZ5Ja4rsrjju2drtXtHTpNaGRUd+iPcYBIs0aRC5arjKlRxc9xJKBwWy2nK54lwu3ktunhguZVA6WrM2pjatEZqNnuLWl0XDS4ZoOo8FfimEunUkXPEo6phUm4dLybsOGgBtFNW0WlUpRuQbqXeQ8g1EGyQIUqbOKlVZCg55RyChEKt9NXUwn9ne6amJxBwISa9XuCpfTjRK7CiTFW+krqdLirmDistm6B6ZLdFCoeN0S2nJVdagsqQ+IFUaChntRrqJUHU7aKqmYcAEEynqU5uNeHFW1KfBVU3zpuVo5CMsQM5MrsVTgzxVMqyaI1Q4Ck5wjnxUWOE3upVHNJsI8ZSAi0rVfhpAy1DHXfv0KyS1SY4jRJqxp0EOwb+I80lVndzSS2MiQfshLLz9PqnDOEffREVNnVGgOcyoAdCWOAPMGFu0ZoFLT1CRYN8+qk88B6eifJuiPP0hFhREUQ6WvJyOs7LY5TrrY9EXgdluaAKZZUA3hwmD+4Egjh9UK5gH9/qm9nvIt1U5R5G4y4ncYDZbiLwTwBmFofgHt/SfJefvwNRgDix7ARIJD2gg6EEgAqeG2rWpnuVHjo7goPC30yyypejtzSM6JisXZ3baq0/nNbVFtQGnn3m/Ndf2RxdPHuf+SWZRcyCJOgnjqfBQlinErHLFmRUCFqtXXY/ZlKmcpdBN5I5n6LIfs5rrMcCeHHTTzUnJlDn6oVIpSVp4zAltyEIbKikZaGZSTFisaU707EDuYomkiGiU5YlY6Bg2EzgbQr8qRqNzBs946DpqeiG7ChYcjRKoxQiHImLIQ2BOYha7UfVQVQrRkFDEBXw/ekLSeUHiHQtRYMsoVBkOa8eqz36zoiKD5a6fsoYQuqHRyZOxkyJw4Z+ufBPi207ezmd8rdmKBU4Kmxg3lJ9OI1HVFiGzdUksvNJAHbUNv1AZME7jvHitP8TUrXdmcIgk6RyE+vBWtwrcO5jn0WkGQAS1vCJMwDfirjtipB9mygwgd7NUY7nAjwsuVx3o7LQSym5tnZhNmkjS24k95WV6EVhRiSWyXGAN03i5usevtHE1BAqNPEtB7o/nbMjXyQO1G4qo0d4mIIMBhk7rmwibrSxpibOmrMZkLnBjiCRc2JGg92VGttgwGupECLZDNxGgAmLH4KnZ+GfTF2yRALt2ozRYyfAStSnQuXAkEwNDu4A+oWWhpCwtXMwuqUnxMtBBcYMbokG+nJYu0+zOHcxz8jgTuFISL8Zmb6rofxOQDjvJPHhw10CTnzN9/wSTaG4pnk+N7LVmZS3K9rtC0hu+MpzxDuQXqXYPZTsPg2hzcr3EuI3/wz4IuhhhUIa8B0XMgEeE+AReLxobHUJZcutihjSejk+0uLzPMiPoC0/VYgqHd93R/aDEZ3kjifl9Fm0wuGzqUdHTUh+Jw5MfmMs7mNzuuvkuRxdDK6D4ro+y+0xTxLaJ/9VpHiBLfQhD9p9m5Hk7iVVJqrJ3swJTVHSousoB61YF2HrK8ulDNLBq9oJ3EwtBlFGwB2slQ/Dw/NyhHexUKlEpgAVW3UybJ6mHLTKTkgBqrpQVV4BRFYkGyEri4VAK6jSd6FrsMLRLUFWBmOKQmC5crL7yqPFFbUflAaLoKSdZHULugv5OHI/wCiUFPJTAJwVowSzpiUxCQKAJyElGQkgD07CbHGcuqlzzuzzfrxWy6nDRlytgXAAjmofhyDO4boAvGuknz3BToA/qMD9vpK5nNs7VFE/ZF1xBFteHGIPNQODaHgAQ4b8hO7e8iN6VTEZJDSSTJAE62gBCiuAW2OciBIDnCTeBNroTBoLq4GWwXWkk35/e5T/DlrYb5yTu47vBPWpmoQ1zSGt3udAtIPda7iDrZX98hoZAgC8TbcOQ6JWMFsxpLjPhHhO5DYDFuquIY0xMAACJ3km8XTbS2sxhLHFj7w4Zbf1KM2bjcOykajYab90EkNJ15SVhzih0y7FbWZQGSe9vMzJ5ErDq7TzSSZG7quf2njC95Kag8lc0tlYqgqq6SjNmYA1HclHB4MuvC6PDOFFtgXExIaJPCyIQsJSoMZgmjL3RLbgkAxvEcDZQ7SU/aUcwgnQqzFVcsAzJvYEx5dQJVuGpflFh3zA8beMWVZLRNdnmOKpxKyXkg2XS7Xo5XOCw6lG6k3ZSIw2f7cAF2UjfEovZ/ZvEPz+xrMcGRJl7YmYtB4FaOwMOHOAK7A4dtJti1gfAc6AAdYzHdr8VfHN1RKcE3Z53Xw+LZYPY7lnbm/55VT/mOLb71F5E6+zcfIixC6Xa3Zx5713FsAW1JuYMzHgsqlg3sN2uHK4V1T7JNMHw23iSBUpvbOssNhx+wtyvs7NTbVZdjxY9DBHwVVLPwf/uP1XZ7EoZ8K5rrw463NwI+ajkiu0Ui37PO8RhiEG+ktnHVhTeWuu2fEcwh8TQi4uDcFTjKyj0Zr2oGqACCtCoEFiaS2tGXsvqdl8RXhzAzI64Je0fDX4Kyh2GruMF9JvHvOPo26O7N7YNP8sxE75t5LqcFtMuq5Q0X0MG443VXkmuiXji+zAp/4fUw3v13OdH6WAAdZcZ+CZ3+HRjMKwH8zLDqQ6wXaiu1s55DtwC5XbtSQYfUMn94I8o+aIZJN02EscUjitsbGqYZ+R+U82HMD8/NAZFtDDvMnMHfw3k8URh3MLSTRkjfIF+i6W6OfhbOd9nzSXTA0v/b+n0SS5GvGel4h9GxHu8QTbnzVDsHTqWZVM9J057isfYmJa8OD4DRcXJ8A37ha+FNJjGkl2UEkNJAmTv38UpY0tG1OxsPg6QPeqOzNvcndEHp6olrKbIh4AdoRFzrqbn+qE2lnqgOpZCBPdgR/FMiOCGwQ/LJDRmLt7gAbXDdw4JeNVY+ZdX2m2YaSSSBBkSOJgFG4UWDswaf1AuLojTK0m0+CJ2fhGUWFxgSPLkJWcHUHu72U5ifdbljkSHcd8JOEX0NSaMbbmyG16mamSagnu6ZucICpsDEsacwAGuUvaCTyEruqdRlFubLlG4ky424m8LO2jgKdQOquLxoYzEDvafpJHRSjhXs28j9HmT8U42DTqtHA4h2jhZb2L7PuzBzcsO0GYknndoWe7ZzgYAmOEH0Sl8ahxzWqNLDbWYAAafiHELUo7fpBoDWlpnvGAZHXcVzb8FUaMzmOA4lpAuq4S8YWmdgzadJx98X6/Hgi6GL7wDYdGt9FwZKNpPxQygZ2gkC5NuZncszqK2aWw3tXgnB5dFjcHquWLbrue0GOa6gGA5nsADj0A73iuJpm91yrb0VT1s3diYdzHB0WtcXjyXW1g1zcrhLSLjjPFc7sfalJovZdBh67KjRDgeQIJ8YXRxaJ2gT8I6m3I0ksIs1xMsO7K65jW3xQtfEvY1s0jAN8hLtd+Ua+K2arDv8AuVUGX6JWwpGNRdTqiSADe1xvsOG8bludn8NkFWHSCB4RmS9qGiXeV/QJhtek2mYhszaI81l5PQcTz7tPVHtChtm48AZH+7uP7Sfkq9s4oPeYWe6pCUEbkzcxeFjpx5LMrM1Wp2Zx1Oo4UqpcA4hoNiATYHldR7Q7Pdh6ha7+6s9MkYLG96V0mysaxw71X2bhEd0kHxBXL1at7LQ2QwA5njoOPVUW0ZZu47DVcof7UHMYgEzvvBGllVg9l1HkS1xEzyW7snGh4JFKQN8D5q3HbZySBDXDdYfJNV0hPXZm4rYlYwWUrtvJImBuudE+D2K+C54AJm0NvzVD9sVnAnPA3d4a9ECK+IquJzBtjcujwtdUUG9GeSNH8Kz9r/IfRJZv4Kt+9v8AuP0SWvCvsXk/A7ZO0hRmGNdOhIuPHhyW/sLEis8mo3M79Mmw13aQFx45IihiC3QweS7cmJPrs5IZGjucVXptaWkzeSGQBe3isipjqVM9xsxcE8egQGCxjQwtf1uJvwVtCoahJgE2hsRvHl4Ln4V2W5WSxO0zVIL9NwBNtw/stXZVEABlG5dd7nctw4NCzamMLHZHgNbvv8plJ/aINPdbIG6SB5BNxbVJBaXYbtjbgZUDYDsupIsTxWNj9u1HggusTMC3QWWbtDHmqZIA6CNUICrQwpLaIyyuw520nHebc0M5wcQTqLjkVWFaGhU4pGOTJVcW+PePmtHZW0Wva4VgDAscvePKQstzVFohZljjJUOORpmxs3FUQ/M4Hunu7xPExdE7ap1Kw9o0Nya913e6/d1jNxZDSwEwdQqW4pzPccQOG7yXJl+Cpu0dEPlOPYq2NcJGVxBtcGT4rOY15NyfFdDhtsUy3I+mOZa4tm+8Tf70Sz0HHu0wP5i4kydR3osOMKH+VwfRfzqXsx2ghWsquGhIXWVtgU3AFoif2EGB0cfvgh6/ZfKC72rWj+KONgSDr4JpxB2Y1HbFZmlR3nPqj6HaqqPeyu8L/BAYnBtaR+azhBmR1iYVVTAVIzAZmnQtOYHy0T4QYcmjXxnaBtVhblLHH9Qv8LLKp7KY73cUAeDmkDneUA4kahIFY/zr0PyMJxfZSrqyrTcOVv6ICv2VxLLuaSNZaQ63gjKGJc091xHQrRpbdqjV+brBWfE0a5oO7E7CpsY+vUHfa4Boc3QQDmE7+fJZXbTaQrVBlnh9/Fao7TksLC1sERbTyK5PadPM4lsiVhYpSntA5pIzvZCdVu7PxtNrcrmhx4QB/wA9QsUYY7lY2mQu6OJJUc7ybO2wuCploDMQ1rjBcA4W5cSR5LMx+Gp03lrnmoRvaSR5/RYTZGqta9JfG3YPKaDSzePAf2SGJY2YJHgT4INr1a0rfiFzLBjzxb/uP0SVXshwCZZ8T+zXI3zgbmWgzexIP0V2EweU8RvGuvG2q0mt/qp5Ij00W3kZjggdvs2yTT000+ioxe2MrC2k1zSdXbwOA+q0Gs3Wn5JxQbO779VhSXs04t9HKjC1KkmD4qDsDUiYsuw9kELXYDbcqrMTeI4x4hQzLp/8sZvbMofEbFp7nEHhEqyzR9kniZhtqKYKuxOzHNmLgIF8hVTTJu0XCqNFMPWeaikKqXESYc4qpzkzeaZyaQyBCdocNEpUwUxUaGGqVACQ8AjdJBPS0Lodl4E1WS59olwAnoMwMzHlK5D2nNW0MY5nuOI6Ej0UMmHl0Whkrs18SaVR3s6jadFoJu1gDjBj34ndxReH7NVWiaNbKDzzSOJLbHyPVc37cOPeBPjC28HTaxoc3EuadcuUkdCZUZ4a6ZSOW+y7GbOxLSGudQqk2AcyDMDTu3WZU2BXJ9xgPDOPiCbLSGNcalPK5xiZgkc7TcDzXY4XK9gc3vEcIv4nRQknAtFqR5vh9gYh8xTIidXMi2v6kFiMNUpmHtcI4gx56Fd1tPGPdIaC0yQ29jGo6+St2djBUaGtdTO78wmdL5piL7hKOUltoNHnBqqHtZXsbdiYZwGanSeRqQxov4K2hseg2zKNJvMMb6wmsy+hcDx2hRc/3Gud/KCfRXO2bW30an+x30XsYptoi5sdIFh4DRRrucDbfpJhPz/geM8VfRLbEFp5yFEyvbX051aCPviqnbEov9+jTP8Apb9FpfI/DLxHi5ncfNO1x5L0Xa+yaDHQKFOOWYHzBCzquxMM4e45v8rz/wDqVRZkZeNnHe2KS7mj2Nw5aDmq3AOrd4/lST8sBcJGj7LjuVNSl8Pu603xwVT2j7/quWzopAJbvUifSf6ogsG5JtNFhQIWT9/cJvZ3RhpKLqPJFi4gTm3VFVv3Oi0XUJ+/p4Kt+GNtY+fgtKQqMqtUImLBZO0Xg6t+/BdBVwJP39wgKuyiZ/urQmkSnFs50YRrzYweB+qg/AuZqPEGR5hbv+QuJga6qyhsKor+VL2R8TObJUV11Ts3mvx1PNUVOyxH6x5f1TWeAnikcwpBy1sXsCoy4hw5a+RWfVwb26tI8FtTi+mY4SXYOnJSLUy0ApVlNxVak10BFAEMxOVbWze0Xs2OaP1RfpP1XNFRlTlijLs3GbRqV8aSZBUDiZMk34oEOTkp8EZ5M18Jth7XXc5vEtMSF2OxNt+0fl9raBlaRc+J3rzygJMExO/gtJ2Bc2HNc10X7roNusX6KOTFBlYZJI9IOMcHRd0azAAngsvbGNpNe3vEmZIDjHh/RcPU2jVJgvcYtcq3C1GkOz5id19OZUf89bZby30d5Q7QUo18BwRmK2u0NGQ6rznDuINjpvWngazi4DW/xU5Yq6NRnZ1VSh3A5wlxuQdI8CsvG4fQxlB8V0DRkYA6C7z8lmHEudVjulsaQDA67lOLZsoZRMDvj4/RJMce3g34fROtUKkXmR0jmfu6ZtTlxvEdfsK2RqmDR6eHmkaHFQFTsqPZkbyPvioxeL246R80AFWSkKsOTggIAkYTmIUJTAoAmYSDWjQDy56KBKYoAkXATZLOoKJCAE+ofv7+4VRdv8IVhMaKswUAUv8Av780I5pnlw+A6I1w4T9VX7MePzWoswzJxOz2u1aL74j0WfX2JJ7jt9gfgF0L6e7y+Sj7KVaOWSJvHFnH1tmVG/pPhf0QhYRuXeU6On3ZVf5a1w7wB5xvjjqqr5H2TeH6OHhMQutxHZxh91xb8Vl4nYNRugDhy+hVY5Yv2TeOSMZJFVMK5urSOoKqLFSzBBoRFKpuMxwBj4qrKpssk1Y06I1B3pbMc9UVTqlurSJ4hbWzcHSrNEkF3AWd/VXVNilsxOXgYI0uud5I9MsoPsyadSeS6ns/s+PzHkW0HE8TyWFU2LGjsum619UVhK9WnYiRNyCTbTTXyCnNJr+SkLT2buIxDnyXe7uAVNaSzKO6DqRqUqGNHvEnSAADaT05IpmHEEzYG3Lp97lz9FuwBtK2lIciASORskrjl3U3Hnx5p0WLiE093RShJJI0O4aKFTfylJJADFt43XtJ48FWXkEAegTJJgEvTNbokkkBGm6SpffxSSQAnpjuSSQBWbymqCIjmmSQA0WJ5T48+KZokDoPU7k6SYEVB7BMbrfVJJNGWSDR6+qRTpJM0M0fJLE2H3xKSSf0DK3OkefyQ1bA03asbv3RoLaJJLcWyLRzWPoNabCECQkku6BzSDdjuiqzqF19ZomYuSR4AiEyS5s//R0Yui3DunO03AiJvrrfVQptEu5EeiZJc5YemLN5mD0hNgz3g3drHMlMkhjNkuiwjyCSSSy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data:image/jpeg;base64,/9j/4AAQSkZJRgABAQAAAQABAAD/2wCEAAkGBxQSEhUUExQVFhUXGBgYGBgXFxgXHBgXFxQXGBQXGBgYHCggGBolHBQUITEhJSkrLi4uFx8zODMsNygtLisBCgoKDg0OGhAQGywkHCQsLCwsLCwsLCwsLCwsLCwsLCwsLCwsLCwsLCwsLCwsLCwsLCwsLCwsLCwsLCwsLCwsLP/AABEIAMMBAgMBIgACEQEDEQH/xAAbAAABBQEBAAAAAAAAAAAAAAAEAAECAwUGB//EAEIQAAEDAgMFBQYEBAUCBwAAAAEAAhEDIQQSMQVBUWFxBiKBkbETMqHB0fAUI0JSYnLh8QcVgpKiU5MWM0NUc7LC/8QAGAEAAwEBAAAAAAAAAAAAAAAAAAEDAgT/xAAjEQACAgICAgMBAQEAAAAAAAAAAQIRAyESMRNBBFFhIhQy/9oADAMBAAIRAxEAPwDFxfsDdlrbi65/1Aws5JTbRcdAVZKjjk+XRGE5BCshzORVlSo91iQfEIsVFGZOkDyU2h2oBIHKY+mqLBIIwVdg94GeN/krK1GmRLH97gfqgCCUspSo1eh07nKuE8LRlFrHDh8UnPmVU6+icWSNCDJ0UnU3MNwQUzSZkGPgjcNWdBl0x/EPQhJtoEkCRm4dNEnUo3hNiHSZ+g9E9Khm/U0dTCAIAc0iFccMQe8QBxF/RM+m2LEHzRYqLmOpd3uwRrJJBPRKrSpiS146QfmraGyHOEh7fP6KFTZj2yYBjWCs2jdOugN1TlCXtEnNSBWzBOizMYzAcyjnYM5Y/LPPQ+aCfWJ1DT4fG29V9VnbGqRHIeGnC6WZWU6hGig0wVoQs9tPFJr1ZVqFwj4Dj0UTLbER1SHodlSN0oiliB+1qELkwIRVhYTVcCJAAU8JXA95oI6aKvEGmfcDhYWJm++6JYKOSMrs3GfkEm9DS2bIx+E/6Z8z9UlgezZ/H5j6J1mkU5MBVlOsRoSqk4VTnui2rXc/3iTCiHKKZAWTBRDca4AiT4qjDxmGaQ2RMcN63nUMPmGS7Y33WJM3BM58OISLiVo7Vw7GDu6k6zoLyI8vJCYbE5JsHdZ+EJp2DWymVIBXVcVmEZWjp9Shx6IViFCSk+sTrCjnEaJ7Alm5I2lVpb2HzWfKWZJoLoKxWT9E+KGUSQmlNCbss6J203HQFEbMxbabpc3MOC28FiGE52xEzlPXQrLlRtRswBnYJggcVCpiCdTK67am05BIo0wOGUcOi5Rr2F5Lm90zYbkoyv0OSr2VE80xPFH4h9AthjS08TeVnustJmWqFKm4CNfCFVKuw1DOYzNHMz8k2JDtqt3jyKVRzLZZHUpHDujTRUpJDYa3EtywWjqNbJqtNhEh/gUGCnYAdTCKoLsTgnBTtpkmGgu6AqZw7pgNd0gynYqIAhWmwBDgeStpYksOV7BbiII+Hqo4mqx2jTPgsmin8QUlXlSWtCL61FoFnhx5SI8xdDlIgcUwITRhsaUpUpTIAYFOQkradGQTItzE+SGNWQpuI4KQcJuPJaexuztbE95oDaY1qPOVnODq48mgrtKPYDCgTUr1YgE2aybXgOBMeCnKcUUUJM89zs/afNUO1su5r7P2ZRJ7tasdAHVAB/wAKrbtLBt93A0rfuc93qbpKX4Ph9nFBq1dn9nMTXP5dB5HHLlb/udA+K7XZ3bBlOzcNRp//GwC/kqNpdsa9QQDlHJJzY1jX2CYT/DpwviMRTp8Wsl7um4D4qvG9k8ILNxVQHi6mHD4OEKrBbXdmJeSZtqhsVisxsp85Xs3wjRl43Yb2PLWfm8CwTP+nUIf/Ka//Rq/9t/0WkXla2yO1uIw9s2dn7XX8jqFa3WiXFWc9T7P4l2mHr/9t/0R2G7J44kZcPUB5w31IXZN7dyDLXA7hmt0sJRje2TQwkC8WBM358VJ5X9FViX2c+zsTj6rYqeyb/M8T45AUh/hsW/+ZiqTTwDS71I9Fe3tAary6oSeAktaOExdUY7tS81ZZDYtIAvKxzl0jXjj7K6/YBjQCcVrcflG44++pf8AhMUxdzHjcXUy34yVZszabqtSXVHSDLpM92dB9wq+0e2JecjnxuuTYaQJjzT5u6DhFKzH2nscAEtpNPNjz/8AUx8Fz1QZZBaQec2WrWxpmJI43PxAQ2Ir5rO7w3cR0V40QkgAPI3lJsTfRXuYQO6ZG8GJH3xQy0ZL6jmR3QZnUnd0VQElQaU7no6A0qFKrSOZsHpcK2ptyobSWjflsTxus2jVfufHK/qlWpEXJBngsUn2a66DGOon3888ZmequdSpEdzXr9Ssqm3MQLCTF7DqV0VXsvlYHCs1xJHug5dNziRN+QRJJas1G+6APwQ5/BJQfs54JGdtjFnJkqHf4Zga3gVIAbo++qYknemyEbx4KxzjknkoulITuTwdbIAiOq3Ox+Dp1cQBWBLGtc47myB3c53NnzsN6zMBhPavDZDRq5zjDWjeSVpY/arWMOGwp/KJGepYOqOG+dzOA/uZ5Ja4rsrjju2drtXtHTpNaGRUd+iPcYBIs0aRC5arjKlRxc9xJKBwWy2nK54lwu3ktunhguZVA6WrM2pjatEZqNnuLWl0XDS4ZoOo8FfimEunUkXPEo6phUm4dLybsOGgBtFNW0WlUpRuQbqXeQ8g1EGyQIUqbOKlVZCg55RyChEKt9NXUwn9ne6amJxBwISa9XuCpfTjRK7CiTFW+krqdLirmDistm6B6ZLdFCoeN0S2nJVdagsqQ+IFUaChntRrqJUHU7aKqmYcAEEynqU5uNeHFW1KfBVU3zpuVo5CMsQM5MrsVTgzxVMqyaI1Q4Ck5wjnxUWOE3upVHNJsI8ZSAi0rVfhpAy1DHXfv0KyS1SY4jRJqxp0EOwb+I80lVndzSS2MiQfshLLz9PqnDOEffREVNnVGgOcyoAdCWOAPMGFu0ZoFLT1CRYN8+qk88B6eifJuiPP0hFhREUQ6WvJyOs7LY5TrrY9EXgdluaAKZZUA3hwmD+4Egjh9UK5gH9/qm9nvIt1U5R5G4y4ncYDZbiLwTwBmFofgHt/SfJefvwNRgDix7ARIJD2gg6EEgAqeG2rWpnuVHjo7goPC30yyypejtzSM6JisXZ3baq0/nNbVFtQGnn3m/Ndf2RxdPHuf+SWZRcyCJOgnjqfBQlinErHLFmRUCFqtXXY/ZlKmcpdBN5I5n6LIfs5rrMcCeHHTTzUnJlDn6oVIpSVp4zAltyEIbKikZaGZSTFisaU707EDuYomkiGiU5YlY6Bg2EzgbQr8qRqNzBs946DpqeiG7ChYcjRKoxQiHImLIQ2BOYha7UfVQVQrRkFDEBXw/ekLSeUHiHQtRYMsoVBkOa8eqz36zoiKD5a6fsoYQuqHRyZOxkyJw4Z+ufBPi207ezmd8rdmKBU4Kmxg3lJ9OI1HVFiGzdUksvNJAHbUNv1AZME7jvHitP8TUrXdmcIgk6RyE+vBWtwrcO5jn0WkGQAS1vCJMwDfirjtipB9mygwgd7NUY7nAjwsuVx3o7LQSym5tnZhNmkjS24k95WV6EVhRiSWyXGAN03i5usevtHE1BAqNPEtB7o/nbMjXyQO1G4qo0d4mIIMBhk7rmwibrSxpibOmrMZkLnBjiCRc2JGg92VGttgwGupECLZDNxGgAmLH4KnZ+GfTF2yRALt2ozRYyfAStSnQuXAkEwNDu4A+oWWhpCwtXMwuqUnxMtBBcYMbokG+nJYu0+zOHcxz8jgTuFISL8Zmb6rofxOQDjvJPHhw10CTnzN9/wSTaG4pnk+N7LVmZS3K9rtC0hu+MpzxDuQXqXYPZTsPg2hzcr3EuI3/wz4IuhhhUIa8B0XMgEeE+AReLxobHUJZcutihjSejk+0uLzPMiPoC0/VYgqHd93R/aDEZ3kjifl9Fm0wuGzqUdHTUh+Jw5MfmMs7mNzuuvkuRxdDK6D4ro+y+0xTxLaJ/9VpHiBLfQhD9p9m5Hk7iVVJqrJ3swJTVHSousoB61YF2HrK8ulDNLBq9oJ3EwtBlFGwB2slQ/Dw/NyhHexUKlEpgAVW3UybJ6mHLTKTkgBqrpQVV4BRFYkGyEri4VAK6jSd6FrsMLRLUFWBmOKQmC5crL7yqPFFbUflAaLoKSdZHULugv5OHI/wCiUFPJTAJwVowSzpiUxCQKAJyElGQkgD07CbHGcuqlzzuzzfrxWy6nDRlytgXAAjmofhyDO4boAvGuknz3BToA/qMD9vpK5nNs7VFE/ZF1xBFteHGIPNQODaHgAQ4b8hO7e8iN6VTEZJDSSTJAE62gBCiuAW2OciBIDnCTeBNroTBoLq4GWwXWkk35/e5T/DlrYb5yTu47vBPWpmoQ1zSGt3udAtIPda7iDrZX98hoZAgC8TbcOQ6JWMFsxpLjPhHhO5DYDFuquIY0xMAACJ3km8XTbS2sxhLHFj7w4Zbf1KM2bjcOykajYab90EkNJ15SVhzih0y7FbWZQGSe9vMzJ5ErDq7TzSSZG7quf2njC95Kag8lc0tlYqgqq6SjNmYA1HclHB4MuvC6PDOFFtgXExIaJPCyIQsJSoMZgmjL3RLbgkAxvEcDZQ7SU/aUcwgnQqzFVcsAzJvYEx5dQJVuGpflFh3zA8beMWVZLRNdnmOKpxKyXkg2XS7Xo5XOCw6lG6k3ZSIw2f7cAF2UjfEovZ/ZvEPz+xrMcGRJl7YmYtB4FaOwMOHOAK7A4dtJti1gfAc6AAdYzHdr8VfHN1RKcE3Z53Xw+LZYPY7lnbm/55VT/mOLb71F5E6+zcfIixC6Xa3Zx5713FsAW1JuYMzHgsqlg3sN2uHK4V1T7JNMHw23iSBUpvbOssNhx+wtyvs7NTbVZdjxY9DBHwVVLPwf/uP1XZ7EoZ8K5rrw463NwI+ajkiu0Ui37PO8RhiEG+ktnHVhTeWuu2fEcwh8TQi4uDcFTjKyj0Zr2oGqACCtCoEFiaS2tGXsvqdl8RXhzAzI64Je0fDX4Kyh2GruMF9JvHvOPo26O7N7YNP8sxE75t5LqcFtMuq5Q0X0MG443VXkmuiXji+zAp/4fUw3v13OdH6WAAdZcZ+CZ3+HRjMKwH8zLDqQ6wXaiu1s55DtwC5XbtSQYfUMn94I8o+aIZJN02EscUjitsbGqYZ+R+U82HMD8/NAZFtDDvMnMHfw3k8URh3MLSTRkjfIF+i6W6OfhbOd9nzSXTA0v/b+n0SS5GvGel4h9GxHu8QTbnzVDsHTqWZVM9J057isfYmJa8OD4DRcXJ8A37ha+FNJjGkl2UEkNJAmTv38UpY0tG1OxsPg6QPeqOzNvcndEHp6olrKbIh4AdoRFzrqbn+qE2lnqgOpZCBPdgR/FMiOCGwQ/LJDRmLt7gAbXDdw4JeNVY+ZdX2m2YaSSSBBkSOJgFG4UWDswaf1AuLojTK0m0+CJ2fhGUWFxgSPLkJWcHUHu72U5ifdbljkSHcd8JOEX0NSaMbbmyG16mamSagnu6ZucICpsDEsacwAGuUvaCTyEruqdRlFubLlG4ky424m8LO2jgKdQOquLxoYzEDvafpJHRSjhXs28j9HmT8U42DTqtHA4h2jhZb2L7PuzBzcsO0GYknndoWe7ZzgYAmOEH0Sl8ahxzWqNLDbWYAAafiHELUo7fpBoDWlpnvGAZHXcVzb8FUaMzmOA4lpAuq4S8YWmdgzadJx98X6/Hgi6GL7wDYdGt9FwZKNpPxQygZ2gkC5NuZncszqK2aWw3tXgnB5dFjcHquWLbrue0GOa6gGA5nsADj0A73iuJpm91yrb0VT1s3diYdzHB0WtcXjyXW1g1zcrhLSLjjPFc7sfalJovZdBh67KjRDgeQIJ8YXRxaJ2gT8I6m3I0ksIs1xMsO7K65jW3xQtfEvY1s0jAN8hLtd+Ua+K2arDv8AuVUGX6JWwpGNRdTqiSADe1xvsOG8bludn8NkFWHSCB4RmS9qGiXeV/QJhtek2mYhszaI81l5PQcTz7tPVHtChtm48AZH+7uP7Sfkq9s4oPeYWe6pCUEbkzcxeFjpx5LMrM1Wp2Zx1Oo4UqpcA4hoNiATYHldR7Q7Pdh6ha7+6s9MkYLG96V0mysaxw71X2bhEd0kHxBXL1at7LQ2QwA5njoOPVUW0ZZu47DVcof7UHMYgEzvvBGllVg9l1HkS1xEzyW7snGh4JFKQN8D5q3HbZySBDXDdYfJNV0hPXZm4rYlYwWUrtvJImBuudE+D2K+C54AJm0NvzVD9sVnAnPA3d4a9ECK+IquJzBtjcujwtdUUG9GeSNH8Kz9r/IfRJZv4Kt+9v8AuP0SWvCvsXk/A7ZO0hRmGNdOhIuPHhyW/sLEis8mo3M79Mmw13aQFx45IihiC3QweS7cmJPrs5IZGjucVXptaWkzeSGQBe3isipjqVM9xsxcE8egQGCxjQwtf1uJvwVtCoahJgE2hsRvHl4Ln4V2W5WSxO0zVIL9NwBNtw/stXZVEABlG5dd7nctw4NCzamMLHZHgNbvv8plJ/aINPdbIG6SB5BNxbVJBaXYbtjbgZUDYDsupIsTxWNj9u1HggusTMC3QWWbtDHmqZIA6CNUICrQwpLaIyyuw520nHebc0M5wcQTqLjkVWFaGhU4pGOTJVcW+PePmtHZW0Wva4VgDAscvePKQstzVFohZljjJUOORpmxs3FUQ/M4Hunu7xPExdE7ap1Kw9o0Nya913e6/d1jNxZDSwEwdQqW4pzPccQOG7yXJl+Cpu0dEPlOPYq2NcJGVxBtcGT4rOY15NyfFdDhtsUy3I+mOZa4tm+8Tf70Sz0HHu0wP5i4kydR3osOMKH+VwfRfzqXsx2ghWsquGhIXWVtgU3AFoif2EGB0cfvgh6/ZfKC72rWj+KONgSDr4JpxB2Y1HbFZmlR3nPqj6HaqqPeyu8L/BAYnBtaR+azhBmR1iYVVTAVIzAZmnQtOYHy0T4QYcmjXxnaBtVhblLHH9Qv8LLKp7KY73cUAeDmkDneUA4kahIFY/zr0PyMJxfZSrqyrTcOVv6ICv2VxLLuaSNZaQ63gjKGJc091xHQrRpbdqjV+brBWfE0a5oO7E7CpsY+vUHfa4Boc3QQDmE7+fJZXbTaQrVBlnh9/Fao7TksLC1sERbTyK5PadPM4lsiVhYpSntA5pIzvZCdVu7PxtNrcrmhx4QB/wA9QsUYY7lY2mQu6OJJUc7ybO2wuCploDMQ1rjBcA4W5cSR5LMx+Gp03lrnmoRvaSR5/RYTZGqta9JfG3YPKaDSzePAf2SGJY2YJHgT4INr1a0rfiFzLBjzxb/uP0SVXshwCZZ8T+zXI3zgbmWgzexIP0V2EweU8RvGuvG2q0mt/qp5Ij00W3kZjggdvs2yTT000+ioxe2MrC2k1zSdXbwOA+q0Gs3Wn5JxQbO779VhSXs04t9HKjC1KkmD4qDsDUiYsuw9kELXYDbcqrMTeI4x4hQzLp/8sZvbMofEbFp7nEHhEqyzR9kniZhtqKYKuxOzHNmLgIF8hVTTJu0XCqNFMPWeaikKqXESYc4qpzkzeaZyaQyBCdocNEpUwUxUaGGqVACQ8AjdJBPS0Lodl4E1WS59olwAnoMwMzHlK5D2nNW0MY5nuOI6Ej0UMmHl0Whkrs18SaVR3s6jadFoJu1gDjBj34ndxReH7NVWiaNbKDzzSOJLbHyPVc37cOPeBPjC28HTaxoc3EuadcuUkdCZUZ4a6ZSOW+y7GbOxLSGudQqk2AcyDMDTu3WZU2BXJ9xgPDOPiCbLSGNcalPK5xiZgkc7TcDzXY4XK9gc3vEcIv4nRQknAtFqR5vh9gYh8xTIidXMi2v6kFiMNUpmHtcI4gx56Fd1tPGPdIaC0yQ29jGo6+St2djBUaGtdTO78wmdL5piL7hKOUltoNHnBqqHtZXsbdiYZwGanSeRqQxov4K2hseg2zKNJvMMb6wmsy+hcDx2hRc/3Gud/KCfRXO2bW30an+x30XsYptoi5sdIFh4DRRrucDbfpJhPz/geM8VfRLbEFp5yFEyvbX051aCPviqnbEov9+jTP8Apb9FpfI/DLxHi5ncfNO1x5L0Xa+yaDHQKFOOWYHzBCzquxMM4e45v8rz/wDqVRZkZeNnHe2KS7mj2Nw5aDmq3AOrd4/lST8sBcJGj7LjuVNSl8Pu603xwVT2j7/quWzopAJbvUifSf6ogsG5JtNFhQIWT9/cJvZ3RhpKLqPJFi4gTm3VFVv3Oi0XUJ+/p4Kt+GNtY+fgtKQqMqtUImLBZO0Xg6t+/BdBVwJP39wgKuyiZ/urQmkSnFs50YRrzYweB+qg/AuZqPEGR5hbv+QuJga6qyhsKor+VL2R8TObJUV11Ts3mvx1PNUVOyxH6x5f1TWeAnikcwpBy1sXsCoy4hw5a+RWfVwb26tI8FtTi+mY4SXYOnJSLUy0ApVlNxVak10BFAEMxOVbWze0Xs2OaP1RfpP1XNFRlTlijLs3GbRqV8aSZBUDiZMk34oEOTkp8EZ5M18Jth7XXc5vEtMSF2OxNt+0fl9raBlaRc+J3rzygJMExO/gtJ2Bc2HNc10X7roNusX6KOTFBlYZJI9IOMcHRd0azAAngsvbGNpNe3vEmZIDjHh/RcPU2jVJgvcYtcq3C1GkOz5id19OZUf89bZby30d5Q7QUo18BwRmK2u0NGQ6rznDuINjpvWngazi4DW/xU5Yq6NRnZ1VSh3A5wlxuQdI8CsvG4fQxlB8V0DRkYA6C7z8lmHEudVjulsaQDA67lOLZsoZRMDvj4/RJMce3g34fROtUKkXmR0jmfu6ZtTlxvEdfsK2RqmDR6eHmkaHFQFTsqPZkbyPvioxeL246R80AFWSkKsOTggIAkYTmIUJTAoAmYSDWjQDy56KBKYoAkXATZLOoKJCAE+ofv7+4VRdv8IVhMaKswUAUv8Av780I5pnlw+A6I1w4T9VX7MePzWoswzJxOz2u1aL74j0WfX2JJ7jt9gfgF0L6e7y+Sj7KVaOWSJvHFnH1tmVG/pPhf0QhYRuXeU6On3ZVf5a1w7wB5xvjjqqr5H2TeH6OHhMQutxHZxh91xb8Vl4nYNRugDhy+hVY5Yv2TeOSMZJFVMK5urSOoKqLFSzBBoRFKpuMxwBj4qrKpssk1Y06I1B3pbMc9UVTqlurSJ4hbWzcHSrNEkF3AWd/VXVNilsxOXgYI0uud5I9MsoPsyadSeS6ns/s+PzHkW0HE8TyWFU2LGjsum619UVhK9WnYiRNyCTbTTXyCnNJr+SkLT2buIxDnyXe7uAVNaSzKO6DqRqUqGNHvEnSAADaT05IpmHEEzYG3Lp97lz9FuwBtK2lIciASORskrjl3U3Hnx5p0WLiE093RShJJI0O4aKFTfylJJADFt43XtJ48FWXkEAegTJJgEvTNbokkkBGm6SpffxSSQAnpjuSSQBWbymqCIjmmSQA0WJ5T48+KZokDoPU7k6SYEVB7BMbrfVJJNGWSDR6+qRTpJM0M0fJLE2H3xKSSf0DK3OkefyQ1bA03asbv3RoLaJJLcWyLRzWPoNabCECQkku6BzSDdjuiqzqF19ZomYuSR4AiEyS5s//R0Yui3DunO03AiJvrrfVQptEu5EeiZJc5YemLN5mD0hNgz3g3drHMlMkhjNkuiwjyCSSSy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17 CuadroTexto"/>
          <p:cNvSpPr txBox="1"/>
          <p:nvPr/>
        </p:nvSpPr>
        <p:spPr>
          <a:xfrm>
            <a:off x="138813" y="2852936"/>
            <a:ext cx="4289171" cy="375487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Delete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incorrect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answer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It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is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latin typeface="Gill Sans MT" panose="020B0502020104020203" pitchFamily="34" charset="0"/>
              </a:rPr>
              <a:t>strongest</a:t>
            </a:r>
            <a:r>
              <a:rPr lang="es-ES_tradnl" sz="1400" b="1" dirty="0" smtClean="0">
                <a:latin typeface="Gill Sans MT" panose="020B0502020104020203" pitchFamily="34" charset="0"/>
              </a:rPr>
              <a:t> / </a:t>
            </a:r>
            <a:r>
              <a:rPr lang="es-ES_tradnl" sz="1400" b="1" dirty="0" err="1" smtClean="0">
                <a:latin typeface="Gill Sans MT" panose="020B0502020104020203" pitchFamily="34" charset="0"/>
              </a:rPr>
              <a:t>weakest</a:t>
            </a:r>
            <a:r>
              <a:rPr lang="es-ES_tradnl" sz="1400" b="1" dirty="0" smtClean="0">
                <a:latin typeface="Gill Sans MT" panose="020B0502020104020203" pitchFamily="34" charset="0"/>
              </a:rPr>
              <a:t> 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intermolecular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force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s-ES_tradnl" sz="1400" b="1" dirty="0" smtClean="0">
              <a:solidFill>
                <a:srgbClr val="C00000"/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O, N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or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F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must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have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at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least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1 </a:t>
            </a:r>
            <a:r>
              <a:rPr lang="es-ES_tradnl" sz="1400" b="1" dirty="0" err="1" smtClean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lone</a:t>
            </a:r>
            <a:r>
              <a:rPr lang="es-ES_tradnl" sz="1400" b="1" dirty="0" smtClean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electron</a:t>
            </a:r>
            <a:r>
              <a:rPr lang="es-ES_tradnl" sz="1400" b="1" dirty="0" smtClean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 /</a:t>
            </a:r>
            <a:r>
              <a:rPr lang="es-ES_tradnl" sz="1400" b="1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pair</a:t>
            </a:r>
            <a:r>
              <a:rPr lang="es-ES_tradnl" sz="1400" b="1" dirty="0" smtClean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 of </a:t>
            </a:r>
            <a:r>
              <a:rPr lang="es-ES_tradnl" sz="1400" b="1" dirty="0" err="1" smtClean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electrons</a:t>
            </a:r>
            <a:r>
              <a:rPr lang="es-ES_tradnl" sz="1400" b="1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s-ES_tradnl" sz="1400" b="1" dirty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In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ammonia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,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nitrogen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atom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has </a:t>
            </a:r>
            <a:r>
              <a:rPr lang="es-ES_tradnl" sz="1400" b="1" dirty="0" smtClean="0">
                <a:latin typeface="Gill Sans MT" panose="020B0502020104020203" pitchFamily="34" charset="0"/>
              </a:rPr>
              <a:t>1 / 2 / 3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lone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pairs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.</a:t>
            </a:r>
            <a:endParaRPr lang="es-ES_tradnl" sz="1400" b="1" dirty="0">
              <a:solidFill>
                <a:srgbClr val="C00000"/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ES_tradnl" sz="1400" b="1" dirty="0">
              <a:solidFill>
                <a:srgbClr val="C00000"/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In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these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molecule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hydrogen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has a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partial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smtClean="0">
                <a:latin typeface="Gill Sans MT" panose="020B0502020104020203" pitchFamily="34" charset="0"/>
              </a:rPr>
              <a:t>positive / </a:t>
            </a:r>
            <a:r>
              <a:rPr lang="es-ES_tradnl" sz="1400" b="1" dirty="0" err="1" smtClean="0">
                <a:latin typeface="Gill Sans MT" panose="020B0502020104020203" pitchFamily="34" charset="0"/>
              </a:rPr>
              <a:t>negative</a:t>
            </a:r>
            <a:r>
              <a:rPr lang="es-ES_tradnl" sz="1400" b="1" dirty="0" smtClean="0"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charge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because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atoms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they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are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bonded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to are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very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latin typeface="Gill Sans MT" panose="020B0502020104020203" pitchFamily="34" charset="0"/>
              </a:rPr>
              <a:t>electropositive</a:t>
            </a:r>
            <a:r>
              <a:rPr lang="es-ES_tradnl" sz="1400" b="1" dirty="0" smtClean="0">
                <a:latin typeface="Gill Sans MT" panose="020B0502020104020203" pitchFamily="34" charset="0"/>
              </a:rPr>
              <a:t> / </a:t>
            </a:r>
            <a:r>
              <a:rPr lang="es-ES_tradnl" sz="1400" b="1" dirty="0" err="1" smtClean="0">
                <a:latin typeface="Gill Sans MT" panose="020B0502020104020203" pitchFamily="34" charset="0"/>
              </a:rPr>
              <a:t>electronegative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s-ES_tradnl" sz="1400" b="1" dirty="0">
              <a:solidFill>
                <a:srgbClr val="C00000"/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The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H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is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latin typeface="Gill Sans MT" panose="020B0502020104020203" pitchFamily="34" charset="0"/>
              </a:rPr>
              <a:t>attracted</a:t>
            </a:r>
            <a:r>
              <a:rPr lang="es-ES_tradnl" sz="1400" b="1" dirty="0" smtClean="0">
                <a:latin typeface="Gill Sans MT" panose="020B0502020104020203" pitchFamily="34" charset="0"/>
              </a:rPr>
              <a:t> to / </a:t>
            </a:r>
            <a:r>
              <a:rPr lang="es-ES_tradnl" sz="1400" b="1" dirty="0" err="1" smtClean="0">
                <a:latin typeface="Gill Sans MT" panose="020B0502020104020203" pitchFamily="34" charset="0"/>
              </a:rPr>
              <a:t>repelled</a:t>
            </a:r>
            <a:r>
              <a:rPr lang="es-ES_tradnl" sz="1400" b="1" dirty="0" smtClean="0">
                <a:latin typeface="Gill Sans MT" panose="020B0502020104020203" pitchFamily="34" charset="0"/>
              </a:rPr>
              <a:t> 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by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a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lone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</a:t>
            </a:r>
            <a:r>
              <a:rPr lang="es-ES_tradnl" sz="1400" b="1" dirty="0" err="1" smtClean="0">
                <a:solidFill>
                  <a:srgbClr val="C00000"/>
                </a:solidFill>
                <a:latin typeface="Gill Sans MT" panose="020B0502020104020203" pitchFamily="34" charset="0"/>
              </a:rPr>
              <a:t>pair</a:t>
            </a:r>
            <a:r>
              <a:rPr lang="es-ES_tradnl" sz="14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.</a:t>
            </a:r>
            <a:endParaRPr lang="en-US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16024"/>
            <a:ext cx="8640960" cy="620688"/>
          </a:xfrm>
        </p:spPr>
        <p:txBody>
          <a:bodyPr>
            <a:noAutofit/>
          </a:bodyPr>
          <a:lstStyle/>
          <a:p>
            <a:pPr algn="l"/>
            <a:r>
              <a:rPr lang="es-ES_tradnl" sz="2400" dirty="0" smtClean="0">
                <a:latin typeface="Gill Sans MT" panose="020B0502020104020203" pitchFamily="34" charset="0"/>
              </a:rPr>
              <a:t>Complete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this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table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by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adding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structures</a:t>
            </a:r>
            <a:r>
              <a:rPr lang="es-ES_tradnl" sz="2400" dirty="0" smtClean="0">
                <a:latin typeface="Gill Sans MT" panose="020B0502020104020203" pitchFamily="34" charset="0"/>
              </a:rPr>
              <a:t> of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each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compound</a:t>
            </a:r>
            <a:r>
              <a:rPr lang="es-ES_tradnl" sz="2400" dirty="0" smtClean="0">
                <a:latin typeface="Gill Sans MT" panose="020B0502020104020203" pitchFamily="34" charset="0"/>
              </a:rPr>
              <a:t>,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stating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bonding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types</a:t>
            </a:r>
            <a:r>
              <a:rPr lang="es-ES_tradnl" sz="2400" dirty="0" smtClean="0">
                <a:latin typeface="Gill Sans MT" panose="020B0502020104020203" pitchFamily="34" charset="0"/>
              </a:rPr>
              <a:t> and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its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boiling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point</a:t>
            </a:r>
            <a:r>
              <a:rPr lang="es-ES_tradnl" sz="2400" dirty="0" smtClean="0">
                <a:latin typeface="Gill Sans MT" panose="020B0502020104020203" pitchFamily="34" charset="0"/>
              </a:rPr>
              <a:t>.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449744"/>
              </p:ext>
            </p:extLst>
          </p:nvPr>
        </p:nvGraphicFramePr>
        <p:xfrm>
          <a:off x="467544" y="1412776"/>
          <a:ext cx="8136906" cy="511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560174"/>
                <a:gridCol w="960106"/>
                <a:gridCol w="1584176"/>
                <a:gridCol w="1152128"/>
                <a:gridCol w="1728194"/>
              </a:tblGrid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Structure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Van der Waals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Permanent</a:t>
                      </a:r>
                      <a:r>
                        <a:rPr lang="es-ES_tradnl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600" baseline="0" dirty="0" err="1" smtClean="0">
                          <a:solidFill>
                            <a:schemeClr val="tx1"/>
                          </a:solidFill>
                        </a:rPr>
                        <a:t>dipole-dipole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Hydrogen</a:t>
                      </a:r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bonding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Boiling</a:t>
                      </a:r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point</a:t>
                      </a:r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s-ES_tradnl" sz="1600" baseline="30000" dirty="0" err="1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s-ES_tradnl" sz="16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Methane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tx1"/>
                          </a:solidFill>
                        </a:rPr>
                        <a:t>-162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Propane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Hydrogen</a:t>
                      </a:r>
                      <a:r>
                        <a:rPr lang="es-ES_tradnl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iodide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Methoxy</a:t>
                      </a:r>
                      <a:r>
                        <a:rPr lang="es-ES_tradnl" sz="1600" b="1" smtClean="0">
                          <a:solidFill>
                            <a:srgbClr val="FF0000"/>
                          </a:solidFill>
                        </a:rPr>
                        <a:t> methane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Ethanol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367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dirty="0" err="1" smtClean="0">
                          <a:solidFill>
                            <a:srgbClr val="FF0000"/>
                          </a:solidFill>
                        </a:rPr>
                        <a:t>Water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 descr="http://upload.wikimedia.org/wikipedia/commons/c/c0/Methane-2D-squa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68860"/>
            <a:ext cx="659707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106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469</Words>
  <Application>Microsoft Office PowerPoint</Application>
  <PresentationFormat>Presentación en pantalla (4:3)</PresentationFormat>
  <Paragraphs>114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Unjumble the key words from this topic:</vt:lpstr>
      <vt:lpstr>Van der Waals forces</vt:lpstr>
      <vt:lpstr>Permanent dipole-dipole</vt:lpstr>
      <vt:lpstr>Hydrogen bonding</vt:lpstr>
      <vt:lpstr>Complete this table by adding the structures of each compound, stating the bonding types and its boiling point.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Unjumble the key words from this topic:</dc:title>
  <dc:creator>Oliver Canning</dc:creator>
  <cp:lastModifiedBy>sfpaula.default</cp:lastModifiedBy>
  <cp:revision>9</cp:revision>
  <dcterms:created xsi:type="dcterms:W3CDTF">2014-02-12T15:33:04Z</dcterms:created>
  <dcterms:modified xsi:type="dcterms:W3CDTF">2014-02-14T09:14:58Z</dcterms:modified>
</cp:coreProperties>
</file>