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2"/>
  </p:notesMasterIdLst>
  <p:sldIdLst>
    <p:sldId id="362" r:id="rId2"/>
    <p:sldId id="329" r:id="rId3"/>
    <p:sldId id="333" r:id="rId4"/>
    <p:sldId id="334" r:id="rId5"/>
    <p:sldId id="335" r:id="rId6"/>
    <p:sldId id="259" r:id="rId7"/>
    <p:sldId id="363" r:id="rId8"/>
    <p:sldId id="336" r:id="rId9"/>
    <p:sldId id="338" r:id="rId10"/>
    <p:sldId id="263" r:id="rId11"/>
    <p:sldId id="339" r:id="rId12"/>
    <p:sldId id="340" r:id="rId13"/>
    <p:sldId id="341" r:id="rId14"/>
    <p:sldId id="342" r:id="rId15"/>
    <p:sldId id="343" r:id="rId16"/>
    <p:sldId id="265" r:id="rId17"/>
    <p:sldId id="266" r:id="rId18"/>
    <p:sldId id="267" r:id="rId19"/>
    <p:sldId id="268" r:id="rId20"/>
    <p:sldId id="365" r:id="rId21"/>
    <p:sldId id="269" r:id="rId22"/>
    <p:sldId id="315" r:id="rId23"/>
    <p:sldId id="316" r:id="rId24"/>
    <p:sldId id="317" r:id="rId25"/>
    <p:sldId id="318" r:id="rId26"/>
    <p:sldId id="275" r:id="rId27"/>
    <p:sldId id="366" r:id="rId28"/>
    <p:sldId id="367" r:id="rId29"/>
    <p:sldId id="337" r:id="rId30"/>
    <p:sldId id="347" r:id="rId31"/>
    <p:sldId id="359" r:id="rId32"/>
    <p:sldId id="348" r:id="rId33"/>
    <p:sldId id="277" r:id="rId34"/>
    <p:sldId id="344" r:id="rId35"/>
    <p:sldId id="345" r:id="rId36"/>
    <p:sldId id="368" r:id="rId37"/>
    <p:sldId id="346" r:id="rId38"/>
    <p:sldId id="349" r:id="rId39"/>
    <p:sldId id="282" r:id="rId40"/>
    <p:sldId id="283" r:id="rId41"/>
    <p:sldId id="284" r:id="rId42"/>
    <p:sldId id="370" r:id="rId43"/>
    <p:sldId id="350" r:id="rId44"/>
    <p:sldId id="287" r:id="rId45"/>
    <p:sldId id="288" r:id="rId46"/>
    <p:sldId id="351" r:id="rId47"/>
    <p:sldId id="352" r:id="rId48"/>
    <p:sldId id="292" r:id="rId49"/>
    <p:sldId id="293" r:id="rId50"/>
    <p:sldId id="326" r:id="rId51"/>
    <p:sldId id="325" r:id="rId52"/>
    <p:sldId id="324" r:id="rId53"/>
    <p:sldId id="294" r:id="rId54"/>
    <p:sldId id="299" r:id="rId55"/>
    <p:sldId id="300" r:id="rId56"/>
    <p:sldId id="301" r:id="rId57"/>
    <p:sldId id="302" r:id="rId58"/>
    <p:sldId id="353" r:id="rId59"/>
    <p:sldId id="332" r:id="rId60"/>
    <p:sldId id="371" r:id="rId61"/>
    <p:sldId id="308" r:id="rId62"/>
    <p:sldId id="372" r:id="rId63"/>
    <p:sldId id="373" r:id="rId64"/>
    <p:sldId id="309" r:id="rId65"/>
    <p:sldId id="323" r:id="rId66"/>
    <p:sldId id="358" r:id="rId67"/>
    <p:sldId id="311" r:id="rId68"/>
    <p:sldId id="361" r:id="rId69"/>
    <p:sldId id="374" r:id="rId70"/>
    <p:sldId id="35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7" autoAdjust="0"/>
    <p:restoredTop sz="94237" autoAdjust="0"/>
  </p:normalViewPr>
  <p:slideViewPr>
    <p:cSldViewPr>
      <p:cViewPr varScale="1">
        <p:scale>
          <a:sx n="69" d="100"/>
          <a:sy n="69" d="100"/>
        </p:scale>
        <p:origin x="-9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3-2014\Diploma%20-%20Biology\Unit%201%20-%20statistics\table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3-2014\Diploma%20-%20Biology\Unit%201%20-%20statistics\table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i="0" baseline="0" dirty="0" smtClean="0">
                <a:effectLst/>
              </a:rPr>
              <a:t>Graph 1: </a:t>
            </a:r>
            <a:r>
              <a:rPr lang="en-US" altLang="ja-JP" sz="1600" b="0" i="0" baseline="0" dirty="0" smtClean="0">
                <a:effectLst/>
              </a:rPr>
              <a:t>Comparing mean bill lengths in two hummingbird species</a:t>
            </a:r>
            <a:r>
              <a:rPr lang="en-US" altLang="ja-JP" sz="1600" b="0" i="0" baseline="0" smtClean="0">
                <a:effectLst/>
              </a:rPr>
              <a:t>, </a:t>
            </a:r>
            <a:r>
              <a:rPr lang="en-US" altLang="ja-JP" sz="1600" b="0" i="1" baseline="0" smtClean="0">
                <a:effectLst/>
              </a:rPr>
              <a:t>A. </a:t>
            </a:r>
            <a:r>
              <a:rPr lang="en-US" altLang="ja-JP" sz="1600" b="0" i="1" baseline="0" dirty="0" smtClean="0">
                <a:effectLst/>
              </a:rPr>
              <a:t>colubris </a:t>
            </a:r>
            <a:r>
              <a:rPr lang="en-US" altLang="ja-JP" sz="1600" b="0" i="0" baseline="0" smtClean="0">
                <a:effectLst/>
              </a:rPr>
              <a:t>and </a:t>
            </a:r>
            <a:r>
              <a:rPr lang="en-US" altLang="ja-JP" sz="1600" b="0" i="1" baseline="0" smtClean="0">
                <a:effectLst/>
              </a:rPr>
              <a:t>C. latirostris</a:t>
            </a:r>
            <a:r>
              <a:rPr lang="en-US" altLang="ja-JP" sz="1600" b="0" i="0" baseline="0" smtClean="0">
                <a:effectLst/>
              </a:rPr>
              <a:t>. </a:t>
            </a:r>
            <a:endParaRPr lang="en-US" altLang="ja-JP" sz="1600" dirty="0" smtClean="0">
              <a:effectLst/>
            </a:endParaRPr>
          </a:p>
        </c:rich>
      </c:tx>
      <c:layout>
        <c:manualLayout>
          <c:xMode val="edge"/>
          <c:yMode val="edge"/>
          <c:x val="0.13570003235896899"/>
          <c:y val="1.320133675151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62659667541599"/>
          <c:y val="0.14448117252670101"/>
          <c:w val="0.49289181318088598"/>
          <c:h val="0.80922256005128101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x"/>
            <c:size val="9"/>
            <c:spPr>
              <a:effectLst/>
            </c:spPr>
          </c:marker>
          <c:dLbls>
            <c:dLbl>
              <c:idx val="0"/>
              <c:layout>
                <c:manualLayout>
                  <c:x val="0"/>
                  <c:y val="1.93798449612389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600" i="1" smtClean="0"/>
                      <a:t>A.</a:t>
                    </a:r>
                    <a:r>
                      <a:rPr lang="en-US" altLang="ja-JP" sz="1600" i="1" baseline="0" smtClean="0"/>
                      <a:t> </a:t>
                    </a:r>
                    <a:r>
                      <a:rPr lang="en-US" altLang="ja-JP" sz="1600" i="1" baseline="0" dirty="0"/>
                      <a:t>colubris</a:t>
                    </a:r>
                    <a:r>
                      <a:rPr lang="en-US" altLang="ja-JP" sz="1600"/>
                      <a:t>, </a:t>
                    </a:r>
                    <a:r>
                      <a:rPr lang="en-US" altLang="ja-JP" sz="1600" smtClean="0"/>
                      <a:t>15.9mm </a:t>
                    </a:r>
                    <a:endParaRPr lang="en-US" altLang="ja-JP" sz="110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ja-JP" sz="1600" i="1" smtClean="0"/>
                      <a:t>C.</a:t>
                    </a:r>
                    <a:r>
                      <a:rPr lang="en-US" altLang="ja-JP" sz="1600" i="1" baseline="0" smtClean="0"/>
                      <a:t> </a:t>
                    </a:r>
                    <a:r>
                      <a:rPr lang="en-US" altLang="ja-JP" sz="1600" i="1" baseline="0" dirty="0"/>
                      <a:t>latirostris</a:t>
                    </a:r>
                    <a:r>
                      <a:rPr lang="en-US" altLang="ja-JP" sz="1600"/>
                      <a:t>, </a:t>
                    </a:r>
                    <a:r>
                      <a:rPr lang="en-US" altLang="ja-JP" sz="1600" smtClean="0"/>
                      <a:t>18.8mm </a:t>
                    </a:r>
                    <a:endParaRPr lang="en-US" altLang="ja-JP" sz="110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lang="ja-JP"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yVal>
            <c:numRef>
              <c:f>Sheet1!$C$14:$D$14</c:f>
              <c:numCache>
                <c:formatCode>0.0_ </c:formatCode>
                <c:ptCount val="2"/>
                <c:pt idx="0">
                  <c:v>15.9</c:v>
                </c:pt>
                <c:pt idx="1">
                  <c:v>18.8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11552"/>
        <c:axId val="88512128"/>
      </c:scatterChart>
      <c:valAx>
        <c:axId val="885115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en-US" altLang="ja-JP" sz="2000"/>
                  <a:t>Species of hummingbird</a:t>
                </a:r>
              </a:p>
            </c:rich>
          </c:tx>
          <c:layout>
            <c:manualLayout>
              <c:xMode val="edge"/>
              <c:yMode val="edge"/>
              <c:x val="0.31353126235932799"/>
              <c:y val="0.94767441860465096"/>
            </c:manualLayout>
          </c:layout>
          <c:overlay val="0"/>
        </c:title>
        <c:majorTickMark val="out"/>
        <c:minorTickMark val="none"/>
        <c:tickLblPos val="nextTo"/>
        <c:crossAx val="88512128"/>
        <c:crosses val="autoZero"/>
        <c:crossBetween val="midCat"/>
      </c:valAx>
      <c:valAx>
        <c:axId val="8851212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ja-JP" sz="2000"/>
                </a:pPr>
                <a:r>
                  <a:rPr lang="en-US" altLang="ja-JP" sz="2000" dirty="0"/>
                  <a:t>Mean Bill length  </a:t>
                </a:r>
                <a:r>
                  <a:rPr lang="en-US" altLang="ja-JP" sz="2000"/>
                  <a:t>(±</a:t>
                </a:r>
                <a:r>
                  <a:rPr lang="en-US" altLang="ja-JP" sz="2000" smtClean="0"/>
                  <a:t>0.1mm</a:t>
                </a:r>
                <a:r>
                  <a:rPr lang="en-US" altLang="ja-JP" sz="2000" dirty="0"/>
                  <a:t>) </a:t>
                </a:r>
              </a:p>
            </c:rich>
          </c:tx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88511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600" b="1" i="0" baseline="0" dirty="0" smtClean="0">
                <a:effectLst/>
              </a:rPr>
              <a:t>Graph 1: </a:t>
            </a:r>
            <a:r>
              <a:rPr lang="en-US" altLang="ja-JP" sz="1600" b="0" i="0" baseline="0" dirty="0" smtClean="0">
                <a:effectLst/>
              </a:rPr>
              <a:t>Comparing mean bill lengths in two hummingbird species</a:t>
            </a:r>
            <a:r>
              <a:rPr lang="en-US" altLang="ja-JP" sz="1600" b="0" i="0" baseline="0" smtClean="0">
                <a:effectLst/>
              </a:rPr>
              <a:t>, </a:t>
            </a:r>
            <a:r>
              <a:rPr lang="en-US" altLang="ja-JP" sz="1600" b="0" i="1" baseline="0" smtClean="0">
                <a:effectLst/>
              </a:rPr>
              <a:t>A. </a:t>
            </a:r>
            <a:r>
              <a:rPr lang="en-US" altLang="ja-JP" sz="1600" b="0" i="1" baseline="0" dirty="0" smtClean="0">
                <a:effectLst/>
              </a:rPr>
              <a:t>colubris </a:t>
            </a:r>
            <a:r>
              <a:rPr lang="en-US" altLang="ja-JP" sz="1600" b="0" i="0" baseline="0" smtClean="0">
                <a:effectLst/>
              </a:rPr>
              <a:t>and </a:t>
            </a:r>
            <a:r>
              <a:rPr lang="en-US" altLang="ja-JP" sz="1600" b="0" i="1" baseline="0" smtClean="0">
                <a:effectLst/>
              </a:rPr>
              <a:t>C. latirostris</a:t>
            </a:r>
            <a:r>
              <a:rPr lang="en-US" altLang="ja-JP" sz="1600" b="0" i="0" baseline="0" smtClean="0">
                <a:effectLst/>
              </a:rPr>
              <a:t>. </a:t>
            </a:r>
            <a:endParaRPr lang="en-US" altLang="ja-JP" sz="1600" dirty="0" smtClean="0">
              <a:effectLst/>
            </a:endParaRPr>
          </a:p>
        </c:rich>
      </c:tx>
      <c:layout>
        <c:manualLayout>
          <c:xMode val="edge"/>
          <c:yMode val="edge"/>
          <c:x val="0.13570003235896899"/>
          <c:y val="1.320133675151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62659667541599"/>
          <c:y val="0.14448117252670101"/>
          <c:w val="0.49289181318088598"/>
          <c:h val="0.80922256005128101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x"/>
            <c:size val="9"/>
            <c:spPr>
              <a:effectLst/>
            </c:spPr>
          </c:marker>
          <c:dLbls>
            <c:dLbl>
              <c:idx val="0"/>
              <c:layout>
                <c:manualLayout>
                  <c:x val="0"/>
                  <c:y val="1.93798449612389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600" i="1" smtClean="0"/>
                      <a:t>A.</a:t>
                    </a:r>
                    <a:r>
                      <a:rPr lang="en-US" altLang="ja-JP" sz="1600" i="1" baseline="0" smtClean="0"/>
                      <a:t> </a:t>
                    </a:r>
                    <a:r>
                      <a:rPr lang="en-US" altLang="ja-JP" sz="1600" i="1" baseline="0" dirty="0" smtClean="0"/>
                      <a:t>colubris</a:t>
                    </a:r>
                    <a:r>
                      <a:rPr lang="en-US" altLang="ja-JP" sz="1600" smtClean="0"/>
                      <a:t>, 15.9mm </a:t>
                    </a:r>
                    <a:endParaRPr lang="en-US" altLang="ja-JP" sz="110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ja-JP" sz="1600" i="1" smtClean="0"/>
                      <a:t>C.</a:t>
                    </a:r>
                    <a:r>
                      <a:rPr lang="en-US" altLang="ja-JP" sz="1600" i="1" baseline="0" smtClean="0"/>
                      <a:t> </a:t>
                    </a:r>
                    <a:r>
                      <a:rPr lang="en-US" altLang="ja-JP" sz="1600" i="1" baseline="0" dirty="0"/>
                      <a:t>latirostris</a:t>
                    </a:r>
                    <a:r>
                      <a:rPr lang="en-US" altLang="ja-JP" sz="1600"/>
                      <a:t>, </a:t>
                    </a:r>
                    <a:r>
                      <a:rPr lang="en-US" altLang="ja-JP" sz="1600" smtClean="0"/>
                      <a:t>18.8mm </a:t>
                    </a:r>
                    <a:endParaRPr lang="en-US" altLang="ja-JP" sz="110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lang="ja-JP" sz="1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yVal>
            <c:numRef>
              <c:f>Sheet1!$C$14:$D$14</c:f>
              <c:numCache>
                <c:formatCode>0.0_ </c:formatCode>
                <c:ptCount val="2"/>
                <c:pt idx="0">
                  <c:v>15.9</c:v>
                </c:pt>
                <c:pt idx="1">
                  <c:v>18.8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544256"/>
        <c:axId val="522544832"/>
      </c:scatterChart>
      <c:valAx>
        <c:axId val="5225442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en-US" altLang="ja-JP" sz="2000"/>
                  <a:t>Species of hummingbird</a:t>
                </a:r>
              </a:p>
            </c:rich>
          </c:tx>
          <c:layout>
            <c:manualLayout>
              <c:xMode val="edge"/>
              <c:yMode val="edge"/>
              <c:x val="0.31353126235932799"/>
              <c:y val="0.94767441860465096"/>
            </c:manualLayout>
          </c:layout>
          <c:overlay val="0"/>
        </c:title>
        <c:majorTickMark val="out"/>
        <c:minorTickMark val="none"/>
        <c:tickLblPos val="nextTo"/>
        <c:crossAx val="522544832"/>
        <c:crosses val="autoZero"/>
        <c:crossBetween val="midCat"/>
      </c:valAx>
      <c:valAx>
        <c:axId val="52254483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ja-JP" sz="2000"/>
                </a:pPr>
                <a:r>
                  <a:rPr lang="en-US" altLang="ja-JP" sz="2000" dirty="0"/>
                  <a:t>Mean Bill length  </a:t>
                </a:r>
                <a:r>
                  <a:rPr lang="en-US" altLang="ja-JP" sz="2000"/>
                  <a:t>(±</a:t>
                </a:r>
                <a:r>
                  <a:rPr lang="en-US" altLang="ja-JP" sz="2000" smtClean="0"/>
                  <a:t>0.1mm</a:t>
                </a:r>
                <a:r>
                  <a:rPr lang="en-US" altLang="ja-JP" sz="2000" dirty="0"/>
                  <a:t>) </a:t>
                </a:r>
              </a:p>
            </c:rich>
          </c:tx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5225442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ja-JP" sz="1400"/>
            </a:pPr>
            <a:r>
              <a:rPr lang="en-US" altLang="ja-JP" sz="1400" dirty="0"/>
              <a:t>Graph</a:t>
            </a:r>
            <a:r>
              <a:rPr lang="en-US" altLang="ja-JP" sz="1400" baseline="0" dirty="0"/>
              <a:t> 1: </a:t>
            </a:r>
            <a:r>
              <a:rPr lang="en-US" altLang="ja-JP" sz="1400" b="0" baseline="0" dirty="0"/>
              <a:t>Comparing mean bill lengths in two hummingbird species</a:t>
            </a:r>
            <a:r>
              <a:rPr lang="en-US" altLang="ja-JP" sz="1400" b="0" baseline="0"/>
              <a:t>, </a:t>
            </a:r>
            <a:r>
              <a:rPr lang="en-US" altLang="ja-JP" sz="1400" b="0" i="1" baseline="0" smtClean="0"/>
              <a:t>A. </a:t>
            </a:r>
            <a:r>
              <a:rPr lang="en-US" altLang="ja-JP" sz="1400" b="0" i="1" baseline="0" dirty="0" err="1"/>
              <a:t>colubris</a:t>
            </a:r>
            <a:r>
              <a:rPr lang="en-US" altLang="ja-JP" sz="1400" b="0" i="1" baseline="0" dirty="0"/>
              <a:t> </a:t>
            </a:r>
            <a:r>
              <a:rPr lang="en-US" altLang="ja-JP" sz="1400" b="0" baseline="0"/>
              <a:t>and </a:t>
            </a:r>
            <a:r>
              <a:rPr lang="en-US" altLang="ja-JP" sz="1400" b="0" i="1" baseline="0" smtClean="0"/>
              <a:t>C. latirostris</a:t>
            </a:r>
            <a:r>
              <a:rPr lang="en-US" altLang="ja-JP" sz="1400" b="0" baseline="0" smtClean="0"/>
              <a:t>.</a:t>
            </a:r>
            <a:r>
              <a:rPr lang="en-US" altLang="ja-JP" sz="1400" b="0" i="1" baseline="0" smtClean="0"/>
              <a:t>(</a:t>
            </a:r>
            <a:r>
              <a:rPr lang="en-US" altLang="ja-JP" sz="1400" b="0" i="1" baseline="0" dirty="0"/>
              <a:t>error bars = standard deviation) </a:t>
            </a:r>
          </a:p>
          <a:p>
            <a:pPr>
              <a:defRPr lang="ja-JP" sz="1400"/>
            </a:pPr>
            <a:endParaRPr lang="en-US" altLang="ja-JP" sz="1400" b="0" dirty="0"/>
          </a:p>
        </c:rich>
      </c:tx>
      <c:layout>
        <c:manualLayout>
          <c:xMode val="edge"/>
          <c:yMode val="edge"/>
          <c:x val="0.15853116308222701"/>
          <c:y val="1.320132013201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562659667541599"/>
          <c:y val="0.14448117252670101"/>
          <c:w val="0.58720149404401401"/>
          <c:h val="0.80922256005128101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x"/>
            <c:size val="9"/>
            <c:spPr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ja-JP" sz="1400" i="1" smtClean="0"/>
                      <a:t>A.</a:t>
                    </a:r>
                    <a:r>
                      <a:rPr lang="en-US" altLang="ja-JP" sz="1400" i="1" baseline="0" smtClean="0"/>
                      <a:t> </a:t>
                    </a:r>
                    <a:r>
                      <a:rPr lang="en-US" altLang="ja-JP" sz="1400" i="1" baseline="0" dirty="0" err="1"/>
                      <a:t>colubris</a:t>
                    </a:r>
                    <a:r>
                      <a:rPr lang="en-US" altLang="ja-JP" sz="1400"/>
                      <a:t>, </a:t>
                    </a:r>
                    <a:r>
                      <a:rPr lang="en-US" altLang="ja-JP" sz="1400" smtClean="0"/>
                      <a:t>15.9mm</a:t>
                    </a:r>
                    <a:endParaRPr lang="en-US" altLang="ja-JP" sz="1400" dirty="0"/>
                  </a:p>
                  <a:p>
                    <a:r>
                      <a:rPr lang="en-US" altLang="ja-JP" sz="1400" i="1" dirty="0"/>
                      <a:t>(n=10) </a:t>
                    </a:r>
                    <a:endParaRPr lang="en-US" altLang="ja-JP" i="1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ja-JP"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400" i="1" smtClean="0"/>
                      <a:t>C.</a:t>
                    </a:r>
                    <a:r>
                      <a:rPr lang="en-US" altLang="ja-JP" sz="1400" i="1" baseline="0" smtClean="0"/>
                      <a:t> </a:t>
                    </a:r>
                    <a:r>
                      <a:rPr lang="en-US" altLang="ja-JP" sz="1400" i="1" baseline="0" dirty="0" err="1"/>
                      <a:t>latirostris</a:t>
                    </a:r>
                    <a:r>
                      <a:rPr lang="en-US" altLang="ja-JP" sz="1400"/>
                      <a:t>, </a:t>
                    </a:r>
                    <a:r>
                      <a:rPr lang="en-US" altLang="ja-JP" sz="1400" smtClean="0"/>
                      <a:t>18.8mm</a:t>
                    </a:r>
                    <a:endParaRPr lang="en-US" altLang="ja-JP" sz="1400" dirty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ja-JP"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400" b="0" i="1" baseline="0" dirty="0">
                        <a:effectLst/>
                      </a:rPr>
                      <a:t>(n=10) </a:t>
                    </a:r>
                    <a:r>
                      <a:rPr lang="en-US" altLang="ja-JP" sz="1400" dirty="0"/>
                      <a:t> 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lang="ja-JP"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1.911950719960001</c:v>
                  </c:pt>
                  <c:pt idx="1">
                    <c:v>1.0327955589886451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1.911950719960001</c:v>
                  </c:pt>
                  <c:pt idx="1">
                    <c:v>1.0327955589886451</c:v>
                  </c:pt>
                </c:numCache>
              </c:numRef>
            </c:minus>
          </c:errBars>
          <c:yVal>
            <c:numRef>
              <c:f>Sheet1!$C$14:$D$14</c:f>
              <c:numCache>
                <c:formatCode>0.0_ </c:formatCode>
                <c:ptCount val="2"/>
                <c:pt idx="0">
                  <c:v>15.9</c:v>
                </c:pt>
                <c:pt idx="1">
                  <c:v>18.8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547712"/>
        <c:axId val="522548288"/>
      </c:scatterChart>
      <c:valAx>
        <c:axId val="5225477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ja-JP" sz="1600"/>
                </a:pPr>
                <a:r>
                  <a:rPr lang="en-US" altLang="ja-JP" sz="1600"/>
                  <a:t>Species of hummingbird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22548288"/>
        <c:crosses val="autoZero"/>
        <c:crossBetween val="midCat"/>
      </c:valAx>
      <c:valAx>
        <c:axId val="522548288"/>
        <c:scaling>
          <c:orientation val="minMax"/>
          <c:max val="2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ja-JP" sz="1600"/>
                </a:pPr>
                <a:r>
                  <a:rPr lang="en-US" altLang="ja-JP" sz="1600" dirty="0"/>
                  <a:t>Mean Bill </a:t>
                </a:r>
                <a:r>
                  <a:rPr lang="en-US" altLang="ja-JP" sz="1600" dirty="0" smtClean="0"/>
                  <a:t>length  (±1mm</a:t>
                </a:r>
                <a:r>
                  <a:rPr lang="en-US" altLang="ja-JP" sz="1600" dirty="0"/>
                  <a:t>) </a:t>
                </a:r>
              </a:p>
            </c:rich>
          </c:tx>
          <c:layout/>
          <c:overlay val="0"/>
        </c:title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522547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Table 2: Correlation between body weight and bill length in A. colubris.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Weight (g) (±0.05g)</c:v>
                </c:pt>
              </c:strCache>
            </c:strRef>
          </c:tx>
          <c:spPr>
            <a:ln w="28575">
              <a:noFill/>
            </a:ln>
          </c:spPr>
          <c:dPt>
            <c:idx val="4"/>
            <c:marker>
              <c:symbol val="diamond"/>
              <c:size val="7"/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Sheet1!$C$3:$M$3</c:f>
              <c:numCache>
                <c:formatCode>General</c:formatCode>
                <c:ptCount val="11"/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</c:numCache>
            </c:numRef>
          </c:xVal>
          <c:yVal>
            <c:numRef>
              <c:f>Sheet1!$C$4:$M$4</c:f>
              <c:numCache>
                <c:formatCode>General</c:formatCode>
                <c:ptCount val="11"/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  <c:pt idx="5">
                  <c:v>2.9</c:v>
                </c:pt>
                <c:pt idx="6">
                  <c:v>2.9</c:v>
                </c:pt>
                <c:pt idx="7">
                  <c:v>3</c:v>
                </c:pt>
                <c:pt idx="8">
                  <c:v>3.1</c:v>
                </c:pt>
                <c:pt idx="9">
                  <c:v>3.4</c:v>
                </c:pt>
                <c:pt idx="10">
                  <c:v>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550016"/>
        <c:axId val="522545984"/>
      </c:scatterChart>
      <c:valAx>
        <c:axId val="522550016"/>
        <c:scaling>
          <c:orientation val="minMax"/>
          <c:min val="1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Bill length (mm) (±0,1mm)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2545984"/>
        <c:crosses val="autoZero"/>
        <c:crossBetween val="midCat"/>
      </c:valAx>
      <c:valAx>
        <c:axId val="522545984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Weight (g) (±0.05g)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25500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200"/>
              <a:t>Table 2: Correlation between body weight and bill length in A. colubris.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Weight (g) (±0.05g)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Sheet1!$C$3:$M$3</c:f>
              <c:numCache>
                <c:formatCode>General</c:formatCode>
                <c:ptCount val="11"/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</c:numCache>
            </c:numRef>
          </c:xVal>
          <c:yVal>
            <c:numRef>
              <c:f>Sheet1!$C$4:$M$4</c:f>
              <c:numCache>
                <c:formatCode>General</c:formatCode>
                <c:ptCount val="11"/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2.9</c:v>
                </c:pt>
                <c:pt idx="5">
                  <c:v>2.9</c:v>
                </c:pt>
                <c:pt idx="6">
                  <c:v>2.9</c:v>
                </c:pt>
                <c:pt idx="7">
                  <c:v>3</c:v>
                </c:pt>
                <c:pt idx="8">
                  <c:v>3.1</c:v>
                </c:pt>
                <c:pt idx="9">
                  <c:v>3.4</c:v>
                </c:pt>
                <c:pt idx="10">
                  <c:v>3.6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490560"/>
        <c:axId val="88491136"/>
      </c:scatterChart>
      <c:valAx>
        <c:axId val="88490560"/>
        <c:scaling>
          <c:orientation val="minMax"/>
          <c:min val="1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Bill length (mm) (±0,1mm)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491136"/>
        <c:crosses val="autoZero"/>
        <c:crossBetween val="midCat"/>
      </c:valAx>
      <c:valAx>
        <c:axId val="88491136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GB" sz="1100"/>
                  <a:t>Weight (g) (±0.05g)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490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0AF54-0E7B-4C89-A695-525DD3CCBB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512DD20-BD15-4979-962B-7A1EBADA4AE7}">
      <dgm:prSet/>
      <dgm:spPr/>
      <dgm:t>
        <a:bodyPr/>
        <a:lstStyle/>
        <a:p>
          <a:pPr rtl="0"/>
          <a:r>
            <a:rPr lang="es-ES_tradnl" b="1" dirty="0" err="1" smtClean="0"/>
            <a:t>Download</a:t>
          </a:r>
          <a:r>
            <a:rPr lang="es-ES_tradnl" b="1" dirty="0" smtClean="0"/>
            <a:t> and open </a:t>
          </a:r>
          <a:r>
            <a:rPr lang="es-ES_tradnl" b="1" dirty="0" err="1" smtClean="0"/>
            <a:t>table</a:t>
          </a:r>
          <a:r>
            <a:rPr lang="es-ES_tradnl" b="1" dirty="0" smtClean="0"/>
            <a:t> 1 </a:t>
          </a:r>
          <a:r>
            <a:rPr lang="es-ES_tradnl" b="1" dirty="0" err="1" smtClean="0"/>
            <a:t>from</a:t>
          </a:r>
          <a:r>
            <a:rPr lang="es-ES_tradnl" b="1" dirty="0" smtClean="0"/>
            <a:t> </a:t>
          </a:r>
          <a:r>
            <a:rPr lang="es-ES_tradnl" b="1" dirty="0" err="1" smtClean="0"/>
            <a:t>the</a:t>
          </a:r>
          <a:r>
            <a:rPr lang="es-ES_tradnl" b="1" dirty="0" smtClean="0"/>
            <a:t> </a:t>
          </a:r>
          <a:r>
            <a:rPr lang="es-ES_tradnl" b="1" dirty="0" err="1" smtClean="0"/>
            <a:t>website</a:t>
          </a:r>
          <a:endParaRPr lang="en-GB" dirty="0"/>
        </a:p>
      </dgm:t>
    </dgm:pt>
    <dgm:pt modelId="{8CB08875-39BC-4B22-833D-7E35AB5BB9A6}" type="parTrans" cxnId="{B7932473-026F-4C46-B0C3-716CBB9949D5}">
      <dgm:prSet/>
      <dgm:spPr/>
      <dgm:t>
        <a:bodyPr/>
        <a:lstStyle/>
        <a:p>
          <a:endParaRPr lang="en-GB"/>
        </a:p>
      </dgm:t>
    </dgm:pt>
    <dgm:pt modelId="{51B24C59-399F-41C9-B271-189931BC3C3B}" type="sibTrans" cxnId="{B7932473-026F-4C46-B0C3-716CBB9949D5}">
      <dgm:prSet/>
      <dgm:spPr/>
      <dgm:t>
        <a:bodyPr/>
        <a:lstStyle/>
        <a:p>
          <a:endParaRPr lang="en-GB"/>
        </a:p>
      </dgm:t>
    </dgm:pt>
    <dgm:pt modelId="{4B4EBE0D-86CE-42C5-B52E-203E8EDFED49}" type="pres">
      <dgm:prSet presAssocID="{FD00AF54-0E7B-4C89-A695-525DD3CCB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C6F813-EE31-4E87-B02A-10EFB20075A2}" type="pres">
      <dgm:prSet presAssocID="{0512DD20-BD15-4979-962B-7A1EBADA4A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F6FF90-D936-4E91-832E-53F4C4A494EF}" type="presOf" srcId="{0512DD20-BD15-4979-962B-7A1EBADA4AE7}" destId="{1EC6F813-EE31-4E87-B02A-10EFB20075A2}" srcOrd="0" destOrd="0" presId="urn:microsoft.com/office/officeart/2005/8/layout/vList2"/>
    <dgm:cxn modelId="{B7932473-026F-4C46-B0C3-716CBB9949D5}" srcId="{FD00AF54-0E7B-4C89-A695-525DD3CCBBF4}" destId="{0512DD20-BD15-4979-962B-7A1EBADA4AE7}" srcOrd="0" destOrd="0" parTransId="{8CB08875-39BC-4B22-833D-7E35AB5BB9A6}" sibTransId="{51B24C59-399F-41C9-B271-189931BC3C3B}"/>
    <dgm:cxn modelId="{B1D4E1F8-9686-4206-9F4B-AC201C60C8EC}" type="presOf" srcId="{FD00AF54-0E7B-4C89-A695-525DD3CCBBF4}" destId="{4B4EBE0D-86CE-42C5-B52E-203E8EDFED49}" srcOrd="0" destOrd="0" presId="urn:microsoft.com/office/officeart/2005/8/layout/vList2"/>
    <dgm:cxn modelId="{EEF7D2A5-782F-4FF2-9F82-5A311A01D379}" type="presParOf" srcId="{4B4EBE0D-86CE-42C5-B52E-203E8EDFED49}" destId="{1EC6F813-EE31-4E87-B02A-10EFB20075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D78C7-5C47-4C69-9647-D273167157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0AF90D2-DBC0-4AE0-B18F-E2144B50A59B}">
      <dgm:prSet custT="1"/>
      <dgm:spPr/>
      <dgm:t>
        <a:bodyPr/>
        <a:lstStyle/>
        <a:p>
          <a:pPr rtl="0"/>
          <a:r>
            <a:rPr lang="es-ES_tradnl" sz="1800" dirty="0" err="1" smtClean="0"/>
            <a:t>Make</a:t>
          </a:r>
          <a:r>
            <a:rPr lang="es-ES_tradnl" sz="1800" dirty="0" smtClean="0"/>
            <a:t> </a:t>
          </a:r>
          <a:r>
            <a:rPr lang="es-ES_tradnl" sz="1800" dirty="0" err="1" smtClean="0"/>
            <a:t>sure</a:t>
          </a:r>
          <a:r>
            <a:rPr lang="es-ES_tradnl" sz="1800" dirty="0" smtClean="0"/>
            <a:t> </a:t>
          </a:r>
          <a:r>
            <a:rPr lang="es-ES_tradnl" sz="1800" dirty="0" err="1" smtClean="0"/>
            <a:t>you</a:t>
          </a:r>
          <a:r>
            <a:rPr lang="es-ES_tradnl" sz="1800" dirty="0" smtClean="0"/>
            <a:t> </a:t>
          </a:r>
          <a:r>
            <a:rPr lang="es-ES_tradnl" sz="1800" dirty="0" err="1" smtClean="0"/>
            <a:t>select</a:t>
          </a:r>
          <a:r>
            <a:rPr lang="es-ES_tradnl" sz="1800" dirty="0" smtClean="0"/>
            <a:t> STDEV.S</a:t>
          </a:r>
          <a:endParaRPr lang="en-GB" sz="1800" dirty="0"/>
        </a:p>
      </dgm:t>
    </dgm:pt>
    <dgm:pt modelId="{A1B8F12F-8A85-498E-B237-DA4336279306}" type="parTrans" cxnId="{71A6FFDC-E326-4FE5-AEA4-C0B69B9C02B7}">
      <dgm:prSet/>
      <dgm:spPr/>
      <dgm:t>
        <a:bodyPr/>
        <a:lstStyle/>
        <a:p>
          <a:endParaRPr lang="en-GB"/>
        </a:p>
      </dgm:t>
    </dgm:pt>
    <dgm:pt modelId="{D513FAAE-35B9-4DBE-AA5B-0348CF7EDE21}" type="sibTrans" cxnId="{71A6FFDC-E326-4FE5-AEA4-C0B69B9C02B7}">
      <dgm:prSet/>
      <dgm:spPr/>
      <dgm:t>
        <a:bodyPr/>
        <a:lstStyle/>
        <a:p>
          <a:endParaRPr lang="en-GB"/>
        </a:p>
      </dgm:t>
    </dgm:pt>
    <dgm:pt modelId="{DE69620A-1912-4DDD-AEAC-2A7DF9293DEE}" type="pres">
      <dgm:prSet presAssocID="{DD9D78C7-5C47-4C69-9647-D273167157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49864C-D826-4A31-9D1C-3A757E544ABC}" type="pres">
      <dgm:prSet presAssocID="{40AF90D2-DBC0-4AE0-B18F-E2144B50A5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E3AAC5-9982-4670-A129-1368F3F24CC6}" type="presOf" srcId="{40AF90D2-DBC0-4AE0-B18F-E2144B50A59B}" destId="{1B49864C-D826-4A31-9D1C-3A757E544ABC}" srcOrd="0" destOrd="0" presId="urn:microsoft.com/office/officeart/2005/8/layout/vList2"/>
    <dgm:cxn modelId="{F247CC7E-F1E0-4125-BA86-9A71354C8532}" type="presOf" srcId="{DD9D78C7-5C47-4C69-9647-D27316715731}" destId="{DE69620A-1912-4DDD-AEAC-2A7DF9293DEE}" srcOrd="0" destOrd="0" presId="urn:microsoft.com/office/officeart/2005/8/layout/vList2"/>
    <dgm:cxn modelId="{71A6FFDC-E326-4FE5-AEA4-C0B69B9C02B7}" srcId="{DD9D78C7-5C47-4C69-9647-D27316715731}" destId="{40AF90D2-DBC0-4AE0-B18F-E2144B50A59B}" srcOrd="0" destOrd="0" parTransId="{A1B8F12F-8A85-498E-B237-DA4336279306}" sibTransId="{D513FAAE-35B9-4DBE-AA5B-0348CF7EDE21}"/>
    <dgm:cxn modelId="{3E187FEA-A807-4DF2-ADEE-83D1C6BF5403}" type="presParOf" srcId="{DE69620A-1912-4DDD-AEAC-2A7DF9293DEE}" destId="{1B49864C-D826-4A31-9D1C-3A757E544A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7C816-CDC7-46AE-930D-2FBACEA8F1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025558-3CBA-4A7E-8E04-BAE18E73FA82}">
      <dgm:prSet/>
      <dgm:spPr/>
      <dgm:t>
        <a:bodyPr/>
        <a:lstStyle/>
        <a:p>
          <a:pPr rtl="0"/>
          <a:r>
            <a:rPr lang="es-ES_tradnl" dirty="0" err="1" smtClean="0"/>
            <a:t>Select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entire</a:t>
          </a:r>
          <a:r>
            <a:rPr lang="es-ES_tradnl" dirty="0" smtClean="0"/>
            <a:t> </a:t>
          </a:r>
          <a:r>
            <a:rPr lang="es-ES_tradnl" dirty="0" err="1" smtClean="0"/>
            <a:t>range</a:t>
          </a:r>
          <a:r>
            <a:rPr lang="es-ES_tradnl" dirty="0" smtClean="0"/>
            <a:t> of data. In </a:t>
          </a:r>
          <a:r>
            <a:rPr lang="es-ES_tradnl" dirty="0" err="1" smtClean="0"/>
            <a:t>this</a:t>
          </a:r>
          <a:r>
            <a:rPr lang="es-ES_tradnl" dirty="0" smtClean="0"/>
            <a:t> case </a:t>
          </a:r>
          <a:r>
            <a:rPr lang="es-ES_tradnl" dirty="0" err="1" smtClean="0"/>
            <a:t>from</a:t>
          </a:r>
          <a:r>
            <a:rPr lang="es-ES_tradnl" dirty="0" smtClean="0"/>
            <a:t> B4 </a:t>
          </a:r>
          <a:r>
            <a:rPr lang="es-ES_tradnl" dirty="0" err="1" smtClean="0"/>
            <a:t>to</a:t>
          </a:r>
          <a:r>
            <a:rPr lang="es-ES_tradnl" dirty="0" smtClean="0"/>
            <a:t> B14. </a:t>
          </a:r>
          <a:r>
            <a:rPr lang="es-ES_tradnl" dirty="0" err="1" smtClean="0"/>
            <a:t>Close</a:t>
          </a:r>
          <a:r>
            <a:rPr lang="es-ES_tradnl" dirty="0" smtClean="0"/>
            <a:t> </a:t>
          </a:r>
          <a:r>
            <a:rPr lang="es-ES_tradnl" dirty="0" err="1" smtClean="0"/>
            <a:t>with</a:t>
          </a:r>
          <a:r>
            <a:rPr lang="es-ES_tradnl" dirty="0" smtClean="0"/>
            <a:t> a </a:t>
          </a:r>
          <a:r>
            <a:rPr lang="es-ES_tradnl" dirty="0" err="1" smtClean="0"/>
            <a:t>bracket</a:t>
          </a:r>
          <a:r>
            <a:rPr lang="es-ES_tradnl" dirty="0" smtClean="0"/>
            <a:t> = )</a:t>
          </a:r>
          <a:endParaRPr lang="en-GB" dirty="0"/>
        </a:p>
      </dgm:t>
    </dgm:pt>
    <dgm:pt modelId="{2F2A05E6-ECB1-48BB-924F-42E74C06A7B8}" type="parTrans" cxnId="{FFAD3A49-2FE7-46C2-9D52-9C79A88B4055}">
      <dgm:prSet/>
      <dgm:spPr/>
      <dgm:t>
        <a:bodyPr/>
        <a:lstStyle/>
        <a:p>
          <a:endParaRPr lang="en-GB"/>
        </a:p>
      </dgm:t>
    </dgm:pt>
    <dgm:pt modelId="{44F32224-B76A-4146-A3C7-BEB9E7DA84B5}" type="sibTrans" cxnId="{FFAD3A49-2FE7-46C2-9D52-9C79A88B4055}">
      <dgm:prSet/>
      <dgm:spPr/>
      <dgm:t>
        <a:bodyPr/>
        <a:lstStyle/>
        <a:p>
          <a:endParaRPr lang="en-GB"/>
        </a:p>
      </dgm:t>
    </dgm:pt>
    <dgm:pt modelId="{2B84D1FC-DC73-4B86-B1F7-952011FF3855}" type="pres">
      <dgm:prSet presAssocID="{8227C816-CDC7-46AE-930D-2FBACEA8F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BA8708-B05D-4C85-B4B2-32217158F3BE}" type="pres">
      <dgm:prSet presAssocID="{D8025558-3CBA-4A7E-8E04-BAE18E73FA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AD3A49-2FE7-46C2-9D52-9C79A88B4055}" srcId="{8227C816-CDC7-46AE-930D-2FBACEA8F131}" destId="{D8025558-3CBA-4A7E-8E04-BAE18E73FA82}" srcOrd="0" destOrd="0" parTransId="{2F2A05E6-ECB1-48BB-924F-42E74C06A7B8}" sibTransId="{44F32224-B76A-4146-A3C7-BEB9E7DA84B5}"/>
    <dgm:cxn modelId="{147204EC-8098-4B78-A627-D2E2F2E3A93C}" type="presOf" srcId="{8227C816-CDC7-46AE-930D-2FBACEA8F131}" destId="{2B84D1FC-DC73-4B86-B1F7-952011FF3855}" srcOrd="0" destOrd="0" presId="urn:microsoft.com/office/officeart/2005/8/layout/vList2"/>
    <dgm:cxn modelId="{6216F085-6507-46EC-8BB7-437C9B79474A}" type="presOf" srcId="{D8025558-3CBA-4A7E-8E04-BAE18E73FA82}" destId="{F8BA8708-B05D-4C85-B4B2-32217158F3BE}" srcOrd="0" destOrd="0" presId="urn:microsoft.com/office/officeart/2005/8/layout/vList2"/>
    <dgm:cxn modelId="{1CDF7D35-68D3-40CE-99FB-98E634ECCF8D}" type="presParOf" srcId="{2B84D1FC-DC73-4B86-B1F7-952011FF3855}" destId="{F8BA8708-B05D-4C85-B4B2-32217158F3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E1C2F-AFCD-4C43-BABE-474D465E69E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E9CD7-C568-4A4A-810B-D5F835A492AC}">
      <dgm:prSet phldrT="[Text]"/>
      <dgm:spPr/>
      <dgm:t>
        <a:bodyPr/>
        <a:lstStyle/>
        <a:p>
          <a:r>
            <a:rPr lang="es-ES_tradnl" dirty="0" err="1" smtClean="0"/>
            <a:t>Move</a:t>
          </a:r>
          <a:r>
            <a:rPr lang="es-ES_tradnl" dirty="0" smtClean="0"/>
            <a:t> </a:t>
          </a:r>
          <a:r>
            <a:rPr lang="es-ES_tradnl" dirty="0" err="1" smtClean="0"/>
            <a:t>your</a:t>
          </a:r>
          <a:r>
            <a:rPr lang="es-ES_tradnl" dirty="0" smtClean="0"/>
            <a:t> pointer </a:t>
          </a:r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bottom</a:t>
          </a:r>
          <a:r>
            <a:rPr lang="es-ES_tradnl" dirty="0" smtClean="0"/>
            <a:t> </a:t>
          </a:r>
          <a:r>
            <a:rPr lang="es-ES_tradnl" dirty="0" err="1" smtClean="0"/>
            <a:t>right</a:t>
          </a:r>
          <a:r>
            <a:rPr lang="es-ES_tradnl" dirty="0" smtClean="0"/>
            <a:t> </a:t>
          </a:r>
          <a:r>
            <a:rPr lang="es-ES_tradnl" dirty="0" err="1" smtClean="0"/>
            <a:t>corner</a:t>
          </a:r>
          <a:r>
            <a:rPr lang="es-ES_tradnl" dirty="0" smtClean="0"/>
            <a:t> of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cell</a:t>
          </a:r>
          <a:r>
            <a:rPr lang="es-ES_tradnl" dirty="0" smtClean="0"/>
            <a:t> </a:t>
          </a:r>
          <a:r>
            <a:rPr lang="es-ES_tradnl" dirty="0" err="1" smtClean="0"/>
            <a:t>with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SD </a:t>
          </a:r>
          <a:r>
            <a:rPr lang="es-ES_tradnl" dirty="0" err="1" smtClean="0"/>
            <a:t>calculated</a:t>
          </a:r>
          <a:r>
            <a:rPr lang="es-ES_tradnl" dirty="0" smtClean="0"/>
            <a:t> (B15), </a:t>
          </a:r>
          <a:r>
            <a:rPr lang="es-ES_tradnl" dirty="0" err="1" smtClean="0"/>
            <a:t>click</a:t>
          </a:r>
          <a:r>
            <a:rPr lang="es-ES_tradnl" dirty="0" smtClean="0"/>
            <a:t>, </a:t>
          </a:r>
          <a:r>
            <a:rPr lang="es-ES_tradnl" dirty="0" err="1" smtClean="0"/>
            <a:t>hold</a:t>
          </a:r>
          <a:r>
            <a:rPr lang="es-ES_tradnl" dirty="0" smtClean="0"/>
            <a:t>, and </a:t>
          </a:r>
          <a:r>
            <a:rPr lang="es-ES_tradnl" dirty="0" err="1" smtClean="0"/>
            <a:t>drag</a:t>
          </a:r>
          <a:r>
            <a:rPr lang="es-ES_tradnl" dirty="0" smtClean="0"/>
            <a:t> </a:t>
          </a:r>
          <a:r>
            <a:rPr lang="es-ES_tradnl" dirty="0" err="1" smtClean="0"/>
            <a:t>to</a:t>
          </a:r>
          <a:r>
            <a:rPr lang="es-ES_tradnl" dirty="0" smtClean="0"/>
            <a:t> C15 </a:t>
          </a:r>
          <a:r>
            <a:rPr lang="es-ES_tradnl" dirty="0" err="1" smtClean="0"/>
            <a:t>to</a:t>
          </a:r>
          <a:r>
            <a:rPr lang="es-ES_tradnl" dirty="0" smtClean="0"/>
            <a:t> </a:t>
          </a:r>
          <a:r>
            <a:rPr lang="es-ES_tradnl" dirty="0" err="1" smtClean="0"/>
            <a:t>copy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formula.</a:t>
          </a:r>
          <a:endParaRPr lang="en-GB" dirty="0"/>
        </a:p>
      </dgm:t>
    </dgm:pt>
    <dgm:pt modelId="{06D8C8F7-0978-438F-9C9C-127769DEA36A}" type="parTrans" cxnId="{81516703-E04D-43DB-9A66-C8591E5F72C8}">
      <dgm:prSet/>
      <dgm:spPr/>
      <dgm:t>
        <a:bodyPr/>
        <a:lstStyle/>
        <a:p>
          <a:endParaRPr lang="en-GB"/>
        </a:p>
      </dgm:t>
    </dgm:pt>
    <dgm:pt modelId="{DA69CE74-74A6-47EE-B2C1-DBC34E6ECAD1}" type="sibTrans" cxnId="{81516703-E04D-43DB-9A66-C8591E5F72C8}">
      <dgm:prSet/>
      <dgm:spPr/>
      <dgm:t>
        <a:bodyPr/>
        <a:lstStyle/>
        <a:p>
          <a:endParaRPr lang="en-GB"/>
        </a:p>
      </dgm:t>
    </dgm:pt>
    <dgm:pt modelId="{0CA3C0C1-BF6E-41FD-A7BB-6B7B17FF3E11}" type="pres">
      <dgm:prSet presAssocID="{AB6E1C2F-AFCD-4C43-BABE-474D465E6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A4DC59-7B97-419E-A0C4-08EEB60F617B}" type="pres">
      <dgm:prSet presAssocID="{926E9CD7-C568-4A4A-810B-D5F835A492AC}" presName="parentText" presStyleLbl="node1" presStyleIdx="0" presStyleCnt="1" custLinFactNeighborX="-3571" custLinFactNeighborY="-164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990C12-4F8D-4574-A39B-A100403170CC}" type="presOf" srcId="{AB6E1C2F-AFCD-4C43-BABE-474D465E69EC}" destId="{0CA3C0C1-BF6E-41FD-A7BB-6B7B17FF3E11}" srcOrd="0" destOrd="0" presId="urn:microsoft.com/office/officeart/2005/8/layout/vList2"/>
    <dgm:cxn modelId="{DDC6AFB3-70E7-4AE6-9AE7-4510E8858CA6}" type="presOf" srcId="{926E9CD7-C568-4A4A-810B-D5F835A492AC}" destId="{B1A4DC59-7B97-419E-A0C4-08EEB60F617B}" srcOrd="0" destOrd="0" presId="urn:microsoft.com/office/officeart/2005/8/layout/vList2"/>
    <dgm:cxn modelId="{81516703-E04D-43DB-9A66-C8591E5F72C8}" srcId="{AB6E1C2F-AFCD-4C43-BABE-474D465E69EC}" destId="{926E9CD7-C568-4A4A-810B-D5F835A492AC}" srcOrd="0" destOrd="0" parTransId="{06D8C8F7-0978-438F-9C9C-127769DEA36A}" sibTransId="{DA69CE74-74A6-47EE-B2C1-DBC34E6ECAD1}"/>
    <dgm:cxn modelId="{982DEC5A-2F86-4BE3-837E-E17DAFDBD004}" type="presParOf" srcId="{0CA3C0C1-BF6E-41FD-A7BB-6B7B17FF3E11}" destId="{B1A4DC59-7B97-419E-A0C4-08EEB60F61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6F813-EE31-4E87-B02A-10EFB20075A2}">
      <dsp:nvSpPr>
        <dsp:cNvPr id="0" name=""/>
        <dsp:cNvSpPr/>
      </dsp:nvSpPr>
      <dsp:spPr>
        <a:xfrm>
          <a:off x="0" y="9767"/>
          <a:ext cx="5313806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 err="1" smtClean="0"/>
            <a:t>Download</a:t>
          </a:r>
          <a:r>
            <a:rPr lang="es-ES_tradnl" sz="2100" b="1" kern="1200" dirty="0" smtClean="0"/>
            <a:t> and open </a:t>
          </a:r>
          <a:r>
            <a:rPr lang="es-ES_tradnl" sz="2100" b="1" kern="1200" dirty="0" err="1" smtClean="0"/>
            <a:t>table</a:t>
          </a:r>
          <a:r>
            <a:rPr lang="es-ES_tradnl" sz="2100" b="1" kern="1200" dirty="0" smtClean="0"/>
            <a:t> 1 </a:t>
          </a:r>
          <a:r>
            <a:rPr lang="es-ES_tradnl" sz="2100" b="1" kern="1200" dirty="0" err="1" smtClean="0"/>
            <a:t>from</a:t>
          </a:r>
          <a:r>
            <a:rPr lang="es-ES_tradnl" sz="2100" b="1" kern="1200" dirty="0" smtClean="0"/>
            <a:t> </a:t>
          </a:r>
          <a:r>
            <a:rPr lang="es-ES_tradnl" sz="2100" b="1" kern="1200" dirty="0" err="1" smtClean="0"/>
            <a:t>the</a:t>
          </a:r>
          <a:r>
            <a:rPr lang="es-ES_tradnl" sz="2100" b="1" kern="1200" dirty="0" smtClean="0"/>
            <a:t> </a:t>
          </a:r>
          <a:r>
            <a:rPr lang="es-ES_tradnl" sz="2100" b="1" kern="1200" dirty="0" err="1" smtClean="0"/>
            <a:t>website</a:t>
          </a:r>
          <a:endParaRPr lang="en-GB" sz="2100" kern="1200" dirty="0"/>
        </a:p>
      </dsp:txBody>
      <dsp:txXfrm>
        <a:off x="24588" y="34355"/>
        <a:ext cx="5264630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95E7-667D-475D-8FEA-B907361D19F3}" type="datetimeFigureOut">
              <a:rPr lang="en-GB" smtClean="0"/>
              <a:t>04/09/2013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5B9A2-1AA4-4B3C-80DC-750DFFAA4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B9A2-1AA4-4B3C-80DC-750DFFAA46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6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B9A2-1AA4-4B3C-80DC-750DFFAA46C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989E-B43B-47F1-9B47-6D7077BBE343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35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8B71-254A-40EC-BE54-9670105283A3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06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BFAA-F0A4-489E-890B-76401C945DF5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94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1CBA-4B12-4310-A77B-07E426508D79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1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954-1D3E-4A31-98D2-382D7266F7EE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59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E0BC-9717-4CC8-976E-9484FAA92336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70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199-1137-49FC-B8A6-9B38D27AD567}" type="datetime1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93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1D37-B11F-4E26-B17A-01F1F6130995}" type="datetime1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71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0168-3AD7-457D-BB31-38FB81CBFAFB}" type="datetime1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51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820-CA7C-4718-B4C5-8611C08C1D96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68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42B3-3511-4785-912E-2BF4E8F1ECED}" type="datetime1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21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EE16-E854-4C72-9545-1DFCE34F57D0}" type="datetime1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DEFF-BD67-4E76-926C-689E944A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TxP2QRAFM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chilochus_colubris_(Male)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roadbilledHummingbird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alc.org/manual/t-distribution.ph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onomics.com/is-this-why-ted-talks-seem-so-convincing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iabetes-obesity.findthedata.org/b/240/Correlations-between-diabetes-obesity-and-physical-activity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en.wikipedia.org/wiki/Flying_Spaghetti_Monster#Pirates_and_global_warmin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lying_Spaghetti_Monster#Pirates_and_global_warming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51" y="1371600"/>
            <a:ext cx="6553200" cy="2971800"/>
          </a:xfrm>
          <a:prstGeom prst="rect">
            <a:avLst/>
          </a:prstGeom>
          <a:solidFill>
            <a:schemeClr val="bg1">
              <a:alpha val="70000"/>
            </a:schemeClr>
          </a:solidFill>
          <a:ln cmpd="sng"/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58383" y="1980337"/>
            <a:ext cx="6668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Unit 1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Statistical analysis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17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382" y="3805443"/>
            <a:ext cx="79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FF0000"/>
                </a:solidFill>
              </a:rPr>
              <a:t>Delete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8269235" y="4174775"/>
            <a:ext cx="0" cy="463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8" y="-27709"/>
            <a:ext cx="9185220" cy="6885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5557" y="28631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DELETE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3232482"/>
            <a:ext cx="1905000" cy="1568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8871" y="3206050"/>
            <a:ext cx="0" cy="3042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00600" y="6248400"/>
            <a:ext cx="346863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153400" y="4727225"/>
            <a:ext cx="990600" cy="606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636"/>
            <a:ext cx="9240982" cy="674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7792" y="1676400"/>
            <a:ext cx="2111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rgbClr val="FF0000"/>
                </a:solidFill>
              </a:rPr>
              <a:t>Double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click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on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 a </a:t>
            </a:r>
            <a:r>
              <a:rPr lang="es-ES_tradnl" b="1" dirty="0" err="1" smtClean="0">
                <a:solidFill>
                  <a:srgbClr val="FF0000"/>
                </a:solidFill>
              </a:rPr>
              <a:t>marker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to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format</a:t>
            </a:r>
            <a:r>
              <a:rPr lang="es-ES_tradnl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s-ES_tradnl" b="1" dirty="0">
              <a:solidFill>
                <a:srgbClr val="FF0000"/>
              </a:solidFill>
            </a:endParaRPr>
          </a:p>
          <a:p>
            <a:pPr algn="ctr"/>
            <a:r>
              <a:rPr lang="es-ES_tradnl" b="1" dirty="0" err="1" smtClean="0">
                <a:solidFill>
                  <a:srgbClr val="FF0000"/>
                </a:solidFill>
              </a:rPr>
              <a:t>Select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the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cross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77000" y="2897511"/>
            <a:ext cx="1509091" cy="780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0" y="3588326"/>
            <a:ext cx="228600" cy="297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654693"/>
              </p:ext>
            </p:extLst>
          </p:nvPr>
        </p:nvGraphicFramePr>
        <p:xfrm>
          <a:off x="152400" y="457200"/>
          <a:ext cx="5257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394692"/>
            <a:ext cx="29241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Descriptive title, with graph number. </a:t>
            </a: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r>
              <a:rPr kumimoji="1" lang="en-US" altLang="ja-JP" dirty="0" smtClean="0">
                <a:solidFill>
                  <a:srgbClr val="800000"/>
                </a:solidFill>
              </a:rPr>
              <a:t>Labeled point</a:t>
            </a: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r>
              <a:rPr kumimoji="1" lang="en-US" altLang="ja-JP" dirty="0" smtClean="0">
                <a:solidFill>
                  <a:srgbClr val="800000"/>
                </a:solidFill>
              </a:rPr>
              <a:t>Y-axis clearly labeled, with uncertainty. </a:t>
            </a: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r>
              <a:rPr kumimoji="1" lang="en-US" altLang="ja-JP" dirty="0" smtClean="0">
                <a:solidFill>
                  <a:srgbClr val="800000"/>
                </a:solidFill>
              </a:rPr>
              <a:t>Make sure that the y-axis begins at zero. </a:t>
            </a: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endParaRPr kumimoji="1" lang="en-US" altLang="ja-JP" dirty="0" smtClean="0">
              <a:solidFill>
                <a:srgbClr val="800000"/>
              </a:solidFill>
            </a:endParaRP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endParaRPr kumimoji="1" lang="en-US" altLang="ja-JP" dirty="0">
              <a:solidFill>
                <a:srgbClr val="800000"/>
              </a:solidFill>
            </a:endParaRPr>
          </a:p>
          <a:p>
            <a:r>
              <a:rPr kumimoji="1" lang="en-US" altLang="ja-JP" dirty="0" smtClean="0">
                <a:solidFill>
                  <a:srgbClr val="800000"/>
                </a:solidFill>
              </a:rPr>
              <a:t>x-axis labeled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6541"/>
            <a:ext cx="391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rgbClr val="FF0000"/>
                </a:solidFill>
              </a:rPr>
              <a:t>Try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to</a:t>
            </a:r>
            <a:r>
              <a:rPr lang="es-ES_tradnl" sz="3200" b="1" dirty="0" smtClean="0">
                <a:solidFill>
                  <a:srgbClr val="FF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get</a:t>
            </a:r>
            <a:r>
              <a:rPr lang="es-ES_tradnl" sz="3200" b="1" dirty="0" smtClean="0">
                <a:solidFill>
                  <a:srgbClr val="FF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these</a:t>
            </a:r>
            <a:r>
              <a:rPr lang="es-ES_tradnl" sz="3200" b="1" dirty="0" smtClean="0">
                <a:solidFill>
                  <a:srgbClr val="FF0000"/>
                </a:solidFill>
              </a:rPr>
              <a:t> done!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43600" y="228600"/>
            <a:ext cx="2057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3600" y="228600"/>
            <a:ext cx="0" cy="647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6733309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316797"/>
              </p:ext>
            </p:extLst>
          </p:nvPr>
        </p:nvGraphicFramePr>
        <p:xfrm>
          <a:off x="152400" y="152400"/>
          <a:ext cx="5562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8375" y="1476613"/>
            <a:ext cx="312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en-US" altLang="ja-JP" sz="2400" dirty="0" smtClean="0"/>
              <a:t>From the means alone you might conclude </a:t>
            </a:r>
            <a:r>
              <a:rPr kumimoji="1" lang="en-US" altLang="ja-JP" sz="2400" smtClean="0"/>
              <a:t>that </a:t>
            </a:r>
            <a:r>
              <a:rPr kumimoji="1" lang="en-US" altLang="ja-JP" sz="2400" i="1" smtClean="0"/>
              <a:t>C. </a:t>
            </a:r>
            <a:r>
              <a:rPr kumimoji="1" lang="en-US" altLang="ja-JP" sz="2400" i="1" dirty="0" smtClean="0"/>
              <a:t>latirostris</a:t>
            </a:r>
            <a:r>
              <a:rPr kumimoji="1" lang="en-US" altLang="ja-JP" sz="2400" dirty="0" smtClean="0"/>
              <a:t> has a longer bill </a:t>
            </a:r>
            <a:r>
              <a:rPr kumimoji="1" lang="en-US" altLang="ja-JP" sz="2400" smtClean="0"/>
              <a:t>than </a:t>
            </a:r>
            <a:r>
              <a:rPr kumimoji="1" lang="en-US" altLang="ja-JP" sz="2400" i="1" smtClean="0"/>
              <a:t>A. colubris</a:t>
            </a:r>
            <a:r>
              <a:rPr kumimoji="1" lang="en-US" altLang="ja-JP" sz="2400" smtClean="0"/>
              <a:t>. </a:t>
            </a:r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en-US" altLang="ja-JP" sz="2400" dirty="0" smtClean="0"/>
              <a:t>But the mean only tells part of </a:t>
            </a:r>
            <a:r>
              <a:rPr kumimoji="1" lang="en-US" altLang="ja-JP" sz="2400" smtClean="0"/>
              <a:t>the story. </a:t>
            </a:r>
            <a:endParaRPr kumimoji="1" lang="en-US" altLang="ja-JP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782"/>
            <a:ext cx="9122101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628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9154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839199" cy="62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51955"/>
              </p:ext>
            </p:extLst>
          </p:nvPr>
        </p:nvGraphicFramePr>
        <p:xfrm>
          <a:off x="152400" y="533400"/>
          <a:ext cx="8839200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Statements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smtClean="0">
                          <a:solidFill>
                            <a:schemeClr val="tx1"/>
                          </a:solidFill>
                        </a:rPr>
                        <a:t>Obj.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1.1.1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State</a:t>
                      </a:r>
                      <a:r>
                        <a:rPr lang="en-US" altLang="ja-JP" baseline="0" dirty="0" smtClean="0"/>
                        <a:t> that error bars are a graphical representation of the </a:t>
                      </a:r>
                      <a:r>
                        <a:rPr lang="en-US" altLang="ja-JP" i="1" baseline="0" dirty="0" smtClean="0"/>
                        <a:t>variability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baseline="0" smtClean="0"/>
                        <a:t>of data.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1.1.2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Calculate</a:t>
                      </a:r>
                      <a:r>
                        <a:rPr lang="en-US" altLang="ja-JP" dirty="0" smtClean="0"/>
                        <a:t> the </a:t>
                      </a:r>
                      <a:r>
                        <a:rPr lang="en-US" altLang="ja-JP" i="1" dirty="0" smtClean="0"/>
                        <a:t>mean</a:t>
                      </a:r>
                      <a:r>
                        <a:rPr lang="en-US" altLang="ja-JP" dirty="0" smtClean="0"/>
                        <a:t> and </a:t>
                      </a:r>
                      <a:r>
                        <a:rPr lang="en-US" altLang="ja-JP" i="1" dirty="0" smtClean="0"/>
                        <a:t>standard</a:t>
                      </a:r>
                      <a:r>
                        <a:rPr lang="en-US" altLang="ja-JP" i="1" baseline="0" dirty="0" smtClean="0"/>
                        <a:t> deviation</a:t>
                      </a:r>
                      <a:r>
                        <a:rPr lang="en-US" altLang="ja-JP" baseline="0" dirty="0" smtClean="0"/>
                        <a:t> of a set of values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baseline="0" dirty="0" smtClean="0"/>
                        <a:t>Using Excel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baseline="0" dirty="0" smtClean="0"/>
                        <a:t>(Using your graphing calculator)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State</a:t>
                      </a:r>
                      <a:r>
                        <a:rPr lang="en-US" altLang="ja-JP" dirty="0" smtClean="0"/>
                        <a:t> that</a:t>
                      </a:r>
                      <a:r>
                        <a:rPr lang="en-US" altLang="ja-JP" baseline="0" dirty="0" smtClean="0"/>
                        <a:t> the term standard deviation (s) is used to summarize the spread of values around the mean, and that 68% of all data fall within (±) 1 standard deviation of the mean.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Explain</a:t>
                      </a:r>
                      <a:r>
                        <a:rPr lang="en-US" altLang="ja-JP" dirty="0" smtClean="0"/>
                        <a:t> how the standard</a:t>
                      </a:r>
                      <a:r>
                        <a:rPr lang="en-US" altLang="ja-JP" baseline="0" dirty="0" smtClean="0"/>
                        <a:t> deviation is useful for comparing the means and the spread of data between two or more samples.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Deduce</a:t>
                      </a:r>
                      <a:r>
                        <a:rPr lang="en-US" altLang="ja-JP" dirty="0" smtClean="0"/>
                        <a:t> the significance</a:t>
                      </a:r>
                      <a:r>
                        <a:rPr lang="en-US" altLang="ja-JP" baseline="0" dirty="0" smtClean="0"/>
                        <a:t> of the difference between two sets of data using calculated values for </a:t>
                      </a:r>
                      <a:r>
                        <a:rPr lang="en-US" altLang="ja-JP" b="1" i="1" baseline="0" dirty="0" smtClean="0"/>
                        <a:t>t</a:t>
                      </a:r>
                      <a:r>
                        <a:rPr lang="en-US" altLang="ja-JP" baseline="0" dirty="0" smtClean="0"/>
                        <a:t> and the appropriate tables.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i="1" baseline="0" dirty="0" smtClean="0"/>
                        <a:t>We will also do this with P values using Excel in lab reports. </a:t>
                      </a:r>
                      <a:endParaRPr lang="ja-JP" alt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Explain</a:t>
                      </a:r>
                      <a:r>
                        <a:rPr lang="en-US" altLang="ja-JP" dirty="0" smtClean="0"/>
                        <a:t> that the existence</a:t>
                      </a:r>
                      <a:r>
                        <a:rPr lang="en-US" altLang="ja-JP" baseline="0" dirty="0" smtClean="0"/>
                        <a:t> of a correlation does not establish that there is a causal relationship between two variables.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04800" y="1066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10668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2209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08539"/>
              </p:ext>
            </p:extLst>
          </p:nvPr>
        </p:nvGraphicFramePr>
        <p:xfrm>
          <a:off x="152400" y="304800"/>
          <a:ext cx="88392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1.1.2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Calculate</a:t>
                      </a:r>
                      <a:r>
                        <a:rPr lang="en-US" altLang="ja-JP" dirty="0" smtClean="0"/>
                        <a:t> the </a:t>
                      </a:r>
                      <a:r>
                        <a:rPr lang="en-US" altLang="ja-JP" i="1" dirty="0" smtClean="0"/>
                        <a:t>mean</a:t>
                      </a:r>
                      <a:r>
                        <a:rPr lang="en-US" altLang="ja-JP" dirty="0" smtClean="0"/>
                        <a:t> and </a:t>
                      </a:r>
                      <a:r>
                        <a:rPr lang="en-US" altLang="ja-JP" i="1" dirty="0" smtClean="0"/>
                        <a:t>standard</a:t>
                      </a:r>
                      <a:r>
                        <a:rPr lang="en-US" altLang="ja-JP" i="1" baseline="0" dirty="0" smtClean="0"/>
                        <a:t> deviation</a:t>
                      </a:r>
                      <a:r>
                        <a:rPr lang="en-US" altLang="ja-JP" baseline="0" dirty="0" smtClean="0"/>
                        <a:t> of a set of values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baseline="0" dirty="0" smtClean="0"/>
                        <a:t>Using Excel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491734"/>
            <a:ext cx="815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solidFill>
                  <a:schemeClr val="tx2"/>
                </a:solidFill>
              </a:rPr>
              <a:t>Definition</a:t>
            </a:r>
            <a:r>
              <a:rPr lang="es-ES_tradnl" b="1" dirty="0" smtClean="0">
                <a:solidFill>
                  <a:schemeClr val="tx2"/>
                </a:solidFill>
              </a:rPr>
              <a:t>: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 smtClean="0">
                <a:solidFill>
                  <a:schemeClr val="tx2"/>
                </a:solidFill>
              </a:rPr>
              <a:t> standard </a:t>
            </a:r>
            <a:r>
              <a:rPr lang="es-ES_tradnl" b="1" dirty="0" err="1" smtClean="0">
                <a:solidFill>
                  <a:schemeClr val="tx2"/>
                </a:solidFill>
              </a:rPr>
              <a:t>deviation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summarises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 smtClean="0">
                <a:solidFill>
                  <a:schemeClr val="tx2"/>
                </a:solidFill>
              </a:rPr>
              <a:t> spread of data </a:t>
            </a:r>
            <a:r>
              <a:rPr lang="en-GB" b="1" dirty="0" smtClean="0">
                <a:solidFill>
                  <a:schemeClr val="tx2"/>
                </a:solidFill>
              </a:rPr>
              <a:t>around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 smtClean="0">
                <a:solidFill>
                  <a:schemeClr val="tx2"/>
                </a:solidFill>
              </a:rPr>
              <a:t> mean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43200"/>
            <a:ext cx="8913719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_tradnl" dirty="0" err="1" smtClean="0"/>
              <a:t>The</a:t>
            </a:r>
            <a:r>
              <a:rPr lang="es-ES_tradnl" dirty="0" smtClean="0"/>
              <a:t> standard </a:t>
            </a:r>
            <a:r>
              <a:rPr lang="es-ES_tradnl" dirty="0" err="1" smtClean="0"/>
              <a:t>deviation</a:t>
            </a:r>
            <a:r>
              <a:rPr lang="es-ES_tradnl" dirty="0" smtClean="0"/>
              <a:t> </a:t>
            </a:r>
            <a:r>
              <a:rPr lang="es-ES_tradnl" dirty="0" err="1" smtClean="0"/>
              <a:t>measures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widely</a:t>
            </a:r>
            <a:r>
              <a:rPr lang="es-ES_tradnl" dirty="0" smtClean="0"/>
              <a:t> spread </a:t>
            </a:r>
            <a:r>
              <a:rPr lang="es-ES_tradnl" dirty="0" err="1" smtClean="0"/>
              <a:t>the</a:t>
            </a:r>
            <a:r>
              <a:rPr lang="es-ES_tradnl" dirty="0" smtClean="0"/>
              <a:t> vales in a set of data are.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data </a:t>
            </a:r>
            <a:r>
              <a:rPr lang="es-ES_tradnl" dirty="0" err="1" smtClean="0"/>
              <a:t>points</a:t>
            </a:r>
            <a:r>
              <a:rPr lang="es-ES_tradnl" dirty="0" smtClean="0"/>
              <a:t> are </a:t>
            </a:r>
            <a:r>
              <a:rPr lang="es-ES_tradnl" dirty="0" err="1" smtClean="0"/>
              <a:t>close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mean,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standard </a:t>
            </a:r>
            <a:r>
              <a:rPr lang="es-ES_tradnl" dirty="0" err="1" smtClean="0"/>
              <a:t>deviation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small</a:t>
            </a:r>
            <a:r>
              <a:rPr lang="es-ES_tradnl" dirty="0" smtClean="0"/>
              <a:t>.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_tradnl" dirty="0" err="1" smtClean="0"/>
              <a:t>Conversely</a:t>
            </a:r>
            <a:r>
              <a:rPr lang="es-ES_tradnl" dirty="0" smtClean="0"/>
              <a:t>,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many</a:t>
            </a:r>
            <a:r>
              <a:rPr lang="es-ES_tradnl" dirty="0" smtClean="0"/>
              <a:t> data </a:t>
            </a:r>
            <a:r>
              <a:rPr lang="es-ES_tradnl" dirty="0" err="1" smtClean="0"/>
              <a:t>points</a:t>
            </a:r>
            <a:r>
              <a:rPr lang="es-ES_tradnl" dirty="0" smtClean="0"/>
              <a:t> are </a:t>
            </a:r>
            <a:r>
              <a:rPr lang="es-ES_tradnl" dirty="0" err="1" smtClean="0"/>
              <a:t>far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mean,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standard </a:t>
            </a:r>
            <a:r>
              <a:rPr lang="es-ES_tradnl" dirty="0" err="1" smtClean="0"/>
              <a:t>deviation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large</a:t>
            </a:r>
            <a:r>
              <a:rPr lang="es-ES_tradnl" dirty="0" smtClean="0"/>
              <a:t>.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values</a:t>
            </a:r>
            <a:r>
              <a:rPr lang="es-ES_tradnl" dirty="0" smtClean="0"/>
              <a:t> are </a:t>
            </a:r>
            <a:r>
              <a:rPr lang="es-ES_tradnl" dirty="0" err="1" smtClean="0"/>
              <a:t>equal</a:t>
            </a:r>
            <a:r>
              <a:rPr lang="es-ES_tradnl" dirty="0" smtClean="0"/>
              <a:t>,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standard </a:t>
            </a:r>
            <a:r>
              <a:rPr lang="es-ES_tradnl" dirty="0" err="1" smtClean="0"/>
              <a:t>deviation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zero</a:t>
            </a:r>
            <a:r>
              <a:rPr lang="es-ES_tradnl" dirty="0" smtClean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28" y="990600"/>
            <a:ext cx="825103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74139"/>
              </p:ext>
            </p:extLst>
          </p:nvPr>
        </p:nvGraphicFramePr>
        <p:xfrm>
          <a:off x="313805" y="76199"/>
          <a:ext cx="8409709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2467"/>
                <a:gridCol w="6803317"/>
                <a:gridCol w="663925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State</a:t>
                      </a:r>
                      <a:r>
                        <a:rPr lang="en-US" altLang="ja-JP" dirty="0" smtClean="0"/>
                        <a:t> that</a:t>
                      </a:r>
                      <a:r>
                        <a:rPr lang="en-US" altLang="ja-JP" baseline="0" dirty="0" smtClean="0"/>
                        <a:t> the term standard deviation (s) is used to summarize the spread of values around the mean, and that 68% of all data fall within (±) 1 standard deviation of the mean.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20549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9956276"/>
              </p:ext>
            </p:extLst>
          </p:nvPr>
        </p:nvGraphicFramePr>
        <p:xfrm>
          <a:off x="2590800" y="5181600"/>
          <a:ext cx="29569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057400" y="5105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2000" y="4800600"/>
            <a:ext cx="1447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9094347" cy="613756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2269"/>
              </p:ext>
            </p:extLst>
          </p:nvPr>
        </p:nvGraphicFramePr>
        <p:xfrm>
          <a:off x="4518597" y="1524000"/>
          <a:ext cx="307454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038600" y="1066800"/>
            <a:ext cx="50857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90800" y="609600"/>
            <a:ext cx="1447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8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" y="685800"/>
            <a:ext cx="9076121" cy="5715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280342"/>
              </p:ext>
            </p:extLst>
          </p:nvPr>
        </p:nvGraphicFramePr>
        <p:xfrm>
          <a:off x="5029200" y="3543300"/>
          <a:ext cx="4267200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667000" y="4800600"/>
            <a:ext cx="2438400" cy="755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86000" y="5555673"/>
            <a:ext cx="304800" cy="159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008000"/>
                </a:solidFill>
              </a:rPr>
              <a:t>S</a:t>
            </a:r>
            <a:r>
              <a:rPr kumimoji="1" lang="en-US" altLang="ja-JP" sz="3600" b="1" dirty="0" smtClean="0">
                <a:solidFill>
                  <a:srgbClr val="008000"/>
                </a:solidFill>
              </a:rPr>
              <a:t>tandard deviation</a:t>
            </a:r>
            <a:r>
              <a:rPr kumimoji="1" lang="en-US" altLang="ja-JP" sz="32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3200" dirty="0" smtClean="0"/>
              <a:t>is a measure of the </a:t>
            </a:r>
            <a:r>
              <a:rPr kumimoji="1" lang="en-US" altLang="ja-JP" sz="3600" b="1" dirty="0" smtClean="0">
                <a:solidFill>
                  <a:srgbClr val="008000"/>
                </a:solidFill>
              </a:rPr>
              <a:t>spread of most of </a:t>
            </a:r>
            <a:r>
              <a:rPr kumimoji="1" lang="en-US" altLang="ja-JP" sz="3600" b="1" smtClean="0">
                <a:solidFill>
                  <a:srgbClr val="008000"/>
                </a:solidFill>
              </a:rPr>
              <a:t>the data</a:t>
            </a:r>
            <a:r>
              <a:rPr kumimoji="1" lang="en-US" altLang="ja-JP" sz="3600" b="1" smtClean="0"/>
              <a:t>. </a:t>
            </a:r>
            <a:endParaRPr kumimoji="1" lang="ja-JP" alt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77359"/>
              </p:ext>
            </p:extLst>
          </p:nvPr>
        </p:nvGraphicFramePr>
        <p:xfrm>
          <a:off x="228600" y="1207158"/>
          <a:ext cx="3810000" cy="5154319"/>
        </p:xfrm>
        <a:graphic>
          <a:graphicData uri="http://schemas.openxmlformats.org/drawingml/2006/table">
            <a:tbl>
              <a:tblPr/>
              <a:tblGrid>
                <a:gridCol w="76201"/>
                <a:gridCol w="838200"/>
                <a:gridCol w="1371599"/>
                <a:gridCol w="1524000"/>
              </a:tblGrid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Table 1: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Raw measurements of 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and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latirostris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(±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0.1mm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latirostris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15.9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18.8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1.91 </a:t>
                      </a:r>
                      <a:endParaRPr lang="en-US" altLang="ja-JP" sz="1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1.03 </a:t>
                      </a:r>
                      <a:endParaRPr lang="en-US" altLang="ja-JP" sz="1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569663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00"/>
                </a:solidFill>
              </a:rPr>
              <a:t>Standard deviation </a:t>
            </a:r>
            <a:r>
              <a:rPr kumimoji="1" lang="en-US" altLang="ja-JP" dirty="0" smtClean="0">
                <a:solidFill>
                  <a:srgbClr val="800000"/>
                </a:solidFill>
              </a:rPr>
              <a:t>can have one more decimal place.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019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=STDEV.P (highlight RAW data).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676400"/>
            <a:ext cx="4343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Which of the two sets of data has: </a:t>
            </a:r>
          </a:p>
          <a:p>
            <a:endParaRPr kumimoji="1" lang="en-US" altLang="ja-JP" sz="800" dirty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longest mean bill length? </a:t>
            </a:r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greatest variability in the data?</a:t>
            </a:r>
            <a:endParaRPr kumimoji="1" lang="ja-JP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3243" y="6033114"/>
            <a:ext cx="1586345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32516" y="61383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hlinkClick r:id="rId3"/>
              </a:rPr>
              <a:t>Hans </a:t>
            </a:r>
            <a:r>
              <a:rPr lang="es-ES_tradnl" dirty="0" err="1" smtClean="0">
                <a:hlinkClick r:id="rId3"/>
              </a:rPr>
              <a:t>Rosling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7212" y="785541"/>
            <a:ext cx="7696200" cy="4191000"/>
          </a:xfrm>
          <a:prstGeom prst="rect">
            <a:avLst/>
          </a:prstGeom>
          <a:solidFill>
            <a:schemeClr val="bg1">
              <a:alpha val="70000"/>
            </a:schemeClr>
          </a:solidFill>
          <a:ln cmpd="sng"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Why</a:t>
            </a:r>
            <a:r>
              <a:rPr lang="es-ES_tradnl" sz="3600" b="1" dirty="0" smtClean="0">
                <a:solidFill>
                  <a:schemeClr val="tx1"/>
                </a:solidFill>
              </a:rPr>
              <a:t> are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statistics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important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4041838">
            <a:off x="5780444" y="4232176"/>
            <a:ext cx="3354009" cy="533400"/>
          </a:xfrm>
          <a:prstGeom prst="rightArrow">
            <a:avLst>
              <a:gd name="adj1" fmla="val 22421"/>
              <a:gd name="adj2" fmla="val 43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7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008000"/>
                </a:solidFill>
              </a:rPr>
              <a:t>S</a:t>
            </a:r>
            <a:r>
              <a:rPr kumimoji="1" lang="en-US" altLang="ja-JP" sz="2800" b="1" dirty="0" smtClean="0">
                <a:solidFill>
                  <a:srgbClr val="008000"/>
                </a:solidFill>
              </a:rPr>
              <a:t>tandard deviation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2400" dirty="0" smtClean="0"/>
              <a:t>is a measure of the </a:t>
            </a:r>
            <a:r>
              <a:rPr kumimoji="1" lang="en-US" altLang="ja-JP" sz="2800" b="1" dirty="0" smtClean="0">
                <a:solidFill>
                  <a:srgbClr val="008000"/>
                </a:solidFill>
              </a:rPr>
              <a:t>spread of most of the data</a:t>
            </a:r>
            <a:r>
              <a:rPr kumimoji="1" lang="en-US" altLang="ja-JP" sz="2800" b="1" dirty="0" smtClean="0"/>
              <a:t>. </a:t>
            </a:r>
            <a:endParaRPr kumimoji="1" lang="ja-JP" alt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96796"/>
              </p:ext>
            </p:extLst>
          </p:nvPr>
        </p:nvGraphicFramePr>
        <p:xfrm>
          <a:off x="381000" y="1523999"/>
          <a:ext cx="3657600" cy="4854307"/>
        </p:xfrm>
        <a:graphic>
          <a:graphicData uri="http://schemas.openxmlformats.org/drawingml/2006/table">
            <a:tbl>
              <a:tblPr/>
              <a:tblGrid>
                <a:gridCol w="73153"/>
                <a:gridCol w="804672"/>
                <a:gridCol w="1316735"/>
                <a:gridCol w="1463040"/>
              </a:tblGrid>
              <a:tr h="4835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Table 1: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Raw measurements of 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and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latirostris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92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(±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0.1mm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latirostris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15.9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18.8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1.91 </a:t>
                      </a:r>
                      <a:endParaRPr lang="en-US" altLang="ja-JP" sz="1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FF"/>
                          </a:solidFill>
                          <a:effectLst/>
                          <a:latin typeface="ＭＳ Ｐゴシック"/>
                        </a:rPr>
                        <a:t>1.03 </a:t>
                      </a:r>
                      <a:endParaRPr lang="en-US" altLang="ja-JP" sz="1800" b="0" i="0" u="none" strike="noStrike" dirty="0">
                        <a:solidFill>
                          <a:srgbClr val="0000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4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57544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00"/>
                </a:solidFill>
              </a:rPr>
              <a:t>Standard deviation </a:t>
            </a:r>
            <a:r>
              <a:rPr kumimoji="1" lang="en-US" altLang="ja-JP" dirty="0" smtClean="0">
                <a:solidFill>
                  <a:srgbClr val="800000"/>
                </a:solidFill>
              </a:rPr>
              <a:t>can have one more </a:t>
            </a:r>
            <a:r>
              <a:rPr kumimoji="1" lang="en-US" altLang="ja-JP" smtClean="0">
                <a:solidFill>
                  <a:srgbClr val="800000"/>
                </a:solidFill>
              </a:rPr>
              <a:t>decimal place.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6019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=STDEV (highlight RAW </a:t>
            </a:r>
            <a:r>
              <a:rPr kumimoji="1" lang="en-US" altLang="ja-JP" smtClean="0">
                <a:solidFill>
                  <a:srgbClr val="0000FF"/>
                </a:solidFill>
              </a:rPr>
              <a:t>data).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676400"/>
            <a:ext cx="4343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Which of the two sets of data has: </a:t>
            </a:r>
          </a:p>
          <a:p>
            <a:endParaRPr kumimoji="1" lang="en-US" altLang="ja-JP" sz="800" dirty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longest mean bill length? </a:t>
            </a:r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greatest variability in the data?</a:t>
            </a:r>
            <a:endParaRPr kumimoji="1" lang="ja-JP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43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6600"/>
                </a:solidFill>
              </a:rPr>
              <a:t>C. latirostris</a:t>
            </a:r>
            <a:endParaRPr kumimoji="1" lang="ja-JP" altLang="en-US" sz="2400" i="1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6600"/>
                </a:solidFill>
              </a:rPr>
              <a:t>A. colubris</a:t>
            </a:r>
            <a:endParaRPr kumimoji="1" lang="ja-JP" altLang="en-US" sz="2400" i="1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62957"/>
              </p:ext>
            </p:extLst>
          </p:nvPr>
        </p:nvGraphicFramePr>
        <p:xfrm>
          <a:off x="152400" y="880289"/>
          <a:ext cx="88392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Explain</a:t>
                      </a:r>
                      <a:r>
                        <a:rPr lang="en-US" altLang="ja-JP" dirty="0" smtClean="0"/>
                        <a:t> how the standard</a:t>
                      </a:r>
                      <a:r>
                        <a:rPr lang="en-US" altLang="ja-JP" baseline="0" dirty="0" smtClean="0"/>
                        <a:t> deviation is useful for comparing the means and the spread of data between two or more samples.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75396"/>
              </p:ext>
            </p:extLst>
          </p:nvPr>
        </p:nvGraphicFramePr>
        <p:xfrm>
          <a:off x="152400" y="152400"/>
          <a:ext cx="88392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1.1.1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State</a:t>
                      </a:r>
                      <a:r>
                        <a:rPr lang="en-US" altLang="ja-JP" baseline="0" dirty="0" smtClean="0"/>
                        <a:t> that error bars are a graphical representation of the </a:t>
                      </a:r>
                      <a:r>
                        <a:rPr lang="en-US" altLang="ja-JP" i="1" baseline="0" dirty="0" smtClean="0"/>
                        <a:t>variability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baseline="0" smtClean="0"/>
                        <a:t>of data.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219200"/>
            <a:ext cx="82296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measurements</a:t>
            </a:r>
            <a:r>
              <a:rPr lang="es-ES_tradnl" dirty="0" smtClean="0"/>
              <a:t> are </a:t>
            </a:r>
            <a:r>
              <a:rPr lang="es-ES_tradnl" dirty="0" err="1" smtClean="0"/>
              <a:t>subject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errors</a:t>
            </a:r>
            <a:r>
              <a:rPr lang="es-ES_tradnl" dirty="0" smtClean="0"/>
              <a:t> and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recognise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way</a:t>
            </a:r>
            <a:r>
              <a:rPr lang="es-ES_tradnl" dirty="0" smtClean="0"/>
              <a:t> ata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recorded</a:t>
            </a:r>
            <a:r>
              <a:rPr lang="es-ES_tradnl" dirty="0" smtClean="0"/>
              <a:t> and </a:t>
            </a:r>
            <a:r>
              <a:rPr lang="es-ES_tradnl" dirty="0" err="1" smtClean="0"/>
              <a:t>manipulated</a:t>
            </a:r>
            <a:r>
              <a:rPr lang="es-ES_tradnl" dirty="0" smtClean="0"/>
              <a:t>. </a:t>
            </a:r>
          </a:p>
          <a:p>
            <a:pPr algn="ctr"/>
            <a:endParaRPr lang="es-ES_tradnl" dirty="0">
              <a:solidFill>
                <a:schemeClr val="tx2"/>
              </a:solidFill>
            </a:endParaRPr>
          </a:p>
          <a:p>
            <a:pPr algn="ctr"/>
            <a:r>
              <a:rPr lang="es-ES_tradnl" dirty="0" smtClean="0">
                <a:solidFill>
                  <a:schemeClr val="tx2"/>
                </a:solidFill>
              </a:rPr>
              <a:t>Error </a:t>
            </a:r>
            <a:r>
              <a:rPr lang="es-ES_tradnl" dirty="0" err="1" smtClean="0">
                <a:solidFill>
                  <a:schemeClr val="tx2"/>
                </a:solidFill>
              </a:rPr>
              <a:t>bars</a:t>
            </a:r>
            <a:r>
              <a:rPr lang="es-ES_tradnl" dirty="0" smtClean="0">
                <a:solidFill>
                  <a:schemeClr val="tx2"/>
                </a:solidFill>
              </a:rPr>
              <a:t> can be </a:t>
            </a:r>
            <a:r>
              <a:rPr lang="es-ES_tradnl" dirty="0" err="1" smtClean="0">
                <a:solidFill>
                  <a:schemeClr val="tx2"/>
                </a:solidFill>
              </a:rPr>
              <a:t>used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either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to</a:t>
            </a:r>
            <a:r>
              <a:rPr lang="es-ES_tradnl" dirty="0" smtClean="0">
                <a:solidFill>
                  <a:schemeClr val="tx2"/>
                </a:solidFill>
              </a:rPr>
              <a:t> show </a:t>
            </a:r>
            <a:r>
              <a:rPr lang="es-ES_tradnl" dirty="0" err="1" smtClean="0">
                <a:solidFill>
                  <a:schemeClr val="tx2"/>
                </a:solidFill>
              </a:rPr>
              <a:t>the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range</a:t>
            </a:r>
            <a:r>
              <a:rPr lang="es-ES_tradnl" dirty="0" smtClean="0">
                <a:solidFill>
                  <a:schemeClr val="tx2"/>
                </a:solidFill>
              </a:rPr>
              <a:t> of data </a:t>
            </a:r>
            <a:r>
              <a:rPr lang="es-ES_tradnl" dirty="0" err="1" smtClean="0">
                <a:solidFill>
                  <a:schemeClr val="tx2"/>
                </a:solidFill>
              </a:rPr>
              <a:t>or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the</a:t>
            </a:r>
            <a:r>
              <a:rPr lang="es-ES_tradnl" dirty="0" smtClean="0">
                <a:solidFill>
                  <a:schemeClr val="tx2"/>
                </a:solidFill>
              </a:rPr>
              <a:t> standard </a:t>
            </a:r>
            <a:r>
              <a:rPr lang="es-ES_tradnl" dirty="0" err="1" smtClean="0">
                <a:solidFill>
                  <a:schemeClr val="tx2"/>
                </a:solidFill>
              </a:rPr>
              <a:t>deviation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on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several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 err="1" smtClean="0">
                <a:solidFill>
                  <a:schemeClr val="tx2"/>
                </a:solidFill>
              </a:rPr>
              <a:t>repeats</a:t>
            </a:r>
            <a:r>
              <a:rPr lang="es-ES_tradnl" dirty="0" smtClean="0">
                <a:solidFill>
                  <a:schemeClr val="tx2"/>
                </a:solidFill>
              </a:rPr>
              <a:t> of </a:t>
            </a:r>
            <a:r>
              <a:rPr lang="es-ES_tradnl" dirty="0" err="1" smtClean="0">
                <a:solidFill>
                  <a:schemeClr val="tx2"/>
                </a:solidFill>
              </a:rPr>
              <a:t>one</a:t>
            </a:r>
            <a:r>
              <a:rPr lang="es-ES_tradnl" dirty="0" smtClean="0">
                <a:solidFill>
                  <a:schemeClr val="tx2"/>
                </a:solidFill>
              </a:rPr>
              <a:t> experimental </a:t>
            </a:r>
            <a:r>
              <a:rPr lang="es-ES_tradnl" dirty="0" err="1" smtClean="0">
                <a:solidFill>
                  <a:schemeClr val="tx2"/>
                </a:solidFill>
              </a:rPr>
              <a:t>measurement</a:t>
            </a:r>
            <a:r>
              <a:rPr lang="es-ES_tradnl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tandard deviation</a:t>
            </a:r>
            <a:r>
              <a:rPr kumimoji="1"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a measure of the </a:t>
            </a:r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spread of most of </a:t>
            </a:r>
            <a:r>
              <a:rPr kumimoji="1" lang="en-US" altLang="ja-JP" sz="3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data. </a:t>
            </a:r>
            <a:r>
              <a:rPr kumimoji="1" lang="en-US" altLang="ja-JP" sz="3600" b="1" dirty="0" smtClean="0">
                <a:solidFill>
                  <a:srgbClr val="800000"/>
                </a:solidFill>
              </a:rPr>
              <a:t>Error bars </a:t>
            </a:r>
            <a:r>
              <a:rPr kumimoji="1" lang="en-US" altLang="ja-JP" sz="3600" dirty="0" smtClean="0"/>
              <a:t>are a</a:t>
            </a:r>
            <a:r>
              <a:rPr kumimoji="1" lang="en-US" altLang="ja-JP" sz="3600" b="1" dirty="0" smtClean="0"/>
              <a:t> </a:t>
            </a:r>
            <a:r>
              <a:rPr kumimoji="1" lang="en-US" altLang="ja-JP" sz="3600" b="1" dirty="0" smtClean="0">
                <a:solidFill>
                  <a:srgbClr val="800000"/>
                </a:solidFill>
              </a:rPr>
              <a:t>graphical representation</a:t>
            </a:r>
            <a:r>
              <a:rPr kumimoji="1" lang="en-US" altLang="ja-JP" sz="3600" b="1" dirty="0" smtClean="0"/>
              <a:t> </a:t>
            </a:r>
            <a:r>
              <a:rPr kumimoji="1" lang="en-US" altLang="ja-JP" sz="3600" dirty="0" smtClean="0"/>
              <a:t>of the </a:t>
            </a:r>
            <a:r>
              <a:rPr kumimoji="1" lang="en-US" altLang="ja-JP" sz="3600" b="1" dirty="0" smtClean="0">
                <a:solidFill>
                  <a:srgbClr val="800000"/>
                </a:solidFill>
              </a:rPr>
              <a:t>variability</a:t>
            </a:r>
            <a:r>
              <a:rPr kumimoji="1" lang="en-US" altLang="ja-JP" sz="3600" b="1" dirty="0" smtClean="0"/>
              <a:t> </a:t>
            </a:r>
            <a:r>
              <a:rPr kumimoji="1" lang="en-US" altLang="ja-JP" sz="3600" smtClean="0"/>
              <a:t>of data</a:t>
            </a:r>
            <a:r>
              <a:rPr kumimoji="1" lang="en-US" altLang="ja-JP" sz="3600" b="1" smtClean="0"/>
              <a:t>. </a:t>
            </a:r>
            <a:endParaRPr kumimoji="1" lang="ja-JP" altLang="en-US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29976" r="52430"/>
          <a:stretch/>
        </p:blipFill>
        <p:spPr bwMode="auto">
          <a:xfrm>
            <a:off x="0" y="2438400"/>
            <a:ext cx="4267200" cy="414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19600" y="2586335"/>
            <a:ext cx="43434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Which of the two sets of data has: </a:t>
            </a:r>
          </a:p>
          <a:p>
            <a:endParaRPr kumimoji="1" lang="en-US" altLang="ja-JP" sz="800" dirty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highest mean? </a:t>
            </a:r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pPr marL="342900" indent="-342900">
              <a:buAutoNum type="alphaLcPeriod"/>
            </a:pPr>
            <a:r>
              <a:rPr kumimoji="1" lang="en-US" altLang="ja-JP" sz="2000" dirty="0" smtClean="0"/>
              <a:t>The greatest variability in the data?</a:t>
            </a:r>
            <a:endParaRPr kumimoji="1" lang="ja-JP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348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6600"/>
                </a:solidFill>
              </a:rPr>
              <a:t>A</a:t>
            </a:r>
            <a:endParaRPr kumimoji="1" lang="ja-JP" altLang="en-US" sz="2400" i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6600"/>
                </a:solidFill>
              </a:rPr>
              <a:t>B</a:t>
            </a:r>
            <a:endParaRPr kumimoji="1" lang="ja-JP" altLang="en-US" sz="2400" i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Error bars could represent standard deviation, range or </a:t>
            </a:r>
            <a:r>
              <a:rPr kumimoji="1" lang="en-US" altLang="ja-JP" i="1" smtClean="0"/>
              <a:t>confidence intervals</a:t>
            </a:r>
            <a:r>
              <a:rPr kumimoji="1" lang="en-US" altLang="ja-JP" smtClean="0"/>
              <a:t>.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481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Add error bars for standard deviation to your graph. </a:t>
            </a:r>
            <a:endParaRPr kumimoji="1" lang="ja-JP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036"/>
            <a:ext cx="9144000" cy="4879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4724400"/>
            <a:ext cx="326749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‘More Error Bar </a:t>
            </a:r>
            <a:r>
              <a:rPr lang="es-ES_tradnl" dirty="0" err="1" smtClean="0"/>
              <a:t>Options</a:t>
            </a:r>
            <a:r>
              <a:rPr lang="es-ES_tradnl" dirty="0" smtClean="0"/>
              <a:t>’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20149" y="3505200"/>
            <a:ext cx="347451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00800" y="3124200"/>
            <a:ext cx="2590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600199"/>
            <a:ext cx="9144000" cy="41657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5000" y="19050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53200" y="4495800"/>
            <a:ext cx="1143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696200" y="4495800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948055" y="2819400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76400" y="762000"/>
            <a:ext cx="659956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err="1" smtClean="0"/>
              <a:t>Select</a:t>
            </a:r>
            <a:r>
              <a:rPr lang="es-ES_tradnl" dirty="0" smtClean="0"/>
              <a:t> </a:t>
            </a:r>
            <a:r>
              <a:rPr lang="es-ES_tradnl" dirty="0" err="1" smtClean="0"/>
              <a:t>both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92D050"/>
                </a:solidFill>
              </a:rPr>
              <a:t>s</a:t>
            </a:r>
            <a:r>
              <a:rPr lang="es-ES_tradnl" dirty="0" smtClean="0"/>
              <a:t> </a:t>
            </a:r>
            <a:r>
              <a:rPr lang="es-ES_tradnl" dirty="0" err="1" smtClean="0"/>
              <a:t>values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positive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negative</a:t>
            </a:r>
            <a:r>
              <a:rPr lang="es-ES_tradnl" dirty="0" smtClean="0"/>
              <a:t> Error </a:t>
            </a:r>
            <a:r>
              <a:rPr lang="es-ES_tradnl" dirty="0" err="1" smtClean="0"/>
              <a:t>value</a:t>
            </a:r>
            <a:r>
              <a:rPr lang="es-ES_tradnl" dirty="0" smtClean="0"/>
              <a:t> box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1131332"/>
            <a:ext cx="3054927" cy="405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927" y="5181600"/>
            <a:ext cx="2736273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8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03"/>
            <a:ext cx="9144000" cy="573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219871"/>
            <a:ext cx="361663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err="1" smtClean="0"/>
              <a:t>Select</a:t>
            </a:r>
            <a:r>
              <a:rPr lang="es-ES_tradnl" dirty="0" smtClean="0"/>
              <a:t> and </a:t>
            </a:r>
            <a:r>
              <a:rPr lang="es-ES_tradnl" dirty="0" err="1" smtClean="0"/>
              <a:t>delete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horizontal </a:t>
            </a:r>
            <a:r>
              <a:rPr lang="es-ES_tradnl" dirty="0" err="1" smtClean="0"/>
              <a:t>bars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43400" y="589203"/>
            <a:ext cx="2286000" cy="3677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3581400"/>
            <a:ext cx="533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0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1"/>
            <a:ext cx="9144000" cy="51318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152400"/>
            <a:ext cx="259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Title is adjusted to show the source of the error bars. This is very important. </a:t>
            </a:r>
          </a:p>
          <a:p>
            <a:endParaRPr kumimoji="1" lang="en-US" altLang="ja-JP" sz="2000" dirty="0"/>
          </a:p>
          <a:p>
            <a:endParaRPr kumimoji="1" lang="en-US" altLang="ja-JP" sz="2000" dirty="0" smtClean="0"/>
          </a:p>
          <a:p>
            <a:r>
              <a:rPr kumimoji="1" lang="en-US" altLang="ja-JP" sz="2000" dirty="0" smtClean="0"/>
              <a:t>You can see the clear difference in the size of the error bars.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Variability has been </a:t>
            </a:r>
            <a:r>
              <a:rPr kumimoji="1" lang="en-US" altLang="ja-JP" sz="2000" dirty="0" err="1" smtClean="0"/>
              <a:t>visualised</a:t>
            </a:r>
            <a:r>
              <a:rPr kumimoji="1" lang="en-US" altLang="ja-JP" sz="2000" dirty="0" smtClean="0"/>
              <a:t>. </a:t>
            </a:r>
          </a:p>
          <a:p>
            <a:endParaRPr kumimoji="1" lang="en-US" altLang="ja-JP" sz="2000" dirty="0"/>
          </a:p>
          <a:p>
            <a:endParaRPr kumimoji="1" lang="en-US" altLang="ja-JP" sz="2000" dirty="0" smtClean="0"/>
          </a:p>
          <a:p>
            <a:r>
              <a:rPr kumimoji="1" lang="en-US" altLang="ja-JP" sz="2000" dirty="0" smtClean="0"/>
              <a:t>The </a:t>
            </a:r>
            <a:r>
              <a:rPr kumimoji="1" lang="en-US" altLang="ja-JP" sz="2000" b="1" dirty="0" smtClean="0"/>
              <a:t>error bars overlap </a:t>
            </a:r>
            <a:r>
              <a:rPr kumimoji="1" lang="en-US" altLang="ja-JP" sz="2000" dirty="0" smtClean="0"/>
              <a:t>somewhat.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What does this mean?</a:t>
            </a:r>
            <a:endParaRPr kumimoji="1" lang="ja-JP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t="9847"/>
          <a:stretch/>
        </p:blipFill>
        <p:spPr>
          <a:xfrm>
            <a:off x="132604" y="228600"/>
            <a:ext cx="6268196" cy="594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6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434863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28800"/>
            <a:ext cx="3886200" cy="1855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overlap of a set of error bars gives a clue as to the </a:t>
            </a:r>
            <a:r>
              <a:rPr kumimoji="1" lang="en-US" altLang="ja-JP" sz="3200" b="1" dirty="0" smtClean="0"/>
              <a:t>significance</a:t>
            </a:r>
            <a:r>
              <a:rPr kumimoji="1" lang="en-US" altLang="ja-JP" sz="2800" dirty="0" smtClean="0"/>
              <a:t> of the difference between two sets </a:t>
            </a:r>
            <a:r>
              <a:rPr kumimoji="1" lang="en-US" altLang="ja-JP" sz="2800" smtClean="0"/>
              <a:t>of data. </a:t>
            </a:r>
            <a:endParaRPr kumimoji="1" lang="ja-JP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2464741"/>
            <a:ext cx="3733800" cy="457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4343400" y="2540941"/>
            <a:ext cx="37338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6">
                    <a:lumMod val="75000"/>
                  </a:schemeClr>
                </a:solidFill>
              </a:rPr>
              <a:t>Large overlap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244024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accent6">
                    <a:lumMod val="75000"/>
                  </a:schemeClr>
                </a:solidFill>
              </a:rPr>
              <a:t>No overlap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657600"/>
            <a:ext cx="381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F7F7F"/>
                </a:solidFill>
              </a:rPr>
              <a:t>Lots of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shared data points </a:t>
            </a:r>
            <a:r>
              <a:rPr kumimoji="1" lang="en-US" altLang="ja-JP" sz="2400" dirty="0" smtClean="0">
                <a:solidFill>
                  <a:srgbClr val="7F7F7F"/>
                </a:solidFill>
              </a:rPr>
              <a:t>within each </a:t>
            </a:r>
            <a:r>
              <a:rPr kumimoji="1" lang="en-US" altLang="ja-JP" sz="2400" smtClean="0">
                <a:solidFill>
                  <a:srgbClr val="7F7F7F"/>
                </a:solidFill>
              </a:rPr>
              <a:t>data set. </a:t>
            </a:r>
            <a:endParaRPr kumimoji="1" lang="en-US" altLang="ja-JP" sz="2400" dirty="0" smtClean="0">
              <a:solidFill>
                <a:srgbClr val="7F7F7F"/>
              </a:solidFill>
            </a:endParaRPr>
          </a:p>
          <a:p>
            <a:endParaRPr kumimoji="1" lang="en-US" altLang="ja-JP" sz="1000" dirty="0">
              <a:solidFill>
                <a:srgbClr val="7F7F7F"/>
              </a:solidFill>
            </a:endParaRPr>
          </a:p>
          <a:p>
            <a:r>
              <a:rPr kumimoji="1" lang="en-US" altLang="ja-JP" sz="2400" dirty="0" smtClean="0">
                <a:solidFill>
                  <a:srgbClr val="7F7F7F"/>
                </a:solidFill>
              </a:rPr>
              <a:t>Results are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not likely to be significantly different </a:t>
            </a:r>
            <a:r>
              <a:rPr kumimoji="1" lang="en-US" altLang="ja-JP" sz="2400" dirty="0" smtClean="0">
                <a:solidFill>
                  <a:srgbClr val="7F7F7F"/>
                </a:solidFill>
              </a:rPr>
              <a:t>from </a:t>
            </a:r>
            <a:r>
              <a:rPr kumimoji="1" lang="en-US" altLang="ja-JP" sz="2400" smtClean="0">
                <a:solidFill>
                  <a:srgbClr val="7F7F7F"/>
                </a:solidFill>
              </a:rPr>
              <a:t>each other. </a:t>
            </a:r>
            <a:endParaRPr kumimoji="1" lang="en-US" altLang="ja-JP" sz="2400" dirty="0" smtClean="0">
              <a:solidFill>
                <a:srgbClr val="7F7F7F"/>
              </a:solidFill>
            </a:endParaRPr>
          </a:p>
          <a:p>
            <a:endParaRPr kumimoji="1" lang="en-US" altLang="ja-JP" sz="2400" dirty="0">
              <a:solidFill>
                <a:srgbClr val="7F7F7F"/>
              </a:solidFill>
            </a:endParaRPr>
          </a:p>
          <a:p>
            <a:r>
              <a:rPr kumimoji="1" lang="en-US" altLang="ja-JP" sz="2400" dirty="0" smtClean="0">
                <a:solidFill>
                  <a:srgbClr val="7F7F7F"/>
                </a:solidFill>
              </a:rPr>
              <a:t>Any difference is most likely due </a:t>
            </a:r>
            <a:r>
              <a:rPr kumimoji="1" lang="en-US" altLang="ja-JP" sz="2400" smtClean="0">
                <a:solidFill>
                  <a:srgbClr val="7F7F7F"/>
                </a:solidFill>
              </a:rPr>
              <a:t>to chance. </a:t>
            </a:r>
            <a:endParaRPr kumimoji="1" lang="ja-JP" altLang="en-US" sz="2400" dirty="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3657600"/>
            <a:ext cx="381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(or very few) shared data points within each </a:t>
            </a:r>
            <a:r>
              <a:rPr kumimoji="1" lang="en-US" altLang="ja-JP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set. </a:t>
            </a:r>
            <a:endParaRPr kumimoji="1"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 are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more likely to be significantly different </a:t>
            </a:r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</a:t>
            </a:r>
            <a:r>
              <a:rPr kumimoji="1" lang="en-US" altLang="ja-JP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other. </a:t>
            </a:r>
            <a:endParaRPr kumimoji="1"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difference is more likely to be ‘</a:t>
            </a:r>
            <a:r>
              <a:rPr kumimoji="1" lang="en-US" altLang="ja-JP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real’. </a:t>
            </a:r>
            <a:endParaRPr kumimoji="1" lang="ja-JP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915399" cy="63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398"/>
          <a:stretch/>
        </p:blipFill>
        <p:spPr>
          <a:xfrm>
            <a:off x="-17388" y="-17954"/>
            <a:ext cx="9161388" cy="6875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2" y="838200"/>
            <a:ext cx="6913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en-US" altLang="ja-JP" sz="2400" dirty="0" smtClean="0"/>
              <a:t>Researchers studying comparative anatomy collect data on bill-length in two species of hummingbirds: </a:t>
            </a:r>
            <a:r>
              <a:rPr kumimoji="1" lang="en-US" altLang="ja-JP" sz="2400" i="1" dirty="0" err="1" smtClean="0"/>
              <a:t>Archilochus</a:t>
            </a:r>
            <a:r>
              <a:rPr kumimoji="1" lang="en-US" altLang="ja-JP" sz="2400" i="1" dirty="0" smtClean="0"/>
              <a:t> colubris </a:t>
            </a:r>
          </a:p>
          <a:p>
            <a:r>
              <a:rPr kumimoji="1" lang="en-US" altLang="ja-JP" sz="2400" dirty="0" smtClean="0"/>
              <a:t>(red-throated hummingbird) and  </a:t>
            </a:r>
          </a:p>
          <a:p>
            <a:r>
              <a:rPr kumimoji="1" lang="en-US" altLang="ja-JP" sz="2400" i="1" dirty="0" err="1" smtClean="0"/>
              <a:t>Cynanthus</a:t>
            </a:r>
            <a:r>
              <a:rPr kumimoji="1" lang="en-US" altLang="ja-JP" sz="2400" i="1" dirty="0" smtClean="0"/>
              <a:t> latirostris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broadbilled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smtClean="0"/>
              <a:t>hummingbird). 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To do this, they need to collect </a:t>
            </a:r>
            <a:r>
              <a:rPr kumimoji="1" lang="en-US" altLang="ja-JP" sz="2400" i="1" dirty="0" smtClean="0"/>
              <a:t>sufficient</a:t>
            </a:r>
          </a:p>
          <a:p>
            <a:r>
              <a:rPr kumimoji="1" lang="en-US" altLang="ja-JP" sz="2400" i="1" dirty="0" smtClean="0"/>
              <a:t>relevant, reliable data</a:t>
            </a:r>
            <a:r>
              <a:rPr kumimoji="1" lang="en-US" altLang="ja-JP" sz="2400" dirty="0" smtClean="0"/>
              <a:t> so they can test</a:t>
            </a:r>
          </a:p>
          <a:p>
            <a:r>
              <a:rPr kumimoji="1" lang="en-US" altLang="ja-JP" sz="2400" dirty="0" smtClean="0"/>
              <a:t>the </a:t>
            </a:r>
            <a:r>
              <a:rPr kumimoji="1" lang="en-US" altLang="ja-JP" sz="2400" b="1" dirty="0" smtClean="0"/>
              <a:t>Null hypothesis (H</a:t>
            </a:r>
            <a:r>
              <a:rPr kumimoji="1" lang="en-US" altLang="ja-JP" sz="2400" b="1" baseline="-25000" dirty="0" smtClean="0"/>
              <a:t>0</a:t>
            </a:r>
            <a:r>
              <a:rPr kumimoji="1" lang="en-US" altLang="ja-JP" sz="2400" b="1" dirty="0" smtClean="0"/>
              <a:t>) </a:t>
            </a:r>
            <a:r>
              <a:rPr kumimoji="1" lang="en-US" altLang="ja-JP" sz="2400" dirty="0" smtClean="0"/>
              <a:t>that: </a:t>
            </a:r>
          </a:p>
          <a:p>
            <a:endParaRPr kumimoji="1" lang="en-US" altLang="ja-JP" sz="2400" i="1" dirty="0"/>
          </a:p>
          <a:p>
            <a:r>
              <a:rPr kumimoji="1" lang="en-US" altLang="ja-JP" sz="2400" i="1" dirty="0" smtClean="0"/>
              <a:t>“there is no significant difference </a:t>
            </a:r>
            <a:r>
              <a:rPr kumimoji="1" lang="en-US" altLang="ja-JP" sz="2400" i="1" dirty="0"/>
              <a:t> </a:t>
            </a:r>
            <a:r>
              <a:rPr kumimoji="1" lang="en-US" altLang="ja-JP" sz="2400" i="1" dirty="0" smtClean="0"/>
              <a:t> </a:t>
            </a:r>
          </a:p>
          <a:p>
            <a:r>
              <a:rPr kumimoji="1" lang="en-US" altLang="ja-JP" sz="2400" i="1" dirty="0"/>
              <a:t> </a:t>
            </a:r>
            <a:r>
              <a:rPr kumimoji="1" lang="en-US" altLang="ja-JP" sz="2400" i="1" dirty="0" smtClean="0"/>
              <a:t> in bill length between the </a:t>
            </a:r>
            <a:r>
              <a:rPr kumimoji="1" lang="en-US" altLang="ja-JP" sz="2400" i="1" smtClean="0"/>
              <a:t>two species.”</a:t>
            </a:r>
            <a:endParaRPr kumimoji="1" lang="en-US" altLang="ja-JP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</a:t>
            </a:r>
            <a:r>
              <a:rPr kumimoji="1"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Archilochus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colubris (male), 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wikimedia commons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by Joe </a:t>
            </a:r>
            <a:r>
              <a:rPr kumimoji="1"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Schneid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3570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example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17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4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79696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7866"/>
              </p:ext>
            </p:extLst>
          </p:nvPr>
        </p:nvGraphicFramePr>
        <p:xfrm>
          <a:off x="152400" y="2743200"/>
          <a:ext cx="883920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1.1.5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Deduce the significance of the difference between two sets of data using calculated values for t and the appropriate tables.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dirty="0" smtClean="0"/>
                        <a:t>We will also do this with P values using Excel in lab reports.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228600"/>
            <a:ext cx="71628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3036" y="452735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T-Test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83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849848"/>
              </p:ext>
            </p:extLst>
          </p:nvPr>
        </p:nvGraphicFramePr>
        <p:xfrm>
          <a:off x="0" y="0"/>
          <a:ext cx="4953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1828800"/>
            <a:ext cx="14478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24400" y="152400"/>
            <a:ext cx="434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Our results show a very small overlap between the two sets of data.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So how do we know if the difference is significant or not?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We need to use a statistical test. </a:t>
            </a:r>
          </a:p>
          <a:p>
            <a:endParaRPr kumimoji="1"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/>
          </a:p>
          <a:p>
            <a:r>
              <a:rPr kumimoji="1" lang="en-US" altLang="ja-JP" sz="2800" dirty="0" smtClean="0"/>
              <a:t>The</a:t>
            </a:r>
            <a:r>
              <a:rPr kumimoji="1" lang="en-US" altLang="ja-JP" sz="2800" b="1" dirty="0" smtClean="0"/>
              <a:t> </a:t>
            </a:r>
            <a:r>
              <a:rPr kumimoji="1" lang="en-US" altLang="ja-JP" sz="3200" b="1" dirty="0" smtClean="0">
                <a:solidFill>
                  <a:srgbClr val="008000"/>
                </a:solidFill>
              </a:rPr>
              <a:t>t-test </a:t>
            </a:r>
            <a:r>
              <a:rPr kumimoji="1" lang="en-US" altLang="ja-JP" sz="2800" dirty="0" smtClean="0"/>
              <a:t>is a </a:t>
            </a:r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statistical test that</a:t>
            </a:r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sz="2800" dirty="0" smtClean="0"/>
              <a:t>helps us determine the </a:t>
            </a:r>
            <a:r>
              <a:rPr kumimoji="1" lang="en-US" altLang="ja-JP" sz="3200" b="1" dirty="0" smtClean="0">
                <a:solidFill>
                  <a:srgbClr val="008000"/>
                </a:solidFill>
              </a:rPr>
              <a:t>significance of the difference</a:t>
            </a:r>
            <a:r>
              <a:rPr kumimoji="1" lang="en-US" altLang="ja-JP" sz="3200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2800" dirty="0" smtClean="0"/>
              <a:t>between the </a:t>
            </a:r>
            <a:r>
              <a:rPr kumimoji="1" lang="en-US" altLang="ja-JP" sz="3200" b="1" dirty="0" smtClean="0">
                <a:solidFill>
                  <a:schemeClr val="accent4"/>
                </a:solidFill>
              </a:rPr>
              <a:t>means</a:t>
            </a:r>
            <a:r>
              <a:rPr kumimoji="1" lang="en-US" altLang="ja-JP" sz="2800" dirty="0" smtClean="0"/>
              <a:t> of </a:t>
            </a:r>
            <a:r>
              <a:rPr kumimoji="1" lang="en-US" altLang="ja-JP" sz="2800" b="1" dirty="0" smtClean="0">
                <a:solidFill>
                  <a:schemeClr val="tx2"/>
                </a:solidFill>
              </a:rPr>
              <a:t>two sets of data</a:t>
            </a:r>
            <a:r>
              <a:rPr kumimoji="1" lang="en-US" altLang="ja-JP" sz="2800" dirty="0" smtClean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599" cy="631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7" y="228030"/>
            <a:ext cx="8686800" cy="39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30387"/>
              </p:ext>
            </p:extLst>
          </p:nvPr>
        </p:nvGraphicFramePr>
        <p:xfrm>
          <a:off x="3902727" y="1524000"/>
          <a:ext cx="5012673" cy="3428988"/>
        </p:xfrm>
        <a:graphic>
          <a:graphicData uri="http://schemas.openxmlformats.org/drawingml/2006/table">
            <a:tbl>
              <a:tblPr/>
              <a:tblGrid>
                <a:gridCol w="358048"/>
                <a:gridCol w="930925"/>
                <a:gridCol w="930925"/>
                <a:gridCol w="930925"/>
                <a:gridCol w="930925"/>
                <a:gridCol w="930925"/>
              </a:tblGrid>
              <a:tr h="249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P  </a:t>
                      </a:r>
                      <a:r>
                        <a:rPr lang="fi-FI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value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= 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0.1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0.05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0.02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0.01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800000"/>
                          </a:solidFill>
                          <a:effectLst/>
                          <a:latin typeface="Times"/>
                        </a:rPr>
                        <a:t>confidence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95%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98%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dirty="0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99%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11429" marR="11429" marT="1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6.31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12.71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31.82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63.66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4.30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6.96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9.92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3.18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4.54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5.84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2.78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4.60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2.57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4.03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1.94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2.45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7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1.89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2.36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3.50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8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2.31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2.26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10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2.23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can calculate the value of ‘t’ for a given set of data and </a:t>
            </a:r>
            <a:r>
              <a:rPr kumimoji="1" lang="en-US" altLang="ja-JP" sz="2400" b="1" dirty="0" smtClean="0"/>
              <a:t>compare it to critical values</a:t>
            </a:r>
            <a:r>
              <a:rPr kumimoji="1" lang="en-US" altLang="ja-JP" sz="2400" dirty="0" smtClean="0"/>
              <a:t> that depend on the </a:t>
            </a:r>
            <a:r>
              <a:rPr kumimoji="1" lang="en-US" altLang="ja-JP" sz="2400" b="1" dirty="0" smtClean="0"/>
              <a:t>size of our sample</a:t>
            </a:r>
            <a:r>
              <a:rPr kumimoji="1" lang="en-US" altLang="ja-JP" sz="2400" dirty="0" smtClean="0"/>
              <a:t> and the </a:t>
            </a:r>
            <a:r>
              <a:rPr kumimoji="1" lang="en-US" altLang="ja-JP" sz="2400" b="1" dirty="0" smtClean="0"/>
              <a:t>level of confidence</a:t>
            </a:r>
            <a:r>
              <a:rPr kumimoji="1" lang="en-US" altLang="ja-JP" sz="2400" dirty="0" smtClean="0"/>
              <a:t> </a:t>
            </a:r>
            <a:r>
              <a:rPr kumimoji="1" lang="en-US" altLang="ja-JP" sz="2400" smtClean="0"/>
              <a:t>we need. </a:t>
            </a:r>
            <a:endParaRPr kumimoji="1" lang="ja-JP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2727" y="1143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Example </a:t>
            </a:r>
            <a:r>
              <a:rPr kumimoji="1" lang="en-US" altLang="ja-JP" i="1" smtClean="0"/>
              <a:t>two-tailed t-table</a:t>
            </a:r>
            <a:r>
              <a:rPr kumimoji="1" lang="en-US" altLang="ja-JP" smtClean="0"/>
              <a:t>.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72148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“Degrees of Freedom (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df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)” is the total sample size minus two. </a:t>
            </a:r>
          </a:p>
          <a:p>
            <a:endParaRPr kumimoji="1" lang="en-US" altLang="ja-JP" sz="2000" dirty="0">
              <a:solidFill>
                <a:schemeClr val="tx2"/>
              </a:solidFill>
            </a:endParaRPr>
          </a:p>
          <a:p>
            <a:r>
              <a:rPr kumimoji="1" lang="en-US" altLang="ja-JP" sz="2000" dirty="0" smtClean="0">
                <a:solidFill>
                  <a:schemeClr val="tx2"/>
                </a:solidFill>
              </a:rPr>
              <a:t>What happens to the value of P as the confidence in the results increases? </a:t>
            </a:r>
          </a:p>
          <a:p>
            <a:endParaRPr kumimoji="1" lang="en-US" altLang="ja-JP" sz="2000" dirty="0">
              <a:solidFill>
                <a:schemeClr val="tx2"/>
              </a:solidFill>
            </a:endParaRPr>
          </a:p>
          <a:p>
            <a:r>
              <a:rPr kumimoji="1" lang="en-US" altLang="ja-JP" sz="2000" dirty="0" smtClean="0">
                <a:solidFill>
                  <a:schemeClr val="tx2"/>
                </a:solidFill>
              </a:rPr>
              <a:t>What happens to the critical value as the confidence level increases? </a:t>
            </a:r>
          </a:p>
          <a:p>
            <a:endParaRPr kumimoji="1" lang="en-US" altLang="ja-JP" sz="2000" dirty="0">
              <a:solidFill>
                <a:schemeClr val="tx2"/>
              </a:solidFill>
            </a:endParaRPr>
          </a:p>
          <a:p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896100" y="3238500"/>
            <a:ext cx="304800" cy="3733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800000"/>
                </a:solidFill>
              </a:rPr>
              <a:t>“critical values”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2727" y="2133600"/>
            <a:ext cx="1278873" cy="28194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2133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2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38571"/>
              </p:ext>
            </p:extLst>
          </p:nvPr>
        </p:nvGraphicFramePr>
        <p:xfrm>
          <a:off x="3902727" y="1524000"/>
          <a:ext cx="5012673" cy="3428988"/>
        </p:xfrm>
        <a:graphic>
          <a:graphicData uri="http://schemas.openxmlformats.org/drawingml/2006/table">
            <a:tbl>
              <a:tblPr/>
              <a:tblGrid>
                <a:gridCol w="358048"/>
                <a:gridCol w="930925"/>
                <a:gridCol w="930925"/>
                <a:gridCol w="930925"/>
                <a:gridCol w="930925"/>
                <a:gridCol w="930925"/>
              </a:tblGrid>
              <a:tr h="249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P  </a:t>
                      </a:r>
                      <a:r>
                        <a:rPr lang="fi-FI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value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= 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0.1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0.05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0.02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0.01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800000"/>
                          </a:solidFill>
                          <a:effectLst/>
                          <a:latin typeface="Times"/>
                        </a:rPr>
                        <a:t>confidence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95%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98%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dirty="0">
                          <a:solidFill>
                            <a:srgbClr val="800000"/>
                          </a:solidFill>
                          <a:effectLst/>
                          <a:latin typeface="ＭＳ Ｐゴシック"/>
                        </a:rPr>
                        <a:t>99%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11429" marR="11429" marT="1142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6.31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12.71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31.82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63.66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4.30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6.96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9.92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3.18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4.54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5.84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2.78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4.60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2.57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4.03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1.94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2.45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7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1.89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2.36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3.50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8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2.31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2.26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10</a:t>
                      </a: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2.23 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1429" marR="11429" marT="11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can calculate the value of ‘t’ for a given set of data and </a:t>
            </a:r>
            <a:r>
              <a:rPr kumimoji="1" lang="en-US" altLang="ja-JP" sz="2400" b="1" dirty="0" smtClean="0"/>
              <a:t>compare it to critical values</a:t>
            </a:r>
            <a:r>
              <a:rPr kumimoji="1" lang="en-US" altLang="ja-JP" sz="2400" dirty="0" smtClean="0"/>
              <a:t> that depend on the </a:t>
            </a:r>
            <a:r>
              <a:rPr kumimoji="1" lang="en-US" altLang="ja-JP" sz="2400" b="1" dirty="0" smtClean="0"/>
              <a:t>size of our sample</a:t>
            </a:r>
            <a:r>
              <a:rPr kumimoji="1" lang="en-US" altLang="ja-JP" sz="2400" dirty="0" smtClean="0"/>
              <a:t> and the </a:t>
            </a:r>
            <a:r>
              <a:rPr kumimoji="1" lang="en-US" altLang="ja-JP" sz="2400" b="1" dirty="0" smtClean="0"/>
              <a:t>level of confidence</a:t>
            </a:r>
            <a:r>
              <a:rPr kumimoji="1" lang="en-US" altLang="ja-JP" sz="2400" dirty="0" smtClean="0"/>
              <a:t> </a:t>
            </a:r>
            <a:r>
              <a:rPr kumimoji="1" lang="en-US" altLang="ja-JP" sz="2400" smtClean="0"/>
              <a:t>we need. </a:t>
            </a:r>
            <a:endParaRPr kumimoji="1" lang="ja-JP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2727" y="1143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Example </a:t>
            </a:r>
            <a:r>
              <a:rPr kumimoji="1" lang="en-US" altLang="ja-JP" i="1" smtClean="0"/>
              <a:t>two-tailed t-table</a:t>
            </a:r>
            <a:r>
              <a:rPr kumimoji="1" lang="en-US" altLang="ja-JP" smtClean="0"/>
              <a:t>.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72148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“Degrees of Freedom (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df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)” is the total sample size </a:t>
            </a:r>
            <a:r>
              <a:rPr kumimoji="1" lang="en-US" altLang="ja-JP" sz="2000" smtClean="0">
                <a:solidFill>
                  <a:schemeClr val="tx2"/>
                </a:solidFill>
              </a:rPr>
              <a:t>minus two. </a:t>
            </a:r>
            <a:endParaRPr kumimoji="1" lang="en-US" altLang="ja-JP" sz="2000" dirty="0" smtClean="0">
              <a:solidFill>
                <a:schemeClr val="tx2"/>
              </a:solidFill>
            </a:endParaRPr>
          </a:p>
          <a:p>
            <a:endParaRPr kumimoji="1" lang="en-US" altLang="ja-JP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</a:rPr>
              <a:t>We usually </a:t>
            </a:r>
            <a:r>
              <a:rPr kumimoji="1" lang="en-US" altLang="ja-JP" sz="2000" smtClean="0">
                <a:solidFill>
                  <a:schemeClr val="accent3">
                    <a:lumMod val="50000"/>
                  </a:schemeClr>
                </a:solidFill>
              </a:rPr>
              <a:t>use P&lt;0.05 </a:t>
            </a:r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</a:rPr>
              <a:t>(95% confidence) in Biology, as our data can be highly variable </a:t>
            </a:r>
          </a:p>
          <a:p>
            <a:endParaRPr kumimoji="1" lang="en-US" altLang="ja-JP" sz="2000" dirty="0">
              <a:solidFill>
                <a:schemeClr val="tx2"/>
              </a:solidFill>
            </a:endParaRPr>
          </a:p>
          <a:p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896100" y="3238500"/>
            <a:ext cx="304800" cy="3733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800000"/>
                </a:solidFill>
              </a:rPr>
              <a:t>“critical values”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008"/>
          <a:stretch/>
        </p:blipFill>
        <p:spPr bwMode="auto">
          <a:xfrm>
            <a:off x="0" y="0"/>
            <a:ext cx="526632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6705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152"/>
          <a:stretch/>
        </p:blipFill>
        <p:spPr bwMode="auto">
          <a:xfrm>
            <a:off x="0" y="0"/>
            <a:ext cx="5289674" cy="65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1054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518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5410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was calculated </a:t>
            </a:r>
            <a:r>
              <a:rPr kumimoji="1" lang="en-US" altLang="ja-JP" smtClean="0"/>
              <a:t>as </a:t>
            </a:r>
            <a:r>
              <a:rPr kumimoji="1" lang="en-US" altLang="ja-JP" smtClean="0">
                <a:solidFill>
                  <a:srgbClr val="008000"/>
                </a:solidFill>
              </a:rPr>
              <a:t>2.15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(this is done for you)</a:t>
            </a:r>
          </a:p>
          <a:p>
            <a:endParaRPr kumimoji="1" lang="en-US" altLang="ja-JP" sz="1100" dirty="0" smtClean="0"/>
          </a:p>
          <a:p>
            <a:r>
              <a:rPr kumimoji="1" lang="en-US" altLang="ja-JP" dirty="0"/>
              <a:t>	</a:t>
            </a:r>
            <a:r>
              <a:rPr kumimoji="1" lang="en-US" altLang="ja-JP" dirty="0" smtClean="0"/>
              <a:t>	t            cv</a:t>
            </a:r>
          </a:p>
          <a:p>
            <a:r>
              <a:rPr kumimoji="1" lang="en-US" altLang="ja-JP"/>
              <a:t> </a:t>
            </a:r>
            <a:r>
              <a:rPr kumimoji="1" lang="en-US" altLang="ja-JP" smtClean="0"/>
              <a:t>                               2.15      </a:t>
            </a:r>
            <a:endParaRPr kumimoji="1" lang="en-US" altLang="ja-JP" dirty="0" smtClean="0"/>
          </a:p>
          <a:p>
            <a:endParaRPr kumimoji="1" lang="en-US" altLang="ja-JP" sz="1050" dirty="0"/>
          </a:p>
          <a:p>
            <a:r>
              <a:rPr kumimoji="1" lang="en-US" altLang="ja-JP" dirty="0" smtClean="0"/>
              <a:t>If </a:t>
            </a:r>
            <a:r>
              <a:rPr kumimoji="1" lang="en-US" altLang="ja-JP" dirty="0" smtClean="0">
                <a:solidFill>
                  <a:srgbClr val="008000"/>
                </a:solidFill>
              </a:rPr>
              <a:t>t &lt; cv, accept H</a:t>
            </a:r>
            <a:r>
              <a:rPr kumimoji="1" lang="en-US" altLang="ja-JP" baseline="-25000" dirty="0" smtClean="0">
                <a:solidFill>
                  <a:srgbClr val="008000"/>
                </a:solidFill>
              </a:rPr>
              <a:t>0</a:t>
            </a:r>
            <a:r>
              <a:rPr kumimoji="1" lang="en-US" altLang="ja-JP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dirty="0" smtClean="0"/>
              <a:t>(there is no significant difference)</a:t>
            </a:r>
            <a:endParaRPr kumimoji="1" lang="en-US" altLang="ja-JP" dirty="0"/>
          </a:p>
          <a:p>
            <a:r>
              <a:rPr kumimoji="1" lang="en-US" altLang="ja-JP" dirty="0"/>
              <a:t>If </a:t>
            </a:r>
            <a:r>
              <a:rPr kumimoji="1" lang="en-US" altLang="ja-JP" dirty="0">
                <a:solidFill>
                  <a:srgbClr val="008000"/>
                </a:solidFill>
              </a:rPr>
              <a:t>t </a:t>
            </a:r>
            <a:r>
              <a:rPr kumimoji="1" lang="en-US" altLang="ja-JP" dirty="0" smtClean="0">
                <a:solidFill>
                  <a:srgbClr val="008000"/>
                </a:solidFill>
              </a:rPr>
              <a:t>&gt; </a:t>
            </a:r>
            <a:r>
              <a:rPr kumimoji="1" lang="en-US" altLang="ja-JP" dirty="0">
                <a:solidFill>
                  <a:srgbClr val="008000"/>
                </a:solidFill>
              </a:rPr>
              <a:t>cv, accept H</a:t>
            </a:r>
            <a:r>
              <a:rPr kumimoji="1" lang="en-US" altLang="ja-JP" baseline="-25000" dirty="0">
                <a:solidFill>
                  <a:srgbClr val="008000"/>
                </a:solidFill>
              </a:rPr>
              <a:t>0</a:t>
            </a:r>
            <a:r>
              <a:rPr kumimoji="1" lang="en-US" altLang="ja-JP" dirty="0">
                <a:solidFill>
                  <a:srgbClr val="008000"/>
                </a:solidFill>
              </a:rPr>
              <a:t> </a:t>
            </a:r>
            <a:r>
              <a:rPr kumimoji="1" lang="en-US" altLang="ja-JP" dirty="0"/>
              <a:t>(there is a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significant difference)</a:t>
            </a:r>
          </a:p>
          <a:p>
            <a:endParaRPr kumimoji="1" lang="en-US" altLang="ja-JP" sz="1050" dirty="0" smtClean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r>
              <a:rPr kumimoji="1" lang="en-US" altLang="ja-JP" sz="1200" i="1" dirty="0" smtClean="0"/>
              <a:t>2-tailed t-</a:t>
            </a:r>
            <a:r>
              <a:rPr kumimoji="1" lang="en-US" altLang="ja-JP" sz="1200" i="1" dirty="0"/>
              <a:t>table source: </a:t>
            </a:r>
            <a:r>
              <a:rPr kumimoji="1" lang="en-US" altLang="ja-JP" sz="1200" i="1" dirty="0">
                <a:hlinkClick r:id="rId4"/>
              </a:rPr>
              <a:t>http</a:t>
            </a:r>
            <a:r>
              <a:rPr kumimoji="1" lang="en-US" altLang="ja-JP" sz="1200" i="1">
                <a:hlinkClick r:id="rId4"/>
              </a:rPr>
              <a:t>://</a:t>
            </a:r>
            <a:r>
              <a:rPr kumimoji="1" lang="en-US" altLang="ja-JP" sz="1200" i="1" smtClean="0">
                <a:hlinkClick r:id="rId4"/>
              </a:rPr>
              <a:t>www.medcalc.org/manual/t-distribution.php </a:t>
            </a:r>
            <a:endParaRPr kumimoji="1" lang="en-US" altLang="ja-JP" sz="1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17" r="-1"/>
          <a:stretch/>
        </p:blipFill>
        <p:spPr>
          <a:xfrm>
            <a:off x="0" y="-1"/>
            <a:ext cx="9220200" cy="690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2354282"/>
            <a:ext cx="52282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/>
              <a:t>The </a:t>
            </a:r>
            <a:r>
              <a:rPr kumimoji="1" lang="en-US" altLang="ja-JP" sz="2800" b="1" dirty="0" smtClean="0"/>
              <a:t>sample size</a:t>
            </a:r>
            <a:r>
              <a:rPr kumimoji="1" lang="en-US" altLang="ja-JP" sz="2800" dirty="0" smtClean="0"/>
              <a:t> must </a:t>
            </a:r>
          </a:p>
          <a:p>
            <a:pPr algn="r"/>
            <a:r>
              <a:rPr kumimoji="1" lang="en-US" altLang="ja-JP" sz="2800" dirty="0" smtClean="0"/>
              <a:t>be </a:t>
            </a:r>
            <a:r>
              <a:rPr kumimoji="1" lang="en-US" altLang="ja-JP" sz="2800" b="1" dirty="0" smtClean="0"/>
              <a:t>large</a:t>
            </a:r>
            <a:r>
              <a:rPr kumimoji="1" lang="en-US" altLang="ja-JP" sz="2800" dirty="0" smtClean="0"/>
              <a:t> enough to provide </a:t>
            </a:r>
            <a:r>
              <a:rPr kumimoji="1" lang="en-US" altLang="ja-JP" sz="2800" i="1" dirty="0" smtClean="0"/>
              <a:t>sufficient reliable data </a:t>
            </a:r>
            <a:r>
              <a:rPr kumimoji="1" lang="en-US" altLang="ja-JP" sz="2800" dirty="0" smtClean="0"/>
              <a:t>and for us to carry out </a:t>
            </a:r>
            <a:r>
              <a:rPr kumimoji="1" lang="en-US" altLang="ja-JP" sz="2800" i="1" dirty="0" smtClean="0"/>
              <a:t>relevant statistical tests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smtClean="0"/>
              <a:t>for significance. </a:t>
            </a:r>
            <a:endParaRPr kumimoji="1" lang="en-US" altLang="ja-JP" sz="2800" dirty="0" smtClean="0"/>
          </a:p>
          <a:p>
            <a:pPr algn="r"/>
            <a:endParaRPr kumimoji="1" lang="en-US" altLang="ja-JP" sz="2800" dirty="0"/>
          </a:p>
          <a:p>
            <a:pPr algn="r"/>
            <a:r>
              <a:rPr kumimoji="1" lang="en-US" altLang="ja-JP" sz="2800" dirty="0" smtClean="0"/>
              <a:t>We must also be mindful of </a:t>
            </a:r>
            <a:r>
              <a:rPr kumimoji="1" lang="en-US" altLang="ja-JP" sz="2800" b="1" dirty="0" smtClean="0"/>
              <a:t>uncertainty</a:t>
            </a:r>
            <a:r>
              <a:rPr kumimoji="1" lang="en-US" altLang="ja-JP" sz="2800" dirty="0" smtClean="0"/>
              <a:t> in our measuring tools and </a:t>
            </a:r>
            <a:r>
              <a:rPr kumimoji="1" lang="en-US" altLang="ja-JP" sz="2800" b="1" dirty="0" smtClean="0"/>
              <a:t>error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smtClean="0"/>
              <a:t>our results. </a:t>
            </a:r>
            <a:endParaRPr kumimoji="1" lang="ja-JP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F7F7F"/>
                </a:solidFill>
              </a:rPr>
              <a:t>Photo: </a:t>
            </a:r>
            <a:r>
              <a:rPr kumimoji="1" lang="en-US" altLang="ja-JP" dirty="0" err="1" smtClean="0">
                <a:solidFill>
                  <a:srgbClr val="7F7F7F"/>
                </a:solidFill>
              </a:rPr>
              <a:t>Broadbilled</a:t>
            </a:r>
            <a:r>
              <a:rPr kumimoji="1" lang="en-US" altLang="ja-JP" dirty="0" smtClean="0">
                <a:solidFill>
                  <a:srgbClr val="7F7F7F"/>
                </a:solidFill>
              </a:rPr>
              <a:t> hummingbird (</a:t>
            </a:r>
            <a:r>
              <a:rPr kumimoji="1" lang="en-US" altLang="ja-JP" dirty="0" err="1" smtClean="0">
                <a:solidFill>
                  <a:srgbClr val="7F7F7F"/>
                </a:solidFill>
                <a:hlinkClick r:id="rId3"/>
              </a:rPr>
              <a:t>wikimedia</a:t>
            </a:r>
            <a:r>
              <a:rPr kumimoji="1" lang="en-US" altLang="ja-JP" dirty="0" smtClean="0">
                <a:solidFill>
                  <a:srgbClr val="7F7F7F"/>
                </a:solidFill>
                <a:hlinkClick r:id="rId3"/>
              </a:rPr>
              <a:t> </a:t>
            </a:r>
            <a:r>
              <a:rPr kumimoji="1" lang="en-US" altLang="ja-JP" smtClean="0">
                <a:solidFill>
                  <a:srgbClr val="7F7F7F"/>
                </a:solidFill>
                <a:hlinkClick r:id="rId3"/>
              </a:rPr>
              <a:t>commons</a:t>
            </a:r>
            <a:r>
              <a:rPr kumimoji="1" lang="en-US" altLang="ja-JP" smtClean="0">
                <a:solidFill>
                  <a:srgbClr val="7F7F7F"/>
                </a:solidFill>
              </a:rPr>
              <a:t>). 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152"/>
          <a:stretch/>
        </p:blipFill>
        <p:spPr bwMode="auto">
          <a:xfrm>
            <a:off x="0" y="0"/>
            <a:ext cx="5289674" cy="65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1054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518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rgbClr val="0000FF"/>
                </a:solidFill>
              </a:rPr>
              <a:t>0.05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5410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was calculated </a:t>
            </a:r>
            <a:r>
              <a:rPr kumimoji="1" lang="en-US" altLang="ja-JP" smtClean="0"/>
              <a:t>as </a:t>
            </a:r>
            <a:r>
              <a:rPr kumimoji="1" lang="en-US" altLang="ja-JP" smtClean="0">
                <a:solidFill>
                  <a:srgbClr val="008000"/>
                </a:solidFill>
              </a:rPr>
              <a:t>2.15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(this is done for you)</a:t>
            </a:r>
          </a:p>
          <a:p>
            <a:endParaRPr kumimoji="1" lang="en-US" altLang="ja-JP" sz="1100" dirty="0" smtClean="0"/>
          </a:p>
          <a:p>
            <a:r>
              <a:rPr kumimoji="1" lang="en-US" altLang="ja-JP" dirty="0"/>
              <a:t>	</a:t>
            </a:r>
            <a:r>
              <a:rPr kumimoji="1" lang="en-US" altLang="ja-JP" dirty="0" smtClean="0"/>
              <a:t>	t            cv</a:t>
            </a:r>
          </a:p>
          <a:p>
            <a:r>
              <a:rPr kumimoji="1" lang="en-US" altLang="ja-JP"/>
              <a:t> </a:t>
            </a:r>
            <a:r>
              <a:rPr kumimoji="1" lang="en-US" altLang="ja-JP" smtClean="0"/>
              <a:t>                               2.15      </a:t>
            </a:r>
            <a:endParaRPr kumimoji="1" lang="en-US" altLang="ja-JP" dirty="0" smtClean="0"/>
          </a:p>
          <a:p>
            <a:endParaRPr kumimoji="1" lang="en-US" altLang="ja-JP" sz="1050" dirty="0"/>
          </a:p>
          <a:p>
            <a:r>
              <a:rPr kumimoji="1" lang="en-US" altLang="ja-JP" dirty="0" smtClean="0"/>
              <a:t>If </a:t>
            </a:r>
            <a:r>
              <a:rPr kumimoji="1" lang="en-US" altLang="ja-JP" dirty="0" smtClean="0">
                <a:solidFill>
                  <a:srgbClr val="008000"/>
                </a:solidFill>
              </a:rPr>
              <a:t>t &lt; cv, accept H</a:t>
            </a:r>
            <a:r>
              <a:rPr kumimoji="1" lang="en-US" altLang="ja-JP" baseline="-25000" dirty="0" smtClean="0">
                <a:solidFill>
                  <a:srgbClr val="008000"/>
                </a:solidFill>
              </a:rPr>
              <a:t>0</a:t>
            </a:r>
            <a:r>
              <a:rPr kumimoji="1" lang="en-US" altLang="ja-JP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dirty="0" smtClean="0"/>
              <a:t>(there is no significant difference)</a:t>
            </a:r>
            <a:endParaRPr kumimoji="1" lang="en-US" altLang="ja-JP" dirty="0"/>
          </a:p>
          <a:p>
            <a:r>
              <a:rPr kumimoji="1" lang="en-US" altLang="ja-JP" dirty="0"/>
              <a:t>If </a:t>
            </a:r>
            <a:r>
              <a:rPr kumimoji="1" lang="en-US" altLang="ja-JP" dirty="0">
                <a:solidFill>
                  <a:srgbClr val="008000"/>
                </a:solidFill>
              </a:rPr>
              <a:t>t </a:t>
            </a:r>
            <a:r>
              <a:rPr kumimoji="1" lang="en-US" altLang="ja-JP" dirty="0" smtClean="0">
                <a:solidFill>
                  <a:srgbClr val="008000"/>
                </a:solidFill>
              </a:rPr>
              <a:t>&gt; </a:t>
            </a:r>
            <a:r>
              <a:rPr kumimoji="1" lang="en-US" altLang="ja-JP" dirty="0">
                <a:solidFill>
                  <a:srgbClr val="008000"/>
                </a:solidFill>
              </a:rPr>
              <a:t>cv, accept H</a:t>
            </a:r>
            <a:r>
              <a:rPr kumimoji="1" lang="en-US" altLang="ja-JP" baseline="-25000" dirty="0">
                <a:solidFill>
                  <a:srgbClr val="008000"/>
                </a:solidFill>
              </a:rPr>
              <a:t>0</a:t>
            </a:r>
            <a:r>
              <a:rPr kumimoji="1" lang="en-US" altLang="ja-JP" dirty="0">
                <a:solidFill>
                  <a:srgbClr val="008000"/>
                </a:solidFill>
              </a:rPr>
              <a:t> </a:t>
            </a:r>
            <a:r>
              <a:rPr kumimoji="1" lang="en-US" altLang="ja-JP" dirty="0"/>
              <a:t>(there is a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significant difference)</a:t>
            </a:r>
          </a:p>
          <a:p>
            <a:endParaRPr kumimoji="1" lang="en-US" altLang="ja-JP" sz="1050" dirty="0" smtClean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r>
              <a:rPr kumimoji="1" lang="en-US" altLang="ja-JP" sz="1200" i="1" dirty="0" smtClean="0"/>
              <a:t>2-tailed t-</a:t>
            </a:r>
            <a:r>
              <a:rPr kumimoji="1" lang="en-US" altLang="ja-JP" sz="1200" i="1" dirty="0"/>
              <a:t>table source: </a:t>
            </a:r>
            <a:r>
              <a:rPr kumimoji="1" lang="en-US" altLang="ja-JP" sz="1200" i="1" dirty="0">
                <a:hlinkClick r:id="rId4"/>
              </a:rPr>
              <a:t>http</a:t>
            </a:r>
            <a:r>
              <a:rPr kumimoji="1" lang="en-US" altLang="ja-JP" sz="1200" i="1">
                <a:hlinkClick r:id="rId4"/>
              </a:rPr>
              <a:t>://</a:t>
            </a:r>
            <a:r>
              <a:rPr kumimoji="1" lang="en-US" altLang="ja-JP" sz="1200" i="1" smtClean="0">
                <a:hlinkClick r:id="rId4"/>
              </a:rPr>
              <a:t>www.medcalc.org/manual/t-distribution.php </a:t>
            </a:r>
            <a:endParaRPr kumimoji="1" lang="en-US" altLang="ja-JP" sz="1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152"/>
          <a:stretch/>
        </p:blipFill>
        <p:spPr bwMode="auto">
          <a:xfrm>
            <a:off x="0" y="0"/>
            <a:ext cx="5289674" cy="65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1054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518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smtClean="0"/>
              <a:t>2.069</a:t>
            </a:r>
            <a:endParaRPr kumimoji="1" lang="ja-JP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rgbClr val="0000FF"/>
                </a:solidFill>
              </a:rPr>
              <a:t>0.05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5410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was calculated </a:t>
            </a:r>
            <a:r>
              <a:rPr kumimoji="1" lang="en-US" altLang="ja-JP" smtClean="0"/>
              <a:t>as </a:t>
            </a:r>
            <a:r>
              <a:rPr kumimoji="1" lang="en-US" altLang="ja-JP" smtClean="0">
                <a:solidFill>
                  <a:srgbClr val="008000"/>
                </a:solidFill>
              </a:rPr>
              <a:t>2.15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(this is done for you)</a:t>
            </a:r>
          </a:p>
          <a:p>
            <a:endParaRPr kumimoji="1" lang="en-US" altLang="ja-JP" sz="1100" dirty="0" smtClean="0"/>
          </a:p>
          <a:p>
            <a:r>
              <a:rPr kumimoji="1" lang="en-US" altLang="ja-JP" dirty="0"/>
              <a:t>	</a:t>
            </a:r>
            <a:r>
              <a:rPr kumimoji="1" lang="en-US" altLang="ja-JP" dirty="0" smtClean="0"/>
              <a:t>	t            cv</a:t>
            </a:r>
          </a:p>
          <a:p>
            <a:r>
              <a:rPr kumimoji="1" lang="en-US" altLang="ja-JP"/>
              <a:t> </a:t>
            </a:r>
            <a:r>
              <a:rPr kumimoji="1" lang="en-US" altLang="ja-JP" smtClean="0"/>
              <a:t>                               2.15   &gt;   2.069</a:t>
            </a:r>
            <a:endParaRPr kumimoji="1" lang="en-US" altLang="ja-JP" dirty="0" smtClean="0"/>
          </a:p>
          <a:p>
            <a:endParaRPr kumimoji="1" lang="en-US" altLang="ja-JP" sz="1050" dirty="0"/>
          </a:p>
          <a:p>
            <a:r>
              <a:rPr kumimoji="1" lang="en-US" altLang="ja-JP" dirty="0" smtClean="0"/>
              <a:t>If </a:t>
            </a:r>
            <a:r>
              <a:rPr kumimoji="1" lang="en-US" altLang="ja-JP" dirty="0" smtClean="0">
                <a:solidFill>
                  <a:srgbClr val="008000"/>
                </a:solidFill>
              </a:rPr>
              <a:t>t &lt; cv, accept H</a:t>
            </a:r>
            <a:r>
              <a:rPr kumimoji="1" lang="en-US" altLang="ja-JP" baseline="-25000" dirty="0" smtClean="0">
                <a:solidFill>
                  <a:srgbClr val="008000"/>
                </a:solidFill>
              </a:rPr>
              <a:t>0</a:t>
            </a:r>
            <a:r>
              <a:rPr kumimoji="1" lang="en-US" altLang="ja-JP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dirty="0" smtClean="0"/>
              <a:t>(there is no significant difference)</a:t>
            </a:r>
            <a:endParaRPr kumimoji="1" lang="en-US" altLang="ja-JP" dirty="0"/>
          </a:p>
          <a:p>
            <a:r>
              <a:rPr kumimoji="1" lang="en-US" altLang="ja-JP" dirty="0"/>
              <a:t>If </a:t>
            </a:r>
            <a:r>
              <a:rPr kumimoji="1" lang="en-US" altLang="ja-JP" dirty="0">
                <a:solidFill>
                  <a:srgbClr val="008000"/>
                </a:solidFill>
              </a:rPr>
              <a:t>t </a:t>
            </a:r>
            <a:r>
              <a:rPr kumimoji="1" lang="en-US" altLang="ja-JP" dirty="0" smtClean="0">
                <a:solidFill>
                  <a:srgbClr val="008000"/>
                </a:solidFill>
              </a:rPr>
              <a:t>&gt; </a:t>
            </a:r>
            <a:r>
              <a:rPr kumimoji="1" lang="en-US" altLang="ja-JP" dirty="0">
                <a:solidFill>
                  <a:srgbClr val="008000"/>
                </a:solidFill>
              </a:rPr>
              <a:t>cv, accept H</a:t>
            </a:r>
            <a:r>
              <a:rPr kumimoji="1" lang="en-US" altLang="ja-JP" baseline="-25000" dirty="0">
                <a:solidFill>
                  <a:srgbClr val="008000"/>
                </a:solidFill>
              </a:rPr>
              <a:t>0</a:t>
            </a:r>
            <a:r>
              <a:rPr kumimoji="1" lang="en-US" altLang="ja-JP" dirty="0">
                <a:solidFill>
                  <a:srgbClr val="008000"/>
                </a:solidFill>
              </a:rPr>
              <a:t> </a:t>
            </a:r>
            <a:r>
              <a:rPr kumimoji="1" lang="en-US" altLang="ja-JP" dirty="0"/>
              <a:t>(there is a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significant difference)</a:t>
            </a:r>
          </a:p>
          <a:p>
            <a:endParaRPr kumimoji="1" lang="en-US" altLang="ja-JP" sz="1050" dirty="0" smtClean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endParaRPr kumimoji="1" lang="en-US" altLang="ja-JP" i="1" dirty="0" smtClean="0"/>
          </a:p>
          <a:p>
            <a:endParaRPr kumimoji="1" lang="en-US" altLang="ja-JP" i="1" dirty="0"/>
          </a:p>
          <a:p>
            <a:r>
              <a:rPr kumimoji="1" lang="en-US" altLang="ja-JP" sz="1200" i="1" dirty="0" smtClean="0"/>
              <a:t>2-tailed t-</a:t>
            </a:r>
            <a:r>
              <a:rPr kumimoji="1" lang="en-US" altLang="ja-JP" sz="1200" i="1" dirty="0"/>
              <a:t>table source: </a:t>
            </a:r>
            <a:r>
              <a:rPr kumimoji="1" lang="en-US" altLang="ja-JP" sz="1200" i="1" dirty="0">
                <a:hlinkClick r:id="rId4"/>
              </a:rPr>
              <a:t>http</a:t>
            </a:r>
            <a:r>
              <a:rPr kumimoji="1" lang="en-US" altLang="ja-JP" sz="1200" i="1">
                <a:hlinkClick r:id="rId4"/>
              </a:rPr>
              <a:t>://</a:t>
            </a:r>
            <a:r>
              <a:rPr kumimoji="1" lang="en-US" altLang="ja-JP" sz="1200" i="1" smtClean="0">
                <a:hlinkClick r:id="rId4"/>
              </a:rPr>
              <a:t>www.medcalc.org/manual/t-distribution.php </a:t>
            </a:r>
            <a:endParaRPr kumimoji="1" lang="en-US" altLang="ja-JP" sz="12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2152"/>
          <a:stretch/>
        </p:blipFill>
        <p:spPr bwMode="auto">
          <a:xfrm>
            <a:off x="0" y="0"/>
            <a:ext cx="5289674" cy="65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8800" y="51054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518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smtClean="0"/>
              <a:t>2.069</a:t>
            </a:r>
            <a:endParaRPr kumimoji="1" lang="ja-JP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rgbClr val="0000FF"/>
                </a:solidFill>
              </a:rPr>
              <a:t>0.05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5410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was calculated </a:t>
            </a:r>
            <a:r>
              <a:rPr kumimoji="1" lang="en-US" altLang="ja-JP" smtClean="0"/>
              <a:t>as </a:t>
            </a:r>
            <a:r>
              <a:rPr kumimoji="1" lang="en-US" altLang="ja-JP" smtClean="0">
                <a:solidFill>
                  <a:srgbClr val="008000"/>
                </a:solidFill>
              </a:rPr>
              <a:t>2.15</a:t>
            </a:r>
            <a:r>
              <a:rPr kumimoji="1" lang="en-US" altLang="ja-JP" smtClean="0"/>
              <a:t> </a:t>
            </a:r>
            <a:r>
              <a:rPr kumimoji="1" lang="en-US" altLang="ja-JP" dirty="0" smtClean="0"/>
              <a:t>(this is done for you)</a:t>
            </a:r>
          </a:p>
          <a:p>
            <a:endParaRPr kumimoji="1" lang="en-US" altLang="ja-JP" sz="1100" dirty="0" smtClean="0"/>
          </a:p>
          <a:p>
            <a:r>
              <a:rPr kumimoji="1" lang="en-US" altLang="ja-JP" dirty="0"/>
              <a:t>	</a:t>
            </a:r>
            <a:r>
              <a:rPr kumimoji="1" lang="en-US" altLang="ja-JP" dirty="0" smtClean="0"/>
              <a:t>	t            cv</a:t>
            </a:r>
          </a:p>
          <a:p>
            <a:r>
              <a:rPr kumimoji="1" lang="en-US" altLang="ja-JP"/>
              <a:t> </a:t>
            </a:r>
            <a:r>
              <a:rPr kumimoji="1" lang="en-US" altLang="ja-JP" smtClean="0"/>
              <a:t>                               2.15   &gt;   2.069</a:t>
            </a:r>
            <a:endParaRPr kumimoji="1" lang="en-US" altLang="ja-JP" dirty="0" smtClean="0"/>
          </a:p>
          <a:p>
            <a:endParaRPr kumimoji="1" lang="en-US" altLang="ja-JP" sz="1050" dirty="0"/>
          </a:p>
          <a:p>
            <a:r>
              <a:rPr kumimoji="1" lang="en-US" altLang="ja-JP" strike="sngStrike" dirty="0" smtClean="0"/>
              <a:t>If </a:t>
            </a:r>
            <a:r>
              <a:rPr kumimoji="1" lang="en-US" altLang="ja-JP" strike="sngStrike" dirty="0" smtClean="0">
                <a:solidFill>
                  <a:srgbClr val="008000"/>
                </a:solidFill>
              </a:rPr>
              <a:t>t &lt; cv, accept H</a:t>
            </a:r>
            <a:r>
              <a:rPr kumimoji="1" lang="en-US" altLang="ja-JP" strike="sngStrike" baseline="-25000" dirty="0" smtClean="0">
                <a:solidFill>
                  <a:srgbClr val="008000"/>
                </a:solidFill>
              </a:rPr>
              <a:t>0</a:t>
            </a:r>
            <a:r>
              <a:rPr kumimoji="1" lang="en-US" altLang="ja-JP" strike="sngStrike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trike="sngStrike" dirty="0" smtClean="0"/>
              <a:t>(there is no significant difference)</a:t>
            </a:r>
            <a:endParaRPr kumimoji="1" lang="en-US" altLang="ja-JP" strike="sngStrike" dirty="0"/>
          </a:p>
          <a:p>
            <a:r>
              <a:rPr kumimoji="1" lang="en-US" altLang="ja-JP" b="1" dirty="0"/>
              <a:t>If </a:t>
            </a:r>
            <a:r>
              <a:rPr kumimoji="1" lang="en-US" altLang="ja-JP" b="1" dirty="0">
                <a:solidFill>
                  <a:srgbClr val="008000"/>
                </a:solidFill>
              </a:rPr>
              <a:t>t 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&gt; </a:t>
            </a:r>
            <a:r>
              <a:rPr kumimoji="1" lang="en-US" altLang="ja-JP" b="1" dirty="0">
                <a:solidFill>
                  <a:srgbClr val="008000"/>
                </a:solidFill>
              </a:rPr>
              <a:t>cv, accept H</a:t>
            </a:r>
            <a:r>
              <a:rPr kumimoji="1" lang="en-US" altLang="ja-JP" b="1" baseline="-25000" dirty="0">
                <a:solidFill>
                  <a:srgbClr val="008000"/>
                </a:solidFill>
              </a:rPr>
              <a:t>0</a:t>
            </a:r>
            <a:r>
              <a:rPr kumimoji="1" lang="en-US" altLang="ja-JP" b="1" dirty="0">
                <a:solidFill>
                  <a:srgbClr val="008000"/>
                </a:solidFill>
              </a:rPr>
              <a:t> </a:t>
            </a:r>
            <a:r>
              <a:rPr kumimoji="1" lang="en-US" altLang="ja-JP" b="1" dirty="0"/>
              <a:t>(there is a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/>
              <a:t>significant difference)</a:t>
            </a:r>
          </a:p>
          <a:p>
            <a:endParaRPr kumimoji="1" lang="en-US" altLang="ja-JP" sz="1050" dirty="0" smtClean="0"/>
          </a:p>
          <a:p>
            <a:r>
              <a:rPr kumimoji="1" lang="en-US" altLang="ja-JP" dirty="0" smtClean="0"/>
              <a:t>Conclusion: </a:t>
            </a:r>
          </a:p>
          <a:p>
            <a:r>
              <a:rPr kumimoji="1" lang="en-US" altLang="ja-JP" i="1" dirty="0" smtClean="0"/>
              <a:t>“There is a significant difference in the wing spans of the two populations </a:t>
            </a:r>
            <a:r>
              <a:rPr kumimoji="1" lang="en-US" altLang="ja-JP" i="1" smtClean="0"/>
              <a:t>of birds.”</a:t>
            </a:r>
            <a:endParaRPr kumimoji="1" lang="en-US" altLang="ja-JP" i="1" dirty="0" smtClean="0"/>
          </a:p>
          <a:p>
            <a:endParaRPr kumimoji="1" lang="en-US" altLang="ja-JP" i="1" dirty="0"/>
          </a:p>
          <a:p>
            <a:r>
              <a:rPr kumimoji="1" lang="en-US" altLang="ja-JP" sz="1200" i="1" dirty="0" smtClean="0"/>
              <a:t>2-tailed t-</a:t>
            </a:r>
            <a:r>
              <a:rPr kumimoji="1" lang="en-US" altLang="ja-JP" sz="1200" i="1" dirty="0"/>
              <a:t>table source: </a:t>
            </a:r>
            <a:r>
              <a:rPr kumimoji="1" lang="en-US" altLang="ja-JP" sz="1200" i="1" dirty="0">
                <a:hlinkClick r:id="rId4"/>
              </a:rPr>
              <a:t>http</a:t>
            </a:r>
            <a:r>
              <a:rPr kumimoji="1" lang="en-US" altLang="ja-JP" sz="1200" i="1">
                <a:hlinkClick r:id="rId4"/>
              </a:rPr>
              <a:t>://</a:t>
            </a:r>
            <a:r>
              <a:rPr kumimoji="1" lang="en-US" altLang="ja-JP" sz="1200" i="1" smtClean="0">
                <a:hlinkClick r:id="rId4"/>
              </a:rPr>
              <a:t>www.medcalc.org/manual/t-distribution.php </a:t>
            </a:r>
            <a:endParaRPr kumimoji="1" lang="en-US" altLang="ja-JP" sz="12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8452"/>
          <a:stretch/>
        </p:blipFill>
        <p:spPr bwMode="auto">
          <a:xfrm>
            <a:off x="2" y="0"/>
            <a:ext cx="4713570" cy="60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59" y="0"/>
            <a:ext cx="354724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51054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7086600" y="76200"/>
            <a:ext cx="457200" cy="518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8288"/>
          <a:stretch/>
        </p:blipFill>
        <p:spPr bwMode="auto">
          <a:xfrm>
            <a:off x="-27387" y="39679"/>
            <a:ext cx="6559718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505"/>
          <a:stretch/>
        </p:blipFill>
        <p:spPr>
          <a:xfrm>
            <a:off x="7210939" y="0"/>
            <a:ext cx="193306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228600"/>
            <a:ext cx="457200" cy="6324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7" name="Rectangle 6"/>
          <p:cNvSpPr/>
          <p:nvPr/>
        </p:nvSpPr>
        <p:spPr>
          <a:xfrm>
            <a:off x="2258612" y="1828800"/>
            <a:ext cx="31849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9364" y="1828800"/>
            <a:ext cx="63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1.61</a:t>
            </a:r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976" b="13845"/>
          <a:stretch/>
        </p:blipFill>
        <p:spPr bwMode="auto">
          <a:xfrm>
            <a:off x="0" y="0"/>
            <a:ext cx="6585906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505"/>
          <a:stretch/>
        </p:blipFill>
        <p:spPr>
          <a:xfrm>
            <a:off x="7210939" y="0"/>
            <a:ext cx="193306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27738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smtClean="0"/>
              <a:t>2.045</a:t>
            </a:r>
            <a:endParaRPr kumimoji="1" lang="ja-JP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39000" y="64008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8686800" y="228600"/>
            <a:ext cx="457200" cy="6324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24809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smtClean="0"/>
              <a:t>2.045</a:t>
            </a:r>
            <a:endParaRPr kumimoji="1" lang="ja-JP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638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/>
              <a:t>“There is </a:t>
            </a:r>
            <a:r>
              <a:rPr kumimoji="1" lang="en-US" altLang="ja-JP" sz="2000" i="1" dirty="0" smtClean="0">
                <a:solidFill>
                  <a:srgbClr val="800000"/>
                </a:solidFill>
              </a:rPr>
              <a:t>no significant difference </a:t>
            </a:r>
            <a:r>
              <a:rPr kumimoji="1" lang="en-US" altLang="ja-JP" sz="2000" i="1" dirty="0" smtClean="0"/>
              <a:t>in the size of shells between north-side and south-side </a:t>
            </a:r>
            <a:r>
              <a:rPr kumimoji="1" lang="en-US" altLang="ja-JP" sz="2000" i="1" smtClean="0"/>
              <a:t>snail populations.”</a:t>
            </a:r>
            <a:endParaRPr kumimoji="1" lang="ja-JP" alt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8835"/>
          <a:stretch/>
        </p:blipFill>
        <p:spPr bwMode="auto">
          <a:xfrm>
            <a:off x="1" y="1"/>
            <a:ext cx="6507345" cy="65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505"/>
          <a:stretch/>
        </p:blipFill>
        <p:spPr>
          <a:xfrm>
            <a:off x="7210939" y="0"/>
            <a:ext cx="193306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228600"/>
            <a:ext cx="457200" cy="4495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403" b="11177"/>
          <a:stretch/>
        </p:blipFill>
        <p:spPr bwMode="auto">
          <a:xfrm>
            <a:off x="0" y="1"/>
            <a:ext cx="6638279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5505"/>
          <a:stretch/>
        </p:blipFill>
        <p:spPr>
          <a:xfrm>
            <a:off x="7210939" y="0"/>
            <a:ext cx="1933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0" y="4495800"/>
            <a:ext cx="1905000" cy="228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8686800" y="228600"/>
            <a:ext cx="457200" cy="4419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45720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smtClean="0"/>
              <a:t>2.086</a:t>
            </a:r>
            <a:endParaRPr kumimoji="1" lang="ja-JP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17189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smtClean="0"/>
              <a:t>2.086</a:t>
            </a:r>
            <a:endParaRPr kumimoji="1" lang="ja-JP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-27387" y="6323574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1" lang="en-US" altLang="ja-JP" i="1" dirty="0"/>
          </a:p>
          <a:p>
            <a:r>
              <a:rPr kumimoji="1" lang="en-US" altLang="ja-JP" sz="1100" i="1" dirty="0"/>
              <a:t>2-tailed t-table source: </a:t>
            </a:r>
            <a:r>
              <a:rPr kumimoji="1" lang="en-US" altLang="ja-JP" sz="1100" i="1" dirty="0">
                <a:hlinkClick r:id="rId4"/>
              </a:rPr>
              <a:t>http</a:t>
            </a:r>
            <a:r>
              <a:rPr kumimoji="1" lang="en-US" altLang="ja-JP" sz="1100" i="1">
                <a:hlinkClick r:id="rId4"/>
              </a:rPr>
              <a:t>://</a:t>
            </a:r>
            <a:r>
              <a:rPr kumimoji="1" lang="en-US" altLang="ja-JP" sz="1100" i="1" smtClean="0">
                <a:hlinkClick r:id="rId4"/>
              </a:rPr>
              <a:t>www.medcalc.org/manual/t-distribution.php </a:t>
            </a:r>
            <a:endParaRPr kumimoji="1" lang="en-US" altLang="ja-JP" sz="11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791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/>
              <a:t>“There is a significant difference in the resting heart rates between the two groups </a:t>
            </a:r>
            <a:r>
              <a:rPr kumimoji="1" lang="en-US" altLang="ja-JP" sz="2000" i="1" smtClean="0"/>
              <a:t>of swimmers.”</a:t>
            </a:r>
            <a:endParaRPr kumimoji="1" lang="ja-JP" altLang="en-US" sz="20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Excel can jump straight to a value of P for our results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One function (=T.TEST) compares both sets of data.  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793291"/>
            <a:ext cx="4114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As it calculates P directly (the probability that the difference is due to chance), we can determine significance directly. </a:t>
            </a:r>
          </a:p>
          <a:p>
            <a:endParaRPr kumimoji="1" lang="en-US" altLang="ja-JP" sz="2000" dirty="0"/>
          </a:p>
          <a:p>
            <a:pPr marL="342900" indent="-342900">
              <a:buFontTx/>
              <a:buChar char="-"/>
            </a:pPr>
            <a:r>
              <a:rPr kumimoji="1" lang="en-US" altLang="ja-JP" sz="2000" dirty="0" smtClean="0"/>
              <a:t>The first value (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array1</a:t>
            </a:r>
            <a:r>
              <a:rPr kumimoji="1" lang="en-US" altLang="ja-JP" sz="2000" dirty="0" smtClean="0"/>
              <a:t>) is the data of A. </a:t>
            </a:r>
            <a:r>
              <a:rPr kumimoji="1" lang="en-US" altLang="ja-JP" sz="2000" dirty="0" err="1" smtClean="0"/>
              <a:t>colubris</a:t>
            </a:r>
            <a:r>
              <a:rPr kumimoji="1" lang="en-US" altLang="ja-JP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000" dirty="0" smtClean="0"/>
              <a:t>The second value (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array2</a:t>
            </a:r>
            <a:r>
              <a:rPr kumimoji="1" lang="en-US" altLang="ja-JP" sz="2000" dirty="0" smtClean="0"/>
              <a:t>) </a:t>
            </a:r>
            <a:r>
              <a:rPr kumimoji="1" lang="en-US" altLang="ja-JP" sz="2000" dirty="0"/>
              <a:t>is the column of C. </a:t>
            </a:r>
            <a:r>
              <a:rPr kumimoji="1" lang="en-US" altLang="ja-JP" sz="2000" dirty="0" err="1"/>
              <a:t>latirostris</a:t>
            </a:r>
            <a:r>
              <a:rPr kumimoji="1" lang="en-US" altLang="ja-JP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000" dirty="0" smtClean="0"/>
              <a:t>The third and fourth values (</a:t>
            </a:r>
            <a:r>
              <a:rPr kumimoji="1" lang="en-US" altLang="ja-JP" sz="2000" b="1" dirty="0" smtClean="0"/>
              <a:t>tails and type</a:t>
            </a:r>
            <a:r>
              <a:rPr kumimoji="1" lang="en-US" altLang="ja-JP" sz="2000" dirty="0" smtClean="0"/>
              <a:t>) are both </a:t>
            </a:r>
            <a:r>
              <a:rPr kumimoji="1" lang="en-US" altLang="ja-JP" sz="2000" b="1" dirty="0" smtClean="0"/>
              <a:t>2.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In this case, </a:t>
            </a:r>
            <a:r>
              <a:rPr kumimoji="1" lang="en-US" altLang="ja-JP" sz="2000" b="1" dirty="0" smtClean="0">
                <a:solidFill>
                  <a:schemeClr val="accent3">
                    <a:lumMod val="50000"/>
                  </a:schemeClr>
                </a:solidFill>
              </a:rPr>
              <a:t>P=0.00051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This is much </a:t>
            </a:r>
            <a:r>
              <a:rPr kumimoji="1" lang="en-US" altLang="ja-JP" sz="2000" b="1" dirty="0" smtClean="0"/>
              <a:t>smaller than 0.005</a:t>
            </a:r>
            <a:r>
              <a:rPr kumimoji="1" lang="en-US" altLang="ja-JP" sz="2000" dirty="0" smtClean="0"/>
              <a:t>, so we are confident that we can:</a:t>
            </a:r>
          </a:p>
          <a:p>
            <a:pPr algn="ctr"/>
            <a:r>
              <a:rPr kumimoji="1" lang="en-US" altLang="ja-JP" sz="2000" b="1" dirty="0" smtClean="0"/>
              <a:t>reject H</a:t>
            </a:r>
            <a:r>
              <a:rPr kumimoji="1" lang="en-US" altLang="ja-JP" sz="2000" b="1" baseline="-25000" dirty="0" smtClean="0"/>
              <a:t>0</a:t>
            </a:r>
            <a:r>
              <a:rPr kumimoji="1" lang="en-US" altLang="ja-JP" sz="2000" dirty="0" smtClean="0"/>
              <a:t>. </a:t>
            </a:r>
            <a:endParaRPr kumimoji="1" lang="en-US" altLang="ja-JP" sz="2000" dirty="0"/>
          </a:p>
          <a:p>
            <a:pPr algn="ctr"/>
            <a:r>
              <a:rPr kumimoji="1" lang="en-US" altLang="ja-JP" sz="1600" i="1" dirty="0" smtClean="0">
                <a:solidFill>
                  <a:srgbClr val="FF0000"/>
                </a:solidFill>
              </a:rPr>
              <a:t>The difference is unlikely to be due to chance. </a:t>
            </a:r>
          </a:p>
          <a:p>
            <a:endParaRPr kumimoji="1" lang="en-US" altLang="ja-JP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2888" y="793291"/>
            <a:ext cx="4710112" cy="5668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" y="2286000"/>
            <a:ext cx="8153400" cy="2133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Conclusion: </a:t>
            </a:r>
            <a:endParaRPr kumimoji="1" lang="en-US" altLang="ja-JP" sz="2800" dirty="0"/>
          </a:p>
          <a:p>
            <a:pPr algn="ctr"/>
            <a:r>
              <a:rPr kumimoji="1" lang="en-US" altLang="ja-JP" sz="2800" dirty="0"/>
              <a:t>There </a:t>
            </a:r>
            <a:r>
              <a:rPr kumimoji="1" lang="en-US" altLang="ja-JP" sz="2800" u="sng" dirty="0"/>
              <a:t>is</a:t>
            </a:r>
            <a:r>
              <a:rPr kumimoji="1" lang="en-US" altLang="ja-JP" sz="2800" dirty="0"/>
              <a:t> a significant difference in bill length between </a:t>
            </a:r>
            <a:r>
              <a:rPr kumimoji="1" lang="en-US" altLang="ja-JP" sz="2800" i="1" dirty="0"/>
              <a:t>A. </a:t>
            </a:r>
            <a:r>
              <a:rPr kumimoji="1" lang="en-US" altLang="ja-JP" sz="2800" i="1" dirty="0" err="1"/>
              <a:t>colubris</a:t>
            </a:r>
            <a:r>
              <a:rPr kumimoji="1" lang="en-US" altLang="ja-JP" sz="2800" dirty="0"/>
              <a:t> and </a:t>
            </a:r>
            <a:r>
              <a:rPr kumimoji="1" lang="en-US" altLang="ja-JP" sz="2800" i="1" dirty="0"/>
              <a:t>C. </a:t>
            </a:r>
            <a:r>
              <a:rPr kumimoji="1" lang="en-US" altLang="ja-JP" sz="2800" i="1" dirty="0" err="1"/>
              <a:t>latirostris</a:t>
            </a:r>
            <a:r>
              <a:rPr kumimoji="1" lang="en-US" altLang="ja-JP" sz="2800" dirty="0"/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6172200" y="4495800"/>
            <a:ext cx="1600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9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476"/>
          <a:stretch/>
        </p:blipFill>
        <p:spPr>
          <a:xfrm>
            <a:off x="38926" y="1344723"/>
            <a:ext cx="8800274" cy="4979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Interesting Study: Do “Better” Lecturers Cause More Learning?</a:t>
            </a:r>
            <a:endParaRPr kumimoji="1" lang="ja-JP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Find out more </a:t>
            </a:r>
            <a:r>
              <a:rPr kumimoji="1" lang="en-US" altLang="ja-JP" dirty="0"/>
              <a:t>here: </a:t>
            </a:r>
            <a:r>
              <a:rPr kumimoji="1" lang="en-US" altLang="ja-JP" dirty="0">
                <a:hlinkClick r:id="rId3"/>
              </a:rPr>
              <a:t>http</a:t>
            </a:r>
            <a:r>
              <a:rPr kumimoji="1" lang="en-US" altLang="ja-JP">
                <a:hlinkClick r:id="rId3"/>
              </a:rPr>
              <a:t>://</a:t>
            </a:r>
            <a:r>
              <a:rPr kumimoji="1" lang="en-US" altLang="ja-JP" smtClean="0">
                <a:hlinkClick r:id="rId3"/>
              </a:rPr>
              <a:t>priceonomics.com/is-this-why-ted-talks-seem-so-convincing</a:t>
            </a:r>
            <a:r>
              <a:rPr kumimoji="1" lang="en-US" altLang="ja-JP" dirty="0" smtClean="0">
                <a:hlinkClick r:id="rId3"/>
              </a:rPr>
              <a:t>/  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watched a one-minute video of a lecture. In one video, the lecturer was fluent and engaging. In the other video, the lecturer was less fluent. </a:t>
            </a:r>
          </a:p>
          <a:p>
            <a:endParaRPr kumimoji="1" lang="en-US" altLang="ja-JP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      They predicted how much they would learn on the topic        </a:t>
            </a:r>
          </a:p>
          <a:p>
            <a:r>
              <a:rPr kumimoji="1" lang="en-US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(genetics) and this was compared to their actual score. </a:t>
            </a:r>
          </a:p>
          <a:p>
            <a:r>
              <a:rPr kumimoji="1" lang="en-US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kumimoji="1"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       </a:t>
            </a:r>
            <a:r>
              <a:rPr kumimoji="1" lang="en-US" altLang="ja-JP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(Error bars = standard deviation). </a:t>
            </a:r>
            <a:endParaRPr kumimoji="1" lang="ja-JP" alt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429000"/>
            <a:ext cx="6248400" cy="1371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3048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Is there a significant difference in the 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actual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 learning?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9144000" cy="65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49382"/>
            <a:ext cx="6824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CORRELATION </a:t>
            </a:r>
            <a:r>
              <a:rPr lang="en-GB" sz="4400" dirty="0" err="1" smtClean="0"/>
              <a:t>vs</a:t>
            </a:r>
            <a:r>
              <a:rPr lang="en-GB" sz="4400" dirty="0" smtClean="0"/>
              <a:t> CAUSATION</a:t>
            </a:r>
            <a:endParaRPr lang="en-GB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83631"/>
              </p:ext>
            </p:extLst>
          </p:nvPr>
        </p:nvGraphicFramePr>
        <p:xfrm>
          <a:off x="135744" y="1018823"/>
          <a:ext cx="88392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1.1.6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Explain</a:t>
                      </a:r>
                      <a:r>
                        <a:rPr lang="en-US" altLang="ja-JP" dirty="0" smtClean="0"/>
                        <a:t> that the existence</a:t>
                      </a:r>
                      <a:r>
                        <a:rPr lang="en-US" altLang="ja-JP" baseline="0" dirty="0" smtClean="0"/>
                        <a:t> of a correlation does not establish that there is a causal relationship between two variables. 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7576" b="81063"/>
          <a:stretch/>
        </p:blipFill>
        <p:spPr bwMode="auto">
          <a:xfrm>
            <a:off x="329707" y="1828800"/>
            <a:ext cx="8451273" cy="11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8925" y="3048000"/>
            <a:ext cx="8225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logical question a researcher may ask is if the </a:t>
            </a:r>
            <a:r>
              <a:rPr lang="en-GB" b="1" dirty="0" smtClean="0"/>
              <a:t>bill length </a:t>
            </a:r>
            <a:r>
              <a:rPr lang="en-GB" dirty="0" smtClean="0"/>
              <a:t>has any correlation with the </a:t>
            </a:r>
            <a:r>
              <a:rPr lang="en-GB" b="1" dirty="0" smtClean="0"/>
              <a:t>weight</a:t>
            </a:r>
            <a:r>
              <a:rPr lang="en-GB" dirty="0" smtClean="0"/>
              <a:t> of the bird.</a:t>
            </a:r>
          </a:p>
          <a:p>
            <a:endParaRPr lang="en-GB" dirty="0"/>
          </a:p>
          <a:p>
            <a:r>
              <a:rPr lang="en-GB" dirty="0" smtClean="0"/>
              <a:t>To find out </a:t>
            </a:r>
            <a:r>
              <a:rPr lang="en-GB" b="1" dirty="0" smtClean="0"/>
              <a:t>a graph </a:t>
            </a:r>
            <a:r>
              <a:rPr lang="en-GB" dirty="0" smtClean="0"/>
              <a:t>should be plotted and the correlation should be calculated and represented in that graph.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89122" y="5181600"/>
            <a:ext cx="4145077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Download table 2 </a:t>
            </a:r>
            <a:r>
              <a:rPr lang="en-GB" sz="2000" dirty="0">
                <a:solidFill>
                  <a:schemeClr val="bg1"/>
                </a:solidFill>
              </a:rPr>
              <a:t>from the website</a:t>
            </a:r>
          </a:p>
        </p:txBody>
      </p:sp>
    </p:spTree>
    <p:extLst>
      <p:ext uri="{BB962C8B-B14F-4D97-AF65-F5344CB8AC3E}">
        <p14:creationId xmlns:p14="http://schemas.microsoft.com/office/powerpoint/2010/main" val="354278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6764" y="329625"/>
            <a:ext cx="353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Try to get this done!</a:t>
            </a:r>
            <a:endParaRPr lang="en-GB" sz="3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76547"/>
              </p:ext>
            </p:extLst>
          </p:nvPr>
        </p:nvGraphicFramePr>
        <p:xfrm>
          <a:off x="6926" y="949036"/>
          <a:ext cx="9137073" cy="529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trendline</a:t>
            </a:r>
            <a:r>
              <a:rPr lang="en-GB" dirty="0" smtClean="0"/>
              <a:t> show a positive correlation, but to be sure you can calculate it with excel.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49382"/>
            <a:ext cx="6824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CORRELATION </a:t>
            </a:r>
            <a:r>
              <a:rPr lang="en-GB" sz="4400" dirty="0" err="1" smtClean="0"/>
              <a:t>vs</a:t>
            </a:r>
            <a:r>
              <a:rPr lang="en-GB" sz="4400" dirty="0" smtClean="0"/>
              <a:t> CAUSATION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9" y="1981200"/>
            <a:ext cx="8629650" cy="45529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86300" y="2819400"/>
            <a:ext cx="20193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0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73638"/>
              </p:ext>
            </p:extLst>
          </p:nvPr>
        </p:nvGraphicFramePr>
        <p:xfrm>
          <a:off x="85431" y="990600"/>
          <a:ext cx="8940805" cy="794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2"/>
                <a:gridCol w="352463"/>
                <a:gridCol w="706434"/>
                <a:gridCol w="706434"/>
                <a:gridCol w="706434"/>
                <a:gridCol w="706434"/>
                <a:gridCol w="706434"/>
                <a:gridCol w="706434"/>
                <a:gridCol w="706434"/>
                <a:gridCol w="706434"/>
                <a:gridCol w="706434"/>
                <a:gridCol w="706434"/>
              </a:tblGrid>
              <a:tr h="190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Table 2: Correlation between body weight and bill length in A. </a:t>
                      </a:r>
                      <a:r>
                        <a:rPr lang="en-GB" sz="1400" b="1" u="none" strike="noStrike" dirty="0" err="1">
                          <a:effectLst/>
                        </a:rPr>
                        <a:t>colubris</a:t>
                      </a:r>
                      <a:r>
                        <a:rPr lang="en-GB" sz="1100" u="none" strike="noStrike" dirty="0">
                          <a:effectLst/>
                        </a:rPr>
                        <a:t>.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i="1" u="none" strike="noStrike">
                          <a:effectLst/>
                        </a:rPr>
                        <a:t>Bill length (mm) (±0,1mm)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i="1" u="none" strike="noStrike" dirty="0">
                          <a:effectLst/>
                        </a:rPr>
                        <a:t>Weight (g) (±0.05g)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3,1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3,4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3,6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i="1" u="none" strike="noStrike" dirty="0" smtClean="0">
                          <a:effectLst/>
                        </a:rPr>
                        <a:t>Correlatio</a:t>
                      </a:r>
                      <a:r>
                        <a:rPr lang="en-GB" sz="1100" u="none" strike="noStrike" dirty="0" smtClean="0">
                          <a:effectLst/>
                        </a:rPr>
                        <a:t>n </a:t>
                      </a:r>
                      <a:r>
                        <a:rPr lang="en-GB" sz="1100" i="1" u="none" strike="noStrike" dirty="0" smtClean="0">
                          <a:effectLst/>
                        </a:rPr>
                        <a:t>(r)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0,92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604879"/>
              </p:ext>
            </p:extLst>
          </p:nvPr>
        </p:nvGraphicFramePr>
        <p:xfrm>
          <a:off x="228600" y="22098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0409" y="199068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</a:t>
            </a:r>
            <a:r>
              <a:rPr lang="en-GB" dirty="0" smtClean="0"/>
              <a:t> </a:t>
            </a:r>
            <a:r>
              <a:rPr lang="en-GB" dirty="0" smtClean="0"/>
              <a:t>= </a:t>
            </a:r>
            <a:r>
              <a:rPr lang="en-GB" b="1" dirty="0" smtClean="0"/>
              <a:t>0,92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743200"/>
            <a:ext cx="348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In this set of data there is a strong positive correlation between bill length and body weight.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7228609" y="2362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249382"/>
            <a:ext cx="6824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CORRELATION </a:t>
            </a:r>
            <a:r>
              <a:rPr lang="en-GB" sz="4400" dirty="0" err="1" smtClean="0"/>
              <a:t>vs</a:t>
            </a:r>
            <a:r>
              <a:rPr lang="en-GB" sz="4400" dirty="0" smtClean="0"/>
              <a:t> CAUSATION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1781" y="3897868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fit the trend line closely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3429000" y="3733800"/>
            <a:ext cx="2392781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4415135"/>
            <a:ext cx="379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Data range from: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+1 (Perfect fit to line = positive trend)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-1 (Perfect fit to line = negative trend)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5013" y="5453062"/>
            <a:ext cx="296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closer the value is to zero the less correlation there is between the data.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208" y="2216911"/>
            <a:ext cx="6324600" cy="259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 official annotation to refer to the correlation is ‘</a:t>
            </a:r>
            <a:r>
              <a:rPr lang="en-GB" sz="2800" i="1" dirty="0" smtClean="0"/>
              <a:t>r’. Notice it is in lower case and in italic.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598092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12" grpId="0"/>
      <p:bldP spid="15" grpId="0"/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5099"/>
          <a:stretch/>
        </p:blipFill>
        <p:spPr bwMode="auto">
          <a:xfrm>
            <a:off x="0" y="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0" y="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018"/>
          <a:stretch/>
        </p:blipFill>
        <p:spPr>
          <a:xfrm>
            <a:off x="30810" y="846582"/>
            <a:ext cx="8655990" cy="5803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50223"/>
            <a:ext cx="9176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</a:t>
            </a:r>
            <a:r>
              <a:rPr lang="en-US" altLang="ja-JP" sz="1400">
                <a:hlinkClick r:id="rId3"/>
              </a:rPr>
              <a:t>://</a:t>
            </a:r>
            <a:r>
              <a:rPr lang="en-US" altLang="ja-JP" sz="1400" smtClean="0">
                <a:hlinkClick r:id="rId3"/>
              </a:rPr>
              <a:t>diabetes-obesity.findthedata.org/b/240/Correlations-between-diabetes-obesity-and-physical-activity</a:t>
            </a:r>
            <a:endParaRPr lang="ja-JP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83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Diabetes and obesity are ‘</a:t>
            </a:r>
            <a:r>
              <a:rPr kumimoji="1" lang="en-US" altLang="ja-JP" sz="3200" b="1" dirty="0" smtClean="0"/>
              <a:t>risk factors</a:t>
            </a:r>
            <a:r>
              <a:rPr kumimoji="1" lang="en-US" altLang="ja-JP" sz="2800" dirty="0" smtClean="0"/>
              <a:t>’ of </a:t>
            </a:r>
            <a:r>
              <a:rPr kumimoji="1" lang="en-US" altLang="ja-JP" sz="2800" smtClean="0"/>
              <a:t>each other.</a:t>
            </a:r>
            <a:endParaRPr kumimoji="1" lang="en-US" altLang="ja-JP" sz="2800" dirty="0" smtClean="0"/>
          </a:p>
          <a:p>
            <a:r>
              <a:rPr kumimoji="1" lang="en-US" altLang="ja-JP" sz="2400" dirty="0" smtClean="0"/>
              <a:t>            </a:t>
            </a:r>
            <a:r>
              <a:rPr kumimoji="1" lang="en-US" altLang="ja-JP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a strong correlation between them, </a:t>
            </a:r>
          </a:p>
          <a:p>
            <a:r>
              <a:rPr kumimoji="1" lang="en-US" altLang="ja-JP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ja-JP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but does this mean one causes the other?  </a:t>
            </a:r>
            <a:endParaRPr kumimoji="1" lang="ja-JP" alt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Correlation</a:t>
            </a:r>
            <a:r>
              <a:rPr kumimoji="1" lang="en-US" altLang="ja-JP" sz="4000" dirty="0" smtClean="0"/>
              <a:t> </a:t>
            </a:r>
            <a:r>
              <a:rPr kumimoji="1" lang="en-US" altLang="ja-JP" sz="4000" u="sng" dirty="0" smtClean="0"/>
              <a:t>does not</a:t>
            </a:r>
            <a:r>
              <a:rPr kumimoji="1" lang="en-US" altLang="ja-JP" sz="4000" dirty="0" smtClean="0"/>
              <a:t> </a:t>
            </a:r>
            <a:r>
              <a:rPr kumimoji="1" lang="en-US" altLang="ja-JP" sz="4000" smtClean="0"/>
              <a:t>imply </a:t>
            </a:r>
            <a:r>
              <a:rPr kumimoji="1" lang="en-US" altLang="ja-JP" sz="4000" b="1" smtClean="0"/>
              <a:t>causality</a:t>
            </a:r>
            <a:r>
              <a:rPr kumimoji="1" lang="en-US" altLang="ja-JP" sz="4000" smtClean="0"/>
              <a:t>. </a:t>
            </a:r>
            <a:endParaRPr kumimoji="1" lang="ja-JP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Pirates </a:t>
            </a:r>
            <a:r>
              <a:rPr kumimoji="1" lang="en-US" altLang="ja-JP" sz="1400" dirty="0" err="1" smtClean="0"/>
              <a:t>vs</a:t>
            </a:r>
            <a:r>
              <a:rPr kumimoji="1" lang="en-US" altLang="ja-JP" sz="1400" dirty="0" smtClean="0"/>
              <a:t> global warming</a:t>
            </a:r>
            <a:r>
              <a:rPr kumimoji="1" lang="en-US" altLang="ja-JP" sz="1400" dirty="0"/>
              <a:t>, from </a:t>
            </a:r>
            <a:r>
              <a:rPr kumimoji="1" lang="en-US" altLang="ja-JP" sz="1400" dirty="0">
                <a:hlinkClick r:id="rId2"/>
              </a:rPr>
              <a:t>http</a:t>
            </a:r>
            <a:r>
              <a:rPr kumimoji="1" lang="en-US" altLang="ja-JP" sz="1400">
                <a:hlinkClick r:id="rId2"/>
              </a:rPr>
              <a:t>://</a:t>
            </a:r>
            <a:r>
              <a:rPr kumimoji="1" lang="en-US" altLang="ja-JP" sz="1400" smtClean="0">
                <a:hlinkClick r:id="rId2"/>
              </a:rPr>
              <a:t>en.wikipedia.org/wiki/Flying_Spaghetti_Monster#Pirates_and_global_warming </a:t>
            </a:r>
            <a:endParaRPr kumimoji="1" lang="ja-JP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" y="762000"/>
            <a:ext cx="8708571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Correlation</a:t>
            </a:r>
            <a:r>
              <a:rPr kumimoji="1" lang="en-US" altLang="ja-JP" sz="4000" dirty="0" smtClean="0"/>
              <a:t> </a:t>
            </a:r>
            <a:r>
              <a:rPr kumimoji="1" lang="en-US" altLang="ja-JP" sz="4000" u="sng" dirty="0" smtClean="0"/>
              <a:t>does not</a:t>
            </a:r>
            <a:r>
              <a:rPr kumimoji="1" lang="en-US" altLang="ja-JP" sz="4000" dirty="0" smtClean="0"/>
              <a:t> </a:t>
            </a:r>
            <a:r>
              <a:rPr kumimoji="1" lang="en-US" altLang="ja-JP" sz="4000" smtClean="0"/>
              <a:t>imply </a:t>
            </a:r>
            <a:r>
              <a:rPr kumimoji="1" lang="en-US" altLang="ja-JP" sz="4000" b="1" smtClean="0"/>
              <a:t>causality</a:t>
            </a:r>
            <a:r>
              <a:rPr kumimoji="1" lang="en-US" altLang="ja-JP" sz="4000" smtClean="0"/>
              <a:t>. </a:t>
            </a:r>
            <a:endParaRPr kumimoji="1" lang="ja-JP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Pirates </a:t>
            </a:r>
            <a:r>
              <a:rPr kumimoji="1" lang="en-US" altLang="ja-JP" sz="1400" dirty="0" err="1" smtClean="0"/>
              <a:t>vs</a:t>
            </a:r>
            <a:r>
              <a:rPr kumimoji="1" lang="en-US" altLang="ja-JP" sz="1400" dirty="0" smtClean="0"/>
              <a:t> global warming</a:t>
            </a:r>
            <a:r>
              <a:rPr kumimoji="1" lang="en-US" altLang="ja-JP" sz="1400" dirty="0"/>
              <a:t>, from </a:t>
            </a:r>
            <a:r>
              <a:rPr kumimoji="1" lang="en-US" altLang="ja-JP" sz="1400" dirty="0">
                <a:hlinkClick r:id="rId2"/>
              </a:rPr>
              <a:t>http</a:t>
            </a:r>
            <a:r>
              <a:rPr kumimoji="1" lang="en-US" altLang="ja-JP" sz="1400">
                <a:hlinkClick r:id="rId2"/>
              </a:rPr>
              <a:t>://</a:t>
            </a:r>
            <a:r>
              <a:rPr kumimoji="1" lang="en-US" altLang="ja-JP" sz="1400" smtClean="0">
                <a:hlinkClick r:id="rId2"/>
              </a:rPr>
              <a:t>en.wikipedia.org/wiki/Flying_Spaghetti_Monster#Pirates_and_global_warming </a:t>
            </a:r>
            <a:endParaRPr kumimoji="1" lang="ja-JP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799"/>
            <a:ext cx="86868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Where correlations exist, we must then </a:t>
            </a:r>
            <a:r>
              <a:rPr kumimoji="1" lang="en-US" altLang="ja-JP" b="1" i="1" u="sng" dirty="0" smtClean="0"/>
              <a:t>design solid scientific experiments to determine the cause </a:t>
            </a:r>
            <a:r>
              <a:rPr kumimoji="1" lang="en-US" altLang="ja-JP" i="1" dirty="0" smtClean="0"/>
              <a:t>of the relationship. Sometimes a correlation exist because of confounding variables – conditions that the correlated variables have in common but that do not directly affect each other.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To be able to determine causality through experimentation we need: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One clearly identified </a:t>
            </a:r>
            <a:r>
              <a:rPr kumimoji="1" lang="en-US" altLang="ja-JP" b="1" dirty="0" smtClean="0"/>
              <a:t>independent variable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Carefully measured </a:t>
            </a:r>
            <a:r>
              <a:rPr kumimoji="1" lang="en-US" altLang="ja-JP" b="1" dirty="0" smtClean="0"/>
              <a:t>dependent variable</a:t>
            </a:r>
            <a:r>
              <a:rPr kumimoji="1" lang="en-US" altLang="ja-JP" dirty="0" smtClean="0"/>
              <a:t>(s) that can be attributed to change in the independent variable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Strict </a:t>
            </a:r>
            <a:r>
              <a:rPr kumimoji="1" lang="en-US" altLang="ja-JP" b="1" dirty="0" smtClean="0"/>
              <a:t>control of all other variables </a:t>
            </a:r>
            <a:r>
              <a:rPr kumimoji="1" lang="en-US" altLang="ja-JP" dirty="0" smtClean="0"/>
              <a:t>that might have a measurable impact on the dependent variable. </a:t>
            </a:r>
          </a:p>
          <a:p>
            <a:pPr marL="285750" indent="-285750">
              <a:buFont typeface="Arial"/>
              <a:buChar char="•"/>
            </a:pPr>
            <a:endParaRPr kumimoji="1" lang="en-US" altLang="ja-JP" dirty="0" smtClean="0"/>
          </a:p>
          <a:p>
            <a:r>
              <a:rPr kumimoji="1" lang="en-US" altLang="ja-JP" b="1" dirty="0" smtClean="0"/>
              <a:t>We need: </a:t>
            </a:r>
            <a:r>
              <a:rPr kumimoji="1" lang="en-US" altLang="ja-JP" dirty="0" smtClean="0"/>
              <a:t>sufficient relevant, repeatable and statistically significant data. </a:t>
            </a:r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b="1" dirty="0" smtClean="0"/>
              <a:t>Some known causal relationships: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Atmospheric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concentrations and global warming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/>
              <a:t>Atmospheric CO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concentrations and </a:t>
            </a:r>
            <a:r>
              <a:rPr kumimoji="1" lang="en-US" altLang="ja-JP" dirty="0" smtClean="0"/>
              <a:t>the rate of photosynthesis</a:t>
            </a:r>
            <a:endParaRPr kumimoji="1" lang="en-US" altLang="ja-JP" dirty="0"/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Temperature and enzyme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51" y="1371600"/>
            <a:ext cx="6553200" cy="2971800"/>
          </a:xfrm>
          <a:prstGeom prst="rect">
            <a:avLst/>
          </a:prstGeom>
          <a:solidFill>
            <a:schemeClr val="bg1">
              <a:alpha val="70000"/>
            </a:schemeClr>
          </a:solidFill>
          <a:ln cmpd="sng"/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58383" y="1980337"/>
            <a:ext cx="6668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Unit 1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Statistical analysis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1318"/>
              </p:ext>
            </p:extLst>
          </p:nvPr>
        </p:nvGraphicFramePr>
        <p:xfrm>
          <a:off x="152400" y="304800"/>
          <a:ext cx="88392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/>
                <a:gridCol w="7150768"/>
                <a:gridCol w="697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1.1.2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/>
                        <a:t>Calculate</a:t>
                      </a:r>
                      <a:r>
                        <a:rPr lang="en-US" altLang="ja-JP" dirty="0" smtClean="0"/>
                        <a:t> the </a:t>
                      </a:r>
                      <a:r>
                        <a:rPr lang="en-US" altLang="ja-JP" i="1" dirty="0" smtClean="0"/>
                        <a:t>mean</a:t>
                      </a:r>
                      <a:r>
                        <a:rPr lang="en-US" altLang="ja-JP" dirty="0" smtClean="0"/>
                        <a:t> and </a:t>
                      </a:r>
                      <a:r>
                        <a:rPr lang="en-US" altLang="ja-JP" i="1" dirty="0" smtClean="0"/>
                        <a:t>standard</a:t>
                      </a:r>
                      <a:r>
                        <a:rPr lang="en-US" altLang="ja-JP" i="1" baseline="0" dirty="0" smtClean="0"/>
                        <a:t> deviation</a:t>
                      </a:r>
                      <a:r>
                        <a:rPr lang="en-US" altLang="ja-JP" baseline="0" dirty="0" smtClean="0"/>
                        <a:t> of a set of values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altLang="ja-JP" baseline="0" dirty="0" smtClean="0"/>
                        <a:t>Using Excel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491734"/>
            <a:ext cx="782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solidFill>
                  <a:schemeClr val="tx2"/>
                </a:solidFill>
              </a:rPr>
              <a:t>Definition</a:t>
            </a:r>
            <a:r>
              <a:rPr lang="es-ES_tradnl" b="1" dirty="0" smtClean="0">
                <a:solidFill>
                  <a:schemeClr val="tx2"/>
                </a:solidFill>
              </a:rPr>
              <a:t>: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 smtClean="0">
                <a:solidFill>
                  <a:schemeClr val="tx2"/>
                </a:solidFill>
              </a:rPr>
              <a:t> mean </a:t>
            </a:r>
            <a:r>
              <a:rPr lang="es-ES_tradnl" b="1" dirty="0" err="1" smtClean="0">
                <a:solidFill>
                  <a:schemeClr val="tx2"/>
                </a:solidFill>
              </a:rPr>
              <a:t>is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 smtClean="0">
                <a:solidFill>
                  <a:schemeClr val="tx2"/>
                </a:solidFill>
              </a:rPr>
              <a:t> sum of </a:t>
            </a:r>
            <a:r>
              <a:rPr lang="es-ES_tradnl" b="1" dirty="0" err="1" smtClean="0">
                <a:solidFill>
                  <a:schemeClr val="tx2"/>
                </a:solidFill>
              </a:rPr>
              <a:t>all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values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devided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by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the</a:t>
            </a:r>
            <a:r>
              <a:rPr lang="es-ES_tradnl" b="1" dirty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number</a:t>
            </a:r>
            <a:r>
              <a:rPr lang="es-ES_tradnl" b="1" dirty="0" smtClean="0">
                <a:solidFill>
                  <a:schemeClr val="tx2"/>
                </a:solidFill>
              </a:rPr>
              <a:t> of </a:t>
            </a:r>
            <a:r>
              <a:rPr lang="es-ES_tradnl" b="1" dirty="0" err="1" smtClean="0">
                <a:solidFill>
                  <a:schemeClr val="tx2"/>
                </a:solidFill>
              </a:rPr>
              <a:t>all</a:t>
            </a:r>
            <a:r>
              <a:rPr lang="es-ES_tradnl" b="1" dirty="0" smtClean="0">
                <a:solidFill>
                  <a:schemeClr val="tx2"/>
                </a:solidFill>
              </a:rPr>
              <a:t> </a:t>
            </a:r>
            <a:r>
              <a:rPr lang="es-ES_tradnl" b="1" dirty="0" err="1" smtClean="0">
                <a:solidFill>
                  <a:schemeClr val="tx2"/>
                </a:solidFill>
              </a:rPr>
              <a:t>values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06" y="2590800"/>
            <a:ext cx="731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, </a:t>
            </a:r>
            <a:r>
              <a:rPr lang="es-ES_tradnl" dirty="0" err="1" smtClean="0"/>
              <a:t>consider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values</a:t>
            </a:r>
            <a:r>
              <a:rPr lang="es-ES_tradnl" dirty="0" smtClean="0"/>
              <a:t>: 2; 4; 8; 11; 12; 13; 14; 14; 23; 24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846159"/>
                <a:ext cx="4259564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/>
                  <a:t>The mean </a:t>
                </a:r>
                <a:r>
                  <a:rPr lang="es-ES_tradnl" dirty="0" err="1" smtClean="0"/>
                  <a:t>is</a:t>
                </a:r>
                <a:r>
                  <a:rPr lang="es-ES_tradnl" dirty="0" smtClean="0"/>
                  <a:t> </a:t>
                </a:r>
                <a:r>
                  <a:rPr lang="en-GB" dirty="0" smtClean="0"/>
                  <a:t>calculated</a:t>
                </a:r>
                <a:r>
                  <a:rPr lang="es-ES_tradnl" dirty="0" smtClean="0"/>
                  <a:t> as </a:t>
                </a:r>
                <a:r>
                  <a:rPr lang="es-ES_tradnl" dirty="0" err="1" smtClean="0"/>
                  <a:t>follows</a:t>
                </a:r>
                <a:r>
                  <a:rPr lang="es-ES_tradnl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_tradnl" b="0" i="1" smtClean="0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es-ES_tradnl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s-ES_tradnl" b="0" i="1" smtClean="0">
                        <a:latin typeface="Cambria Math"/>
                      </a:rPr>
                      <m:t>=14</m:t>
                    </m:r>
                  </m:oMath>
                </a14:m>
                <a:endParaRPr lang="es-ES_tradnl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46159"/>
                <a:ext cx="4259564" cy="487954"/>
              </a:xfrm>
              <a:prstGeom prst="rect">
                <a:avLst/>
              </a:prstGeom>
              <a:blipFill rotWithShape="1">
                <a:blip r:embed="rId2"/>
                <a:stretch>
                  <a:fillRect l="-128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67486485"/>
              </p:ext>
            </p:extLst>
          </p:nvPr>
        </p:nvGraphicFramePr>
        <p:xfrm>
          <a:off x="2085603" y="5715000"/>
          <a:ext cx="531380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Graphic spid="8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30042"/>
              </p:ext>
            </p:extLst>
          </p:nvPr>
        </p:nvGraphicFramePr>
        <p:xfrm>
          <a:off x="5257800" y="152400"/>
          <a:ext cx="3703690" cy="6553218"/>
        </p:xfrm>
        <a:graphic>
          <a:graphicData uri="http://schemas.openxmlformats.org/drawingml/2006/table">
            <a:tbl>
              <a:tblPr/>
              <a:tblGrid>
                <a:gridCol w="223114"/>
                <a:gridCol w="580096"/>
                <a:gridCol w="580096"/>
                <a:gridCol w="580096"/>
                <a:gridCol w="580096"/>
                <a:gridCol w="580096"/>
                <a:gridCol w="580096"/>
              </a:tblGrid>
              <a:tr h="156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P  value = 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0.1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0.05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0.02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0.01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0.005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confidence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90%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95%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98%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99%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99.50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%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5987" marR="5987" marT="598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6.31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12.71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31.82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63.66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127.34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4.30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6.96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9.92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14.09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3.18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4.54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5.84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7.45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2.78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4.60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5.60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2.57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4.03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4.77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1.94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2.45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4.32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3.50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4.03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8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2.31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3.83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3.58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5987" marR="5987" marT="598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1.80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2.20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3.50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2.18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2.68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3.43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2.65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2.14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2.62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3.33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2.60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2.12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2.11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18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2.10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3.20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2.09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2.09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5987" marR="5987" marT="598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2.08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2.07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2.07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2.50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3.10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2.80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2.06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2.05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28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2.05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2.05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2.04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2.46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degrees of freedom</a:t>
                      </a:r>
                    </a:p>
                  </a:txBody>
                  <a:tcPr marL="5987" marR="5987" marT="598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31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2.04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32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2.04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2.45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33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34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35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2.44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3.00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36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37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2.03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38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1.69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39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2.43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2.71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40</a:t>
                      </a: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1.68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2.02 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2.42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2.70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2.97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5987" marR="5987" marT="5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 </a:t>
            </a:r>
            <a:r>
              <a:rPr kumimoji="1" lang="en-US" altLang="ja-JP" sz="3600" b="1" dirty="0" smtClean="0"/>
              <a:t>mean</a:t>
            </a:r>
            <a:r>
              <a:rPr kumimoji="1" lang="en-US" altLang="ja-JP" sz="3200" dirty="0" smtClean="0"/>
              <a:t> is a measure of the </a:t>
            </a:r>
            <a:r>
              <a:rPr kumimoji="1" lang="en-US" altLang="ja-JP" sz="3600" b="1" dirty="0" smtClean="0"/>
              <a:t>central tendency </a:t>
            </a:r>
          </a:p>
          <a:p>
            <a:r>
              <a:rPr kumimoji="1" lang="en-US" altLang="ja-JP" sz="3200" dirty="0" smtClean="0"/>
              <a:t>of a </a:t>
            </a:r>
            <a:r>
              <a:rPr kumimoji="1" lang="en-US" altLang="ja-JP" sz="3200" i="1" dirty="0" smtClean="0"/>
              <a:t>set </a:t>
            </a:r>
            <a:r>
              <a:rPr kumimoji="1" lang="en-US" altLang="ja-JP" sz="3200" i="1" smtClean="0"/>
              <a:t>of data</a:t>
            </a:r>
            <a:r>
              <a:rPr kumimoji="1" lang="en-US" altLang="ja-JP" sz="3200" smtClean="0"/>
              <a:t>. </a:t>
            </a:r>
            <a:endParaRPr kumimoji="1" lang="ja-JP" alt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16147"/>
              </p:ext>
            </p:extLst>
          </p:nvPr>
        </p:nvGraphicFramePr>
        <p:xfrm>
          <a:off x="228600" y="1207158"/>
          <a:ext cx="3810000" cy="5154319"/>
        </p:xfrm>
        <a:graphic>
          <a:graphicData uri="http://schemas.openxmlformats.org/drawingml/2006/table">
            <a:tbl>
              <a:tblPr/>
              <a:tblGrid>
                <a:gridCol w="76201"/>
                <a:gridCol w="838200"/>
                <a:gridCol w="1371599"/>
                <a:gridCol w="1524000"/>
              </a:tblGrid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Table 1: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Raw measurements of 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and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latirostris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Bill length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(1mm)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latirostris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990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Calculate</a:t>
            </a:r>
            <a:r>
              <a:rPr kumimoji="1" lang="en-US" altLang="ja-JP" dirty="0" smtClean="0"/>
              <a:t> the mean using: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Your calculator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</a:t>
            </a:r>
            <a:r>
              <a:rPr kumimoji="1" lang="en-US" altLang="ja-JP" i="1" dirty="0" smtClean="0"/>
              <a:t> (sum of values / n)</a:t>
            </a:r>
          </a:p>
          <a:p>
            <a:endParaRPr kumimoji="1" lang="en-US" altLang="ja-JP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Excel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33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=AVERAGE(highlight </a:t>
            </a:r>
            <a:r>
              <a:rPr kumimoji="1" lang="en-US" altLang="ja-JP" u="sng" dirty="0" smtClean="0">
                <a:solidFill>
                  <a:srgbClr val="0000FF"/>
                </a:solidFill>
              </a:rPr>
              <a:t>raw</a:t>
            </a:r>
            <a:r>
              <a:rPr kumimoji="1" lang="en-US" altLang="ja-JP" dirty="0" smtClean="0">
                <a:solidFill>
                  <a:srgbClr val="0000FF"/>
                </a:solidFill>
              </a:rPr>
              <a:t> data)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55626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4114800" y="2362200"/>
            <a:ext cx="304800" cy="304800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893873"/>
            <a:ext cx="441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n = sample size. </a:t>
            </a:r>
            <a:r>
              <a:rPr kumimoji="1" lang="en-US" altLang="ja-JP" dirty="0" smtClean="0">
                <a:solidFill>
                  <a:srgbClr val="008000"/>
                </a:solidFill>
              </a:rPr>
              <a:t>The bigger the better. </a:t>
            </a:r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In this case n=10 for each group. </a:t>
            </a:r>
          </a:p>
          <a:p>
            <a:endParaRPr kumimoji="1" lang="en-US" altLang="ja-JP" dirty="0">
              <a:solidFill>
                <a:srgbClr val="008000"/>
              </a:solidFill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All values should be </a:t>
            </a:r>
            <a:r>
              <a:rPr kumimoji="1" lang="en-GB" altLang="ja-JP" dirty="0" smtClean="0">
                <a:solidFill>
                  <a:srgbClr val="008000"/>
                </a:solidFill>
              </a:rPr>
              <a:t>centred</a:t>
            </a:r>
            <a:r>
              <a:rPr kumimoji="1" lang="en-US" altLang="ja-JP" dirty="0" smtClean="0">
                <a:solidFill>
                  <a:srgbClr val="008000"/>
                </a:solidFill>
              </a:rPr>
              <a:t> in the cell, with decimal places consistent with the measuring tool uncertainty. 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 </a:t>
            </a:r>
            <a:r>
              <a:rPr kumimoji="1" lang="en-US" altLang="ja-JP" sz="3600" b="1" dirty="0" smtClean="0"/>
              <a:t>mean</a:t>
            </a:r>
            <a:r>
              <a:rPr kumimoji="1" lang="en-US" altLang="ja-JP" sz="3200" dirty="0" smtClean="0"/>
              <a:t> is a measure of the </a:t>
            </a:r>
            <a:r>
              <a:rPr kumimoji="1" lang="en-US" altLang="ja-JP" sz="3600" b="1" dirty="0" smtClean="0"/>
              <a:t>central tendency </a:t>
            </a:r>
          </a:p>
          <a:p>
            <a:r>
              <a:rPr kumimoji="1" lang="en-US" altLang="ja-JP" sz="3200" dirty="0" smtClean="0"/>
              <a:t>of a </a:t>
            </a:r>
            <a:r>
              <a:rPr kumimoji="1" lang="en-US" altLang="ja-JP" sz="3200" i="1" dirty="0" smtClean="0"/>
              <a:t>set </a:t>
            </a:r>
            <a:r>
              <a:rPr kumimoji="1" lang="en-US" altLang="ja-JP" sz="3200" i="1" smtClean="0"/>
              <a:t>of data</a:t>
            </a:r>
            <a:r>
              <a:rPr kumimoji="1" lang="en-US" altLang="ja-JP" sz="3200" smtClean="0"/>
              <a:t>. </a:t>
            </a:r>
            <a:endParaRPr kumimoji="1" lang="ja-JP" alt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93872"/>
              </p:ext>
            </p:extLst>
          </p:nvPr>
        </p:nvGraphicFramePr>
        <p:xfrm>
          <a:off x="228600" y="1207158"/>
          <a:ext cx="3810000" cy="5154319"/>
        </p:xfrm>
        <a:graphic>
          <a:graphicData uri="http://schemas.openxmlformats.org/drawingml/2006/table">
            <a:tbl>
              <a:tblPr/>
              <a:tblGrid>
                <a:gridCol w="76201"/>
                <a:gridCol w="838200"/>
                <a:gridCol w="1371599"/>
                <a:gridCol w="1524000"/>
              </a:tblGrid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Table 1: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Raw measurements of bill length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</a:t>
                      </a: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and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latirostris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Bill length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(±1mm)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colubris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C.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latirostris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20,0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15,9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18,8 </a:t>
                      </a:r>
                      <a:endParaRPr lang="en-US" altLang="ja-JP" sz="1800" b="0" i="1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14800" y="2362200"/>
            <a:ext cx="228600" cy="3352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581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00"/>
                </a:solidFill>
              </a:rPr>
              <a:t>Raw data </a:t>
            </a:r>
            <a:r>
              <a:rPr kumimoji="1" lang="en-US" altLang="ja-JP" dirty="0" smtClean="0">
                <a:solidFill>
                  <a:srgbClr val="800000"/>
                </a:solidFill>
              </a:rPr>
              <a:t>and the</a:t>
            </a:r>
            <a:r>
              <a:rPr kumimoji="1" lang="en-US" altLang="ja-JP" b="1" dirty="0" smtClean="0">
                <a:solidFill>
                  <a:srgbClr val="800000"/>
                </a:solidFill>
              </a:rPr>
              <a:t> mean </a:t>
            </a:r>
            <a:r>
              <a:rPr kumimoji="1" lang="en-US" altLang="ja-JP" dirty="0" smtClean="0">
                <a:solidFill>
                  <a:srgbClr val="800000"/>
                </a:solidFill>
              </a:rPr>
              <a:t>need to have consistent decimal places (in line with uncertainty of the measuring tool)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676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00"/>
                </a:solidFill>
              </a:rPr>
              <a:t>Uncertainties </a:t>
            </a:r>
            <a:r>
              <a:rPr kumimoji="1" lang="en-US" altLang="ja-JP" dirty="0" smtClean="0">
                <a:solidFill>
                  <a:srgbClr val="800000"/>
                </a:solidFill>
              </a:rPr>
              <a:t>must be included.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2308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00"/>
                </a:solidFill>
              </a:rPr>
              <a:t>Descriptive </a:t>
            </a:r>
            <a:r>
              <a:rPr kumimoji="1" lang="en-US" altLang="ja-JP" dirty="0" smtClean="0">
                <a:solidFill>
                  <a:srgbClr val="800000"/>
                </a:solidFill>
              </a:rPr>
              <a:t>table title </a:t>
            </a:r>
            <a:r>
              <a:rPr kumimoji="1" lang="en-US" altLang="ja-JP" smtClean="0">
                <a:solidFill>
                  <a:srgbClr val="800000"/>
                </a:solidFill>
              </a:rPr>
              <a:t>and number.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Statistical Analysis - IB Biology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DEFF-BD67-4E76-926C-689E944A15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3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3737</Words>
  <Application>Microsoft Office PowerPoint</Application>
  <PresentationFormat>On-screen Show (4:3)</PresentationFormat>
  <Paragraphs>1169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Bandung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 Polko</cp:lastModifiedBy>
  <cp:revision>119</cp:revision>
  <dcterms:created xsi:type="dcterms:W3CDTF">2008-08-18T03:57:06Z</dcterms:created>
  <dcterms:modified xsi:type="dcterms:W3CDTF">2013-09-04T12:02:14Z</dcterms:modified>
</cp:coreProperties>
</file>