
<file path=[Content_Types].xml><?xml version="1.0" encoding="utf-8"?>
<Types xmlns="http://schemas.openxmlformats.org/package/2006/content-types">
  <Default Extension="png" ContentType="image/png"/>
  <Default Extension="png&amp;ehk=" ContentType="image/png"/>
  <Default Extension="jpeg&amp;ehk=em" ContentType="image/jpeg"/>
  <Default Extension="jpeg" ContentType="image/jpeg"/>
  <Default Extension="emf" ContentType="image/x-emf"/>
  <Default Extension="rels" ContentType="application/vnd.openxmlformats-package.relationships+xml"/>
  <Default Extension="xml" ContentType="application/xml"/>
  <Default Extension="png&amp;ehk=4rUrrhnQVFLT" ContentType="image/png"/>
  <Default Extension="png&amp;ehk=dY" ContentType="image/png"/>
  <Default Extension="gif" ContentType="image/gif"/>
  <Default Extension="jpg&amp;ehk=6vV2byPVN9ldq3KpbEbMUA&amp;r=0&amp;pid=OfficeInsert" ContentType="image/jpeg"/>
  <Default Extension="gif&amp;ehk=xSRBbiB9eXHjTxCfsKV5gA&amp;r=0&amp;pid=OfficeInsert"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0"/>
  </p:notesMasterIdLst>
  <p:sldIdLst>
    <p:sldId id="256" r:id="rId2"/>
    <p:sldId id="262" r:id="rId3"/>
    <p:sldId id="263" r:id="rId4"/>
    <p:sldId id="257" r:id="rId5"/>
    <p:sldId id="258" r:id="rId6"/>
    <p:sldId id="259" r:id="rId7"/>
    <p:sldId id="260" r:id="rId8"/>
    <p:sldId id="261" r:id="rId9"/>
    <p:sldId id="265" r:id="rId10"/>
    <p:sldId id="266" r:id="rId11"/>
    <p:sldId id="267" r:id="rId12"/>
    <p:sldId id="268" r:id="rId13"/>
    <p:sldId id="269" r:id="rId14"/>
    <p:sldId id="270" r:id="rId15"/>
    <p:sldId id="271" r:id="rId16"/>
    <p:sldId id="272" r:id="rId17"/>
    <p:sldId id="280" r:id="rId18"/>
    <p:sldId id="273" r:id="rId19"/>
    <p:sldId id="274" r:id="rId20"/>
    <p:sldId id="275" r:id="rId21"/>
    <p:sldId id="281" r:id="rId22"/>
    <p:sldId id="276" r:id="rId23"/>
    <p:sldId id="282" r:id="rId24"/>
    <p:sldId id="277" r:id="rId25"/>
    <p:sldId id="278" r:id="rId26"/>
    <p:sldId id="279" r:id="rId27"/>
    <p:sldId id="303" r:id="rId28"/>
    <p:sldId id="304" r:id="rId29"/>
    <p:sldId id="285" r:id="rId30"/>
    <p:sldId id="290" r:id="rId31"/>
    <p:sldId id="283" r:id="rId32"/>
    <p:sldId id="284" r:id="rId33"/>
    <p:sldId id="286" r:id="rId34"/>
    <p:sldId id="288" r:id="rId35"/>
    <p:sldId id="287" r:id="rId36"/>
    <p:sldId id="291" r:id="rId37"/>
    <p:sldId id="292" r:id="rId38"/>
    <p:sldId id="293" r:id="rId39"/>
    <p:sldId id="294" r:id="rId40"/>
    <p:sldId id="295" r:id="rId41"/>
    <p:sldId id="296" r:id="rId42"/>
    <p:sldId id="297" r:id="rId43"/>
    <p:sldId id="300" r:id="rId44"/>
    <p:sldId id="299" r:id="rId45"/>
    <p:sldId id="301" r:id="rId46"/>
    <p:sldId id="302" r:id="rId47"/>
    <p:sldId id="305" r:id="rId48"/>
    <p:sldId id="306" r:id="rId49"/>
    <p:sldId id="314" r:id="rId50"/>
    <p:sldId id="313" r:id="rId51"/>
    <p:sldId id="315" r:id="rId52"/>
    <p:sldId id="308" r:id="rId53"/>
    <p:sldId id="307" r:id="rId54"/>
    <p:sldId id="309" r:id="rId55"/>
    <p:sldId id="317" r:id="rId56"/>
    <p:sldId id="312" r:id="rId57"/>
    <p:sldId id="321" r:id="rId58"/>
    <p:sldId id="322" r:id="rId59"/>
    <p:sldId id="323" r:id="rId60"/>
    <p:sldId id="324" r:id="rId61"/>
    <p:sldId id="329" r:id="rId62"/>
    <p:sldId id="351" r:id="rId63"/>
    <p:sldId id="352" r:id="rId64"/>
    <p:sldId id="355" r:id="rId65"/>
    <p:sldId id="356" r:id="rId66"/>
    <p:sldId id="357" r:id="rId67"/>
    <p:sldId id="358" r:id="rId68"/>
    <p:sldId id="332" r:id="rId69"/>
    <p:sldId id="333" r:id="rId70"/>
    <p:sldId id="334" r:id="rId71"/>
    <p:sldId id="335" r:id="rId72"/>
    <p:sldId id="353" r:id="rId73"/>
    <p:sldId id="354" r:id="rId74"/>
    <p:sldId id="318" r:id="rId75"/>
    <p:sldId id="338" r:id="rId76"/>
    <p:sldId id="339" r:id="rId77"/>
    <p:sldId id="340" r:id="rId78"/>
    <p:sldId id="341" r:id="rId79"/>
    <p:sldId id="342" r:id="rId80"/>
    <p:sldId id="344" r:id="rId81"/>
    <p:sldId id="345" r:id="rId82"/>
    <p:sldId id="346" r:id="rId83"/>
    <p:sldId id="343" r:id="rId84"/>
    <p:sldId id="349" r:id="rId85"/>
    <p:sldId id="348" r:id="rId86"/>
    <p:sldId id="347" r:id="rId87"/>
    <p:sldId id="350" r:id="rId88"/>
    <p:sldId id="359"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varScale="1">
        <p:scale>
          <a:sx n="72" d="100"/>
          <a:sy n="72" d="100"/>
        </p:scale>
        <p:origin x="618" y="90"/>
      </p:cViewPr>
      <p:guideLst/>
    </p:cSldViewPr>
  </p:slideViewPr>
  <p:notesTextViewPr>
    <p:cViewPr>
      <p:scale>
        <a:sx n="1" d="1"/>
        <a:sy n="1" d="1"/>
      </p:scale>
      <p:origin x="0" y="0"/>
    </p:cViewPr>
  </p:notesTextViewPr>
  <p:sorterViewPr>
    <p:cViewPr>
      <p:scale>
        <a:sx n="100" d="100"/>
        <a:sy n="100" d="100"/>
      </p:scale>
      <p:origin x="0" y="-373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Daniels" userId="ce1dfa7d-0193-44f5-8076-f2a44e477f9a" providerId="ADAL" clId="{70A5439D-68FE-4B6B-AD7E-61EB200132E5}"/>
    <pc:docChg chg="undo custSel addSld delSld modSld sldOrd">
      <pc:chgData name="Ian Daniels" userId="ce1dfa7d-0193-44f5-8076-f2a44e477f9a" providerId="ADAL" clId="{70A5439D-68FE-4B6B-AD7E-61EB200132E5}" dt="2017-10-26T11:01:07.268" v="1178" actId="1036"/>
      <pc:docMkLst>
        <pc:docMk/>
      </pc:docMkLst>
      <pc:sldChg chg="del">
        <pc:chgData name="Ian Daniels" userId="ce1dfa7d-0193-44f5-8076-f2a44e477f9a" providerId="ADAL" clId="{70A5439D-68FE-4B6B-AD7E-61EB200132E5}" dt="2017-10-10T10:38:59.764" v="0" actId="2696"/>
        <pc:sldMkLst>
          <pc:docMk/>
          <pc:sldMk cId="717435868" sldId="264"/>
        </pc:sldMkLst>
      </pc:sldChg>
      <pc:sldChg chg="del">
        <pc:chgData name="Ian Daniels" userId="ce1dfa7d-0193-44f5-8076-f2a44e477f9a" providerId="ADAL" clId="{70A5439D-68FE-4B6B-AD7E-61EB200132E5}" dt="2017-10-18T08:48:56.058" v="739" actId="2696"/>
        <pc:sldMkLst>
          <pc:docMk/>
          <pc:sldMk cId="390006475" sldId="311"/>
        </pc:sldMkLst>
      </pc:sldChg>
      <pc:sldChg chg="del">
        <pc:chgData name="Ian Daniels" userId="ce1dfa7d-0193-44f5-8076-f2a44e477f9a" providerId="ADAL" clId="{70A5439D-68FE-4B6B-AD7E-61EB200132E5}" dt="2017-10-19T07:49:44.954" v="764" actId="2696"/>
        <pc:sldMkLst>
          <pc:docMk/>
          <pc:sldMk cId="526067803" sldId="316"/>
        </pc:sldMkLst>
      </pc:sldChg>
      <pc:sldChg chg="modSp del">
        <pc:chgData name="Ian Daniels" userId="ce1dfa7d-0193-44f5-8076-f2a44e477f9a" providerId="ADAL" clId="{70A5439D-68FE-4B6B-AD7E-61EB200132E5}" dt="2017-10-18T08:48:40.287" v="738" actId="2696"/>
        <pc:sldMkLst>
          <pc:docMk/>
          <pc:sldMk cId="694155330" sldId="319"/>
        </pc:sldMkLst>
        <pc:spChg chg="mod">
          <ac:chgData name="Ian Daniels" userId="ce1dfa7d-0193-44f5-8076-f2a44e477f9a" providerId="ADAL" clId="{70A5439D-68FE-4B6B-AD7E-61EB200132E5}" dt="2017-10-11T14:10:32.254" v="15" actId="1076"/>
          <ac:spMkLst>
            <pc:docMk/>
            <pc:sldMk cId="694155330" sldId="319"/>
            <ac:spMk id="3" creationId="{00000000-0000-0000-0000-000000000000}"/>
          </ac:spMkLst>
        </pc:spChg>
        <pc:spChg chg="mod">
          <ac:chgData name="Ian Daniels" userId="ce1dfa7d-0193-44f5-8076-f2a44e477f9a" providerId="ADAL" clId="{70A5439D-68FE-4B6B-AD7E-61EB200132E5}" dt="2017-10-16T06:37:44.038" v="735" actId="2696"/>
          <ac:spMkLst>
            <pc:docMk/>
            <pc:sldMk cId="694155330" sldId="319"/>
            <ac:spMk id="13" creationId="{00000000-0000-0000-0000-000000000000}"/>
          </ac:spMkLst>
        </pc:spChg>
        <pc:picChg chg="mod">
          <ac:chgData name="Ian Daniels" userId="ce1dfa7d-0193-44f5-8076-f2a44e477f9a" providerId="ADAL" clId="{70A5439D-68FE-4B6B-AD7E-61EB200132E5}" dt="2017-10-11T14:10:25.927" v="14" actId="1076"/>
          <ac:picMkLst>
            <pc:docMk/>
            <pc:sldMk cId="694155330" sldId="319"/>
            <ac:picMk id="6" creationId="{00000000-0000-0000-0000-000000000000}"/>
          </ac:picMkLst>
        </pc:picChg>
      </pc:sldChg>
      <pc:sldChg chg="modSp del">
        <pc:chgData name="Ian Daniels" userId="ce1dfa7d-0193-44f5-8076-f2a44e477f9a" providerId="ADAL" clId="{70A5439D-68FE-4B6B-AD7E-61EB200132E5}" dt="2017-10-18T08:48:40.163" v="737" actId="2696"/>
        <pc:sldMkLst>
          <pc:docMk/>
          <pc:sldMk cId="1445021497" sldId="320"/>
        </pc:sldMkLst>
        <pc:spChg chg="mod">
          <ac:chgData name="Ian Daniels" userId="ce1dfa7d-0193-44f5-8076-f2a44e477f9a" providerId="ADAL" clId="{70A5439D-68FE-4B6B-AD7E-61EB200132E5}" dt="2017-10-16T06:37:51.676" v="736" actId="2696"/>
          <ac:spMkLst>
            <pc:docMk/>
            <pc:sldMk cId="1445021497" sldId="320"/>
            <ac:spMk id="13" creationId="{00000000-0000-0000-0000-000000000000}"/>
          </ac:spMkLst>
        </pc:spChg>
      </pc:sldChg>
      <pc:sldChg chg="modSp">
        <pc:chgData name="Ian Daniels" userId="ce1dfa7d-0193-44f5-8076-f2a44e477f9a" providerId="ADAL" clId="{70A5439D-68FE-4B6B-AD7E-61EB200132E5}" dt="2017-10-11T14:12:43.437" v="19" actId="20577"/>
        <pc:sldMkLst>
          <pc:docMk/>
          <pc:sldMk cId="319731669" sldId="322"/>
        </pc:sldMkLst>
        <pc:spChg chg="mod">
          <ac:chgData name="Ian Daniels" userId="ce1dfa7d-0193-44f5-8076-f2a44e477f9a" providerId="ADAL" clId="{70A5439D-68FE-4B6B-AD7E-61EB200132E5}" dt="2017-10-11T14:12:43.437" v="19" actId="20577"/>
          <ac:spMkLst>
            <pc:docMk/>
            <pc:sldMk cId="319731669" sldId="322"/>
            <ac:spMk id="2" creationId="{00000000-0000-0000-0000-000000000000}"/>
          </ac:spMkLst>
        </pc:spChg>
      </pc:sldChg>
      <pc:sldChg chg="addSp delSp modSp modAnim">
        <pc:chgData name="Ian Daniels" userId="ce1dfa7d-0193-44f5-8076-f2a44e477f9a" providerId="ADAL" clId="{70A5439D-68FE-4B6B-AD7E-61EB200132E5}" dt="2017-10-11T14:16:10.948" v="71" actId="1076"/>
        <pc:sldMkLst>
          <pc:docMk/>
          <pc:sldMk cId="1290238836" sldId="323"/>
        </pc:sldMkLst>
        <pc:spChg chg="mod">
          <ac:chgData name="Ian Daniels" userId="ce1dfa7d-0193-44f5-8076-f2a44e477f9a" providerId="ADAL" clId="{70A5439D-68FE-4B6B-AD7E-61EB200132E5}" dt="2017-10-11T14:15:55.147" v="57" actId="1076"/>
          <ac:spMkLst>
            <pc:docMk/>
            <pc:sldMk cId="1290238836" sldId="323"/>
            <ac:spMk id="2" creationId="{00000000-0000-0000-0000-000000000000}"/>
          </ac:spMkLst>
        </pc:spChg>
        <pc:spChg chg="mod">
          <ac:chgData name="Ian Daniels" userId="ce1dfa7d-0193-44f5-8076-f2a44e477f9a" providerId="ADAL" clId="{70A5439D-68FE-4B6B-AD7E-61EB200132E5}" dt="2017-10-11T14:13:03.467" v="52" actId="1038"/>
          <ac:spMkLst>
            <pc:docMk/>
            <pc:sldMk cId="1290238836" sldId="323"/>
            <ac:spMk id="3" creationId="{00000000-0000-0000-0000-000000000000}"/>
          </ac:spMkLst>
        </pc:spChg>
        <pc:spChg chg="add del">
          <ac:chgData name="Ian Daniels" userId="ce1dfa7d-0193-44f5-8076-f2a44e477f9a" providerId="ADAL" clId="{70A5439D-68FE-4B6B-AD7E-61EB200132E5}" dt="2017-10-11T14:16:04.665" v="67" actId="1076"/>
          <ac:spMkLst>
            <pc:docMk/>
            <pc:sldMk cId="1290238836" sldId="323"/>
            <ac:spMk id="4" creationId="{A68E60FE-C907-4995-A695-92513A6CEB1C}"/>
          </ac:spMkLst>
        </pc:spChg>
        <pc:spChg chg="add mod">
          <ac:chgData name="Ian Daniels" userId="ce1dfa7d-0193-44f5-8076-f2a44e477f9a" providerId="ADAL" clId="{70A5439D-68FE-4B6B-AD7E-61EB200132E5}" dt="2017-10-11T14:16:10.948" v="71" actId="1076"/>
          <ac:spMkLst>
            <pc:docMk/>
            <pc:sldMk cId="1290238836" sldId="323"/>
            <ac:spMk id="5" creationId="{623BBFB7-A26D-48E9-94AE-B6B228D566BE}"/>
          </ac:spMkLst>
        </pc:spChg>
        <pc:spChg chg="mod">
          <ac:chgData name="Ian Daniels" userId="ce1dfa7d-0193-44f5-8076-f2a44e477f9a" providerId="ADAL" clId="{70A5439D-68FE-4B6B-AD7E-61EB200132E5}" dt="2017-10-11T14:13:03.467" v="52" actId="1038"/>
          <ac:spMkLst>
            <pc:docMk/>
            <pc:sldMk cId="1290238836" sldId="323"/>
            <ac:spMk id="11" creationId="{00000000-0000-0000-0000-000000000000}"/>
          </ac:spMkLst>
        </pc:spChg>
        <pc:spChg chg="mod">
          <ac:chgData name="Ian Daniels" userId="ce1dfa7d-0193-44f5-8076-f2a44e477f9a" providerId="ADAL" clId="{70A5439D-68FE-4B6B-AD7E-61EB200132E5}" dt="2017-10-11T14:13:03.467" v="52" actId="1038"/>
          <ac:spMkLst>
            <pc:docMk/>
            <pc:sldMk cId="1290238836" sldId="323"/>
            <ac:spMk id="12" creationId="{00000000-0000-0000-0000-000000000000}"/>
          </ac:spMkLst>
        </pc:spChg>
        <pc:spChg chg="mod">
          <ac:chgData name="Ian Daniels" userId="ce1dfa7d-0193-44f5-8076-f2a44e477f9a" providerId="ADAL" clId="{70A5439D-68FE-4B6B-AD7E-61EB200132E5}" dt="2017-10-11T14:12:55.877" v="26" actId="1035"/>
          <ac:spMkLst>
            <pc:docMk/>
            <pc:sldMk cId="1290238836" sldId="323"/>
            <ac:spMk id="13" creationId="{00000000-0000-0000-0000-000000000000}"/>
          </ac:spMkLst>
        </pc:spChg>
        <pc:picChg chg="mod">
          <ac:chgData name="Ian Daniels" userId="ce1dfa7d-0193-44f5-8076-f2a44e477f9a" providerId="ADAL" clId="{70A5439D-68FE-4B6B-AD7E-61EB200132E5}" dt="2017-10-11T14:15:36.958" v="55" actId="1076"/>
          <ac:picMkLst>
            <pc:docMk/>
            <pc:sldMk cId="1290238836" sldId="323"/>
            <ac:picMk id="9" creationId="{00000000-0000-0000-0000-000000000000}"/>
          </ac:picMkLst>
        </pc:picChg>
      </pc:sldChg>
      <pc:sldChg chg="modSp modAnim">
        <pc:chgData name="Ian Daniels" userId="ce1dfa7d-0193-44f5-8076-f2a44e477f9a" providerId="ADAL" clId="{70A5439D-68FE-4B6B-AD7E-61EB200132E5}" dt="2017-10-11T14:17:20.735" v="98" actId="478"/>
        <pc:sldMkLst>
          <pc:docMk/>
          <pc:sldMk cId="780034941" sldId="324"/>
        </pc:sldMkLst>
        <pc:spChg chg="mod">
          <ac:chgData name="Ian Daniels" userId="ce1dfa7d-0193-44f5-8076-f2a44e477f9a" providerId="ADAL" clId="{70A5439D-68FE-4B6B-AD7E-61EB200132E5}" dt="2017-10-11T14:17:20.735" v="98" actId="478"/>
          <ac:spMkLst>
            <pc:docMk/>
            <pc:sldMk cId="780034941" sldId="324"/>
            <ac:spMk id="2" creationId="{00000000-0000-0000-0000-000000000000}"/>
          </ac:spMkLst>
        </pc:spChg>
      </pc:sldChg>
      <pc:sldChg chg="addSp modSp del modAnim">
        <pc:chgData name="Ian Daniels" userId="ce1dfa7d-0193-44f5-8076-f2a44e477f9a" providerId="ADAL" clId="{70A5439D-68FE-4B6B-AD7E-61EB200132E5}" dt="2017-10-18T08:49:32.717" v="741" actId="2696"/>
        <pc:sldMkLst>
          <pc:docMk/>
          <pc:sldMk cId="1753921109" sldId="325"/>
        </pc:sldMkLst>
        <pc:spChg chg="mod">
          <ac:chgData name="Ian Daniels" userId="ce1dfa7d-0193-44f5-8076-f2a44e477f9a" providerId="ADAL" clId="{70A5439D-68FE-4B6B-AD7E-61EB200132E5}" dt="2017-10-11T14:17:44.058" v="102" actId="403"/>
          <ac:spMkLst>
            <pc:docMk/>
            <pc:sldMk cId="1753921109" sldId="325"/>
            <ac:spMk id="2" creationId="{00000000-0000-0000-0000-000000000000}"/>
          </ac:spMkLst>
        </pc:spChg>
        <pc:spChg chg="mod">
          <ac:chgData name="Ian Daniels" userId="ce1dfa7d-0193-44f5-8076-f2a44e477f9a" providerId="ADAL" clId="{70A5439D-68FE-4B6B-AD7E-61EB200132E5}" dt="2017-10-11T14:18:00.881" v="133" actId="1036"/>
          <ac:spMkLst>
            <pc:docMk/>
            <pc:sldMk cId="1753921109" sldId="325"/>
            <ac:spMk id="3" creationId="{00000000-0000-0000-0000-000000000000}"/>
          </ac:spMkLst>
        </pc:spChg>
        <pc:spChg chg="mod">
          <ac:chgData name="Ian Daniels" userId="ce1dfa7d-0193-44f5-8076-f2a44e477f9a" providerId="ADAL" clId="{70A5439D-68FE-4B6B-AD7E-61EB200132E5}" dt="2017-10-11T14:18:00.881" v="133" actId="1036"/>
          <ac:spMkLst>
            <pc:docMk/>
            <pc:sldMk cId="1753921109" sldId="325"/>
            <ac:spMk id="4" creationId="{00000000-0000-0000-0000-000000000000}"/>
          </ac:spMkLst>
        </pc:spChg>
        <pc:spChg chg="mod">
          <ac:chgData name="Ian Daniels" userId="ce1dfa7d-0193-44f5-8076-f2a44e477f9a" providerId="ADAL" clId="{70A5439D-68FE-4B6B-AD7E-61EB200132E5}" dt="2017-10-11T14:18:00.881" v="133" actId="1036"/>
          <ac:spMkLst>
            <pc:docMk/>
            <pc:sldMk cId="1753921109" sldId="325"/>
            <ac:spMk id="5" creationId="{00000000-0000-0000-0000-000000000000}"/>
          </ac:spMkLst>
        </pc:spChg>
        <pc:spChg chg="add mod">
          <ac:chgData name="Ian Daniels" userId="ce1dfa7d-0193-44f5-8076-f2a44e477f9a" providerId="ADAL" clId="{70A5439D-68FE-4B6B-AD7E-61EB200132E5}" dt="2017-10-11T14:18:07.272" v="137" actId="403"/>
          <ac:spMkLst>
            <pc:docMk/>
            <pc:sldMk cId="1753921109" sldId="325"/>
            <ac:spMk id="6" creationId="{865F80C7-2D32-4752-BD7C-E2B3A75A4EA6}"/>
          </ac:spMkLst>
        </pc:spChg>
        <pc:spChg chg="mod">
          <ac:chgData name="Ian Daniels" userId="ce1dfa7d-0193-44f5-8076-f2a44e477f9a" providerId="ADAL" clId="{70A5439D-68FE-4B6B-AD7E-61EB200132E5}" dt="2017-10-11T14:18:00.881" v="133" actId="1036"/>
          <ac:spMkLst>
            <pc:docMk/>
            <pc:sldMk cId="1753921109" sldId="325"/>
            <ac:spMk id="9" creationId="{00000000-0000-0000-0000-000000000000}"/>
          </ac:spMkLst>
        </pc:spChg>
        <pc:spChg chg="mod">
          <ac:chgData name="Ian Daniels" userId="ce1dfa7d-0193-44f5-8076-f2a44e477f9a" providerId="ADAL" clId="{70A5439D-68FE-4B6B-AD7E-61EB200132E5}" dt="2017-10-11T14:18:00.881" v="133" actId="1036"/>
          <ac:spMkLst>
            <pc:docMk/>
            <pc:sldMk cId="1753921109" sldId="325"/>
            <ac:spMk id="10" creationId="{00000000-0000-0000-0000-000000000000}"/>
          </ac:spMkLst>
        </pc:spChg>
        <pc:picChg chg="mod">
          <ac:chgData name="Ian Daniels" userId="ce1dfa7d-0193-44f5-8076-f2a44e477f9a" providerId="ADAL" clId="{70A5439D-68FE-4B6B-AD7E-61EB200132E5}" dt="2017-10-11T14:18:00.881" v="133" actId="1036"/>
          <ac:picMkLst>
            <pc:docMk/>
            <pc:sldMk cId="1753921109" sldId="325"/>
            <ac:picMk id="2050" creationId="{00000000-0000-0000-0000-000000000000}"/>
          </ac:picMkLst>
        </pc:picChg>
        <pc:picChg chg="mod">
          <ac:chgData name="Ian Daniels" userId="ce1dfa7d-0193-44f5-8076-f2a44e477f9a" providerId="ADAL" clId="{70A5439D-68FE-4B6B-AD7E-61EB200132E5}" dt="2017-10-11T14:18:00.881" v="133" actId="1036"/>
          <ac:picMkLst>
            <pc:docMk/>
            <pc:sldMk cId="1753921109" sldId="325"/>
            <ac:picMk id="2051" creationId="{00000000-0000-0000-0000-000000000000}"/>
          </ac:picMkLst>
        </pc:picChg>
        <pc:cxnChg chg="mod">
          <ac:chgData name="Ian Daniels" userId="ce1dfa7d-0193-44f5-8076-f2a44e477f9a" providerId="ADAL" clId="{70A5439D-68FE-4B6B-AD7E-61EB200132E5}" dt="2017-10-11T14:18:00.881" v="133" actId="1036"/>
          <ac:cxnSpMkLst>
            <pc:docMk/>
            <pc:sldMk cId="1753921109" sldId="325"/>
            <ac:cxnSpMk id="7" creationId="{00000000-0000-0000-0000-000000000000}"/>
          </ac:cxnSpMkLst>
        </pc:cxnChg>
      </pc:sldChg>
      <pc:sldChg chg="del">
        <pc:chgData name="Ian Daniels" userId="ce1dfa7d-0193-44f5-8076-f2a44e477f9a" providerId="ADAL" clId="{70A5439D-68FE-4B6B-AD7E-61EB200132E5}" dt="2017-10-18T08:50:36.844" v="753" actId="2696"/>
        <pc:sldMkLst>
          <pc:docMk/>
          <pc:sldMk cId="3741587346" sldId="326"/>
        </pc:sldMkLst>
      </pc:sldChg>
      <pc:sldChg chg="modSp del">
        <pc:chgData name="Ian Daniels" userId="ce1dfa7d-0193-44f5-8076-f2a44e477f9a" providerId="ADAL" clId="{70A5439D-68FE-4B6B-AD7E-61EB200132E5}" dt="2017-10-18T08:50:36.856" v="754" actId="2696"/>
        <pc:sldMkLst>
          <pc:docMk/>
          <pc:sldMk cId="216172509" sldId="327"/>
        </pc:sldMkLst>
        <pc:spChg chg="mod">
          <ac:chgData name="Ian Daniels" userId="ce1dfa7d-0193-44f5-8076-f2a44e477f9a" providerId="ADAL" clId="{70A5439D-68FE-4B6B-AD7E-61EB200132E5}" dt="2017-10-11T14:19:37.145" v="139" actId="478"/>
          <ac:spMkLst>
            <pc:docMk/>
            <pc:sldMk cId="216172509" sldId="327"/>
            <ac:spMk id="2" creationId="{00000000-0000-0000-0000-000000000000}"/>
          </ac:spMkLst>
        </pc:spChg>
      </pc:sldChg>
      <pc:sldChg chg="modSp del">
        <pc:chgData name="Ian Daniels" userId="ce1dfa7d-0193-44f5-8076-f2a44e477f9a" providerId="ADAL" clId="{70A5439D-68FE-4B6B-AD7E-61EB200132E5}" dt="2017-10-18T08:50:36.834" v="752" actId="2696"/>
        <pc:sldMkLst>
          <pc:docMk/>
          <pc:sldMk cId="986623027" sldId="328"/>
        </pc:sldMkLst>
        <pc:spChg chg="mod">
          <ac:chgData name="Ian Daniels" userId="ce1dfa7d-0193-44f5-8076-f2a44e477f9a" providerId="ADAL" clId="{70A5439D-68FE-4B6B-AD7E-61EB200132E5}" dt="2017-10-11T14:19:41.116" v="140" actId="478"/>
          <ac:spMkLst>
            <pc:docMk/>
            <pc:sldMk cId="986623027" sldId="328"/>
            <ac:spMk id="2" creationId="{00000000-0000-0000-0000-000000000000}"/>
          </ac:spMkLst>
        </pc:spChg>
        <pc:picChg chg="mod">
          <ac:chgData name="Ian Daniels" userId="ce1dfa7d-0193-44f5-8076-f2a44e477f9a" providerId="ADAL" clId="{70A5439D-68FE-4B6B-AD7E-61EB200132E5}" dt="2017-10-11T14:19:27.084" v="138" actId="1076"/>
          <ac:picMkLst>
            <pc:docMk/>
            <pc:sldMk cId="986623027" sldId="328"/>
            <ac:picMk id="5124" creationId="{00000000-0000-0000-0000-000000000000}"/>
          </ac:picMkLst>
        </pc:picChg>
      </pc:sldChg>
      <pc:sldChg chg="modSp ord">
        <pc:chgData name="Ian Daniels" userId="ce1dfa7d-0193-44f5-8076-f2a44e477f9a" providerId="ADAL" clId="{70A5439D-68FE-4B6B-AD7E-61EB200132E5}" dt="2017-10-18T08:50:50.764" v="755" actId="2696"/>
        <pc:sldMkLst>
          <pc:docMk/>
          <pc:sldMk cId="1376279799" sldId="329"/>
        </pc:sldMkLst>
        <pc:spChg chg="mod">
          <ac:chgData name="Ian Daniels" userId="ce1dfa7d-0193-44f5-8076-f2a44e477f9a" providerId="ADAL" clId="{70A5439D-68FE-4B6B-AD7E-61EB200132E5}" dt="2017-10-11T14:21:07.921" v="171" actId="14100"/>
          <ac:spMkLst>
            <pc:docMk/>
            <pc:sldMk cId="1376279799" sldId="329"/>
            <ac:spMk id="12" creationId="{00000000-0000-0000-0000-000000000000}"/>
          </ac:spMkLst>
        </pc:spChg>
        <pc:spChg chg="mod">
          <ac:chgData name="Ian Daniels" userId="ce1dfa7d-0193-44f5-8076-f2a44e477f9a" providerId="ADAL" clId="{70A5439D-68FE-4B6B-AD7E-61EB200132E5}" dt="2017-10-11T14:20:59.378" v="169" actId="1037"/>
          <ac:spMkLst>
            <pc:docMk/>
            <pc:sldMk cId="1376279799" sldId="329"/>
            <ac:spMk id="13" creationId="{00000000-0000-0000-0000-000000000000}"/>
          </ac:spMkLst>
        </pc:spChg>
        <pc:spChg chg="mod">
          <ac:chgData name="Ian Daniels" userId="ce1dfa7d-0193-44f5-8076-f2a44e477f9a" providerId="ADAL" clId="{70A5439D-68FE-4B6B-AD7E-61EB200132E5}" dt="2017-10-11T14:20:29.617" v="149" actId="14100"/>
          <ac:spMkLst>
            <pc:docMk/>
            <pc:sldMk cId="1376279799" sldId="329"/>
            <ac:spMk id="14" creationId="{00000000-0000-0000-0000-000000000000}"/>
          </ac:spMkLst>
        </pc:spChg>
        <pc:spChg chg="mod">
          <ac:chgData name="Ian Daniels" userId="ce1dfa7d-0193-44f5-8076-f2a44e477f9a" providerId="ADAL" clId="{70A5439D-68FE-4B6B-AD7E-61EB200132E5}" dt="2017-10-11T14:20:41.207" v="152" actId="14100"/>
          <ac:spMkLst>
            <pc:docMk/>
            <pc:sldMk cId="1376279799" sldId="329"/>
            <ac:spMk id="15" creationId="{00000000-0000-0000-0000-000000000000}"/>
          </ac:spMkLst>
        </pc:spChg>
        <pc:spChg chg="mod">
          <ac:chgData name="Ian Daniels" userId="ce1dfa7d-0193-44f5-8076-f2a44e477f9a" providerId="ADAL" clId="{70A5439D-68FE-4B6B-AD7E-61EB200132E5}" dt="2017-10-11T14:21:12.135" v="172" actId="1076"/>
          <ac:spMkLst>
            <pc:docMk/>
            <pc:sldMk cId="1376279799" sldId="329"/>
            <ac:spMk id="17" creationId="{00000000-0000-0000-0000-000000000000}"/>
          </ac:spMkLst>
        </pc:spChg>
        <pc:cxnChg chg="mod">
          <ac:chgData name="Ian Daniels" userId="ce1dfa7d-0193-44f5-8076-f2a44e477f9a" providerId="ADAL" clId="{70A5439D-68FE-4B6B-AD7E-61EB200132E5}" dt="2017-10-11T14:20:52.955" v="155" actId="14100"/>
          <ac:cxnSpMkLst>
            <pc:docMk/>
            <pc:sldMk cId="1376279799" sldId="329"/>
            <ac:cxnSpMk id="8" creationId="{00000000-0000-0000-0000-000000000000}"/>
          </ac:cxnSpMkLst>
        </pc:cxnChg>
        <pc:cxnChg chg="mod">
          <ac:chgData name="Ian Daniels" userId="ce1dfa7d-0193-44f5-8076-f2a44e477f9a" providerId="ADAL" clId="{70A5439D-68FE-4B6B-AD7E-61EB200132E5}" dt="2017-10-11T14:20:22.119" v="147" actId="1037"/>
          <ac:cxnSpMkLst>
            <pc:docMk/>
            <pc:sldMk cId="1376279799" sldId="329"/>
            <ac:cxnSpMk id="9" creationId="{00000000-0000-0000-0000-000000000000}"/>
          </ac:cxnSpMkLst>
        </pc:cxnChg>
        <pc:cxnChg chg="mod">
          <ac:chgData name="Ian Daniels" userId="ce1dfa7d-0193-44f5-8076-f2a44e477f9a" providerId="ADAL" clId="{70A5439D-68FE-4B6B-AD7E-61EB200132E5}" dt="2017-10-11T14:20:18.928" v="145" actId="1076"/>
          <ac:cxnSpMkLst>
            <pc:docMk/>
            <pc:sldMk cId="1376279799" sldId="329"/>
            <ac:cxnSpMk id="11" creationId="{00000000-0000-0000-0000-000000000000}"/>
          </ac:cxnSpMkLst>
        </pc:cxnChg>
      </pc:sldChg>
      <pc:sldChg chg="del">
        <pc:chgData name="Ian Daniels" userId="ce1dfa7d-0193-44f5-8076-f2a44e477f9a" providerId="ADAL" clId="{70A5439D-68FE-4B6B-AD7E-61EB200132E5}" dt="2017-10-18T08:51:13.447" v="756" actId="2696"/>
        <pc:sldMkLst>
          <pc:docMk/>
          <pc:sldMk cId="1084689459" sldId="330"/>
        </pc:sldMkLst>
      </pc:sldChg>
      <pc:sldChg chg="del">
        <pc:chgData name="Ian Daniels" userId="ce1dfa7d-0193-44f5-8076-f2a44e477f9a" providerId="ADAL" clId="{70A5439D-68FE-4B6B-AD7E-61EB200132E5}" dt="2017-10-18T08:51:13.487" v="757" actId="2696"/>
        <pc:sldMkLst>
          <pc:docMk/>
          <pc:sldMk cId="4051451577" sldId="331"/>
        </pc:sldMkLst>
      </pc:sldChg>
      <pc:sldChg chg="modSp">
        <pc:chgData name="Ian Daniels" userId="ce1dfa7d-0193-44f5-8076-f2a44e477f9a" providerId="ADAL" clId="{70A5439D-68FE-4B6B-AD7E-61EB200132E5}" dt="2017-10-11T14:22:46.020" v="189" actId="478"/>
        <pc:sldMkLst>
          <pc:docMk/>
          <pc:sldMk cId="2428173244" sldId="332"/>
        </pc:sldMkLst>
        <pc:spChg chg="mod">
          <ac:chgData name="Ian Daniels" userId="ce1dfa7d-0193-44f5-8076-f2a44e477f9a" providerId="ADAL" clId="{70A5439D-68FE-4B6B-AD7E-61EB200132E5}" dt="2017-10-11T14:21:44.057" v="175" actId="14100"/>
          <ac:spMkLst>
            <pc:docMk/>
            <pc:sldMk cId="2428173244" sldId="332"/>
            <ac:spMk id="3" creationId="{00000000-0000-0000-0000-000000000000}"/>
          </ac:spMkLst>
        </pc:spChg>
        <pc:spChg chg="mod">
          <ac:chgData name="Ian Daniels" userId="ce1dfa7d-0193-44f5-8076-f2a44e477f9a" providerId="ADAL" clId="{70A5439D-68FE-4B6B-AD7E-61EB200132E5}" dt="2017-10-11T14:22:46.020" v="189" actId="478"/>
          <ac:spMkLst>
            <pc:docMk/>
            <pc:sldMk cId="2428173244" sldId="332"/>
            <ac:spMk id="6" creationId="{00000000-0000-0000-0000-000000000000}"/>
          </ac:spMkLst>
        </pc:spChg>
        <pc:spChg chg="mod">
          <ac:chgData name="Ian Daniels" userId="ce1dfa7d-0193-44f5-8076-f2a44e477f9a" providerId="ADAL" clId="{70A5439D-68FE-4B6B-AD7E-61EB200132E5}" dt="2017-10-11T14:21:47.702" v="176" actId="478"/>
          <ac:spMkLst>
            <pc:docMk/>
            <pc:sldMk cId="2428173244" sldId="332"/>
            <ac:spMk id="16" creationId="{00000000-0000-0000-0000-000000000000}"/>
          </ac:spMkLst>
        </pc:spChg>
      </pc:sldChg>
      <pc:sldChg chg="delSp modSp delAnim modAnim">
        <pc:chgData name="Ian Daniels" userId="ce1dfa7d-0193-44f5-8076-f2a44e477f9a" providerId="ADAL" clId="{70A5439D-68FE-4B6B-AD7E-61EB200132E5}" dt="2017-10-11T14:23:41.319" v="214" actId="478"/>
        <pc:sldMkLst>
          <pc:docMk/>
          <pc:sldMk cId="1465193707" sldId="333"/>
        </pc:sldMkLst>
        <pc:spChg chg="del">
          <ac:chgData name="Ian Daniels" userId="ce1dfa7d-0193-44f5-8076-f2a44e477f9a" providerId="ADAL" clId="{70A5439D-68FE-4B6B-AD7E-61EB200132E5}" dt="2017-10-11T14:23:05.789" v="191" actId="478"/>
          <ac:spMkLst>
            <pc:docMk/>
            <pc:sldMk cId="1465193707" sldId="333"/>
            <ac:spMk id="3" creationId="{00000000-0000-0000-0000-000000000000}"/>
          </ac:spMkLst>
        </pc:spChg>
        <pc:spChg chg="mod">
          <ac:chgData name="Ian Daniels" userId="ce1dfa7d-0193-44f5-8076-f2a44e477f9a" providerId="ADAL" clId="{70A5439D-68FE-4B6B-AD7E-61EB200132E5}" dt="2017-10-11T14:23:41.319" v="214" actId="478"/>
          <ac:spMkLst>
            <pc:docMk/>
            <pc:sldMk cId="1465193707" sldId="333"/>
            <ac:spMk id="6" creationId="{00000000-0000-0000-0000-000000000000}"/>
          </ac:spMkLst>
        </pc:spChg>
      </pc:sldChg>
      <pc:sldChg chg="del">
        <pc:chgData name="Ian Daniels" userId="ce1dfa7d-0193-44f5-8076-f2a44e477f9a" providerId="ADAL" clId="{70A5439D-68FE-4B6B-AD7E-61EB200132E5}" dt="2017-10-19T07:49:42.946" v="763" actId="2696"/>
        <pc:sldMkLst>
          <pc:docMk/>
          <pc:sldMk cId="4040367175" sldId="336"/>
        </pc:sldMkLst>
      </pc:sldChg>
      <pc:sldChg chg="del">
        <pc:chgData name="Ian Daniels" userId="ce1dfa7d-0193-44f5-8076-f2a44e477f9a" providerId="ADAL" clId="{70A5439D-68FE-4B6B-AD7E-61EB200132E5}" dt="2017-10-19T07:49:39.026" v="762" actId="2696"/>
        <pc:sldMkLst>
          <pc:docMk/>
          <pc:sldMk cId="327880240" sldId="337"/>
        </pc:sldMkLst>
      </pc:sldChg>
      <pc:sldChg chg="addSp delSp modSp">
        <pc:chgData name="Ian Daniels" userId="ce1dfa7d-0193-44f5-8076-f2a44e477f9a" providerId="ADAL" clId="{70A5439D-68FE-4B6B-AD7E-61EB200132E5}" dt="2017-10-11T14:26:40.923" v="235" actId="20577"/>
        <pc:sldMkLst>
          <pc:docMk/>
          <pc:sldMk cId="2075282561" sldId="338"/>
        </pc:sldMkLst>
        <pc:spChg chg="del">
          <ac:chgData name="Ian Daniels" userId="ce1dfa7d-0193-44f5-8076-f2a44e477f9a" providerId="ADAL" clId="{70A5439D-68FE-4B6B-AD7E-61EB200132E5}" dt="2017-10-11T14:26:14.811" v="223" actId="478"/>
          <ac:spMkLst>
            <pc:docMk/>
            <pc:sldMk cId="2075282561" sldId="338"/>
            <ac:spMk id="2" creationId="{00000000-0000-0000-0000-000000000000}"/>
          </ac:spMkLst>
        </pc:spChg>
        <pc:spChg chg="add del">
          <ac:chgData name="Ian Daniels" userId="ce1dfa7d-0193-44f5-8076-f2a44e477f9a" providerId="ADAL" clId="{70A5439D-68FE-4B6B-AD7E-61EB200132E5}" dt="2017-10-11T14:26:00.638" v="219" actId="20577"/>
          <ac:spMkLst>
            <pc:docMk/>
            <pc:sldMk cId="2075282561" sldId="338"/>
            <ac:spMk id="4" creationId="{E76CDF8F-6749-464E-9134-6B7079026C7D}"/>
          </ac:spMkLst>
        </pc:spChg>
        <pc:spChg chg="mod">
          <ac:chgData name="Ian Daniels" userId="ce1dfa7d-0193-44f5-8076-f2a44e477f9a" providerId="ADAL" clId="{70A5439D-68FE-4B6B-AD7E-61EB200132E5}" dt="2017-10-11T14:25:54.030" v="215" actId="20577"/>
          <ac:spMkLst>
            <pc:docMk/>
            <pc:sldMk cId="2075282561" sldId="338"/>
            <ac:spMk id="5" creationId="{00000000-0000-0000-0000-000000000000}"/>
          </ac:spMkLst>
        </pc:spChg>
        <pc:spChg chg="mod">
          <ac:chgData name="Ian Daniels" userId="ce1dfa7d-0193-44f5-8076-f2a44e477f9a" providerId="ADAL" clId="{70A5439D-68FE-4B6B-AD7E-61EB200132E5}" dt="2017-10-11T14:26:35.982" v="227" actId="1076"/>
          <ac:spMkLst>
            <pc:docMk/>
            <pc:sldMk cId="2075282561" sldId="338"/>
            <ac:spMk id="7" creationId="{00000000-0000-0000-0000-000000000000}"/>
          </ac:spMkLst>
        </pc:spChg>
        <pc:spChg chg="add mod">
          <ac:chgData name="Ian Daniels" userId="ce1dfa7d-0193-44f5-8076-f2a44e477f9a" providerId="ADAL" clId="{70A5439D-68FE-4B6B-AD7E-61EB200132E5}" dt="2017-10-11T14:26:40.923" v="235" actId="20577"/>
          <ac:spMkLst>
            <pc:docMk/>
            <pc:sldMk cId="2075282561" sldId="338"/>
            <ac:spMk id="8" creationId="{B46C3490-9A8F-4F66-A676-FE1959642CE0}"/>
          </ac:spMkLst>
        </pc:spChg>
        <pc:picChg chg="mod">
          <ac:chgData name="Ian Daniels" userId="ce1dfa7d-0193-44f5-8076-f2a44e477f9a" providerId="ADAL" clId="{70A5439D-68FE-4B6B-AD7E-61EB200132E5}" dt="2017-10-11T14:26:25.434" v="225" actId="1076"/>
          <ac:picMkLst>
            <pc:docMk/>
            <pc:sldMk cId="2075282561" sldId="338"/>
            <ac:picMk id="3" creationId="{00000000-0000-0000-0000-000000000000}"/>
          </ac:picMkLst>
        </pc:picChg>
      </pc:sldChg>
      <pc:sldChg chg="modSp">
        <pc:chgData name="Ian Daniels" userId="ce1dfa7d-0193-44f5-8076-f2a44e477f9a" providerId="ADAL" clId="{70A5439D-68FE-4B6B-AD7E-61EB200132E5}" dt="2017-10-11T14:50:19.635" v="260" actId="1076"/>
        <pc:sldMkLst>
          <pc:docMk/>
          <pc:sldMk cId="172844975" sldId="342"/>
        </pc:sldMkLst>
        <pc:spChg chg="mod">
          <ac:chgData name="Ian Daniels" userId="ce1dfa7d-0193-44f5-8076-f2a44e477f9a" providerId="ADAL" clId="{70A5439D-68FE-4B6B-AD7E-61EB200132E5}" dt="2017-10-11T14:50:16.915" v="259" actId="20577"/>
          <ac:spMkLst>
            <pc:docMk/>
            <pc:sldMk cId="172844975" sldId="342"/>
            <ac:spMk id="2" creationId="{00000000-0000-0000-0000-000000000000}"/>
          </ac:spMkLst>
        </pc:spChg>
        <pc:picChg chg="mod">
          <ac:chgData name="Ian Daniels" userId="ce1dfa7d-0193-44f5-8076-f2a44e477f9a" providerId="ADAL" clId="{70A5439D-68FE-4B6B-AD7E-61EB200132E5}" dt="2017-10-11T14:50:19.635" v="260" actId="1076"/>
          <ac:picMkLst>
            <pc:docMk/>
            <pc:sldMk cId="172844975" sldId="342"/>
            <ac:picMk id="4098" creationId="{00000000-0000-0000-0000-000000000000}"/>
          </ac:picMkLst>
        </pc:picChg>
      </pc:sldChg>
      <pc:sldChg chg="addSp delSp modSp add modAnim">
        <pc:chgData name="Ian Daniels" userId="ce1dfa7d-0193-44f5-8076-f2a44e477f9a" providerId="ADAL" clId="{70A5439D-68FE-4B6B-AD7E-61EB200132E5}" dt="2017-10-11T15:27:04.935" v="725" actId="113"/>
        <pc:sldMkLst>
          <pc:docMk/>
          <pc:sldMk cId="167282965" sldId="343"/>
        </pc:sldMkLst>
        <pc:spChg chg="add mod">
          <ac:chgData name="Ian Daniels" userId="ce1dfa7d-0193-44f5-8076-f2a44e477f9a" providerId="ADAL" clId="{70A5439D-68FE-4B6B-AD7E-61EB200132E5}" dt="2017-10-11T15:09:37.946" v="468" actId="1035"/>
          <ac:spMkLst>
            <pc:docMk/>
            <pc:sldMk cId="167282965" sldId="343"/>
            <ac:spMk id="2" creationId="{871112D3-240E-47BD-A637-14ADF854138C}"/>
          </ac:spMkLst>
        </pc:spChg>
        <pc:spChg chg="add mod">
          <ac:chgData name="Ian Daniels" userId="ce1dfa7d-0193-44f5-8076-f2a44e477f9a" providerId="ADAL" clId="{70A5439D-68FE-4B6B-AD7E-61EB200132E5}" dt="2017-10-11T15:27:04.935" v="725" actId="113"/>
          <ac:spMkLst>
            <pc:docMk/>
            <pc:sldMk cId="167282965" sldId="343"/>
            <ac:spMk id="5" creationId="{09E0A548-0207-4EAA-A855-7A516CAD60A8}"/>
          </ac:spMkLst>
        </pc:spChg>
        <pc:picChg chg="add mod">
          <ac:chgData name="Ian Daniels" userId="ce1dfa7d-0193-44f5-8076-f2a44e477f9a" providerId="ADAL" clId="{70A5439D-68FE-4B6B-AD7E-61EB200132E5}" dt="2017-10-11T14:49:52.389" v="257" actId="1038"/>
          <ac:picMkLst>
            <pc:docMk/>
            <pc:sldMk cId="167282965" sldId="343"/>
            <ac:picMk id="1026" creationId="{CA1614FF-B27B-46C8-A0D9-85F4F75DE57E}"/>
          </ac:picMkLst>
        </pc:picChg>
        <pc:picChg chg="add del">
          <ac:chgData name="Ian Daniels" userId="ce1dfa7d-0193-44f5-8076-f2a44e477f9a" providerId="ADAL" clId="{70A5439D-68FE-4B6B-AD7E-61EB200132E5}" dt="2017-10-11T15:08:39.794" v="422" actId="113"/>
          <ac:picMkLst>
            <pc:docMk/>
            <pc:sldMk cId="167282965" sldId="343"/>
            <ac:picMk id="1028" creationId="{6638BAE5-75BB-49E1-8AFD-F2986337195F}"/>
          </ac:picMkLst>
        </pc:picChg>
      </pc:sldChg>
      <pc:sldChg chg="addSp delSp modSp add modAnim">
        <pc:chgData name="Ian Daniels" userId="ce1dfa7d-0193-44f5-8076-f2a44e477f9a" providerId="ADAL" clId="{70A5439D-68FE-4B6B-AD7E-61EB200132E5}" dt="2017-10-11T14:57:41.954" v="321" actId="1076"/>
        <pc:sldMkLst>
          <pc:docMk/>
          <pc:sldMk cId="276180444" sldId="344"/>
        </pc:sldMkLst>
        <pc:spChg chg="add del mod">
          <ac:chgData name="Ian Daniels" userId="ce1dfa7d-0193-44f5-8076-f2a44e477f9a" providerId="ADAL" clId="{70A5439D-68FE-4B6B-AD7E-61EB200132E5}" dt="2017-10-11T14:54:06.021" v="276" actId="478"/>
          <ac:spMkLst>
            <pc:docMk/>
            <pc:sldMk cId="276180444" sldId="344"/>
            <ac:spMk id="2" creationId="{AE9FB316-C9AE-4502-99C7-60AA97A53E93}"/>
          </ac:spMkLst>
        </pc:spChg>
        <pc:spChg chg="add mod">
          <ac:chgData name="Ian Daniels" userId="ce1dfa7d-0193-44f5-8076-f2a44e477f9a" providerId="ADAL" clId="{70A5439D-68FE-4B6B-AD7E-61EB200132E5}" dt="2017-10-11T14:56:56.803" v="319" actId="115"/>
          <ac:spMkLst>
            <pc:docMk/>
            <pc:sldMk cId="276180444" sldId="344"/>
            <ac:spMk id="3" creationId="{0E97E18C-0F96-4537-A149-7B1EA8093D82}"/>
          </ac:spMkLst>
        </pc:spChg>
        <pc:spChg chg="add mod">
          <ac:chgData name="Ian Daniels" userId="ce1dfa7d-0193-44f5-8076-f2a44e477f9a" providerId="ADAL" clId="{70A5439D-68FE-4B6B-AD7E-61EB200132E5}" dt="2017-10-11T14:56:45.768" v="316" actId="1076"/>
          <ac:spMkLst>
            <pc:docMk/>
            <pc:sldMk cId="276180444" sldId="344"/>
            <ac:spMk id="4" creationId="{F52DAC1F-7637-4D20-AA75-17D94A2433A4}"/>
          </ac:spMkLst>
        </pc:spChg>
        <pc:spChg chg="add mod">
          <ac:chgData name="Ian Daniels" userId="ce1dfa7d-0193-44f5-8076-f2a44e477f9a" providerId="ADAL" clId="{70A5439D-68FE-4B6B-AD7E-61EB200132E5}" dt="2017-10-11T14:57:41.954" v="321" actId="1076"/>
          <ac:spMkLst>
            <pc:docMk/>
            <pc:sldMk cId="276180444" sldId="344"/>
            <ac:spMk id="5" creationId="{FC383BED-195C-49E3-B8CA-EF5C6E9F4324}"/>
          </ac:spMkLst>
        </pc:spChg>
        <pc:picChg chg="add del">
          <ac:chgData name="Ian Daniels" userId="ce1dfa7d-0193-44f5-8076-f2a44e477f9a" providerId="ADAL" clId="{70A5439D-68FE-4B6B-AD7E-61EB200132E5}" dt="2017-10-11T14:53:45.379" v="266" actId="478"/>
          <ac:picMkLst>
            <pc:docMk/>
            <pc:sldMk cId="276180444" sldId="344"/>
            <ac:picMk id="2050" creationId="{BF4D2138-EEE8-4F6C-9CFD-2996DC1F442C}"/>
          </ac:picMkLst>
        </pc:picChg>
      </pc:sldChg>
      <pc:sldChg chg="addSp delSp modSp add">
        <pc:chgData name="Ian Daniels" userId="ce1dfa7d-0193-44f5-8076-f2a44e477f9a" providerId="ADAL" clId="{70A5439D-68FE-4B6B-AD7E-61EB200132E5}" dt="2017-10-11T15:04:38.430" v="414" actId="1076"/>
        <pc:sldMkLst>
          <pc:docMk/>
          <pc:sldMk cId="4059428291" sldId="345"/>
        </pc:sldMkLst>
        <pc:spChg chg="mod">
          <ac:chgData name="Ian Daniels" userId="ce1dfa7d-0193-44f5-8076-f2a44e477f9a" providerId="ADAL" clId="{70A5439D-68FE-4B6B-AD7E-61EB200132E5}" dt="2017-10-11T14:58:47.977" v="349" actId="6549"/>
          <ac:spMkLst>
            <pc:docMk/>
            <pc:sldMk cId="4059428291" sldId="345"/>
            <ac:spMk id="2" creationId="{A6F6977C-967F-4C62-8751-3E0E19F4FE5B}"/>
          </ac:spMkLst>
        </pc:spChg>
        <pc:spChg chg="mod">
          <ac:chgData name="Ian Daniels" userId="ce1dfa7d-0193-44f5-8076-f2a44e477f9a" providerId="ADAL" clId="{70A5439D-68FE-4B6B-AD7E-61EB200132E5}" dt="2017-10-11T15:00:43.247" v="397" actId="14100"/>
          <ac:spMkLst>
            <pc:docMk/>
            <pc:sldMk cId="4059428291" sldId="345"/>
            <ac:spMk id="3" creationId="{5FFD078D-2339-427D-9E04-39753B0BBF76}"/>
          </ac:spMkLst>
        </pc:spChg>
        <pc:spChg chg="add del">
          <ac:chgData name="Ian Daniels" userId="ce1dfa7d-0193-44f5-8076-f2a44e477f9a" providerId="ADAL" clId="{70A5439D-68FE-4B6B-AD7E-61EB200132E5}" dt="2017-10-11T15:01:21.241" v="403" actId="1076"/>
          <ac:spMkLst>
            <pc:docMk/>
            <pc:sldMk cId="4059428291" sldId="345"/>
            <ac:spMk id="4" creationId="{ED413E8B-3058-4EB5-A72C-87B99A2D2AF1}"/>
          </ac:spMkLst>
        </pc:spChg>
        <pc:spChg chg="add mod">
          <ac:chgData name="Ian Daniels" userId="ce1dfa7d-0193-44f5-8076-f2a44e477f9a" providerId="ADAL" clId="{70A5439D-68FE-4B6B-AD7E-61EB200132E5}" dt="2017-10-11T15:01:50.943" v="406" actId="20577"/>
          <ac:spMkLst>
            <pc:docMk/>
            <pc:sldMk cId="4059428291" sldId="345"/>
            <ac:spMk id="5" creationId="{DFA29988-764B-4536-AFD9-43EC89649915}"/>
          </ac:spMkLst>
        </pc:spChg>
        <pc:spChg chg="add del">
          <ac:chgData name="Ian Daniels" userId="ce1dfa7d-0193-44f5-8076-f2a44e477f9a" providerId="ADAL" clId="{70A5439D-68FE-4B6B-AD7E-61EB200132E5}" dt="2017-10-11T15:04:32.420" v="412" actId="1076"/>
          <ac:spMkLst>
            <pc:docMk/>
            <pc:sldMk cId="4059428291" sldId="345"/>
            <ac:spMk id="6" creationId="{B16F93DA-0856-471B-AEB8-40A494774AAC}"/>
          </ac:spMkLst>
        </pc:spChg>
        <pc:spChg chg="add mod">
          <ac:chgData name="Ian Daniels" userId="ce1dfa7d-0193-44f5-8076-f2a44e477f9a" providerId="ADAL" clId="{70A5439D-68FE-4B6B-AD7E-61EB200132E5}" dt="2017-10-11T15:04:38.430" v="414" actId="1076"/>
          <ac:spMkLst>
            <pc:docMk/>
            <pc:sldMk cId="4059428291" sldId="345"/>
            <ac:spMk id="7" creationId="{90E7EACC-D872-4CA8-AE05-B995077E2CE1}"/>
          </ac:spMkLst>
        </pc:spChg>
        <pc:picChg chg="add mod">
          <ac:chgData name="Ian Daniels" userId="ce1dfa7d-0193-44f5-8076-f2a44e477f9a" providerId="ADAL" clId="{70A5439D-68FE-4B6B-AD7E-61EB200132E5}" dt="2017-10-11T15:02:47.170" v="410" actId="1076"/>
          <ac:picMkLst>
            <pc:docMk/>
            <pc:sldMk cId="4059428291" sldId="345"/>
            <ac:picMk id="3074" creationId="{4A9E120C-E01D-4A4A-B3D2-ABAD0D2BA8A8}"/>
          </ac:picMkLst>
        </pc:picChg>
      </pc:sldChg>
      <pc:sldChg chg="addSp delSp modSp add">
        <pc:chgData name="Ian Daniels" userId="ce1dfa7d-0193-44f5-8076-f2a44e477f9a" providerId="ADAL" clId="{70A5439D-68FE-4B6B-AD7E-61EB200132E5}" dt="2017-10-19T07:31:51.664" v="761" actId="732"/>
        <pc:sldMkLst>
          <pc:docMk/>
          <pc:sldMk cId="4200600963" sldId="346"/>
        </pc:sldMkLst>
        <pc:spChg chg="del">
          <ac:chgData name="Ian Daniels" userId="ce1dfa7d-0193-44f5-8076-f2a44e477f9a" providerId="ADAL" clId="{70A5439D-68FE-4B6B-AD7E-61EB200132E5}" dt="2017-10-11T15:06:58.698" v="416" actId="478"/>
          <ac:spMkLst>
            <pc:docMk/>
            <pc:sldMk cId="4200600963" sldId="346"/>
            <ac:spMk id="2" creationId="{ACB7C3B6-E764-4A78-A3B0-1F6475B9C0D1}"/>
          </ac:spMkLst>
        </pc:spChg>
        <pc:spChg chg="del">
          <ac:chgData name="Ian Daniels" userId="ce1dfa7d-0193-44f5-8076-f2a44e477f9a" providerId="ADAL" clId="{70A5439D-68FE-4B6B-AD7E-61EB200132E5}" dt="2017-10-11T15:06:58.698" v="416" actId="478"/>
          <ac:spMkLst>
            <pc:docMk/>
            <pc:sldMk cId="4200600963" sldId="346"/>
            <ac:spMk id="3" creationId="{2D783E2B-3964-42DB-9954-E59D6D4037CB}"/>
          </ac:spMkLst>
        </pc:spChg>
        <pc:spChg chg="add">
          <ac:chgData name="Ian Daniels" userId="ce1dfa7d-0193-44f5-8076-f2a44e477f9a" providerId="ADAL" clId="{70A5439D-68FE-4B6B-AD7E-61EB200132E5}" dt="2017-10-11T15:07:21.502" v="418" actId="26606"/>
          <ac:spMkLst>
            <pc:docMk/>
            <pc:sldMk cId="4200600963" sldId="346"/>
            <ac:spMk id="118" creationId="{3D66C6E3-EBD2-40B7-8FD8-D6D2250FC482}"/>
          </ac:spMkLst>
        </pc:spChg>
        <pc:spChg chg="add">
          <ac:chgData name="Ian Daniels" userId="ce1dfa7d-0193-44f5-8076-f2a44e477f9a" providerId="ADAL" clId="{70A5439D-68FE-4B6B-AD7E-61EB200132E5}" dt="2017-10-11T15:07:21.502" v="418" actId="26606"/>
          <ac:spMkLst>
            <pc:docMk/>
            <pc:sldMk cId="4200600963" sldId="346"/>
            <ac:spMk id="4103" creationId="{00000000-0000-0000-0000-000000000000}"/>
          </ac:spMkLst>
        </pc:spChg>
        <pc:grpChg chg="add">
          <ac:chgData name="Ian Daniels" userId="ce1dfa7d-0193-44f5-8076-f2a44e477f9a" providerId="ADAL" clId="{70A5439D-68FE-4B6B-AD7E-61EB200132E5}" dt="2017-10-11T15:07:21.502" v="418" actId="26606"/>
          <ac:grpSpMkLst>
            <pc:docMk/>
            <pc:sldMk cId="4200600963" sldId="346"/>
            <ac:grpSpMk id="75" creationId="{366C3164-AA9F-47E3-913A-4F002BC00F6E}"/>
          </ac:grpSpMkLst>
        </pc:grpChg>
        <pc:picChg chg="add mod">
          <ac:chgData name="Ian Daniels" userId="ce1dfa7d-0193-44f5-8076-f2a44e477f9a" providerId="ADAL" clId="{70A5439D-68FE-4B6B-AD7E-61EB200132E5}" dt="2017-10-11T15:07:26.454" v="420" actId="27614"/>
          <ac:picMkLst>
            <pc:docMk/>
            <pc:sldMk cId="4200600963" sldId="346"/>
            <ac:picMk id="73" creationId="{EA8ADA9F-99E3-4964-8962-1118D1439FBA}"/>
          </ac:picMkLst>
        </pc:picChg>
        <pc:picChg chg="add mod">
          <ac:chgData name="Ian Daniels" userId="ce1dfa7d-0193-44f5-8076-f2a44e477f9a" providerId="ADAL" clId="{70A5439D-68FE-4B6B-AD7E-61EB200132E5}" dt="2017-10-11T15:07:26.383" v="419" actId="27614"/>
          <ac:picMkLst>
            <pc:docMk/>
            <pc:sldMk cId="4200600963" sldId="346"/>
            <ac:picMk id="116" creationId="{6D651BB0-1DFD-4941-83DD-704006F6B139}"/>
          </ac:picMkLst>
        </pc:picChg>
        <pc:picChg chg="add mod modCrop">
          <ac:chgData name="Ian Daniels" userId="ce1dfa7d-0193-44f5-8076-f2a44e477f9a" providerId="ADAL" clId="{70A5439D-68FE-4B6B-AD7E-61EB200132E5}" dt="2017-10-19T07:31:51.664" v="761" actId="732"/>
          <ac:picMkLst>
            <pc:docMk/>
            <pc:sldMk cId="4200600963" sldId="346"/>
            <ac:picMk id="4098" creationId="{41A8A59C-D01F-4DA3-8A93-6B2E970D77A5}"/>
          </ac:picMkLst>
        </pc:picChg>
      </pc:sldChg>
      <pc:sldChg chg="addSp delSp modSp add ord">
        <pc:chgData name="Ian Daniels" userId="ce1dfa7d-0193-44f5-8076-f2a44e477f9a" providerId="ADAL" clId="{70A5439D-68FE-4B6B-AD7E-61EB200132E5}" dt="2017-10-11T15:27:34.992" v="729" actId="113"/>
        <pc:sldMkLst>
          <pc:docMk/>
          <pc:sldMk cId="86042788" sldId="347"/>
        </pc:sldMkLst>
        <pc:spChg chg="add del">
          <ac:chgData name="Ian Daniels" userId="ce1dfa7d-0193-44f5-8076-f2a44e477f9a" providerId="ADAL" clId="{70A5439D-68FE-4B6B-AD7E-61EB200132E5}" dt="2017-10-11T15:11:52.905" v="474" actId="113"/>
          <ac:spMkLst>
            <pc:docMk/>
            <pc:sldMk cId="86042788" sldId="347"/>
            <ac:spMk id="2" creationId="{07ACA9FD-5291-4503-8BA6-2CED1D4536BB}"/>
          </ac:spMkLst>
        </pc:spChg>
        <pc:spChg chg="add mod">
          <ac:chgData name="Ian Daniels" userId="ce1dfa7d-0193-44f5-8076-f2a44e477f9a" providerId="ADAL" clId="{70A5439D-68FE-4B6B-AD7E-61EB200132E5}" dt="2017-10-11T15:27:34.992" v="729" actId="113"/>
          <ac:spMkLst>
            <pc:docMk/>
            <pc:sldMk cId="86042788" sldId="347"/>
            <ac:spMk id="3" creationId="{9C627E23-19F9-4598-A2B8-40A6C79D2855}"/>
          </ac:spMkLst>
        </pc:spChg>
        <pc:spChg chg="add mod">
          <ac:chgData name="Ian Daniels" userId="ce1dfa7d-0193-44f5-8076-f2a44e477f9a" providerId="ADAL" clId="{70A5439D-68FE-4B6B-AD7E-61EB200132E5}" dt="2017-10-11T15:13:01.835" v="520" actId="403"/>
          <ac:spMkLst>
            <pc:docMk/>
            <pc:sldMk cId="86042788" sldId="347"/>
            <ac:spMk id="4" creationId="{411AB7CA-02EF-4DCF-AA10-C97A16144159}"/>
          </ac:spMkLst>
        </pc:spChg>
      </pc:sldChg>
      <pc:sldChg chg="add del">
        <pc:chgData name="Ian Daniels" userId="ce1dfa7d-0193-44f5-8076-f2a44e477f9a" providerId="ADAL" clId="{70A5439D-68FE-4B6B-AD7E-61EB200132E5}" dt="2017-10-11T15:19:04.336" v="522" actId="2696"/>
        <pc:sldMkLst>
          <pc:docMk/>
          <pc:sldMk cId="243907504" sldId="348"/>
        </pc:sldMkLst>
      </pc:sldChg>
      <pc:sldChg chg="addSp delSp modSp add">
        <pc:chgData name="Ian Daniels" userId="ce1dfa7d-0193-44f5-8076-f2a44e477f9a" providerId="ADAL" clId="{70A5439D-68FE-4B6B-AD7E-61EB200132E5}" dt="2017-10-11T15:20:07.526" v="593" actId="1037"/>
        <pc:sldMkLst>
          <pc:docMk/>
          <pc:sldMk cId="3785427108" sldId="348"/>
        </pc:sldMkLst>
        <pc:spChg chg="mod">
          <ac:chgData name="Ian Daniels" userId="ce1dfa7d-0193-44f5-8076-f2a44e477f9a" providerId="ADAL" clId="{70A5439D-68FE-4B6B-AD7E-61EB200132E5}" dt="2017-10-11T15:20:07.526" v="593" actId="1037"/>
          <ac:spMkLst>
            <pc:docMk/>
            <pc:sldMk cId="3785427108" sldId="348"/>
            <ac:spMk id="2" creationId="{DE4BF184-941F-4339-A595-3287709274E4}"/>
          </ac:spMkLst>
        </pc:spChg>
        <pc:spChg chg="del">
          <ac:chgData name="Ian Daniels" userId="ce1dfa7d-0193-44f5-8076-f2a44e477f9a" providerId="ADAL" clId="{70A5439D-68FE-4B6B-AD7E-61EB200132E5}" dt="2017-10-11T15:19:36.548" v="576" actId="1037"/>
          <ac:spMkLst>
            <pc:docMk/>
            <pc:sldMk cId="3785427108" sldId="348"/>
            <ac:spMk id="3" creationId="{77299A98-307B-4281-AEB6-FC14CEC47B2E}"/>
          </ac:spMkLst>
        </pc:spChg>
        <pc:picChg chg="add mod">
          <ac:chgData name="Ian Daniels" userId="ce1dfa7d-0193-44f5-8076-f2a44e477f9a" providerId="ADAL" clId="{70A5439D-68FE-4B6B-AD7E-61EB200132E5}" dt="2017-10-11T15:20:03.946" v="584" actId="14100"/>
          <ac:picMkLst>
            <pc:docMk/>
            <pc:sldMk cId="3785427108" sldId="348"/>
            <ac:picMk id="4" creationId="{192914C1-0D19-4741-AA92-0E306806727E}"/>
          </ac:picMkLst>
        </pc:picChg>
      </pc:sldChg>
      <pc:sldChg chg="addSp delSp modSp add">
        <pc:chgData name="Ian Daniels" userId="ce1dfa7d-0193-44f5-8076-f2a44e477f9a" providerId="ADAL" clId="{70A5439D-68FE-4B6B-AD7E-61EB200132E5}" dt="2017-10-11T15:24:15.182" v="616" actId="1076"/>
        <pc:sldMkLst>
          <pc:docMk/>
          <pc:sldMk cId="2351505113" sldId="349"/>
        </pc:sldMkLst>
        <pc:spChg chg="mod">
          <ac:chgData name="Ian Daniels" userId="ce1dfa7d-0193-44f5-8076-f2a44e477f9a" providerId="ADAL" clId="{70A5439D-68FE-4B6B-AD7E-61EB200132E5}" dt="2017-10-11T15:23:55.784" v="605" actId="1076"/>
          <ac:spMkLst>
            <pc:docMk/>
            <pc:sldMk cId="2351505113" sldId="349"/>
            <ac:spMk id="2" creationId="{86FC6612-F7EA-47B0-A1F0-379E1AD33298}"/>
          </ac:spMkLst>
        </pc:spChg>
        <pc:spChg chg="del">
          <ac:chgData name="Ian Daniels" userId="ce1dfa7d-0193-44f5-8076-f2a44e477f9a" providerId="ADAL" clId="{70A5439D-68FE-4B6B-AD7E-61EB200132E5}" dt="2017-10-11T15:23:44.050" v="600" actId="26606"/>
          <ac:spMkLst>
            <pc:docMk/>
            <pc:sldMk cId="2351505113" sldId="349"/>
            <ac:spMk id="3" creationId="{C861C779-09FE-4D58-A12D-6522563F5A72}"/>
          </ac:spMkLst>
        </pc:spChg>
        <pc:spChg chg="mod">
          <ac:chgData name="Ian Daniels" userId="ce1dfa7d-0193-44f5-8076-f2a44e477f9a" providerId="ADAL" clId="{70A5439D-68FE-4B6B-AD7E-61EB200132E5}" dt="2017-10-11T15:24:05.862" v="614" actId="27636"/>
          <ac:spMkLst>
            <pc:docMk/>
            <pc:sldMk cId="2351505113" sldId="349"/>
            <ac:spMk id="4" creationId="{2B4B2E8D-62EA-40BE-95F0-7087542E7E3F}"/>
          </ac:spMkLst>
        </pc:spChg>
        <pc:spChg chg="add">
          <ac:chgData name="Ian Daniels" userId="ce1dfa7d-0193-44f5-8076-f2a44e477f9a" providerId="ADAL" clId="{70A5439D-68FE-4B6B-AD7E-61EB200132E5}" dt="2017-10-11T15:23:44.050" v="600" actId="26606"/>
          <ac:spMkLst>
            <pc:docMk/>
            <pc:sldMk cId="2351505113" sldId="349"/>
            <ac:spMk id="5127" creationId="{00000000-0000-0000-0000-000000000000}"/>
          </ac:spMkLst>
        </pc:spChg>
        <pc:grpChg chg="add">
          <ac:chgData name="Ian Daniels" userId="ce1dfa7d-0193-44f5-8076-f2a44e477f9a" providerId="ADAL" clId="{70A5439D-68FE-4B6B-AD7E-61EB200132E5}" dt="2017-10-11T15:23:44.050" v="600" actId="26606"/>
          <ac:grpSpMkLst>
            <pc:docMk/>
            <pc:sldMk cId="2351505113" sldId="349"/>
            <ac:grpSpMk id="75" creationId="{A838DBA2-246D-4087-AE0A-6EA2B4B65AF3}"/>
          </ac:grpSpMkLst>
        </pc:grpChg>
        <pc:grpChg chg="add">
          <ac:chgData name="Ian Daniels" userId="ce1dfa7d-0193-44f5-8076-f2a44e477f9a" providerId="ADAL" clId="{70A5439D-68FE-4B6B-AD7E-61EB200132E5}" dt="2017-10-11T15:23:44.050" v="600" actId="26606"/>
          <ac:grpSpMkLst>
            <pc:docMk/>
            <pc:sldMk cId="2351505113" sldId="349"/>
            <ac:grpSpMk id="116" creationId="{74872A0B-8668-4500-9509-EAA581B26C24}"/>
          </ac:grpSpMkLst>
        </pc:grpChg>
        <pc:grpChg chg="add">
          <ac:chgData name="Ian Daniels" userId="ce1dfa7d-0193-44f5-8076-f2a44e477f9a" providerId="ADAL" clId="{70A5439D-68FE-4B6B-AD7E-61EB200132E5}" dt="2017-10-11T15:23:44.050" v="600" actId="26606"/>
          <ac:grpSpMkLst>
            <pc:docMk/>
            <pc:sldMk cId="2351505113" sldId="349"/>
            <ac:grpSpMk id="120" creationId="{240590EE-5428-41AA-95B2-96FCC1CE67A7}"/>
          </ac:grpSpMkLst>
        </pc:grpChg>
        <pc:picChg chg="add mod">
          <ac:chgData name="Ian Daniels" userId="ce1dfa7d-0193-44f5-8076-f2a44e477f9a" providerId="ADAL" clId="{70A5439D-68FE-4B6B-AD7E-61EB200132E5}" dt="2017-10-11T15:23:50.408" v="601" actId="27614"/>
          <ac:picMkLst>
            <pc:docMk/>
            <pc:sldMk cId="2351505113" sldId="349"/>
            <ac:picMk id="73" creationId="{59FACE42-44B0-4185-8ED4-9043A78C8600}"/>
          </ac:picMkLst>
        </pc:picChg>
        <pc:picChg chg="mod">
          <ac:chgData name="Ian Daniels" userId="ce1dfa7d-0193-44f5-8076-f2a44e477f9a" providerId="ADAL" clId="{70A5439D-68FE-4B6B-AD7E-61EB200132E5}" dt="2017-10-11T15:23:50.411" v="602" actId="27614"/>
          <ac:picMkLst>
            <pc:docMk/>
            <pc:sldMk cId="2351505113" sldId="349"/>
            <ac:picMk id="118" creationId="{5827CE64-2533-45A6-9A39-7D5052E5CEE0}"/>
          </ac:picMkLst>
        </pc:picChg>
        <pc:picChg chg="add mod ord">
          <ac:chgData name="Ian Daniels" userId="ce1dfa7d-0193-44f5-8076-f2a44e477f9a" providerId="ADAL" clId="{70A5439D-68FE-4B6B-AD7E-61EB200132E5}" dt="2017-10-11T15:24:15.182" v="616" actId="1076"/>
          <ac:picMkLst>
            <pc:docMk/>
            <pc:sldMk cId="2351505113" sldId="349"/>
            <ac:picMk id="5122" creationId="{B2684F30-1DBF-4859-A4CC-056E6236BDDA}"/>
          </ac:picMkLst>
        </pc:picChg>
      </pc:sldChg>
      <pc:sldChg chg="addSp delSp modSp add">
        <pc:chgData name="Ian Daniels" userId="ce1dfa7d-0193-44f5-8076-f2a44e477f9a" providerId="ADAL" clId="{70A5439D-68FE-4B6B-AD7E-61EB200132E5}" dt="2017-10-19T10:41:52.050" v="772" actId="26606"/>
        <pc:sldMkLst>
          <pc:docMk/>
          <pc:sldMk cId="585065839" sldId="350"/>
        </pc:sldMkLst>
        <pc:spChg chg="add del">
          <ac:chgData name="Ian Daniels" userId="ce1dfa7d-0193-44f5-8076-f2a44e477f9a" providerId="ADAL" clId="{70A5439D-68FE-4B6B-AD7E-61EB200132E5}" dt="2017-10-19T10:41:49.987" v="769" actId="26606"/>
          <ac:spMkLst>
            <pc:docMk/>
            <pc:sldMk cId="585065839" sldId="350"/>
            <ac:spMk id="7" creationId="{C068D0EE-C6C8-484A-AFB7-3602BA27F8CD}"/>
          </ac:spMkLst>
        </pc:spChg>
        <pc:spChg chg="add del">
          <ac:chgData name="Ian Daniels" userId="ce1dfa7d-0193-44f5-8076-f2a44e477f9a" providerId="ADAL" clId="{70A5439D-68FE-4B6B-AD7E-61EB200132E5}" dt="2017-10-19T10:41:49.987" v="769" actId="26606"/>
          <ac:spMkLst>
            <pc:docMk/>
            <pc:sldMk cId="585065839" sldId="350"/>
            <ac:spMk id="9" creationId="{DDE5FB8C-CC3F-4C24-BF4F-1B5999DE6851}"/>
          </ac:spMkLst>
        </pc:spChg>
        <pc:spChg chg="add del">
          <ac:chgData name="Ian Daniels" userId="ce1dfa7d-0193-44f5-8076-f2a44e477f9a" providerId="ADAL" clId="{70A5439D-68FE-4B6B-AD7E-61EB200132E5}" dt="2017-10-19T10:41:52.034" v="771" actId="26606"/>
          <ac:spMkLst>
            <pc:docMk/>
            <pc:sldMk cId="585065839" sldId="350"/>
            <ac:spMk id="13" creationId="{259D4007-2311-4342-8C73-4B783440E96D}"/>
          </ac:spMkLst>
        </pc:spChg>
        <pc:spChg chg="add del">
          <ac:chgData name="Ian Daniels" userId="ce1dfa7d-0193-44f5-8076-f2a44e477f9a" providerId="ADAL" clId="{70A5439D-68FE-4B6B-AD7E-61EB200132E5}" dt="2017-10-19T10:41:52.034" v="771" actId="26606"/>
          <ac:spMkLst>
            <pc:docMk/>
            <pc:sldMk cId="585065839" sldId="350"/>
            <ac:spMk id="14" creationId="{BC3E363D-4793-4E9B-88F5-58007346CFBE}"/>
          </ac:spMkLst>
        </pc:spChg>
        <pc:spChg chg="add del">
          <ac:chgData name="Ian Daniels" userId="ce1dfa7d-0193-44f5-8076-f2a44e477f9a" providerId="ADAL" clId="{70A5439D-68FE-4B6B-AD7E-61EB200132E5}" dt="2017-10-19T10:41:52.034" v="771" actId="26606"/>
          <ac:spMkLst>
            <pc:docMk/>
            <pc:sldMk cId="585065839" sldId="350"/>
            <ac:spMk id="15" creationId="{6DC27F45-A7A0-4908-B051-ED7ABFD2A468}"/>
          </ac:spMkLst>
        </pc:spChg>
        <pc:spChg chg="add del">
          <ac:chgData name="Ian Daniels" userId="ce1dfa7d-0193-44f5-8076-f2a44e477f9a" providerId="ADAL" clId="{70A5439D-68FE-4B6B-AD7E-61EB200132E5}" dt="2017-10-19T10:41:52.034" v="771" actId="26606"/>
          <ac:spMkLst>
            <pc:docMk/>
            <pc:sldMk cId="585065839" sldId="350"/>
            <ac:spMk id="17" creationId="{0386ECAB-EE42-4966-9536-518F21FB8A1B}"/>
          </ac:spMkLst>
        </pc:spChg>
        <pc:spChg chg="add">
          <ac:chgData name="Ian Daniels" userId="ce1dfa7d-0193-44f5-8076-f2a44e477f9a" providerId="ADAL" clId="{70A5439D-68FE-4B6B-AD7E-61EB200132E5}" dt="2017-10-19T10:41:52.050" v="772" actId="26606"/>
          <ac:spMkLst>
            <pc:docMk/>
            <pc:sldMk cId="585065839" sldId="350"/>
            <ac:spMk id="20" creationId="{3D66C6E3-EBD2-40B7-8FD8-D6D2250FC482}"/>
          </ac:spMkLst>
        </pc:spChg>
        <pc:picChg chg="add mod">
          <ac:chgData name="Ian Daniels" userId="ce1dfa7d-0193-44f5-8076-f2a44e477f9a" providerId="ADAL" clId="{70A5439D-68FE-4B6B-AD7E-61EB200132E5}" dt="2017-10-19T10:41:52.050" v="772" actId="26606"/>
          <ac:picMkLst>
            <pc:docMk/>
            <pc:sldMk cId="585065839" sldId="350"/>
            <ac:picMk id="2" creationId="{615975B2-A68F-4E66-A416-BA27D16437D8}"/>
          </ac:picMkLst>
        </pc:picChg>
        <pc:picChg chg="add del">
          <ac:chgData name="Ian Daniels" userId="ce1dfa7d-0193-44f5-8076-f2a44e477f9a" providerId="ADAL" clId="{70A5439D-68FE-4B6B-AD7E-61EB200132E5}" dt="2017-10-19T10:41:52.034" v="771" actId="26606"/>
          <ac:picMkLst>
            <pc:docMk/>
            <pc:sldMk cId="585065839" sldId="350"/>
            <ac:picMk id="11" creationId="{AA3F2319-3466-4D84-ABE4-77BC773F35D1}"/>
          </ac:picMkLst>
        </pc:picChg>
        <pc:picChg chg="add del">
          <ac:chgData name="Ian Daniels" userId="ce1dfa7d-0193-44f5-8076-f2a44e477f9a" providerId="ADAL" clId="{70A5439D-68FE-4B6B-AD7E-61EB200132E5}" dt="2017-10-19T10:41:52.034" v="771" actId="26606"/>
          <ac:picMkLst>
            <pc:docMk/>
            <pc:sldMk cId="585065839" sldId="350"/>
            <ac:picMk id="12" creationId="{43BCD4D4-0FCB-418E-9D58-033B2DB4157F}"/>
          </ac:picMkLst>
        </pc:picChg>
        <pc:picChg chg="add">
          <ac:chgData name="Ian Daniels" userId="ce1dfa7d-0193-44f5-8076-f2a44e477f9a" providerId="ADAL" clId="{70A5439D-68FE-4B6B-AD7E-61EB200132E5}" dt="2017-10-19T10:41:52.050" v="772" actId="26606"/>
          <ac:picMkLst>
            <pc:docMk/>
            <pc:sldMk cId="585065839" sldId="350"/>
            <ac:picMk id="19" creationId="{6D651BB0-1DFD-4941-83DD-704006F6B139}"/>
          </ac:picMkLst>
        </pc:picChg>
        <pc:picChg chg="add del mod">
          <ac:chgData name="Ian Daniels" userId="ce1dfa7d-0193-44f5-8076-f2a44e477f9a" providerId="ADAL" clId="{70A5439D-68FE-4B6B-AD7E-61EB200132E5}" dt="2017-10-11T15:28:55.192" v="733" actId="478"/>
          <ac:picMkLst>
            <pc:docMk/>
            <pc:sldMk cId="585065839" sldId="350"/>
            <ac:picMk id="6146" creationId="{1E7E279E-8349-475B-ACA1-EA8AD33CAAD7}"/>
          </ac:picMkLst>
        </pc:picChg>
      </pc:sldChg>
      <pc:sldChg chg="addSp delSp modSp add delAnim modAnim">
        <pc:chgData name="Ian Daniels" userId="ce1dfa7d-0193-44f5-8076-f2a44e477f9a" providerId="ADAL" clId="{70A5439D-68FE-4B6B-AD7E-61EB200132E5}" dt="2017-10-18T08:50:05.471" v="751" actId="1076"/>
        <pc:sldMkLst>
          <pc:docMk/>
          <pc:sldMk cId="1676258175" sldId="351"/>
        </pc:sldMkLst>
        <pc:spChg chg="del">
          <ac:chgData name="Ian Daniels" userId="ce1dfa7d-0193-44f5-8076-f2a44e477f9a" providerId="ADAL" clId="{70A5439D-68FE-4B6B-AD7E-61EB200132E5}" dt="2017-10-18T08:49:45.595" v="742" actId="478"/>
          <ac:spMkLst>
            <pc:docMk/>
            <pc:sldMk cId="1676258175" sldId="351"/>
            <ac:spMk id="2" creationId="{00000000-0000-0000-0000-000000000000}"/>
          </ac:spMkLst>
        </pc:spChg>
        <pc:spChg chg="add mod">
          <ac:chgData name="Ian Daniels" userId="ce1dfa7d-0193-44f5-8076-f2a44e477f9a" providerId="ADAL" clId="{70A5439D-68FE-4B6B-AD7E-61EB200132E5}" dt="2017-10-18T08:50:05.471" v="751" actId="1076"/>
          <ac:spMkLst>
            <pc:docMk/>
            <pc:sldMk cId="1676258175" sldId="351"/>
            <ac:spMk id="8" creationId="{4D60904D-619C-4CF0-8755-DDAEDF382C8E}"/>
          </ac:spMkLst>
        </pc:spChg>
      </pc:sldChg>
      <pc:sldChg chg="add">
        <pc:chgData name="Ian Daniels" userId="ce1dfa7d-0193-44f5-8076-f2a44e477f9a" providerId="ADAL" clId="{70A5439D-68FE-4B6B-AD7E-61EB200132E5}" dt="2017-10-18T08:49:14.130" v="740" actId="2696"/>
        <pc:sldMkLst>
          <pc:docMk/>
          <pc:sldMk cId="562872164" sldId="352"/>
        </pc:sldMkLst>
      </pc:sldChg>
      <pc:sldChg chg="add">
        <pc:chgData name="Ian Daniels" userId="ce1dfa7d-0193-44f5-8076-f2a44e477f9a" providerId="ADAL" clId="{70A5439D-68FE-4B6B-AD7E-61EB200132E5}" dt="2017-10-18T08:51:21.235" v="758" actId="2696"/>
        <pc:sldMkLst>
          <pc:docMk/>
          <pc:sldMk cId="1883349901" sldId="353"/>
        </pc:sldMkLst>
      </pc:sldChg>
      <pc:sldChg chg="add">
        <pc:chgData name="Ian Daniels" userId="ce1dfa7d-0193-44f5-8076-f2a44e477f9a" providerId="ADAL" clId="{70A5439D-68FE-4B6B-AD7E-61EB200132E5}" dt="2017-10-18T08:51:21.235" v="758" actId="2696"/>
        <pc:sldMkLst>
          <pc:docMk/>
          <pc:sldMk cId="475863437" sldId="354"/>
        </pc:sldMkLst>
      </pc:sldChg>
      <pc:sldChg chg="add">
        <pc:chgData name="Ian Daniels" userId="ce1dfa7d-0193-44f5-8076-f2a44e477f9a" providerId="ADAL" clId="{70A5439D-68FE-4B6B-AD7E-61EB200132E5}" dt="2017-10-19T10:37:15.311" v="765" actId="26606"/>
        <pc:sldMkLst>
          <pc:docMk/>
          <pc:sldMk cId="1753921109" sldId="355"/>
        </pc:sldMkLst>
      </pc:sldChg>
      <pc:sldChg chg="add">
        <pc:chgData name="Ian Daniels" userId="ce1dfa7d-0193-44f5-8076-f2a44e477f9a" providerId="ADAL" clId="{70A5439D-68FE-4B6B-AD7E-61EB200132E5}" dt="2017-10-19T10:37:15.311" v="765" actId="26606"/>
        <pc:sldMkLst>
          <pc:docMk/>
          <pc:sldMk cId="3741587346" sldId="356"/>
        </pc:sldMkLst>
      </pc:sldChg>
      <pc:sldChg chg="add">
        <pc:chgData name="Ian Daniels" userId="ce1dfa7d-0193-44f5-8076-f2a44e477f9a" providerId="ADAL" clId="{70A5439D-68FE-4B6B-AD7E-61EB200132E5}" dt="2017-10-19T10:37:15.311" v="765" actId="26606"/>
        <pc:sldMkLst>
          <pc:docMk/>
          <pc:sldMk cId="216172509" sldId="357"/>
        </pc:sldMkLst>
      </pc:sldChg>
      <pc:sldChg chg="add">
        <pc:chgData name="Ian Daniels" userId="ce1dfa7d-0193-44f5-8076-f2a44e477f9a" providerId="ADAL" clId="{70A5439D-68FE-4B6B-AD7E-61EB200132E5}" dt="2017-10-19T10:37:15.311" v="765" actId="26606"/>
        <pc:sldMkLst>
          <pc:docMk/>
          <pc:sldMk cId="986623027" sldId="358"/>
        </pc:sldMkLst>
      </pc:sldChg>
      <pc:sldChg chg="modSp add">
        <pc:chgData name="Ian Daniels" userId="ce1dfa7d-0193-44f5-8076-f2a44e477f9a" providerId="ADAL" clId="{70A5439D-68FE-4B6B-AD7E-61EB200132E5}" dt="2017-10-26T11:01:07.268" v="1178" actId="1036"/>
        <pc:sldMkLst>
          <pc:docMk/>
          <pc:sldMk cId="392510064" sldId="359"/>
        </pc:sldMkLst>
        <pc:spChg chg="mod">
          <ac:chgData name="Ian Daniels" userId="ce1dfa7d-0193-44f5-8076-f2a44e477f9a" providerId="ADAL" clId="{70A5439D-68FE-4B6B-AD7E-61EB200132E5}" dt="2017-10-26T11:01:07.268" v="1178" actId="1036"/>
          <ac:spMkLst>
            <pc:docMk/>
            <pc:sldMk cId="392510064" sldId="359"/>
            <ac:spMk id="2" creationId="{A5360A79-A410-4E53-A1E3-50615FE4F034}"/>
          </ac:spMkLst>
        </pc:spChg>
        <pc:spChg chg="mod">
          <ac:chgData name="Ian Daniels" userId="ce1dfa7d-0193-44f5-8076-f2a44e477f9a" providerId="ADAL" clId="{70A5439D-68FE-4B6B-AD7E-61EB200132E5}" dt="2017-10-26T11:01:07.268" v="1178" actId="1036"/>
          <ac:spMkLst>
            <pc:docMk/>
            <pc:sldMk cId="392510064" sldId="359"/>
            <ac:spMk id="3" creationId="{316A31E0-742E-4430-9F9F-C11A7D20541C}"/>
          </ac:spMkLst>
        </pc:spChg>
        <pc:spChg chg="mod">
          <ac:chgData name="Ian Daniels" userId="ce1dfa7d-0193-44f5-8076-f2a44e477f9a" providerId="ADAL" clId="{70A5439D-68FE-4B6B-AD7E-61EB200132E5}" dt="2017-10-26T11:01:07.268" v="1178" actId="1036"/>
          <ac:spMkLst>
            <pc:docMk/>
            <pc:sldMk cId="392510064" sldId="359"/>
            <ac:spMk id="4" creationId="{F62C59B8-CA93-4E80-ACA5-D185FB0B88C0}"/>
          </ac:spMkLst>
        </pc:spChg>
        <pc:spChg chg="mod">
          <ac:chgData name="Ian Daniels" userId="ce1dfa7d-0193-44f5-8076-f2a44e477f9a" providerId="ADAL" clId="{70A5439D-68FE-4B6B-AD7E-61EB200132E5}" dt="2017-10-26T11:01:07.268" v="1178" actId="1036"/>
          <ac:spMkLst>
            <pc:docMk/>
            <pc:sldMk cId="392510064" sldId="359"/>
            <ac:spMk id="5" creationId="{F9B5966D-72BB-4C9C-852E-BBD50B72E135}"/>
          </ac:spMkLst>
        </pc:spChg>
        <pc:spChg chg="mod">
          <ac:chgData name="Ian Daniels" userId="ce1dfa7d-0193-44f5-8076-f2a44e477f9a" providerId="ADAL" clId="{70A5439D-68FE-4B6B-AD7E-61EB200132E5}" dt="2017-10-26T11:01:07.268" v="1178" actId="1036"/>
          <ac:spMkLst>
            <pc:docMk/>
            <pc:sldMk cId="392510064" sldId="359"/>
            <ac:spMk id="6" creationId="{DE171F74-8AAB-45C1-8B07-B2D3A7F0247D}"/>
          </ac:spMkLst>
        </pc:spChg>
      </pc:sldChg>
      <pc:sldChg chg="add del">
        <pc:chgData name="Ian Daniels" userId="ce1dfa7d-0193-44f5-8076-f2a44e477f9a" providerId="ADAL" clId="{70A5439D-68FE-4B6B-AD7E-61EB200132E5}" dt="2017-10-26T10:57:28.572" v="774" actId="2696"/>
        <pc:sldMkLst>
          <pc:docMk/>
          <pc:sldMk cId="2810143678" sldId="3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8B965-029B-4686-9153-988C03704B49}" type="doc">
      <dgm:prSet loTypeId="urn:microsoft.com/office/officeart/2005/8/layout/hProcess9" loCatId="Inbox" qsTypeId="urn:microsoft.com/office/officeart/2005/8/quickstyle/simple4" qsCatId="simple" csTypeId="urn:microsoft.com/office/officeart/2005/8/colors/colorful5" csCatId="colorful" phldr="1"/>
      <dgm:spPr/>
      <dgm:t>
        <a:bodyPr/>
        <a:lstStyle/>
        <a:p>
          <a:endParaRPr lang="en-US"/>
        </a:p>
      </dgm:t>
    </dgm:pt>
    <dgm:pt modelId="{4337F08D-7060-4F66-B43D-B1F6C518BB29}">
      <dgm:prSet custT="1"/>
      <dgm:spPr/>
      <dgm:t>
        <a:bodyPr/>
        <a:lstStyle/>
        <a:p>
          <a:r>
            <a:rPr lang="en-US" sz="2000" dirty="0"/>
            <a:t>There was </a:t>
          </a:r>
          <a:r>
            <a:rPr lang="en-US" sz="2000" u="sng" dirty="0"/>
            <a:t>non-living</a:t>
          </a:r>
          <a:r>
            <a:rPr lang="en-US" sz="2000" dirty="0"/>
            <a:t> synthesis of </a:t>
          </a:r>
          <a:r>
            <a:rPr lang="en-US" sz="2000" i="1" dirty="0"/>
            <a:t>simple organic molecules</a:t>
          </a:r>
          <a:r>
            <a:rPr lang="en-US" sz="2000" dirty="0"/>
            <a:t> (from primordial inorganic molecules)</a:t>
          </a:r>
        </a:p>
      </dgm:t>
    </dgm:pt>
    <dgm:pt modelId="{AC932C38-82AE-4B44-B1F0-18DBF29EA892}" type="parTrans" cxnId="{2346E15A-C614-42BA-8C92-B52B62699D7C}">
      <dgm:prSet/>
      <dgm:spPr/>
      <dgm:t>
        <a:bodyPr/>
        <a:lstStyle/>
        <a:p>
          <a:endParaRPr lang="en-US"/>
        </a:p>
      </dgm:t>
    </dgm:pt>
    <dgm:pt modelId="{796076F7-92AC-463D-B21F-B0447F4789C3}" type="sibTrans" cxnId="{2346E15A-C614-42BA-8C92-B52B62699D7C}">
      <dgm:prSet/>
      <dgm:spPr/>
      <dgm:t>
        <a:bodyPr/>
        <a:lstStyle/>
        <a:p>
          <a:endParaRPr lang="en-US"/>
        </a:p>
      </dgm:t>
    </dgm:pt>
    <dgm:pt modelId="{BC0F7447-AEEB-4CD0-9BE2-DC204E85CEF3}">
      <dgm:prSet custT="1"/>
      <dgm:spPr/>
      <dgm:t>
        <a:bodyPr/>
        <a:lstStyle/>
        <a:p>
          <a:r>
            <a:rPr lang="en-US" sz="2000" dirty="0"/>
            <a:t>These simple organic molecules became assembled into </a:t>
          </a:r>
          <a:r>
            <a:rPr lang="en-US" sz="2000" i="1" dirty="0"/>
            <a:t>more complex polymers</a:t>
          </a:r>
          <a:endParaRPr lang="en-US" sz="2000" dirty="0"/>
        </a:p>
      </dgm:t>
    </dgm:pt>
    <dgm:pt modelId="{CDEDBADE-539F-405A-95B8-49ECD4CB695F}" type="parTrans" cxnId="{AD3E4693-FBCD-435F-B3BC-2E2FC2D0FE24}">
      <dgm:prSet/>
      <dgm:spPr/>
      <dgm:t>
        <a:bodyPr/>
        <a:lstStyle/>
        <a:p>
          <a:endParaRPr lang="en-US"/>
        </a:p>
      </dgm:t>
    </dgm:pt>
    <dgm:pt modelId="{3C1D60FD-C51D-4FC4-8777-76851727EA37}" type="sibTrans" cxnId="{AD3E4693-FBCD-435F-B3BC-2E2FC2D0FE24}">
      <dgm:prSet/>
      <dgm:spPr/>
      <dgm:t>
        <a:bodyPr/>
        <a:lstStyle/>
        <a:p>
          <a:endParaRPr lang="en-US"/>
        </a:p>
      </dgm:t>
    </dgm:pt>
    <dgm:pt modelId="{6FD9D9F6-F2F5-4B01-A46C-DD016CFF31CE}">
      <dgm:prSet custT="1"/>
      <dgm:spPr/>
      <dgm:t>
        <a:bodyPr/>
        <a:lstStyle/>
        <a:p>
          <a:r>
            <a:rPr lang="en-US" sz="2000" dirty="0"/>
            <a:t>Certain polymers formed the capacity to </a:t>
          </a:r>
          <a:r>
            <a:rPr lang="en-US" sz="2000" i="1" dirty="0"/>
            <a:t>self-replicate</a:t>
          </a:r>
          <a:r>
            <a:rPr lang="en-US" sz="2000" dirty="0"/>
            <a:t>(enabling inheritance)</a:t>
          </a:r>
        </a:p>
      </dgm:t>
    </dgm:pt>
    <dgm:pt modelId="{4998FE42-2B83-47A7-AA20-3E54E73C628C}" type="parTrans" cxnId="{47882BEC-1469-4173-9C03-458C3B5636C1}">
      <dgm:prSet/>
      <dgm:spPr/>
      <dgm:t>
        <a:bodyPr/>
        <a:lstStyle/>
        <a:p>
          <a:endParaRPr lang="en-US"/>
        </a:p>
      </dgm:t>
    </dgm:pt>
    <dgm:pt modelId="{C147144B-DC7A-40C6-A15F-E0D5EC369DC7}" type="sibTrans" cxnId="{47882BEC-1469-4173-9C03-458C3B5636C1}">
      <dgm:prSet/>
      <dgm:spPr/>
      <dgm:t>
        <a:bodyPr/>
        <a:lstStyle/>
        <a:p>
          <a:endParaRPr lang="en-US"/>
        </a:p>
      </dgm:t>
    </dgm:pt>
    <dgm:pt modelId="{9D7B677D-B12B-43F7-A5DB-410E559FE729}">
      <dgm:prSet custT="1"/>
      <dgm:spPr/>
      <dgm:t>
        <a:bodyPr/>
        <a:lstStyle/>
        <a:p>
          <a:r>
            <a:rPr lang="en-US" sz="2000" dirty="0"/>
            <a:t>These molecules became </a:t>
          </a:r>
          <a:r>
            <a:rPr lang="en-US" sz="2000" i="1" dirty="0"/>
            <a:t>packaged into membranes </a:t>
          </a:r>
          <a:r>
            <a:rPr lang="en-US" sz="2000" dirty="0"/>
            <a:t>with an internal chemistry different from their surroundings (</a:t>
          </a:r>
          <a:r>
            <a:rPr lang="en-US" sz="2000" dirty="0" err="1"/>
            <a:t>protobionts</a:t>
          </a:r>
          <a:r>
            <a:rPr lang="en-US" sz="2000" dirty="0"/>
            <a:t>)</a:t>
          </a:r>
        </a:p>
      </dgm:t>
    </dgm:pt>
    <dgm:pt modelId="{480E2E12-32AB-4CF0-8DB3-83808C922C3A}" type="parTrans" cxnId="{A5035172-0627-4D62-8DE6-36E3A1AB63DC}">
      <dgm:prSet/>
      <dgm:spPr/>
      <dgm:t>
        <a:bodyPr/>
        <a:lstStyle/>
        <a:p>
          <a:endParaRPr lang="en-US"/>
        </a:p>
      </dgm:t>
    </dgm:pt>
    <dgm:pt modelId="{2D6D5F9B-9BF9-4CE4-AAC8-B17A62B42B3F}" type="sibTrans" cxnId="{A5035172-0627-4D62-8DE6-36E3A1AB63DC}">
      <dgm:prSet/>
      <dgm:spPr/>
      <dgm:t>
        <a:bodyPr/>
        <a:lstStyle/>
        <a:p>
          <a:endParaRPr lang="en-US"/>
        </a:p>
      </dgm:t>
    </dgm:pt>
    <dgm:pt modelId="{48939802-48A5-42CF-891A-E5BAE946D6D8}" type="pres">
      <dgm:prSet presAssocID="{4BC8B965-029B-4686-9153-988C03704B49}" presName="CompostProcess" presStyleCnt="0">
        <dgm:presLayoutVars>
          <dgm:dir/>
          <dgm:resizeHandles val="exact"/>
        </dgm:presLayoutVars>
      </dgm:prSet>
      <dgm:spPr/>
    </dgm:pt>
    <dgm:pt modelId="{D4599A57-BE72-434D-A3AD-B0EB44F64237}" type="pres">
      <dgm:prSet presAssocID="{4BC8B965-029B-4686-9153-988C03704B49}" presName="arrow" presStyleLbl="bgShp" presStyleIdx="0" presStyleCnt="1"/>
      <dgm:spPr/>
    </dgm:pt>
    <dgm:pt modelId="{DACEE6F3-D329-4A70-BDC8-E43AD5C87BB8}" type="pres">
      <dgm:prSet presAssocID="{4BC8B965-029B-4686-9153-988C03704B49}" presName="linearProcess" presStyleCnt="0"/>
      <dgm:spPr/>
    </dgm:pt>
    <dgm:pt modelId="{1E864C92-5CA9-4D80-8B55-768FE946B681}" type="pres">
      <dgm:prSet presAssocID="{4337F08D-7060-4F66-B43D-B1F6C518BB29}" presName="textNode" presStyleLbl="node1" presStyleIdx="0" presStyleCnt="4">
        <dgm:presLayoutVars>
          <dgm:bulletEnabled val="1"/>
        </dgm:presLayoutVars>
      </dgm:prSet>
      <dgm:spPr/>
    </dgm:pt>
    <dgm:pt modelId="{9743DE32-2692-473B-A4D8-949F38EED15B}" type="pres">
      <dgm:prSet presAssocID="{796076F7-92AC-463D-B21F-B0447F4789C3}" presName="sibTrans" presStyleCnt="0"/>
      <dgm:spPr/>
    </dgm:pt>
    <dgm:pt modelId="{DCD28492-72DF-4465-A91C-C294E8DB9D9C}" type="pres">
      <dgm:prSet presAssocID="{BC0F7447-AEEB-4CD0-9BE2-DC204E85CEF3}" presName="textNode" presStyleLbl="node1" presStyleIdx="1" presStyleCnt="4">
        <dgm:presLayoutVars>
          <dgm:bulletEnabled val="1"/>
        </dgm:presLayoutVars>
      </dgm:prSet>
      <dgm:spPr/>
    </dgm:pt>
    <dgm:pt modelId="{16F6D37A-6DF1-4773-956C-97BC10459FEC}" type="pres">
      <dgm:prSet presAssocID="{3C1D60FD-C51D-4FC4-8777-76851727EA37}" presName="sibTrans" presStyleCnt="0"/>
      <dgm:spPr/>
    </dgm:pt>
    <dgm:pt modelId="{FD4E7733-8C42-46BB-803A-674D7772C3F5}" type="pres">
      <dgm:prSet presAssocID="{6FD9D9F6-F2F5-4B01-A46C-DD016CFF31CE}" presName="textNode" presStyleLbl="node1" presStyleIdx="2" presStyleCnt="4">
        <dgm:presLayoutVars>
          <dgm:bulletEnabled val="1"/>
        </dgm:presLayoutVars>
      </dgm:prSet>
      <dgm:spPr/>
    </dgm:pt>
    <dgm:pt modelId="{F0B471CE-40CB-4BB5-9EEC-52C9A2773EA7}" type="pres">
      <dgm:prSet presAssocID="{C147144B-DC7A-40C6-A15F-E0D5EC369DC7}" presName="sibTrans" presStyleCnt="0"/>
      <dgm:spPr/>
    </dgm:pt>
    <dgm:pt modelId="{97D3B8F7-AC59-4223-AB06-0660A66C6F57}" type="pres">
      <dgm:prSet presAssocID="{9D7B677D-B12B-43F7-A5DB-410E559FE729}" presName="textNode" presStyleLbl="node1" presStyleIdx="3" presStyleCnt="4">
        <dgm:presLayoutVars>
          <dgm:bulletEnabled val="1"/>
        </dgm:presLayoutVars>
      </dgm:prSet>
      <dgm:spPr/>
    </dgm:pt>
  </dgm:ptLst>
  <dgm:cxnLst>
    <dgm:cxn modelId="{552D8D65-2A82-4F7A-9B19-184C8F08EF5A}" type="presOf" srcId="{4337F08D-7060-4F66-B43D-B1F6C518BB29}" destId="{1E864C92-5CA9-4D80-8B55-768FE946B681}" srcOrd="0" destOrd="0" presId="urn:microsoft.com/office/officeart/2005/8/layout/hProcess9"/>
    <dgm:cxn modelId="{A5035172-0627-4D62-8DE6-36E3A1AB63DC}" srcId="{4BC8B965-029B-4686-9153-988C03704B49}" destId="{9D7B677D-B12B-43F7-A5DB-410E559FE729}" srcOrd="3" destOrd="0" parTransId="{480E2E12-32AB-4CF0-8DB3-83808C922C3A}" sibTransId="{2D6D5F9B-9BF9-4CE4-AAC8-B17A62B42B3F}"/>
    <dgm:cxn modelId="{2346E15A-C614-42BA-8C92-B52B62699D7C}" srcId="{4BC8B965-029B-4686-9153-988C03704B49}" destId="{4337F08D-7060-4F66-B43D-B1F6C518BB29}" srcOrd="0" destOrd="0" parTransId="{AC932C38-82AE-4B44-B1F0-18DBF29EA892}" sibTransId="{796076F7-92AC-463D-B21F-B0447F4789C3}"/>
    <dgm:cxn modelId="{FF0B117E-8081-4058-8209-10518FDA93E4}" type="presOf" srcId="{4BC8B965-029B-4686-9153-988C03704B49}" destId="{48939802-48A5-42CF-891A-E5BAE946D6D8}" srcOrd="0" destOrd="0" presId="urn:microsoft.com/office/officeart/2005/8/layout/hProcess9"/>
    <dgm:cxn modelId="{AD3E4693-FBCD-435F-B3BC-2E2FC2D0FE24}" srcId="{4BC8B965-029B-4686-9153-988C03704B49}" destId="{BC0F7447-AEEB-4CD0-9BE2-DC204E85CEF3}" srcOrd="1" destOrd="0" parTransId="{CDEDBADE-539F-405A-95B8-49ECD4CB695F}" sibTransId="{3C1D60FD-C51D-4FC4-8777-76851727EA37}"/>
    <dgm:cxn modelId="{575D4F9A-B08E-4A4B-A413-5B030ECEA1AF}" type="presOf" srcId="{9D7B677D-B12B-43F7-A5DB-410E559FE729}" destId="{97D3B8F7-AC59-4223-AB06-0660A66C6F57}" srcOrd="0" destOrd="0" presId="urn:microsoft.com/office/officeart/2005/8/layout/hProcess9"/>
    <dgm:cxn modelId="{B62872DB-1BBF-429E-B7E5-BB562A7AC803}" type="presOf" srcId="{BC0F7447-AEEB-4CD0-9BE2-DC204E85CEF3}" destId="{DCD28492-72DF-4465-A91C-C294E8DB9D9C}" srcOrd="0" destOrd="0" presId="urn:microsoft.com/office/officeart/2005/8/layout/hProcess9"/>
    <dgm:cxn modelId="{47882BEC-1469-4173-9C03-458C3B5636C1}" srcId="{4BC8B965-029B-4686-9153-988C03704B49}" destId="{6FD9D9F6-F2F5-4B01-A46C-DD016CFF31CE}" srcOrd="2" destOrd="0" parTransId="{4998FE42-2B83-47A7-AA20-3E54E73C628C}" sibTransId="{C147144B-DC7A-40C6-A15F-E0D5EC369DC7}"/>
    <dgm:cxn modelId="{76BC35FE-6D10-4C64-B930-668FA1601F47}" type="presOf" srcId="{6FD9D9F6-F2F5-4B01-A46C-DD016CFF31CE}" destId="{FD4E7733-8C42-46BB-803A-674D7772C3F5}" srcOrd="0" destOrd="0" presId="urn:microsoft.com/office/officeart/2005/8/layout/hProcess9"/>
    <dgm:cxn modelId="{080C46CC-AAFD-40EE-A5F4-0C6A4BF6123D}" type="presParOf" srcId="{48939802-48A5-42CF-891A-E5BAE946D6D8}" destId="{D4599A57-BE72-434D-A3AD-B0EB44F64237}" srcOrd="0" destOrd="0" presId="urn:microsoft.com/office/officeart/2005/8/layout/hProcess9"/>
    <dgm:cxn modelId="{FA0460D6-B09D-4739-B749-54FDB00AE381}" type="presParOf" srcId="{48939802-48A5-42CF-891A-E5BAE946D6D8}" destId="{DACEE6F3-D329-4A70-BDC8-E43AD5C87BB8}" srcOrd="1" destOrd="0" presId="urn:microsoft.com/office/officeart/2005/8/layout/hProcess9"/>
    <dgm:cxn modelId="{D006C941-2D96-4A0F-9238-41A16BCAE957}" type="presParOf" srcId="{DACEE6F3-D329-4A70-BDC8-E43AD5C87BB8}" destId="{1E864C92-5CA9-4D80-8B55-768FE946B681}" srcOrd="0" destOrd="0" presId="urn:microsoft.com/office/officeart/2005/8/layout/hProcess9"/>
    <dgm:cxn modelId="{4F90696E-FD58-43AA-9D77-81B547BCDDB7}" type="presParOf" srcId="{DACEE6F3-D329-4A70-BDC8-E43AD5C87BB8}" destId="{9743DE32-2692-473B-A4D8-949F38EED15B}" srcOrd="1" destOrd="0" presId="urn:microsoft.com/office/officeart/2005/8/layout/hProcess9"/>
    <dgm:cxn modelId="{F0AA33D1-841D-4302-8DAD-D4AAC7F1DB63}" type="presParOf" srcId="{DACEE6F3-D329-4A70-BDC8-E43AD5C87BB8}" destId="{DCD28492-72DF-4465-A91C-C294E8DB9D9C}" srcOrd="2" destOrd="0" presId="urn:microsoft.com/office/officeart/2005/8/layout/hProcess9"/>
    <dgm:cxn modelId="{10303F3F-834B-4D6F-8E3C-CCB2AC9BE576}" type="presParOf" srcId="{DACEE6F3-D329-4A70-BDC8-E43AD5C87BB8}" destId="{16F6D37A-6DF1-4773-956C-97BC10459FEC}" srcOrd="3" destOrd="0" presId="urn:microsoft.com/office/officeart/2005/8/layout/hProcess9"/>
    <dgm:cxn modelId="{A360D993-040F-4F19-AD09-715596F34181}" type="presParOf" srcId="{DACEE6F3-D329-4A70-BDC8-E43AD5C87BB8}" destId="{FD4E7733-8C42-46BB-803A-674D7772C3F5}" srcOrd="4" destOrd="0" presId="urn:microsoft.com/office/officeart/2005/8/layout/hProcess9"/>
    <dgm:cxn modelId="{7D7F67A7-7E12-4464-BC53-E58C53A3F622}" type="presParOf" srcId="{DACEE6F3-D329-4A70-BDC8-E43AD5C87BB8}" destId="{F0B471CE-40CB-4BB5-9EEC-52C9A2773EA7}" srcOrd="5" destOrd="0" presId="urn:microsoft.com/office/officeart/2005/8/layout/hProcess9"/>
    <dgm:cxn modelId="{369793EA-FCA4-4655-AEBB-6D84798F3D69}" type="presParOf" srcId="{DACEE6F3-D329-4A70-BDC8-E43AD5C87BB8}" destId="{97D3B8F7-AC59-4223-AB06-0660A66C6F5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C039CBB-DE00-4A65-856F-1C33654947FC}">
      <dgm:prSet custT="1"/>
      <dgm:spPr/>
      <dgm:t>
        <a:bodyPr/>
        <a:lstStyle/>
        <a:p>
          <a:r>
            <a:rPr lang="en-US" sz="1600" dirty="0"/>
            <a:t>Application: The correlation between smoking and incidence of cancers.</a:t>
          </a:r>
          <a:endParaRPr lang="en-GB" sz="1600" dirty="0"/>
        </a:p>
      </dgm:t>
    </dgm:pt>
    <dgm:pt modelId="{B06744B6-1E78-4758-AD2D-B7CE5214DFEA}" type="parTrans" cxnId="{7C762E98-EB30-41BD-8B5F-AA6F02B8CD56}">
      <dgm:prSet/>
      <dgm:spPr/>
      <dgm:t>
        <a:bodyPr/>
        <a:lstStyle/>
        <a:p>
          <a:endParaRPr lang="en-GB" sz="2000"/>
        </a:p>
      </dgm:t>
    </dgm:pt>
    <dgm:pt modelId="{29E0A20F-E849-43B2-A83D-6FB517E3D3CA}" type="sibTrans" cxnId="{7C762E98-EB30-41BD-8B5F-AA6F02B8CD56}">
      <dgm:prSet/>
      <dgm:spPr/>
      <dgm:t>
        <a:bodyPr/>
        <a:lstStyle/>
        <a:p>
          <a:endParaRPr lang="en-GB" sz="2000"/>
        </a:p>
      </dgm:t>
    </dgm:pt>
    <dgm:pt modelId="{1F529FB9-8F25-40F6-BC28-DAF6C1498D9C}">
      <dgm:prSet custT="1"/>
      <dgm:spPr/>
      <dgm:t>
        <a:bodyPr/>
        <a:lstStyle/>
        <a:p>
          <a:r>
            <a:rPr lang="en-US" sz="1600" dirty="0"/>
            <a:t>Skill: Identification of phases of mitosis in cells viewed with a microscope or in </a:t>
          </a:r>
          <a:r>
            <a:rPr lang="en-GB" sz="1600" dirty="0"/>
            <a:t>a micrograph.</a:t>
          </a:r>
        </a:p>
      </dgm:t>
    </dgm:pt>
    <dgm:pt modelId="{382ACD2D-0858-4B39-8D36-DE3DDFF9E1BC}" type="parTrans" cxnId="{8C350C5C-68C0-444C-963D-0AE815ADDC75}">
      <dgm:prSet/>
      <dgm:spPr/>
      <dgm:t>
        <a:bodyPr/>
        <a:lstStyle/>
        <a:p>
          <a:endParaRPr lang="en-GB" sz="2000"/>
        </a:p>
      </dgm:t>
    </dgm:pt>
    <dgm:pt modelId="{97CC99F7-5DCE-4112-ABED-9D92F0756F6C}" type="sibTrans" cxnId="{8C350C5C-68C0-444C-963D-0AE815ADDC75}">
      <dgm:prSet/>
      <dgm:spPr/>
      <dgm:t>
        <a:bodyPr/>
        <a:lstStyle/>
        <a:p>
          <a:endParaRPr lang="en-GB" sz="2000"/>
        </a:p>
      </dgm:t>
    </dgm:pt>
    <dgm:pt modelId="{F870DB6D-E013-42F5-958D-8B50252D1CD4}">
      <dgm:prSet custT="1"/>
      <dgm:spPr/>
      <dgm:t>
        <a:bodyPr/>
        <a:lstStyle/>
        <a:p>
          <a:r>
            <a:rPr lang="en-US" sz="1600" dirty="0"/>
            <a:t>Skill: Determination of a mitotic index from a micrograph.</a:t>
          </a:r>
          <a:endParaRPr lang="en-GB" sz="1600" dirty="0"/>
        </a:p>
      </dgm:t>
    </dgm:pt>
    <dgm:pt modelId="{32F686A3-CD08-4061-BEAE-4A4026E31734}" type="parTrans" cxnId="{15F2B00B-E4F5-4ED2-B20E-5F47FBE8CD33}">
      <dgm:prSet/>
      <dgm:spPr/>
      <dgm:t>
        <a:bodyPr/>
        <a:lstStyle/>
        <a:p>
          <a:endParaRPr lang="en-GB" sz="2000"/>
        </a:p>
      </dgm:t>
    </dgm:pt>
    <dgm:pt modelId="{C47C58A7-2C50-4158-ABD5-5BC06AADFEC6}" type="sibTrans" cxnId="{15F2B00B-E4F5-4ED2-B20E-5F47FBE8CD33}">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pt>
    <dgm:pt modelId="{3FE89E08-BC60-4CD5-B85C-91CE0FCE53EB}" type="pres">
      <dgm:prSet presAssocID="{EC039CBB-DE00-4A65-856F-1C33654947FC}" presName="parentText" presStyleLbl="node1" presStyleIdx="0" presStyleCnt="3" custLinFactNeighborX="-5651" custLinFactNeighborY="-395">
        <dgm:presLayoutVars>
          <dgm:chMax val="0"/>
          <dgm:bulletEnabled val="1"/>
        </dgm:presLayoutVars>
      </dgm:prSet>
      <dgm:spPr/>
    </dgm:pt>
    <dgm:pt modelId="{B77B21EF-00F9-4997-8EA0-7E431AD76CF5}" type="pres">
      <dgm:prSet presAssocID="{29E0A20F-E849-43B2-A83D-6FB517E3D3CA}" presName="spacer" presStyleCnt="0"/>
      <dgm:spPr/>
    </dgm:pt>
    <dgm:pt modelId="{72D06F24-42EE-462C-BCAB-8BF262A16488}" type="pres">
      <dgm:prSet presAssocID="{1F529FB9-8F25-40F6-BC28-DAF6C1498D9C}" presName="parentText" presStyleLbl="node1" presStyleIdx="1" presStyleCnt="3">
        <dgm:presLayoutVars>
          <dgm:chMax val="0"/>
          <dgm:bulletEnabled val="1"/>
        </dgm:presLayoutVars>
      </dgm:prSet>
      <dgm:spPr/>
    </dgm:pt>
    <dgm:pt modelId="{976CCF7D-D19F-4272-A88E-06D26A219E90}" type="pres">
      <dgm:prSet presAssocID="{97CC99F7-5DCE-4112-ABED-9D92F0756F6C}" presName="spacer" presStyleCnt="0"/>
      <dgm:spPr/>
    </dgm:pt>
    <dgm:pt modelId="{83640CD3-0507-46E2-ADD1-92B593690B0B}" type="pres">
      <dgm:prSet presAssocID="{F870DB6D-E013-42F5-958D-8B50252D1CD4}" presName="parentText" presStyleLbl="node1" presStyleIdx="2" presStyleCnt="3">
        <dgm:presLayoutVars>
          <dgm:chMax val="0"/>
          <dgm:bulletEnabled val="1"/>
        </dgm:presLayoutVars>
      </dgm:prSet>
      <dgm:spPr/>
    </dgm:pt>
  </dgm:ptLst>
  <dgm:cxnLst>
    <dgm:cxn modelId="{15F2B00B-E4F5-4ED2-B20E-5F47FBE8CD33}" srcId="{FBAE8630-DC10-4B52-AFE9-52D0B66F20CA}" destId="{F870DB6D-E013-42F5-958D-8B50252D1CD4}" srcOrd="2" destOrd="0" parTransId="{32F686A3-CD08-4061-BEAE-4A4026E31734}" sibTransId="{C47C58A7-2C50-4158-ABD5-5BC06AADFEC6}"/>
    <dgm:cxn modelId="{720BD40B-F660-46C8-B916-6EDAE0B5959E}" type="presOf" srcId="{FBAE8630-DC10-4B52-AFE9-52D0B66F20CA}" destId="{F9EB2F10-2B83-439B-8299-10923EE9C12E}" srcOrd="0" destOrd="0" presId="urn:microsoft.com/office/officeart/2005/8/layout/vList2"/>
    <dgm:cxn modelId="{8C350C5C-68C0-444C-963D-0AE815ADDC75}" srcId="{FBAE8630-DC10-4B52-AFE9-52D0B66F20CA}" destId="{1F529FB9-8F25-40F6-BC28-DAF6C1498D9C}" srcOrd="1" destOrd="0" parTransId="{382ACD2D-0858-4B39-8D36-DE3DDFF9E1BC}" sibTransId="{97CC99F7-5DCE-4112-ABED-9D92F0756F6C}"/>
    <dgm:cxn modelId="{4BDFCD72-CB05-492F-AEBF-110B0FB99770}" type="presOf" srcId="{1F529FB9-8F25-40F6-BC28-DAF6C1498D9C}" destId="{72D06F24-42EE-462C-BCAB-8BF262A16488}" srcOrd="0" destOrd="0" presId="urn:microsoft.com/office/officeart/2005/8/layout/vList2"/>
    <dgm:cxn modelId="{98F19957-D4E6-4FA0-9FF8-D32151217D21}" type="presOf" srcId="{EC039CBB-DE00-4A65-856F-1C33654947FC}" destId="{3FE89E08-BC60-4CD5-B85C-91CE0FCE53EB}" srcOrd="0" destOrd="0" presId="urn:microsoft.com/office/officeart/2005/8/layout/vList2"/>
    <dgm:cxn modelId="{7C762E98-EB30-41BD-8B5F-AA6F02B8CD56}" srcId="{FBAE8630-DC10-4B52-AFE9-52D0B66F20CA}" destId="{EC039CBB-DE00-4A65-856F-1C33654947FC}" srcOrd="0" destOrd="0" parTransId="{B06744B6-1E78-4758-AD2D-B7CE5214DFEA}" sibTransId="{29E0A20F-E849-43B2-A83D-6FB517E3D3CA}"/>
    <dgm:cxn modelId="{A7A091E6-31B6-4E2C-A122-625B783550DF}" type="presOf" srcId="{F870DB6D-E013-42F5-958D-8B50252D1CD4}" destId="{83640CD3-0507-46E2-ADD1-92B593690B0B}" srcOrd="0" destOrd="0" presId="urn:microsoft.com/office/officeart/2005/8/layout/vList2"/>
    <dgm:cxn modelId="{C821C23E-3381-4AE5-AA94-3CFBE1492F09}" type="presParOf" srcId="{F9EB2F10-2B83-439B-8299-10923EE9C12E}" destId="{3FE89E08-BC60-4CD5-B85C-91CE0FCE53EB}" srcOrd="0" destOrd="0" presId="urn:microsoft.com/office/officeart/2005/8/layout/vList2"/>
    <dgm:cxn modelId="{F2AD890E-31AA-4E90-B4B4-CA346AB8788D}" type="presParOf" srcId="{F9EB2F10-2B83-439B-8299-10923EE9C12E}" destId="{B77B21EF-00F9-4997-8EA0-7E431AD76CF5}" srcOrd="1" destOrd="0" presId="urn:microsoft.com/office/officeart/2005/8/layout/vList2"/>
    <dgm:cxn modelId="{B406F5BE-415F-45AA-AABB-67993FE1A862}" type="presParOf" srcId="{F9EB2F10-2B83-439B-8299-10923EE9C12E}" destId="{72D06F24-42EE-462C-BCAB-8BF262A16488}" srcOrd="2" destOrd="0" presId="urn:microsoft.com/office/officeart/2005/8/layout/vList2"/>
    <dgm:cxn modelId="{8414C44A-2400-4549-9BCF-821C9E698B82}" type="presParOf" srcId="{F9EB2F10-2B83-439B-8299-10923EE9C12E}" destId="{976CCF7D-D19F-4272-A88E-06D26A219E90}" srcOrd="3" destOrd="0" presId="urn:microsoft.com/office/officeart/2005/8/layout/vList2"/>
    <dgm:cxn modelId="{70615EAD-3C41-424D-8159-DB6D228AAC89}" type="presParOf" srcId="{F9EB2F10-2B83-439B-8299-10923EE9C12E}" destId="{83640CD3-0507-46E2-ADD1-92B593690B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a:t>A number of scientific discoveries are claimed to be incidental or serendipitous. To what extent might some of these scientific discoveries be the result of intuition rather than luck?</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pt>
  </dgm:ptLst>
  <dgm:cxnLst>
    <dgm:cxn modelId="{3C534029-3EBC-4D33-BDC3-CAB90180A905}" type="presOf" srcId="{9894D33F-DB2E-4419-9D5C-11A2C56919F1}" destId="{5452018A-424A-4A43-BEAE-C6715D57FA04}" srcOrd="0" destOrd="0" presId="urn:microsoft.com/office/officeart/2005/8/layout/vList2"/>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CE673B0-361B-4403-9B5E-E95603E8F666}">
      <dgm:prSet/>
      <dgm:spPr/>
      <dgm:t>
        <a:bodyPr/>
        <a:lstStyle/>
        <a:p>
          <a:r>
            <a:rPr lang="en-US" dirty="0"/>
            <a:t>Serendipity and scientific discoveries—the discovery of cyclins was accidental. (1.4)</a:t>
          </a:r>
          <a:endParaRPr lang="en-GB" dirty="0"/>
        </a:p>
      </dgm:t>
    </dgm:pt>
    <dgm:pt modelId="{9F448F40-D4BC-400B-B160-DE06D75AF5B7}" type="parTrans" cxnId="{5B4F5E50-C321-474B-8B12-591ABEF80FF8}">
      <dgm:prSet/>
      <dgm:spPr/>
      <dgm:t>
        <a:bodyPr/>
        <a:lstStyle/>
        <a:p>
          <a:endParaRPr lang="en-GB"/>
        </a:p>
      </dgm:t>
    </dgm:pt>
    <dgm:pt modelId="{63E2B63F-8154-49ED-BB51-3141AF16D4FA}" type="sibTrans" cxnId="{5B4F5E50-C321-474B-8B12-591ABEF80FF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pt>
    <dgm:pt modelId="{DB22A7CC-FE14-4C00-9C45-702241204BEC}" type="pres">
      <dgm:prSet presAssocID="{6CE673B0-361B-4403-9B5E-E95603E8F666}" presName="parentText" presStyleLbl="node1" presStyleIdx="0" presStyleCnt="1">
        <dgm:presLayoutVars>
          <dgm:chMax val="0"/>
          <dgm:bulletEnabled val="1"/>
        </dgm:presLayoutVars>
      </dgm:prSet>
      <dgm:spPr/>
    </dgm:pt>
  </dgm:ptLst>
  <dgm:cxnLst>
    <dgm:cxn modelId="{5B4F5E50-C321-474B-8B12-591ABEF80FF8}" srcId="{FEABFFB5-CC6A-4F3F-B501-DA3644A3949D}" destId="{6CE673B0-361B-4403-9B5E-E95603E8F666}" srcOrd="0" destOrd="0" parTransId="{9F448F40-D4BC-400B-B160-DE06D75AF5B7}" sibTransId="{63E2B63F-8154-49ED-BB51-3141AF16D4FA}"/>
    <dgm:cxn modelId="{B7639C53-A4EF-4020-92A7-46340A6B67E4}" type="presOf" srcId="{FEABFFB5-CC6A-4F3F-B501-DA3644A3949D}" destId="{F0689D10-A944-4645-9C78-13600155B516}" srcOrd="0" destOrd="0" presId="urn:microsoft.com/office/officeart/2005/8/layout/vList2"/>
    <dgm:cxn modelId="{33199EFB-DE85-4231-BE41-FCDF4F72C048}" type="presOf" srcId="{6CE673B0-361B-4403-9B5E-E95603E8F666}" destId="{DB22A7CC-FE14-4C00-9C45-702241204BEC}" srcOrd="0" destOrd="0" presId="urn:microsoft.com/office/officeart/2005/8/layout/vList2"/>
    <dgm:cxn modelId="{AE7EC4D2-2726-4FAE-A1BE-D3BE1F4B4382}" type="presParOf" srcId="{F0689D10-A944-4645-9C78-13600155B516}" destId="{DB22A7CC-FE14-4C00-9C45-702241204BE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9A57-BE72-434D-A3AD-B0EB44F64237}">
      <dsp:nvSpPr>
        <dsp:cNvPr id="0" name=""/>
        <dsp:cNvSpPr/>
      </dsp:nvSpPr>
      <dsp:spPr>
        <a:xfrm>
          <a:off x="813153" y="0"/>
          <a:ext cx="9215735" cy="441722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E864C92-5CA9-4D80-8B55-768FE946B681}">
      <dsp:nvSpPr>
        <dsp:cNvPr id="0" name=""/>
        <dsp:cNvSpPr/>
      </dsp:nvSpPr>
      <dsp:spPr>
        <a:xfrm>
          <a:off x="2646" y="1325168"/>
          <a:ext cx="2426489" cy="1766891"/>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There was </a:t>
          </a:r>
          <a:r>
            <a:rPr lang="en-US" sz="2000" u="sng" kern="1200" dirty="0"/>
            <a:t>non-living</a:t>
          </a:r>
          <a:r>
            <a:rPr lang="en-US" sz="2000" kern="1200" dirty="0"/>
            <a:t> synthesis of </a:t>
          </a:r>
          <a:r>
            <a:rPr lang="en-US" sz="2000" i="1" kern="1200" dirty="0"/>
            <a:t>simple organic molecules</a:t>
          </a:r>
          <a:r>
            <a:rPr lang="en-US" sz="2000" kern="1200" dirty="0"/>
            <a:t> (from primordial inorganic molecules)</a:t>
          </a:r>
        </a:p>
      </dsp:txBody>
      <dsp:txXfrm>
        <a:off x="88899" y="1411421"/>
        <a:ext cx="2253983" cy="1594385"/>
      </dsp:txXfrm>
    </dsp:sp>
    <dsp:sp modelId="{DCD28492-72DF-4465-A91C-C294E8DB9D9C}">
      <dsp:nvSpPr>
        <dsp:cNvPr id="0" name=""/>
        <dsp:cNvSpPr/>
      </dsp:nvSpPr>
      <dsp:spPr>
        <a:xfrm>
          <a:off x="2806066" y="1325168"/>
          <a:ext cx="2426489" cy="1766891"/>
        </a:xfrm>
        <a:prstGeom prst="roundRect">
          <a:avLst/>
        </a:prstGeom>
        <a:gradFill rotWithShape="0">
          <a:gsLst>
            <a:gs pos="0">
              <a:schemeClr val="accent5">
                <a:hueOff val="-1102852"/>
                <a:satOff val="-5923"/>
                <a:lumOff val="2026"/>
                <a:alphaOff val="0"/>
                <a:tint val="94000"/>
                <a:satMod val="105000"/>
                <a:lumMod val="102000"/>
              </a:schemeClr>
            </a:gs>
            <a:gs pos="100000">
              <a:schemeClr val="accent5">
                <a:hueOff val="-1102852"/>
                <a:satOff val="-5923"/>
                <a:lumOff val="202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These simple organic molecules became assembled into </a:t>
          </a:r>
          <a:r>
            <a:rPr lang="en-US" sz="2000" i="1" kern="1200" dirty="0"/>
            <a:t>more complex polymers</a:t>
          </a:r>
          <a:endParaRPr lang="en-US" sz="2000" kern="1200" dirty="0"/>
        </a:p>
      </dsp:txBody>
      <dsp:txXfrm>
        <a:off x="2892319" y="1411421"/>
        <a:ext cx="2253983" cy="1594385"/>
      </dsp:txXfrm>
    </dsp:sp>
    <dsp:sp modelId="{FD4E7733-8C42-46BB-803A-674D7772C3F5}">
      <dsp:nvSpPr>
        <dsp:cNvPr id="0" name=""/>
        <dsp:cNvSpPr/>
      </dsp:nvSpPr>
      <dsp:spPr>
        <a:xfrm>
          <a:off x="5609486" y="1325168"/>
          <a:ext cx="2426489" cy="1766891"/>
        </a:xfrm>
        <a:prstGeom prst="roundRect">
          <a:avLst/>
        </a:prstGeom>
        <a:gradFill rotWithShape="0">
          <a:gsLst>
            <a:gs pos="0">
              <a:schemeClr val="accent5">
                <a:hueOff val="-2205704"/>
                <a:satOff val="-11847"/>
                <a:lumOff val="4052"/>
                <a:alphaOff val="0"/>
                <a:tint val="94000"/>
                <a:satMod val="105000"/>
                <a:lumMod val="102000"/>
              </a:schemeClr>
            </a:gs>
            <a:gs pos="100000">
              <a:schemeClr val="accent5">
                <a:hueOff val="-2205704"/>
                <a:satOff val="-11847"/>
                <a:lumOff val="405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Certain polymers formed the capacity to </a:t>
          </a:r>
          <a:r>
            <a:rPr lang="en-US" sz="2000" i="1" kern="1200" dirty="0"/>
            <a:t>self-replicate</a:t>
          </a:r>
          <a:r>
            <a:rPr lang="en-US" sz="2000" kern="1200" dirty="0"/>
            <a:t>(enabling inheritance)</a:t>
          </a:r>
        </a:p>
      </dsp:txBody>
      <dsp:txXfrm>
        <a:off x="5695739" y="1411421"/>
        <a:ext cx="2253983" cy="1594385"/>
      </dsp:txXfrm>
    </dsp:sp>
    <dsp:sp modelId="{97D3B8F7-AC59-4223-AB06-0660A66C6F57}">
      <dsp:nvSpPr>
        <dsp:cNvPr id="0" name=""/>
        <dsp:cNvSpPr/>
      </dsp:nvSpPr>
      <dsp:spPr>
        <a:xfrm>
          <a:off x="8412905" y="1325168"/>
          <a:ext cx="2426489" cy="1766891"/>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These molecules became </a:t>
          </a:r>
          <a:r>
            <a:rPr lang="en-US" sz="2000" i="1" kern="1200" dirty="0"/>
            <a:t>packaged into membranes </a:t>
          </a:r>
          <a:r>
            <a:rPr lang="en-US" sz="2000" kern="1200" dirty="0"/>
            <a:t>with an internal chemistry different from their surroundings (</a:t>
          </a:r>
          <a:r>
            <a:rPr lang="en-US" sz="2000" kern="1200" dirty="0" err="1"/>
            <a:t>protobionts</a:t>
          </a:r>
          <a:r>
            <a:rPr lang="en-US" sz="2000" kern="1200" dirty="0"/>
            <a:t>)</a:t>
          </a:r>
        </a:p>
      </dsp:txBody>
      <dsp:txXfrm>
        <a:off x="8499158" y="1411421"/>
        <a:ext cx="2253983" cy="1594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9E08-BC60-4CD5-B85C-91CE0FCE53EB}">
      <dsp:nvSpPr>
        <dsp:cNvPr id="0" name=""/>
        <dsp:cNvSpPr/>
      </dsp:nvSpPr>
      <dsp:spPr>
        <a:xfrm>
          <a:off x="0" y="4349"/>
          <a:ext cx="8172122" cy="524160"/>
        </a:xfrm>
        <a:prstGeom prst="roundRect">
          <a:avLst/>
        </a:prstGeom>
        <a:gradFill rotWithShape="0">
          <a:gsLst>
            <a:gs pos="0">
              <a:schemeClr val="accent1">
                <a:hueOff val="0"/>
                <a:satOff val="0"/>
                <a:lumOff val="0"/>
                <a:alphaOff val="0"/>
                <a:tint val="58000"/>
                <a:satMod val="108000"/>
                <a:lumMod val="110000"/>
              </a:schemeClr>
            </a:gs>
            <a:gs pos="100000">
              <a:schemeClr val="accen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Application: The correlation between smoking and incidence of cancers.</a:t>
          </a:r>
          <a:endParaRPr lang="en-GB" sz="1600" kern="1200" dirty="0"/>
        </a:p>
      </dsp:txBody>
      <dsp:txXfrm>
        <a:off x="25587" y="29936"/>
        <a:ext cx="8120948" cy="472986"/>
      </dsp:txXfrm>
    </dsp:sp>
    <dsp:sp modelId="{72D06F24-42EE-462C-BCAB-8BF262A16488}">
      <dsp:nvSpPr>
        <dsp:cNvPr id="0" name=""/>
        <dsp:cNvSpPr/>
      </dsp:nvSpPr>
      <dsp:spPr>
        <a:xfrm>
          <a:off x="0" y="609468"/>
          <a:ext cx="8172122" cy="524160"/>
        </a:xfrm>
        <a:prstGeom prst="roundRect">
          <a:avLst/>
        </a:prstGeom>
        <a:gradFill rotWithShape="0">
          <a:gsLst>
            <a:gs pos="0">
              <a:schemeClr val="accent1">
                <a:hueOff val="0"/>
                <a:satOff val="0"/>
                <a:lumOff val="0"/>
                <a:alphaOff val="0"/>
                <a:tint val="58000"/>
                <a:satMod val="108000"/>
                <a:lumMod val="110000"/>
              </a:schemeClr>
            </a:gs>
            <a:gs pos="100000">
              <a:schemeClr val="accen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Skill: Identification of phases of mitosis in cells viewed with a microscope or in </a:t>
          </a:r>
          <a:r>
            <a:rPr lang="en-GB" sz="1600" kern="1200" dirty="0"/>
            <a:t>a micrograph.</a:t>
          </a:r>
        </a:p>
      </dsp:txBody>
      <dsp:txXfrm>
        <a:off x="25587" y="635055"/>
        <a:ext cx="8120948" cy="472986"/>
      </dsp:txXfrm>
    </dsp:sp>
    <dsp:sp modelId="{83640CD3-0507-46E2-ADD1-92B593690B0B}">
      <dsp:nvSpPr>
        <dsp:cNvPr id="0" name=""/>
        <dsp:cNvSpPr/>
      </dsp:nvSpPr>
      <dsp:spPr>
        <a:xfrm>
          <a:off x="0" y="1214268"/>
          <a:ext cx="8172122" cy="524160"/>
        </a:xfrm>
        <a:prstGeom prst="roundRect">
          <a:avLst/>
        </a:prstGeom>
        <a:gradFill rotWithShape="0">
          <a:gsLst>
            <a:gs pos="0">
              <a:schemeClr val="accent1">
                <a:hueOff val="0"/>
                <a:satOff val="0"/>
                <a:lumOff val="0"/>
                <a:alphaOff val="0"/>
                <a:tint val="58000"/>
                <a:satMod val="108000"/>
                <a:lumMod val="110000"/>
              </a:schemeClr>
            </a:gs>
            <a:gs pos="100000">
              <a:schemeClr val="accen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Skill: Determination of a mitotic index from a micrograph.</a:t>
          </a:r>
          <a:endParaRPr lang="en-GB" sz="1600" kern="1200" dirty="0"/>
        </a:p>
      </dsp:txBody>
      <dsp:txXfrm>
        <a:off x="25587" y="1239855"/>
        <a:ext cx="8120948" cy="472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5355"/>
          <a:ext cx="8208912" cy="2414172"/>
        </a:xfrm>
        <a:prstGeom prst="roundRect">
          <a:avLst/>
        </a:prstGeom>
        <a:gradFill rotWithShape="0">
          <a:gsLst>
            <a:gs pos="0">
              <a:schemeClr val="accent1">
                <a:hueOff val="0"/>
                <a:satOff val="0"/>
                <a:lumOff val="0"/>
                <a:alphaOff val="0"/>
                <a:tint val="58000"/>
                <a:satMod val="108000"/>
                <a:lumMod val="110000"/>
              </a:schemeClr>
            </a:gs>
            <a:gs pos="100000">
              <a:schemeClr val="accen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 number of scientific discoveries are claimed to be incidental or serendipitous. To what extent might some of these scientific discoveries be the result of intuition rather than luck?</a:t>
          </a:r>
          <a:endParaRPr lang="en-GB" sz="3200" b="1" kern="1200" dirty="0"/>
        </a:p>
      </dsp:txBody>
      <dsp:txXfrm>
        <a:off x="117850" y="133205"/>
        <a:ext cx="7973212" cy="2178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2A7CC-FE14-4C00-9C45-702241204BEC}">
      <dsp:nvSpPr>
        <dsp:cNvPr id="0" name=""/>
        <dsp:cNvSpPr/>
      </dsp:nvSpPr>
      <dsp:spPr>
        <a:xfrm>
          <a:off x="0" y="85804"/>
          <a:ext cx="8201891" cy="1305719"/>
        </a:xfrm>
        <a:prstGeom prst="roundRect">
          <a:avLst/>
        </a:prstGeom>
        <a:gradFill rotWithShape="0">
          <a:gsLst>
            <a:gs pos="0">
              <a:schemeClr val="accent1">
                <a:hueOff val="0"/>
                <a:satOff val="0"/>
                <a:lumOff val="0"/>
                <a:alphaOff val="0"/>
                <a:tint val="58000"/>
                <a:satMod val="108000"/>
                <a:lumMod val="110000"/>
              </a:schemeClr>
            </a:gs>
            <a:gs pos="100000">
              <a:schemeClr val="accen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Serendipity and scientific discoveries—the discovery of cyclins was accidental. (1.4)</a:t>
          </a:r>
          <a:endParaRPr lang="en-GB" sz="3600" kern="1200" dirty="0"/>
        </a:p>
      </dsp:txBody>
      <dsp:txXfrm>
        <a:off x="63740" y="149544"/>
        <a:ext cx="8074411" cy="11782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C1C35-659A-4B28-9F02-40D73FB97D66}" type="datetimeFigureOut">
              <a:rPr lang="es-ES" smtClean="0"/>
              <a:t>26/10/2017</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6C7A4-3917-45A9-829C-FF869C28B145}" type="slidenum">
              <a:rPr lang="es-ES" smtClean="0"/>
              <a:t>‹#›</a:t>
            </a:fld>
            <a:endParaRPr lang="es-ES"/>
          </a:p>
        </p:txBody>
      </p:sp>
    </p:spTree>
    <p:extLst>
      <p:ext uri="{BB962C8B-B14F-4D97-AF65-F5344CB8AC3E}">
        <p14:creationId xmlns:p14="http://schemas.microsoft.com/office/powerpoint/2010/main" val="89136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10/26/2017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a4aZE5FQ284"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mItV4rC57k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video" Target="https://www.youtube.com/embed/moPJkCbKjB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ideo" Target="https://www.youtube.com/embed/IgX6p3n5xtw" TargetMode="External"/><Relationship Id="rId4" Type="http://schemas.openxmlformats.org/officeDocument/2006/relationships/hyperlink" Target="https://www.youtube.com/redirect?redir_token=9g7CSN0Hj7HRX0CWNjZ3wOENR_d8MTUwNzExMzM1NkAxNTA3MDI2OTU2&amp;event=video_description&amp;v=IgX6p3n5xtw&amp;q=http://ow.ly/lhWZ304C5zu"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emoneapbiofinalexamreview.wikispaces.com/E.+Cells+%26+Endosymbiosis+%286-7%29" TargetMode="External"/><Relationship Id="rId2" Type="http://schemas.openxmlformats.org/officeDocument/2006/relationships/image" Target="../media/image47.jpeg&amp;ehk=em"/><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g&amp;ehk=6vV2byPVN9ldq3KpbEbMUA&amp;r=0&amp;pid=OfficeInsert"/><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hyperlink" Target="https://en.wikipedia.org/wiki/File:Chloroplast_primary_endosymbiosis.svg" TargetMode="External"/><Relationship Id="rId5" Type="http://schemas.openxmlformats.org/officeDocument/2006/relationships/image" Target="../media/image50.png&amp;ehk=4rUrrhnQVFLT"/><Relationship Id="rId4" Type="http://schemas.openxmlformats.org/officeDocument/2006/relationships/hyperlink" Target="http://futurism.com/links/mitochondria-editing-tried-in-mic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opencurriculum.org/5373/protein-synthesis/" TargetMode="External"/><Relationship Id="rId2" Type="http://schemas.openxmlformats.org/officeDocument/2006/relationships/image" Target="../media/image51.png&amp;ehk=dY"/><Relationship Id="rId1" Type="http://schemas.openxmlformats.org/officeDocument/2006/relationships/slideLayout" Target="../slideLayouts/slideLayout2.xml"/><Relationship Id="rId5" Type="http://schemas.openxmlformats.org/officeDocument/2006/relationships/hyperlink" Target="http://scienceblogs.com.br/meiodecultura/tag/codigo-genetico/" TargetMode="External"/><Relationship Id="rId4" Type="http://schemas.openxmlformats.org/officeDocument/2006/relationships/image" Target="../media/image52.png&amp;ehk="/></Relationships>
</file>

<file path=ppt/slides/_rels/slide55.xml.rels><?xml version="1.0" encoding="UTF-8" standalone="yes"?>
<Relationships xmlns="http://schemas.openxmlformats.org/package/2006/relationships"><Relationship Id="rId3" Type="http://schemas.openxmlformats.org/officeDocument/2006/relationships/hyperlink" Target="http://opencurriculum.org/5373/protein-synthesis/" TargetMode="External"/><Relationship Id="rId2" Type="http://schemas.openxmlformats.org/officeDocument/2006/relationships/image" Target="../media/image51.png&amp;ehk=dY"/><Relationship Id="rId1" Type="http://schemas.openxmlformats.org/officeDocument/2006/relationships/slideLayout" Target="../slideLayouts/slideLayout2.xml"/><Relationship Id="rId5" Type="http://schemas.openxmlformats.org/officeDocument/2006/relationships/hyperlink" Target="http://scienceblogs.com.br/meiodecultura/tag/codigo-genetico/" TargetMode="External"/><Relationship Id="rId4" Type="http://schemas.openxmlformats.org/officeDocument/2006/relationships/image" Target="../media/image52.png&amp;ehk="/></Relationships>
</file>

<file path=ppt/slides/_rels/slide56.xml.rels><?xml version="1.0" encoding="UTF-8" standalone="yes"?>
<Relationships xmlns="http://schemas.openxmlformats.org/package/2006/relationships"><Relationship Id="rId3" Type="http://schemas.openxmlformats.org/officeDocument/2006/relationships/hyperlink" Target="http://sharonap-cellrepro-p2.wikispaces.com/The%20Cell%20Cycle" TargetMode="External"/><Relationship Id="rId2" Type="http://schemas.openxmlformats.org/officeDocument/2006/relationships/image" Target="../media/image53.gif&amp;ehk=xSRBbiB9eXHjTxCfsKV5gA&amp;r=0&amp;pid=OfficeInsert"/><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https://www.youtube.com/embed/N5zFOScowqo"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sciencesfp.com/16-cell-division.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https://www.youtube.com/embed/GJFqkcgOib4" TargetMode="External"/><Relationship Id="rId4" Type="http://schemas.openxmlformats.org/officeDocument/2006/relationships/image" Target="../media/image73.png"/></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en.wikipedia.org/wiki/Flying_Spaghetti_Monster#Pirates_and_global_warming"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8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84.jpeg"/></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video" Target="https://www.youtube.com/embed/dIy-zCaFaWw"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99C3-B286-4DDE-BD51-93948F7CE660}"/>
              </a:ext>
            </a:extLst>
          </p:cNvPr>
          <p:cNvSpPr>
            <a:spLocks noGrp="1"/>
          </p:cNvSpPr>
          <p:nvPr>
            <p:ph type="ctrTitle"/>
          </p:nvPr>
        </p:nvSpPr>
        <p:spPr/>
        <p:txBody>
          <a:bodyPr/>
          <a:lstStyle/>
          <a:p>
            <a:r>
              <a:rPr lang="es-ES" dirty="0" err="1"/>
              <a:t>Topic</a:t>
            </a:r>
            <a:r>
              <a:rPr lang="es-ES" dirty="0"/>
              <a:t> 1: Cell </a:t>
            </a:r>
            <a:r>
              <a:rPr lang="es-ES" dirty="0" err="1"/>
              <a:t>biology</a:t>
            </a:r>
            <a:br>
              <a:rPr lang="es-ES" dirty="0"/>
            </a:br>
            <a:endParaRPr lang="es-ES" dirty="0"/>
          </a:p>
        </p:txBody>
      </p:sp>
      <p:sp>
        <p:nvSpPr>
          <p:cNvPr id="3" name="Subtitle 2">
            <a:extLst>
              <a:ext uri="{FF2B5EF4-FFF2-40B4-BE49-F238E27FC236}">
                <a16:creationId xmlns:a16="http://schemas.microsoft.com/office/drawing/2014/main" id="{905C6BBD-9350-49AB-894C-2A2FDBAC6C59}"/>
              </a:ext>
            </a:extLst>
          </p:cNvPr>
          <p:cNvSpPr>
            <a:spLocks noGrp="1"/>
          </p:cNvSpPr>
          <p:nvPr>
            <p:ph type="subTitle" idx="1"/>
          </p:nvPr>
        </p:nvSpPr>
        <p:spPr/>
        <p:txBody>
          <a:bodyPr/>
          <a:lstStyle/>
          <a:p>
            <a:r>
              <a:rPr lang="en-US" dirty="0">
                <a:solidFill>
                  <a:schemeClr val="bg2"/>
                </a:solidFill>
              </a:rPr>
              <a:t>The evolution of multicellular organisms allowed cell specialization and cell replacement.</a:t>
            </a:r>
            <a:endParaRPr lang="es-ES" dirty="0">
              <a:solidFill>
                <a:schemeClr val="bg2"/>
              </a:solidFill>
            </a:endParaRPr>
          </a:p>
        </p:txBody>
      </p:sp>
    </p:spTree>
    <p:extLst>
      <p:ext uri="{BB962C8B-B14F-4D97-AF65-F5344CB8AC3E}">
        <p14:creationId xmlns:p14="http://schemas.microsoft.com/office/powerpoint/2010/main" val="2738571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2472A-F4F4-4981-B359-7F1CECDADCA3}"/>
              </a:ext>
            </a:extLst>
          </p:cNvPr>
          <p:cNvSpPr txBox="1"/>
          <p:nvPr/>
        </p:nvSpPr>
        <p:spPr>
          <a:xfrm>
            <a:off x="1876425" y="1113282"/>
            <a:ext cx="3734941" cy="2396681"/>
          </a:xfrm>
          <a:prstGeom prst="rect">
            <a:avLst/>
          </a:prstGeom>
        </p:spPr>
        <p:txBody>
          <a:bodyPr vert="horz" lIns="91440" tIns="45720" rIns="91440" bIns="45720" rtlCol="0" anchor="b">
            <a:normAutofit fontScale="85000" lnSpcReduction="10000"/>
          </a:bodyPr>
          <a:lstStyle/>
          <a:p>
            <a:pPr defTabSz="914400">
              <a:lnSpc>
                <a:spcPct val="90000"/>
              </a:lnSpc>
              <a:spcBef>
                <a:spcPct val="0"/>
              </a:spcBef>
              <a:spcAft>
                <a:spcPts val="600"/>
              </a:spcAft>
            </a:pPr>
            <a:r>
              <a:rPr lang="en-US" sz="4100" cap="all" dirty="0">
                <a:solidFill>
                  <a:srgbClr val="FFFFFF"/>
                </a:solidFill>
                <a:latin typeface="+mj-lt"/>
                <a:ea typeface="+mj-ea"/>
                <a:cs typeface="+mj-cs"/>
              </a:rPr>
              <a:t>Who Used light microscope to look at thin slices of plant tissue (cork)?</a:t>
            </a:r>
          </a:p>
        </p:txBody>
      </p:sp>
      <p:sp>
        <p:nvSpPr>
          <p:cNvPr id="3" name="Rectangle 2">
            <a:extLst>
              <a:ext uri="{FF2B5EF4-FFF2-40B4-BE49-F238E27FC236}">
                <a16:creationId xmlns:a16="http://schemas.microsoft.com/office/drawing/2014/main" id="{FD176EBF-E038-4D70-9532-EBA8C3D4E544}"/>
              </a:ext>
            </a:extLst>
          </p:cNvPr>
          <p:cNvSpPr/>
          <p:nvPr/>
        </p:nvSpPr>
        <p:spPr>
          <a:xfrm>
            <a:off x="2856589" y="3806581"/>
            <a:ext cx="2801784" cy="2369880"/>
          </a:xfrm>
          <a:prstGeom prst="rect">
            <a:avLst/>
          </a:prstGeom>
          <a:ln>
            <a:solidFill>
              <a:schemeClr val="tx2"/>
            </a:solidFill>
          </a:ln>
        </p:spPr>
        <p:txBody>
          <a:bodyPr wrap="square">
            <a:spAutoFit/>
          </a:bodyPr>
          <a:lstStyle/>
          <a:p>
            <a:r>
              <a:rPr lang="es-ES" sz="2800" b="1" dirty="0">
                <a:solidFill>
                  <a:srgbClr val="111111"/>
                </a:solidFill>
                <a:latin typeface="Arial" panose="020B0604020202020204" pitchFamily="34" charset="0"/>
              </a:rPr>
              <a:t>Robert Hooke</a:t>
            </a:r>
          </a:p>
          <a:p>
            <a:endParaRPr lang="es-ES" sz="2800" b="1" dirty="0">
              <a:solidFill>
                <a:srgbClr val="111111"/>
              </a:solidFill>
              <a:latin typeface="Arial" panose="020B0604020202020204" pitchFamily="34" charset="0"/>
            </a:endParaRPr>
          </a:p>
          <a:p>
            <a:r>
              <a:rPr lang="en-US" dirty="0">
                <a:solidFill>
                  <a:schemeClr val="bg1"/>
                </a:solidFill>
              </a:rPr>
              <a:t>Saw tiny chambers and coined the term ‘cell’</a:t>
            </a:r>
            <a:endParaRPr lang="es-ES" sz="2800" b="1" dirty="0">
              <a:solidFill>
                <a:schemeClr val="bg1"/>
              </a:solidFill>
              <a:latin typeface="Arial" panose="020B0604020202020204" pitchFamily="34" charset="0"/>
            </a:endParaRPr>
          </a:p>
          <a:p>
            <a:endParaRPr lang="es-ES" sz="2800" b="1" dirty="0">
              <a:solidFill>
                <a:schemeClr val="bg1"/>
              </a:solidFill>
              <a:latin typeface="Arial" panose="020B0604020202020204" pitchFamily="34" charset="0"/>
            </a:endParaRPr>
          </a:p>
          <a:p>
            <a:r>
              <a:rPr lang="es-ES" sz="2800" dirty="0">
                <a:solidFill>
                  <a:schemeClr val="bg1"/>
                </a:solidFill>
              </a:rPr>
              <a:t>1675</a:t>
            </a:r>
          </a:p>
        </p:txBody>
      </p:sp>
      <p:pic>
        <p:nvPicPr>
          <p:cNvPr id="13316" name="Picture 4" descr="hooke">
            <a:extLst>
              <a:ext uri="{FF2B5EF4-FFF2-40B4-BE49-F238E27FC236}">
                <a16:creationId xmlns:a16="http://schemas.microsoft.com/office/drawing/2014/main" id="{4D99CBA8-0164-4E6A-AE62-1D85FE20B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230" y="1159002"/>
            <a:ext cx="4333754" cy="455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2472A-F4F4-4981-B359-7F1CECDADCA3}"/>
              </a:ext>
            </a:extLst>
          </p:cNvPr>
          <p:cNvSpPr txBox="1"/>
          <p:nvPr/>
        </p:nvSpPr>
        <p:spPr>
          <a:xfrm>
            <a:off x="1876425" y="884682"/>
            <a:ext cx="3734941" cy="2396681"/>
          </a:xfrm>
          <a:prstGeom prst="rect">
            <a:avLst/>
          </a:prstGeom>
        </p:spPr>
        <p:txBody>
          <a:bodyPr vert="horz" lIns="91440" tIns="45720" rIns="91440" bIns="45720" rtlCol="0" anchor="b">
            <a:normAutofit fontScale="92500" lnSpcReduction="20000"/>
          </a:bodyPr>
          <a:lstStyle/>
          <a:p>
            <a:pPr defTabSz="914400">
              <a:lnSpc>
                <a:spcPct val="90000"/>
              </a:lnSpc>
              <a:spcBef>
                <a:spcPct val="0"/>
              </a:spcBef>
              <a:spcAft>
                <a:spcPts val="600"/>
              </a:spcAft>
            </a:pPr>
            <a:r>
              <a:rPr lang="en-US" sz="4100" cap="all" dirty="0">
                <a:solidFill>
                  <a:srgbClr val="FFFFFF"/>
                </a:solidFill>
                <a:latin typeface="+mj-lt"/>
                <a:ea typeface="+mj-ea"/>
                <a:cs typeface="+mj-cs"/>
              </a:rPr>
              <a:t>Who First to see living microscopic organisms (in pond water)?</a:t>
            </a:r>
          </a:p>
        </p:txBody>
      </p:sp>
      <p:sp>
        <p:nvSpPr>
          <p:cNvPr id="3" name="Rectangle 2">
            <a:extLst>
              <a:ext uri="{FF2B5EF4-FFF2-40B4-BE49-F238E27FC236}">
                <a16:creationId xmlns:a16="http://schemas.microsoft.com/office/drawing/2014/main" id="{FD176EBF-E038-4D70-9532-EBA8C3D4E544}"/>
              </a:ext>
            </a:extLst>
          </p:cNvPr>
          <p:cNvSpPr/>
          <p:nvPr/>
        </p:nvSpPr>
        <p:spPr>
          <a:xfrm>
            <a:off x="2856589" y="3577981"/>
            <a:ext cx="2801784" cy="2923877"/>
          </a:xfrm>
          <a:prstGeom prst="rect">
            <a:avLst/>
          </a:prstGeom>
          <a:ln>
            <a:solidFill>
              <a:schemeClr val="tx2"/>
            </a:solidFill>
          </a:ln>
        </p:spPr>
        <p:txBody>
          <a:bodyPr wrap="square">
            <a:spAutoFit/>
          </a:bodyPr>
          <a:lstStyle/>
          <a:p>
            <a:r>
              <a:rPr lang="es-ES" sz="2000" b="1" dirty="0" err="1">
                <a:solidFill>
                  <a:schemeClr val="bg1"/>
                </a:solidFill>
              </a:rPr>
              <a:t>Anton</a:t>
            </a:r>
            <a:r>
              <a:rPr lang="es-ES" sz="2000" b="1" dirty="0">
                <a:solidFill>
                  <a:schemeClr val="bg1"/>
                </a:solidFill>
              </a:rPr>
              <a:t> van Leeuwenhoek</a:t>
            </a:r>
          </a:p>
          <a:p>
            <a:endParaRPr lang="es-ES" sz="3200" b="1" dirty="0">
              <a:solidFill>
                <a:schemeClr val="bg1"/>
              </a:solidFill>
              <a:latin typeface="Arial" panose="020B0604020202020204" pitchFamily="34" charset="0"/>
            </a:endParaRPr>
          </a:p>
          <a:p>
            <a:r>
              <a:rPr lang="en-US" sz="2000" dirty="0">
                <a:solidFill>
                  <a:schemeClr val="bg1"/>
                </a:solidFill>
              </a:rPr>
              <a:t>Termed these microorganisms ‘animalcules’</a:t>
            </a:r>
          </a:p>
          <a:p>
            <a:endParaRPr lang="es-ES" sz="3200" b="1" dirty="0">
              <a:solidFill>
                <a:schemeClr val="bg1"/>
              </a:solidFill>
              <a:latin typeface="Arial" panose="020B0604020202020204" pitchFamily="34" charset="0"/>
            </a:endParaRPr>
          </a:p>
          <a:p>
            <a:r>
              <a:rPr lang="es-ES" sz="2000" dirty="0">
                <a:solidFill>
                  <a:schemeClr val="bg1"/>
                </a:solidFill>
              </a:rPr>
              <a:t>1673</a:t>
            </a:r>
            <a:endParaRPr lang="es-ES" sz="3200" dirty="0">
              <a:solidFill>
                <a:schemeClr val="bg1"/>
              </a:solidFill>
            </a:endParaRPr>
          </a:p>
        </p:txBody>
      </p:sp>
      <p:pic>
        <p:nvPicPr>
          <p:cNvPr id="5" name="Picture 2" descr="leeuwenhoek">
            <a:extLst>
              <a:ext uri="{FF2B5EF4-FFF2-40B4-BE49-F238E27FC236}">
                <a16:creationId xmlns:a16="http://schemas.microsoft.com/office/drawing/2014/main" id="{E0268875-5460-4FCB-9482-127C4DB76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1113282"/>
            <a:ext cx="4387250" cy="467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2472A-F4F4-4981-B359-7F1CECDADCA3}"/>
              </a:ext>
            </a:extLst>
          </p:cNvPr>
          <p:cNvSpPr txBox="1"/>
          <p:nvPr/>
        </p:nvSpPr>
        <p:spPr>
          <a:xfrm>
            <a:off x="1876425" y="-144018"/>
            <a:ext cx="3734941" cy="2396681"/>
          </a:xfrm>
          <a:prstGeom prst="rect">
            <a:avLst/>
          </a:prstGeom>
        </p:spPr>
        <p:txBody>
          <a:bodyPr vert="horz" lIns="91440" tIns="45720" rIns="91440" bIns="45720" rtlCol="0" anchor="b">
            <a:normAutofit fontScale="85000" lnSpcReduction="10000"/>
          </a:bodyPr>
          <a:lstStyle/>
          <a:p>
            <a:pPr defTabSz="914400">
              <a:lnSpc>
                <a:spcPct val="90000"/>
              </a:lnSpc>
              <a:spcBef>
                <a:spcPct val="0"/>
              </a:spcBef>
              <a:spcAft>
                <a:spcPts val="600"/>
              </a:spcAft>
            </a:pPr>
            <a:r>
              <a:rPr lang="en-US" sz="4100" cap="all" dirty="0">
                <a:solidFill>
                  <a:srgbClr val="FFFFFF"/>
                </a:solidFill>
                <a:latin typeface="+mj-lt"/>
                <a:ea typeface="+mj-ea"/>
                <a:cs typeface="+mj-cs"/>
              </a:rPr>
              <a:t>Who Concluded that:  “All living plants are made of cells”?</a:t>
            </a:r>
          </a:p>
        </p:txBody>
      </p:sp>
      <p:sp>
        <p:nvSpPr>
          <p:cNvPr id="3" name="Rectangle 2">
            <a:extLst>
              <a:ext uri="{FF2B5EF4-FFF2-40B4-BE49-F238E27FC236}">
                <a16:creationId xmlns:a16="http://schemas.microsoft.com/office/drawing/2014/main" id="{FD176EBF-E038-4D70-9532-EBA8C3D4E544}"/>
              </a:ext>
            </a:extLst>
          </p:cNvPr>
          <p:cNvSpPr/>
          <p:nvPr/>
        </p:nvSpPr>
        <p:spPr>
          <a:xfrm>
            <a:off x="2856589" y="2549281"/>
            <a:ext cx="2801784" cy="3600986"/>
          </a:xfrm>
          <a:prstGeom prst="rect">
            <a:avLst/>
          </a:prstGeom>
          <a:ln>
            <a:solidFill>
              <a:schemeClr val="tx2"/>
            </a:solidFill>
          </a:ln>
        </p:spPr>
        <p:txBody>
          <a:bodyPr wrap="square">
            <a:spAutoFit/>
          </a:bodyPr>
          <a:lstStyle/>
          <a:p>
            <a:r>
              <a:rPr lang="es-ES" sz="2400" b="1" dirty="0">
                <a:solidFill>
                  <a:schemeClr val="bg1"/>
                </a:solidFill>
              </a:rPr>
              <a:t>Matthias Schleiden</a:t>
            </a:r>
          </a:p>
          <a:p>
            <a:endParaRPr lang="es-ES" sz="3600" b="1" dirty="0">
              <a:solidFill>
                <a:schemeClr val="bg1"/>
              </a:solidFill>
              <a:latin typeface="Arial" panose="020B0604020202020204" pitchFamily="34" charset="0"/>
            </a:endParaRPr>
          </a:p>
          <a:p>
            <a:r>
              <a:rPr lang="en-US" sz="2400" dirty="0">
                <a:solidFill>
                  <a:schemeClr val="bg1"/>
                </a:solidFill>
              </a:rPr>
              <a:t>Credited for developing first two tenets of cell theory (with Schwann)</a:t>
            </a:r>
          </a:p>
          <a:p>
            <a:endParaRPr lang="es-ES" sz="3600" b="1" dirty="0">
              <a:solidFill>
                <a:schemeClr val="bg1"/>
              </a:solidFill>
              <a:latin typeface="Arial" panose="020B0604020202020204" pitchFamily="34" charset="0"/>
            </a:endParaRPr>
          </a:p>
          <a:p>
            <a:r>
              <a:rPr lang="es-ES" sz="3600" dirty="0">
                <a:solidFill>
                  <a:schemeClr val="bg1"/>
                </a:solidFill>
              </a:rPr>
              <a:t>1838</a:t>
            </a:r>
          </a:p>
        </p:txBody>
      </p:sp>
      <p:pic>
        <p:nvPicPr>
          <p:cNvPr id="16388" name="Picture 4" descr="schleiden">
            <a:extLst>
              <a:ext uri="{FF2B5EF4-FFF2-40B4-BE49-F238E27FC236}">
                <a16:creationId xmlns:a16="http://schemas.microsoft.com/office/drawing/2014/main" id="{2FBC3DBC-E7FC-4160-82A9-BFA15C78F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568" y="1194245"/>
            <a:ext cx="3906193" cy="415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2472A-F4F4-4981-B359-7F1CECDADCA3}"/>
              </a:ext>
            </a:extLst>
          </p:cNvPr>
          <p:cNvSpPr txBox="1"/>
          <p:nvPr/>
        </p:nvSpPr>
        <p:spPr>
          <a:xfrm>
            <a:off x="1876425" y="633222"/>
            <a:ext cx="3734941" cy="2396681"/>
          </a:xfrm>
          <a:prstGeom prst="rect">
            <a:avLst/>
          </a:prstGeom>
        </p:spPr>
        <p:txBody>
          <a:bodyPr vert="horz" lIns="91440" tIns="45720" rIns="91440" bIns="45720" rtlCol="0" anchor="b">
            <a:normAutofit fontScale="85000" lnSpcReduction="10000"/>
          </a:bodyPr>
          <a:lstStyle/>
          <a:p>
            <a:pPr defTabSz="914400">
              <a:lnSpc>
                <a:spcPct val="90000"/>
              </a:lnSpc>
              <a:spcBef>
                <a:spcPct val="0"/>
              </a:spcBef>
              <a:spcAft>
                <a:spcPts val="600"/>
              </a:spcAft>
            </a:pPr>
            <a:r>
              <a:rPr lang="en-US" sz="4100" cap="all" dirty="0">
                <a:solidFill>
                  <a:srgbClr val="FFFFFF"/>
                </a:solidFill>
                <a:latin typeface="+mj-lt"/>
                <a:ea typeface="+mj-ea"/>
                <a:cs typeface="+mj-cs"/>
              </a:rPr>
              <a:t>Who  Concluded that:  “All living animals are made of cells”?</a:t>
            </a:r>
          </a:p>
        </p:txBody>
      </p:sp>
      <p:sp>
        <p:nvSpPr>
          <p:cNvPr id="3" name="Rectangle 2">
            <a:extLst>
              <a:ext uri="{FF2B5EF4-FFF2-40B4-BE49-F238E27FC236}">
                <a16:creationId xmlns:a16="http://schemas.microsoft.com/office/drawing/2014/main" id="{FD176EBF-E038-4D70-9532-EBA8C3D4E544}"/>
              </a:ext>
            </a:extLst>
          </p:cNvPr>
          <p:cNvSpPr/>
          <p:nvPr/>
        </p:nvSpPr>
        <p:spPr>
          <a:xfrm>
            <a:off x="2856589" y="3326521"/>
            <a:ext cx="2801784" cy="3231654"/>
          </a:xfrm>
          <a:prstGeom prst="rect">
            <a:avLst/>
          </a:prstGeom>
          <a:ln>
            <a:solidFill>
              <a:schemeClr val="tx2"/>
            </a:solidFill>
          </a:ln>
        </p:spPr>
        <p:txBody>
          <a:bodyPr wrap="square">
            <a:spAutoFit/>
          </a:bodyPr>
          <a:lstStyle/>
          <a:p>
            <a:r>
              <a:rPr lang="es-ES" sz="2400" b="1" dirty="0">
                <a:solidFill>
                  <a:schemeClr val="bg1"/>
                </a:solidFill>
              </a:rPr>
              <a:t>Theodore Schwann</a:t>
            </a:r>
          </a:p>
          <a:p>
            <a:endParaRPr lang="es-ES" sz="3600" b="1" dirty="0">
              <a:solidFill>
                <a:schemeClr val="bg1"/>
              </a:solidFill>
              <a:latin typeface="Arial" panose="020B0604020202020204" pitchFamily="34" charset="0"/>
            </a:endParaRPr>
          </a:p>
          <a:p>
            <a:r>
              <a:rPr lang="en-US" sz="2400" dirty="0">
                <a:solidFill>
                  <a:schemeClr val="bg1"/>
                </a:solidFill>
              </a:rPr>
              <a:t>Credited for developing first two tenets of cell theory (with Schleiden)</a:t>
            </a:r>
          </a:p>
          <a:p>
            <a:br>
              <a:rPr lang="en-US" sz="2400" dirty="0">
                <a:solidFill>
                  <a:schemeClr val="bg1"/>
                </a:solidFill>
              </a:rPr>
            </a:br>
            <a:r>
              <a:rPr lang="es-ES" sz="2400" dirty="0">
                <a:solidFill>
                  <a:schemeClr val="bg1"/>
                </a:solidFill>
              </a:rPr>
              <a:t>1839</a:t>
            </a:r>
            <a:endParaRPr lang="es-ES" sz="3600" dirty="0">
              <a:solidFill>
                <a:schemeClr val="bg1"/>
              </a:solidFill>
            </a:endParaRPr>
          </a:p>
        </p:txBody>
      </p:sp>
      <p:pic>
        <p:nvPicPr>
          <p:cNvPr id="15362" name="Picture 2" descr="schwann">
            <a:extLst>
              <a:ext uri="{FF2B5EF4-FFF2-40B4-BE49-F238E27FC236}">
                <a16:creationId xmlns:a16="http://schemas.microsoft.com/office/drawing/2014/main" id="{5536C8EA-A1B3-4B6C-9E74-85EA8ED37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553" y="1231964"/>
            <a:ext cx="4254095" cy="455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F2472A-F4F4-4981-B359-7F1CECDADCA3}"/>
              </a:ext>
            </a:extLst>
          </p:cNvPr>
          <p:cNvSpPr txBox="1"/>
          <p:nvPr/>
        </p:nvSpPr>
        <p:spPr>
          <a:xfrm>
            <a:off x="1418607" y="930402"/>
            <a:ext cx="4239766" cy="2475738"/>
          </a:xfrm>
          <a:prstGeom prst="rect">
            <a:avLst/>
          </a:prstGeom>
        </p:spPr>
        <p:txBody>
          <a:bodyPr vert="horz" lIns="91440" tIns="45720" rIns="91440" bIns="45720" rtlCol="0" anchor="b">
            <a:normAutofit fontScale="92500" lnSpcReduction="10000"/>
          </a:bodyPr>
          <a:lstStyle/>
          <a:p>
            <a:pPr defTabSz="914400">
              <a:lnSpc>
                <a:spcPct val="90000"/>
              </a:lnSpc>
              <a:spcBef>
                <a:spcPct val="0"/>
              </a:spcBef>
              <a:spcAft>
                <a:spcPts val="600"/>
              </a:spcAft>
            </a:pPr>
            <a:r>
              <a:rPr lang="en-US" sz="4100" cap="all" dirty="0">
                <a:solidFill>
                  <a:srgbClr val="FFFFFF"/>
                </a:solidFill>
                <a:latin typeface="+mj-lt"/>
                <a:ea typeface="+mj-ea"/>
                <a:cs typeface="+mj-cs"/>
              </a:rPr>
              <a:t>Who concluded that:  “Where a cell exists, there must have been a pre-existing cell”?</a:t>
            </a:r>
          </a:p>
        </p:txBody>
      </p:sp>
      <p:sp>
        <p:nvSpPr>
          <p:cNvPr id="3" name="Rectangle 2">
            <a:extLst>
              <a:ext uri="{FF2B5EF4-FFF2-40B4-BE49-F238E27FC236}">
                <a16:creationId xmlns:a16="http://schemas.microsoft.com/office/drawing/2014/main" id="{FD176EBF-E038-4D70-9532-EBA8C3D4E544}"/>
              </a:ext>
            </a:extLst>
          </p:cNvPr>
          <p:cNvSpPr/>
          <p:nvPr/>
        </p:nvSpPr>
        <p:spPr>
          <a:xfrm>
            <a:off x="1965960" y="3806581"/>
            <a:ext cx="3692413" cy="2369880"/>
          </a:xfrm>
          <a:prstGeom prst="rect">
            <a:avLst/>
          </a:prstGeom>
          <a:ln>
            <a:solidFill>
              <a:schemeClr val="tx2"/>
            </a:solidFill>
          </a:ln>
        </p:spPr>
        <p:txBody>
          <a:bodyPr wrap="square">
            <a:spAutoFit/>
          </a:bodyPr>
          <a:lstStyle/>
          <a:p>
            <a:r>
              <a:rPr lang="es-ES" sz="2800" b="1" dirty="0">
                <a:solidFill>
                  <a:srgbClr val="111111"/>
                </a:solidFill>
                <a:latin typeface="Arial" panose="020B0604020202020204" pitchFamily="34" charset="0"/>
              </a:rPr>
              <a:t>Rudolph Virchow</a:t>
            </a:r>
          </a:p>
          <a:p>
            <a:endParaRPr lang="es-ES" sz="2800" b="1" dirty="0">
              <a:solidFill>
                <a:srgbClr val="111111"/>
              </a:solidFill>
              <a:latin typeface="Arial" panose="020B0604020202020204" pitchFamily="34" charset="0"/>
            </a:endParaRPr>
          </a:p>
          <a:p>
            <a:r>
              <a:rPr lang="en-US" dirty="0">
                <a:solidFill>
                  <a:schemeClr val="bg1"/>
                </a:solidFill>
              </a:rPr>
              <a:t>Credited for developing the third tenet of the cell theory</a:t>
            </a:r>
          </a:p>
          <a:p>
            <a:endParaRPr lang="es-ES" sz="2800" b="1" dirty="0">
              <a:solidFill>
                <a:schemeClr val="bg1"/>
              </a:solidFill>
              <a:latin typeface="Arial" panose="020B0604020202020204" pitchFamily="34" charset="0"/>
            </a:endParaRPr>
          </a:p>
          <a:p>
            <a:r>
              <a:rPr lang="es-ES" sz="2800" dirty="0">
                <a:solidFill>
                  <a:schemeClr val="bg1"/>
                </a:solidFill>
              </a:rPr>
              <a:t>1855</a:t>
            </a:r>
          </a:p>
        </p:txBody>
      </p:sp>
      <p:pic>
        <p:nvPicPr>
          <p:cNvPr id="1026" name="Picture 2" descr="Virchow">
            <a:extLst>
              <a:ext uri="{FF2B5EF4-FFF2-40B4-BE49-F238E27FC236}">
                <a16:creationId xmlns:a16="http://schemas.microsoft.com/office/drawing/2014/main" id="{78E872EC-51EA-47A3-8E36-8763ED12B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069" y="1505854"/>
            <a:ext cx="3593267" cy="380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2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irst cells">
            <a:extLst>
              <a:ext uri="{FF2B5EF4-FFF2-40B4-BE49-F238E27FC236}">
                <a16:creationId xmlns:a16="http://schemas.microsoft.com/office/drawing/2014/main" id="{5AF4512D-3128-412F-B532-60CE23B64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198" y="222206"/>
            <a:ext cx="6103062" cy="4577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2F938D-FAB6-497F-B3DC-B61706135988}"/>
              </a:ext>
            </a:extLst>
          </p:cNvPr>
          <p:cNvSpPr>
            <a:spLocks noGrp="1"/>
          </p:cNvSpPr>
          <p:nvPr>
            <p:ph type="title"/>
          </p:nvPr>
        </p:nvSpPr>
        <p:spPr>
          <a:xfrm>
            <a:off x="7768638" y="-745956"/>
            <a:ext cx="3588865" cy="2874399"/>
          </a:xfrm>
        </p:spPr>
        <p:txBody>
          <a:bodyPr vert="horz" lIns="91440" tIns="45720" rIns="91440" bIns="45720" rtlCol="0" anchor="b">
            <a:normAutofit/>
          </a:bodyPr>
          <a:lstStyle/>
          <a:p>
            <a:r>
              <a:rPr lang="en-US" sz="2400" i="1" dirty="0"/>
              <a:t>There is an unbroken chain of life from the first cells on Earth, to all cells in organisms alive today</a:t>
            </a:r>
            <a:endParaRPr lang="en-US" sz="2400" dirty="0"/>
          </a:p>
        </p:txBody>
      </p:sp>
      <p:sp>
        <p:nvSpPr>
          <p:cNvPr id="3" name="Text Placeholder 2">
            <a:extLst>
              <a:ext uri="{FF2B5EF4-FFF2-40B4-BE49-F238E27FC236}">
                <a16:creationId xmlns:a16="http://schemas.microsoft.com/office/drawing/2014/main" id="{CBF425F5-C4B2-43FE-81C2-897B3106901D}"/>
              </a:ext>
            </a:extLst>
          </p:cNvPr>
          <p:cNvSpPr>
            <a:spLocks noGrp="1"/>
          </p:cNvSpPr>
          <p:nvPr>
            <p:ph type="body" idx="1"/>
          </p:nvPr>
        </p:nvSpPr>
        <p:spPr>
          <a:xfrm>
            <a:off x="8142917" y="2394039"/>
            <a:ext cx="3527715" cy="2009519"/>
          </a:xfrm>
        </p:spPr>
        <p:txBody>
          <a:bodyPr vert="horz" lIns="91440" tIns="45720" rIns="91440" bIns="45720" rtlCol="0">
            <a:normAutofit/>
          </a:bodyPr>
          <a:lstStyle/>
          <a:p>
            <a:r>
              <a:rPr lang="en-US" dirty="0">
                <a:solidFill>
                  <a:schemeClr val="tx1"/>
                </a:solidFill>
              </a:rPr>
              <a:t>Cells can only be formed by division of pre-existing cells, but The first cells must have arisen from </a:t>
            </a:r>
            <a:r>
              <a:rPr lang="en-US" b="1" dirty="0">
                <a:solidFill>
                  <a:schemeClr val="tx1"/>
                </a:solidFill>
              </a:rPr>
              <a:t>non-living </a:t>
            </a:r>
            <a:r>
              <a:rPr lang="en-US" b="1" dirty="0" err="1">
                <a:solidFill>
                  <a:schemeClr val="tx1"/>
                </a:solidFill>
              </a:rPr>
              <a:t>materiaL</a:t>
            </a:r>
            <a:endParaRPr lang="en-US" b="1" dirty="0">
              <a:solidFill>
                <a:schemeClr val="tx1"/>
              </a:solidFill>
            </a:endParaRPr>
          </a:p>
        </p:txBody>
      </p:sp>
      <p:sp>
        <p:nvSpPr>
          <p:cNvPr id="4" name="TextBox 3">
            <a:extLst>
              <a:ext uri="{FF2B5EF4-FFF2-40B4-BE49-F238E27FC236}">
                <a16:creationId xmlns:a16="http://schemas.microsoft.com/office/drawing/2014/main" id="{8AA34725-61D7-4B35-9DE5-626138DE1712}"/>
              </a:ext>
            </a:extLst>
          </p:cNvPr>
          <p:cNvSpPr txBox="1"/>
          <p:nvPr/>
        </p:nvSpPr>
        <p:spPr>
          <a:xfrm>
            <a:off x="1521198" y="5033295"/>
            <a:ext cx="10149434" cy="1323439"/>
          </a:xfrm>
          <a:prstGeom prst="rect">
            <a:avLst/>
          </a:prstGeom>
          <a:noFill/>
        </p:spPr>
        <p:txBody>
          <a:bodyPr wrap="square" rtlCol="0">
            <a:spAutoFit/>
          </a:bodyPr>
          <a:lstStyle/>
          <a:p>
            <a:r>
              <a:rPr lang="es-ES" sz="4000" b="1" u="sng" dirty="0">
                <a:solidFill>
                  <a:srgbClr val="FFFF00"/>
                </a:solidFill>
              </a:rPr>
              <a:t>5. </a:t>
            </a:r>
            <a:r>
              <a:rPr lang="es-ES" sz="4000" b="1" u="sng" dirty="0" err="1">
                <a:solidFill>
                  <a:srgbClr val="FFFF00"/>
                </a:solidFill>
              </a:rPr>
              <a:t>What</a:t>
            </a:r>
            <a:r>
              <a:rPr lang="es-ES" sz="4000" b="1" u="sng" dirty="0">
                <a:solidFill>
                  <a:srgbClr val="FFFF00"/>
                </a:solidFill>
              </a:rPr>
              <a:t> </a:t>
            </a:r>
            <a:r>
              <a:rPr lang="es-ES" sz="4000" b="1" u="sng" dirty="0" err="1">
                <a:solidFill>
                  <a:srgbClr val="FFFF00"/>
                </a:solidFill>
              </a:rPr>
              <a:t>theories</a:t>
            </a:r>
            <a:r>
              <a:rPr lang="es-ES" sz="4000" b="1" u="sng" dirty="0">
                <a:solidFill>
                  <a:srgbClr val="FFFF00"/>
                </a:solidFill>
              </a:rPr>
              <a:t> can </a:t>
            </a:r>
            <a:r>
              <a:rPr lang="es-ES" sz="4000" b="1" u="sng" dirty="0" err="1">
                <a:solidFill>
                  <a:srgbClr val="FFFF00"/>
                </a:solidFill>
              </a:rPr>
              <a:t>you</a:t>
            </a:r>
            <a:r>
              <a:rPr lang="es-ES" sz="4000" b="1" u="sng" dirty="0">
                <a:solidFill>
                  <a:srgbClr val="FFFF00"/>
                </a:solidFill>
              </a:rPr>
              <a:t> </a:t>
            </a:r>
            <a:r>
              <a:rPr lang="es-ES" sz="4000" b="1" u="sng" dirty="0" err="1">
                <a:solidFill>
                  <a:srgbClr val="FFFF00"/>
                </a:solidFill>
              </a:rPr>
              <a:t>find</a:t>
            </a:r>
            <a:r>
              <a:rPr lang="es-ES" sz="4000" b="1" u="sng" dirty="0">
                <a:solidFill>
                  <a:srgbClr val="FFFF00"/>
                </a:solidFill>
              </a:rPr>
              <a:t> </a:t>
            </a:r>
            <a:r>
              <a:rPr lang="es-ES" sz="4000" b="1" u="sng" dirty="0" err="1">
                <a:solidFill>
                  <a:srgbClr val="FFFF00"/>
                </a:solidFill>
              </a:rPr>
              <a:t>that</a:t>
            </a:r>
            <a:r>
              <a:rPr lang="es-ES" sz="4000" b="1" u="sng" dirty="0">
                <a:solidFill>
                  <a:srgbClr val="FFFF00"/>
                </a:solidFill>
              </a:rPr>
              <a:t> </a:t>
            </a:r>
            <a:r>
              <a:rPr lang="es-ES" sz="4000" b="1" u="sng" dirty="0" err="1">
                <a:solidFill>
                  <a:srgbClr val="FFFF00"/>
                </a:solidFill>
              </a:rPr>
              <a:t>suggest</a:t>
            </a:r>
            <a:r>
              <a:rPr lang="es-ES" sz="4000" b="1" u="sng" dirty="0">
                <a:solidFill>
                  <a:srgbClr val="FFFF00"/>
                </a:solidFill>
              </a:rPr>
              <a:t> </a:t>
            </a:r>
            <a:r>
              <a:rPr lang="es-ES" sz="4000" b="1" u="sng" dirty="0" err="1">
                <a:solidFill>
                  <a:srgbClr val="FFFF00"/>
                </a:solidFill>
              </a:rPr>
              <a:t>how</a:t>
            </a:r>
            <a:r>
              <a:rPr lang="es-ES" sz="4000" b="1" u="sng" dirty="0">
                <a:solidFill>
                  <a:srgbClr val="FFFF00"/>
                </a:solidFill>
              </a:rPr>
              <a:t> </a:t>
            </a:r>
            <a:r>
              <a:rPr lang="es-ES" sz="4000" b="1" u="sng" dirty="0" err="1">
                <a:solidFill>
                  <a:srgbClr val="FFFF00"/>
                </a:solidFill>
              </a:rPr>
              <a:t>the</a:t>
            </a:r>
            <a:r>
              <a:rPr lang="es-ES" sz="4000" b="1" u="sng" dirty="0">
                <a:solidFill>
                  <a:srgbClr val="FFFF00"/>
                </a:solidFill>
              </a:rPr>
              <a:t> </a:t>
            </a:r>
            <a:r>
              <a:rPr lang="es-ES" sz="4000" b="1" u="sng" dirty="0" err="1">
                <a:solidFill>
                  <a:srgbClr val="FFFF00"/>
                </a:solidFill>
              </a:rPr>
              <a:t>first</a:t>
            </a:r>
            <a:r>
              <a:rPr lang="es-ES" sz="4000" b="1" u="sng" dirty="0">
                <a:solidFill>
                  <a:srgbClr val="FFFF00"/>
                </a:solidFill>
              </a:rPr>
              <a:t> </a:t>
            </a:r>
            <a:r>
              <a:rPr lang="es-ES" sz="4000" b="1" u="sng" dirty="0" err="1">
                <a:solidFill>
                  <a:srgbClr val="FFFF00"/>
                </a:solidFill>
              </a:rPr>
              <a:t>cells</a:t>
            </a:r>
            <a:r>
              <a:rPr lang="es-ES" sz="4000" b="1" u="sng" dirty="0">
                <a:solidFill>
                  <a:srgbClr val="FFFF00"/>
                </a:solidFill>
              </a:rPr>
              <a:t> </a:t>
            </a:r>
            <a:r>
              <a:rPr lang="es-ES" sz="4000" b="1" u="sng" dirty="0" err="1">
                <a:solidFill>
                  <a:srgbClr val="FFFF00"/>
                </a:solidFill>
              </a:rPr>
              <a:t>were</a:t>
            </a:r>
            <a:r>
              <a:rPr lang="es-ES" sz="4000" b="1" u="sng" dirty="0">
                <a:solidFill>
                  <a:srgbClr val="FFFF00"/>
                </a:solidFill>
              </a:rPr>
              <a:t> </a:t>
            </a:r>
            <a:r>
              <a:rPr lang="es-ES" sz="4000" b="1" u="sng" dirty="0" err="1">
                <a:solidFill>
                  <a:srgbClr val="FFFF00"/>
                </a:solidFill>
              </a:rPr>
              <a:t>formed</a:t>
            </a:r>
            <a:r>
              <a:rPr lang="es-ES" sz="4000" b="1" u="sng" dirty="0">
                <a:solidFill>
                  <a:srgbClr val="FFFF00"/>
                </a:solidFill>
              </a:rPr>
              <a:t>?</a:t>
            </a:r>
          </a:p>
        </p:txBody>
      </p:sp>
    </p:spTree>
    <p:extLst>
      <p:ext uri="{BB962C8B-B14F-4D97-AF65-F5344CB8AC3E}">
        <p14:creationId xmlns:p14="http://schemas.microsoft.com/office/powerpoint/2010/main" val="207437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0235-D347-4778-BBD4-06FE9E96B030}"/>
              </a:ext>
            </a:extLst>
          </p:cNvPr>
          <p:cNvSpPr>
            <a:spLocks noGrp="1"/>
          </p:cNvSpPr>
          <p:nvPr>
            <p:ph type="title"/>
          </p:nvPr>
        </p:nvSpPr>
        <p:spPr>
          <a:xfrm>
            <a:off x="1141413" y="18016"/>
            <a:ext cx="9905998" cy="1478570"/>
          </a:xfrm>
        </p:spPr>
        <p:txBody>
          <a:bodyPr>
            <a:normAutofit/>
          </a:bodyPr>
          <a:lstStyle/>
          <a:p>
            <a:r>
              <a:rPr lang="en-US" sz="3300" dirty="0">
                <a:latin typeface="Arial" panose="020B0604020202020204" pitchFamily="34" charset="0"/>
              </a:rPr>
              <a:t>The theory that living cells arose from non-living matter is known as </a:t>
            </a:r>
            <a:r>
              <a:rPr lang="en-US" sz="3300" b="1" i="1" dirty="0">
                <a:latin typeface="Arial" panose="020B0604020202020204" pitchFamily="34" charset="0"/>
              </a:rPr>
              <a:t>abiogenesis</a:t>
            </a:r>
            <a:endParaRPr lang="es-ES" sz="33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87204129"/>
              </p:ext>
            </p:extLst>
          </p:nvPr>
        </p:nvGraphicFramePr>
        <p:xfrm>
          <a:off x="1164712" y="1250922"/>
          <a:ext cx="10842042" cy="441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CA57D37-9E06-4B9A-BDFB-9F716D190618}"/>
              </a:ext>
            </a:extLst>
          </p:cNvPr>
          <p:cNvSpPr txBox="1"/>
          <p:nvPr/>
        </p:nvSpPr>
        <p:spPr>
          <a:xfrm>
            <a:off x="913181" y="1496586"/>
            <a:ext cx="7836248" cy="461665"/>
          </a:xfrm>
          <a:prstGeom prst="rect">
            <a:avLst/>
          </a:prstGeom>
          <a:noFill/>
        </p:spPr>
        <p:txBody>
          <a:bodyPr wrap="none" rtlCol="0">
            <a:spAutoFit/>
          </a:bodyPr>
          <a:lstStyle/>
          <a:p>
            <a:r>
              <a:rPr lang="en-US" sz="2400" u="sng" dirty="0"/>
              <a:t>This process is </a:t>
            </a:r>
            <a:r>
              <a:rPr lang="en-US" sz="2400" u="sng" dirty="0" err="1"/>
              <a:t>theorised</a:t>
            </a:r>
            <a:r>
              <a:rPr lang="en-US" sz="2400" u="sng" dirty="0"/>
              <a:t> to have occurred over four key stages:</a:t>
            </a:r>
            <a:endParaRPr lang="es-ES" sz="2400" u="sng" dirty="0"/>
          </a:p>
        </p:txBody>
      </p:sp>
      <p:pic>
        <p:nvPicPr>
          <p:cNvPr id="9" name="Picture 2" descr="Image result for abiogenesis">
            <a:extLst>
              <a:ext uri="{FF2B5EF4-FFF2-40B4-BE49-F238E27FC236}">
                <a16:creationId xmlns:a16="http://schemas.microsoft.com/office/drawing/2014/main" id="{1D68F60E-ECFB-47F5-90C3-6304F12974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840" t="68148" r="47562"/>
          <a:stretch/>
        </p:blipFill>
        <p:spPr bwMode="auto">
          <a:xfrm>
            <a:off x="9707512" y="4551528"/>
            <a:ext cx="1883527" cy="21844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abiogenesis">
            <a:extLst>
              <a:ext uri="{FF2B5EF4-FFF2-40B4-BE49-F238E27FC236}">
                <a16:creationId xmlns:a16="http://schemas.microsoft.com/office/drawing/2014/main" id="{66EE34C4-0557-4A9E-A410-B21CCB2C23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257" r="47562" b="79453"/>
          <a:stretch/>
        </p:blipFill>
        <p:spPr bwMode="auto">
          <a:xfrm>
            <a:off x="1377814" y="5116014"/>
            <a:ext cx="1936764" cy="14091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abiogenesis">
            <a:extLst>
              <a:ext uri="{FF2B5EF4-FFF2-40B4-BE49-F238E27FC236}">
                <a16:creationId xmlns:a16="http://schemas.microsoft.com/office/drawing/2014/main" id="{E3C57C11-C809-4174-9642-3A3EFEE3A55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468" t="35008" r="44106" b="31360"/>
          <a:stretch/>
        </p:blipFill>
        <p:spPr bwMode="auto">
          <a:xfrm>
            <a:off x="6494013" y="4802657"/>
            <a:ext cx="2255416" cy="19332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abiogenesis">
            <a:extLst>
              <a:ext uri="{FF2B5EF4-FFF2-40B4-BE49-F238E27FC236}">
                <a16:creationId xmlns:a16="http://schemas.microsoft.com/office/drawing/2014/main" id="{66465670-6805-46C0-9A7D-CA9F7BEAA3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379" t="19692" r="47562" b="64388"/>
          <a:stretch/>
        </p:blipFill>
        <p:spPr bwMode="auto">
          <a:xfrm>
            <a:off x="4155016" y="5122240"/>
            <a:ext cx="1742762" cy="109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9E3E-1B10-4434-92CD-1AC083E01201}"/>
              </a:ext>
            </a:extLst>
          </p:cNvPr>
          <p:cNvSpPr>
            <a:spLocks noGrp="1"/>
          </p:cNvSpPr>
          <p:nvPr>
            <p:ph type="title"/>
          </p:nvPr>
        </p:nvSpPr>
        <p:spPr>
          <a:xfrm>
            <a:off x="2192291" y="768642"/>
            <a:ext cx="8002587" cy="2629649"/>
          </a:xfrm>
        </p:spPr>
        <p:txBody>
          <a:bodyPr>
            <a:normAutofit/>
          </a:bodyPr>
          <a:lstStyle/>
          <a:p>
            <a:r>
              <a:rPr lang="es-ES" sz="4000" b="1" u="sng" dirty="0">
                <a:solidFill>
                  <a:srgbClr val="FFFF00"/>
                </a:solidFill>
                <a:latin typeface="+mn-lt"/>
                <a:ea typeface="+mn-ea"/>
                <a:cs typeface="+mn-cs"/>
              </a:rPr>
              <a:t>6. Can </a:t>
            </a:r>
            <a:r>
              <a:rPr lang="es-ES" sz="4000" b="1" u="sng" dirty="0" err="1">
                <a:solidFill>
                  <a:srgbClr val="FFFF00"/>
                </a:solidFill>
                <a:latin typeface="+mn-lt"/>
                <a:ea typeface="+mn-ea"/>
                <a:cs typeface="+mn-cs"/>
              </a:rPr>
              <a:t>you</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find</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any</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evidence</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thaT</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Supports</a:t>
            </a:r>
            <a:r>
              <a:rPr lang="es-ES" sz="4000" b="1" u="sng" dirty="0">
                <a:solidFill>
                  <a:srgbClr val="FFFF00"/>
                </a:solidFill>
                <a:latin typeface="+mn-lt"/>
                <a:ea typeface="+mn-ea"/>
                <a:cs typeface="+mn-cs"/>
              </a:rPr>
              <a:t> </a:t>
            </a:r>
            <a:r>
              <a:rPr lang="en-US" sz="4000" b="1" u="sng" dirty="0">
                <a:solidFill>
                  <a:srgbClr val="FFFF00"/>
                </a:solidFill>
                <a:latin typeface="+mn-lt"/>
                <a:ea typeface="+mn-ea"/>
                <a:cs typeface="+mn-cs"/>
              </a:rPr>
              <a:t>The theory that living cells arose from non-living matter?</a:t>
            </a:r>
            <a:endParaRPr lang="es-ES" sz="4000" b="1" u="sng" dirty="0">
              <a:solidFill>
                <a:srgbClr val="FFFF00"/>
              </a:solidFill>
              <a:latin typeface="+mn-lt"/>
              <a:ea typeface="+mn-ea"/>
              <a:cs typeface="+mn-cs"/>
            </a:endParaRPr>
          </a:p>
        </p:txBody>
      </p:sp>
      <p:pic>
        <p:nvPicPr>
          <p:cNvPr id="10242" name="Picture 2" descr="Image result for evidence">
            <a:extLst>
              <a:ext uri="{FF2B5EF4-FFF2-40B4-BE49-F238E27FC236}">
                <a16:creationId xmlns:a16="http://schemas.microsoft.com/office/drawing/2014/main" id="{1979E24E-E905-4008-AE5A-C00D3D6D2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704" y="3692288"/>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8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7"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2" descr="Miller-Ure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096000" y="742949"/>
            <a:ext cx="5456279" cy="534715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79" name="Group 78"/>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0" name="Rectangle 5"/>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81" name="Freeform 6"/>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7"/>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8"/>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9"/>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10"/>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11"/>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12"/>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13"/>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14"/>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15"/>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Line 16"/>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2" name="Freeform 17"/>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18"/>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19"/>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Freeform 20"/>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6" name="Rectangle 21"/>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7" name="Freeform 22"/>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23"/>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24"/>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25"/>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26"/>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27"/>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28"/>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29"/>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30"/>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31"/>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07DE744-2267-4D5C-9D16-B1063DF2C5DD}"/>
              </a:ext>
            </a:extLst>
          </p:cNvPr>
          <p:cNvSpPr>
            <a:spLocks noGrp="1"/>
          </p:cNvSpPr>
          <p:nvPr>
            <p:ph type="title"/>
          </p:nvPr>
        </p:nvSpPr>
        <p:spPr>
          <a:xfrm>
            <a:off x="1646736" y="-103376"/>
            <a:ext cx="4459286" cy="1478570"/>
          </a:xfrm>
        </p:spPr>
        <p:txBody>
          <a:bodyPr>
            <a:normAutofit/>
          </a:bodyPr>
          <a:lstStyle/>
          <a:p>
            <a:r>
              <a:rPr lang="es-ES" sz="3200" b="1" u="sng">
                <a:latin typeface="Arial" panose="020B0604020202020204" pitchFamily="34" charset="0"/>
              </a:rPr>
              <a:t>Miller-Urey Experiment</a:t>
            </a:r>
            <a:endParaRPr lang="es-ES" sz="3200"/>
          </a:p>
        </p:txBody>
      </p:sp>
      <p:sp>
        <p:nvSpPr>
          <p:cNvPr id="3079" name="Content Placeholder 3078"/>
          <p:cNvSpPr>
            <a:spLocks noGrp="1"/>
          </p:cNvSpPr>
          <p:nvPr>
            <p:ph idx="1"/>
          </p:nvPr>
        </p:nvSpPr>
        <p:spPr>
          <a:xfrm>
            <a:off x="1024437" y="1224827"/>
            <a:ext cx="5042988" cy="5618886"/>
          </a:xfrm>
        </p:spPr>
        <p:txBody>
          <a:bodyPr>
            <a:normAutofit fontScale="92500" lnSpcReduction="10000"/>
          </a:bodyPr>
          <a:lstStyle/>
          <a:p>
            <a:r>
              <a:rPr lang="en-US" sz="1600" dirty="0">
                <a:latin typeface="Arial" panose="020B0604020202020204" pitchFamily="34" charset="0"/>
              </a:rPr>
              <a:t>The non-living synthesis of simple organic molecules has been demonstrated by the Miller-Urey experiment</a:t>
            </a:r>
            <a:endParaRPr lang="en-US" sz="1600" dirty="0">
              <a:latin typeface="Georgia" panose="02040502050405020303" pitchFamily="18" charset="0"/>
            </a:endParaRPr>
          </a:p>
          <a:p>
            <a:r>
              <a:rPr lang="en-US" sz="1600" dirty="0">
                <a:latin typeface="Arial" panose="020B0604020202020204" pitchFamily="34" charset="0"/>
              </a:rPr>
              <a:t>Stanley Miller and Harold Urey recreated the postulated conditions of pre-biotic Earth using a closed system of flasks and tubes</a:t>
            </a:r>
            <a:endParaRPr lang="en-US" sz="1600" dirty="0">
              <a:latin typeface="Georgia" panose="02040502050405020303" pitchFamily="18" charset="0"/>
            </a:endParaRPr>
          </a:p>
          <a:p>
            <a:r>
              <a:rPr lang="en-US" sz="1600" dirty="0">
                <a:latin typeface="Arial" panose="020B0604020202020204" pitchFamily="34" charset="0"/>
              </a:rPr>
              <a:t>Water was boiled to </a:t>
            </a:r>
            <a:r>
              <a:rPr lang="en-US" sz="1600" dirty="0" err="1">
                <a:latin typeface="Arial" panose="020B0604020202020204" pitchFamily="34" charset="0"/>
              </a:rPr>
              <a:t>vapour</a:t>
            </a:r>
            <a:r>
              <a:rPr lang="en-US" sz="1600" dirty="0">
                <a:latin typeface="Arial" panose="020B0604020202020204" pitchFamily="34" charset="0"/>
              </a:rPr>
              <a:t> to reflect the </a:t>
            </a:r>
            <a:r>
              <a:rPr lang="en-US" sz="1600" i="1" dirty="0">
                <a:latin typeface="Arial" panose="020B0604020202020204" pitchFamily="34" charset="0"/>
              </a:rPr>
              <a:t>high temperatures</a:t>
            </a:r>
            <a:r>
              <a:rPr lang="en-US" sz="1600" dirty="0">
                <a:latin typeface="Arial" panose="020B0604020202020204" pitchFamily="34" charset="0"/>
              </a:rPr>
              <a:t> common to Earth’s original conditions</a:t>
            </a:r>
            <a:endParaRPr lang="en-US" sz="1600" dirty="0">
              <a:latin typeface="Georgia" panose="02040502050405020303" pitchFamily="18" charset="0"/>
            </a:endParaRPr>
          </a:p>
          <a:p>
            <a:r>
              <a:rPr lang="en-US" sz="1600" dirty="0">
                <a:latin typeface="Arial" panose="020B0604020202020204" pitchFamily="34" charset="0"/>
              </a:rPr>
              <a:t>The </a:t>
            </a:r>
            <a:r>
              <a:rPr lang="en-US" sz="1600" dirty="0" err="1">
                <a:latin typeface="Arial" panose="020B0604020202020204" pitchFamily="34" charset="0"/>
              </a:rPr>
              <a:t>vapour</a:t>
            </a:r>
            <a:r>
              <a:rPr lang="en-US" sz="1600" dirty="0">
                <a:latin typeface="Arial" panose="020B0604020202020204" pitchFamily="34" charset="0"/>
              </a:rPr>
              <a:t> was mixed with a variety of gases (including H</a:t>
            </a:r>
            <a:r>
              <a:rPr lang="en-US" sz="1600" baseline="-25000" dirty="0">
                <a:latin typeface="Arial" panose="020B0604020202020204" pitchFamily="34" charset="0"/>
              </a:rPr>
              <a:t>2</a:t>
            </a:r>
            <a:r>
              <a:rPr lang="en-US" sz="1600" dirty="0">
                <a:latin typeface="Arial" panose="020B0604020202020204" pitchFamily="34" charset="0"/>
              </a:rPr>
              <a:t>, CH</a:t>
            </a:r>
            <a:r>
              <a:rPr lang="en-US" sz="1600" baseline="-25000" dirty="0">
                <a:latin typeface="Arial" panose="020B0604020202020204" pitchFamily="34" charset="0"/>
              </a:rPr>
              <a:t>4</a:t>
            </a:r>
            <a:r>
              <a:rPr lang="en-US" sz="1600" dirty="0">
                <a:latin typeface="Arial" panose="020B0604020202020204" pitchFamily="34" charset="0"/>
              </a:rPr>
              <a:t>, NH</a:t>
            </a:r>
            <a:r>
              <a:rPr lang="en-US" sz="1600" baseline="-25000" dirty="0">
                <a:latin typeface="Arial" panose="020B0604020202020204" pitchFamily="34" charset="0"/>
              </a:rPr>
              <a:t>3</a:t>
            </a:r>
            <a:r>
              <a:rPr lang="en-US" sz="1600" dirty="0">
                <a:latin typeface="Arial" panose="020B0604020202020204" pitchFamily="34" charset="0"/>
              </a:rPr>
              <a:t>) to create a </a:t>
            </a:r>
            <a:r>
              <a:rPr lang="en-US" sz="1600" i="1" dirty="0">
                <a:latin typeface="Arial" panose="020B0604020202020204" pitchFamily="34" charset="0"/>
              </a:rPr>
              <a:t>reducing atmosphere</a:t>
            </a:r>
            <a:r>
              <a:rPr lang="en-US" sz="1600" dirty="0">
                <a:latin typeface="Arial" panose="020B0604020202020204" pitchFamily="34" charset="0"/>
              </a:rPr>
              <a:t> (</a:t>
            </a:r>
            <a:r>
              <a:rPr lang="en-US" sz="1600" b="1" u="sng" dirty="0">
                <a:latin typeface="Arial" panose="020B0604020202020204" pitchFamily="34" charset="0"/>
              </a:rPr>
              <a:t>no</a:t>
            </a:r>
            <a:r>
              <a:rPr lang="en-US" sz="1600" dirty="0">
                <a:latin typeface="Arial" panose="020B0604020202020204" pitchFamily="34" charset="0"/>
              </a:rPr>
              <a:t> oxygen)</a:t>
            </a:r>
            <a:endParaRPr lang="en-US" sz="1600" dirty="0">
              <a:latin typeface="Georgia" panose="02040502050405020303" pitchFamily="18" charset="0"/>
            </a:endParaRPr>
          </a:p>
          <a:p>
            <a:r>
              <a:rPr lang="en-US" sz="1600" dirty="0">
                <a:latin typeface="Arial" panose="020B0604020202020204" pitchFamily="34" charset="0"/>
              </a:rPr>
              <a:t>This mixture was then exposed to an </a:t>
            </a:r>
            <a:r>
              <a:rPr lang="en-US" sz="1600" i="1" dirty="0">
                <a:latin typeface="Arial" panose="020B0604020202020204" pitchFamily="34" charset="0"/>
              </a:rPr>
              <a:t>electrical discharge</a:t>
            </a:r>
            <a:r>
              <a:rPr lang="en-US" sz="1600" dirty="0">
                <a:latin typeface="Arial" panose="020B0604020202020204" pitchFamily="34" charset="0"/>
              </a:rPr>
              <a:t> (simulating the effects of lightning as an energy source for reactions)</a:t>
            </a:r>
            <a:endParaRPr lang="en-US" sz="1600" dirty="0">
              <a:latin typeface="Georgia" panose="02040502050405020303" pitchFamily="18" charset="0"/>
            </a:endParaRPr>
          </a:p>
          <a:p>
            <a:r>
              <a:rPr lang="en-US" sz="1600" dirty="0">
                <a:latin typeface="Arial" panose="020B0604020202020204" pitchFamily="34" charset="0"/>
              </a:rPr>
              <a:t>The mixture was then allowed to </a:t>
            </a:r>
            <a:r>
              <a:rPr lang="en-US" sz="1600" i="1" dirty="0">
                <a:latin typeface="Arial" panose="020B0604020202020204" pitchFamily="34" charset="0"/>
              </a:rPr>
              <a:t>cool</a:t>
            </a:r>
            <a:r>
              <a:rPr lang="en-US" sz="1600" dirty="0">
                <a:latin typeface="Arial" panose="020B0604020202020204" pitchFamily="34" charset="0"/>
              </a:rPr>
              <a:t> (concentrating components) and left for a period of ~1 week</a:t>
            </a:r>
            <a:endParaRPr lang="en-US" sz="1600" dirty="0">
              <a:latin typeface="Georgia" panose="02040502050405020303" pitchFamily="18" charset="0"/>
            </a:endParaRPr>
          </a:p>
          <a:p>
            <a:r>
              <a:rPr lang="en-US" sz="1600" dirty="0">
                <a:latin typeface="Arial" panose="020B0604020202020204" pitchFamily="34" charset="0"/>
              </a:rPr>
              <a:t>After this time, the condensed mixture was </a:t>
            </a:r>
            <a:r>
              <a:rPr lang="en-US" sz="1600" dirty="0" err="1">
                <a:latin typeface="Arial" panose="020B0604020202020204" pitchFamily="34" charset="0"/>
              </a:rPr>
              <a:t>analysed</a:t>
            </a:r>
            <a:r>
              <a:rPr lang="en-US" sz="1600" dirty="0">
                <a:latin typeface="Arial" panose="020B0604020202020204" pitchFamily="34" charset="0"/>
              </a:rPr>
              <a:t> and found to contain traces of simple organic molecules</a:t>
            </a:r>
          </a:p>
        </p:txBody>
      </p:sp>
    </p:spTree>
    <p:extLst>
      <p:ext uri="{BB962C8B-B14F-4D97-AF65-F5344CB8AC3E}">
        <p14:creationId xmlns:p14="http://schemas.microsoft.com/office/powerpoint/2010/main" val="302222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8A45-BF33-4C00-9920-E3056983A106}"/>
              </a:ext>
            </a:extLst>
          </p:cNvPr>
          <p:cNvSpPr>
            <a:spLocks noGrp="1"/>
          </p:cNvSpPr>
          <p:nvPr>
            <p:ph type="title"/>
          </p:nvPr>
        </p:nvSpPr>
        <p:spPr>
          <a:xfrm>
            <a:off x="787649" y="127554"/>
            <a:ext cx="3141829" cy="5507328"/>
          </a:xfrm>
        </p:spPr>
        <p:txBody>
          <a:bodyPr>
            <a:normAutofit/>
          </a:bodyPr>
          <a:lstStyle/>
          <a:p>
            <a:r>
              <a:rPr lang="es-ES" dirty="0"/>
              <a:t>   </a:t>
            </a:r>
            <a:r>
              <a:rPr lang="es-ES" dirty="0" err="1"/>
              <a:t>Science</a:t>
            </a:r>
            <a:r>
              <a:rPr lang="es-ES" dirty="0"/>
              <a:t>   </a:t>
            </a:r>
            <a:br>
              <a:rPr lang="es-ES" dirty="0"/>
            </a:br>
            <a:r>
              <a:rPr lang="es-ES" dirty="0"/>
              <a:t>   news:</a:t>
            </a:r>
            <a:br>
              <a:rPr lang="es-ES" dirty="0"/>
            </a:br>
            <a:br>
              <a:rPr lang="es-ES" dirty="0"/>
            </a:br>
            <a:r>
              <a:rPr lang="en-US" b="1" dirty="0"/>
              <a:t>Unusual Organic Molecule Discovered At The Heart Of The Milky Way</a:t>
            </a:r>
            <a:endParaRPr lang="es-ES" dirty="0"/>
          </a:p>
        </p:txBody>
      </p:sp>
      <p:sp>
        <p:nvSpPr>
          <p:cNvPr id="3" name="Content Placeholder 2">
            <a:extLst>
              <a:ext uri="{FF2B5EF4-FFF2-40B4-BE49-F238E27FC236}">
                <a16:creationId xmlns:a16="http://schemas.microsoft.com/office/drawing/2014/main" id="{B3805C36-D756-4AD5-ACB1-7A80F7735351}"/>
              </a:ext>
            </a:extLst>
          </p:cNvPr>
          <p:cNvSpPr>
            <a:spLocks noGrp="1"/>
          </p:cNvSpPr>
          <p:nvPr>
            <p:ph idx="1"/>
          </p:nvPr>
        </p:nvSpPr>
        <p:spPr>
          <a:xfrm>
            <a:off x="4540743" y="638650"/>
            <a:ext cx="6841131" cy="5954656"/>
          </a:xfrm>
        </p:spPr>
        <p:txBody>
          <a:bodyPr>
            <a:normAutofit/>
          </a:bodyPr>
          <a:lstStyle/>
          <a:p>
            <a:pPr marL="0" indent="0">
              <a:lnSpc>
                <a:spcPct val="110000"/>
              </a:lnSpc>
              <a:buNone/>
            </a:pPr>
            <a:r>
              <a:rPr lang="en-US" sz="2000" dirty="0"/>
              <a:t>Some 27,000 light-years away from Earth, at the center of the Milky Way, lies the giant star-forming dust cloud Sagittarius B2. This cloud has billions upon billions of liters of alcohol inside it, such as methanol, vinyl-alcohol and ethanol. Researchers have also discovered the presence of a branched, carbon-based organic molecule called </a:t>
            </a:r>
            <a:r>
              <a:rPr lang="en-US" sz="2000" dirty="0" err="1"/>
              <a:t>iso</a:t>
            </a:r>
            <a:r>
              <a:rPr lang="en-US" sz="2000" dirty="0"/>
              <a:t>-propyl cyanide. Its structure is the closest discovered so far to the complex organic molecules of life that we are familiar with. </a:t>
            </a:r>
          </a:p>
          <a:p>
            <a:pPr marL="0" indent="0">
              <a:lnSpc>
                <a:spcPct val="110000"/>
              </a:lnSpc>
              <a:buNone/>
            </a:pPr>
            <a:r>
              <a:rPr lang="en-US" sz="2000" dirty="0"/>
              <a:t>The structure of </a:t>
            </a:r>
            <a:r>
              <a:rPr lang="en-US" sz="2000" dirty="0" err="1"/>
              <a:t>iso</a:t>
            </a:r>
            <a:r>
              <a:rPr lang="en-US" sz="2000" dirty="0"/>
              <a:t>-propyl cyanide is a common feature in many molecules that are required for life, such as amino acids which are what proteins are made up of. Tantalizingly, this could suggest that biologically critical molecules, such as amino acids that are often found in meteorites, are forged in the early stages of star formation. Astronomers are hopeful that one day, amino acids will be discovered in our galaxy. If it turns out that they are widespread throughout the Milky Way, then it may well be that so is life. </a:t>
            </a:r>
            <a:endParaRPr lang="es-ES" sz="2000" dirty="0"/>
          </a:p>
        </p:txBody>
      </p:sp>
      <p:pic>
        <p:nvPicPr>
          <p:cNvPr id="4102" name="Picture 6" descr="Image result for radio telescopes">
            <a:extLst>
              <a:ext uri="{FF2B5EF4-FFF2-40B4-BE49-F238E27FC236}">
                <a16:creationId xmlns:a16="http://schemas.microsoft.com/office/drawing/2014/main" id="{0803C754-DEA1-4295-96F6-9A7B1392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39" y="4932948"/>
            <a:ext cx="2213810" cy="166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0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ADE6C2-4E50-47C5-A5BD-43E030D61BA8}"/>
              </a:ext>
            </a:extLst>
          </p:cNvPr>
          <p:cNvPicPr>
            <a:picLocks noChangeAspect="1"/>
          </p:cNvPicPr>
          <p:nvPr/>
        </p:nvPicPr>
        <p:blipFill>
          <a:blip r:embed="rId2"/>
          <a:stretch>
            <a:fillRect/>
          </a:stretch>
        </p:blipFill>
        <p:spPr>
          <a:xfrm>
            <a:off x="743846" y="2381480"/>
            <a:ext cx="5729698" cy="358106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1" name="Picture 10">
            <a:extLst>
              <a:ext uri="{FF2B5EF4-FFF2-40B4-BE49-F238E27FC236}">
                <a16:creationId xmlns:a16="http://schemas.microsoft.com/office/drawing/2014/main" id="{A9490B7E-3D44-4F9F-85AD-7ECAC6193237}"/>
              </a:ext>
            </a:extLst>
          </p:cNvPr>
          <p:cNvPicPr>
            <a:picLocks noChangeAspect="1"/>
          </p:cNvPicPr>
          <p:nvPr/>
        </p:nvPicPr>
        <p:blipFill>
          <a:blip r:embed="rId3"/>
          <a:stretch>
            <a:fillRect/>
          </a:stretch>
        </p:blipFill>
        <p:spPr>
          <a:xfrm>
            <a:off x="7244354" y="3713437"/>
            <a:ext cx="3636737" cy="20900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E34D1FFE-1429-4F4C-ADB1-C3C7AB2DAF50}"/>
              </a:ext>
            </a:extLst>
          </p:cNvPr>
          <p:cNvSpPr>
            <a:spLocks noGrp="1"/>
          </p:cNvSpPr>
          <p:nvPr>
            <p:ph type="title"/>
          </p:nvPr>
        </p:nvSpPr>
        <p:spPr/>
        <p:txBody>
          <a:bodyPr>
            <a:normAutofit/>
          </a:bodyPr>
          <a:lstStyle/>
          <a:p>
            <a:r>
              <a:rPr lang="es-ES" sz="4400" b="1" dirty="0">
                <a:solidFill>
                  <a:srgbClr val="FF0000"/>
                </a:solidFill>
              </a:rPr>
              <a:t>SNOWBALL!</a:t>
            </a:r>
          </a:p>
        </p:txBody>
      </p:sp>
      <p:sp>
        <p:nvSpPr>
          <p:cNvPr id="3" name="Content Placeholder 2">
            <a:extLst>
              <a:ext uri="{FF2B5EF4-FFF2-40B4-BE49-F238E27FC236}">
                <a16:creationId xmlns:a16="http://schemas.microsoft.com/office/drawing/2014/main" id="{7CE1244F-4A5D-4DBE-8DDB-50D551C516E1}"/>
              </a:ext>
            </a:extLst>
          </p:cNvPr>
          <p:cNvSpPr>
            <a:spLocks noGrp="1"/>
          </p:cNvSpPr>
          <p:nvPr>
            <p:ph idx="1"/>
          </p:nvPr>
        </p:nvSpPr>
        <p:spPr>
          <a:xfrm>
            <a:off x="6473544" y="2097088"/>
            <a:ext cx="6012832" cy="3541714"/>
          </a:xfrm>
        </p:spPr>
        <p:txBody>
          <a:bodyPr>
            <a:normAutofit/>
          </a:bodyPr>
          <a:lstStyle/>
          <a:p>
            <a:pPr marL="0" indent="0">
              <a:buNone/>
            </a:pPr>
            <a:r>
              <a:rPr lang="es-ES" sz="3200" b="1" dirty="0">
                <a:solidFill>
                  <a:srgbClr val="FFFF00"/>
                </a:solidFill>
              </a:rPr>
              <a:t>1. </a:t>
            </a:r>
            <a:r>
              <a:rPr lang="es-ES" sz="3200" b="1" dirty="0" err="1">
                <a:solidFill>
                  <a:srgbClr val="FFFF00"/>
                </a:solidFill>
              </a:rPr>
              <a:t>Brainstorm</a:t>
            </a:r>
            <a:r>
              <a:rPr lang="es-ES" sz="3200" b="1" dirty="0">
                <a:solidFill>
                  <a:srgbClr val="FFFF00"/>
                </a:solidFill>
              </a:rPr>
              <a:t> </a:t>
            </a:r>
            <a:r>
              <a:rPr lang="es-ES" sz="3200" b="1" dirty="0" err="1">
                <a:solidFill>
                  <a:srgbClr val="FFFF00"/>
                </a:solidFill>
              </a:rPr>
              <a:t>what</a:t>
            </a:r>
            <a:r>
              <a:rPr lang="es-ES" sz="3200" b="1" dirty="0">
                <a:solidFill>
                  <a:srgbClr val="FFFF00"/>
                </a:solidFill>
              </a:rPr>
              <a:t> </a:t>
            </a:r>
            <a:r>
              <a:rPr lang="es-ES" sz="3200" b="1" dirty="0" err="1">
                <a:solidFill>
                  <a:srgbClr val="FFFF00"/>
                </a:solidFill>
              </a:rPr>
              <a:t>details</a:t>
            </a:r>
            <a:r>
              <a:rPr lang="es-ES" sz="3200" b="1" dirty="0">
                <a:solidFill>
                  <a:srgbClr val="FFFF00"/>
                </a:solidFill>
              </a:rPr>
              <a:t> </a:t>
            </a:r>
            <a:r>
              <a:rPr lang="es-ES" sz="3200" b="1" dirty="0" err="1">
                <a:solidFill>
                  <a:srgbClr val="FFFF00"/>
                </a:solidFill>
              </a:rPr>
              <a:t>you</a:t>
            </a:r>
            <a:r>
              <a:rPr lang="es-ES" sz="3200" b="1" dirty="0">
                <a:solidFill>
                  <a:srgbClr val="FFFF00"/>
                </a:solidFill>
              </a:rPr>
              <a:t> can </a:t>
            </a:r>
            <a:r>
              <a:rPr lang="es-ES" sz="3200" b="1" dirty="0" err="1">
                <a:solidFill>
                  <a:srgbClr val="FFFF00"/>
                </a:solidFill>
              </a:rPr>
              <a:t>remember</a:t>
            </a:r>
            <a:r>
              <a:rPr lang="es-ES" sz="3200" b="1" dirty="0">
                <a:solidFill>
                  <a:srgbClr val="FFFF00"/>
                </a:solidFill>
              </a:rPr>
              <a:t> </a:t>
            </a:r>
            <a:r>
              <a:rPr lang="es-ES" sz="3200" b="1" dirty="0" err="1">
                <a:solidFill>
                  <a:srgbClr val="FFFF00"/>
                </a:solidFill>
              </a:rPr>
              <a:t>about</a:t>
            </a:r>
            <a:r>
              <a:rPr lang="es-ES" sz="3200" b="1" dirty="0">
                <a:solidFill>
                  <a:srgbClr val="FFFF00"/>
                </a:solidFill>
              </a:rPr>
              <a:t> CELLS.</a:t>
            </a:r>
          </a:p>
        </p:txBody>
      </p:sp>
    </p:spTree>
    <p:extLst>
      <p:ext uri="{BB962C8B-B14F-4D97-AF65-F5344CB8AC3E}">
        <p14:creationId xmlns:p14="http://schemas.microsoft.com/office/powerpoint/2010/main" val="559902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biogenesis">
            <a:extLst>
              <a:ext uri="{FF2B5EF4-FFF2-40B4-BE49-F238E27FC236}">
                <a16:creationId xmlns:a16="http://schemas.microsoft.com/office/drawing/2014/main" id="{34DC40E8-ABEF-468D-9BFA-24324B0BBD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46" r="3" b="7575"/>
          <a:stretch/>
        </p:blipFill>
        <p:spPr bwMode="auto">
          <a:xfrm>
            <a:off x="7183901" y="1942594"/>
            <a:ext cx="4655075"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8E5911-BA41-43C0-98EC-14544049007F}"/>
              </a:ext>
            </a:extLst>
          </p:cNvPr>
          <p:cNvSpPr>
            <a:spLocks noGrp="1"/>
          </p:cNvSpPr>
          <p:nvPr>
            <p:ph type="title"/>
          </p:nvPr>
        </p:nvSpPr>
        <p:spPr>
          <a:xfrm>
            <a:off x="1032934" y="0"/>
            <a:ext cx="9905998" cy="1478570"/>
          </a:xfrm>
        </p:spPr>
        <p:txBody>
          <a:bodyPr>
            <a:normAutofit/>
          </a:bodyPr>
          <a:lstStyle/>
          <a:p>
            <a:pPr algn="ctr"/>
            <a:r>
              <a:rPr lang="es-ES" sz="5400" b="1" dirty="0" err="1"/>
              <a:t>Biogenesis</a:t>
            </a:r>
            <a:endParaRPr lang="es-ES" dirty="0"/>
          </a:p>
        </p:txBody>
      </p:sp>
      <p:sp>
        <p:nvSpPr>
          <p:cNvPr id="3" name="Content Placeholder 2">
            <a:extLst>
              <a:ext uri="{FF2B5EF4-FFF2-40B4-BE49-F238E27FC236}">
                <a16:creationId xmlns:a16="http://schemas.microsoft.com/office/drawing/2014/main" id="{E946EB40-9BBE-4059-B30C-3712EB07940B}"/>
              </a:ext>
            </a:extLst>
          </p:cNvPr>
          <p:cNvSpPr>
            <a:spLocks noGrp="1"/>
          </p:cNvSpPr>
          <p:nvPr>
            <p:ph idx="1"/>
          </p:nvPr>
        </p:nvSpPr>
        <p:spPr>
          <a:xfrm>
            <a:off x="1282889" y="696042"/>
            <a:ext cx="5827594" cy="6523629"/>
          </a:xfrm>
        </p:spPr>
        <p:txBody>
          <a:bodyPr anchor="ctr">
            <a:normAutofit/>
          </a:bodyPr>
          <a:lstStyle/>
          <a:p>
            <a:pPr>
              <a:lnSpc>
                <a:spcPct val="110000"/>
              </a:lnSpc>
            </a:pPr>
            <a:r>
              <a:rPr lang="en-US" dirty="0"/>
              <a:t>The </a:t>
            </a:r>
            <a:r>
              <a:rPr lang="en-US" sz="2800" dirty="0"/>
              <a:t>chemical</a:t>
            </a:r>
            <a:r>
              <a:rPr lang="en-US" dirty="0"/>
              <a:t> processes that contributed to the initial formation of biological life required specific conditions to proceed</a:t>
            </a:r>
          </a:p>
          <a:p>
            <a:pPr>
              <a:lnSpc>
                <a:spcPct val="110000"/>
              </a:lnSpc>
            </a:pPr>
            <a:r>
              <a:rPr lang="en-US" dirty="0"/>
              <a:t>This included a reducing atmosphere and high temperatures (&gt;100ºC) or electrical discharges to </a:t>
            </a:r>
            <a:r>
              <a:rPr lang="en-US" dirty="0" err="1"/>
              <a:t>catalyse</a:t>
            </a:r>
            <a:r>
              <a:rPr lang="en-US" dirty="0"/>
              <a:t> chemical reactions</a:t>
            </a:r>
          </a:p>
          <a:p>
            <a:pPr>
              <a:lnSpc>
                <a:spcPct val="110000"/>
              </a:lnSpc>
            </a:pPr>
            <a:r>
              <a:rPr lang="en-US" dirty="0"/>
              <a:t>These conditions do not commonly exist on modern Earth and hence living cells </a:t>
            </a:r>
            <a:r>
              <a:rPr lang="en-US" u="sng" dirty="0"/>
              <a:t>cannot</a:t>
            </a:r>
            <a:r>
              <a:rPr lang="en-US" dirty="0"/>
              <a:t> arise independently by abiogenesis</a:t>
            </a:r>
          </a:p>
          <a:p>
            <a:pPr>
              <a:lnSpc>
                <a:spcPct val="110000"/>
              </a:lnSpc>
            </a:pPr>
            <a:r>
              <a:rPr lang="en-US" dirty="0"/>
              <a:t>Instead, cells can only be formed by the division of pre-existing cells (biogenesis) </a:t>
            </a:r>
          </a:p>
          <a:p>
            <a:pPr>
              <a:lnSpc>
                <a:spcPct val="110000"/>
              </a:lnSpc>
            </a:pPr>
            <a:endParaRPr lang="es-ES" dirty="0"/>
          </a:p>
        </p:txBody>
      </p:sp>
    </p:spTree>
    <p:extLst>
      <p:ext uri="{BB962C8B-B14F-4D97-AF65-F5344CB8AC3E}">
        <p14:creationId xmlns:p14="http://schemas.microsoft.com/office/powerpoint/2010/main" val="2808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B07-9ACF-4418-A1BA-E61C46AF3E4A}"/>
              </a:ext>
            </a:extLst>
          </p:cNvPr>
          <p:cNvSpPr>
            <a:spLocks noGrp="1"/>
          </p:cNvSpPr>
          <p:nvPr>
            <p:ph type="title"/>
          </p:nvPr>
        </p:nvSpPr>
        <p:spPr/>
        <p:txBody>
          <a:bodyPr>
            <a:normAutofit/>
          </a:bodyPr>
          <a:lstStyle/>
          <a:p>
            <a:r>
              <a:rPr lang="es-ES" sz="4000" b="1" u="sng" dirty="0">
                <a:solidFill>
                  <a:srgbClr val="FFFF00"/>
                </a:solidFill>
                <a:latin typeface="+mn-lt"/>
                <a:ea typeface="+mn-ea"/>
                <a:cs typeface="+mn-cs"/>
              </a:rPr>
              <a:t>7. Who </a:t>
            </a:r>
            <a:r>
              <a:rPr lang="es-ES" sz="4000" b="1" u="sng" dirty="0" err="1">
                <a:solidFill>
                  <a:srgbClr val="FFFF00"/>
                </a:solidFill>
                <a:latin typeface="+mn-lt"/>
                <a:ea typeface="+mn-ea"/>
                <a:cs typeface="+mn-cs"/>
              </a:rPr>
              <a:t>is</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credited</a:t>
            </a:r>
            <a:r>
              <a:rPr lang="es-ES" sz="4000" b="1" u="sng" dirty="0">
                <a:solidFill>
                  <a:srgbClr val="FFFF00"/>
                </a:solidFill>
                <a:latin typeface="+mn-lt"/>
                <a:ea typeface="+mn-ea"/>
                <a:cs typeface="+mn-cs"/>
              </a:rPr>
              <a:t> as </a:t>
            </a:r>
            <a:r>
              <a:rPr lang="es-ES" sz="4000" b="1" u="sng" dirty="0" err="1">
                <a:solidFill>
                  <a:srgbClr val="FFFF00"/>
                </a:solidFill>
                <a:latin typeface="+mn-lt"/>
                <a:ea typeface="+mn-ea"/>
                <a:cs typeface="+mn-cs"/>
              </a:rPr>
              <a:t>proving</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the</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theory</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of</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biogenesis</a:t>
            </a:r>
            <a:r>
              <a:rPr lang="es-ES" sz="4000" b="1" u="sng" dirty="0">
                <a:solidFill>
                  <a:srgbClr val="FFFF00"/>
                </a:solidFill>
                <a:latin typeface="+mn-lt"/>
                <a:ea typeface="+mn-ea"/>
                <a:cs typeface="+mn-cs"/>
              </a:rPr>
              <a:t>?</a:t>
            </a:r>
          </a:p>
        </p:txBody>
      </p:sp>
      <p:sp>
        <p:nvSpPr>
          <p:cNvPr id="3" name="Content Placeholder 2">
            <a:extLst>
              <a:ext uri="{FF2B5EF4-FFF2-40B4-BE49-F238E27FC236}">
                <a16:creationId xmlns:a16="http://schemas.microsoft.com/office/drawing/2014/main" id="{66DED0C4-69FB-45D1-9E65-AF4992D74A49}"/>
              </a:ext>
            </a:extLst>
          </p:cNvPr>
          <p:cNvSpPr>
            <a:spLocks noGrp="1"/>
          </p:cNvSpPr>
          <p:nvPr>
            <p:ph idx="1"/>
          </p:nvPr>
        </p:nvSpPr>
        <p:spPr/>
        <p:txBody>
          <a:bodyPr>
            <a:normAutofit/>
          </a:bodyPr>
          <a:lstStyle/>
          <a:p>
            <a:r>
              <a:rPr lang="es-ES" sz="3200" dirty="0"/>
              <a:t>And </a:t>
            </a:r>
            <a:r>
              <a:rPr lang="es-ES" sz="3200" dirty="0" err="1"/>
              <a:t>disproving</a:t>
            </a:r>
            <a:r>
              <a:rPr lang="es-ES" sz="3200" dirty="0"/>
              <a:t> </a:t>
            </a:r>
            <a:r>
              <a:rPr lang="es-ES" sz="3200" dirty="0" err="1"/>
              <a:t>Spontaneous</a:t>
            </a:r>
            <a:r>
              <a:rPr lang="es-ES" sz="3200" dirty="0"/>
              <a:t> </a:t>
            </a:r>
            <a:r>
              <a:rPr lang="es-ES" sz="3200" dirty="0" err="1"/>
              <a:t>Generation</a:t>
            </a:r>
            <a:r>
              <a:rPr lang="es-ES" sz="3200" dirty="0"/>
              <a:t> </a:t>
            </a:r>
            <a:r>
              <a:rPr lang="es-ES" sz="3200" dirty="0" err="1"/>
              <a:t>theory</a:t>
            </a:r>
            <a:r>
              <a:rPr lang="es-ES" sz="3200" dirty="0"/>
              <a:t>?</a:t>
            </a:r>
          </a:p>
          <a:p>
            <a:r>
              <a:rPr lang="es-ES" sz="3200" dirty="0" err="1"/>
              <a:t>How</a:t>
            </a:r>
            <a:r>
              <a:rPr lang="es-ES" sz="3200" dirty="0"/>
              <a:t> </a:t>
            </a:r>
            <a:r>
              <a:rPr lang="es-ES" sz="3200" dirty="0" err="1"/>
              <a:t>was</a:t>
            </a:r>
            <a:r>
              <a:rPr lang="es-ES" sz="3200" dirty="0"/>
              <a:t> </a:t>
            </a:r>
            <a:r>
              <a:rPr lang="es-ES" sz="3200" dirty="0" err="1"/>
              <a:t>it</a:t>
            </a:r>
            <a:r>
              <a:rPr lang="es-ES" sz="3200" dirty="0"/>
              <a:t> done?</a:t>
            </a:r>
          </a:p>
        </p:txBody>
      </p:sp>
      <p:pic>
        <p:nvPicPr>
          <p:cNvPr id="11266" name="Picture 2" descr="Image result for pasteurized milk">
            <a:extLst>
              <a:ext uri="{FF2B5EF4-FFF2-40B4-BE49-F238E27FC236}">
                <a16:creationId xmlns:a16="http://schemas.microsoft.com/office/drawing/2014/main" id="{2F63423E-82DE-4318-8A0D-A1B77783F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232" y="3340630"/>
            <a:ext cx="5519382" cy="289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7" name="Picture 2" descr="A picture containing electronics&#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Pasteur">
            <a:extLst>
              <a:ext uri="{FF2B5EF4-FFF2-40B4-BE49-F238E27FC236}">
                <a16:creationId xmlns:a16="http://schemas.microsoft.com/office/drawing/2014/main" id="{87653642-8420-4692-9F39-50E4E1C40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120" y="1682985"/>
            <a:ext cx="6480733" cy="4552715"/>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0" name="Rectangle 5"/>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81" name="Freeform 6"/>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7"/>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8"/>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9"/>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10"/>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11"/>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12"/>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13"/>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14"/>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15"/>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Line 16"/>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2" name="Freeform 17"/>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18"/>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19"/>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Freeform 20"/>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6" name="Rectangle 21"/>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7" name="Freeform 22"/>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23"/>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24"/>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25"/>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26"/>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27"/>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28"/>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29"/>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30"/>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31"/>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712399D2-B6EE-4CF6-923F-1DA7FDC45B18}"/>
              </a:ext>
            </a:extLst>
          </p:cNvPr>
          <p:cNvSpPr>
            <a:spLocks noGrp="1"/>
          </p:cNvSpPr>
          <p:nvPr>
            <p:ph type="title"/>
          </p:nvPr>
        </p:nvSpPr>
        <p:spPr>
          <a:xfrm>
            <a:off x="4367116" y="424843"/>
            <a:ext cx="7399768" cy="1376970"/>
          </a:xfrm>
        </p:spPr>
        <p:txBody>
          <a:bodyPr>
            <a:normAutofit/>
          </a:bodyPr>
          <a:lstStyle/>
          <a:p>
            <a:r>
              <a:rPr lang="en-US" sz="1300" b="1" dirty="0"/>
              <a:t>Application:</a:t>
            </a:r>
            <a:br>
              <a:rPr lang="en-US" sz="1300" b="1" dirty="0"/>
            </a:br>
            <a:br>
              <a:rPr lang="en-US" sz="1300" dirty="0"/>
            </a:br>
            <a:r>
              <a:rPr lang="en-US" sz="1300" dirty="0"/>
              <a:t>•  Evidence from Pasteur’s experiments that spontaneous generation of cells and organisms does </a:t>
            </a:r>
            <a:r>
              <a:rPr lang="en-US" sz="1300" b="1" dirty="0"/>
              <a:t>not</a:t>
            </a:r>
            <a:r>
              <a:rPr lang="en-US" sz="1300" dirty="0"/>
              <a:t> now occur on Earth</a:t>
            </a:r>
            <a:br>
              <a:rPr lang="en-US" sz="1300" dirty="0"/>
            </a:br>
            <a:endParaRPr lang="es-ES" sz="1300" dirty="0"/>
          </a:p>
        </p:txBody>
      </p:sp>
      <p:sp>
        <p:nvSpPr>
          <p:cNvPr id="3" name="Content Placeholder 2">
            <a:extLst>
              <a:ext uri="{FF2B5EF4-FFF2-40B4-BE49-F238E27FC236}">
                <a16:creationId xmlns:a16="http://schemas.microsoft.com/office/drawing/2014/main" id="{3A84E2A3-0C5D-41A2-94D5-DEB22F406340}"/>
              </a:ext>
            </a:extLst>
          </p:cNvPr>
          <p:cNvSpPr>
            <a:spLocks noGrp="1"/>
          </p:cNvSpPr>
          <p:nvPr>
            <p:ph idx="1"/>
          </p:nvPr>
        </p:nvSpPr>
        <p:spPr>
          <a:xfrm>
            <a:off x="713624" y="644070"/>
            <a:ext cx="3403453" cy="5906538"/>
          </a:xfrm>
        </p:spPr>
        <p:txBody>
          <a:bodyPr>
            <a:normAutofit lnSpcReduction="10000"/>
          </a:bodyPr>
          <a:lstStyle/>
          <a:p>
            <a:r>
              <a:rPr lang="en-US" sz="1600" b="1" dirty="0">
                <a:solidFill>
                  <a:schemeClr val="bg1"/>
                </a:solidFill>
              </a:rPr>
              <a:t>Pasteur</a:t>
            </a:r>
            <a:r>
              <a:rPr lang="en-US" sz="1600" dirty="0">
                <a:solidFill>
                  <a:schemeClr val="bg1"/>
                </a:solidFill>
              </a:rPr>
              <a:t>, demonstrated that emergent bacterial growth in nutrient broths was due to contamination by pre-existing cells</a:t>
            </a:r>
          </a:p>
          <a:p>
            <a:r>
              <a:rPr lang="en-US" sz="1600" dirty="0">
                <a:solidFill>
                  <a:schemeClr val="bg1"/>
                </a:solidFill>
              </a:rPr>
              <a:t>Broths were stored in vessels that contained long tubes (swan neck ducts) that did not allow external dust particles to pass</a:t>
            </a:r>
          </a:p>
          <a:p>
            <a:r>
              <a:rPr lang="en-US" sz="1600" dirty="0">
                <a:solidFill>
                  <a:schemeClr val="bg1"/>
                </a:solidFill>
              </a:rPr>
              <a:t>The broths were boiled to kill any micro-organisms present in the growth medium (</a:t>
            </a:r>
            <a:r>
              <a:rPr lang="en-US" sz="1600" dirty="0" err="1">
                <a:solidFill>
                  <a:schemeClr val="bg1"/>
                </a:solidFill>
              </a:rPr>
              <a:t>sterilisation</a:t>
            </a:r>
            <a:r>
              <a:rPr lang="en-US" sz="1600" dirty="0">
                <a:solidFill>
                  <a:schemeClr val="bg1"/>
                </a:solidFill>
              </a:rPr>
              <a:t>)</a:t>
            </a:r>
          </a:p>
          <a:p>
            <a:r>
              <a:rPr lang="en-US" sz="1600" dirty="0">
                <a:solidFill>
                  <a:schemeClr val="bg1"/>
                </a:solidFill>
              </a:rPr>
              <a:t>Growth only occurred in the broth if the flask was broken open, exposing the contents to contaminants from the outside</a:t>
            </a:r>
          </a:p>
          <a:p>
            <a:r>
              <a:rPr lang="en-US" sz="1600" dirty="0">
                <a:solidFill>
                  <a:schemeClr val="bg1"/>
                </a:solidFill>
              </a:rPr>
              <a:t>From this it was concluded that emergent bacterial growth came from external contaminants and did </a:t>
            </a:r>
            <a:r>
              <a:rPr lang="en-US" sz="1600" b="1" dirty="0">
                <a:solidFill>
                  <a:schemeClr val="bg1"/>
                </a:solidFill>
              </a:rPr>
              <a:t>not </a:t>
            </a:r>
            <a:r>
              <a:rPr lang="en-US" sz="1600" dirty="0">
                <a:solidFill>
                  <a:schemeClr val="bg1"/>
                </a:solidFill>
              </a:rPr>
              <a:t>spontaneously occur</a:t>
            </a:r>
            <a:endParaRPr lang="es-ES" sz="1000" dirty="0">
              <a:solidFill>
                <a:schemeClr val="bg1"/>
              </a:solidFill>
            </a:endParaRPr>
          </a:p>
        </p:txBody>
      </p:sp>
    </p:spTree>
    <p:extLst>
      <p:ext uri="{BB962C8B-B14F-4D97-AF65-F5344CB8AC3E}">
        <p14:creationId xmlns:p14="http://schemas.microsoft.com/office/powerpoint/2010/main" val="263575271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D000-C76D-41A9-A612-061679667A4A}"/>
              </a:ext>
            </a:extLst>
          </p:cNvPr>
          <p:cNvSpPr>
            <a:spLocks noGrp="1"/>
          </p:cNvSpPr>
          <p:nvPr>
            <p:ph type="title"/>
          </p:nvPr>
        </p:nvSpPr>
        <p:spPr/>
        <p:txBody>
          <a:bodyPr>
            <a:normAutofit fontScale="90000"/>
          </a:bodyPr>
          <a:lstStyle/>
          <a:p>
            <a:r>
              <a:rPr lang="es-ES" sz="4000" b="1" u="sng" dirty="0">
                <a:solidFill>
                  <a:srgbClr val="FFFF00"/>
                </a:solidFill>
                <a:latin typeface="+mn-lt"/>
                <a:ea typeface="+mn-ea"/>
                <a:cs typeface="+mn-cs"/>
              </a:rPr>
              <a:t>8. </a:t>
            </a:r>
            <a:r>
              <a:rPr lang="es-ES" sz="4000" b="1" u="sng" dirty="0" err="1">
                <a:solidFill>
                  <a:srgbClr val="FFFF00"/>
                </a:solidFill>
                <a:latin typeface="+mn-lt"/>
                <a:ea typeface="+mn-ea"/>
                <a:cs typeface="+mn-cs"/>
              </a:rPr>
              <a:t>If</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we</a:t>
            </a:r>
            <a:r>
              <a:rPr lang="es-ES" sz="4000" b="1" u="sng" dirty="0">
                <a:solidFill>
                  <a:srgbClr val="FFFF00"/>
                </a:solidFill>
                <a:latin typeface="+mn-lt"/>
                <a:ea typeface="+mn-ea"/>
                <a:cs typeface="+mn-cs"/>
              </a:rPr>
              <a:t> asume </a:t>
            </a:r>
            <a:r>
              <a:rPr lang="es-ES" sz="4000" b="1" u="sng" dirty="0" err="1">
                <a:solidFill>
                  <a:srgbClr val="FFFF00"/>
                </a:solidFill>
                <a:latin typeface="+mn-lt"/>
                <a:ea typeface="+mn-ea"/>
                <a:cs typeface="+mn-cs"/>
              </a:rPr>
              <a:t>that</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the</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organisms</a:t>
            </a:r>
            <a:r>
              <a:rPr lang="es-ES" sz="4000" b="1" u="sng" dirty="0">
                <a:solidFill>
                  <a:srgbClr val="FFFF00"/>
                </a:solidFill>
                <a:latin typeface="+mn-lt"/>
                <a:ea typeface="+mn-ea"/>
                <a:cs typeface="+mn-cs"/>
              </a:rPr>
              <a:t> in </a:t>
            </a:r>
            <a:r>
              <a:rPr lang="es-ES" sz="4000" b="1" u="sng" dirty="0" err="1">
                <a:solidFill>
                  <a:srgbClr val="FFFF00"/>
                </a:solidFill>
                <a:latin typeface="+mn-lt"/>
                <a:ea typeface="+mn-ea"/>
                <a:cs typeface="+mn-cs"/>
              </a:rPr>
              <a:t>the</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experiment</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were</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unicellular</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what</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life</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processes</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must</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each</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cell</a:t>
            </a:r>
            <a:r>
              <a:rPr lang="es-ES" sz="4000" b="1" u="sng" dirty="0">
                <a:solidFill>
                  <a:srgbClr val="FFFF00"/>
                </a:solidFill>
                <a:latin typeface="+mn-lt"/>
                <a:ea typeface="+mn-ea"/>
                <a:cs typeface="+mn-cs"/>
              </a:rPr>
              <a:t> be </a:t>
            </a:r>
            <a:r>
              <a:rPr lang="es-ES" sz="4000" b="1" u="sng" dirty="0" err="1">
                <a:solidFill>
                  <a:srgbClr val="FFFF00"/>
                </a:solidFill>
                <a:latin typeface="+mn-lt"/>
                <a:ea typeface="+mn-ea"/>
                <a:cs typeface="+mn-cs"/>
              </a:rPr>
              <a:t>able</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to</a:t>
            </a:r>
            <a:r>
              <a:rPr lang="es-ES" sz="4000" b="1" u="sng" dirty="0">
                <a:solidFill>
                  <a:srgbClr val="FFFF00"/>
                </a:solidFill>
                <a:latin typeface="+mn-lt"/>
                <a:ea typeface="+mn-ea"/>
                <a:cs typeface="+mn-cs"/>
              </a:rPr>
              <a:t> </a:t>
            </a:r>
            <a:r>
              <a:rPr lang="es-ES" sz="4000" b="1" u="sng" dirty="0" err="1">
                <a:solidFill>
                  <a:srgbClr val="FFFF00"/>
                </a:solidFill>
                <a:latin typeface="+mn-lt"/>
                <a:ea typeface="+mn-ea"/>
                <a:cs typeface="+mn-cs"/>
              </a:rPr>
              <a:t>perform</a:t>
            </a:r>
            <a:r>
              <a:rPr lang="es-ES" sz="4000" b="1" u="sng" dirty="0">
                <a:solidFill>
                  <a:srgbClr val="FFFF00"/>
                </a:solidFill>
                <a:latin typeface="+mn-lt"/>
                <a:ea typeface="+mn-ea"/>
                <a:cs typeface="+mn-cs"/>
              </a:rPr>
              <a:t>?</a:t>
            </a:r>
          </a:p>
        </p:txBody>
      </p:sp>
      <p:sp>
        <p:nvSpPr>
          <p:cNvPr id="3" name="Rectangle 2">
            <a:extLst>
              <a:ext uri="{FF2B5EF4-FFF2-40B4-BE49-F238E27FC236}">
                <a16:creationId xmlns:a16="http://schemas.microsoft.com/office/drawing/2014/main" id="{4785426B-6F07-4EE1-A0EC-9E2F7DADB4B3}"/>
              </a:ext>
            </a:extLst>
          </p:cNvPr>
          <p:cNvSpPr/>
          <p:nvPr/>
        </p:nvSpPr>
        <p:spPr>
          <a:xfrm>
            <a:off x="2829636" y="2967335"/>
            <a:ext cx="6096000" cy="2554545"/>
          </a:xfrm>
          <a:prstGeom prst="rect">
            <a:avLst/>
          </a:prstGeom>
        </p:spPr>
        <p:txBody>
          <a:bodyPr>
            <a:spAutoFit/>
          </a:bodyPr>
          <a:lstStyle/>
          <a:p>
            <a:r>
              <a:rPr lang="en-US" sz="4000" dirty="0"/>
              <a:t>“Organisms consisting of only one cell carry out all functions of life in that cell.”</a:t>
            </a:r>
            <a:br>
              <a:rPr lang="en-US" sz="4000" dirty="0"/>
            </a:br>
            <a:endParaRPr lang="es-ES" sz="4000" dirty="0"/>
          </a:p>
        </p:txBody>
      </p:sp>
    </p:spTree>
    <p:extLst>
      <p:ext uri="{BB962C8B-B14F-4D97-AF65-F5344CB8AC3E}">
        <p14:creationId xmlns:p14="http://schemas.microsoft.com/office/powerpoint/2010/main" val="372048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B089-F017-4AE6-904F-9F1BE0FA68C9}"/>
              </a:ext>
            </a:extLst>
          </p:cNvPr>
          <p:cNvSpPr>
            <a:spLocks noGrp="1"/>
          </p:cNvSpPr>
          <p:nvPr>
            <p:ph type="title"/>
          </p:nvPr>
        </p:nvSpPr>
        <p:spPr/>
        <p:txBody>
          <a:bodyPr>
            <a:normAutofit fontScale="90000"/>
          </a:bodyPr>
          <a:lstStyle/>
          <a:p>
            <a:r>
              <a:rPr lang="en-US" b="1" dirty="0"/>
              <a:t>Understanding:</a:t>
            </a:r>
            <a:br>
              <a:rPr lang="en-US" dirty="0"/>
            </a:br>
            <a:r>
              <a:rPr lang="en-US" dirty="0"/>
              <a:t>•  unicellular Organisms carry out all functions of life in that cell</a:t>
            </a:r>
            <a:endParaRPr lang="es-ES" dirty="0"/>
          </a:p>
        </p:txBody>
      </p:sp>
      <p:sp>
        <p:nvSpPr>
          <p:cNvPr id="3" name="Content Placeholder 2">
            <a:extLst>
              <a:ext uri="{FF2B5EF4-FFF2-40B4-BE49-F238E27FC236}">
                <a16:creationId xmlns:a16="http://schemas.microsoft.com/office/drawing/2014/main" id="{371E66B8-C8EC-4DA1-8ED5-10CE56E3F761}"/>
              </a:ext>
            </a:extLst>
          </p:cNvPr>
          <p:cNvSpPr>
            <a:spLocks noGrp="1"/>
          </p:cNvSpPr>
          <p:nvPr>
            <p:ph idx="1"/>
          </p:nvPr>
        </p:nvSpPr>
        <p:spPr>
          <a:xfrm>
            <a:off x="5002742" y="368491"/>
            <a:ext cx="6066312" cy="6066071"/>
          </a:xfrm>
        </p:spPr>
        <p:txBody>
          <a:bodyPr>
            <a:normAutofit fontScale="92500" lnSpcReduction="20000"/>
          </a:bodyPr>
          <a:lstStyle/>
          <a:p>
            <a:r>
              <a:rPr lang="en-US" b="1" dirty="0"/>
              <a:t>Metabolism</a:t>
            </a:r>
            <a:r>
              <a:rPr lang="en-US" dirty="0"/>
              <a:t> – Living things undertake essential chemical reactions</a:t>
            </a:r>
          </a:p>
          <a:p>
            <a:r>
              <a:rPr lang="en-US" b="1" dirty="0"/>
              <a:t>Reproduction</a:t>
            </a:r>
            <a:r>
              <a:rPr lang="en-US" dirty="0"/>
              <a:t> – Living things produce offspring, either sexually or asexually</a:t>
            </a:r>
          </a:p>
          <a:p>
            <a:r>
              <a:rPr lang="en-US" b="1" dirty="0"/>
              <a:t>Sensitivity</a:t>
            </a:r>
            <a:r>
              <a:rPr lang="en-US" dirty="0"/>
              <a:t> – Living things are responsive to internal and external stimuli</a:t>
            </a:r>
          </a:p>
          <a:p>
            <a:r>
              <a:rPr lang="en-US" b="1" dirty="0"/>
              <a:t>Homeostasis</a:t>
            </a:r>
            <a:r>
              <a:rPr lang="en-US" dirty="0"/>
              <a:t> – Living things maintain a stable internal environment</a:t>
            </a:r>
          </a:p>
          <a:p>
            <a:r>
              <a:rPr lang="en-US" b="1" dirty="0"/>
              <a:t>Excretion</a:t>
            </a:r>
            <a:r>
              <a:rPr lang="en-US" dirty="0"/>
              <a:t> – Living things exhibit the removal of waste products</a:t>
            </a:r>
          </a:p>
          <a:p>
            <a:r>
              <a:rPr lang="en-US" b="1" dirty="0"/>
              <a:t>Nutrition</a:t>
            </a:r>
            <a:r>
              <a:rPr lang="en-US" dirty="0"/>
              <a:t> – Living things exchange materials and gases with the environment</a:t>
            </a:r>
          </a:p>
          <a:p>
            <a:r>
              <a:rPr lang="en-US" b="1" dirty="0"/>
              <a:t>Growth</a:t>
            </a:r>
            <a:r>
              <a:rPr lang="en-US" dirty="0"/>
              <a:t> – Living things can move and change shape or size</a:t>
            </a:r>
          </a:p>
          <a:p>
            <a:r>
              <a:rPr lang="en-US" b="1" dirty="0"/>
              <a:t>Mnemonic:</a:t>
            </a:r>
            <a:r>
              <a:rPr lang="en-US" dirty="0"/>
              <a:t>  MR SHENG</a:t>
            </a:r>
          </a:p>
          <a:p>
            <a:endParaRPr lang="es-ES" dirty="0"/>
          </a:p>
        </p:txBody>
      </p:sp>
      <p:sp>
        <p:nvSpPr>
          <p:cNvPr id="4" name="Text Placeholder 3">
            <a:extLst>
              <a:ext uri="{FF2B5EF4-FFF2-40B4-BE49-F238E27FC236}">
                <a16:creationId xmlns:a16="http://schemas.microsoft.com/office/drawing/2014/main" id="{748A8530-A11A-403A-8739-E66EC9852F1F}"/>
              </a:ext>
            </a:extLst>
          </p:cNvPr>
          <p:cNvSpPr>
            <a:spLocks noGrp="1"/>
          </p:cNvSpPr>
          <p:nvPr>
            <p:ph type="body" sz="half" idx="2"/>
          </p:nvPr>
        </p:nvSpPr>
        <p:spPr>
          <a:xfrm>
            <a:off x="1146705" y="2417927"/>
            <a:ext cx="3856037" cy="3541714"/>
          </a:xfrm>
        </p:spPr>
        <p:txBody>
          <a:bodyPr>
            <a:normAutofit/>
          </a:bodyPr>
          <a:lstStyle/>
          <a:p>
            <a:r>
              <a:rPr lang="en-US" sz="2000" dirty="0"/>
              <a:t>Unicellular organisms (e.g. Euglena, amoeba) are the smallest organisms capable of independent life.</a:t>
            </a:r>
          </a:p>
          <a:p>
            <a:r>
              <a:rPr lang="en-US" sz="2000" dirty="0"/>
              <a:t>All living things carry out 7 basic functions integral to survival:</a:t>
            </a:r>
          </a:p>
          <a:p>
            <a:endParaRPr lang="es-ES" sz="2000" dirty="0"/>
          </a:p>
        </p:txBody>
      </p:sp>
      <p:pic>
        <p:nvPicPr>
          <p:cNvPr id="7172" name="Picture 4" descr="mr sheng">
            <a:extLst>
              <a:ext uri="{FF2B5EF4-FFF2-40B4-BE49-F238E27FC236}">
                <a16:creationId xmlns:a16="http://schemas.microsoft.com/office/drawing/2014/main" id="{06CB0CF6-B993-4116-8ED3-A7AA35B47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223" y="4591050"/>
            <a:ext cx="19050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7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73AA-7DDE-4AC7-97C9-024C6A22C969}"/>
              </a:ext>
            </a:extLst>
          </p:cNvPr>
          <p:cNvSpPr>
            <a:spLocks noGrp="1"/>
          </p:cNvSpPr>
          <p:nvPr>
            <p:ph type="title"/>
          </p:nvPr>
        </p:nvSpPr>
        <p:spPr>
          <a:xfrm>
            <a:off x="1141411" y="396809"/>
            <a:ext cx="9566694" cy="1017169"/>
          </a:xfrm>
        </p:spPr>
        <p:txBody>
          <a:bodyPr>
            <a:normAutofit fontScale="90000"/>
          </a:bodyPr>
          <a:lstStyle/>
          <a:p>
            <a:r>
              <a:rPr lang="en-US" b="1" dirty="0"/>
              <a:t>Application:</a:t>
            </a:r>
            <a:r>
              <a:rPr lang="en-US" sz="3100" dirty="0"/>
              <a:t> Investigate the functions of life in </a:t>
            </a:r>
            <a:r>
              <a:rPr lang="en-US" sz="3100" i="1" dirty="0"/>
              <a:t>Paramecium</a:t>
            </a:r>
            <a:r>
              <a:rPr lang="en-US" sz="3100" dirty="0"/>
              <a:t> and one named photosynthetic unicellular organism</a:t>
            </a:r>
            <a:br>
              <a:rPr lang="en-US" dirty="0"/>
            </a:br>
            <a:endParaRPr lang="es-ES" dirty="0"/>
          </a:p>
        </p:txBody>
      </p:sp>
      <p:sp>
        <p:nvSpPr>
          <p:cNvPr id="3" name="Text Placeholder 2">
            <a:extLst>
              <a:ext uri="{FF2B5EF4-FFF2-40B4-BE49-F238E27FC236}">
                <a16:creationId xmlns:a16="http://schemas.microsoft.com/office/drawing/2014/main" id="{36DC41CB-4950-4632-A247-E55743AB5442}"/>
              </a:ext>
            </a:extLst>
          </p:cNvPr>
          <p:cNvSpPr>
            <a:spLocks noGrp="1"/>
          </p:cNvSpPr>
          <p:nvPr>
            <p:ph type="body" idx="1"/>
          </p:nvPr>
        </p:nvSpPr>
        <p:spPr>
          <a:xfrm>
            <a:off x="1141411" y="3302511"/>
            <a:ext cx="4878392" cy="823912"/>
          </a:xfrm>
        </p:spPr>
        <p:txBody>
          <a:bodyPr/>
          <a:lstStyle/>
          <a:p>
            <a:r>
              <a:rPr lang="es-ES" b="1" dirty="0"/>
              <a:t>1.</a:t>
            </a:r>
            <a:r>
              <a:rPr lang="es-ES" dirty="0"/>
              <a:t>  </a:t>
            </a:r>
            <a:r>
              <a:rPr lang="es-ES" b="1" dirty="0" err="1"/>
              <a:t>Paramecium</a:t>
            </a:r>
            <a:r>
              <a:rPr lang="es-ES" dirty="0"/>
              <a:t>  </a:t>
            </a:r>
            <a:r>
              <a:rPr lang="es-ES" i="1" dirty="0"/>
              <a:t>(</a:t>
            </a:r>
            <a:r>
              <a:rPr lang="es-ES" i="1" dirty="0" err="1"/>
              <a:t>heterotroph</a:t>
            </a:r>
            <a:r>
              <a:rPr lang="es-ES" i="1" dirty="0"/>
              <a:t>)</a:t>
            </a:r>
            <a:endParaRPr lang="es-ES" dirty="0"/>
          </a:p>
        </p:txBody>
      </p:sp>
      <p:sp>
        <p:nvSpPr>
          <p:cNvPr id="4" name="Content Placeholder 3">
            <a:extLst>
              <a:ext uri="{FF2B5EF4-FFF2-40B4-BE49-F238E27FC236}">
                <a16:creationId xmlns:a16="http://schemas.microsoft.com/office/drawing/2014/main" id="{F65C1642-4D1E-4A6C-B00B-BC4C9C5511FB}"/>
              </a:ext>
            </a:extLst>
          </p:cNvPr>
          <p:cNvSpPr>
            <a:spLocks noGrp="1"/>
          </p:cNvSpPr>
          <p:nvPr>
            <p:ph sz="half" idx="2"/>
          </p:nvPr>
        </p:nvSpPr>
        <p:spPr>
          <a:xfrm>
            <a:off x="760406" y="4126422"/>
            <a:ext cx="5259395" cy="2717801"/>
          </a:xfrm>
        </p:spPr>
        <p:txBody>
          <a:bodyPr>
            <a:normAutofit fontScale="47500" lnSpcReduction="20000"/>
          </a:bodyPr>
          <a:lstStyle/>
          <a:p>
            <a:r>
              <a:rPr lang="es-ES" dirty="0" err="1"/>
              <a:t>Paramecia</a:t>
            </a:r>
            <a:r>
              <a:rPr lang="es-ES" dirty="0"/>
              <a:t> are </a:t>
            </a:r>
            <a:r>
              <a:rPr lang="es-ES" dirty="0" err="1"/>
              <a:t>surrounded</a:t>
            </a:r>
            <a:r>
              <a:rPr lang="es-ES" dirty="0"/>
              <a:t> </a:t>
            </a:r>
            <a:r>
              <a:rPr lang="es-ES" dirty="0" err="1"/>
              <a:t>by</a:t>
            </a:r>
            <a:r>
              <a:rPr lang="es-ES" dirty="0"/>
              <a:t> </a:t>
            </a:r>
            <a:r>
              <a:rPr lang="es-ES" dirty="0" err="1"/>
              <a:t>small</a:t>
            </a:r>
            <a:r>
              <a:rPr lang="es-ES" dirty="0"/>
              <a:t> </a:t>
            </a:r>
            <a:r>
              <a:rPr lang="es-ES" dirty="0" err="1"/>
              <a:t>hairs</a:t>
            </a:r>
            <a:r>
              <a:rPr lang="es-ES" dirty="0"/>
              <a:t> </a:t>
            </a:r>
            <a:r>
              <a:rPr lang="es-ES" dirty="0" err="1"/>
              <a:t>called</a:t>
            </a:r>
            <a:r>
              <a:rPr lang="es-ES" dirty="0"/>
              <a:t> </a:t>
            </a:r>
            <a:r>
              <a:rPr lang="es-ES" dirty="0" err="1"/>
              <a:t>cilia</a:t>
            </a:r>
            <a:r>
              <a:rPr lang="es-ES" dirty="0"/>
              <a:t> </a:t>
            </a:r>
            <a:r>
              <a:rPr lang="es-ES" dirty="0" err="1"/>
              <a:t>which</a:t>
            </a:r>
            <a:r>
              <a:rPr lang="es-ES" dirty="0"/>
              <a:t> </a:t>
            </a:r>
            <a:r>
              <a:rPr lang="es-ES" dirty="0" err="1"/>
              <a:t>allow</a:t>
            </a:r>
            <a:r>
              <a:rPr lang="es-ES" dirty="0"/>
              <a:t> </a:t>
            </a:r>
            <a:r>
              <a:rPr lang="es-ES" dirty="0" err="1"/>
              <a:t>it</a:t>
            </a:r>
            <a:r>
              <a:rPr lang="es-ES" dirty="0"/>
              <a:t> </a:t>
            </a:r>
            <a:r>
              <a:rPr lang="es-ES" dirty="0" err="1"/>
              <a:t>to</a:t>
            </a:r>
            <a:r>
              <a:rPr lang="es-ES" dirty="0"/>
              <a:t> </a:t>
            </a:r>
            <a:r>
              <a:rPr lang="es-ES" dirty="0" err="1"/>
              <a:t>move</a:t>
            </a:r>
            <a:r>
              <a:rPr lang="es-ES" dirty="0"/>
              <a:t> (</a:t>
            </a:r>
            <a:r>
              <a:rPr lang="es-ES" i="1" dirty="0" err="1"/>
              <a:t>responsiveness</a:t>
            </a:r>
            <a:r>
              <a:rPr lang="es-ES" dirty="0"/>
              <a:t>)</a:t>
            </a:r>
          </a:p>
          <a:p>
            <a:r>
              <a:rPr lang="es-ES" dirty="0" err="1"/>
              <a:t>Paramecia</a:t>
            </a:r>
            <a:r>
              <a:rPr lang="es-ES" dirty="0"/>
              <a:t> </a:t>
            </a:r>
            <a:r>
              <a:rPr lang="es-ES" dirty="0" err="1"/>
              <a:t>engulf</a:t>
            </a:r>
            <a:r>
              <a:rPr lang="es-ES" dirty="0"/>
              <a:t> </a:t>
            </a:r>
            <a:r>
              <a:rPr lang="es-ES" dirty="0" err="1"/>
              <a:t>food</a:t>
            </a:r>
            <a:r>
              <a:rPr lang="es-ES" dirty="0"/>
              <a:t> </a:t>
            </a:r>
            <a:r>
              <a:rPr lang="es-ES" dirty="0" err="1"/>
              <a:t>via</a:t>
            </a:r>
            <a:r>
              <a:rPr lang="es-ES" dirty="0"/>
              <a:t> a </a:t>
            </a:r>
            <a:r>
              <a:rPr lang="es-ES" dirty="0" err="1"/>
              <a:t>specialised</a:t>
            </a:r>
            <a:r>
              <a:rPr lang="es-ES" dirty="0"/>
              <a:t> </a:t>
            </a:r>
            <a:r>
              <a:rPr lang="es-ES" dirty="0" err="1"/>
              <a:t>membranous</a:t>
            </a:r>
            <a:r>
              <a:rPr lang="es-ES" dirty="0"/>
              <a:t> </a:t>
            </a:r>
            <a:r>
              <a:rPr lang="es-ES" dirty="0" err="1"/>
              <a:t>feeding</a:t>
            </a:r>
            <a:r>
              <a:rPr lang="es-ES" dirty="0"/>
              <a:t> </a:t>
            </a:r>
            <a:r>
              <a:rPr lang="es-ES" dirty="0" err="1"/>
              <a:t>groove</a:t>
            </a:r>
            <a:r>
              <a:rPr lang="es-ES" dirty="0"/>
              <a:t> </a:t>
            </a:r>
            <a:r>
              <a:rPr lang="es-ES" dirty="0" err="1"/>
              <a:t>called</a:t>
            </a:r>
            <a:r>
              <a:rPr lang="es-ES" dirty="0"/>
              <a:t> a </a:t>
            </a:r>
            <a:r>
              <a:rPr lang="es-ES" dirty="0" err="1"/>
              <a:t>cytostome</a:t>
            </a:r>
            <a:r>
              <a:rPr lang="es-ES" dirty="0"/>
              <a:t> (</a:t>
            </a:r>
            <a:r>
              <a:rPr lang="es-ES" i="1" dirty="0" err="1"/>
              <a:t>nutrition</a:t>
            </a:r>
            <a:r>
              <a:rPr lang="es-ES" dirty="0"/>
              <a:t>)</a:t>
            </a:r>
          </a:p>
          <a:p>
            <a:r>
              <a:rPr lang="es-ES" dirty="0" err="1"/>
              <a:t>Food</a:t>
            </a:r>
            <a:r>
              <a:rPr lang="es-ES" dirty="0"/>
              <a:t> </a:t>
            </a:r>
            <a:r>
              <a:rPr lang="es-ES" dirty="0" err="1"/>
              <a:t>particles</a:t>
            </a:r>
            <a:r>
              <a:rPr lang="es-ES" dirty="0"/>
              <a:t> are </a:t>
            </a:r>
            <a:r>
              <a:rPr lang="es-ES" dirty="0" err="1"/>
              <a:t>enclosed</a:t>
            </a:r>
            <a:r>
              <a:rPr lang="es-ES" dirty="0"/>
              <a:t> </a:t>
            </a:r>
            <a:r>
              <a:rPr lang="es-ES" dirty="0" err="1"/>
              <a:t>within</a:t>
            </a:r>
            <a:r>
              <a:rPr lang="es-ES" dirty="0"/>
              <a:t> </a:t>
            </a:r>
            <a:r>
              <a:rPr lang="es-ES" dirty="0" err="1"/>
              <a:t>small</a:t>
            </a:r>
            <a:r>
              <a:rPr lang="es-ES" dirty="0"/>
              <a:t> </a:t>
            </a:r>
            <a:r>
              <a:rPr lang="es-ES" dirty="0" err="1"/>
              <a:t>vacuoles</a:t>
            </a:r>
            <a:r>
              <a:rPr lang="es-ES" dirty="0"/>
              <a:t> </a:t>
            </a:r>
            <a:r>
              <a:rPr lang="es-ES" dirty="0" err="1"/>
              <a:t>that</a:t>
            </a:r>
            <a:r>
              <a:rPr lang="es-ES" dirty="0"/>
              <a:t> </a:t>
            </a:r>
            <a:r>
              <a:rPr lang="es-ES" dirty="0" err="1"/>
              <a:t>contain</a:t>
            </a:r>
            <a:r>
              <a:rPr lang="es-ES" dirty="0"/>
              <a:t> </a:t>
            </a:r>
            <a:r>
              <a:rPr lang="es-ES" dirty="0" err="1"/>
              <a:t>enzymes</a:t>
            </a:r>
            <a:r>
              <a:rPr lang="es-ES" dirty="0"/>
              <a:t> </a:t>
            </a:r>
            <a:r>
              <a:rPr lang="es-ES" dirty="0" err="1"/>
              <a:t>for</a:t>
            </a:r>
            <a:r>
              <a:rPr lang="es-ES" dirty="0"/>
              <a:t> </a:t>
            </a:r>
            <a:r>
              <a:rPr lang="es-ES" dirty="0" err="1"/>
              <a:t>digestion</a:t>
            </a:r>
            <a:r>
              <a:rPr lang="es-ES" dirty="0"/>
              <a:t> (</a:t>
            </a:r>
            <a:r>
              <a:rPr lang="es-ES" i="1" dirty="0" err="1"/>
              <a:t>metabolism</a:t>
            </a:r>
            <a:r>
              <a:rPr lang="es-ES" dirty="0"/>
              <a:t>)</a:t>
            </a:r>
          </a:p>
          <a:p>
            <a:r>
              <a:rPr lang="es-ES" dirty="0"/>
              <a:t>Solid </a:t>
            </a:r>
            <a:r>
              <a:rPr lang="es-ES" dirty="0" err="1"/>
              <a:t>wastes</a:t>
            </a:r>
            <a:r>
              <a:rPr lang="es-ES" dirty="0"/>
              <a:t> are removed </a:t>
            </a:r>
            <a:r>
              <a:rPr lang="es-ES" dirty="0" err="1"/>
              <a:t>via</a:t>
            </a:r>
            <a:r>
              <a:rPr lang="es-ES" dirty="0"/>
              <a:t> </a:t>
            </a:r>
            <a:r>
              <a:rPr lang="es-ES" dirty="0" err="1"/>
              <a:t>an</a:t>
            </a:r>
            <a:r>
              <a:rPr lang="es-ES" dirty="0"/>
              <a:t> anal </a:t>
            </a:r>
            <a:r>
              <a:rPr lang="es-ES" dirty="0" err="1"/>
              <a:t>pore</a:t>
            </a:r>
            <a:r>
              <a:rPr lang="es-ES" dirty="0"/>
              <a:t>, </a:t>
            </a:r>
            <a:r>
              <a:rPr lang="es-ES" dirty="0" err="1"/>
              <a:t>while</a:t>
            </a:r>
            <a:r>
              <a:rPr lang="es-ES" dirty="0"/>
              <a:t> </a:t>
            </a:r>
            <a:r>
              <a:rPr lang="es-ES" dirty="0" err="1"/>
              <a:t>liquid</a:t>
            </a:r>
            <a:r>
              <a:rPr lang="es-ES" dirty="0"/>
              <a:t> </a:t>
            </a:r>
            <a:r>
              <a:rPr lang="es-ES" dirty="0" err="1"/>
              <a:t>wastes</a:t>
            </a:r>
            <a:r>
              <a:rPr lang="es-ES" dirty="0"/>
              <a:t> are </a:t>
            </a:r>
            <a:r>
              <a:rPr lang="es-ES" dirty="0" err="1"/>
              <a:t>pumped</a:t>
            </a:r>
            <a:r>
              <a:rPr lang="es-ES" dirty="0"/>
              <a:t> </a:t>
            </a:r>
            <a:r>
              <a:rPr lang="es-ES" dirty="0" err="1"/>
              <a:t>out</a:t>
            </a:r>
            <a:r>
              <a:rPr lang="es-ES" dirty="0"/>
              <a:t> </a:t>
            </a:r>
            <a:r>
              <a:rPr lang="es-ES" dirty="0" err="1"/>
              <a:t>via</a:t>
            </a:r>
            <a:r>
              <a:rPr lang="es-ES" dirty="0"/>
              <a:t> </a:t>
            </a:r>
            <a:r>
              <a:rPr lang="es-ES" dirty="0" err="1"/>
              <a:t>contractile</a:t>
            </a:r>
            <a:r>
              <a:rPr lang="es-ES" dirty="0"/>
              <a:t> </a:t>
            </a:r>
            <a:r>
              <a:rPr lang="es-ES" dirty="0" err="1"/>
              <a:t>vacoules</a:t>
            </a:r>
            <a:r>
              <a:rPr lang="es-ES" dirty="0"/>
              <a:t> (</a:t>
            </a:r>
            <a:r>
              <a:rPr lang="es-ES" i="1" dirty="0" err="1"/>
              <a:t>excretion</a:t>
            </a:r>
            <a:r>
              <a:rPr lang="es-ES" dirty="0"/>
              <a:t>)</a:t>
            </a:r>
          </a:p>
          <a:p>
            <a:r>
              <a:rPr lang="es-ES" dirty="0" err="1"/>
              <a:t>Essential</a:t>
            </a:r>
            <a:r>
              <a:rPr lang="es-ES" dirty="0"/>
              <a:t> gases </a:t>
            </a:r>
            <a:r>
              <a:rPr lang="es-ES" dirty="0" err="1"/>
              <a:t>enter</a:t>
            </a:r>
            <a:r>
              <a:rPr lang="es-ES" dirty="0"/>
              <a:t> (</a:t>
            </a:r>
            <a:r>
              <a:rPr lang="es-ES" dirty="0" err="1"/>
              <a:t>e.g</a:t>
            </a:r>
            <a:r>
              <a:rPr lang="es-ES" dirty="0"/>
              <a:t>. O</a:t>
            </a:r>
            <a:r>
              <a:rPr lang="es-ES" baseline="-25000" dirty="0"/>
              <a:t>2</a:t>
            </a:r>
            <a:r>
              <a:rPr lang="es-ES" dirty="0"/>
              <a:t>) and </a:t>
            </a:r>
            <a:r>
              <a:rPr lang="es-ES" dirty="0" err="1"/>
              <a:t>exit</a:t>
            </a:r>
            <a:r>
              <a:rPr lang="es-ES" dirty="0"/>
              <a:t> (</a:t>
            </a:r>
            <a:r>
              <a:rPr lang="es-ES" dirty="0" err="1"/>
              <a:t>e.g</a:t>
            </a:r>
            <a:r>
              <a:rPr lang="es-ES" dirty="0"/>
              <a:t>. CO</a:t>
            </a:r>
            <a:r>
              <a:rPr lang="es-ES" baseline="-25000" dirty="0"/>
              <a:t>2</a:t>
            </a:r>
            <a:r>
              <a:rPr lang="es-ES" dirty="0"/>
              <a:t>) </a:t>
            </a:r>
            <a:r>
              <a:rPr lang="es-ES" dirty="0" err="1"/>
              <a:t>the</a:t>
            </a:r>
            <a:r>
              <a:rPr lang="es-ES" dirty="0"/>
              <a:t> </a:t>
            </a:r>
            <a:r>
              <a:rPr lang="es-ES" dirty="0" err="1"/>
              <a:t>cell</a:t>
            </a:r>
            <a:r>
              <a:rPr lang="es-ES" dirty="0"/>
              <a:t> </a:t>
            </a:r>
            <a:r>
              <a:rPr lang="es-ES" dirty="0" err="1"/>
              <a:t>via</a:t>
            </a:r>
            <a:r>
              <a:rPr lang="es-ES" dirty="0"/>
              <a:t> </a:t>
            </a:r>
            <a:r>
              <a:rPr lang="es-ES" dirty="0" err="1"/>
              <a:t>diffusion</a:t>
            </a:r>
            <a:r>
              <a:rPr lang="es-ES" dirty="0"/>
              <a:t> (</a:t>
            </a:r>
            <a:r>
              <a:rPr lang="es-ES" i="1" dirty="0"/>
              <a:t>homeostasis</a:t>
            </a:r>
            <a:r>
              <a:rPr lang="es-ES" dirty="0"/>
              <a:t>)</a:t>
            </a:r>
          </a:p>
          <a:p>
            <a:r>
              <a:rPr lang="es-ES" dirty="0" err="1"/>
              <a:t>Paramecia</a:t>
            </a:r>
            <a:r>
              <a:rPr lang="es-ES" dirty="0"/>
              <a:t> divide </a:t>
            </a:r>
            <a:r>
              <a:rPr lang="es-ES" dirty="0" err="1"/>
              <a:t>asexually</a:t>
            </a:r>
            <a:r>
              <a:rPr lang="es-ES" dirty="0"/>
              <a:t> (</a:t>
            </a:r>
            <a:r>
              <a:rPr lang="es-ES" dirty="0" err="1"/>
              <a:t>fission</a:t>
            </a:r>
            <a:r>
              <a:rPr lang="es-ES" dirty="0"/>
              <a:t>) </a:t>
            </a:r>
            <a:r>
              <a:rPr lang="es-ES" dirty="0" err="1"/>
              <a:t>although</a:t>
            </a:r>
            <a:r>
              <a:rPr lang="es-ES" dirty="0"/>
              <a:t> horizontal gene transfer can </a:t>
            </a:r>
            <a:r>
              <a:rPr lang="es-ES" dirty="0" err="1"/>
              <a:t>occur</a:t>
            </a:r>
            <a:r>
              <a:rPr lang="es-ES" dirty="0"/>
              <a:t> </a:t>
            </a:r>
            <a:r>
              <a:rPr lang="es-ES" dirty="0" err="1"/>
              <a:t>via</a:t>
            </a:r>
            <a:r>
              <a:rPr lang="es-ES" dirty="0"/>
              <a:t> </a:t>
            </a:r>
            <a:r>
              <a:rPr lang="es-ES" dirty="0" err="1"/>
              <a:t>conjugation</a:t>
            </a:r>
            <a:r>
              <a:rPr lang="es-ES" dirty="0"/>
              <a:t> (</a:t>
            </a:r>
            <a:r>
              <a:rPr lang="es-ES" i="1" dirty="0" err="1"/>
              <a:t>reproduction</a:t>
            </a:r>
            <a:r>
              <a:rPr lang="es-ES" dirty="0"/>
              <a:t>)</a:t>
            </a:r>
          </a:p>
        </p:txBody>
      </p:sp>
      <p:sp>
        <p:nvSpPr>
          <p:cNvPr id="5" name="Text Placeholder 4">
            <a:extLst>
              <a:ext uri="{FF2B5EF4-FFF2-40B4-BE49-F238E27FC236}">
                <a16:creationId xmlns:a16="http://schemas.microsoft.com/office/drawing/2014/main" id="{5E0BABC6-C449-4DA4-A03D-65EA2746051F}"/>
              </a:ext>
            </a:extLst>
          </p:cNvPr>
          <p:cNvSpPr>
            <a:spLocks noGrp="1"/>
          </p:cNvSpPr>
          <p:nvPr>
            <p:ph type="body" sz="quarter" idx="3"/>
          </p:nvPr>
        </p:nvSpPr>
        <p:spPr>
          <a:xfrm>
            <a:off x="6400808" y="3302510"/>
            <a:ext cx="4646602" cy="823912"/>
          </a:xfrm>
        </p:spPr>
        <p:txBody>
          <a:bodyPr/>
          <a:lstStyle/>
          <a:p>
            <a:r>
              <a:rPr lang="es-ES" b="1" dirty="0"/>
              <a:t>2.</a:t>
            </a:r>
            <a:r>
              <a:rPr lang="es-ES" dirty="0"/>
              <a:t>  </a:t>
            </a:r>
            <a:r>
              <a:rPr lang="es-ES" b="1" dirty="0" err="1"/>
              <a:t>Scenedesmus</a:t>
            </a:r>
            <a:r>
              <a:rPr lang="es-ES" dirty="0"/>
              <a:t>  </a:t>
            </a:r>
            <a:r>
              <a:rPr lang="es-ES" i="1" dirty="0"/>
              <a:t>(</a:t>
            </a:r>
            <a:r>
              <a:rPr lang="es-ES" i="1" dirty="0" err="1"/>
              <a:t>autotroph</a:t>
            </a:r>
            <a:r>
              <a:rPr lang="es-ES" i="1" dirty="0"/>
              <a:t>)</a:t>
            </a:r>
            <a:endParaRPr lang="es-ES" dirty="0"/>
          </a:p>
        </p:txBody>
      </p:sp>
      <p:sp>
        <p:nvSpPr>
          <p:cNvPr id="6" name="Content Placeholder 5">
            <a:extLst>
              <a:ext uri="{FF2B5EF4-FFF2-40B4-BE49-F238E27FC236}">
                <a16:creationId xmlns:a16="http://schemas.microsoft.com/office/drawing/2014/main" id="{AE2BFC98-CDAE-4884-B8C9-2A62BB663889}"/>
              </a:ext>
            </a:extLst>
          </p:cNvPr>
          <p:cNvSpPr>
            <a:spLocks noGrp="1"/>
          </p:cNvSpPr>
          <p:nvPr>
            <p:ph sz="quarter" idx="4"/>
          </p:nvPr>
        </p:nvSpPr>
        <p:spPr>
          <a:xfrm>
            <a:off x="6172200" y="4126422"/>
            <a:ext cx="4875210" cy="2717801"/>
          </a:xfrm>
        </p:spPr>
        <p:txBody>
          <a:bodyPr>
            <a:normAutofit fontScale="62500" lnSpcReduction="20000"/>
          </a:bodyPr>
          <a:lstStyle/>
          <a:p>
            <a:r>
              <a:rPr lang="es-ES" dirty="0" err="1"/>
              <a:t>Scenedesmus</a:t>
            </a:r>
            <a:r>
              <a:rPr lang="es-ES" dirty="0"/>
              <a:t> </a:t>
            </a:r>
            <a:r>
              <a:rPr lang="es-ES" dirty="0" err="1"/>
              <a:t>exchange</a:t>
            </a:r>
            <a:r>
              <a:rPr lang="es-ES" dirty="0"/>
              <a:t> gases and </a:t>
            </a:r>
            <a:r>
              <a:rPr lang="es-ES" dirty="0" err="1"/>
              <a:t>other</a:t>
            </a:r>
            <a:r>
              <a:rPr lang="es-ES" dirty="0"/>
              <a:t> </a:t>
            </a:r>
            <a:r>
              <a:rPr lang="es-ES" dirty="0" err="1"/>
              <a:t>essential</a:t>
            </a:r>
            <a:r>
              <a:rPr lang="es-ES" dirty="0"/>
              <a:t> </a:t>
            </a:r>
            <a:r>
              <a:rPr lang="es-ES" dirty="0" err="1"/>
              <a:t>materials</a:t>
            </a:r>
            <a:r>
              <a:rPr lang="es-ES" dirty="0"/>
              <a:t> </a:t>
            </a:r>
            <a:r>
              <a:rPr lang="es-ES" dirty="0" err="1"/>
              <a:t>via</a:t>
            </a:r>
            <a:r>
              <a:rPr lang="es-ES" dirty="0"/>
              <a:t> </a:t>
            </a:r>
            <a:r>
              <a:rPr lang="es-ES" dirty="0" err="1"/>
              <a:t>diffusion</a:t>
            </a:r>
            <a:r>
              <a:rPr lang="es-ES" dirty="0"/>
              <a:t> (</a:t>
            </a:r>
            <a:r>
              <a:rPr lang="es-ES" i="1" dirty="0" err="1"/>
              <a:t>nutrition</a:t>
            </a:r>
            <a:r>
              <a:rPr lang="es-ES" i="1" dirty="0"/>
              <a:t> / </a:t>
            </a:r>
            <a:r>
              <a:rPr lang="es-ES" i="1" dirty="0" err="1"/>
              <a:t>excretion</a:t>
            </a:r>
            <a:r>
              <a:rPr lang="es-ES" dirty="0"/>
              <a:t>)</a:t>
            </a:r>
          </a:p>
          <a:p>
            <a:r>
              <a:rPr lang="es-ES" dirty="0" err="1"/>
              <a:t>Chlorophyll</a:t>
            </a:r>
            <a:r>
              <a:rPr lang="es-ES" dirty="0"/>
              <a:t> </a:t>
            </a:r>
            <a:r>
              <a:rPr lang="es-ES" dirty="0" err="1"/>
              <a:t>pigments</a:t>
            </a:r>
            <a:r>
              <a:rPr lang="es-ES" dirty="0"/>
              <a:t> </a:t>
            </a:r>
            <a:r>
              <a:rPr lang="es-ES" dirty="0" err="1"/>
              <a:t>allow</a:t>
            </a:r>
            <a:r>
              <a:rPr lang="es-ES" dirty="0"/>
              <a:t> </a:t>
            </a:r>
            <a:r>
              <a:rPr lang="es-ES" dirty="0" err="1"/>
              <a:t>organic</a:t>
            </a:r>
            <a:r>
              <a:rPr lang="es-ES" dirty="0"/>
              <a:t> </a:t>
            </a:r>
            <a:r>
              <a:rPr lang="es-ES" dirty="0" err="1"/>
              <a:t>molecules</a:t>
            </a:r>
            <a:r>
              <a:rPr lang="es-ES" dirty="0"/>
              <a:t> </a:t>
            </a:r>
            <a:r>
              <a:rPr lang="es-ES" dirty="0" err="1"/>
              <a:t>to</a:t>
            </a:r>
            <a:r>
              <a:rPr lang="es-ES" dirty="0"/>
              <a:t> be </a:t>
            </a:r>
            <a:r>
              <a:rPr lang="es-ES" dirty="0" err="1"/>
              <a:t>produced</a:t>
            </a:r>
            <a:r>
              <a:rPr lang="es-ES" dirty="0"/>
              <a:t> </a:t>
            </a:r>
            <a:r>
              <a:rPr lang="es-ES" dirty="0" err="1"/>
              <a:t>via</a:t>
            </a:r>
            <a:r>
              <a:rPr lang="es-ES" dirty="0"/>
              <a:t> </a:t>
            </a:r>
            <a:r>
              <a:rPr lang="es-ES" dirty="0" err="1"/>
              <a:t>photosynthesis</a:t>
            </a:r>
            <a:r>
              <a:rPr lang="es-ES" dirty="0"/>
              <a:t> (</a:t>
            </a:r>
            <a:r>
              <a:rPr lang="es-ES" i="1" dirty="0" err="1"/>
              <a:t>metabolism</a:t>
            </a:r>
            <a:r>
              <a:rPr lang="es-ES" dirty="0"/>
              <a:t>)</a:t>
            </a:r>
          </a:p>
          <a:p>
            <a:r>
              <a:rPr lang="es-ES" dirty="0" err="1"/>
              <a:t>Daughter</a:t>
            </a:r>
            <a:r>
              <a:rPr lang="es-ES" dirty="0"/>
              <a:t> </a:t>
            </a:r>
            <a:r>
              <a:rPr lang="es-ES" dirty="0" err="1"/>
              <a:t>cells</a:t>
            </a:r>
            <a:r>
              <a:rPr lang="es-ES" dirty="0"/>
              <a:t> </a:t>
            </a:r>
            <a:r>
              <a:rPr lang="es-ES" dirty="0" err="1"/>
              <a:t>form</a:t>
            </a:r>
            <a:r>
              <a:rPr lang="es-ES" dirty="0"/>
              <a:t> as non-motile </a:t>
            </a:r>
            <a:r>
              <a:rPr lang="es-ES" dirty="0" err="1"/>
              <a:t>autospores</a:t>
            </a:r>
            <a:r>
              <a:rPr lang="es-ES" dirty="0"/>
              <a:t> </a:t>
            </a:r>
            <a:r>
              <a:rPr lang="es-ES" dirty="0" err="1"/>
              <a:t>via</a:t>
            </a:r>
            <a:r>
              <a:rPr lang="es-ES" dirty="0"/>
              <a:t> </a:t>
            </a:r>
            <a:r>
              <a:rPr lang="es-ES" dirty="0" err="1"/>
              <a:t>the</a:t>
            </a:r>
            <a:r>
              <a:rPr lang="es-ES" dirty="0"/>
              <a:t> </a:t>
            </a:r>
            <a:r>
              <a:rPr lang="es-ES" dirty="0" err="1"/>
              <a:t>internal</a:t>
            </a:r>
            <a:r>
              <a:rPr lang="es-ES" dirty="0"/>
              <a:t> asexual </a:t>
            </a:r>
            <a:r>
              <a:rPr lang="es-ES" dirty="0" err="1"/>
              <a:t>division</a:t>
            </a:r>
            <a:r>
              <a:rPr lang="es-ES" dirty="0"/>
              <a:t> </a:t>
            </a:r>
            <a:r>
              <a:rPr lang="es-ES" dirty="0" err="1"/>
              <a:t>of</a:t>
            </a:r>
            <a:r>
              <a:rPr lang="es-ES" dirty="0"/>
              <a:t> </a:t>
            </a:r>
            <a:r>
              <a:rPr lang="es-ES" dirty="0" err="1"/>
              <a:t>the</a:t>
            </a:r>
            <a:r>
              <a:rPr lang="es-ES" dirty="0"/>
              <a:t> </a:t>
            </a:r>
            <a:r>
              <a:rPr lang="es-ES" dirty="0" err="1"/>
              <a:t>parent</a:t>
            </a:r>
            <a:r>
              <a:rPr lang="es-ES" dirty="0"/>
              <a:t> </a:t>
            </a:r>
            <a:r>
              <a:rPr lang="es-ES" dirty="0" err="1"/>
              <a:t>cell</a:t>
            </a:r>
            <a:r>
              <a:rPr lang="es-ES" dirty="0"/>
              <a:t> (</a:t>
            </a:r>
            <a:r>
              <a:rPr lang="es-ES" i="1" dirty="0" err="1"/>
              <a:t>reproduction</a:t>
            </a:r>
            <a:r>
              <a:rPr lang="es-ES" dirty="0"/>
              <a:t>)</a:t>
            </a:r>
          </a:p>
          <a:p>
            <a:r>
              <a:rPr lang="es-ES" dirty="0" err="1"/>
              <a:t>Scenedesmus</a:t>
            </a:r>
            <a:r>
              <a:rPr lang="es-ES" dirty="0"/>
              <a:t> </a:t>
            </a:r>
            <a:r>
              <a:rPr lang="es-ES" dirty="0" err="1"/>
              <a:t>may</a:t>
            </a:r>
            <a:r>
              <a:rPr lang="es-ES" dirty="0"/>
              <a:t> </a:t>
            </a:r>
            <a:r>
              <a:rPr lang="es-ES" dirty="0" err="1"/>
              <a:t>exist</a:t>
            </a:r>
            <a:r>
              <a:rPr lang="es-ES" dirty="0"/>
              <a:t> as </a:t>
            </a:r>
            <a:r>
              <a:rPr lang="es-ES" dirty="0" err="1"/>
              <a:t>unicells</a:t>
            </a:r>
            <a:r>
              <a:rPr lang="es-ES" dirty="0"/>
              <a:t> </a:t>
            </a:r>
            <a:r>
              <a:rPr lang="es-ES" dirty="0" err="1"/>
              <a:t>or</a:t>
            </a:r>
            <a:r>
              <a:rPr lang="es-ES" dirty="0"/>
              <a:t> </a:t>
            </a:r>
            <a:r>
              <a:rPr lang="es-ES" dirty="0" err="1"/>
              <a:t>form</a:t>
            </a:r>
            <a:r>
              <a:rPr lang="es-ES" dirty="0"/>
              <a:t> </a:t>
            </a:r>
            <a:r>
              <a:rPr lang="es-ES" dirty="0" err="1"/>
              <a:t>colonies</a:t>
            </a:r>
            <a:r>
              <a:rPr lang="es-ES" dirty="0"/>
              <a:t> </a:t>
            </a:r>
            <a:r>
              <a:rPr lang="es-ES" dirty="0" err="1"/>
              <a:t>for</a:t>
            </a:r>
            <a:r>
              <a:rPr lang="es-ES" dirty="0"/>
              <a:t> </a:t>
            </a:r>
            <a:r>
              <a:rPr lang="es-ES" dirty="0" err="1"/>
              <a:t>protection</a:t>
            </a:r>
            <a:r>
              <a:rPr lang="es-ES" dirty="0"/>
              <a:t> (</a:t>
            </a:r>
            <a:r>
              <a:rPr lang="es-ES" i="1" dirty="0" err="1"/>
              <a:t>responsiveness</a:t>
            </a:r>
            <a:r>
              <a:rPr lang="es-ES" dirty="0"/>
              <a:t>)</a:t>
            </a:r>
          </a:p>
        </p:txBody>
      </p:sp>
      <p:pic>
        <p:nvPicPr>
          <p:cNvPr id="8194" name="Picture 2" descr="paramecium and scenedesmus">
            <a:extLst>
              <a:ext uri="{FF2B5EF4-FFF2-40B4-BE49-F238E27FC236}">
                <a16:creationId xmlns:a16="http://schemas.microsoft.com/office/drawing/2014/main" id="{93E41ED5-8F55-4552-87C3-9B60FACC8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799" y="1360495"/>
            <a:ext cx="710565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0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90C1-FEA6-4EAD-B1F8-1B75F6BAA898}"/>
              </a:ext>
            </a:extLst>
          </p:cNvPr>
          <p:cNvSpPr>
            <a:spLocks noGrp="1"/>
          </p:cNvSpPr>
          <p:nvPr>
            <p:ph type="title"/>
          </p:nvPr>
        </p:nvSpPr>
        <p:spPr>
          <a:xfrm>
            <a:off x="1141414" y="0"/>
            <a:ext cx="9905998" cy="1478570"/>
          </a:xfrm>
        </p:spPr>
        <p:txBody>
          <a:bodyPr/>
          <a:lstStyle/>
          <a:p>
            <a:r>
              <a:rPr lang="es-ES" dirty="0" err="1"/>
              <a:t>Paramecium</a:t>
            </a:r>
            <a:r>
              <a:rPr lang="es-ES" dirty="0"/>
              <a:t> </a:t>
            </a:r>
            <a:r>
              <a:rPr lang="es-ES" dirty="0" err="1"/>
              <a:t>Feeding</a:t>
            </a:r>
            <a:r>
              <a:rPr lang="es-ES" dirty="0"/>
              <a:t> </a:t>
            </a:r>
            <a:r>
              <a:rPr lang="es-ES" dirty="0" err="1"/>
              <a:t>Heterotrophically</a:t>
            </a:r>
            <a:endParaRPr lang="es-ES" dirty="0"/>
          </a:p>
        </p:txBody>
      </p:sp>
      <p:pic>
        <p:nvPicPr>
          <p:cNvPr id="4" name="Online Media ^0 3">
            <a:hlinkClick r:id="" action="ppaction://media"/>
            <a:extLst>
              <a:ext uri="{FF2B5EF4-FFF2-40B4-BE49-F238E27FC236}">
                <a16:creationId xmlns:a16="http://schemas.microsoft.com/office/drawing/2014/main" id="{CCA28379-5F54-4969-AE9A-A0A945CD6C5E}"/>
              </a:ext>
            </a:extLst>
          </p:cNvPr>
          <p:cNvPicPr>
            <a:picLocks noGrp="1" noRot="1" noChangeAspect="1"/>
          </p:cNvPicPr>
          <p:nvPr>
            <p:ph idx="1"/>
            <a:videoFile r:link="rId1"/>
          </p:nvPr>
        </p:nvPicPr>
        <p:blipFill>
          <a:blip r:embed="rId3"/>
          <a:stretch>
            <a:fillRect/>
          </a:stretch>
        </p:blipFill>
        <p:spPr>
          <a:xfrm>
            <a:off x="2296445" y="1478570"/>
            <a:ext cx="6606923" cy="4955192"/>
          </a:xfrm>
          <a:prstGeom prst="rect">
            <a:avLst/>
          </a:prstGeom>
        </p:spPr>
      </p:pic>
    </p:spTree>
    <p:extLst>
      <p:ext uri="{BB962C8B-B14F-4D97-AF65-F5344CB8AC3E}">
        <p14:creationId xmlns:p14="http://schemas.microsoft.com/office/powerpoint/2010/main" val="385922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18EF8CE-AF5E-4B61-9D12-59981B964AE1}"/>
              </a:ext>
            </a:extLst>
          </p:cNvPr>
          <p:cNvSpPr txBox="1">
            <a:spLocks/>
          </p:cNvSpPr>
          <p:nvPr/>
        </p:nvSpPr>
        <p:spPr>
          <a:xfrm>
            <a:off x="1764262" y="413537"/>
            <a:ext cx="4965151" cy="829476"/>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S" sz="2800" b="1" dirty="0"/>
              <a:t>1.</a:t>
            </a:r>
            <a:r>
              <a:rPr lang="es-ES" sz="2800" dirty="0"/>
              <a:t>  </a:t>
            </a:r>
            <a:r>
              <a:rPr lang="es-ES" sz="2800" b="1" dirty="0" err="1"/>
              <a:t>Paramecium</a:t>
            </a:r>
            <a:r>
              <a:rPr lang="es-ES" sz="2800" dirty="0"/>
              <a:t>  </a:t>
            </a:r>
            <a:r>
              <a:rPr lang="es-ES" sz="2800" i="1" dirty="0"/>
              <a:t>(</a:t>
            </a:r>
            <a:r>
              <a:rPr lang="es-ES" sz="2800" i="1" dirty="0" err="1"/>
              <a:t>heterotroph</a:t>
            </a:r>
            <a:r>
              <a:rPr lang="es-ES" sz="2800" i="1" dirty="0"/>
              <a:t>)</a:t>
            </a:r>
            <a:endParaRPr lang="es-ES" sz="2800" dirty="0"/>
          </a:p>
        </p:txBody>
      </p:sp>
      <p:sp>
        <p:nvSpPr>
          <p:cNvPr id="3" name="Content Placeholder 3">
            <a:extLst>
              <a:ext uri="{FF2B5EF4-FFF2-40B4-BE49-F238E27FC236}">
                <a16:creationId xmlns:a16="http://schemas.microsoft.com/office/drawing/2014/main" id="{FB16413B-7513-44C6-81F4-EAFACF656383}"/>
              </a:ext>
            </a:extLst>
          </p:cNvPr>
          <p:cNvSpPr txBox="1">
            <a:spLocks/>
          </p:cNvSpPr>
          <p:nvPr/>
        </p:nvSpPr>
        <p:spPr>
          <a:xfrm>
            <a:off x="1107974" y="1850269"/>
            <a:ext cx="9059455" cy="4739282"/>
          </a:xfrm>
          <a:prstGeom prst="rect">
            <a:avLst/>
          </a:prstGeom>
        </p:spPr>
        <p:txBody>
          <a:bodyPr>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S" dirty="0" err="1"/>
              <a:t>Paramecia</a:t>
            </a:r>
            <a:r>
              <a:rPr lang="es-ES" dirty="0"/>
              <a:t> are </a:t>
            </a:r>
            <a:r>
              <a:rPr lang="es-ES" dirty="0" err="1"/>
              <a:t>surrounded</a:t>
            </a:r>
            <a:r>
              <a:rPr lang="es-ES" dirty="0"/>
              <a:t> </a:t>
            </a:r>
            <a:r>
              <a:rPr lang="es-ES" dirty="0" err="1"/>
              <a:t>by</a:t>
            </a:r>
            <a:r>
              <a:rPr lang="es-ES" dirty="0"/>
              <a:t> </a:t>
            </a:r>
            <a:r>
              <a:rPr lang="es-ES" dirty="0" err="1"/>
              <a:t>small</a:t>
            </a:r>
            <a:r>
              <a:rPr lang="es-ES" dirty="0"/>
              <a:t> </a:t>
            </a:r>
            <a:r>
              <a:rPr lang="es-ES" dirty="0" err="1"/>
              <a:t>hairs</a:t>
            </a:r>
            <a:r>
              <a:rPr lang="es-ES" dirty="0"/>
              <a:t> </a:t>
            </a:r>
            <a:r>
              <a:rPr lang="es-ES" dirty="0" err="1"/>
              <a:t>called</a:t>
            </a:r>
            <a:r>
              <a:rPr lang="es-ES" dirty="0"/>
              <a:t> </a:t>
            </a:r>
            <a:r>
              <a:rPr lang="es-ES" dirty="0" err="1"/>
              <a:t>cilia</a:t>
            </a:r>
            <a:r>
              <a:rPr lang="es-ES" dirty="0"/>
              <a:t> </a:t>
            </a:r>
            <a:r>
              <a:rPr lang="es-ES" dirty="0" err="1"/>
              <a:t>which</a:t>
            </a:r>
            <a:r>
              <a:rPr lang="es-ES" dirty="0"/>
              <a:t> </a:t>
            </a:r>
          </a:p>
          <a:p>
            <a:pPr marL="0" indent="0">
              <a:buNone/>
            </a:pPr>
            <a:r>
              <a:rPr lang="es-ES" dirty="0"/>
              <a:t>    </a:t>
            </a:r>
            <a:r>
              <a:rPr lang="es-ES" dirty="0" err="1"/>
              <a:t>allow</a:t>
            </a:r>
            <a:r>
              <a:rPr lang="es-ES" dirty="0"/>
              <a:t> </a:t>
            </a:r>
            <a:r>
              <a:rPr lang="es-ES" dirty="0" err="1"/>
              <a:t>it</a:t>
            </a:r>
            <a:r>
              <a:rPr lang="es-ES" dirty="0"/>
              <a:t> </a:t>
            </a:r>
            <a:r>
              <a:rPr lang="es-ES" dirty="0" err="1"/>
              <a:t>to</a:t>
            </a:r>
            <a:r>
              <a:rPr lang="es-ES" dirty="0"/>
              <a:t> </a:t>
            </a:r>
            <a:r>
              <a:rPr lang="es-ES" dirty="0" err="1"/>
              <a:t>move</a:t>
            </a:r>
            <a:r>
              <a:rPr lang="es-ES" dirty="0"/>
              <a:t> (</a:t>
            </a:r>
            <a:r>
              <a:rPr lang="es-ES" i="1" dirty="0" err="1"/>
              <a:t>responsiveness</a:t>
            </a:r>
            <a:r>
              <a:rPr lang="es-ES" dirty="0"/>
              <a:t>)</a:t>
            </a:r>
          </a:p>
          <a:p>
            <a:r>
              <a:rPr lang="es-ES" dirty="0" err="1"/>
              <a:t>Paramecia</a:t>
            </a:r>
            <a:r>
              <a:rPr lang="es-ES" dirty="0"/>
              <a:t> </a:t>
            </a:r>
            <a:r>
              <a:rPr lang="es-ES" dirty="0" err="1"/>
              <a:t>engulf</a:t>
            </a:r>
            <a:r>
              <a:rPr lang="es-ES" dirty="0"/>
              <a:t> </a:t>
            </a:r>
            <a:r>
              <a:rPr lang="es-ES" dirty="0" err="1"/>
              <a:t>food</a:t>
            </a:r>
            <a:r>
              <a:rPr lang="es-ES" dirty="0"/>
              <a:t> </a:t>
            </a:r>
            <a:r>
              <a:rPr lang="es-ES" dirty="0" err="1"/>
              <a:t>via</a:t>
            </a:r>
            <a:r>
              <a:rPr lang="es-ES" dirty="0"/>
              <a:t> a </a:t>
            </a:r>
            <a:r>
              <a:rPr lang="es-ES" dirty="0" err="1"/>
              <a:t>specialised</a:t>
            </a:r>
            <a:r>
              <a:rPr lang="es-ES" dirty="0"/>
              <a:t> </a:t>
            </a:r>
            <a:r>
              <a:rPr lang="es-ES" dirty="0" err="1"/>
              <a:t>membranous</a:t>
            </a:r>
            <a:r>
              <a:rPr lang="es-ES" dirty="0"/>
              <a:t> </a:t>
            </a:r>
            <a:r>
              <a:rPr lang="es-ES" dirty="0" err="1"/>
              <a:t>feeding</a:t>
            </a:r>
            <a:r>
              <a:rPr lang="es-ES" dirty="0"/>
              <a:t> </a:t>
            </a:r>
            <a:r>
              <a:rPr lang="es-ES" dirty="0" err="1"/>
              <a:t>groove</a:t>
            </a:r>
            <a:r>
              <a:rPr lang="es-ES" dirty="0"/>
              <a:t> </a:t>
            </a:r>
            <a:r>
              <a:rPr lang="es-ES" dirty="0" err="1"/>
              <a:t>called</a:t>
            </a:r>
            <a:r>
              <a:rPr lang="es-ES" dirty="0"/>
              <a:t> a </a:t>
            </a:r>
            <a:r>
              <a:rPr lang="es-ES" dirty="0" err="1"/>
              <a:t>cytostome</a:t>
            </a:r>
            <a:r>
              <a:rPr lang="es-ES" dirty="0"/>
              <a:t> (</a:t>
            </a:r>
            <a:r>
              <a:rPr lang="es-ES" i="1" dirty="0" err="1"/>
              <a:t>nutrition</a:t>
            </a:r>
            <a:r>
              <a:rPr lang="es-ES" dirty="0"/>
              <a:t>)</a:t>
            </a:r>
          </a:p>
          <a:p>
            <a:r>
              <a:rPr lang="es-ES" dirty="0" err="1"/>
              <a:t>Food</a:t>
            </a:r>
            <a:r>
              <a:rPr lang="es-ES" dirty="0"/>
              <a:t> </a:t>
            </a:r>
            <a:r>
              <a:rPr lang="es-ES" dirty="0" err="1"/>
              <a:t>particles</a:t>
            </a:r>
            <a:r>
              <a:rPr lang="es-ES" dirty="0"/>
              <a:t> are </a:t>
            </a:r>
            <a:r>
              <a:rPr lang="es-ES" dirty="0" err="1"/>
              <a:t>enclosed</a:t>
            </a:r>
            <a:r>
              <a:rPr lang="es-ES" dirty="0"/>
              <a:t> </a:t>
            </a:r>
            <a:r>
              <a:rPr lang="es-ES" dirty="0" err="1"/>
              <a:t>within</a:t>
            </a:r>
            <a:r>
              <a:rPr lang="es-ES" dirty="0"/>
              <a:t> </a:t>
            </a:r>
            <a:r>
              <a:rPr lang="es-ES" dirty="0" err="1"/>
              <a:t>small</a:t>
            </a:r>
            <a:r>
              <a:rPr lang="es-ES" dirty="0"/>
              <a:t> </a:t>
            </a:r>
            <a:r>
              <a:rPr lang="es-ES" dirty="0" err="1"/>
              <a:t>vacuoles</a:t>
            </a:r>
            <a:r>
              <a:rPr lang="es-ES" dirty="0"/>
              <a:t> </a:t>
            </a:r>
            <a:r>
              <a:rPr lang="es-ES" dirty="0" err="1"/>
              <a:t>that</a:t>
            </a:r>
            <a:r>
              <a:rPr lang="es-ES" dirty="0"/>
              <a:t> </a:t>
            </a:r>
            <a:r>
              <a:rPr lang="es-ES" dirty="0" err="1"/>
              <a:t>contain</a:t>
            </a:r>
            <a:r>
              <a:rPr lang="es-ES" dirty="0"/>
              <a:t> </a:t>
            </a:r>
            <a:r>
              <a:rPr lang="es-ES" dirty="0" err="1"/>
              <a:t>enzymes</a:t>
            </a:r>
            <a:r>
              <a:rPr lang="es-ES" dirty="0"/>
              <a:t> </a:t>
            </a:r>
            <a:r>
              <a:rPr lang="es-ES" dirty="0" err="1"/>
              <a:t>for</a:t>
            </a:r>
            <a:r>
              <a:rPr lang="es-ES" dirty="0"/>
              <a:t> </a:t>
            </a:r>
            <a:r>
              <a:rPr lang="es-ES" dirty="0" err="1"/>
              <a:t>digestion</a:t>
            </a:r>
            <a:r>
              <a:rPr lang="es-ES" dirty="0"/>
              <a:t> (</a:t>
            </a:r>
            <a:r>
              <a:rPr lang="es-ES" i="1" dirty="0" err="1"/>
              <a:t>metabolism</a:t>
            </a:r>
            <a:r>
              <a:rPr lang="es-ES" dirty="0"/>
              <a:t>)</a:t>
            </a:r>
          </a:p>
          <a:p>
            <a:r>
              <a:rPr lang="es-ES" dirty="0"/>
              <a:t>Solid </a:t>
            </a:r>
            <a:r>
              <a:rPr lang="es-ES" dirty="0" err="1"/>
              <a:t>wastes</a:t>
            </a:r>
            <a:r>
              <a:rPr lang="es-ES" dirty="0"/>
              <a:t> are removed </a:t>
            </a:r>
            <a:r>
              <a:rPr lang="es-ES" dirty="0" err="1"/>
              <a:t>via</a:t>
            </a:r>
            <a:r>
              <a:rPr lang="es-ES" dirty="0"/>
              <a:t> </a:t>
            </a:r>
            <a:r>
              <a:rPr lang="es-ES" dirty="0" err="1"/>
              <a:t>an</a:t>
            </a:r>
            <a:r>
              <a:rPr lang="es-ES" dirty="0"/>
              <a:t> anal </a:t>
            </a:r>
            <a:r>
              <a:rPr lang="es-ES" dirty="0" err="1"/>
              <a:t>pore</a:t>
            </a:r>
            <a:r>
              <a:rPr lang="es-ES" dirty="0"/>
              <a:t>, </a:t>
            </a:r>
            <a:r>
              <a:rPr lang="es-ES" dirty="0" err="1"/>
              <a:t>while</a:t>
            </a:r>
            <a:r>
              <a:rPr lang="es-ES" dirty="0"/>
              <a:t> </a:t>
            </a:r>
            <a:r>
              <a:rPr lang="es-ES" dirty="0" err="1"/>
              <a:t>liquid</a:t>
            </a:r>
            <a:r>
              <a:rPr lang="es-ES" dirty="0"/>
              <a:t> </a:t>
            </a:r>
            <a:r>
              <a:rPr lang="es-ES" dirty="0" err="1"/>
              <a:t>wastes</a:t>
            </a:r>
            <a:r>
              <a:rPr lang="es-ES" dirty="0"/>
              <a:t> are </a:t>
            </a:r>
            <a:r>
              <a:rPr lang="es-ES" dirty="0" err="1"/>
              <a:t>pumped</a:t>
            </a:r>
            <a:r>
              <a:rPr lang="es-ES" dirty="0"/>
              <a:t> </a:t>
            </a:r>
            <a:r>
              <a:rPr lang="es-ES" dirty="0" err="1"/>
              <a:t>out</a:t>
            </a:r>
            <a:r>
              <a:rPr lang="es-ES" dirty="0"/>
              <a:t> </a:t>
            </a:r>
            <a:r>
              <a:rPr lang="es-ES" dirty="0" err="1"/>
              <a:t>via</a:t>
            </a:r>
            <a:r>
              <a:rPr lang="es-ES" dirty="0"/>
              <a:t> </a:t>
            </a:r>
            <a:r>
              <a:rPr lang="es-ES" dirty="0" err="1"/>
              <a:t>contractile</a:t>
            </a:r>
            <a:r>
              <a:rPr lang="es-ES" dirty="0"/>
              <a:t> </a:t>
            </a:r>
            <a:r>
              <a:rPr lang="es-ES" dirty="0" err="1"/>
              <a:t>vacoules</a:t>
            </a:r>
            <a:r>
              <a:rPr lang="es-ES" dirty="0"/>
              <a:t> (</a:t>
            </a:r>
            <a:r>
              <a:rPr lang="es-ES" i="1" dirty="0" err="1"/>
              <a:t>excretion</a:t>
            </a:r>
            <a:r>
              <a:rPr lang="es-ES" dirty="0"/>
              <a:t>)</a:t>
            </a:r>
          </a:p>
          <a:p>
            <a:r>
              <a:rPr lang="es-ES" dirty="0" err="1"/>
              <a:t>Essential</a:t>
            </a:r>
            <a:r>
              <a:rPr lang="es-ES" dirty="0"/>
              <a:t> gases </a:t>
            </a:r>
            <a:r>
              <a:rPr lang="es-ES" dirty="0" err="1"/>
              <a:t>enter</a:t>
            </a:r>
            <a:r>
              <a:rPr lang="es-ES" dirty="0"/>
              <a:t> (</a:t>
            </a:r>
            <a:r>
              <a:rPr lang="es-ES" dirty="0" err="1"/>
              <a:t>e.g</a:t>
            </a:r>
            <a:r>
              <a:rPr lang="es-ES" dirty="0"/>
              <a:t>. O</a:t>
            </a:r>
            <a:r>
              <a:rPr lang="es-ES" baseline="-25000" dirty="0"/>
              <a:t>2</a:t>
            </a:r>
            <a:r>
              <a:rPr lang="es-ES" dirty="0"/>
              <a:t>) and </a:t>
            </a:r>
            <a:r>
              <a:rPr lang="es-ES" dirty="0" err="1"/>
              <a:t>exit</a:t>
            </a:r>
            <a:r>
              <a:rPr lang="es-ES" dirty="0"/>
              <a:t> (</a:t>
            </a:r>
            <a:r>
              <a:rPr lang="es-ES" dirty="0" err="1"/>
              <a:t>e.g</a:t>
            </a:r>
            <a:r>
              <a:rPr lang="es-ES" dirty="0"/>
              <a:t>. CO</a:t>
            </a:r>
            <a:r>
              <a:rPr lang="es-ES" baseline="-25000" dirty="0"/>
              <a:t>2</a:t>
            </a:r>
            <a:r>
              <a:rPr lang="es-ES" dirty="0"/>
              <a:t>) </a:t>
            </a:r>
            <a:r>
              <a:rPr lang="es-ES" dirty="0" err="1"/>
              <a:t>the</a:t>
            </a:r>
            <a:r>
              <a:rPr lang="es-ES" dirty="0"/>
              <a:t> </a:t>
            </a:r>
            <a:r>
              <a:rPr lang="es-ES" dirty="0" err="1"/>
              <a:t>cell</a:t>
            </a:r>
            <a:r>
              <a:rPr lang="es-ES" dirty="0"/>
              <a:t> </a:t>
            </a:r>
            <a:r>
              <a:rPr lang="es-ES" dirty="0" err="1"/>
              <a:t>via</a:t>
            </a:r>
            <a:r>
              <a:rPr lang="es-ES" dirty="0"/>
              <a:t> </a:t>
            </a:r>
            <a:r>
              <a:rPr lang="es-ES" dirty="0" err="1"/>
              <a:t>diffusion</a:t>
            </a:r>
            <a:r>
              <a:rPr lang="es-ES" dirty="0"/>
              <a:t> (</a:t>
            </a:r>
            <a:r>
              <a:rPr lang="es-ES" i="1" dirty="0"/>
              <a:t>homeostasis</a:t>
            </a:r>
            <a:r>
              <a:rPr lang="es-ES" dirty="0"/>
              <a:t>)</a:t>
            </a:r>
          </a:p>
          <a:p>
            <a:r>
              <a:rPr lang="es-ES" dirty="0" err="1"/>
              <a:t>Paramecia</a:t>
            </a:r>
            <a:r>
              <a:rPr lang="es-ES" dirty="0"/>
              <a:t> divide </a:t>
            </a:r>
            <a:r>
              <a:rPr lang="es-ES" dirty="0" err="1"/>
              <a:t>asexually</a:t>
            </a:r>
            <a:r>
              <a:rPr lang="es-ES" dirty="0"/>
              <a:t> (</a:t>
            </a:r>
            <a:r>
              <a:rPr lang="es-ES" dirty="0" err="1"/>
              <a:t>fission</a:t>
            </a:r>
            <a:r>
              <a:rPr lang="es-ES" dirty="0"/>
              <a:t>) </a:t>
            </a:r>
            <a:r>
              <a:rPr lang="es-ES" dirty="0" err="1"/>
              <a:t>although</a:t>
            </a:r>
            <a:r>
              <a:rPr lang="es-ES" dirty="0"/>
              <a:t> horizontal gene transfer can </a:t>
            </a:r>
            <a:r>
              <a:rPr lang="es-ES" dirty="0" err="1"/>
              <a:t>occur</a:t>
            </a:r>
            <a:r>
              <a:rPr lang="es-ES" dirty="0"/>
              <a:t> </a:t>
            </a:r>
            <a:r>
              <a:rPr lang="es-ES" dirty="0" err="1"/>
              <a:t>via</a:t>
            </a:r>
            <a:r>
              <a:rPr lang="es-ES" dirty="0"/>
              <a:t> </a:t>
            </a:r>
            <a:r>
              <a:rPr lang="es-ES" dirty="0" err="1"/>
              <a:t>conjugation</a:t>
            </a:r>
            <a:r>
              <a:rPr lang="es-ES" dirty="0"/>
              <a:t> (</a:t>
            </a:r>
            <a:r>
              <a:rPr lang="es-ES" i="1" dirty="0" err="1"/>
              <a:t>reproduction</a:t>
            </a:r>
            <a:r>
              <a:rPr lang="es-ES" dirty="0"/>
              <a:t>)</a:t>
            </a:r>
          </a:p>
        </p:txBody>
      </p:sp>
      <p:pic>
        <p:nvPicPr>
          <p:cNvPr id="5" name="Picture 2" descr="paramecium and scenedesmus">
            <a:extLst>
              <a:ext uri="{FF2B5EF4-FFF2-40B4-BE49-F238E27FC236}">
                <a16:creationId xmlns:a16="http://schemas.microsoft.com/office/drawing/2014/main" id="{4EE0F3B1-5EE5-468F-92F0-3AEAA2B98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12"/>
          <a:stretch/>
        </p:blipFill>
        <p:spPr bwMode="auto">
          <a:xfrm>
            <a:off x="7712921" y="207556"/>
            <a:ext cx="344541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6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amecium and scenedesmus">
            <a:extLst>
              <a:ext uri="{FF2B5EF4-FFF2-40B4-BE49-F238E27FC236}">
                <a16:creationId xmlns:a16="http://schemas.microsoft.com/office/drawing/2014/main" id="{D6F556D5-1EEB-429A-AB8F-90527721D5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94"/>
          <a:stretch/>
        </p:blipFill>
        <p:spPr bwMode="auto">
          <a:xfrm>
            <a:off x="7700962" y="406909"/>
            <a:ext cx="3475124"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a:extLst>
              <a:ext uri="{FF2B5EF4-FFF2-40B4-BE49-F238E27FC236}">
                <a16:creationId xmlns:a16="http://schemas.microsoft.com/office/drawing/2014/main" id="{B8C4DE05-C865-4377-8F73-28046BC6228C}"/>
              </a:ext>
            </a:extLst>
          </p:cNvPr>
          <p:cNvSpPr txBox="1">
            <a:spLocks/>
          </p:cNvSpPr>
          <p:nvPr/>
        </p:nvSpPr>
        <p:spPr>
          <a:xfrm>
            <a:off x="1154115" y="406909"/>
            <a:ext cx="5435595" cy="823912"/>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S" sz="3200" b="1" dirty="0"/>
              <a:t>2.</a:t>
            </a:r>
            <a:r>
              <a:rPr lang="es-ES" sz="3200" dirty="0"/>
              <a:t>  </a:t>
            </a:r>
            <a:r>
              <a:rPr lang="es-ES" sz="3200" b="1" dirty="0" err="1"/>
              <a:t>Scenedesmus</a:t>
            </a:r>
            <a:r>
              <a:rPr lang="es-ES" sz="3200" dirty="0"/>
              <a:t>  </a:t>
            </a:r>
            <a:r>
              <a:rPr lang="es-ES" sz="3200" i="1" dirty="0"/>
              <a:t>(</a:t>
            </a:r>
            <a:r>
              <a:rPr lang="es-ES" sz="3200" i="1" dirty="0" err="1"/>
              <a:t>autotroph</a:t>
            </a:r>
            <a:r>
              <a:rPr lang="es-ES" sz="3200" i="1" dirty="0"/>
              <a:t>)</a:t>
            </a:r>
            <a:endParaRPr lang="es-ES" sz="3200" dirty="0"/>
          </a:p>
        </p:txBody>
      </p:sp>
      <p:sp>
        <p:nvSpPr>
          <p:cNvPr id="5" name="Content Placeholder 5">
            <a:extLst>
              <a:ext uri="{FF2B5EF4-FFF2-40B4-BE49-F238E27FC236}">
                <a16:creationId xmlns:a16="http://schemas.microsoft.com/office/drawing/2014/main" id="{B41F5E11-981F-4D4D-95AB-B30D1BFA8357}"/>
              </a:ext>
            </a:extLst>
          </p:cNvPr>
          <p:cNvSpPr txBox="1">
            <a:spLocks/>
          </p:cNvSpPr>
          <p:nvPr/>
        </p:nvSpPr>
        <p:spPr>
          <a:xfrm>
            <a:off x="1434307" y="1343533"/>
            <a:ext cx="8952706" cy="5028692"/>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S" dirty="0" err="1"/>
              <a:t>Scenedesmus</a:t>
            </a:r>
            <a:r>
              <a:rPr lang="es-ES" dirty="0"/>
              <a:t> </a:t>
            </a:r>
            <a:r>
              <a:rPr lang="es-ES" dirty="0" err="1"/>
              <a:t>exchange</a:t>
            </a:r>
            <a:r>
              <a:rPr lang="es-ES" dirty="0"/>
              <a:t> gases and </a:t>
            </a:r>
            <a:r>
              <a:rPr lang="es-ES" dirty="0" err="1"/>
              <a:t>other</a:t>
            </a:r>
            <a:endParaRPr lang="es-ES" dirty="0"/>
          </a:p>
          <a:p>
            <a:pPr marL="0" indent="0">
              <a:buNone/>
            </a:pPr>
            <a:r>
              <a:rPr lang="es-ES" dirty="0"/>
              <a:t>    </a:t>
            </a:r>
            <a:r>
              <a:rPr lang="es-ES" dirty="0" err="1"/>
              <a:t>essential</a:t>
            </a:r>
            <a:r>
              <a:rPr lang="es-ES" dirty="0"/>
              <a:t> </a:t>
            </a:r>
            <a:r>
              <a:rPr lang="es-ES" dirty="0" err="1"/>
              <a:t>materials</a:t>
            </a:r>
            <a:r>
              <a:rPr lang="es-ES" dirty="0"/>
              <a:t> </a:t>
            </a:r>
            <a:r>
              <a:rPr lang="es-ES" dirty="0" err="1"/>
              <a:t>via</a:t>
            </a:r>
            <a:r>
              <a:rPr lang="es-ES" dirty="0"/>
              <a:t> </a:t>
            </a:r>
            <a:r>
              <a:rPr lang="es-ES" dirty="0" err="1"/>
              <a:t>diffusion</a:t>
            </a:r>
            <a:r>
              <a:rPr lang="es-ES" dirty="0"/>
              <a:t> </a:t>
            </a:r>
          </a:p>
          <a:p>
            <a:pPr marL="0" indent="0">
              <a:buNone/>
            </a:pPr>
            <a:r>
              <a:rPr lang="es-ES" dirty="0"/>
              <a:t>    (</a:t>
            </a:r>
            <a:r>
              <a:rPr lang="es-ES" i="1" dirty="0" err="1"/>
              <a:t>nutrition</a:t>
            </a:r>
            <a:r>
              <a:rPr lang="es-ES" i="1" dirty="0"/>
              <a:t> / </a:t>
            </a:r>
            <a:r>
              <a:rPr lang="es-ES" i="1" dirty="0" err="1"/>
              <a:t>excretion</a:t>
            </a:r>
            <a:r>
              <a:rPr lang="es-ES" dirty="0"/>
              <a:t>)</a:t>
            </a:r>
          </a:p>
          <a:p>
            <a:r>
              <a:rPr lang="es-ES" dirty="0" err="1"/>
              <a:t>Chlorophyll</a:t>
            </a:r>
            <a:r>
              <a:rPr lang="es-ES" dirty="0"/>
              <a:t> </a:t>
            </a:r>
            <a:r>
              <a:rPr lang="es-ES" dirty="0" err="1"/>
              <a:t>pigments</a:t>
            </a:r>
            <a:r>
              <a:rPr lang="es-ES" dirty="0"/>
              <a:t> </a:t>
            </a:r>
            <a:r>
              <a:rPr lang="es-ES" dirty="0" err="1"/>
              <a:t>allow</a:t>
            </a:r>
            <a:r>
              <a:rPr lang="es-ES" dirty="0"/>
              <a:t> </a:t>
            </a:r>
            <a:r>
              <a:rPr lang="es-ES" dirty="0" err="1"/>
              <a:t>organic</a:t>
            </a:r>
            <a:r>
              <a:rPr lang="es-ES" dirty="0"/>
              <a:t> </a:t>
            </a:r>
            <a:r>
              <a:rPr lang="es-ES" dirty="0" err="1"/>
              <a:t>molecules</a:t>
            </a:r>
            <a:r>
              <a:rPr lang="es-ES" dirty="0"/>
              <a:t> </a:t>
            </a:r>
            <a:r>
              <a:rPr lang="es-ES" dirty="0" err="1"/>
              <a:t>to</a:t>
            </a:r>
            <a:r>
              <a:rPr lang="es-ES" dirty="0"/>
              <a:t> be </a:t>
            </a:r>
            <a:r>
              <a:rPr lang="es-ES" dirty="0" err="1"/>
              <a:t>produced</a:t>
            </a:r>
            <a:r>
              <a:rPr lang="es-ES" dirty="0"/>
              <a:t> </a:t>
            </a:r>
            <a:r>
              <a:rPr lang="es-ES" dirty="0" err="1"/>
              <a:t>via</a:t>
            </a:r>
            <a:r>
              <a:rPr lang="es-ES" dirty="0"/>
              <a:t> </a:t>
            </a:r>
            <a:r>
              <a:rPr lang="es-ES" dirty="0" err="1"/>
              <a:t>photosynthesis</a:t>
            </a:r>
            <a:r>
              <a:rPr lang="es-ES" dirty="0"/>
              <a:t> (</a:t>
            </a:r>
            <a:r>
              <a:rPr lang="es-ES" i="1" dirty="0" err="1"/>
              <a:t>metabolism</a:t>
            </a:r>
            <a:r>
              <a:rPr lang="es-ES" dirty="0"/>
              <a:t>)</a:t>
            </a:r>
          </a:p>
          <a:p>
            <a:r>
              <a:rPr lang="es-ES" dirty="0" err="1"/>
              <a:t>Daughter</a:t>
            </a:r>
            <a:r>
              <a:rPr lang="es-ES" dirty="0"/>
              <a:t> </a:t>
            </a:r>
            <a:r>
              <a:rPr lang="es-ES" dirty="0" err="1"/>
              <a:t>cells</a:t>
            </a:r>
            <a:r>
              <a:rPr lang="es-ES" dirty="0"/>
              <a:t> </a:t>
            </a:r>
            <a:r>
              <a:rPr lang="es-ES" dirty="0" err="1"/>
              <a:t>form</a:t>
            </a:r>
            <a:r>
              <a:rPr lang="es-ES" dirty="0"/>
              <a:t> as non-motile </a:t>
            </a:r>
            <a:r>
              <a:rPr lang="es-ES" dirty="0" err="1"/>
              <a:t>autospores</a:t>
            </a:r>
            <a:r>
              <a:rPr lang="es-ES" dirty="0"/>
              <a:t> </a:t>
            </a:r>
            <a:r>
              <a:rPr lang="es-ES" dirty="0" err="1"/>
              <a:t>via</a:t>
            </a:r>
            <a:r>
              <a:rPr lang="es-ES" dirty="0"/>
              <a:t> </a:t>
            </a:r>
            <a:r>
              <a:rPr lang="es-ES" dirty="0" err="1"/>
              <a:t>the</a:t>
            </a:r>
            <a:r>
              <a:rPr lang="es-ES" dirty="0"/>
              <a:t> </a:t>
            </a:r>
            <a:r>
              <a:rPr lang="es-ES" dirty="0" err="1"/>
              <a:t>internal</a:t>
            </a:r>
            <a:r>
              <a:rPr lang="es-ES" dirty="0"/>
              <a:t> asexual </a:t>
            </a:r>
            <a:r>
              <a:rPr lang="es-ES" dirty="0" err="1"/>
              <a:t>division</a:t>
            </a:r>
            <a:r>
              <a:rPr lang="es-ES" dirty="0"/>
              <a:t> </a:t>
            </a:r>
            <a:r>
              <a:rPr lang="es-ES" dirty="0" err="1"/>
              <a:t>of</a:t>
            </a:r>
            <a:r>
              <a:rPr lang="es-ES" dirty="0"/>
              <a:t> </a:t>
            </a:r>
            <a:r>
              <a:rPr lang="es-ES" dirty="0" err="1"/>
              <a:t>the</a:t>
            </a:r>
            <a:r>
              <a:rPr lang="es-ES" dirty="0"/>
              <a:t> </a:t>
            </a:r>
            <a:r>
              <a:rPr lang="es-ES" dirty="0" err="1"/>
              <a:t>parent</a:t>
            </a:r>
            <a:r>
              <a:rPr lang="es-ES" dirty="0"/>
              <a:t> </a:t>
            </a:r>
            <a:r>
              <a:rPr lang="es-ES" dirty="0" err="1"/>
              <a:t>cell</a:t>
            </a:r>
            <a:r>
              <a:rPr lang="es-ES" dirty="0"/>
              <a:t> (</a:t>
            </a:r>
            <a:r>
              <a:rPr lang="es-ES" i="1" dirty="0" err="1"/>
              <a:t>reproduction</a:t>
            </a:r>
            <a:r>
              <a:rPr lang="es-ES" dirty="0"/>
              <a:t>)</a:t>
            </a:r>
          </a:p>
          <a:p>
            <a:r>
              <a:rPr lang="es-ES" dirty="0" err="1"/>
              <a:t>Scenedesmus</a:t>
            </a:r>
            <a:r>
              <a:rPr lang="es-ES" dirty="0"/>
              <a:t> </a:t>
            </a:r>
            <a:r>
              <a:rPr lang="es-ES" dirty="0" err="1"/>
              <a:t>may</a:t>
            </a:r>
            <a:r>
              <a:rPr lang="es-ES" dirty="0"/>
              <a:t> </a:t>
            </a:r>
            <a:r>
              <a:rPr lang="es-ES" dirty="0" err="1"/>
              <a:t>exist</a:t>
            </a:r>
            <a:r>
              <a:rPr lang="es-ES" dirty="0"/>
              <a:t> as </a:t>
            </a:r>
            <a:r>
              <a:rPr lang="es-ES" dirty="0" err="1"/>
              <a:t>unicells</a:t>
            </a:r>
            <a:r>
              <a:rPr lang="es-ES" dirty="0"/>
              <a:t> </a:t>
            </a:r>
            <a:r>
              <a:rPr lang="es-ES" dirty="0" err="1"/>
              <a:t>or</a:t>
            </a:r>
            <a:r>
              <a:rPr lang="es-ES" dirty="0"/>
              <a:t> </a:t>
            </a:r>
            <a:r>
              <a:rPr lang="es-ES" dirty="0" err="1"/>
              <a:t>form</a:t>
            </a:r>
            <a:r>
              <a:rPr lang="es-ES" dirty="0"/>
              <a:t> </a:t>
            </a:r>
            <a:r>
              <a:rPr lang="es-ES" dirty="0" err="1"/>
              <a:t>colonies</a:t>
            </a:r>
            <a:r>
              <a:rPr lang="es-ES" dirty="0"/>
              <a:t> </a:t>
            </a:r>
            <a:r>
              <a:rPr lang="es-ES" dirty="0" err="1"/>
              <a:t>for</a:t>
            </a:r>
            <a:r>
              <a:rPr lang="es-ES" dirty="0"/>
              <a:t> </a:t>
            </a:r>
            <a:r>
              <a:rPr lang="es-ES" dirty="0" err="1"/>
              <a:t>protection</a:t>
            </a:r>
            <a:r>
              <a:rPr lang="es-ES" dirty="0"/>
              <a:t> (</a:t>
            </a:r>
            <a:r>
              <a:rPr lang="es-ES" i="1" dirty="0" err="1"/>
              <a:t>responsiveness</a:t>
            </a:r>
            <a:r>
              <a:rPr lang="es-ES" dirty="0"/>
              <a:t>)</a:t>
            </a:r>
          </a:p>
        </p:txBody>
      </p:sp>
    </p:spTree>
    <p:extLst>
      <p:ext uri="{BB962C8B-B14F-4D97-AF65-F5344CB8AC3E}">
        <p14:creationId xmlns:p14="http://schemas.microsoft.com/office/powerpoint/2010/main" val="1061423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3082" name="Picture 2" descr="A picture containing electronics&#10;&#10;Description generated with high confidence">
            <a:extLst>
              <a:ext uri="{FF2B5EF4-FFF2-40B4-BE49-F238E27FC236}">
                <a16:creationId xmlns:a16="http://schemas.microsoft.com/office/drawing/2014/main" id="{59FACE42-44B0-4185-8ED4-9043A78C860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3083" name="Group 74">
            <a:extLst>
              <a:ext uri="{FF2B5EF4-FFF2-40B4-BE49-F238E27FC236}">
                <a16:creationId xmlns:a16="http://schemas.microsoft.com/office/drawing/2014/main" id="{A838DBA2-246D-4087-AE0A-6EA2B4B65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6" name="Group 75">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8" name="Rectangle 5">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89" name="Freeform 6">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0" name="Freeform 7">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1" name="Freeform 8">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2" name="Freeform 9">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3" name="Freeform 10">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4" name="Freeform 11">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5" name="Freeform 12">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6" name="Freeform 13">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7" name="Freeform 14">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8" name="Freeform 15">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9" name="Line 16">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0" name="Freeform 17">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1" name="Freeform 18">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2" name="Freeform 19">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3" name="Freeform 20">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4" name="Rectangle 21">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05" name="Freeform 22">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6" name="Freeform 23">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7" name="Freeform 24">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8" name="Freeform 25">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9" name="Freeform 26">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0" name="Freeform 27">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1" name="Freeform 28">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2" name="Freeform 29">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3" name="Freeform 30">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4" name="Freeform 31">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77" name="Group 76">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8" name="Freeform 32">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33">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34">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35">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Freeform 36">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3" name="Freeform 37">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4" name="Freeform 38">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5" name="Freeform 39">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6" name="Freeform 40">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7" name="Rectangle 41">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grpSp>
        <p:nvGrpSpPr>
          <p:cNvPr id="116" name="Group 115">
            <a:extLst>
              <a:ext uri="{FF2B5EF4-FFF2-40B4-BE49-F238E27FC236}">
                <a16:creationId xmlns:a16="http://schemas.microsoft.com/office/drawing/2014/main" id="{74872A0B-8668-4500-9509-EAA581B26C2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7" name="Rectangle 116">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2" descr="A picture containing electronics&#10;&#10;Description generated with high confidence">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pic>
        <p:nvPicPr>
          <p:cNvPr id="3074" name="Picture 2" descr="Image result for endocytosis">
            <a:extLst>
              <a:ext uri="{FF2B5EF4-FFF2-40B4-BE49-F238E27FC236}">
                <a16:creationId xmlns:a16="http://schemas.microsoft.com/office/drawing/2014/main" id="{BC37CDCB-D222-4AC2-ADA7-63792B48B6CC}"/>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17022" r="15359" b="-2"/>
          <a:stretch/>
        </p:blipFill>
        <p:spPr bwMode="auto">
          <a:xfrm>
            <a:off x="-5597" y="10"/>
            <a:ext cx="610159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20" name="Group 119">
            <a:extLst>
              <a:ext uri="{FF2B5EF4-FFF2-40B4-BE49-F238E27FC236}">
                <a16:creationId xmlns:a16="http://schemas.microsoft.com/office/drawing/2014/main" id="{240590EE-5428-41AA-95B2-96FCC1CE67A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21" name="Rectangle 120">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22" name="Freeform 6">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3" name="Freeform 7">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4" name="Rectangle 123">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25" name="Freeform 9">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6" name="Freeform 10">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7" name="Freeform 11">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8" name="Freeform 12">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9" name="Freeform 13">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0" name="Freeform 14">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1" name="Freeform 15">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2" name="Freeform 16">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3" name="Freeform 17">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4" name="Freeform 18">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5" name="Freeform 19">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6" name="Freeform 20">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7" name="Freeform 21">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8" name="Freeform 22">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39" name="Freeform 23">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0" name="Freeform 24">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1" name="Freeform 25">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2" name="Freeform 26">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3" name="Freeform 27">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4" name="Freeform 28">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5" name="Freeform 29">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6" name="Freeform 30">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7" name="Freeform 31">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8" name="Freeform 32">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49" name="Rectangle 148">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50" name="Freeform 34">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1" name="Freeform 35">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2" name="Freeform 36">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3" name="Freeform 37">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4" name="Freeform 38">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5" name="Freeform 39">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6" name="Freeform 40">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7" name="Freeform 41">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8" name="Freeform 42">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9" name="Freeform 43">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0" name="Freeform 44">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1" name="Rectangle 160">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62" name="Freeform 46">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3" name="Freeform 47">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4" name="Freeform 48">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5" name="Freeform 49">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6" name="Freeform 50">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7" name="Freeform 51">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8" name="Freeform 52">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9" name="Freeform 53">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0" name="Freeform 54">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1" name="Freeform 55">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2" name="Freeform 56">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3" name="Freeform 57">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4" name="Freeform 58">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7A20BF2-AD92-459B-94AA-2FA028CA86B1}"/>
              </a:ext>
            </a:extLst>
          </p:cNvPr>
          <p:cNvSpPr>
            <a:spLocks noGrp="1"/>
          </p:cNvSpPr>
          <p:nvPr>
            <p:ph type="title"/>
          </p:nvPr>
        </p:nvSpPr>
        <p:spPr>
          <a:xfrm>
            <a:off x="6294369" y="5938"/>
            <a:ext cx="4598985" cy="1478570"/>
          </a:xfrm>
        </p:spPr>
        <p:txBody>
          <a:bodyPr vert="horz" lIns="91440" tIns="45720" rIns="91440" bIns="45720" rtlCol="0" anchor="ctr">
            <a:normAutofit/>
          </a:bodyPr>
          <a:lstStyle/>
          <a:p>
            <a:r>
              <a:rPr lang="en-US" sz="3300"/>
              <a:t>Endocytosis and Exocytosis</a:t>
            </a:r>
            <a:br>
              <a:rPr lang="en-US" sz="3300"/>
            </a:br>
            <a:endParaRPr lang="en-US" sz="3300"/>
          </a:p>
        </p:txBody>
      </p:sp>
      <p:sp>
        <p:nvSpPr>
          <p:cNvPr id="4" name="Text Placeholder 3">
            <a:extLst>
              <a:ext uri="{FF2B5EF4-FFF2-40B4-BE49-F238E27FC236}">
                <a16:creationId xmlns:a16="http://schemas.microsoft.com/office/drawing/2014/main" id="{457AF39A-5E86-42EC-B57E-24EEA4E8392F}"/>
              </a:ext>
            </a:extLst>
          </p:cNvPr>
          <p:cNvSpPr>
            <a:spLocks noGrp="1"/>
          </p:cNvSpPr>
          <p:nvPr>
            <p:ph type="body" sz="half" idx="2"/>
          </p:nvPr>
        </p:nvSpPr>
        <p:spPr>
          <a:xfrm>
            <a:off x="6134100" y="903288"/>
            <a:ext cx="5857875" cy="7121525"/>
          </a:xfrm>
        </p:spPr>
        <p:txBody>
          <a:bodyPr vert="horz" lIns="91440" tIns="45720" rIns="91440" bIns="45720" rtlCol="0">
            <a:normAutofit/>
          </a:bodyPr>
          <a:lstStyle/>
          <a:p>
            <a:pPr>
              <a:lnSpc>
                <a:spcPct val="110000"/>
              </a:lnSpc>
            </a:pPr>
            <a:r>
              <a:rPr lang="en-US" dirty="0"/>
              <a:t>Substances are transported across plasma membrane in bulk via small vesicles</a:t>
            </a:r>
          </a:p>
          <a:p>
            <a:pPr indent="-228600">
              <a:lnSpc>
                <a:spcPct val="110000"/>
              </a:lnSpc>
              <a:buFont typeface="Arial" panose="020B0604020202020204" pitchFamily="34" charset="0"/>
              <a:buChar char="•"/>
            </a:pPr>
            <a:r>
              <a:rPr lang="en-US" b="1" dirty="0"/>
              <a:t>Endocytosis</a:t>
            </a:r>
          </a:p>
          <a:p>
            <a:pPr lvl="1" indent="-228600">
              <a:lnSpc>
                <a:spcPct val="110000"/>
              </a:lnSpc>
              <a:buFont typeface="Arial" panose="020B0604020202020204" pitchFamily="34" charset="0"/>
              <a:buChar char="•"/>
            </a:pPr>
            <a:r>
              <a:rPr lang="en-US" sz="1600" dirty="0"/>
              <a:t>Part of the plasma membrane sinks into the cell</a:t>
            </a:r>
          </a:p>
          <a:p>
            <a:pPr lvl="1" indent="-228600">
              <a:lnSpc>
                <a:spcPct val="110000"/>
              </a:lnSpc>
              <a:buFont typeface="Arial" panose="020B0604020202020204" pitchFamily="34" charset="0"/>
              <a:buChar char="•"/>
            </a:pPr>
            <a:r>
              <a:rPr lang="en-US" sz="1600" dirty="0"/>
              <a:t>Forms a vesicle with substances from outside</a:t>
            </a:r>
          </a:p>
          <a:p>
            <a:pPr lvl="1" indent="-228600">
              <a:lnSpc>
                <a:spcPct val="110000"/>
              </a:lnSpc>
              <a:buFont typeface="Arial" panose="020B0604020202020204" pitchFamily="34" charset="0"/>
              <a:buChar char="•"/>
            </a:pPr>
            <a:r>
              <a:rPr lang="en-US" sz="1600" dirty="0"/>
              <a:t>Seals back onto the plasma membrane again</a:t>
            </a:r>
          </a:p>
          <a:p>
            <a:pPr lvl="1" indent="-228600">
              <a:lnSpc>
                <a:spcPct val="110000"/>
              </a:lnSpc>
              <a:buFont typeface="Arial" panose="020B0604020202020204" pitchFamily="34" charset="0"/>
              <a:buChar char="•"/>
            </a:pPr>
            <a:r>
              <a:rPr lang="en-US" sz="1600" dirty="0"/>
              <a:t>Phagocytosis: endocytosis brings solid material into the cell</a:t>
            </a:r>
          </a:p>
          <a:p>
            <a:pPr lvl="1" indent="-228600">
              <a:lnSpc>
                <a:spcPct val="110000"/>
              </a:lnSpc>
              <a:buFont typeface="Arial" panose="020B0604020202020204" pitchFamily="34" charset="0"/>
              <a:buChar char="•"/>
            </a:pPr>
            <a:r>
              <a:rPr lang="en-US" sz="1600" dirty="0"/>
              <a:t>Pinocytosis: endocytosis brings fluid materials into the cell</a:t>
            </a:r>
          </a:p>
          <a:p>
            <a:pPr indent="-228600">
              <a:lnSpc>
                <a:spcPct val="110000"/>
              </a:lnSpc>
              <a:buFont typeface="Arial" panose="020B0604020202020204" pitchFamily="34" charset="0"/>
              <a:buChar char="•"/>
            </a:pPr>
            <a:r>
              <a:rPr lang="en-US" b="1" dirty="0"/>
              <a:t>Exocytosis</a:t>
            </a:r>
          </a:p>
          <a:p>
            <a:pPr lvl="1" indent="-228600">
              <a:lnSpc>
                <a:spcPct val="110000"/>
              </a:lnSpc>
              <a:buFont typeface="Arial" panose="020B0604020202020204" pitchFamily="34" charset="0"/>
              <a:buChar char="•"/>
            </a:pPr>
            <a:r>
              <a:rPr lang="en-US" sz="1600" dirty="0"/>
              <a:t>Vesicle is formed in the cytoplasm //May form from an edge of the Golgi apparatus</a:t>
            </a:r>
          </a:p>
          <a:p>
            <a:pPr lvl="1" indent="-228600">
              <a:lnSpc>
                <a:spcPct val="110000"/>
              </a:lnSpc>
              <a:buFont typeface="Arial" panose="020B0604020202020204" pitchFamily="34" charset="0"/>
              <a:buChar char="•"/>
            </a:pPr>
            <a:r>
              <a:rPr lang="en-US" sz="1600" dirty="0"/>
              <a:t>Moves towards plasma membrane and fuses with plasma membrane</a:t>
            </a:r>
          </a:p>
          <a:p>
            <a:pPr lvl="1" indent="-228600">
              <a:lnSpc>
                <a:spcPct val="110000"/>
              </a:lnSpc>
              <a:buFont typeface="Arial" panose="020B0604020202020204" pitchFamily="34" charset="0"/>
              <a:buChar char="•"/>
            </a:pPr>
            <a:r>
              <a:rPr lang="en-US" sz="1600" dirty="0"/>
              <a:t>Contents are pushed outside cell</a:t>
            </a:r>
          </a:p>
          <a:p>
            <a:pPr lvl="1" indent="-228600">
              <a:lnSpc>
                <a:spcPct val="110000"/>
              </a:lnSpc>
              <a:buFont typeface="Arial" panose="020B0604020202020204" pitchFamily="34" charset="0"/>
              <a:buChar char="•"/>
            </a:pPr>
            <a:r>
              <a:rPr lang="en-US" sz="1600" dirty="0"/>
              <a:t>Insulin is secreted from cells in this way</a:t>
            </a:r>
          </a:p>
        </p:txBody>
      </p:sp>
      <p:sp>
        <p:nvSpPr>
          <p:cNvPr id="3" name="TextBox 2">
            <a:extLst>
              <a:ext uri="{FF2B5EF4-FFF2-40B4-BE49-F238E27FC236}">
                <a16:creationId xmlns:a16="http://schemas.microsoft.com/office/drawing/2014/main" id="{C485D282-EFF0-476F-A544-99AA23451DDD}"/>
              </a:ext>
            </a:extLst>
          </p:cNvPr>
          <p:cNvSpPr txBox="1"/>
          <p:nvPr/>
        </p:nvSpPr>
        <p:spPr>
          <a:xfrm rot="21054398">
            <a:off x="6110287" y="5937606"/>
            <a:ext cx="6120073" cy="400110"/>
          </a:xfrm>
          <a:prstGeom prst="rect">
            <a:avLst/>
          </a:prstGeom>
          <a:noFill/>
        </p:spPr>
        <p:txBody>
          <a:bodyPr wrap="none" rtlCol="0">
            <a:spAutoFit/>
          </a:bodyPr>
          <a:lstStyle/>
          <a:p>
            <a:r>
              <a:rPr lang="en-GB" sz="2000" b="1" dirty="0">
                <a:solidFill>
                  <a:srgbClr val="FFFF00"/>
                </a:solidFill>
              </a:rPr>
              <a:t>What property of the membrane allows this to happen</a:t>
            </a:r>
            <a:r>
              <a:rPr lang="es-ES" sz="2000" b="1" dirty="0">
                <a:solidFill>
                  <a:srgbClr val="FFFF00"/>
                </a:solidFill>
              </a:rPr>
              <a:t>?</a:t>
            </a:r>
          </a:p>
        </p:txBody>
      </p:sp>
    </p:spTree>
    <p:extLst>
      <p:ext uri="{BB962C8B-B14F-4D97-AF65-F5344CB8AC3E}">
        <p14:creationId xmlns:p14="http://schemas.microsoft.com/office/powerpoint/2010/main" val="34427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4A1-82E2-4EDF-984C-3A642BCC252B}"/>
              </a:ext>
            </a:extLst>
          </p:cNvPr>
          <p:cNvSpPr>
            <a:spLocks noGrp="1"/>
          </p:cNvSpPr>
          <p:nvPr>
            <p:ph type="title"/>
          </p:nvPr>
        </p:nvSpPr>
        <p:spPr/>
        <p:txBody>
          <a:bodyPr/>
          <a:lstStyle/>
          <a:p>
            <a:r>
              <a:rPr lang="es-ES" dirty="0" err="1"/>
              <a:t>You</a:t>
            </a:r>
            <a:r>
              <a:rPr lang="es-ES" dirty="0"/>
              <a:t> are </a:t>
            </a:r>
            <a:r>
              <a:rPr lang="es-ES" dirty="0" err="1"/>
              <a:t>going</a:t>
            </a:r>
            <a:r>
              <a:rPr lang="es-ES" dirty="0"/>
              <a:t> </a:t>
            </a:r>
            <a:r>
              <a:rPr lang="es-ES" dirty="0" err="1"/>
              <a:t>to</a:t>
            </a:r>
            <a:r>
              <a:rPr lang="es-ES" dirty="0"/>
              <a:t> introduce </a:t>
            </a:r>
            <a:r>
              <a:rPr lang="es-ES" dirty="0" err="1"/>
              <a:t>the</a:t>
            </a:r>
            <a:r>
              <a:rPr lang="es-ES" dirty="0"/>
              <a:t> </a:t>
            </a:r>
            <a:r>
              <a:rPr lang="es-ES" dirty="0" err="1"/>
              <a:t>topic</a:t>
            </a:r>
            <a:r>
              <a:rPr lang="es-ES" dirty="0"/>
              <a:t> </a:t>
            </a:r>
            <a:r>
              <a:rPr lang="es-ES" dirty="0" err="1"/>
              <a:t>of</a:t>
            </a:r>
            <a:r>
              <a:rPr lang="es-ES" dirty="0"/>
              <a:t> </a:t>
            </a:r>
            <a:r>
              <a:rPr lang="es-ES" dirty="0" err="1"/>
              <a:t>cells</a:t>
            </a:r>
            <a:r>
              <a:rPr lang="es-ES" dirty="0"/>
              <a:t> </a:t>
            </a:r>
            <a:r>
              <a:rPr lang="es-ES" dirty="0" err="1"/>
              <a:t>to</a:t>
            </a:r>
            <a:r>
              <a:rPr lang="es-ES" dirty="0"/>
              <a:t> a </a:t>
            </a:r>
            <a:r>
              <a:rPr lang="es-ES" dirty="0" err="1"/>
              <a:t>year</a:t>
            </a:r>
            <a:r>
              <a:rPr lang="es-ES" dirty="0"/>
              <a:t> 9 </a:t>
            </a:r>
            <a:r>
              <a:rPr lang="es-ES" dirty="0" err="1"/>
              <a:t>class</a:t>
            </a:r>
            <a:r>
              <a:rPr lang="es-ES" dirty="0"/>
              <a:t>.</a:t>
            </a:r>
          </a:p>
        </p:txBody>
      </p:sp>
      <p:sp>
        <p:nvSpPr>
          <p:cNvPr id="3" name="Content Placeholder 2">
            <a:extLst>
              <a:ext uri="{FF2B5EF4-FFF2-40B4-BE49-F238E27FC236}">
                <a16:creationId xmlns:a16="http://schemas.microsoft.com/office/drawing/2014/main" id="{42EC86B6-6C62-4556-A842-B0D0FEA9B2E4}"/>
              </a:ext>
            </a:extLst>
          </p:cNvPr>
          <p:cNvSpPr>
            <a:spLocks noGrp="1"/>
          </p:cNvSpPr>
          <p:nvPr>
            <p:ph idx="1"/>
          </p:nvPr>
        </p:nvSpPr>
        <p:spPr/>
        <p:txBody>
          <a:bodyPr>
            <a:normAutofit/>
          </a:bodyPr>
          <a:lstStyle/>
          <a:p>
            <a:pPr marL="0" indent="0">
              <a:buNone/>
            </a:pPr>
            <a:r>
              <a:rPr lang="es-ES" sz="3200" b="1" dirty="0">
                <a:solidFill>
                  <a:srgbClr val="FFFF00"/>
                </a:solidFill>
              </a:rPr>
              <a:t>2. </a:t>
            </a:r>
            <a:r>
              <a:rPr lang="es-ES" sz="3200" b="1" dirty="0" err="1">
                <a:solidFill>
                  <a:srgbClr val="FFFF00"/>
                </a:solidFill>
              </a:rPr>
              <a:t>How</a:t>
            </a:r>
            <a:r>
              <a:rPr lang="es-ES" sz="3200" b="1" dirty="0">
                <a:solidFill>
                  <a:srgbClr val="FFFF00"/>
                </a:solidFill>
              </a:rPr>
              <a:t> </a:t>
            </a:r>
            <a:r>
              <a:rPr lang="es-ES" sz="3200" b="1" dirty="0" err="1">
                <a:solidFill>
                  <a:srgbClr val="FFFF00"/>
                </a:solidFill>
              </a:rPr>
              <a:t>would</a:t>
            </a:r>
            <a:r>
              <a:rPr lang="es-ES" sz="3200" b="1" dirty="0">
                <a:solidFill>
                  <a:srgbClr val="FFFF00"/>
                </a:solidFill>
              </a:rPr>
              <a:t> </a:t>
            </a:r>
            <a:r>
              <a:rPr lang="es-ES" sz="3200" b="1" dirty="0" err="1">
                <a:solidFill>
                  <a:srgbClr val="FFFF00"/>
                </a:solidFill>
              </a:rPr>
              <a:t>you</a:t>
            </a:r>
            <a:r>
              <a:rPr lang="es-ES" sz="3200" b="1" dirty="0">
                <a:solidFill>
                  <a:srgbClr val="FFFF00"/>
                </a:solidFill>
              </a:rPr>
              <a:t> do </a:t>
            </a:r>
            <a:r>
              <a:rPr lang="es-ES" sz="3200" b="1" dirty="0" err="1">
                <a:solidFill>
                  <a:srgbClr val="FFFF00"/>
                </a:solidFill>
              </a:rPr>
              <a:t>it</a:t>
            </a:r>
            <a:r>
              <a:rPr lang="es-ES" sz="3200" b="1" dirty="0">
                <a:solidFill>
                  <a:srgbClr val="FFFF00"/>
                </a:solidFill>
              </a:rPr>
              <a:t>?</a:t>
            </a:r>
          </a:p>
        </p:txBody>
      </p:sp>
      <p:pic>
        <p:nvPicPr>
          <p:cNvPr id="6146" name="Picture 2" descr="Image result for peer teaching">
            <a:extLst>
              <a:ext uri="{FF2B5EF4-FFF2-40B4-BE49-F238E27FC236}">
                <a16:creationId xmlns:a16="http://schemas.microsoft.com/office/drawing/2014/main" id="{3BED5714-B24B-4C1C-B184-D5C5F52CE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595" y="3234343"/>
            <a:ext cx="4892667" cy="325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B011-7AB7-43F3-85E5-F4A85675458A}"/>
              </a:ext>
            </a:extLst>
          </p:cNvPr>
          <p:cNvSpPr>
            <a:spLocks noGrp="1"/>
          </p:cNvSpPr>
          <p:nvPr>
            <p:ph type="title"/>
          </p:nvPr>
        </p:nvSpPr>
        <p:spPr/>
        <p:txBody>
          <a:bodyPr/>
          <a:lstStyle/>
          <a:p>
            <a:r>
              <a:rPr lang="en-GB" dirty="0"/>
              <a:t>You have seen an example of exocytosis before</a:t>
            </a:r>
            <a:r>
              <a:rPr lang="es-ES" dirty="0"/>
              <a:t>:</a:t>
            </a:r>
          </a:p>
        </p:txBody>
      </p:sp>
      <p:pic>
        <p:nvPicPr>
          <p:cNvPr id="4" name="Online Media ^0 3">
            <a:hlinkClick r:id="" action="ppaction://media"/>
            <a:extLst>
              <a:ext uri="{FF2B5EF4-FFF2-40B4-BE49-F238E27FC236}">
                <a16:creationId xmlns:a16="http://schemas.microsoft.com/office/drawing/2014/main" id="{3F377786-1A0F-4E49-8D5A-940C55564240}"/>
              </a:ext>
            </a:extLst>
          </p:cNvPr>
          <p:cNvPicPr>
            <a:picLocks noGrp="1" noRot="1" noChangeAspect="1"/>
          </p:cNvPicPr>
          <p:nvPr>
            <p:ph idx="1"/>
            <a:videoFile r:link="rId1"/>
          </p:nvPr>
        </p:nvPicPr>
        <p:blipFill>
          <a:blip r:embed="rId3"/>
          <a:stretch>
            <a:fillRect/>
          </a:stretch>
        </p:blipFill>
        <p:spPr>
          <a:xfrm>
            <a:off x="3006656" y="1511576"/>
            <a:ext cx="6879465" cy="5159599"/>
          </a:xfrm>
          <a:prstGeom prst="rect">
            <a:avLst/>
          </a:prstGeom>
        </p:spPr>
      </p:pic>
    </p:spTree>
    <p:extLst>
      <p:ext uri="{BB962C8B-B14F-4D97-AF65-F5344CB8AC3E}">
        <p14:creationId xmlns:p14="http://schemas.microsoft.com/office/powerpoint/2010/main" val="2404907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A9F2-BB42-42FD-B409-78737E1478B9}"/>
              </a:ext>
            </a:extLst>
          </p:cNvPr>
          <p:cNvSpPr>
            <a:spLocks noGrp="1"/>
          </p:cNvSpPr>
          <p:nvPr>
            <p:ph type="title"/>
          </p:nvPr>
        </p:nvSpPr>
        <p:spPr>
          <a:xfrm>
            <a:off x="1220925" y="-318051"/>
            <a:ext cx="9905998" cy="1478570"/>
          </a:xfrm>
        </p:spPr>
        <p:txBody>
          <a:bodyPr/>
          <a:lstStyle/>
          <a:p>
            <a:r>
              <a:rPr lang="es-ES" dirty="0"/>
              <a:t>Cell </a:t>
            </a:r>
            <a:r>
              <a:rPr lang="es-ES" dirty="0" err="1"/>
              <a:t>membranes</a:t>
            </a:r>
            <a:endParaRPr lang="es-ES" dirty="0"/>
          </a:p>
        </p:txBody>
      </p:sp>
      <p:sp>
        <p:nvSpPr>
          <p:cNvPr id="3" name="Content Placeholder 2">
            <a:extLst>
              <a:ext uri="{FF2B5EF4-FFF2-40B4-BE49-F238E27FC236}">
                <a16:creationId xmlns:a16="http://schemas.microsoft.com/office/drawing/2014/main" id="{8BAD2DFC-3E46-47BF-85B0-F920354D74B8}"/>
              </a:ext>
            </a:extLst>
          </p:cNvPr>
          <p:cNvSpPr>
            <a:spLocks noGrp="1"/>
          </p:cNvSpPr>
          <p:nvPr>
            <p:ph idx="1"/>
          </p:nvPr>
        </p:nvSpPr>
        <p:spPr>
          <a:xfrm>
            <a:off x="762069" y="1753260"/>
            <a:ext cx="9905999" cy="3541714"/>
          </a:xfrm>
        </p:spPr>
        <p:txBody>
          <a:bodyPr>
            <a:normAutofit lnSpcReduction="10000"/>
          </a:bodyPr>
          <a:lstStyle/>
          <a:p>
            <a:pPr marL="0" indent="0">
              <a:buNone/>
            </a:pPr>
            <a:r>
              <a:rPr lang="en-US" sz="2800" dirty="0"/>
              <a:t>Understandings:</a:t>
            </a:r>
          </a:p>
          <a:p>
            <a:r>
              <a:rPr lang="en-US" sz="2800" dirty="0"/>
              <a:t>Phospholipids form bilayers in water due to the amphipathic properties of phospholipid molecules.</a:t>
            </a:r>
          </a:p>
          <a:p>
            <a:r>
              <a:rPr lang="en-US" sz="2800" dirty="0"/>
              <a:t>Membrane proteins are diverse in terms of structure, position in the membrane and function.</a:t>
            </a:r>
          </a:p>
          <a:p>
            <a:r>
              <a:rPr lang="en-US" sz="2800" dirty="0"/>
              <a:t>Cholesterol is a component of animal cell membranes.</a:t>
            </a:r>
          </a:p>
          <a:p>
            <a:endParaRPr lang="es-ES" dirty="0"/>
          </a:p>
        </p:txBody>
      </p:sp>
      <p:pic>
        <p:nvPicPr>
          <p:cNvPr id="1030" name="Picture 6" descr="Related image">
            <a:extLst>
              <a:ext uri="{FF2B5EF4-FFF2-40B4-BE49-F238E27FC236}">
                <a16:creationId xmlns:a16="http://schemas.microsoft.com/office/drawing/2014/main" id="{57721870-7E49-47CF-B82B-40E3FE635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105" y="142175"/>
            <a:ext cx="3947401" cy="20888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B4703A7E-8D25-4275-903A-7D909B667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342" y="5031910"/>
            <a:ext cx="4168140" cy="18260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FAB015-F57D-4C4F-A990-AF9A5C987D0B}"/>
              </a:ext>
            </a:extLst>
          </p:cNvPr>
          <p:cNvSpPr txBox="1"/>
          <p:nvPr/>
        </p:nvSpPr>
        <p:spPr>
          <a:xfrm>
            <a:off x="843760" y="799153"/>
            <a:ext cx="6518345" cy="954107"/>
          </a:xfrm>
          <a:prstGeom prst="rect">
            <a:avLst/>
          </a:prstGeom>
          <a:noFill/>
        </p:spPr>
        <p:txBody>
          <a:bodyPr wrap="square" rtlCol="0">
            <a:spAutoFit/>
          </a:bodyPr>
          <a:lstStyle/>
          <a:p>
            <a:r>
              <a:rPr lang="es-ES" sz="2800" b="1" dirty="0" err="1">
                <a:solidFill>
                  <a:srgbClr val="FFFF00"/>
                </a:solidFill>
              </a:rPr>
              <a:t>The</a:t>
            </a:r>
            <a:r>
              <a:rPr lang="es-ES" sz="2800" b="1" dirty="0">
                <a:solidFill>
                  <a:srgbClr val="FFFF00"/>
                </a:solidFill>
              </a:rPr>
              <a:t> </a:t>
            </a:r>
            <a:r>
              <a:rPr lang="es-ES" sz="2800" b="1" dirty="0" err="1">
                <a:solidFill>
                  <a:srgbClr val="FFFF00"/>
                </a:solidFill>
              </a:rPr>
              <a:t>fluidity</a:t>
            </a:r>
            <a:r>
              <a:rPr lang="es-ES" sz="2800" b="1" dirty="0">
                <a:solidFill>
                  <a:srgbClr val="FFFF00"/>
                </a:solidFill>
              </a:rPr>
              <a:t> </a:t>
            </a:r>
            <a:r>
              <a:rPr lang="es-ES" sz="2800" b="1" dirty="0" err="1">
                <a:solidFill>
                  <a:srgbClr val="FFFF00"/>
                </a:solidFill>
              </a:rPr>
              <a:t>of</a:t>
            </a:r>
            <a:r>
              <a:rPr lang="es-ES" sz="2800" b="1" dirty="0">
                <a:solidFill>
                  <a:srgbClr val="FFFF00"/>
                </a:solidFill>
              </a:rPr>
              <a:t> </a:t>
            </a:r>
            <a:r>
              <a:rPr lang="es-ES" sz="2800" b="1" dirty="0" err="1">
                <a:solidFill>
                  <a:srgbClr val="FFFF00"/>
                </a:solidFill>
              </a:rPr>
              <a:t>the</a:t>
            </a:r>
            <a:r>
              <a:rPr lang="es-ES" sz="2800" b="1" dirty="0">
                <a:solidFill>
                  <a:srgbClr val="FFFF00"/>
                </a:solidFill>
              </a:rPr>
              <a:t> </a:t>
            </a:r>
            <a:r>
              <a:rPr lang="es-ES" sz="2800" b="1" dirty="0" err="1">
                <a:solidFill>
                  <a:srgbClr val="FFFF00"/>
                </a:solidFill>
              </a:rPr>
              <a:t>cell</a:t>
            </a:r>
            <a:r>
              <a:rPr lang="es-ES" sz="2800" b="1" dirty="0">
                <a:solidFill>
                  <a:srgbClr val="FFFF00"/>
                </a:solidFill>
              </a:rPr>
              <a:t> </a:t>
            </a:r>
            <a:r>
              <a:rPr lang="es-ES" sz="2800" b="1" dirty="0" err="1">
                <a:solidFill>
                  <a:srgbClr val="FFFF00"/>
                </a:solidFill>
              </a:rPr>
              <a:t>membrane</a:t>
            </a:r>
            <a:r>
              <a:rPr lang="es-ES" sz="2800" b="1" dirty="0">
                <a:solidFill>
                  <a:srgbClr val="FFFF00"/>
                </a:solidFill>
              </a:rPr>
              <a:t> </a:t>
            </a:r>
            <a:r>
              <a:rPr lang="es-ES" sz="2800" b="1" dirty="0" err="1">
                <a:solidFill>
                  <a:srgbClr val="FFFF00"/>
                </a:solidFill>
              </a:rPr>
              <a:t>allows</a:t>
            </a:r>
            <a:r>
              <a:rPr lang="es-ES" sz="2800" b="1" dirty="0">
                <a:solidFill>
                  <a:srgbClr val="FFFF00"/>
                </a:solidFill>
              </a:rPr>
              <a:t> </a:t>
            </a:r>
          </a:p>
          <a:p>
            <a:r>
              <a:rPr lang="es-ES" sz="2800" b="1" dirty="0">
                <a:solidFill>
                  <a:srgbClr val="FFFF00"/>
                </a:solidFill>
              </a:rPr>
              <a:t>endocitosis and </a:t>
            </a:r>
            <a:r>
              <a:rPr lang="es-ES" sz="2800" b="1" dirty="0" err="1">
                <a:solidFill>
                  <a:srgbClr val="FFFF00"/>
                </a:solidFill>
              </a:rPr>
              <a:t>exosytosis</a:t>
            </a:r>
            <a:r>
              <a:rPr lang="es-ES" sz="2800" b="1" dirty="0">
                <a:solidFill>
                  <a:srgbClr val="FFFF00"/>
                </a:solidFill>
              </a:rPr>
              <a:t> </a:t>
            </a:r>
            <a:r>
              <a:rPr lang="es-ES" sz="2800" b="1" dirty="0" err="1">
                <a:solidFill>
                  <a:srgbClr val="FFFF00"/>
                </a:solidFill>
              </a:rPr>
              <a:t>to</a:t>
            </a:r>
            <a:r>
              <a:rPr lang="es-ES" sz="2800" b="1" dirty="0">
                <a:solidFill>
                  <a:srgbClr val="FFFF00"/>
                </a:solidFill>
              </a:rPr>
              <a:t> </a:t>
            </a:r>
            <a:r>
              <a:rPr lang="es-ES" sz="2800" b="1" dirty="0" err="1">
                <a:solidFill>
                  <a:srgbClr val="FFFF00"/>
                </a:solidFill>
              </a:rPr>
              <a:t>occur</a:t>
            </a:r>
            <a:endParaRPr lang="es-ES" sz="2800" b="1" dirty="0">
              <a:solidFill>
                <a:srgbClr val="FFFF00"/>
              </a:solidFill>
            </a:endParaRPr>
          </a:p>
        </p:txBody>
      </p:sp>
    </p:spTree>
    <p:extLst>
      <p:ext uri="{BB962C8B-B14F-4D97-AF65-F5344CB8AC3E}">
        <p14:creationId xmlns:p14="http://schemas.microsoft.com/office/powerpoint/2010/main" val="175130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E7B3-54FC-4522-9BE0-A9FB52E35DC2}"/>
              </a:ext>
            </a:extLst>
          </p:cNvPr>
          <p:cNvSpPr>
            <a:spLocks noGrp="1"/>
          </p:cNvSpPr>
          <p:nvPr>
            <p:ph type="title"/>
          </p:nvPr>
        </p:nvSpPr>
        <p:spPr>
          <a:xfrm>
            <a:off x="1141410" y="3390264"/>
            <a:ext cx="9912355" cy="819355"/>
          </a:xfrm>
        </p:spPr>
        <p:txBody>
          <a:bodyPr>
            <a:normAutofit fontScale="90000"/>
          </a:bodyPr>
          <a:lstStyle/>
          <a:p>
            <a:r>
              <a:rPr lang="es-ES" dirty="0"/>
              <a:t>Fluid-</a:t>
            </a:r>
            <a:r>
              <a:rPr lang="es-ES" dirty="0" err="1"/>
              <a:t>mosaic</a:t>
            </a:r>
            <a:r>
              <a:rPr lang="es-ES" dirty="0"/>
              <a:t> </a:t>
            </a:r>
            <a:r>
              <a:rPr lang="es-ES" dirty="0" err="1"/>
              <a:t>model</a:t>
            </a:r>
            <a:br>
              <a:rPr lang="es-ES" dirty="0"/>
            </a:br>
            <a:endParaRPr lang="es-ES" dirty="0"/>
          </a:p>
        </p:txBody>
      </p:sp>
      <p:sp>
        <p:nvSpPr>
          <p:cNvPr id="4" name="Text Placeholder 3">
            <a:extLst>
              <a:ext uri="{FF2B5EF4-FFF2-40B4-BE49-F238E27FC236}">
                <a16:creationId xmlns:a16="http://schemas.microsoft.com/office/drawing/2014/main" id="{6587ED4A-5F2E-4B0F-9EDF-B53F83539CBB}"/>
              </a:ext>
            </a:extLst>
          </p:cNvPr>
          <p:cNvSpPr>
            <a:spLocks noGrp="1"/>
          </p:cNvSpPr>
          <p:nvPr>
            <p:ph type="body" sz="half" idx="2"/>
          </p:nvPr>
        </p:nvSpPr>
        <p:spPr>
          <a:xfrm>
            <a:off x="1129482" y="3779494"/>
            <a:ext cx="11614470" cy="4717138"/>
          </a:xfrm>
        </p:spPr>
        <p:txBody>
          <a:bodyPr>
            <a:normAutofit/>
          </a:bodyPr>
          <a:lstStyle/>
          <a:p>
            <a:pPr marL="342900" indent="-342900">
              <a:buFont typeface="Arial" panose="020B0604020202020204" pitchFamily="34" charset="0"/>
              <a:buChar char="•"/>
            </a:pPr>
            <a:r>
              <a:rPr lang="en-US" sz="2000" dirty="0"/>
              <a:t>Plasma membrane consists of a phospholipid bilayer, with embedded proteins, polysaccharides, lipids</a:t>
            </a:r>
          </a:p>
          <a:p>
            <a:pPr marL="342900" indent="-342900">
              <a:buFont typeface="Arial" panose="020B0604020202020204" pitchFamily="34" charset="0"/>
              <a:buChar char="•"/>
            </a:pPr>
            <a:r>
              <a:rPr lang="en-US" sz="2000" dirty="0"/>
              <a:t>The lipid bilayer is semipermeable</a:t>
            </a:r>
          </a:p>
          <a:p>
            <a:pPr lvl="1"/>
            <a:r>
              <a:rPr lang="en-US" sz="1800" dirty="0"/>
              <a:t>Regulates passage of substances into and out of the cell</a:t>
            </a:r>
          </a:p>
          <a:p>
            <a:pPr lvl="1"/>
            <a:r>
              <a:rPr lang="en-US" sz="1800" dirty="0"/>
              <a:t>H2O and some small, uncharged, molecules (O2, CO2) can pass through</a:t>
            </a:r>
          </a:p>
          <a:p>
            <a:pPr marL="342900" indent="-342900">
              <a:buFont typeface="Arial" panose="020B0604020202020204" pitchFamily="34" charset="0"/>
              <a:buChar char="•"/>
            </a:pPr>
            <a:r>
              <a:rPr lang="en-US" sz="2000" dirty="0"/>
              <a:t>Phospholipids have two parts</a:t>
            </a:r>
          </a:p>
          <a:p>
            <a:pPr lvl="1"/>
            <a:r>
              <a:rPr lang="en-US" sz="1800" dirty="0"/>
              <a:t>"Head": hydrophilic → attracts and mixes with H2O</a:t>
            </a:r>
          </a:p>
          <a:p>
            <a:pPr lvl="1"/>
            <a:r>
              <a:rPr lang="en-US" sz="1800" dirty="0"/>
              <a:t>Two "fatty acid tails": hydrophobic</a:t>
            </a:r>
          </a:p>
          <a:p>
            <a:endParaRPr lang="es-ES" dirty="0"/>
          </a:p>
        </p:txBody>
      </p:sp>
      <p:pic>
        <p:nvPicPr>
          <p:cNvPr id="2050" name="Picture 2" descr="http://www.biologyguide.net/img/notes/50.png">
            <a:extLst>
              <a:ext uri="{FF2B5EF4-FFF2-40B4-BE49-F238E27FC236}">
                <a16:creationId xmlns:a16="http://schemas.microsoft.com/office/drawing/2014/main" id="{A44159E6-C7FA-4A95-AAC2-C3FE6AFFCF5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519" b="9519"/>
          <a:stretch>
            <a:fillRect/>
          </a:stretch>
        </p:blipFill>
        <p:spPr bwMode="auto">
          <a:xfrm>
            <a:off x="1141411" y="12066"/>
            <a:ext cx="9912354" cy="329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46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41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4115" name="Picture 2">
            <a:extLst>
              <a:ext uri="{FF2B5EF4-FFF2-40B4-BE49-F238E27FC236}">
                <a16:creationId xmlns:a16="http://schemas.microsoft.com/office/drawing/2014/main" id="{5FF7B57D-FF7B-48B3-9F60-9BCEEECF9E7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4116" name="Group 151">
            <a:extLst>
              <a:ext uri="{FF2B5EF4-FFF2-40B4-BE49-F238E27FC236}">
                <a16:creationId xmlns:a16="http://schemas.microsoft.com/office/drawing/2014/main" id="{EB95AFDF-FA7D-4311-9C65-6D507D92F47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3" name="Group 152">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5" name="Rectangle 5">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66" name="Freeform 6">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7" name="Freeform 7">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8" name="Freeform 8">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9" name="Freeform 9">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0" name="Freeform 10">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1" name="Freeform 11">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2" name="Freeform 12">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3" name="Freeform 13">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4" name="Freeform 14">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5" name="Freeform 15">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6" name="Line 16">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77" name="Freeform 17">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8" name="Freeform 18">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9" name="Freeform 19">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0" name="Freeform 20">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1" name="Rectangle 21">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82" name="Freeform 22">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3" name="Freeform 23">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4" name="Freeform 24">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5" name="Freeform 25">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6" name="Freeform 26">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7" name="Freeform 27">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8" name="Freeform 28">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9" name="Freeform 29">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0" name="Freeform 30">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1" name="Freeform 31">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54" name="Group 153">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5" name="Freeform 32">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6" name="Freeform 33">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7" name="Freeform 34">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8" name="Freeform 35">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9" name="Freeform 36">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0" name="Freeform 37">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1" name="Freeform 38">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2" name="Freeform 39">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3" name="Freeform 40">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4" name="Rectangle 41">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pic>
        <p:nvPicPr>
          <p:cNvPr id="4098" name="Picture 2" descr="Image result for phospholipid bilayer diagram ib">
            <a:extLst>
              <a:ext uri="{FF2B5EF4-FFF2-40B4-BE49-F238E27FC236}">
                <a16:creationId xmlns:a16="http://schemas.microsoft.com/office/drawing/2014/main" id="{6A017CF7-11C4-4000-ADD1-90F40454A4E4}"/>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a:stretch/>
        </p:blipFill>
        <p:spPr bwMode="auto">
          <a:xfrm>
            <a:off x="1020762" y="2217431"/>
            <a:ext cx="4689234" cy="254390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36BDF2-D366-4111-963C-F4C3E2BB2D1D}"/>
              </a:ext>
            </a:extLst>
          </p:cNvPr>
          <p:cNvSpPr>
            <a:spLocks noGrp="1"/>
          </p:cNvSpPr>
          <p:nvPr>
            <p:ph type="title"/>
          </p:nvPr>
        </p:nvSpPr>
        <p:spPr>
          <a:xfrm>
            <a:off x="1189537" y="-295882"/>
            <a:ext cx="9905998" cy="1478570"/>
          </a:xfrm>
        </p:spPr>
        <p:txBody>
          <a:bodyPr vert="horz" lIns="91440" tIns="45720" rIns="91440" bIns="45720" rtlCol="0" anchor="ctr">
            <a:normAutofit/>
          </a:bodyPr>
          <a:lstStyle/>
          <a:p>
            <a:r>
              <a:rPr lang="en-US" sz="3600" dirty="0"/>
              <a:t>Drawing the phospholipid bilayer</a:t>
            </a:r>
          </a:p>
        </p:txBody>
      </p:sp>
      <p:sp>
        <p:nvSpPr>
          <p:cNvPr id="4" name="Text Placeholder 3">
            <a:extLst>
              <a:ext uri="{FF2B5EF4-FFF2-40B4-BE49-F238E27FC236}">
                <a16:creationId xmlns:a16="http://schemas.microsoft.com/office/drawing/2014/main" id="{040F1C8B-25C0-4601-97B9-B703FAD50F20}"/>
              </a:ext>
            </a:extLst>
          </p:cNvPr>
          <p:cNvSpPr>
            <a:spLocks noGrp="1"/>
          </p:cNvSpPr>
          <p:nvPr>
            <p:ph type="body" sz="half" idx="2"/>
          </p:nvPr>
        </p:nvSpPr>
        <p:spPr>
          <a:xfrm>
            <a:off x="5972821" y="998537"/>
            <a:ext cx="5358753" cy="5597525"/>
          </a:xfrm>
        </p:spPr>
        <p:txBody>
          <a:bodyPr vert="horz" lIns="91440" tIns="45720" rIns="91440" bIns="45720" rtlCol="0">
            <a:normAutofit fontScale="92500"/>
          </a:bodyPr>
          <a:lstStyle/>
          <a:p>
            <a:pPr>
              <a:lnSpc>
                <a:spcPct val="110000"/>
              </a:lnSpc>
            </a:pPr>
            <a:r>
              <a:rPr lang="en-US" sz="2400" dirty="0"/>
              <a:t>Sharp pencil, use a ruler to label the diagram</a:t>
            </a:r>
          </a:p>
          <a:p>
            <a:pPr>
              <a:lnSpc>
                <a:spcPct val="110000"/>
              </a:lnSpc>
            </a:pPr>
            <a:r>
              <a:rPr lang="en-US" sz="2400" dirty="0"/>
              <a:t>Draw and label the:</a:t>
            </a:r>
          </a:p>
          <a:p>
            <a:pPr marL="285750" indent="-228600">
              <a:lnSpc>
                <a:spcPct val="110000"/>
              </a:lnSpc>
              <a:buFont typeface="Arial" panose="020B0604020202020204" pitchFamily="34" charset="0"/>
              <a:buChar char="•"/>
            </a:pPr>
            <a:r>
              <a:rPr lang="en-US" sz="2400" dirty="0"/>
              <a:t>Outside and inside</a:t>
            </a:r>
          </a:p>
          <a:p>
            <a:pPr marL="285750" indent="-228600">
              <a:lnSpc>
                <a:spcPct val="110000"/>
              </a:lnSpc>
              <a:buFont typeface="Arial" panose="020B0604020202020204" pitchFamily="34" charset="0"/>
              <a:buChar char="•"/>
            </a:pPr>
            <a:r>
              <a:rPr lang="en-US" sz="2400" dirty="0"/>
              <a:t>Hydrophilic heads</a:t>
            </a:r>
          </a:p>
          <a:p>
            <a:pPr marL="285750" indent="-228600">
              <a:lnSpc>
                <a:spcPct val="110000"/>
              </a:lnSpc>
              <a:buFont typeface="Arial" panose="020B0604020202020204" pitchFamily="34" charset="0"/>
              <a:buChar char="•"/>
            </a:pPr>
            <a:r>
              <a:rPr lang="en-US" sz="2400" dirty="0"/>
              <a:t>Hydrophobic tails</a:t>
            </a:r>
          </a:p>
          <a:p>
            <a:pPr marL="285750" indent="-228600">
              <a:lnSpc>
                <a:spcPct val="110000"/>
              </a:lnSpc>
              <a:buFont typeface="Arial" panose="020B0604020202020204" pitchFamily="34" charset="0"/>
              <a:buChar char="•"/>
            </a:pPr>
            <a:r>
              <a:rPr lang="en-US" sz="2400" dirty="0"/>
              <a:t>Cholesterol</a:t>
            </a:r>
          </a:p>
          <a:p>
            <a:pPr marL="285750" indent="-228600">
              <a:lnSpc>
                <a:spcPct val="110000"/>
              </a:lnSpc>
              <a:buFont typeface="Arial" panose="020B0604020202020204" pitchFamily="34" charset="0"/>
              <a:buChar char="•"/>
            </a:pPr>
            <a:r>
              <a:rPr lang="en-US" sz="2400" dirty="0"/>
              <a:t>Integral protein</a:t>
            </a:r>
          </a:p>
          <a:p>
            <a:pPr marL="285750" indent="-228600">
              <a:lnSpc>
                <a:spcPct val="110000"/>
              </a:lnSpc>
              <a:buFont typeface="Arial" panose="020B0604020202020204" pitchFamily="34" charset="0"/>
              <a:buChar char="•"/>
            </a:pPr>
            <a:r>
              <a:rPr lang="en-US" sz="2400" dirty="0"/>
              <a:t>Peripheral protein</a:t>
            </a:r>
          </a:p>
          <a:p>
            <a:pPr marL="285750" indent="-228600">
              <a:lnSpc>
                <a:spcPct val="110000"/>
              </a:lnSpc>
              <a:buFont typeface="Arial" panose="020B0604020202020204" pitchFamily="34" charset="0"/>
              <a:buChar char="•"/>
            </a:pPr>
            <a:r>
              <a:rPr lang="en-US" sz="2400" dirty="0"/>
              <a:t>Glycoprotein</a:t>
            </a:r>
          </a:p>
          <a:p>
            <a:pPr marL="285750" indent="-228600">
              <a:lnSpc>
                <a:spcPct val="110000"/>
              </a:lnSpc>
              <a:buFont typeface="Arial" panose="020B0604020202020204" pitchFamily="34" charset="0"/>
              <a:buChar char="•"/>
            </a:pPr>
            <a:r>
              <a:rPr lang="en-US" sz="2400" dirty="0"/>
              <a:t>Carbohydrate chain</a:t>
            </a:r>
          </a:p>
          <a:p>
            <a:pPr marL="285750" indent="-228600">
              <a:lnSpc>
                <a:spcPct val="110000"/>
              </a:lnSpc>
              <a:buFont typeface="Arial" panose="020B0604020202020204" pitchFamily="34" charset="0"/>
              <a:buChar char="•"/>
            </a:pPr>
            <a:r>
              <a:rPr lang="en-US" sz="2400" dirty="0"/>
              <a:t>Bracket and label the phospholipid bilayer</a:t>
            </a:r>
          </a:p>
          <a:p>
            <a:pPr marL="285750" indent="-228600">
              <a:lnSpc>
                <a:spcPct val="11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3621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1000"/>
                                        <p:tgtEl>
                                          <p:spTgt spid="4">
                                            <p:txEl>
                                              <p:pRg st="9" end="9"/>
                                            </p:txEl>
                                          </p:spTgt>
                                        </p:tgtEl>
                                      </p:cBhvr>
                                    </p:animEffect>
                                    <p:anim calcmode="lin" valueType="num">
                                      <p:cBhvr>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1000"/>
                                        <p:tgtEl>
                                          <p:spTgt spid="4">
                                            <p:txEl>
                                              <p:pRg st="10" end="10"/>
                                            </p:txEl>
                                          </p:spTgt>
                                        </p:tgtEl>
                                      </p:cBhvr>
                                    </p:animEffect>
                                    <p:anim calcmode="lin" valueType="num">
                                      <p:cBhvr>
                                        <p:cTn id="6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3BB2-2700-4659-B17D-9CDD9BEDAD70}"/>
              </a:ext>
            </a:extLst>
          </p:cNvPr>
          <p:cNvSpPr>
            <a:spLocks noGrp="1"/>
          </p:cNvSpPr>
          <p:nvPr>
            <p:ph type="title"/>
          </p:nvPr>
        </p:nvSpPr>
        <p:spPr>
          <a:xfrm>
            <a:off x="1353447" y="-189867"/>
            <a:ext cx="9905998" cy="1478570"/>
          </a:xfrm>
        </p:spPr>
        <p:txBody>
          <a:bodyPr/>
          <a:lstStyle/>
          <a:p>
            <a:r>
              <a:rPr lang="en-GB" u="sng" dirty="0">
                <a:solidFill>
                  <a:srgbClr val="FFFF00"/>
                </a:solidFill>
              </a:rPr>
              <a:t>9. Create a diagram of the cell membrane</a:t>
            </a:r>
            <a:endParaRPr lang="es-ES" u="sng" dirty="0">
              <a:solidFill>
                <a:srgbClr val="FFFF00"/>
              </a:solidFill>
            </a:endParaRPr>
          </a:p>
        </p:txBody>
      </p:sp>
      <p:pic>
        <p:nvPicPr>
          <p:cNvPr id="3" name="Online Media ^0 2">
            <a:hlinkClick r:id="" action="ppaction://media"/>
            <a:extLst>
              <a:ext uri="{FF2B5EF4-FFF2-40B4-BE49-F238E27FC236}">
                <a16:creationId xmlns:a16="http://schemas.microsoft.com/office/drawing/2014/main" id="{1DC08F83-C32B-44F9-B756-A98576C5530F}"/>
              </a:ext>
            </a:extLst>
          </p:cNvPr>
          <p:cNvPicPr>
            <a:picLocks noRot="1" noChangeAspect="1"/>
          </p:cNvPicPr>
          <p:nvPr>
            <a:videoFile r:link="rId1"/>
          </p:nvPr>
        </p:nvPicPr>
        <p:blipFill>
          <a:blip r:embed="rId3"/>
          <a:stretch>
            <a:fillRect/>
          </a:stretch>
        </p:blipFill>
        <p:spPr>
          <a:xfrm>
            <a:off x="2042560" y="1053547"/>
            <a:ext cx="7578518" cy="5683889"/>
          </a:xfrm>
          <a:prstGeom prst="rect">
            <a:avLst/>
          </a:prstGeom>
        </p:spPr>
      </p:pic>
    </p:spTree>
    <p:extLst>
      <p:ext uri="{BB962C8B-B14F-4D97-AF65-F5344CB8AC3E}">
        <p14:creationId xmlns:p14="http://schemas.microsoft.com/office/powerpoint/2010/main" val="30036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B37B-EDF1-4C9E-A534-64670CDAEFDF}"/>
              </a:ext>
            </a:extLst>
          </p:cNvPr>
          <p:cNvSpPr>
            <a:spLocks noGrp="1"/>
          </p:cNvSpPr>
          <p:nvPr>
            <p:ph type="title"/>
          </p:nvPr>
        </p:nvSpPr>
        <p:spPr/>
        <p:txBody>
          <a:bodyPr>
            <a:noAutofit/>
          </a:bodyPr>
          <a:lstStyle/>
          <a:p>
            <a:r>
              <a:rPr lang="en-US" sz="2800" b="1" dirty="0"/>
              <a:t>Understandings:</a:t>
            </a:r>
            <a:br>
              <a:rPr lang="en-US" sz="2800" b="1" dirty="0"/>
            </a:br>
            <a:br>
              <a:rPr lang="en-US" sz="2800" b="1" dirty="0"/>
            </a:br>
            <a:r>
              <a:rPr lang="en-US" sz="2800" dirty="0"/>
              <a:t>Particles move across membranes by simple diffusion, facilitated diffusion, osmosis and active transport.</a:t>
            </a:r>
            <a:br>
              <a:rPr lang="en-US" sz="2800" dirty="0"/>
            </a:br>
            <a:endParaRPr lang="es-ES" sz="2800" dirty="0"/>
          </a:p>
        </p:txBody>
      </p:sp>
      <p:sp>
        <p:nvSpPr>
          <p:cNvPr id="3" name="Content Placeholder 2">
            <a:extLst>
              <a:ext uri="{FF2B5EF4-FFF2-40B4-BE49-F238E27FC236}">
                <a16:creationId xmlns:a16="http://schemas.microsoft.com/office/drawing/2014/main" id="{D8C74DBB-BAAD-4DDB-BA50-D7445C740317}"/>
              </a:ext>
            </a:extLst>
          </p:cNvPr>
          <p:cNvSpPr>
            <a:spLocks noGrp="1"/>
          </p:cNvSpPr>
          <p:nvPr>
            <p:ph idx="1"/>
          </p:nvPr>
        </p:nvSpPr>
        <p:spPr>
          <a:xfrm>
            <a:off x="1618491" y="2097088"/>
            <a:ext cx="9905999" cy="1321973"/>
          </a:xfrm>
        </p:spPr>
        <p:txBody>
          <a:bodyPr>
            <a:normAutofit/>
          </a:bodyPr>
          <a:lstStyle/>
          <a:p>
            <a:pPr marL="0" indent="0">
              <a:buNone/>
            </a:pPr>
            <a:r>
              <a:rPr lang="en-GB" sz="2800" b="1" dirty="0">
                <a:solidFill>
                  <a:srgbClr val="FFFF00"/>
                </a:solidFill>
              </a:rPr>
              <a:t>10. Describe the role of proteins in the active and passive transport of substances across the cell membrane.</a:t>
            </a:r>
            <a:endParaRPr lang="es-ES" sz="2800" b="1" dirty="0">
              <a:solidFill>
                <a:srgbClr val="FFFF00"/>
              </a:solidFill>
            </a:endParaRPr>
          </a:p>
        </p:txBody>
      </p:sp>
      <p:pic>
        <p:nvPicPr>
          <p:cNvPr id="1026" name="Picture 2" descr="Image result for cell membrane proteins">
            <a:extLst>
              <a:ext uri="{FF2B5EF4-FFF2-40B4-BE49-F238E27FC236}">
                <a16:creationId xmlns:a16="http://schemas.microsoft.com/office/drawing/2014/main" id="{3E9286E5-8315-4EBE-9EF1-FBEE57CE1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952" y="3419061"/>
            <a:ext cx="6719887" cy="329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70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schemeClr val="tx1"/>
                </a:solidFill>
              </a:rPr>
              <a:pPr algn="ctr"/>
              <a:t>36</a:t>
            </a:fld>
            <a:endParaRPr lang="en-US">
              <a:solidFill>
                <a:schemeClr val="tx1"/>
              </a:solidFill>
            </a:endParaRPr>
          </a:p>
        </p:txBody>
      </p:sp>
      <p:grpSp>
        <p:nvGrpSpPr>
          <p:cNvPr id="4" name="Group 3"/>
          <p:cNvGrpSpPr/>
          <p:nvPr/>
        </p:nvGrpSpPr>
        <p:grpSpPr>
          <a:xfrm>
            <a:off x="1954669" y="188641"/>
            <a:ext cx="8352928" cy="626363"/>
            <a:chOff x="0" y="1922867"/>
            <a:chExt cx="8352928" cy="626363"/>
          </a:xfrm>
          <a:scene3d>
            <a:camera prst="orthographicFront"/>
            <a:lightRig rig="flat" dir="t"/>
          </a:scene3d>
        </p:grpSpPr>
        <p:sp>
          <p:nvSpPr>
            <p:cNvPr id="6" name="Rounded Rectangle 5"/>
            <p:cNvSpPr/>
            <p:nvPr/>
          </p:nvSpPr>
          <p:spPr>
            <a:xfrm>
              <a:off x="0" y="1922867"/>
              <a:ext cx="8352928" cy="62636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30577" y="1953444"/>
              <a:ext cx="8291774" cy="5652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pPr>
              <a:r>
                <a:rPr lang="en-GB" sz="1600"/>
                <a:t>2.4.4 Define </a:t>
              </a:r>
              <a:r>
                <a:rPr lang="en-GB" sz="1600" i="1"/>
                <a:t>diffusion </a:t>
              </a:r>
              <a:r>
                <a:rPr lang="en-GB" sz="1600"/>
                <a:t>and </a:t>
              </a:r>
              <a:r>
                <a:rPr lang="en-GB" sz="1600" i="1"/>
                <a:t>osmosis</a:t>
              </a:r>
              <a:r>
                <a:rPr lang="en-GB" sz="1600"/>
                <a:t>.</a:t>
              </a:r>
            </a:p>
          </p:txBody>
        </p:sp>
      </p:grpSp>
      <p:sp>
        <p:nvSpPr>
          <p:cNvPr id="2" name="TextBox 1"/>
          <p:cNvSpPr txBox="1"/>
          <p:nvPr/>
        </p:nvSpPr>
        <p:spPr>
          <a:xfrm>
            <a:off x="899411" y="989290"/>
            <a:ext cx="10433154" cy="3785652"/>
          </a:xfrm>
          <a:prstGeom prst="rect">
            <a:avLst/>
          </a:prstGeom>
          <a:noFill/>
        </p:spPr>
        <p:txBody>
          <a:bodyPr wrap="square" rtlCol="0">
            <a:spAutoFit/>
          </a:bodyPr>
          <a:lstStyle/>
          <a:p>
            <a:r>
              <a:rPr lang="en-GB" sz="2400" dirty="0"/>
              <a:t>There are two general types of transport through the cell membrane; passive transport and active transport. </a:t>
            </a:r>
            <a:r>
              <a:rPr lang="en-GB" sz="2400" u="sng" dirty="0"/>
              <a:t>Passive transport does not require energy and active transport does. </a:t>
            </a:r>
          </a:p>
          <a:p>
            <a:endParaRPr lang="en-GB" sz="2400" u="sng" dirty="0"/>
          </a:p>
          <a:p>
            <a:r>
              <a:rPr lang="en-GB" sz="2400" u="sng" dirty="0"/>
              <a:t>Diffusion</a:t>
            </a:r>
            <a:r>
              <a:rPr lang="en-GB" sz="2400" dirty="0"/>
              <a:t> and </a:t>
            </a:r>
            <a:r>
              <a:rPr lang="en-GB" sz="2400" u="sng" dirty="0"/>
              <a:t>osmosis</a:t>
            </a:r>
            <a:r>
              <a:rPr lang="en-GB" sz="2400" dirty="0"/>
              <a:t> are two examples of passive transport.</a:t>
            </a:r>
          </a:p>
          <a:p>
            <a:endParaRPr lang="en-GB" sz="2400" dirty="0"/>
          </a:p>
          <a:p>
            <a:r>
              <a:rPr lang="en-GB" sz="2400" b="1" dirty="0"/>
              <a:t>Diffusion</a:t>
            </a:r>
          </a:p>
          <a:p>
            <a:r>
              <a:rPr lang="en-GB" sz="2400" dirty="0"/>
              <a:t>In diffusion particles move from a high to a low concentration down a concentration gradient until equilibrium is achieved. </a:t>
            </a:r>
          </a:p>
          <a:p>
            <a:endParaRPr lang="en-GB" sz="2400" dirty="0"/>
          </a:p>
        </p:txBody>
      </p:sp>
      <p:pic>
        <p:nvPicPr>
          <p:cNvPr id="6146" name="Picture 2" descr="http://hyperphysics.phy-astr.gsu.edu/hbase/biology/imgbio/alvex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1610" y="3874246"/>
            <a:ext cx="3676650" cy="2981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99411" y="4579895"/>
            <a:ext cx="8436433" cy="1200329"/>
          </a:xfrm>
          <a:prstGeom prst="rect">
            <a:avLst/>
          </a:prstGeom>
        </p:spPr>
        <p:txBody>
          <a:bodyPr wrap="square">
            <a:spAutoFit/>
          </a:bodyPr>
          <a:lstStyle/>
          <a:p>
            <a:r>
              <a:rPr lang="en-GB" sz="2400" b="1" dirty="0"/>
              <a:t>Osmosis</a:t>
            </a:r>
          </a:p>
          <a:p>
            <a:r>
              <a:rPr lang="en-GB" sz="2400" dirty="0"/>
              <a:t>Osmosis is the net movement of water molecules across a partially permeable membrane, from a high to a low concentration.</a:t>
            </a:r>
          </a:p>
        </p:txBody>
      </p:sp>
    </p:spTree>
    <p:extLst>
      <p:ext uri="{BB962C8B-B14F-4D97-AF65-F5344CB8AC3E}">
        <p14:creationId xmlns:p14="http://schemas.microsoft.com/office/powerpoint/2010/main" val="32054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1000"/>
                                        <p:tgtEl>
                                          <p:spTgt spid="6146"/>
                                        </p:tgtEl>
                                      </p:cBhvr>
                                    </p:animEffect>
                                    <p:anim calcmode="lin" valueType="num">
                                      <p:cBhvr>
                                        <p:cTn id="27" dur="1000" fill="hold"/>
                                        <p:tgtEl>
                                          <p:spTgt spid="6146"/>
                                        </p:tgtEl>
                                        <p:attrNameLst>
                                          <p:attrName>ppt_x</p:attrName>
                                        </p:attrNameLst>
                                      </p:cBhvr>
                                      <p:tavLst>
                                        <p:tav tm="0">
                                          <p:val>
                                            <p:strVal val="#ppt_x"/>
                                          </p:val>
                                        </p:tav>
                                        <p:tav tm="100000">
                                          <p:val>
                                            <p:strVal val="#ppt_x"/>
                                          </p:val>
                                        </p:tav>
                                      </p:tavLst>
                                    </p:anim>
                                    <p:anim calcmode="lin" valueType="num">
                                      <p:cBhvr>
                                        <p:cTn id="28"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wbionotes.files.wordpress.com/2012/07/how_facilitated_dif_c_la_784-1i4rm9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449" y="3232587"/>
            <a:ext cx="7302395" cy="362566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9335844" y="6371179"/>
            <a:ext cx="1332156" cy="365125"/>
          </a:xfrm>
        </p:spPr>
        <p:txBody>
          <a:bodyPr/>
          <a:lstStyle/>
          <a:p>
            <a:pPr algn="ctr"/>
            <a:fld id="{6E2D2B3B-882E-40F3-A32F-6DD516915044}" type="slidenum">
              <a:rPr lang="en-US" smtClean="0">
                <a:solidFill>
                  <a:schemeClr val="tx1"/>
                </a:solidFill>
              </a:rPr>
              <a:pPr algn="ctr"/>
              <a:t>37</a:t>
            </a:fld>
            <a:endParaRPr lang="en-US">
              <a:solidFill>
                <a:schemeClr val="tx1"/>
              </a:solidFill>
            </a:endParaRPr>
          </a:p>
        </p:txBody>
      </p:sp>
      <p:grpSp>
        <p:nvGrpSpPr>
          <p:cNvPr id="8" name="Group 7"/>
          <p:cNvGrpSpPr/>
          <p:nvPr/>
        </p:nvGrpSpPr>
        <p:grpSpPr>
          <a:xfrm>
            <a:off x="1888959" y="-2635"/>
            <a:ext cx="8352928" cy="626363"/>
            <a:chOff x="0" y="2563336"/>
            <a:chExt cx="8352928" cy="626363"/>
          </a:xfrm>
          <a:scene3d>
            <a:camera prst="orthographicFront"/>
            <a:lightRig rig="flat" dir="t"/>
          </a:scene3d>
        </p:grpSpPr>
        <p:sp>
          <p:nvSpPr>
            <p:cNvPr id="9" name="Rounded Rectangle 8"/>
            <p:cNvSpPr/>
            <p:nvPr/>
          </p:nvSpPr>
          <p:spPr>
            <a:xfrm>
              <a:off x="0" y="2563336"/>
              <a:ext cx="8352928" cy="62636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30577" y="2593913"/>
              <a:ext cx="8291774" cy="5652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pPr>
              <a:r>
                <a:rPr lang="en-GB" sz="1600" dirty="0"/>
                <a:t>2.4.5 Explain passive transport across membranes by simple diffusion and facilitated diffusion.</a:t>
              </a:r>
            </a:p>
          </p:txBody>
        </p:sp>
      </p:grpSp>
      <p:sp>
        <p:nvSpPr>
          <p:cNvPr id="2" name="TextBox 1"/>
          <p:cNvSpPr txBox="1"/>
          <p:nvPr/>
        </p:nvSpPr>
        <p:spPr>
          <a:xfrm>
            <a:off x="834887" y="668587"/>
            <a:ext cx="11529391" cy="954107"/>
          </a:xfrm>
          <a:prstGeom prst="rect">
            <a:avLst/>
          </a:prstGeom>
          <a:noFill/>
        </p:spPr>
        <p:txBody>
          <a:bodyPr wrap="square" rtlCol="0">
            <a:spAutoFit/>
          </a:bodyPr>
          <a:lstStyle/>
          <a:p>
            <a:r>
              <a:rPr lang="en-GB" sz="2800" dirty="0"/>
              <a:t>Simple diffusion in possible for small non-polar (not charged) molecules. </a:t>
            </a:r>
            <a:r>
              <a:rPr lang="en-GB" sz="2800" u="sng" dirty="0"/>
              <a:t>They can diffuse through the membrane without any extra help or energy.</a:t>
            </a:r>
          </a:p>
        </p:txBody>
      </p:sp>
      <p:sp>
        <p:nvSpPr>
          <p:cNvPr id="3" name="TextBox 2"/>
          <p:cNvSpPr txBox="1"/>
          <p:nvPr/>
        </p:nvSpPr>
        <p:spPr>
          <a:xfrm>
            <a:off x="251792" y="1792411"/>
            <a:ext cx="11807686" cy="1815882"/>
          </a:xfrm>
          <a:prstGeom prst="rect">
            <a:avLst/>
          </a:prstGeom>
          <a:noFill/>
        </p:spPr>
        <p:txBody>
          <a:bodyPr wrap="square" rtlCol="0">
            <a:spAutoFit/>
          </a:bodyPr>
          <a:lstStyle/>
          <a:p>
            <a:r>
              <a:rPr lang="en-GB" sz="2800" dirty="0"/>
              <a:t>For polar molecules, so ions or charged molecules, the crossing is more difficult. For them </a:t>
            </a:r>
            <a:r>
              <a:rPr lang="en-GB" sz="2800" b="1" dirty="0"/>
              <a:t>facilitated diffusion </a:t>
            </a:r>
            <a:r>
              <a:rPr lang="en-GB" sz="2800" dirty="0"/>
              <a:t>is needed. There are two possibilities for facilitated diffusion, both use proteins in the membrane, </a:t>
            </a:r>
            <a:r>
              <a:rPr lang="en-GB" sz="2800" b="1" dirty="0"/>
              <a:t>channel proteins and transport proteins</a:t>
            </a:r>
            <a:r>
              <a:rPr lang="en-GB" sz="2800" dirty="0"/>
              <a:t>.</a:t>
            </a:r>
          </a:p>
        </p:txBody>
      </p:sp>
    </p:spTree>
    <p:extLst>
      <p:ext uri="{BB962C8B-B14F-4D97-AF65-F5344CB8AC3E}">
        <p14:creationId xmlns:p14="http://schemas.microsoft.com/office/powerpoint/2010/main" val="41628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schemeClr val="tx1"/>
                </a:solidFill>
              </a:rPr>
              <a:pPr algn="ctr"/>
              <a:t>38</a:t>
            </a:fld>
            <a:endParaRPr lang="en-US">
              <a:solidFill>
                <a:schemeClr val="tx1"/>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t> </a:t>
            </a:r>
          </a:p>
        </p:txBody>
      </p:sp>
      <p:grpSp>
        <p:nvGrpSpPr>
          <p:cNvPr id="6" name="Group 5"/>
          <p:cNvGrpSpPr/>
          <p:nvPr/>
        </p:nvGrpSpPr>
        <p:grpSpPr>
          <a:xfrm>
            <a:off x="1888959" y="116633"/>
            <a:ext cx="8352928" cy="626363"/>
            <a:chOff x="0" y="2563336"/>
            <a:chExt cx="8352928" cy="626363"/>
          </a:xfrm>
          <a:scene3d>
            <a:camera prst="orthographicFront"/>
            <a:lightRig rig="flat" dir="t"/>
          </a:scene3d>
        </p:grpSpPr>
        <p:sp>
          <p:nvSpPr>
            <p:cNvPr id="7" name="Rounded Rectangle 6"/>
            <p:cNvSpPr/>
            <p:nvPr/>
          </p:nvSpPr>
          <p:spPr>
            <a:xfrm>
              <a:off x="0" y="2563336"/>
              <a:ext cx="8352928" cy="62636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30577" y="2593913"/>
              <a:ext cx="8291774" cy="5652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pPr>
              <a:r>
                <a:rPr lang="en-GB" sz="1600" dirty="0"/>
                <a:t>2.4.5 Explain passive transport across membranes by simple diffusion and facilitated diffusion.</a:t>
              </a:r>
            </a:p>
          </p:txBody>
        </p:sp>
      </p:grpSp>
      <p:pic>
        <p:nvPicPr>
          <p:cNvPr id="9" name="Picture 2" descr="http://awbionotes.files.wordpress.com/2012/07/how_facilitated_dif_c_la_784-1i4rm9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061" y="2940992"/>
            <a:ext cx="7884296" cy="3914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3826" y="1125110"/>
            <a:ext cx="11516139" cy="1815882"/>
          </a:xfrm>
          <a:prstGeom prst="rect">
            <a:avLst/>
          </a:prstGeom>
          <a:noFill/>
        </p:spPr>
        <p:txBody>
          <a:bodyPr wrap="square" rtlCol="0">
            <a:spAutoFit/>
          </a:bodyPr>
          <a:lstStyle/>
          <a:p>
            <a:r>
              <a:rPr lang="en-GB" sz="2800" dirty="0"/>
              <a:t>Transport proteins can help move substances such as glucose into the cell. In that case it has a binding site specific for glucose. When glucose binds the protein changes its structure and the molecule will be carried into the cell. The transport protein will then move back to its original shape. </a:t>
            </a:r>
            <a:endParaRPr lang="en-GB" sz="2800" i="1" dirty="0"/>
          </a:p>
        </p:txBody>
      </p:sp>
      <p:sp>
        <p:nvSpPr>
          <p:cNvPr id="3" name="Oval 2"/>
          <p:cNvSpPr/>
          <p:nvPr/>
        </p:nvSpPr>
        <p:spPr>
          <a:xfrm>
            <a:off x="8040216" y="3214618"/>
            <a:ext cx="648072" cy="862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5447928" y="1628800"/>
            <a:ext cx="2592288" cy="15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1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1/10/ATP_chemical_struc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2359" y="1450432"/>
            <a:ext cx="3683601"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basisoflife.wikispaces.com/file/view/c8x16types-transport.jpg/30540339/c8x16types-transport.jpg"/>
          <p:cNvPicPr>
            <a:picLocks noChangeAspect="1" noChangeArrowheads="1"/>
          </p:cNvPicPr>
          <p:nvPr/>
        </p:nvPicPr>
        <p:blipFill rotWithShape="1">
          <a:blip r:embed="rId3">
            <a:extLst>
              <a:ext uri="{28A0092B-C50C-407E-A947-70E740481C1C}">
                <a14:useLocalDpi xmlns:a14="http://schemas.microsoft.com/office/drawing/2010/main" val="0"/>
              </a:ext>
            </a:extLst>
          </a:blip>
          <a:srcRect b="3133"/>
          <a:stretch/>
        </p:blipFill>
        <p:spPr bwMode="auto">
          <a:xfrm>
            <a:off x="4985216" y="3102027"/>
            <a:ext cx="4888997" cy="33884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schemeClr val="tx1"/>
                </a:solidFill>
              </a:rPr>
              <a:pPr algn="ctr"/>
              <a:t>39</a:t>
            </a:fld>
            <a:endParaRPr lang="en-US">
              <a:solidFill>
                <a:schemeClr val="tx1"/>
              </a:solidFill>
            </a:endParaRPr>
          </a:p>
        </p:txBody>
      </p:sp>
      <p:grpSp>
        <p:nvGrpSpPr>
          <p:cNvPr id="4" name="Group 3"/>
          <p:cNvGrpSpPr/>
          <p:nvPr/>
        </p:nvGrpSpPr>
        <p:grpSpPr>
          <a:xfrm>
            <a:off x="1903424" y="116633"/>
            <a:ext cx="8352928" cy="626363"/>
            <a:chOff x="0" y="3203804"/>
            <a:chExt cx="8352928" cy="626363"/>
          </a:xfrm>
          <a:scene3d>
            <a:camera prst="orthographicFront"/>
            <a:lightRig rig="flat" dir="t"/>
          </a:scene3d>
        </p:grpSpPr>
        <p:sp>
          <p:nvSpPr>
            <p:cNvPr id="6" name="Rounded Rectangle 5"/>
            <p:cNvSpPr/>
            <p:nvPr/>
          </p:nvSpPr>
          <p:spPr>
            <a:xfrm>
              <a:off x="0" y="3203804"/>
              <a:ext cx="8352928" cy="62636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30577" y="3234381"/>
              <a:ext cx="8291774" cy="5652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pPr>
              <a:r>
                <a:rPr lang="en-GB" sz="1600"/>
                <a:t>2.4.6 Explain the role of protein pumps and ATP in active transport across membranes.</a:t>
              </a:r>
            </a:p>
          </p:txBody>
        </p:sp>
      </p:grpSp>
      <p:sp>
        <p:nvSpPr>
          <p:cNvPr id="2" name="TextBox 1"/>
          <p:cNvSpPr txBox="1"/>
          <p:nvPr/>
        </p:nvSpPr>
        <p:spPr>
          <a:xfrm>
            <a:off x="883006" y="818497"/>
            <a:ext cx="10275323" cy="1200329"/>
          </a:xfrm>
          <a:prstGeom prst="rect">
            <a:avLst/>
          </a:prstGeom>
          <a:noFill/>
        </p:spPr>
        <p:txBody>
          <a:bodyPr wrap="square" rtlCol="0">
            <a:spAutoFit/>
          </a:bodyPr>
          <a:lstStyle/>
          <a:p>
            <a:r>
              <a:rPr lang="en-GB" sz="2400" dirty="0"/>
              <a:t>Active transport requires energy. It will not take place unless </a:t>
            </a:r>
            <a:r>
              <a:rPr lang="en-GB" sz="2400" b="1" u="sng" dirty="0"/>
              <a:t>ATP</a:t>
            </a:r>
            <a:r>
              <a:rPr lang="en-GB" sz="2400" dirty="0"/>
              <a:t> is present. (Adenosine you might remember as a DNA base). </a:t>
            </a:r>
          </a:p>
          <a:p>
            <a:endParaRPr lang="en-GB" sz="2400" dirty="0"/>
          </a:p>
        </p:txBody>
      </p:sp>
      <p:sp>
        <p:nvSpPr>
          <p:cNvPr id="3" name="Rectangle 2"/>
          <p:cNvSpPr/>
          <p:nvPr/>
        </p:nvSpPr>
        <p:spPr>
          <a:xfrm>
            <a:off x="883006" y="2125327"/>
            <a:ext cx="3883703" cy="4524315"/>
          </a:xfrm>
          <a:prstGeom prst="rect">
            <a:avLst/>
          </a:prstGeom>
        </p:spPr>
        <p:txBody>
          <a:bodyPr wrap="square">
            <a:spAutoFit/>
          </a:bodyPr>
          <a:lstStyle/>
          <a:p>
            <a:r>
              <a:rPr lang="en-GB" sz="3200" dirty="0"/>
              <a:t>Particles are moving against the concentration gradient, from low to high concentration. </a:t>
            </a:r>
          </a:p>
          <a:p>
            <a:endParaRPr lang="en-GB" sz="3200" dirty="0"/>
          </a:p>
          <a:p>
            <a:r>
              <a:rPr lang="en-GB" sz="3200" dirty="0"/>
              <a:t>A good example is the sodium potassium pump</a:t>
            </a:r>
          </a:p>
        </p:txBody>
      </p:sp>
    </p:spTree>
    <p:extLst>
      <p:ext uri="{BB962C8B-B14F-4D97-AF65-F5344CB8AC3E}">
        <p14:creationId xmlns:p14="http://schemas.microsoft.com/office/powerpoint/2010/main" val="15306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500" fill="hold"/>
                                        <p:tgtEl>
                                          <p:spTgt spid="1028"/>
                                        </p:tgtEl>
                                        <p:attrNameLst>
                                          <p:attrName>ppt_x</p:attrName>
                                        </p:attrNameLst>
                                      </p:cBhvr>
                                      <p:tavLst>
                                        <p:tav tm="0">
                                          <p:val>
                                            <p:strVal val="#ppt_x"/>
                                          </p:val>
                                        </p:tav>
                                        <p:tav tm="100000">
                                          <p:val>
                                            <p:strVal val="#ppt_x"/>
                                          </p:val>
                                        </p:tav>
                                      </p:tavLst>
                                    </p:anim>
                                    <p:anim calcmode="lin" valueType="num">
                                      <p:cBhvr additive="base">
                                        <p:cTn id="2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BD2E-2E45-437C-927B-80918A804585}"/>
              </a:ext>
            </a:extLst>
          </p:cNvPr>
          <p:cNvSpPr>
            <a:spLocks noGrp="1"/>
          </p:cNvSpPr>
          <p:nvPr>
            <p:ph type="title"/>
          </p:nvPr>
        </p:nvSpPr>
        <p:spPr>
          <a:xfrm>
            <a:off x="1137327" y="1347693"/>
            <a:ext cx="9905998" cy="1478570"/>
          </a:xfrm>
        </p:spPr>
        <p:txBody>
          <a:bodyPr>
            <a:normAutofit fontScale="90000"/>
          </a:bodyPr>
          <a:lstStyle/>
          <a:p>
            <a:r>
              <a:rPr lang="en-US" dirty="0"/>
              <a:t>According to the cell theory, living organisms are composed of cells.</a:t>
            </a:r>
            <a:br>
              <a:rPr lang="en-US" dirty="0"/>
            </a:br>
            <a:br>
              <a:rPr lang="en-US" dirty="0"/>
            </a:br>
            <a:r>
              <a:rPr lang="en-US" dirty="0"/>
              <a:t>Organisms consisting of only one cell carry out all functions of life in that cell.</a:t>
            </a:r>
            <a:br>
              <a:rPr lang="en-US" dirty="0"/>
            </a:br>
            <a:br>
              <a:rPr lang="en-US" dirty="0"/>
            </a:br>
            <a:r>
              <a:rPr lang="en-US" dirty="0"/>
              <a:t>Cells only arise from pre-existing cells</a:t>
            </a:r>
            <a:br>
              <a:rPr lang="en-US" dirty="0"/>
            </a:br>
            <a:br>
              <a:rPr lang="en-US" dirty="0"/>
            </a:br>
            <a:endParaRPr lang="es-ES" dirty="0"/>
          </a:p>
        </p:txBody>
      </p:sp>
      <p:pic>
        <p:nvPicPr>
          <p:cNvPr id="1026" name="Picture 2" descr="Image result for cell theory">
            <a:extLst>
              <a:ext uri="{FF2B5EF4-FFF2-40B4-BE49-F238E27FC236}">
                <a16:creationId xmlns:a16="http://schemas.microsoft.com/office/drawing/2014/main" id="{333F7398-B9EE-4752-BF23-171AF8C0EB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61628" y="3316288"/>
            <a:ext cx="6296376" cy="3541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C9574E-5847-42A5-A2CF-7E6A30C876AB}"/>
              </a:ext>
            </a:extLst>
          </p:cNvPr>
          <p:cNvSpPr txBox="1"/>
          <p:nvPr/>
        </p:nvSpPr>
        <p:spPr>
          <a:xfrm>
            <a:off x="1099929" y="3618402"/>
            <a:ext cx="4194854" cy="2123658"/>
          </a:xfrm>
          <a:prstGeom prst="rect">
            <a:avLst/>
          </a:prstGeom>
          <a:noFill/>
        </p:spPr>
        <p:txBody>
          <a:bodyPr wrap="square" rtlCol="0">
            <a:spAutoFit/>
          </a:bodyPr>
          <a:lstStyle/>
          <a:p>
            <a:r>
              <a:rPr lang="en-GB" sz="4400" b="1" dirty="0">
                <a:solidFill>
                  <a:srgbClr val="FFFF00"/>
                </a:solidFill>
              </a:rPr>
              <a:t>3. Are there any exceptions to these rules</a:t>
            </a:r>
            <a:r>
              <a:rPr lang="es-ES" sz="4400" b="1" dirty="0">
                <a:solidFill>
                  <a:srgbClr val="FFFF00"/>
                </a:solidFill>
              </a:rPr>
              <a:t>?</a:t>
            </a:r>
            <a:r>
              <a:rPr lang="en-GB" sz="4400" b="1" dirty="0">
                <a:solidFill>
                  <a:srgbClr val="FFFF00"/>
                </a:solidFill>
              </a:rPr>
              <a:t> </a:t>
            </a:r>
            <a:endParaRPr lang="es-ES" sz="4400" b="1" dirty="0">
              <a:solidFill>
                <a:srgbClr val="FFFF00"/>
              </a:solidFill>
            </a:endParaRPr>
          </a:p>
        </p:txBody>
      </p:sp>
    </p:spTree>
    <p:extLst>
      <p:ext uri="{BB962C8B-B14F-4D97-AF65-F5344CB8AC3E}">
        <p14:creationId xmlns:p14="http://schemas.microsoft.com/office/powerpoint/2010/main" val="26305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79156" y="3451229"/>
            <a:ext cx="3400488"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www2.cedarcrest.edu/academic/bio/hale/bioT_EID/lectures/botuaxon.jpg"/>
          <p:cNvPicPr>
            <a:picLocks noChangeAspect="1" noChangeArrowheads="1"/>
          </p:cNvPicPr>
          <p:nvPr/>
        </p:nvPicPr>
        <p:blipFill rotWithShape="1">
          <a:blip r:embed="rId2">
            <a:extLst>
              <a:ext uri="{28A0092B-C50C-407E-A947-70E740481C1C}">
                <a14:useLocalDpi xmlns:a14="http://schemas.microsoft.com/office/drawing/2010/main" val="0"/>
              </a:ext>
            </a:extLst>
          </a:blip>
          <a:srcRect b="5838"/>
          <a:stretch/>
        </p:blipFill>
        <p:spPr bwMode="auto">
          <a:xfrm>
            <a:off x="6592080" y="3009939"/>
            <a:ext cx="4695414" cy="376908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schemeClr val="tx1"/>
                </a:solidFill>
              </a:rPr>
              <a:pPr algn="ctr"/>
              <a:t>40</a:t>
            </a:fld>
            <a:endParaRPr lang="en-US">
              <a:solidFill>
                <a:schemeClr val="tx1"/>
              </a:solidFill>
            </a:endParaRPr>
          </a:p>
        </p:txBody>
      </p:sp>
      <p:grpSp>
        <p:nvGrpSpPr>
          <p:cNvPr id="4" name="Group 3"/>
          <p:cNvGrpSpPr/>
          <p:nvPr/>
        </p:nvGrpSpPr>
        <p:grpSpPr>
          <a:xfrm>
            <a:off x="1903424" y="116633"/>
            <a:ext cx="8352928" cy="626363"/>
            <a:chOff x="0" y="3203804"/>
            <a:chExt cx="8352928" cy="626363"/>
          </a:xfrm>
          <a:scene3d>
            <a:camera prst="orthographicFront"/>
            <a:lightRig rig="flat" dir="t"/>
          </a:scene3d>
        </p:grpSpPr>
        <p:sp>
          <p:nvSpPr>
            <p:cNvPr id="6" name="Rounded Rectangle 5"/>
            <p:cNvSpPr/>
            <p:nvPr/>
          </p:nvSpPr>
          <p:spPr>
            <a:xfrm>
              <a:off x="0" y="3203804"/>
              <a:ext cx="8352928" cy="62636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30577" y="3234381"/>
              <a:ext cx="8291774" cy="5652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defTabSz="711200">
                <a:lnSpc>
                  <a:spcPct val="90000"/>
                </a:lnSpc>
                <a:spcBef>
                  <a:spcPct val="0"/>
                </a:spcBef>
                <a:spcAft>
                  <a:spcPct val="35000"/>
                </a:spcAft>
              </a:pPr>
              <a:r>
                <a:rPr lang="en-GB" sz="1600"/>
                <a:t>2.4.6 Explain the role of protein pumps and ATP in active transport across membranes.</a:t>
              </a:r>
            </a:p>
          </p:txBody>
        </p:sp>
      </p:grpSp>
      <p:sp>
        <p:nvSpPr>
          <p:cNvPr id="2" name="TextBox 1"/>
          <p:cNvSpPr txBox="1"/>
          <p:nvPr/>
        </p:nvSpPr>
        <p:spPr>
          <a:xfrm>
            <a:off x="786964" y="742996"/>
            <a:ext cx="10623158" cy="2677656"/>
          </a:xfrm>
          <a:prstGeom prst="rect">
            <a:avLst/>
          </a:prstGeom>
          <a:noFill/>
        </p:spPr>
        <p:txBody>
          <a:bodyPr wrap="square" rtlCol="0">
            <a:spAutoFit/>
          </a:bodyPr>
          <a:lstStyle/>
          <a:p>
            <a:r>
              <a:rPr lang="en-GB" sz="2800" dirty="0"/>
              <a:t>Remember that the process is very similar to facilitated transport but the difference is that energy is needed and the particles can move from low to a high concentration. Like you saw before, the sodium potassium pump is a great example of a transport protein (sometimes called carrier proteins or membrane pumps). The sodium potassium pump is important in the functioning of a nerve cell.</a:t>
            </a:r>
          </a:p>
        </p:txBody>
      </p:sp>
      <p:sp>
        <p:nvSpPr>
          <p:cNvPr id="9" name="TextBox 8"/>
          <p:cNvSpPr txBox="1"/>
          <p:nvPr/>
        </p:nvSpPr>
        <p:spPr>
          <a:xfrm>
            <a:off x="1211292" y="3526725"/>
            <a:ext cx="3168352" cy="1569660"/>
          </a:xfrm>
          <a:prstGeom prst="rect">
            <a:avLst/>
          </a:prstGeom>
          <a:noFill/>
        </p:spPr>
        <p:txBody>
          <a:bodyPr wrap="square" rtlCol="0">
            <a:spAutoFit/>
          </a:bodyPr>
          <a:lstStyle/>
          <a:p>
            <a:r>
              <a:rPr lang="en-GB" sz="2400" dirty="0"/>
              <a:t>The protein pumps are selective so will only react with a certain type of substance.</a:t>
            </a:r>
          </a:p>
        </p:txBody>
      </p:sp>
      <p:sp>
        <p:nvSpPr>
          <p:cNvPr id="12" name="Rounded Rectangle 10">
            <a:extLst>
              <a:ext uri="{FF2B5EF4-FFF2-40B4-BE49-F238E27FC236}">
                <a16:creationId xmlns:a16="http://schemas.microsoft.com/office/drawing/2014/main" id="{E08A9D65-1AA0-417E-863E-7656A09821DE}"/>
              </a:ext>
            </a:extLst>
          </p:cNvPr>
          <p:cNvSpPr/>
          <p:nvPr/>
        </p:nvSpPr>
        <p:spPr>
          <a:xfrm>
            <a:off x="4611780" y="4025395"/>
            <a:ext cx="2170497" cy="1226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 SPECIFIC</a:t>
            </a:r>
          </a:p>
        </p:txBody>
      </p:sp>
    </p:spTree>
    <p:extLst>
      <p:ext uri="{BB962C8B-B14F-4D97-AF65-F5344CB8AC3E}">
        <p14:creationId xmlns:p14="http://schemas.microsoft.com/office/powerpoint/2010/main" val="13525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9"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EEF-4694-4D41-85D3-CFCA83013401}"/>
              </a:ext>
            </a:extLst>
          </p:cNvPr>
          <p:cNvSpPr>
            <a:spLocks noGrp="1"/>
          </p:cNvSpPr>
          <p:nvPr>
            <p:ph type="title"/>
          </p:nvPr>
        </p:nvSpPr>
        <p:spPr>
          <a:xfrm>
            <a:off x="1247429" y="1044245"/>
            <a:ext cx="10768647" cy="1478570"/>
          </a:xfrm>
        </p:spPr>
        <p:txBody>
          <a:bodyPr>
            <a:normAutofit fontScale="90000"/>
          </a:bodyPr>
          <a:lstStyle/>
          <a:p>
            <a:r>
              <a:rPr lang="en-US" b="1" dirty="0"/>
              <a:t>Understandings:</a:t>
            </a:r>
            <a:br>
              <a:rPr lang="en-US" b="1" dirty="0"/>
            </a:br>
            <a:r>
              <a:rPr lang="en-US" dirty="0"/>
              <a:t>Particles move across membranes by simple diffusion, facilitated diffusion, osmosis and active transport.</a:t>
            </a:r>
            <a:br>
              <a:rPr lang="en-US" dirty="0"/>
            </a:br>
            <a:endParaRPr lang="es-ES" dirty="0"/>
          </a:p>
        </p:txBody>
      </p:sp>
      <p:sp>
        <p:nvSpPr>
          <p:cNvPr id="3" name="Content Placeholder 2">
            <a:extLst>
              <a:ext uri="{FF2B5EF4-FFF2-40B4-BE49-F238E27FC236}">
                <a16:creationId xmlns:a16="http://schemas.microsoft.com/office/drawing/2014/main" id="{EFCFE2E1-8C5E-43E6-B4C0-7EB38D9E8188}"/>
              </a:ext>
            </a:extLst>
          </p:cNvPr>
          <p:cNvSpPr>
            <a:spLocks noGrp="1"/>
          </p:cNvSpPr>
          <p:nvPr>
            <p:ph idx="1"/>
          </p:nvPr>
        </p:nvSpPr>
        <p:spPr>
          <a:xfrm>
            <a:off x="1461052" y="4802188"/>
            <a:ext cx="9905999" cy="3541714"/>
          </a:xfrm>
        </p:spPr>
        <p:txBody>
          <a:bodyPr/>
          <a:lstStyle/>
          <a:p>
            <a:pPr marL="0" indent="0">
              <a:buNone/>
            </a:pPr>
            <a:r>
              <a:rPr lang="en-US" b="1" dirty="0"/>
              <a:t>Application</a:t>
            </a:r>
            <a:r>
              <a:rPr lang="en-US" dirty="0"/>
              <a:t>: Structure and function of sodium–potassium pumps for active transport and potassium channels for facilitated diffusion in axons.</a:t>
            </a:r>
          </a:p>
          <a:p>
            <a:pPr marL="0" indent="0">
              <a:buNone/>
            </a:pPr>
            <a:endParaRPr lang="es-ES" dirty="0"/>
          </a:p>
        </p:txBody>
      </p:sp>
      <p:sp>
        <p:nvSpPr>
          <p:cNvPr id="4" name="Rectangle 3">
            <a:extLst>
              <a:ext uri="{FF2B5EF4-FFF2-40B4-BE49-F238E27FC236}">
                <a16:creationId xmlns:a16="http://schemas.microsoft.com/office/drawing/2014/main" id="{61A4D6A9-55BE-48A1-A88E-9809BE519A34}"/>
              </a:ext>
            </a:extLst>
          </p:cNvPr>
          <p:cNvSpPr/>
          <p:nvPr/>
        </p:nvSpPr>
        <p:spPr>
          <a:xfrm>
            <a:off x="1046922" y="171126"/>
            <a:ext cx="10734260" cy="461665"/>
          </a:xfrm>
          <a:prstGeom prst="rect">
            <a:avLst/>
          </a:prstGeom>
        </p:spPr>
        <p:txBody>
          <a:bodyPr wrap="square">
            <a:spAutoFit/>
          </a:bodyPr>
          <a:lstStyle/>
          <a:p>
            <a:r>
              <a:rPr lang="en-US" sz="2400" i="1" u="sng" dirty="0">
                <a:solidFill>
                  <a:srgbClr val="111111"/>
                </a:solidFill>
                <a:latin typeface="Arial" panose="020B0604020202020204" pitchFamily="34" charset="0"/>
              </a:rPr>
              <a:t>Membranes control the composition of cells by active and passive transport</a:t>
            </a:r>
            <a:endParaRPr lang="es-ES" sz="2400" u="sng" dirty="0"/>
          </a:p>
        </p:txBody>
      </p:sp>
      <p:sp>
        <p:nvSpPr>
          <p:cNvPr id="5" name="Title 1">
            <a:extLst>
              <a:ext uri="{FF2B5EF4-FFF2-40B4-BE49-F238E27FC236}">
                <a16:creationId xmlns:a16="http://schemas.microsoft.com/office/drawing/2014/main" id="{1ED66773-D2B4-4308-969F-23056731D377}"/>
              </a:ext>
            </a:extLst>
          </p:cNvPr>
          <p:cNvSpPr txBox="1">
            <a:spLocks/>
          </p:cNvSpPr>
          <p:nvPr/>
        </p:nvSpPr>
        <p:spPr>
          <a:xfrm>
            <a:off x="1247429" y="2646098"/>
            <a:ext cx="9905998" cy="14785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u="sng" dirty="0">
                <a:solidFill>
                  <a:srgbClr val="FFFF00"/>
                </a:solidFill>
              </a:rPr>
              <a:t>11. Find a good video that explains how sodium potassium pumps work and post a link </a:t>
            </a:r>
            <a:r>
              <a:rPr lang="en-GB" u="sng">
                <a:solidFill>
                  <a:srgbClr val="FFFF00"/>
                </a:solidFill>
              </a:rPr>
              <a:t>on todaysmeet.com</a:t>
            </a:r>
            <a:endParaRPr lang="es-ES" u="sng" dirty="0">
              <a:solidFill>
                <a:srgbClr val="FFFF00"/>
              </a:solidFill>
            </a:endParaRPr>
          </a:p>
        </p:txBody>
      </p:sp>
    </p:spTree>
    <p:extLst>
      <p:ext uri="{BB962C8B-B14F-4D97-AF65-F5344CB8AC3E}">
        <p14:creationId xmlns:p14="http://schemas.microsoft.com/office/powerpoint/2010/main" val="376648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dney dialysis">
            <a:extLst>
              <a:ext uri="{FF2B5EF4-FFF2-40B4-BE49-F238E27FC236}">
                <a16:creationId xmlns:a16="http://schemas.microsoft.com/office/drawing/2014/main" id="{CED25602-6ED7-47D0-B19B-2EFEAB613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1" y="1235697"/>
            <a:ext cx="4689234" cy="3434863"/>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060CDA-1A47-460A-8CAF-3EE32C2F0466}"/>
              </a:ext>
            </a:extLst>
          </p:cNvPr>
          <p:cNvSpPr>
            <a:spLocks noGrp="1"/>
          </p:cNvSpPr>
          <p:nvPr>
            <p:ph type="title"/>
          </p:nvPr>
        </p:nvSpPr>
        <p:spPr>
          <a:xfrm>
            <a:off x="1141411" y="-242873"/>
            <a:ext cx="9905998" cy="1478570"/>
          </a:xfrm>
        </p:spPr>
        <p:txBody>
          <a:bodyPr>
            <a:normAutofit/>
          </a:bodyPr>
          <a:lstStyle/>
          <a:p>
            <a:r>
              <a:rPr lang="es-ES" b="1" dirty="0" err="1"/>
              <a:t>Kidney</a:t>
            </a:r>
            <a:r>
              <a:rPr lang="es-ES" b="1" dirty="0"/>
              <a:t> </a:t>
            </a:r>
            <a:r>
              <a:rPr lang="es-ES" b="1" dirty="0" err="1"/>
              <a:t>dialysis</a:t>
            </a:r>
            <a:endParaRPr lang="es-ES" b="1" dirty="0"/>
          </a:p>
        </p:txBody>
      </p:sp>
      <p:sp>
        <p:nvSpPr>
          <p:cNvPr id="3" name="Content Placeholder 2">
            <a:extLst>
              <a:ext uri="{FF2B5EF4-FFF2-40B4-BE49-F238E27FC236}">
                <a16:creationId xmlns:a16="http://schemas.microsoft.com/office/drawing/2014/main" id="{D4EBA6D8-74E3-481E-84A1-F7447EAA119F}"/>
              </a:ext>
            </a:extLst>
          </p:cNvPr>
          <p:cNvSpPr>
            <a:spLocks noGrp="1"/>
          </p:cNvSpPr>
          <p:nvPr>
            <p:ph idx="1"/>
          </p:nvPr>
        </p:nvSpPr>
        <p:spPr>
          <a:xfrm>
            <a:off x="6094410" y="747931"/>
            <a:ext cx="5236199" cy="5112511"/>
          </a:xfrm>
        </p:spPr>
        <p:txBody>
          <a:bodyPr>
            <a:normAutofit lnSpcReduction="10000"/>
          </a:bodyPr>
          <a:lstStyle/>
          <a:p>
            <a:pPr marL="0" indent="0">
              <a:lnSpc>
                <a:spcPct val="110000"/>
              </a:lnSpc>
              <a:buNone/>
            </a:pPr>
            <a:r>
              <a:rPr lang="es-ES" sz="3200" u="sng" dirty="0">
                <a:solidFill>
                  <a:srgbClr val="FFFF00"/>
                </a:solidFill>
              </a:rPr>
              <a:t>12.</a:t>
            </a:r>
          </a:p>
          <a:p>
            <a:pPr>
              <a:lnSpc>
                <a:spcPct val="110000"/>
              </a:lnSpc>
            </a:pPr>
            <a:r>
              <a:rPr lang="es-ES" sz="3200" dirty="0" err="1">
                <a:solidFill>
                  <a:srgbClr val="FFFF00"/>
                </a:solidFill>
              </a:rPr>
              <a:t>Why</a:t>
            </a:r>
            <a:r>
              <a:rPr lang="es-ES" sz="3200" dirty="0">
                <a:solidFill>
                  <a:srgbClr val="FFFF00"/>
                </a:solidFill>
              </a:rPr>
              <a:t> do </a:t>
            </a:r>
            <a:r>
              <a:rPr lang="es-ES" sz="3200" dirty="0" err="1">
                <a:solidFill>
                  <a:srgbClr val="FFFF00"/>
                </a:solidFill>
              </a:rPr>
              <a:t>people</a:t>
            </a:r>
            <a:r>
              <a:rPr lang="es-ES" sz="3200" dirty="0">
                <a:solidFill>
                  <a:srgbClr val="FFFF00"/>
                </a:solidFill>
              </a:rPr>
              <a:t> </a:t>
            </a:r>
            <a:r>
              <a:rPr lang="es-ES" sz="3200" dirty="0" err="1">
                <a:solidFill>
                  <a:srgbClr val="FFFF00"/>
                </a:solidFill>
              </a:rPr>
              <a:t>need</a:t>
            </a:r>
            <a:r>
              <a:rPr lang="es-ES" sz="3200" dirty="0">
                <a:solidFill>
                  <a:srgbClr val="FFFF00"/>
                </a:solidFill>
              </a:rPr>
              <a:t> </a:t>
            </a:r>
            <a:r>
              <a:rPr lang="es-ES" sz="3200" dirty="0" err="1">
                <a:solidFill>
                  <a:srgbClr val="FFFF00"/>
                </a:solidFill>
              </a:rPr>
              <a:t>to</a:t>
            </a:r>
            <a:r>
              <a:rPr lang="es-ES" sz="3200" dirty="0">
                <a:solidFill>
                  <a:srgbClr val="FFFF00"/>
                </a:solidFill>
              </a:rPr>
              <a:t> </a:t>
            </a:r>
            <a:r>
              <a:rPr lang="es-ES" sz="3200" dirty="0" err="1">
                <a:solidFill>
                  <a:srgbClr val="FFFF00"/>
                </a:solidFill>
              </a:rPr>
              <a:t>have</a:t>
            </a:r>
            <a:r>
              <a:rPr lang="es-ES" sz="3200" dirty="0">
                <a:solidFill>
                  <a:srgbClr val="FFFF00"/>
                </a:solidFill>
              </a:rPr>
              <a:t> </a:t>
            </a:r>
            <a:r>
              <a:rPr lang="es-ES" sz="3200" dirty="0" err="1">
                <a:solidFill>
                  <a:srgbClr val="FFFF00"/>
                </a:solidFill>
              </a:rPr>
              <a:t>this</a:t>
            </a:r>
            <a:r>
              <a:rPr lang="es-ES" sz="3200" dirty="0">
                <a:solidFill>
                  <a:srgbClr val="FFFF00"/>
                </a:solidFill>
              </a:rPr>
              <a:t> </a:t>
            </a:r>
            <a:r>
              <a:rPr lang="es-ES" sz="3200" dirty="0" err="1">
                <a:solidFill>
                  <a:srgbClr val="FFFF00"/>
                </a:solidFill>
              </a:rPr>
              <a:t>procedure</a:t>
            </a:r>
            <a:r>
              <a:rPr lang="es-ES" sz="3200" dirty="0">
                <a:solidFill>
                  <a:srgbClr val="FFFF00"/>
                </a:solidFill>
              </a:rPr>
              <a:t>?</a:t>
            </a:r>
          </a:p>
          <a:p>
            <a:pPr>
              <a:lnSpc>
                <a:spcPct val="110000"/>
              </a:lnSpc>
            </a:pPr>
            <a:r>
              <a:rPr lang="es-ES" sz="3200" dirty="0" err="1">
                <a:solidFill>
                  <a:srgbClr val="FFFF00"/>
                </a:solidFill>
              </a:rPr>
              <a:t>How</a:t>
            </a:r>
            <a:r>
              <a:rPr lang="es-ES" sz="3200" dirty="0">
                <a:solidFill>
                  <a:srgbClr val="FFFF00"/>
                </a:solidFill>
              </a:rPr>
              <a:t> </a:t>
            </a:r>
            <a:r>
              <a:rPr lang="es-ES" sz="3200" dirty="0" err="1">
                <a:solidFill>
                  <a:srgbClr val="FFFF00"/>
                </a:solidFill>
              </a:rPr>
              <a:t>does</a:t>
            </a:r>
            <a:r>
              <a:rPr lang="es-ES" sz="3200" dirty="0">
                <a:solidFill>
                  <a:srgbClr val="FFFF00"/>
                </a:solidFill>
              </a:rPr>
              <a:t> </a:t>
            </a:r>
            <a:r>
              <a:rPr lang="es-ES" sz="3200" dirty="0" err="1">
                <a:solidFill>
                  <a:srgbClr val="FFFF00"/>
                </a:solidFill>
              </a:rPr>
              <a:t>it</a:t>
            </a:r>
            <a:r>
              <a:rPr lang="es-ES" sz="3200" dirty="0">
                <a:solidFill>
                  <a:srgbClr val="FFFF00"/>
                </a:solidFill>
              </a:rPr>
              <a:t> </a:t>
            </a:r>
            <a:r>
              <a:rPr lang="es-ES" sz="3200" dirty="0" err="1">
                <a:solidFill>
                  <a:srgbClr val="FFFF00"/>
                </a:solidFill>
              </a:rPr>
              <a:t>work</a:t>
            </a:r>
            <a:r>
              <a:rPr lang="es-ES" sz="3200" dirty="0">
                <a:solidFill>
                  <a:srgbClr val="FFFF00"/>
                </a:solidFill>
              </a:rPr>
              <a:t>?</a:t>
            </a:r>
          </a:p>
          <a:p>
            <a:pPr>
              <a:lnSpc>
                <a:spcPct val="110000"/>
              </a:lnSpc>
            </a:pPr>
            <a:r>
              <a:rPr lang="es-ES" sz="3200" dirty="0" err="1">
                <a:solidFill>
                  <a:srgbClr val="FFFF00"/>
                </a:solidFill>
              </a:rPr>
              <a:t>Is</a:t>
            </a:r>
            <a:r>
              <a:rPr lang="es-ES" sz="3200" dirty="0">
                <a:solidFill>
                  <a:srgbClr val="FFFF00"/>
                </a:solidFill>
              </a:rPr>
              <a:t> </a:t>
            </a:r>
            <a:r>
              <a:rPr lang="es-ES" sz="3200" dirty="0" err="1">
                <a:solidFill>
                  <a:srgbClr val="FFFF00"/>
                </a:solidFill>
              </a:rPr>
              <a:t>dialysis</a:t>
            </a:r>
            <a:r>
              <a:rPr lang="es-ES" sz="3200" dirty="0">
                <a:solidFill>
                  <a:srgbClr val="FFFF00"/>
                </a:solidFill>
              </a:rPr>
              <a:t> a </a:t>
            </a:r>
            <a:r>
              <a:rPr lang="es-ES" sz="3200" dirty="0" err="1">
                <a:solidFill>
                  <a:srgbClr val="FFFF00"/>
                </a:solidFill>
              </a:rPr>
              <a:t>suitable</a:t>
            </a:r>
            <a:r>
              <a:rPr lang="es-ES" sz="3200" dirty="0">
                <a:solidFill>
                  <a:srgbClr val="FFFF00"/>
                </a:solidFill>
              </a:rPr>
              <a:t> </a:t>
            </a:r>
            <a:r>
              <a:rPr lang="es-ES" sz="3200" dirty="0" err="1">
                <a:solidFill>
                  <a:srgbClr val="FFFF00"/>
                </a:solidFill>
              </a:rPr>
              <a:t>treatment</a:t>
            </a:r>
            <a:r>
              <a:rPr lang="es-ES" sz="3200" dirty="0">
                <a:solidFill>
                  <a:srgbClr val="FFFF00"/>
                </a:solidFill>
              </a:rPr>
              <a:t> in </a:t>
            </a:r>
            <a:r>
              <a:rPr lang="es-ES" sz="3200" dirty="0" err="1">
                <a:solidFill>
                  <a:srgbClr val="FFFF00"/>
                </a:solidFill>
              </a:rPr>
              <a:t>the</a:t>
            </a:r>
            <a:r>
              <a:rPr lang="es-ES" sz="3200" dirty="0">
                <a:solidFill>
                  <a:srgbClr val="FFFF00"/>
                </a:solidFill>
              </a:rPr>
              <a:t> </a:t>
            </a:r>
            <a:r>
              <a:rPr lang="es-ES" sz="3200" dirty="0" err="1">
                <a:solidFill>
                  <a:srgbClr val="FFFF00"/>
                </a:solidFill>
              </a:rPr>
              <a:t>modern</a:t>
            </a:r>
            <a:r>
              <a:rPr lang="es-ES" sz="3200" dirty="0">
                <a:solidFill>
                  <a:srgbClr val="FFFF00"/>
                </a:solidFill>
              </a:rPr>
              <a:t> </a:t>
            </a:r>
            <a:r>
              <a:rPr lang="es-ES" sz="3200" dirty="0" err="1">
                <a:solidFill>
                  <a:srgbClr val="FFFF00"/>
                </a:solidFill>
              </a:rPr>
              <a:t>age</a:t>
            </a:r>
            <a:r>
              <a:rPr lang="es-ES" sz="3200" dirty="0">
                <a:solidFill>
                  <a:srgbClr val="FFFF00"/>
                </a:solidFill>
              </a:rPr>
              <a:t>?</a:t>
            </a:r>
          </a:p>
          <a:p>
            <a:pPr>
              <a:lnSpc>
                <a:spcPct val="110000"/>
              </a:lnSpc>
            </a:pPr>
            <a:r>
              <a:rPr lang="es-ES" sz="3200" dirty="0" err="1">
                <a:solidFill>
                  <a:srgbClr val="FFFF00"/>
                </a:solidFill>
              </a:rPr>
              <a:t>Is</a:t>
            </a:r>
            <a:r>
              <a:rPr lang="es-ES" sz="3200" dirty="0">
                <a:solidFill>
                  <a:srgbClr val="FFFF00"/>
                </a:solidFill>
              </a:rPr>
              <a:t> </a:t>
            </a:r>
            <a:r>
              <a:rPr lang="es-ES" sz="3200" dirty="0" err="1">
                <a:solidFill>
                  <a:srgbClr val="FFFF00"/>
                </a:solidFill>
              </a:rPr>
              <a:t>it</a:t>
            </a:r>
            <a:r>
              <a:rPr lang="es-ES" sz="3200" dirty="0">
                <a:solidFill>
                  <a:srgbClr val="FFFF00"/>
                </a:solidFill>
              </a:rPr>
              <a:t> posible </a:t>
            </a:r>
            <a:r>
              <a:rPr lang="es-ES" sz="3200" dirty="0" err="1">
                <a:solidFill>
                  <a:srgbClr val="FFFF00"/>
                </a:solidFill>
              </a:rPr>
              <a:t>there</a:t>
            </a:r>
            <a:r>
              <a:rPr lang="es-ES" sz="3200" dirty="0">
                <a:solidFill>
                  <a:srgbClr val="FFFF00"/>
                </a:solidFill>
              </a:rPr>
              <a:t> </a:t>
            </a:r>
            <a:r>
              <a:rPr lang="es-ES" sz="3200" dirty="0" err="1">
                <a:solidFill>
                  <a:srgbClr val="FFFF00"/>
                </a:solidFill>
              </a:rPr>
              <a:t>will</a:t>
            </a:r>
            <a:r>
              <a:rPr lang="es-ES" sz="3200" dirty="0">
                <a:solidFill>
                  <a:srgbClr val="FFFF00"/>
                </a:solidFill>
              </a:rPr>
              <a:t> be a </a:t>
            </a:r>
            <a:r>
              <a:rPr lang="es-ES" sz="3200" dirty="0" err="1">
                <a:solidFill>
                  <a:srgbClr val="FFFF00"/>
                </a:solidFill>
              </a:rPr>
              <a:t>better</a:t>
            </a:r>
            <a:r>
              <a:rPr lang="es-ES" sz="3200" dirty="0">
                <a:solidFill>
                  <a:srgbClr val="FFFF00"/>
                </a:solidFill>
              </a:rPr>
              <a:t> </a:t>
            </a:r>
            <a:r>
              <a:rPr lang="es-ES" sz="3200" dirty="0" err="1">
                <a:solidFill>
                  <a:srgbClr val="FFFF00"/>
                </a:solidFill>
              </a:rPr>
              <a:t>alternative</a:t>
            </a:r>
            <a:r>
              <a:rPr lang="es-ES" sz="3200" dirty="0">
                <a:solidFill>
                  <a:srgbClr val="FFFF00"/>
                </a:solidFill>
              </a:rPr>
              <a:t> in </a:t>
            </a:r>
            <a:r>
              <a:rPr lang="es-ES" sz="3200" dirty="0" err="1">
                <a:solidFill>
                  <a:srgbClr val="FFFF00"/>
                </a:solidFill>
              </a:rPr>
              <a:t>the</a:t>
            </a:r>
            <a:r>
              <a:rPr lang="es-ES" sz="3200" dirty="0">
                <a:solidFill>
                  <a:srgbClr val="FFFF00"/>
                </a:solidFill>
              </a:rPr>
              <a:t> </a:t>
            </a:r>
            <a:r>
              <a:rPr lang="es-ES" sz="3200" dirty="0" err="1">
                <a:solidFill>
                  <a:srgbClr val="FFFF00"/>
                </a:solidFill>
              </a:rPr>
              <a:t>future</a:t>
            </a:r>
            <a:r>
              <a:rPr lang="es-ES" sz="3200" dirty="0">
                <a:solidFill>
                  <a:srgbClr val="FFFF00"/>
                </a:solidFill>
              </a:rPr>
              <a:t>?</a:t>
            </a:r>
          </a:p>
        </p:txBody>
      </p:sp>
    </p:spTree>
    <p:extLst>
      <p:ext uri="{BB962C8B-B14F-4D97-AF65-F5344CB8AC3E}">
        <p14:creationId xmlns:p14="http://schemas.microsoft.com/office/powerpoint/2010/main" val="242269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0" name="Picture 2" descr="A picture containing electronics&#10;&#10;Description generated with high confidence">
            <a:extLst>
              <a:ext uri="{FF2B5EF4-FFF2-40B4-BE49-F238E27FC236}">
                <a16:creationId xmlns:a16="http://schemas.microsoft.com/office/drawing/2014/main" id="{678E285C-BE9E-45B7-A3EE-B9792DAE991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B86F577-8905-4B21-8AF3-C1BB3433775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4" name="Freeform 6">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5" name="Freeform 7">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Rectangle 8">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7" name="Freeform 9">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10">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11">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12">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13">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14">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15">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Freeform 16">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 name="Freeform 17">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6" name="Freeform 18">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19">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20">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21">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22">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23">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24">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25">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26">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27">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Freeform 28">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7" name="Freeform 29">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30">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31">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32">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33">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34">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35">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36">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37">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38">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39">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40">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41">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42">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43">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2" name="Freeform 44">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3" name="Rectangle 45">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54" name="Freeform 46">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5" name="Freeform 47">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6" name="Freeform 48">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7" name="Freeform 49">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8" name="Freeform 50">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9" name="Freeform 51">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0" name="Freeform 52">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1" name="Freeform 53">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2" name="Freeform 54">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3" name="Freeform 55">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4" name="Freeform 56">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5" name="Freeform 57">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6" name="Freeform 58">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sp>
        <p:nvSpPr>
          <p:cNvPr id="68" name="Rectangle 67">
            <a:extLst>
              <a:ext uri="{FF2B5EF4-FFF2-40B4-BE49-F238E27FC236}">
                <a16:creationId xmlns:a16="http://schemas.microsoft.com/office/drawing/2014/main" id="{D706AE2E-B17B-43A3-84F8-9C0FE9466C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CEFFB8CF-3E94-42D7-849C-841E7744B2C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1" name="Rectangle 5">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72" name="Freeform 6">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3" name="Freeform 7">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4" name="Rectangle 8">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75" name="Freeform 9">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6" name="Freeform 10">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7" name="Freeform 11">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8" name="Freeform 12">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13">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14">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15">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Freeform 16">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3" name="Freeform 17">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4" name="Freeform 18">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5" name="Freeform 19">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6" name="Freeform 20">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7" name="Freeform 21">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8" name="Freeform 22">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9" name="Freeform 23">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0" name="Freeform 24">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1" name="Freeform 25">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2" name="Freeform 26">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3" name="Freeform 27">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4" name="Freeform 28">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5" name="Freeform 29">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6" name="Freeform 30">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7" name="Freeform 31">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8" name="Freeform 32">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9" name="Rectangle 33">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00" name="Freeform 34">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1" name="Freeform 35">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2" name="Freeform 36">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3" name="Freeform 37">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4" name="Freeform 38">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5" name="Freeform 39">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6" name="Freeform 40">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7" name="Freeform 41">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8" name="Freeform 42">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9" name="Freeform 43">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0" name="Freeform 44">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1" name="Rectangle 45">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12" name="Freeform 46">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3" name="Freeform 47">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4" name="Freeform 48">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5" name="Freeform 49">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6" name="Freeform 50">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7" name="Freeform 51">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8" name="Freeform 52">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9" name="Freeform 53">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0" name="Freeform 54">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1" name="Freeform 55">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2" name="Freeform 56">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3" name="Freeform 57">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24" name="Freeform 58">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pic>
        <p:nvPicPr>
          <p:cNvPr id="126" name="Picture 2" descr="A picture containing electronics&#10;&#10;Description generated with high confidence">
            <a:extLst>
              <a:ext uri="{FF2B5EF4-FFF2-40B4-BE49-F238E27FC236}">
                <a16:creationId xmlns:a16="http://schemas.microsoft.com/office/drawing/2014/main" id="{3631D3C9-4C1D-4B3A-A737-E6E7800424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sp useBgFill="1">
        <p:nvSpPr>
          <p:cNvPr id="128" name="Round Diagonal Corner Rectangle 6">
            <a:extLst>
              <a:ext uri="{FF2B5EF4-FFF2-40B4-BE49-F238E27FC236}">
                <a16:creationId xmlns:a16="http://schemas.microsoft.com/office/drawing/2014/main" id="{5B986EF0-8540-483D-9DDE-1F168FAAC7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tserver\thornes\597_Sep Sci Biol TRP\597_artwork\PPT images\B3.02.06b_Diagram_AW597_ppt.jpg">
            <a:extLst>
              <a:ext uri="{FF2B5EF4-FFF2-40B4-BE49-F238E27FC236}">
                <a16:creationId xmlns:a16="http://schemas.microsoft.com/office/drawing/2014/main" id="{6650E0F1-ABC9-4906-ADE3-B4A18E54E5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18988" y="1721428"/>
            <a:ext cx="6112382" cy="34076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itle 124">
            <a:extLst>
              <a:ext uri="{FF2B5EF4-FFF2-40B4-BE49-F238E27FC236}">
                <a16:creationId xmlns:a16="http://schemas.microsoft.com/office/drawing/2014/main" id="{0DD3CAF1-48FC-42C7-A426-F756AE6DF578}"/>
              </a:ext>
            </a:extLst>
          </p:cNvPr>
          <p:cNvSpPr>
            <a:spLocks noGrp="1"/>
          </p:cNvSpPr>
          <p:nvPr>
            <p:ph type="title"/>
          </p:nvPr>
        </p:nvSpPr>
        <p:spPr>
          <a:xfrm>
            <a:off x="7960985" y="653941"/>
            <a:ext cx="4061843" cy="3582519"/>
          </a:xfrm>
          <a:prstGeom prst="rect">
            <a:avLst/>
          </a:prstGeom>
        </p:spPr>
        <p:txBody>
          <a:bodyPr wrap="square">
            <a:spAutoFit/>
          </a:bodyPr>
          <a:lstStyle/>
          <a:p>
            <a:r>
              <a:rPr lang="en-US" sz="2800" dirty="0">
                <a:solidFill>
                  <a:schemeClr val="bg1"/>
                </a:solidFill>
                <a:latin typeface="Arial" panose="020B0604020202020204" pitchFamily="34" charset="0"/>
              </a:rPr>
              <a:t>Kidney dialysis:</a:t>
            </a: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r>
              <a:rPr lang="en-US" sz="2800" dirty="0">
                <a:solidFill>
                  <a:schemeClr val="bg1"/>
                </a:solidFill>
                <a:latin typeface="Arial" panose="020B0604020202020204" pitchFamily="34" charset="0"/>
              </a:rPr>
              <a:t>involves the external filtering of blood to remove metabolic wastes in patients with kidney failure </a:t>
            </a:r>
            <a:endParaRPr lang="en-US" sz="2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5136933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tserver\thornes\597_Sep Sci Biol TRP\597_artwork\PPT images\B3.02.06c_Diagram_AW597_ppt.jpg">
            <a:extLst>
              <a:ext uri="{FF2B5EF4-FFF2-40B4-BE49-F238E27FC236}">
                <a16:creationId xmlns:a16="http://schemas.microsoft.com/office/drawing/2014/main" id="{3082F5C2-F42B-41CD-92CC-A8A58DD14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106" y="-2772"/>
            <a:ext cx="7395787" cy="686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229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73" name="Picture 2">
            <a:extLst>
              <a:ext uri="{FF2B5EF4-FFF2-40B4-BE49-F238E27FC236}">
                <a16:creationId xmlns:a16="http://schemas.microsoft.com/office/drawing/2014/main" id="{5FF7B57D-FF7B-48B3-9F60-9BCEEECF9E7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EB95AFDF-FA7D-4311-9C65-6D507D92F47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6" name="Group 75">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8" name="Rectangle 5">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89" name="Freeform 6">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0" name="Freeform 7">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1" name="Freeform 8">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2" name="Freeform 9">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3" name="Freeform 10">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4" name="Freeform 11">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5" name="Freeform 12">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6" name="Freeform 13">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7" name="Freeform 14">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8" name="Freeform 15">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9" name="Line 16">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0" name="Freeform 17">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1" name="Freeform 18">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2" name="Freeform 19">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3" name="Freeform 20">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4" name="Rectangle 21">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05" name="Freeform 22">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6" name="Freeform 23">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7" name="Freeform 24">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8" name="Freeform 25">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9" name="Freeform 26">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0" name="Freeform 27">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1" name="Freeform 28">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2" name="Freeform 29">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3" name="Freeform 30">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4" name="Freeform 31">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77" name="Group 76">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8" name="Freeform 32">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33">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34">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35">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Freeform 36">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3" name="Freeform 37">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4" name="Freeform 38">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5" name="Freeform 39">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6" name="Freeform 40">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7" name="Rectangle 41">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pic>
        <p:nvPicPr>
          <p:cNvPr id="3074" name="Picture 2" descr="Image result for hypertonic hypotonic isotonic">
            <a:extLst>
              <a:ext uri="{FF2B5EF4-FFF2-40B4-BE49-F238E27FC236}">
                <a16:creationId xmlns:a16="http://schemas.microsoft.com/office/drawing/2014/main" id="{26CF941E-4E5A-4938-BEF1-6D252C99CEC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96938" y="2615102"/>
            <a:ext cx="5392615" cy="283112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A9A8FA-B076-4130-AFB1-6FCFD13F99A1}"/>
              </a:ext>
            </a:extLst>
          </p:cNvPr>
          <p:cNvSpPr>
            <a:spLocks noGrp="1"/>
          </p:cNvSpPr>
          <p:nvPr>
            <p:ph type="title"/>
          </p:nvPr>
        </p:nvSpPr>
        <p:spPr>
          <a:xfrm>
            <a:off x="1141412" y="171147"/>
            <a:ext cx="9905998" cy="1478570"/>
          </a:xfrm>
        </p:spPr>
        <p:txBody>
          <a:bodyPr vert="horz" lIns="91440" tIns="45720" rIns="91440" bIns="45720" rtlCol="0" anchor="ctr">
            <a:normAutofit/>
          </a:bodyPr>
          <a:lstStyle/>
          <a:p>
            <a:r>
              <a:rPr lang="en-US" sz="2800" b="1" dirty="0"/>
              <a:t>Application: </a:t>
            </a:r>
            <a:r>
              <a:rPr lang="en-US" sz="2800" dirty="0"/>
              <a:t>Tissues or organs to be used in medical procedures must be bathed in a solution with the same osmolarity as the cytoplasm to prevent osmosis.</a:t>
            </a:r>
          </a:p>
        </p:txBody>
      </p:sp>
      <p:sp>
        <p:nvSpPr>
          <p:cNvPr id="4" name="Text Placeholder 3">
            <a:extLst>
              <a:ext uri="{FF2B5EF4-FFF2-40B4-BE49-F238E27FC236}">
                <a16:creationId xmlns:a16="http://schemas.microsoft.com/office/drawing/2014/main" id="{DA3F96B8-1C80-4799-9C4B-2B0007A30A77}"/>
              </a:ext>
            </a:extLst>
          </p:cNvPr>
          <p:cNvSpPr>
            <a:spLocks noGrp="1"/>
          </p:cNvSpPr>
          <p:nvPr>
            <p:ph type="body" sz="half" idx="2"/>
          </p:nvPr>
        </p:nvSpPr>
        <p:spPr>
          <a:xfrm>
            <a:off x="6336727" y="2249487"/>
            <a:ext cx="4710683" cy="3541714"/>
          </a:xfrm>
        </p:spPr>
        <p:txBody>
          <a:bodyPr vert="horz" lIns="91440" tIns="45720" rIns="91440" bIns="45720" rtlCol="0">
            <a:noAutofit/>
          </a:bodyPr>
          <a:lstStyle/>
          <a:p>
            <a:pPr marL="285750" indent="-228600">
              <a:buFont typeface="Arial" panose="020B0604020202020204" pitchFamily="34" charset="0"/>
              <a:buChar char="•"/>
            </a:pPr>
            <a:r>
              <a:rPr lang="en-US" sz="2400" dirty="0"/>
              <a:t>Prevents cellular </a:t>
            </a:r>
            <a:r>
              <a:rPr lang="en-US" sz="2400" dirty="0" err="1"/>
              <a:t>dessication</a:t>
            </a:r>
            <a:endParaRPr lang="en-US" sz="2400" dirty="0"/>
          </a:p>
          <a:p>
            <a:pPr marL="285750" indent="-228600">
              <a:buFont typeface="Arial" panose="020B0604020202020204" pitchFamily="34" charset="0"/>
              <a:buChar char="•"/>
            </a:pPr>
            <a:r>
              <a:rPr lang="en-US" sz="2400" dirty="0"/>
              <a:t>Solution must be </a:t>
            </a:r>
            <a:r>
              <a:rPr lang="en-US" sz="2400" i="1" dirty="0"/>
              <a:t>isotonic</a:t>
            </a:r>
          </a:p>
          <a:p>
            <a:pPr marL="285750" indent="-228600">
              <a:buFont typeface="Arial" panose="020B0604020202020204" pitchFamily="34" charset="0"/>
              <a:buChar char="•"/>
            </a:pPr>
            <a:r>
              <a:rPr lang="en-US" sz="2400" dirty="0"/>
              <a:t>In hypertonic solutions, water will leave the cell causing it to shrink (crenation)</a:t>
            </a:r>
          </a:p>
          <a:p>
            <a:pPr marL="285750" indent="-228600">
              <a:buFont typeface="Arial" panose="020B0604020202020204" pitchFamily="34" charset="0"/>
              <a:buChar char="•"/>
            </a:pPr>
            <a:r>
              <a:rPr lang="en-US" sz="2400" dirty="0"/>
              <a:t>In hypotonic solutions, water will enter the cell causing it to swell and potentially burst (lysis)</a:t>
            </a:r>
          </a:p>
        </p:txBody>
      </p:sp>
    </p:spTree>
    <p:extLst>
      <p:ext uri="{BB962C8B-B14F-4D97-AF65-F5344CB8AC3E}">
        <p14:creationId xmlns:p14="http://schemas.microsoft.com/office/powerpoint/2010/main" val="413712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hypertonic hypotonic isotonic">
            <a:extLst>
              <a:ext uri="{FF2B5EF4-FFF2-40B4-BE49-F238E27FC236}">
                <a16:creationId xmlns:a16="http://schemas.microsoft.com/office/drawing/2014/main" id="{0D0BE46C-4435-4149-8CB5-8401BF456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9" y="328614"/>
            <a:ext cx="5953126" cy="40630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ypertonic hypotonic isotonic">
            <a:extLst>
              <a:ext uri="{FF2B5EF4-FFF2-40B4-BE49-F238E27FC236}">
                <a16:creationId xmlns:a16="http://schemas.microsoft.com/office/drawing/2014/main" id="{8EB70446-5433-4D79-9CD9-66AC6FABA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95" y="4757741"/>
            <a:ext cx="5181600" cy="2000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BD7398-2F1B-4A92-8BDD-B4BA616B97FF}"/>
              </a:ext>
            </a:extLst>
          </p:cNvPr>
          <p:cNvSpPr txBox="1"/>
          <p:nvPr/>
        </p:nvSpPr>
        <p:spPr>
          <a:xfrm>
            <a:off x="1000119" y="5465478"/>
            <a:ext cx="2233614" cy="584775"/>
          </a:xfrm>
          <a:prstGeom prst="rect">
            <a:avLst/>
          </a:prstGeom>
          <a:noFill/>
        </p:spPr>
        <p:txBody>
          <a:bodyPr wrap="square" rtlCol="0">
            <a:spAutoFit/>
          </a:bodyPr>
          <a:lstStyle/>
          <a:p>
            <a:r>
              <a:rPr lang="es-ES" sz="3200" b="1" dirty="0" err="1"/>
              <a:t>Plant</a:t>
            </a:r>
            <a:r>
              <a:rPr lang="es-ES" sz="3200" b="1" dirty="0"/>
              <a:t> </a:t>
            </a:r>
            <a:r>
              <a:rPr lang="es-ES" sz="3200" b="1" dirty="0" err="1"/>
              <a:t>Cells</a:t>
            </a:r>
            <a:r>
              <a:rPr lang="es-ES" sz="3200" b="1" dirty="0"/>
              <a:t>:</a:t>
            </a:r>
          </a:p>
        </p:txBody>
      </p:sp>
      <p:sp>
        <p:nvSpPr>
          <p:cNvPr id="6" name="TextBox 5">
            <a:extLst>
              <a:ext uri="{FF2B5EF4-FFF2-40B4-BE49-F238E27FC236}">
                <a16:creationId xmlns:a16="http://schemas.microsoft.com/office/drawing/2014/main" id="{FA3744E3-149E-4F17-A006-69007C5C6C3F}"/>
              </a:ext>
            </a:extLst>
          </p:cNvPr>
          <p:cNvSpPr txBox="1"/>
          <p:nvPr/>
        </p:nvSpPr>
        <p:spPr>
          <a:xfrm>
            <a:off x="323846" y="2431557"/>
            <a:ext cx="2233614" cy="584775"/>
          </a:xfrm>
          <a:prstGeom prst="rect">
            <a:avLst/>
          </a:prstGeom>
          <a:noFill/>
        </p:spPr>
        <p:txBody>
          <a:bodyPr wrap="square" rtlCol="0">
            <a:spAutoFit/>
          </a:bodyPr>
          <a:lstStyle/>
          <a:p>
            <a:r>
              <a:rPr lang="es-ES" sz="3200" b="1" dirty="0" err="1"/>
              <a:t>Blood</a:t>
            </a:r>
            <a:r>
              <a:rPr lang="es-ES" sz="3200" b="1" dirty="0"/>
              <a:t> </a:t>
            </a:r>
            <a:r>
              <a:rPr lang="es-ES" sz="3200" b="1" dirty="0" err="1"/>
              <a:t>Cells</a:t>
            </a:r>
            <a:r>
              <a:rPr lang="es-ES" sz="3200" b="1" dirty="0"/>
              <a:t>:</a:t>
            </a:r>
          </a:p>
        </p:txBody>
      </p:sp>
      <p:sp>
        <p:nvSpPr>
          <p:cNvPr id="3" name="Rectangle 2">
            <a:extLst>
              <a:ext uri="{FF2B5EF4-FFF2-40B4-BE49-F238E27FC236}">
                <a16:creationId xmlns:a16="http://schemas.microsoft.com/office/drawing/2014/main" id="{CE31A734-F3EB-4E18-9866-709B3A46C3A6}"/>
              </a:ext>
            </a:extLst>
          </p:cNvPr>
          <p:cNvSpPr/>
          <p:nvPr/>
        </p:nvSpPr>
        <p:spPr>
          <a:xfrm>
            <a:off x="8958257" y="703487"/>
            <a:ext cx="2812575" cy="5601533"/>
          </a:xfrm>
          <a:prstGeom prst="rect">
            <a:avLst/>
          </a:prstGeom>
        </p:spPr>
        <p:txBody>
          <a:bodyPr wrap="square">
            <a:spAutoFit/>
          </a:bodyPr>
          <a:lstStyle/>
          <a:p>
            <a:r>
              <a:rPr lang="en-US" sz="2000" dirty="0">
                <a:latin typeface="Arial" panose="020B0604020202020204" pitchFamily="34" charset="0"/>
              </a:rPr>
              <a:t>In plant tissues, the effects of uncontrolled osmosis are controlled by the rigid cell wall:</a:t>
            </a:r>
          </a:p>
          <a:p>
            <a:endParaRPr lang="en-US" sz="2000" dirty="0">
              <a:latin typeface="Georgia" panose="02040502050405020303" pitchFamily="18" charset="0"/>
            </a:endParaRPr>
          </a:p>
          <a:p>
            <a:pPr>
              <a:buFont typeface="Arial" panose="020B0604020202020204" pitchFamily="34" charset="0"/>
              <a:buChar char="•"/>
            </a:pPr>
            <a:r>
              <a:rPr lang="en-US" sz="2000" dirty="0">
                <a:latin typeface="Arial" panose="020B0604020202020204" pitchFamily="34" charset="0"/>
              </a:rPr>
              <a:t>In hypertonic solutions, the cytoplasm will shrink (plasmolysis) but the cell wall will maintain a structured shape</a:t>
            </a:r>
          </a:p>
          <a:p>
            <a:pPr>
              <a:buFont typeface="Arial" panose="020B0604020202020204" pitchFamily="34" charset="0"/>
              <a:buChar char="•"/>
            </a:pPr>
            <a:endParaRPr lang="en-US" sz="2000" dirty="0">
              <a:latin typeface="Georgia" panose="02040502050405020303" pitchFamily="18" charset="0"/>
            </a:endParaRPr>
          </a:p>
          <a:p>
            <a:pPr>
              <a:buFont typeface="Arial" panose="020B0604020202020204" pitchFamily="34" charset="0"/>
              <a:buChar char="•"/>
            </a:pPr>
            <a:r>
              <a:rPr lang="en-US" sz="2000" dirty="0">
                <a:latin typeface="Arial" panose="020B0604020202020204" pitchFamily="34" charset="0"/>
              </a:rPr>
              <a:t>In hypotonic solutions, the cytoplasm will expand but will not burst because of the cell wall </a:t>
            </a:r>
            <a:br>
              <a:rPr lang="en-US" dirty="0"/>
            </a:br>
            <a:endParaRPr lang="es-ES" dirty="0"/>
          </a:p>
        </p:txBody>
      </p:sp>
    </p:spTree>
    <p:extLst>
      <p:ext uri="{BB962C8B-B14F-4D97-AF65-F5344CB8AC3E}">
        <p14:creationId xmlns:p14="http://schemas.microsoft.com/office/powerpoint/2010/main" val="915112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53E6-B51D-4272-8CEC-4B3D23ADE8DD}"/>
              </a:ext>
            </a:extLst>
          </p:cNvPr>
          <p:cNvSpPr>
            <a:spLocks noGrp="1"/>
          </p:cNvSpPr>
          <p:nvPr>
            <p:ph type="title"/>
          </p:nvPr>
        </p:nvSpPr>
        <p:spPr>
          <a:xfrm>
            <a:off x="1273935" y="-282630"/>
            <a:ext cx="9905998" cy="1478570"/>
          </a:xfrm>
        </p:spPr>
        <p:txBody>
          <a:bodyPr/>
          <a:lstStyle/>
          <a:p>
            <a:r>
              <a:rPr lang="es-ES" dirty="0"/>
              <a:t>3 </a:t>
            </a:r>
            <a:r>
              <a:rPr lang="es-ES" dirty="0" err="1"/>
              <a:t>parent</a:t>
            </a:r>
            <a:r>
              <a:rPr lang="es-ES" dirty="0"/>
              <a:t> </a:t>
            </a:r>
            <a:r>
              <a:rPr lang="es-ES" dirty="0" err="1"/>
              <a:t>babies</a:t>
            </a:r>
            <a:endParaRPr lang="es-ES" dirty="0"/>
          </a:p>
        </p:txBody>
      </p:sp>
      <p:pic>
        <p:nvPicPr>
          <p:cNvPr id="4" name="Online Media 3">
            <a:hlinkClick r:id="" action="ppaction://media"/>
            <a:extLst>
              <a:ext uri="{FF2B5EF4-FFF2-40B4-BE49-F238E27FC236}">
                <a16:creationId xmlns:a16="http://schemas.microsoft.com/office/drawing/2014/main" id="{06F1C035-FD80-42C9-9CA4-F4BF4B977F32}"/>
              </a:ext>
            </a:extLst>
          </p:cNvPr>
          <p:cNvPicPr>
            <a:picLocks noGrp="1" noRot="1" noChangeAspect="1"/>
          </p:cNvPicPr>
          <p:nvPr>
            <p:ph idx="1"/>
            <a:videoFile r:link="rId1"/>
          </p:nvPr>
        </p:nvPicPr>
        <p:blipFill>
          <a:blip r:embed="rId3"/>
          <a:stretch>
            <a:fillRect/>
          </a:stretch>
        </p:blipFill>
        <p:spPr>
          <a:xfrm>
            <a:off x="3427411" y="850157"/>
            <a:ext cx="7752522" cy="5814391"/>
          </a:xfrm>
          <a:prstGeom prst="rect">
            <a:avLst/>
          </a:prstGeom>
        </p:spPr>
      </p:pic>
      <p:sp>
        <p:nvSpPr>
          <p:cNvPr id="5" name="TextBox 4">
            <a:extLst>
              <a:ext uri="{FF2B5EF4-FFF2-40B4-BE49-F238E27FC236}">
                <a16:creationId xmlns:a16="http://schemas.microsoft.com/office/drawing/2014/main" id="{3C8B0C29-82E1-449D-927F-08B76FDCC118}"/>
              </a:ext>
            </a:extLst>
          </p:cNvPr>
          <p:cNvSpPr txBox="1"/>
          <p:nvPr/>
        </p:nvSpPr>
        <p:spPr>
          <a:xfrm>
            <a:off x="1273935" y="1195940"/>
            <a:ext cx="2078865" cy="3785652"/>
          </a:xfrm>
          <a:prstGeom prst="rect">
            <a:avLst/>
          </a:prstGeom>
          <a:noFill/>
        </p:spPr>
        <p:txBody>
          <a:bodyPr wrap="square" rtlCol="0">
            <a:spAutoFit/>
          </a:bodyPr>
          <a:lstStyle/>
          <a:p>
            <a:r>
              <a:rPr lang="es-ES" sz="2400" dirty="0" err="1"/>
              <a:t>The</a:t>
            </a:r>
            <a:r>
              <a:rPr lang="es-ES" sz="2400" dirty="0"/>
              <a:t> </a:t>
            </a:r>
            <a:r>
              <a:rPr lang="es-ES" sz="2400" dirty="0" err="1"/>
              <a:t>solutions</a:t>
            </a:r>
            <a:r>
              <a:rPr lang="es-ES" sz="2400" dirty="0"/>
              <a:t> </a:t>
            </a:r>
            <a:r>
              <a:rPr lang="es-ES" sz="2400" dirty="0" err="1"/>
              <a:t>used</a:t>
            </a:r>
            <a:r>
              <a:rPr lang="es-ES" sz="2400" dirty="0"/>
              <a:t> in </a:t>
            </a:r>
            <a:r>
              <a:rPr lang="es-ES" sz="2400" dirty="0" err="1"/>
              <a:t>the</a:t>
            </a:r>
            <a:r>
              <a:rPr lang="es-ES" sz="2400" dirty="0"/>
              <a:t> </a:t>
            </a:r>
            <a:r>
              <a:rPr lang="es-ES" sz="2400" dirty="0" err="1"/>
              <a:t>following</a:t>
            </a:r>
            <a:r>
              <a:rPr lang="es-ES" sz="2400" dirty="0"/>
              <a:t> </a:t>
            </a:r>
            <a:r>
              <a:rPr lang="es-ES" sz="2400" dirty="0" err="1"/>
              <a:t>procedures</a:t>
            </a:r>
            <a:r>
              <a:rPr lang="es-ES" sz="2400" dirty="0"/>
              <a:t> </a:t>
            </a:r>
            <a:r>
              <a:rPr lang="es-ES" sz="2400" dirty="0" err="1"/>
              <a:t>would</a:t>
            </a:r>
            <a:r>
              <a:rPr lang="es-ES" sz="2400" dirty="0"/>
              <a:t> </a:t>
            </a:r>
            <a:r>
              <a:rPr lang="es-ES" sz="2400" dirty="0" err="1"/>
              <a:t>have</a:t>
            </a:r>
            <a:r>
              <a:rPr lang="es-ES" sz="2400" dirty="0"/>
              <a:t> </a:t>
            </a:r>
            <a:r>
              <a:rPr lang="es-ES" sz="2400" dirty="0" err="1"/>
              <a:t>to</a:t>
            </a:r>
            <a:r>
              <a:rPr lang="es-ES" sz="2400" dirty="0"/>
              <a:t> be </a:t>
            </a:r>
            <a:r>
              <a:rPr lang="es-ES" sz="2400" dirty="0" err="1"/>
              <a:t>isotonic</a:t>
            </a:r>
            <a:r>
              <a:rPr lang="es-ES" sz="2400" dirty="0"/>
              <a:t> </a:t>
            </a:r>
            <a:r>
              <a:rPr lang="es-ES" sz="2400" dirty="0" err="1"/>
              <a:t>solutions</a:t>
            </a:r>
            <a:r>
              <a:rPr lang="es-ES" sz="2400" dirty="0"/>
              <a:t>, so </a:t>
            </a:r>
            <a:r>
              <a:rPr lang="es-ES" sz="2400" dirty="0" err="1"/>
              <a:t>the</a:t>
            </a:r>
            <a:r>
              <a:rPr lang="es-ES" sz="2400" dirty="0"/>
              <a:t> </a:t>
            </a:r>
            <a:r>
              <a:rPr lang="es-ES" sz="2400" dirty="0" err="1"/>
              <a:t>cells</a:t>
            </a:r>
            <a:r>
              <a:rPr lang="es-ES" sz="2400" dirty="0"/>
              <a:t> are </a:t>
            </a:r>
            <a:r>
              <a:rPr lang="es-ES" sz="2400" dirty="0" err="1"/>
              <a:t>not</a:t>
            </a:r>
            <a:r>
              <a:rPr lang="es-ES" sz="2400" dirty="0"/>
              <a:t> </a:t>
            </a:r>
            <a:r>
              <a:rPr lang="es-ES" sz="2400" dirty="0" err="1"/>
              <a:t>damaged</a:t>
            </a:r>
            <a:r>
              <a:rPr lang="es-ES" sz="2400" dirty="0"/>
              <a:t> in </a:t>
            </a:r>
            <a:r>
              <a:rPr lang="es-ES" sz="2400" dirty="0" err="1"/>
              <a:t>any</a:t>
            </a:r>
            <a:r>
              <a:rPr lang="es-ES" sz="2400" dirty="0"/>
              <a:t> </a:t>
            </a:r>
            <a:r>
              <a:rPr lang="es-ES" sz="2400" dirty="0" err="1"/>
              <a:t>way</a:t>
            </a:r>
            <a:r>
              <a:rPr lang="es-ES" sz="2400" dirty="0"/>
              <a:t>:</a:t>
            </a:r>
          </a:p>
        </p:txBody>
      </p:sp>
      <p:sp>
        <p:nvSpPr>
          <p:cNvPr id="6" name="Rectangle 5">
            <a:extLst>
              <a:ext uri="{FF2B5EF4-FFF2-40B4-BE49-F238E27FC236}">
                <a16:creationId xmlns:a16="http://schemas.microsoft.com/office/drawing/2014/main" id="{F283965E-1D57-4FDC-8280-26923D2623B8}"/>
              </a:ext>
            </a:extLst>
          </p:cNvPr>
          <p:cNvSpPr/>
          <p:nvPr/>
        </p:nvSpPr>
        <p:spPr>
          <a:xfrm>
            <a:off x="1404006" y="5536832"/>
            <a:ext cx="1893335" cy="923330"/>
          </a:xfrm>
          <a:prstGeom prst="rect">
            <a:avLst/>
          </a:prstGeom>
        </p:spPr>
        <p:txBody>
          <a:bodyPr wrap="square">
            <a:spAutoFit/>
          </a:bodyPr>
          <a:lstStyle/>
          <a:p>
            <a:r>
              <a:rPr lang="en-US" dirty="0">
                <a:solidFill>
                  <a:srgbClr val="111111"/>
                </a:solidFill>
                <a:latin typeface="Roboto"/>
              </a:rPr>
              <a:t>Full story: </a:t>
            </a:r>
            <a:r>
              <a:rPr lang="en-US" dirty="0">
                <a:latin typeface="Roboto"/>
                <a:hlinkClick r:id="rId4"/>
              </a:rPr>
              <a:t>http://ow.ly/lhWZ304C5zu</a:t>
            </a:r>
            <a:endParaRPr lang="es-ES" dirty="0"/>
          </a:p>
        </p:txBody>
      </p:sp>
    </p:spTree>
    <p:extLst>
      <p:ext uri="{BB962C8B-B14F-4D97-AF65-F5344CB8AC3E}">
        <p14:creationId xmlns:p14="http://schemas.microsoft.com/office/powerpoint/2010/main" val="402556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90FA-31AA-4D97-93B7-F6361602D1B7}"/>
              </a:ext>
            </a:extLst>
          </p:cNvPr>
          <p:cNvSpPr>
            <a:spLocks noGrp="1"/>
          </p:cNvSpPr>
          <p:nvPr>
            <p:ph type="title"/>
          </p:nvPr>
        </p:nvSpPr>
        <p:spPr>
          <a:xfrm>
            <a:off x="1255116" y="-1039928"/>
            <a:ext cx="10563504" cy="2852737"/>
          </a:xfrm>
        </p:spPr>
        <p:txBody>
          <a:bodyPr>
            <a:normAutofit/>
          </a:bodyPr>
          <a:lstStyle/>
          <a:p>
            <a:r>
              <a:rPr lang="en-US" sz="2800" b="1" dirty="0"/>
              <a:t>Understandings:</a:t>
            </a:r>
            <a:br>
              <a:rPr lang="en-US" sz="2800" dirty="0"/>
            </a:br>
            <a:r>
              <a:rPr lang="en-US" sz="2800" dirty="0"/>
              <a:t>The origin of eukaryotic cells can be explained by the endosymbiotic theory. (</a:t>
            </a:r>
            <a:r>
              <a:rPr lang="es-ES" sz="2800" dirty="0"/>
              <a:t>1.5)</a:t>
            </a:r>
            <a:br>
              <a:rPr lang="en-US" sz="2800" dirty="0"/>
            </a:br>
            <a:endParaRPr lang="es-ES" sz="2800" dirty="0"/>
          </a:p>
        </p:txBody>
      </p:sp>
      <p:sp>
        <p:nvSpPr>
          <p:cNvPr id="6" name="Title 8">
            <a:extLst>
              <a:ext uri="{FF2B5EF4-FFF2-40B4-BE49-F238E27FC236}">
                <a16:creationId xmlns:a16="http://schemas.microsoft.com/office/drawing/2014/main" id="{60CA54E5-2930-4396-AA3C-E466C8BE5703}"/>
              </a:ext>
            </a:extLst>
          </p:cNvPr>
          <p:cNvSpPr txBox="1">
            <a:spLocks/>
          </p:cNvSpPr>
          <p:nvPr/>
        </p:nvSpPr>
        <p:spPr>
          <a:xfrm>
            <a:off x="1155062" y="2004448"/>
            <a:ext cx="9905998" cy="14785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ES" b="1" u="sng" dirty="0">
                <a:solidFill>
                  <a:srgbClr val="FFFF00"/>
                </a:solidFill>
              </a:rPr>
              <a:t>13. </a:t>
            </a:r>
            <a:r>
              <a:rPr lang="es-ES" b="1" u="sng" dirty="0" err="1">
                <a:solidFill>
                  <a:srgbClr val="FFFF00"/>
                </a:solidFill>
              </a:rPr>
              <a:t>research</a:t>
            </a:r>
            <a:r>
              <a:rPr lang="es-ES" b="1" u="sng" dirty="0">
                <a:solidFill>
                  <a:srgbClr val="FFFF00"/>
                </a:solidFill>
              </a:rPr>
              <a:t> </a:t>
            </a:r>
            <a:r>
              <a:rPr lang="es-ES" b="1" u="sng" dirty="0" err="1">
                <a:solidFill>
                  <a:srgbClr val="FFFF00"/>
                </a:solidFill>
              </a:rPr>
              <a:t>the</a:t>
            </a:r>
            <a:r>
              <a:rPr lang="es-ES" b="1" u="sng" dirty="0">
                <a:solidFill>
                  <a:srgbClr val="FFFF00"/>
                </a:solidFill>
              </a:rPr>
              <a:t> </a:t>
            </a:r>
            <a:r>
              <a:rPr lang="es-ES" b="1" u="sng" dirty="0" err="1">
                <a:solidFill>
                  <a:srgbClr val="FFFF00"/>
                </a:solidFill>
              </a:rPr>
              <a:t>above</a:t>
            </a:r>
            <a:r>
              <a:rPr lang="es-ES" b="1" u="sng" dirty="0">
                <a:solidFill>
                  <a:srgbClr val="FFFF00"/>
                </a:solidFill>
              </a:rPr>
              <a:t> </a:t>
            </a:r>
            <a:r>
              <a:rPr lang="es-ES" b="1" u="sng" dirty="0" err="1">
                <a:solidFill>
                  <a:srgbClr val="FFFF00"/>
                </a:solidFill>
              </a:rPr>
              <a:t>theory</a:t>
            </a:r>
            <a:r>
              <a:rPr lang="es-ES" b="1" u="sng" dirty="0">
                <a:solidFill>
                  <a:srgbClr val="FFFF00"/>
                </a:solidFill>
              </a:rPr>
              <a:t> so </a:t>
            </a:r>
            <a:r>
              <a:rPr lang="es-ES" b="1" u="sng" dirty="0" err="1">
                <a:solidFill>
                  <a:srgbClr val="FFFF00"/>
                </a:solidFill>
              </a:rPr>
              <a:t>you</a:t>
            </a:r>
            <a:r>
              <a:rPr lang="es-ES" b="1" u="sng" dirty="0">
                <a:solidFill>
                  <a:srgbClr val="FFFF00"/>
                </a:solidFill>
              </a:rPr>
              <a:t> can </a:t>
            </a:r>
            <a:r>
              <a:rPr lang="es-ES" b="1" u="sng" dirty="0" err="1">
                <a:solidFill>
                  <a:srgbClr val="FFFF00"/>
                </a:solidFill>
              </a:rPr>
              <a:t>give</a:t>
            </a:r>
            <a:r>
              <a:rPr lang="es-ES" b="1" u="sng" dirty="0">
                <a:solidFill>
                  <a:srgbClr val="FFFF00"/>
                </a:solidFill>
              </a:rPr>
              <a:t> a </a:t>
            </a:r>
            <a:r>
              <a:rPr lang="es-ES" b="1" u="sng" dirty="0" err="1">
                <a:solidFill>
                  <a:srgbClr val="FFFF00"/>
                </a:solidFill>
              </a:rPr>
              <a:t>brief</a:t>
            </a:r>
            <a:r>
              <a:rPr lang="es-ES" b="1" u="sng" dirty="0">
                <a:solidFill>
                  <a:srgbClr val="FFFF00"/>
                </a:solidFill>
              </a:rPr>
              <a:t> </a:t>
            </a:r>
            <a:r>
              <a:rPr lang="es-ES" b="1" u="sng" dirty="0" err="1">
                <a:solidFill>
                  <a:srgbClr val="FFFF00"/>
                </a:solidFill>
              </a:rPr>
              <a:t>description</a:t>
            </a:r>
            <a:r>
              <a:rPr lang="es-ES" b="1" u="sng" dirty="0">
                <a:solidFill>
                  <a:srgbClr val="FFFF00"/>
                </a:solidFill>
              </a:rPr>
              <a:t> </a:t>
            </a:r>
            <a:r>
              <a:rPr lang="es-ES" b="1" u="sng" dirty="0" err="1">
                <a:solidFill>
                  <a:srgbClr val="FFFF00"/>
                </a:solidFill>
              </a:rPr>
              <a:t>of</a:t>
            </a:r>
            <a:r>
              <a:rPr lang="es-ES" b="1" u="sng" dirty="0">
                <a:solidFill>
                  <a:srgbClr val="FFFF00"/>
                </a:solidFill>
              </a:rPr>
              <a:t> </a:t>
            </a:r>
            <a:r>
              <a:rPr lang="es-ES" b="1" u="sng" dirty="0" err="1">
                <a:solidFill>
                  <a:srgbClr val="FFFF00"/>
                </a:solidFill>
              </a:rPr>
              <a:t>its</a:t>
            </a:r>
            <a:r>
              <a:rPr lang="es-ES" b="1" u="sng" dirty="0">
                <a:solidFill>
                  <a:srgbClr val="FFFF00"/>
                </a:solidFill>
              </a:rPr>
              <a:t> </a:t>
            </a:r>
            <a:r>
              <a:rPr lang="es-ES" b="1" u="sng" dirty="0" err="1">
                <a:solidFill>
                  <a:srgbClr val="FFFF00"/>
                </a:solidFill>
              </a:rPr>
              <a:t>main</a:t>
            </a:r>
            <a:r>
              <a:rPr lang="es-ES" b="1" u="sng" dirty="0">
                <a:solidFill>
                  <a:srgbClr val="FFFF00"/>
                </a:solidFill>
              </a:rPr>
              <a:t> </a:t>
            </a:r>
            <a:r>
              <a:rPr lang="es-ES" b="1" u="sng" dirty="0" err="1">
                <a:solidFill>
                  <a:srgbClr val="FFFF00"/>
                </a:solidFill>
              </a:rPr>
              <a:t>points</a:t>
            </a:r>
            <a:endParaRPr lang="es-ES" b="1" u="sng" dirty="0">
              <a:solidFill>
                <a:srgbClr val="FFFF00"/>
              </a:solidFill>
            </a:endParaRPr>
          </a:p>
        </p:txBody>
      </p:sp>
    </p:spTree>
    <p:extLst>
      <p:ext uri="{BB962C8B-B14F-4D97-AF65-F5344CB8AC3E}">
        <p14:creationId xmlns:p14="http://schemas.microsoft.com/office/powerpoint/2010/main" val="1607852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90FA-31AA-4D97-93B7-F6361602D1B7}"/>
              </a:ext>
            </a:extLst>
          </p:cNvPr>
          <p:cNvSpPr>
            <a:spLocks noGrp="1"/>
          </p:cNvSpPr>
          <p:nvPr>
            <p:ph type="title"/>
          </p:nvPr>
        </p:nvSpPr>
        <p:spPr>
          <a:xfrm>
            <a:off x="1255116" y="-1132692"/>
            <a:ext cx="10563504" cy="2852737"/>
          </a:xfrm>
        </p:spPr>
        <p:txBody>
          <a:bodyPr>
            <a:normAutofit/>
          </a:bodyPr>
          <a:lstStyle/>
          <a:p>
            <a:r>
              <a:rPr lang="en-US" sz="2800" b="1" dirty="0"/>
              <a:t>Understandings:</a:t>
            </a:r>
            <a:br>
              <a:rPr lang="en-US" sz="2800" dirty="0"/>
            </a:br>
            <a:r>
              <a:rPr lang="en-US" sz="2800" dirty="0"/>
              <a:t>The origin of eukaryotic cells can be explained by the endosymbiotic theory. (</a:t>
            </a:r>
            <a:r>
              <a:rPr lang="es-ES" sz="2800" dirty="0"/>
              <a:t>1.5)</a:t>
            </a:r>
            <a:br>
              <a:rPr lang="en-US" sz="2800" dirty="0"/>
            </a:br>
            <a:endParaRPr lang="es-ES" sz="2800" dirty="0"/>
          </a:p>
        </p:txBody>
      </p:sp>
      <p:sp>
        <p:nvSpPr>
          <p:cNvPr id="5" name="Rectangle 4">
            <a:extLst>
              <a:ext uri="{FF2B5EF4-FFF2-40B4-BE49-F238E27FC236}">
                <a16:creationId xmlns:a16="http://schemas.microsoft.com/office/drawing/2014/main" id="{D1DBAD60-F606-417D-968B-A7C33D4419C0}"/>
              </a:ext>
            </a:extLst>
          </p:cNvPr>
          <p:cNvSpPr/>
          <p:nvPr/>
        </p:nvSpPr>
        <p:spPr>
          <a:xfrm>
            <a:off x="1255116" y="1441749"/>
            <a:ext cx="11770716" cy="4832092"/>
          </a:xfrm>
          <a:prstGeom prst="rect">
            <a:avLst/>
          </a:prstGeom>
        </p:spPr>
        <p:txBody>
          <a:bodyPr wrap="square">
            <a:spAutoFit/>
          </a:bodyPr>
          <a:lstStyle/>
          <a:p>
            <a:r>
              <a:rPr lang="en-US" sz="2800" dirty="0"/>
              <a:t>An endosymbiont is a cell which …………….</a:t>
            </a:r>
          </a:p>
          <a:p>
            <a:endParaRPr lang="en-US" sz="2800" dirty="0"/>
          </a:p>
          <a:p>
            <a:r>
              <a:rPr lang="en-US" sz="2800" dirty="0"/>
              <a:t>Eukaryotic cells are believed to have evolved from early prokaryotes that…………..</a:t>
            </a:r>
          </a:p>
          <a:p>
            <a:endParaRPr lang="en-US" sz="2800" dirty="0"/>
          </a:p>
          <a:p>
            <a:r>
              <a:rPr lang="en-US" sz="2800" dirty="0"/>
              <a:t>Through the process of …………………….</a:t>
            </a:r>
          </a:p>
          <a:p>
            <a:endParaRPr lang="en-US" sz="2800" dirty="0"/>
          </a:p>
          <a:p>
            <a:r>
              <a:rPr lang="en-US" sz="2800" dirty="0"/>
              <a:t>This contributed new functionality (for example ……………………..) to the original cell so………………</a:t>
            </a:r>
          </a:p>
          <a:p>
            <a:endParaRPr lang="en-US" sz="2800" dirty="0"/>
          </a:p>
          <a:p>
            <a:r>
              <a:rPr lang="en-US" sz="2800" dirty="0"/>
              <a:t>Over subsequent generations ……………………..</a:t>
            </a:r>
            <a:endParaRPr lang="es-ES" sz="2800" dirty="0"/>
          </a:p>
        </p:txBody>
      </p:sp>
    </p:spTree>
    <p:extLst>
      <p:ext uri="{BB962C8B-B14F-4D97-AF65-F5344CB8AC3E}">
        <p14:creationId xmlns:p14="http://schemas.microsoft.com/office/powerpoint/2010/main" val="409494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3AC6-FC42-43F5-80B8-465F6BF6C209}"/>
              </a:ext>
            </a:extLst>
          </p:cNvPr>
          <p:cNvSpPr>
            <a:spLocks noGrp="1"/>
          </p:cNvSpPr>
          <p:nvPr>
            <p:ph type="title"/>
          </p:nvPr>
        </p:nvSpPr>
        <p:spPr>
          <a:xfrm>
            <a:off x="1141413" y="101685"/>
            <a:ext cx="9905998" cy="1478570"/>
          </a:xfrm>
        </p:spPr>
        <p:txBody>
          <a:bodyPr/>
          <a:lstStyle/>
          <a:p>
            <a:r>
              <a:rPr lang="en-US" b="1"/>
              <a:t>Striated muscle fibres:</a:t>
            </a:r>
            <a:endParaRPr lang="es-ES" dirty="0"/>
          </a:p>
        </p:txBody>
      </p:sp>
      <p:sp>
        <p:nvSpPr>
          <p:cNvPr id="3" name="Content Placeholder 2">
            <a:extLst>
              <a:ext uri="{FF2B5EF4-FFF2-40B4-BE49-F238E27FC236}">
                <a16:creationId xmlns:a16="http://schemas.microsoft.com/office/drawing/2014/main" id="{A8482C96-0EAE-448E-AC7E-7EAB771C1B09}"/>
              </a:ext>
            </a:extLst>
          </p:cNvPr>
          <p:cNvSpPr>
            <a:spLocks noGrp="1"/>
          </p:cNvSpPr>
          <p:nvPr>
            <p:ph idx="1"/>
          </p:nvPr>
        </p:nvSpPr>
        <p:spPr>
          <a:xfrm>
            <a:off x="1141412" y="1732654"/>
            <a:ext cx="9905999" cy="3541714"/>
          </a:xfrm>
        </p:spPr>
        <p:txBody>
          <a:bodyPr/>
          <a:lstStyle/>
          <a:p>
            <a:r>
              <a:rPr lang="en-US" dirty="0"/>
              <a:t>Muscle cells fuse to form </a:t>
            </a:r>
            <a:r>
              <a:rPr lang="en-US" dirty="0" err="1"/>
              <a:t>fibres</a:t>
            </a:r>
            <a:r>
              <a:rPr lang="en-US" dirty="0"/>
              <a:t> that may be very long (&gt;300mm)</a:t>
            </a:r>
          </a:p>
          <a:p>
            <a:r>
              <a:rPr lang="en-US" dirty="0"/>
              <a:t>This means they have multiple nuclei despite being surrounded by a single, continuous plasma membrane</a:t>
            </a:r>
          </a:p>
          <a:p>
            <a:r>
              <a:rPr lang="en-US" dirty="0"/>
              <a:t>Challenges the idea that cells always function as autonomous units</a:t>
            </a:r>
          </a:p>
          <a:p>
            <a:endParaRPr lang="es-ES" dirty="0"/>
          </a:p>
        </p:txBody>
      </p:sp>
      <p:pic>
        <p:nvPicPr>
          <p:cNvPr id="2050" name="Picture 2" descr="cell theory exceptions">
            <a:extLst>
              <a:ext uri="{FF2B5EF4-FFF2-40B4-BE49-F238E27FC236}">
                <a16:creationId xmlns:a16="http://schemas.microsoft.com/office/drawing/2014/main" id="{EFE94B52-D189-48A5-BF32-DCB91EC22D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679"/>
          <a:stretch/>
        </p:blipFill>
        <p:spPr bwMode="auto">
          <a:xfrm>
            <a:off x="3993232" y="3862288"/>
            <a:ext cx="3335220" cy="282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75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90FA-31AA-4D97-93B7-F6361602D1B7}"/>
              </a:ext>
            </a:extLst>
          </p:cNvPr>
          <p:cNvSpPr>
            <a:spLocks noGrp="1"/>
          </p:cNvSpPr>
          <p:nvPr>
            <p:ph type="title"/>
          </p:nvPr>
        </p:nvSpPr>
        <p:spPr>
          <a:xfrm>
            <a:off x="1255116" y="-1132692"/>
            <a:ext cx="10563504" cy="2852737"/>
          </a:xfrm>
        </p:spPr>
        <p:txBody>
          <a:bodyPr>
            <a:normAutofit/>
          </a:bodyPr>
          <a:lstStyle/>
          <a:p>
            <a:r>
              <a:rPr lang="en-US" sz="2800" b="1" dirty="0"/>
              <a:t>Understandings:</a:t>
            </a:r>
            <a:br>
              <a:rPr lang="en-US" sz="2800" dirty="0"/>
            </a:br>
            <a:r>
              <a:rPr lang="en-US" sz="2800" dirty="0"/>
              <a:t>The origin of eukaryotic cells can be explained by the endosymbiotic theory. (</a:t>
            </a:r>
            <a:r>
              <a:rPr lang="es-ES" sz="2800" dirty="0"/>
              <a:t>1.5)</a:t>
            </a:r>
            <a:br>
              <a:rPr lang="en-US" sz="2800" dirty="0"/>
            </a:br>
            <a:endParaRPr lang="es-ES" sz="2800" dirty="0"/>
          </a:p>
        </p:txBody>
      </p:sp>
      <p:sp>
        <p:nvSpPr>
          <p:cNvPr id="5" name="Rectangle 4">
            <a:extLst>
              <a:ext uri="{FF2B5EF4-FFF2-40B4-BE49-F238E27FC236}">
                <a16:creationId xmlns:a16="http://schemas.microsoft.com/office/drawing/2014/main" id="{D1DBAD60-F606-417D-968B-A7C33D4419C0}"/>
              </a:ext>
            </a:extLst>
          </p:cNvPr>
          <p:cNvSpPr/>
          <p:nvPr/>
        </p:nvSpPr>
        <p:spPr>
          <a:xfrm>
            <a:off x="839992" y="1367616"/>
            <a:ext cx="11770716" cy="2339102"/>
          </a:xfrm>
          <a:prstGeom prst="rect">
            <a:avLst/>
          </a:prstGeom>
        </p:spPr>
        <p:txBody>
          <a:bodyPr wrap="square">
            <a:spAutoFit/>
          </a:bodyPr>
          <a:lstStyle/>
          <a:p>
            <a:r>
              <a:rPr lang="en-US" sz="2000" dirty="0"/>
              <a:t>An endosymbiont is a cell which lives inside another cell with mutual benefit</a:t>
            </a:r>
          </a:p>
          <a:p>
            <a:endParaRPr lang="en-US" sz="2000" dirty="0"/>
          </a:p>
          <a:p>
            <a:r>
              <a:rPr lang="en-US" sz="2000" dirty="0"/>
              <a:t>Eukaryotic cells are believed to have evolved from early prokaryotes that were engulfed by phagocytosis</a:t>
            </a:r>
          </a:p>
          <a:p>
            <a:endParaRPr lang="en-US" sz="2000" dirty="0"/>
          </a:p>
          <a:p>
            <a:r>
              <a:rPr lang="en-US" sz="2000" dirty="0"/>
              <a:t>The engulfed prokaryotic cell remained undigested as it contributed new functionality to the engulfing cell </a:t>
            </a:r>
          </a:p>
          <a:p>
            <a:r>
              <a:rPr lang="en-US" sz="2000" dirty="0"/>
              <a:t>                                                                                                                                  (e.g. photosynthesis)</a:t>
            </a:r>
          </a:p>
          <a:p>
            <a:endParaRPr lang="en-US" sz="600" dirty="0"/>
          </a:p>
          <a:p>
            <a:r>
              <a:rPr lang="en-US" sz="2000" dirty="0"/>
              <a:t>Over generations, the engulfed cell lost some of its independent utility and became a supplemental organelle</a:t>
            </a:r>
            <a:endParaRPr lang="es-ES" sz="2000" dirty="0"/>
          </a:p>
        </p:txBody>
      </p:sp>
      <p:pic>
        <p:nvPicPr>
          <p:cNvPr id="1026" name="Picture 2" descr="endosymbiosis">
            <a:extLst>
              <a:ext uri="{FF2B5EF4-FFF2-40B4-BE49-F238E27FC236}">
                <a16:creationId xmlns:a16="http://schemas.microsoft.com/office/drawing/2014/main" id="{371352C5-D733-48D9-91E5-6CD5AE16F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519" y="4140496"/>
            <a:ext cx="9243793" cy="27175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EF3F390-9198-4175-A855-A54017C02E17}"/>
              </a:ext>
            </a:extLst>
          </p:cNvPr>
          <p:cNvSpPr/>
          <p:nvPr/>
        </p:nvSpPr>
        <p:spPr>
          <a:xfrm>
            <a:off x="4129246" y="3706718"/>
            <a:ext cx="4300665" cy="369332"/>
          </a:xfrm>
          <a:prstGeom prst="rect">
            <a:avLst/>
          </a:prstGeom>
        </p:spPr>
        <p:txBody>
          <a:bodyPr wrap="none">
            <a:spAutoFit/>
          </a:bodyPr>
          <a:lstStyle/>
          <a:p>
            <a:r>
              <a:rPr lang="en-US" b="1" u="sng" dirty="0"/>
              <a:t>Overview of the Process of Endosymbiosis</a:t>
            </a:r>
          </a:p>
        </p:txBody>
      </p:sp>
    </p:spTree>
    <p:extLst>
      <p:ext uri="{BB962C8B-B14F-4D97-AF65-F5344CB8AC3E}">
        <p14:creationId xmlns:p14="http://schemas.microsoft.com/office/powerpoint/2010/main" val="147982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90FA-31AA-4D97-93B7-F6361602D1B7}"/>
              </a:ext>
            </a:extLst>
          </p:cNvPr>
          <p:cNvSpPr>
            <a:spLocks noGrp="1"/>
          </p:cNvSpPr>
          <p:nvPr>
            <p:ph type="title"/>
          </p:nvPr>
        </p:nvSpPr>
        <p:spPr>
          <a:xfrm>
            <a:off x="1255116" y="-1039928"/>
            <a:ext cx="10563504" cy="2852737"/>
          </a:xfrm>
        </p:spPr>
        <p:txBody>
          <a:bodyPr>
            <a:normAutofit/>
          </a:bodyPr>
          <a:lstStyle/>
          <a:p>
            <a:r>
              <a:rPr lang="en-US" sz="2800" b="1" dirty="0"/>
              <a:t>Understandings:</a:t>
            </a:r>
            <a:br>
              <a:rPr lang="en-US" sz="2800" dirty="0"/>
            </a:br>
            <a:r>
              <a:rPr lang="en-US" sz="2800" dirty="0"/>
              <a:t>The origin of eukaryotic cells can be explained by the endosymbiotic theory. (</a:t>
            </a:r>
            <a:r>
              <a:rPr lang="es-ES" sz="2800" dirty="0"/>
              <a:t>1.5)</a:t>
            </a:r>
            <a:br>
              <a:rPr lang="en-US" sz="2800" dirty="0"/>
            </a:br>
            <a:endParaRPr lang="es-ES" sz="2800" dirty="0"/>
          </a:p>
        </p:txBody>
      </p:sp>
      <p:sp>
        <p:nvSpPr>
          <p:cNvPr id="6" name="Title 8">
            <a:extLst>
              <a:ext uri="{FF2B5EF4-FFF2-40B4-BE49-F238E27FC236}">
                <a16:creationId xmlns:a16="http://schemas.microsoft.com/office/drawing/2014/main" id="{60CA54E5-2930-4396-AA3C-E466C8BE5703}"/>
              </a:ext>
            </a:extLst>
          </p:cNvPr>
          <p:cNvSpPr txBox="1">
            <a:spLocks/>
          </p:cNvSpPr>
          <p:nvPr/>
        </p:nvSpPr>
        <p:spPr>
          <a:xfrm>
            <a:off x="490331" y="4464099"/>
            <a:ext cx="11211339" cy="12290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ES" b="1" u="sng" dirty="0">
                <a:solidFill>
                  <a:srgbClr val="FFFF00"/>
                </a:solidFill>
              </a:rPr>
              <a:t>14. </a:t>
            </a:r>
            <a:r>
              <a:rPr lang="es-ES" b="1" u="sng" dirty="0" err="1">
                <a:solidFill>
                  <a:srgbClr val="FFFF00"/>
                </a:solidFill>
              </a:rPr>
              <a:t>What</a:t>
            </a:r>
            <a:r>
              <a:rPr lang="es-ES" b="1" u="sng" dirty="0">
                <a:solidFill>
                  <a:srgbClr val="FFFF00"/>
                </a:solidFill>
              </a:rPr>
              <a:t> </a:t>
            </a:r>
            <a:r>
              <a:rPr lang="es-ES" b="1" u="sng" dirty="0" err="1">
                <a:solidFill>
                  <a:srgbClr val="FFFF00"/>
                </a:solidFill>
              </a:rPr>
              <a:t>evidence</a:t>
            </a:r>
            <a:r>
              <a:rPr lang="es-ES" b="1" u="sng" dirty="0">
                <a:solidFill>
                  <a:srgbClr val="FFFF00"/>
                </a:solidFill>
              </a:rPr>
              <a:t> </a:t>
            </a:r>
            <a:r>
              <a:rPr lang="es-ES" b="1" u="sng" dirty="0" err="1">
                <a:solidFill>
                  <a:srgbClr val="FFFF00"/>
                </a:solidFill>
              </a:rPr>
              <a:t>is</a:t>
            </a:r>
            <a:r>
              <a:rPr lang="es-ES" b="1" u="sng" dirty="0">
                <a:solidFill>
                  <a:srgbClr val="FFFF00"/>
                </a:solidFill>
              </a:rPr>
              <a:t> </a:t>
            </a:r>
            <a:r>
              <a:rPr lang="es-ES" b="1" u="sng" dirty="0" err="1">
                <a:solidFill>
                  <a:srgbClr val="FFFF00"/>
                </a:solidFill>
              </a:rPr>
              <a:t>there</a:t>
            </a:r>
            <a:r>
              <a:rPr lang="es-ES" b="1" u="sng" dirty="0">
                <a:solidFill>
                  <a:srgbClr val="FFFF00"/>
                </a:solidFill>
              </a:rPr>
              <a:t> </a:t>
            </a:r>
            <a:r>
              <a:rPr lang="es-ES" b="1" u="sng" dirty="0" err="1">
                <a:solidFill>
                  <a:srgbClr val="FFFF00"/>
                </a:solidFill>
              </a:rPr>
              <a:t>to</a:t>
            </a:r>
            <a:r>
              <a:rPr lang="es-ES" b="1" u="sng" dirty="0">
                <a:solidFill>
                  <a:srgbClr val="FFFF00"/>
                </a:solidFill>
              </a:rPr>
              <a:t> </a:t>
            </a:r>
            <a:r>
              <a:rPr lang="es-ES" b="1" u="sng" dirty="0" err="1">
                <a:solidFill>
                  <a:srgbClr val="FFFF00"/>
                </a:solidFill>
              </a:rPr>
              <a:t>support</a:t>
            </a:r>
            <a:r>
              <a:rPr lang="es-ES" b="1" u="sng" dirty="0">
                <a:solidFill>
                  <a:srgbClr val="FFFF00"/>
                </a:solidFill>
              </a:rPr>
              <a:t> </a:t>
            </a:r>
            <a:r>
              <a:rPr lang="es-ES" b="1" u="sng" dirty="0" err="1">
                <a:solidFill>
                  <a:srgbClr val="FFFF00"/>
                </a:solidFill>
              </a:rPr>
              <a:t>this</a:t>
            </a:r>
            <a:r>
              <a:rPr lang="es-ES" b="1" u="sng" dirty="0">
                <a:solidFill>
                  <a:srgbClr val="FFFF00"/>
                </a:solidFill>
              </a:rPr>
              <a:t> </a:t>
            </a:r>
            <a:r>
              <a:rPr lang="es-ES" b="1" u="sng" dirty="0" err="1">
                <a:solidFill>
                  <a:srgbClr val="FFFF00"/>
                </a:solidFill>
              </a:rPr>
              <a:t>theory</a:t>
            </a:r>
            <a:r>
              <a:rPr lang="es-ES" b="1" u="sng" dirty="0">
                <a:solidFill>
                  <a:srgbClr val="FFFF00"/>
                </a:solidFill>
              </a:rPr>
              <a:t>?</a:t>
            </a:r>
          </a:p>
        </p:txBody>
      </p:sp>
      <p:sp>
        <p:nvSpPr>
          <p:cNvPr id="3" name="Rectangle 2">
            <a:extLst>
              <a:ext uri="{FF2B5EF4-FFF2-40B4-BE49-F238E27FC236}">
                <a16:creationId xmlns:a16="http://schemas.microsoft.com/office/drawing/2014/main" id="{F1DD5A5E-B7E7-4CFE-AD29-4DA15C2356DC}"/>
              </a:ext>
            </a:extLst>
          </p:cNvPr>
          <p:cNvSpPr/>
          <p:nvPr/>
        </p:nvSpPr>
        <p:spPr>
          <a:xfrm rot="21033310">
            <a:off x="559776" y="2237663"/>
            <a:ext cx="6520070" cy="1384995"/>
          </a:xfrm>
          <a:prstGeom prst="rect">
            <a:avLst/>
          </a:prstGeom>
        </p:spPr>
        <p:txBody>
          <a:bodyPr wrap="square">
            <a:spAutoFit/>
          </a:bodyPr>
          <a:lstStyle/>
          <a:p>
            <a:r>
              <a:rPr lang="es-ES" sz="2800" dirty="0" err="1">
                <a:latin typeface="Arial" panose="020B0604020202020204" pitchFamily="34" charset="0"/>
              </a:rPr>
              <a:t>Mitochondria</a:t>
            </a:r>
            <a:r>
              <a:rPr lang="es-ES" sz="2800" dirty="0">
                <a:latin typeface="Arial" panose="020B0604020202020204" pitchFamily="34" charset="0"/>
              </a:rPr>
              <a:t> and </a:t>
            </a:r>
            <a:r>
              <a:rPr lang="es-ES" sz="2800" dirty="0" err="1">
                <a:latin typeface="Arial" panose="020B0604020202020204" pitchFamily="34" charset="0"/>
              </a:rPr>
              <a:t>chloroplasts</a:t>
            </a:r>
            <a:r>
              <a:rPr lang="es-ES" sz="2800" dirty="0">
                <a:latin typeface="Arial" panose="020B0604020202020204" pitchFamily="34" charset="0"/>
              </a:rPr>
              <a:t> are </a:t>
            </a:r>
            <a:r>
              <a:rPr lang="es-ES" sz="2800" dirty="0" err="1">
                <a:latin typeface="Arial" panose="020B0604020202020204" pitchFamily="34" charset="0"/>
              </a:rPr>
              <a:t>both</a:t>
            </a:r>
            <a:r>
              <a:rPr lang="es-ES" sz="2800" dirty="0">
                <a:latin typeface="Arial" panose="020B0604020202020204" pitchFamily="34" charset="0"/>
              </a:rPr>
              <a:t> </a:t>
            </a:r>
            <a:r>
              <a:rPr lang="es-ES" sz="2800" dirty="0" err="1">
                <a:latin typeface="Arial" panose="020B0604020202020204" pitchFamily="34" charset="0"/>
              </a:rPr>
              <a:t>organelles</a:t>
            </a:r>
            <a:r>
              <a:rPr lang="es-ES" sz="2800" dirty="0">
                <a:latin typeface="Arial" panose="020B0604020202020204" pitchFamily="34" charset="0"/>
              </a:rPr>
              <a:t> </a:t>
            </a:r>
            <a:r>
              <a:rPr lang="es-ES" sz="2800" dirty="0" err="1">
                <a:latin typeface="Arial" panose="020B0604020202020204" pitchFamily="34" charset="0"/>
              </a:rPr>
              <a:t>suggested</a:t>
            </a:r>
            <a:r>
              <a:rPr lang="es-ES" sz="2800" dirty="0">
                <a:latin typeface="Arial" panose="020B0604020202020204" pitchFamily="34" charset="0"/>
              </a:rPr>
              <a:t> </a:t>
            </a:r>
            <a:r>
              <a:rPr lang="es-ES" sz="2800" dirty="0" err="1">
                <a:latin typeface="Arial" panose="020B0604020202020204" pitchFamily="34" charset="0"/>
              </a:rPr>
              <a:t>to</a:t>
            </a:r>
            <a:r>
              <a:rPr lang="es-ES" sz="2800" dirty="0">
                <a:latin typeface="Arial" panose="020B0604020202020204" pitchFamily="34" charset="0"/>
              </a:rPr>
              <a:t> </a:t>
            </a:r>
            <a:r>
              <a:rPr lang="es-ES" sz="2800" dirty="0" err="1">
                <a:latin typeface="Arial" panose="020B0604020202020204" pitchFamily="34" charset="0"/>
              </a:rPr>
              <a:t>have</a:t>
            </a:r>
            <a:r>
              <a:rPr lang="es-ES" sz="2800" dirty="0">
                <a:latin typeface="Arial" panose="020B0604020202020204" pitchFamily="34" charset="0"/>
              </a:rPr>
              <a:t> </a:t>
            </a:r>
            <a:r>
              <a:rPr lang="es-ES" sz="2800" dirty="0" err="1">
                <a:latin typeface="Arial" panose="020B0604020202020204" pitchFamily="34" charset="0"/>
              </a:rPr>
              <a:t>arisen</a:t>
            </a:r>
            <a:r>
              <a:rPr lang="es-ES" sz="2800" dirty="0">
                <a:latin typeface="Arial" panose="020B0604020202020204" pitchFamily="34" charset="0"/>
              </a:rPr>
              <a:t> </a:t>
            </a:r>
            <a:r>
              <a:rPr lang="es-ES" sz="2800" dirty="0" err="1">
                <a:latin typeface="Arial" panose="020B0604020202020204" pitchFamily="34" charset="0"/>
              </a:rPr>
              <a:t>via</a:t>
            </a:r>
            <a:r>
              <a:rPr lang="es-ES" sz="2800" dirty="0">
                <a:latin typeface="Arial" panose="020B0604020202020204" pitchFamily="34" charset="0"/>
              </a:rPr>
              <a:t> </a:t>
            </a:r>
            <a:r>
              <a:rPr lang="es-ES" sz="2800" b="1" dirty="0">
                <a:latin typeface="Arial" panose="020B0604020202020204" pitchFamily="34" charset="0"/>
              </a:rPr>
              <a:t>endosimbiosis</a:t>
            </a:r>
            <a:r>
              <a:rPr lang="es-ES" sz="2800" dirty="0">
                <a:latin typeface="Arial" panose="020B0604020202020204" pitchFamily="34" charset="0"/>
              </a:rPr>
              <a:t>.</a:t>
            </a:r>
            <a:endParaRPr lang="es-ES" sz="2800" dirty="0">
              <a:latin typeface="Georgia" panose="02040502050405020303" pitchFamily="18" charset="0"/>
            </a:endParaRPr>
          </a:p>
        </p:txBody>
      </p:sp>
      <p:pic>
        <p:nvPicPr>
          <p:cNvPr id="5" name="Picture 4" descr="A picture containing electronics&#10;&#10;Description generated with very high confidence">
            <a:extLst>
              <a:ext uri="{FF2B5EF4-FFF2-40B4-BE49-F238E27FC236}">
                <a16:creationId xmlns:a16="http://schemas.microsoft.com/office/drawing/2014/main" id="{86278FE3-265F-4913-8CA5-C59E4CF475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76636" y="1495344"/>
            <a:ext cx="4225034" cy="2869635"/>
          </a:xfrm>
          <a:prstGeom prst="rect">
            <a:avLst/>
          </a:prstGeom>
        </p:spPr>
      </p:pic>
    </p:spTree>
    <p:extLst>
      <p:ext uri="{BB962C8B-B14F-4D97-AF65-F5344CB8AC3E}">
        <p14:creationId xmlns:p14="http://schemas.microsoft.com/office/powerpoint/2010/main" val="13193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79A30-F637-49DA-9558-22621D20A555}"/>
              </a:ext>
            </a:extLst>
          </p:cNvPr>
          <p:cNvSpPr/>
          <p:nvPr/>
        </p:nvSpPr>
        <p:spPr>
          <a:xfrm>
            <a:off x="1767840" y="280660"/>
            <a:ext cx="8679180" cy="6186309"/>
          </a:xfrm>
          <a:prstGeom prst="rect">
            <a:avLst/>
          </a:prstGeom>
        </p:spPr>
        <p:txBody>
          <a:bodyPr wrap="square">
            <a:spAutoFit/>
          </a:bodyPr>
          <a:lstStyle/>
          <a:p>
            <a:r>
              <a:rPr lang="es-ES" sz="2400" b="1" u="sng" dirty="0" err="1">
                <a:latin typeface="Arial" panose="020B0604020202020204" pitchFamily="34" charset="0"/>
              </a:rPr>
              <a:t>Evidence</a:t>
            </a:r>
            <a:r>
              <a:rPr lang="es-ES" sz="2400" b="1" u="sng" dirty="0">
                <a:latin typeface="Arial" panose="020B0604020202020204" pitchFamily="34" charset="0"/>
              </a:rPr>
              <a:t> </a:t>
            </a:r>
            <a:r>
              <a:rPr lang="es-ES" sz="2400" b="1" u="sng" dirty="0" err="1">
                <a:latin typeface="Arial" panose="020B0604020202020204" pitchFamily="34" charset="0"/>
              </a:rPr>
              <a:t>for</a:t>
            </a:r>
            <a:r>
              <a:rPr lang="es-ES" sz="2400" b="1" u="sng" dirty="0">
                <a:latin typeface="Arial" panose="020B0604020202020204" pitchFamily="34" charset="0"/>
              </a:rPr>
              <a:t> </a:t>
            </a:r>
            <a:r>
              <a:rPr lang="es-ES" sz="2400" b="1" u="sng" dirty="0" err="1">
                <a:latin typeface="Arial" panose="020B0604020202020204" pitchFamily="34" charset="0"/>
              </a:rPr>
              <a:t>Endosymbiosis</a:t>
            </a:r>
            <a:endParaRPr lang="es-ES" sz="2400" b="1" u="sng" dirty="0">
              <a:latin typeface="Arial" panose="020B0604020202020204" pitchFamily="34" charset="0"/>
            </a:endParaRPr>
          </a:p>
          <a:p>
            <a:endParaRPr lang="es-ES" sz="2400" dirty="0">
              <a:latin typeface="Georgia" panose="02040502050405020303" pitchFamily="18" charset="0"/>
            </a:endParaRPr>
          </a:p>
          <a:p>
            <a:r>
              <a:rPr lang="es-ES" sz="2400" dirty="0" err="1">
                <a:latin typeface="Arial" panose="020B0604020202020204" pitchFamily="34" charset="0"/>
              </a:rPr>
              <a:t>Mitochondria</a:t>
            </a:r>
            <a:r>
              <a:rPr lang="es-ES" sz="2400" dirty="0">
                <a:latin typeface="Arial" panose="020B0604020202020204" pitchFamily="34" charset="0"/>
              </a:rPr>
              <a:t> and </a:t>
            </a:r>
            <a:r>
              <a:rPr lang="es-ES" sz="2400" dirty="0" err="1">
                <a:latin typeface="Arial" panose="020B0604020202020204" pitchFamily="34" charset="0"/>
              </a:rPr>
              <a:t>chloroplasts</a:t>
            </a:r>
            <a:r>
              <a:rPr lang="es-ES" sz="2400" dirty="0">
                <a:latin typeface="Arial" panose="020B0604020202020204" pitchFamily="34" charset="0"/>
              </a:rPr>
              <a:t> are </a:t>
            </a:r>
            <a:r>
              <a:rPr lang="es-ES" sz="2400" dirty="0" err="1">
                <a:latin typeface="Arial" panose="020B0604020202020204" pitchFamily="34" charset="0"/>
              </a:rPr>
              <a:t>both</a:t>
            </a:r>
            <a:r>
              <a:rPr lang="es-ES" sz="2400" dirty="0">
                <a:latin typeface="Arial" panose="020B0604020202020204" pitchFamily="34" charset="0"/>
              </a:rPr>
              <a:t> </a:t>
            </a:r>
            <a:r>
              <a:rPr lang="es-ES" sz="2400" dirty="0" err="1">
                <a:latin typeface="Arial" panose="020B0604020202020204" pitchFamily="34" charset="0"/>
              </a:rPr>
              <a:t>organelles</a:t>
            </a:r>
            <a:r>
              <a:rPr lang="es-ES" sz="2400" dirty="0">
                <a:latin typeface="Arial" panose="020B0604020202020204" pitchFamily="34" charset="0"/>
              </a:rPr>
              <a:t> </a:t>
            </a:r>
            <a:r>
              <a:rPr lang="es-ES" sz="2400" dirty="0" err="1">
                <a:latin typeface="Arial" panose="020B0604020202020204" pitchFamily="34" charset="0"/>
              </a:rPr>
              <a:t>suggested</a:t>
            </a:r>
            <a:r>
              <a:rPr lang="es-ES" sz="2400" dirty="0">
                <a:latin typeface="Arial" panose="020B0604020202020204" pitchFamily="34" charset="0"/>
              </a:rPr>
              <a:t> </a:t>
            </a:r>
            <a:r>
              <a:rPr lang="es-ES" sz="2400" dirty="0" err="1">
                <a:latin typeface="Arial" panose="020B0604020202020204" pitchFamily="34" charset="0"/>
              </a:rPr>
              <a:t>to</a:t>
            </a:r>
            <a:r>
              <a:rPr lang="es-ES" sz="2400" dirty="0">
                <a:latin typeface="Arial" panose="020B0604020202020204" pitchFamily="34" charset="0"/>
              </a:rPr>
              <a:t> </a:t>
            </a:r>
            <a:r>
              <a:rPr lang="es-ES" sz="2400" dirty="0" err="1">
                <a:latin typeface="Arial" panose="020B0604020202020204" pitchFamily="34" charset="0"/>
              </a:rPr>
              <a:t>have</a:t>
            </a:r>
            <a:r>
              <a:rPr lang="es-ES" sz="2400" dirty="0">
                <a:latin typeface="Arial" panose="020B0604020202020204" pitchFamily="34" charset="0"/>
              </a:rPr>
              <a:t> </a:t>
            </a:r>
            <a:r>
              <a:rPr lang="es-ES" sz="2400" dirty="0" err="1">
                <a:latin typeface="Arial" panose="020B0604020202020204" pitchFamily="34" charset="0"/>
              </a:rPr>
              <a:t>arisen</a:t>
            </a:r>
            <a:r>
              <a:rPr lang="es-ES" sz="2400" dirty="0">
                <a:latin typeface="Arial" panose="020B0604020202020204" pitchFamily="34" charset="0"/>
              </a:rPr>
              <a:t> </a:t>
            </a:r>
            <a:r>
              <a:rPr lang="es-ES" sz="2400" dirty="0" err="1">
                <a:latin typeface="Arial" panose="020B0604020202020204" pitchFamily="34" charset="0"/>
              </a:rPr>
              <a:t>via</a:t>
            </a:r>
            <a:r>
              <a:rPr lang="es-ES" sz="2400" dirty="0">
                <a:latin typeface="Arial" panose="020B0604020202020204" pitchFamily="34" charset="0"/>
              </a:rPr>
              <a:t> endosimbiosis.</a:t>
            </a:r>
            <a:endParaRPr lang="es-ES" sz="2400" dirty="0">
              <a:latin typeface="Georgia" panose="02040502050405020303" pitchFamily="18" charset="0"/>
            </a:endParaRPr>
          </a:p>
          <a:p>
            <a:r>
              <a:rPr lang="es-ES" sz="2400" dirty="0" err="1">
                <a:latin typeface="Arial" panose="020B0604020202020204" pitchFamily="34" charset="0"/>
              </a:rPr>
              <a:t>Evidence</a:t>
            </a:r>
            <a:r>
              <a:rPr lang="es-ES" sz="2400" dirty="0">
                <a:latin typeface="Arial" panose="020B0604020202020204" pitchFamily="34" charset="0"/>
              </a:rPr>
              <a:t> </a:t>
            </a:r>
            <a:r>
              <a:rPr lang="es-ES" sz="2400" dirty="0" err="1">
                <a:latin typeface="Arial" panose="020B0604020202020204" pitchFamily="34" charset="0"/>
              </a:rPr>
              <a:t>that</a:t>
            </a:r>
            <a:r>
              <a:rPr lang="es-ES" sz="2400" dirty="0">
                <a:latin typeface="Arial" panose="020B0604020202020204" pitchFamily="34" charset="0"/>
              </a:rPr>
              <a:t> </a:t>
            </a:r>
            <a:r>
              <a:rPr lang="es-ES" sz="2400" dirty="0" err="1">
                <a:latin typeface="Arial" panose="020B0604020202020204" pitchFamily="34" charset="0"/>
              </a:rPr>
              <a:t>supports</a:t>
            </a:r>
            <a:r>
              <a:rPr lang="es-ES" sz="2400" dirty="0">
                <a:latin typeface="Arial" panose="020B0604020202020204" pitchFamily="34" charset="0"/>
              </a:rPr>
              <a:t> </a:t>
            </a:r>
            <a:r>
              <a:rPr lang="es-ES" sz="2400" dirty="0" err="1">
                <a:latin typeface="Arial" panose="020B0604020202020204" pitchFamily="34" charset="0"/>
              </a:rPr>
              <a:t>the</a:t>
            </a:r>
            <a:r>
              <a:rPr lang="es-ES" sz="2400" dirty="0">
                <a:latin typeface="Arial" panose="020B0604020202020204" pitchFamily="34" charset="0"/>
              </a:rPr>
              <a:t> </a:t>
            </a:r>
            <a:r>
              <a:rPr lang="es-ES" sz="2400" dirty="0" err="1">
                <a:latin typeface="Arial" panose="020B0604020202020204" pitchFamily="34" charset="0"/>
              </a:rPr>
              <a:t>extracellular</a:t>
            </a:r>
            <a:r>
              <a:rPr lang="es-ES" sz="2400" dirty="0">
                <a:latin typeface="Arial" panose="020B0604020202020204" pitchFamily="34" charset="0"/>
              </a:rPr>
              <a:t> </a:t>
            </a:r>
            <a:r>
              <a:rPr lang="es-ES" sz="2400" dirty="0" err="1">
                <a:latin typeface="Arial" panose="020B0604020202020204" pitchFamily="34" charset="0"/>
              </a:rPr>
              <a:t>origins</a:t>
            </a:r>
            <a:r>
              <a:rPr lang="es-ES" sz="2400" dirty="0">
                <a:latin typeface="Arial" panose="020B0604020202020204" pitchFamily="34" charset="0"/>
              </a:rPr>
              <a:t> </a:t>
            </a:r>
            <a:r>
              <a:rPr lang="es-ES" sz="2400" dirty="0" err="1">
                <a:latin typeface="Arial" panose="020B0604020202020204" pitchFamily="34" charset="0"/>
              </a:rPr>
              <a:t>of</a:t>
            </a:r>
            <a:r>
              <a:rPr lang="es-ES" sz="2400" dirty="0">
                <a:latin typeface="Arial" panose="020B0604020202020204" pitchFamily="34" charset="0"/>
              </a:rPr>
              <a:t> </a:t>
            </a:r>
            <a:r>
              <a:rPr lang="es-ES" sz="2400" dirty="0" err="1">
                <a:latin typeface="Arial" panose="020B0604020202020204" pitchFamily="34" charset="0"/>
              </a:rPr>
              <a:t>these</a:t>
            </a:r>
            <a:r>
              <a:rPr lang="es-ES" sz="2400" dirty="0">
                <a:latin typeface="Arial" panose="020B0604020202020204" pitchFamily="34" charset="0"/>
              </a:rPr>
              <a:t> </a:t>
            </a:r>
            <a:r>
              <a:rPr lang="es-ES" sz="2400" dirty="0" err="1">
                <a:latin typeface="Arial" panose="020B0604020202020204" pitchFamily="34" charset="0"/>
              </a:rPr>
              <a:t>organelles</a:t>
            </a:r>
            <a:r>
              <a:rPr lang="es-ES" sz="2400" dirty="0">
                <a:latin typeface="Arial" panose="020B0604020202020204" pitchFamily="34" charset="0"/>
              </a:rPr>
              <a:t> can be </a:t>
            </a:r>
            <a:r>
              <a:rPr lang="es-ES" sz="2400" dirty="0" err="1">
                <a:latin typeface="Arial" panose="020B0604020202020204" pitchFamily="34" charset="0"/>
              </a:rPr>
              <a:t>seen</a:t>
            </a:r>
            <a:r>
              <a:rPr lang="es-ES" sz="2400" dirty="0">
                <a:latin typeface="Arial" panose="020B0604020202020204" pitchFamily="34" charset="0"/>
              </a:rPr>
              <a:t> </a:t>
            </a:r>
            <a:r>
              <a:rPr lang="es-ES" sz="2400" dirty="0" err="1">
                <a:latin typeface="Arial" panose="020B0604020202020204" pitchFamily="34" charset="0"/>
              </a:rPr>
              <a:t>by</a:t>
            </a:r>
            <a:r>
              <a:rPr lang="es-ES" sz="2400" dirty="0">
                <a:latin typeface="Arial" panose="020B0604020202020204" pitchFamily="34" charset="0"/>
              </a:rPr>
              <a:t> </a:t>
            </a:r>
            <a:r>
              <a:rPr lang="es-ES" sz="2400" dirty="0" err="1">
                <a:latin typeface="Arial" panose="020B0604020202020204" pitchFamily="34" charset="0"/>
              </a:rPr>
              <a:t>looking</a:t>
            </a:r>
            <a:r>
              <a:rPr lang="es-ES" sz="2400" dirty="0">
                <a:latin typeface="Arial" panose="020B0604020202020204" pitchFamily="34" charset="0"/>
              </a:rPr>
              <a:t> at </a:t>
            </a:r>
            <a:r>
              <a:rPr lang="es-ES" sz="2400" dirty="0" err="1">
                <a:latin typeface="Arial" panose="020B0604020202020204" pitchFamily="34" charset="0"/>
              </a:rPr>
              <a:t>certain</a:t>
            </a:r>
            <a:r>
              <a:rPr lang="es-ES" sz="2400" dirty="0">
                <a:latin typeface="Arial" panose="020B0604020202020204" pitchFamily="34" charset="0"/>
              </a:rPr>
              <a:t> </a:t>
            </a:r>
            <a:r>
              <a:rPr lang="es-ES" sz="2400" dirty="0" err="1">
                <a:latin typeface="Arial" panose="020B0604020202020204" pitchFamily="34" charset="0"/>
              </a:rPr>
              <a:t>key</a:t>
            </a:r>
            <a:r>
              <a:rPr lang="es-ES" sz="2400" dirty="0">
                <a:latin typeface="Arial" panose="020B0604020202020204" pitchFamily="34" charset="0"/>
              </a:rPr>
              <a:t> </a:t>
            </a:r>
            <a:r>
              <a:rPr lang="es-ES" sz="2400" dirty="0" err="1">
                <a:latin typeface="Arial" panose="020B0604020202020204" pitchFamily="34" charset="0"/>
              </a:rPr>
              <a:t>features</a:t>
            </a:r>
            <a:r>
              <a:rPr lang="es-ES" sz="2400" dirty="0">
                <a:latin typeface="Arial" panose="020B0604020202020204" pitchFamily="34" charset="0"/>
              </a:rPr>
              <a:t>:</a:t>
            </a:r>
          </a:p>
          <a:p>
            <a:endParaRPr lang="es-ES" sz="2400" dirty="0">
              <a:latin typeface="Georgia" panose="02040502050405020303" pitchFamily="18" charset="0"/>
            </a:endParaRPr>
          </a:p>
          <a:p>
            <a:pPr>
              <a:lnSpc>
                <a:spcPct val="150000"/>
              </a:lnSpc>
              <a:buFont typeface="Arial" panose="020B0604020202020204" pitchFamily="34" charset="0"/>
              <a:buChar char="•"/>
            </a:pPr>
            <a:r>
              <a:rPr lang="es-ES" sz="2400" b="1" dirty="0" err="1">
                <a:latin typeface="Arial Black" panose="020B0A04020102020204" pitchFamily="34" charset="0"/>
              </a:rPr>
              <a:t>M</a:t>
            </a:r>
            <a:r>
              <a:rPr lang="es-ES" sz="2400" b="1" dirty="0" err="1">
                <a:latin typeface="Arial" panose="020B0604020202020204" pitchFamily="34" charset="0"/>
              </a:rPr>
              <a:t>embranes</a:t>
            </a:r>
            <a:r>
              <a:rPr lang="es-ES" sz="2400" dirty="0">
                <a:latin typeface="Arial" panose="020B0604020202020204" pitchFamily="34" charset="0"/>
              </a:rPr>
              <a:t> (</a:t>
            </a:r>
            <a:r>
              <a:rPr lang="es-ES" sz="2400" dirty="0" err="1">
                <a:latin typeface="Arial" panose="020B0604020202020204" pitchFamily="34" charset="0"/>
              </a:rPr>
              <a:t>double</a:t>
            </a:r>
            <a:r>
              <a:rPr lang="es-ES" sz="2400" dirty="0">
                <a:latin typeface="Arial" panose="020B0604020202020204" pitchFamily="34" charset="0"/>
              </a:rPr>
              <a:t> </a:t>
            </a:r>
            <a:r>
              <a:rPr lang="es-ES" sz="2400" dirty="0" err="1">
                <a:latin typeface="Arial" panose="020B0604020202020204" pitchFamily="34" charset="0"/>
              </a:rPr>
              <a:t>membrane</a:t>
            </a:r>
            <a:r>
              <a:rPr lang="es-ES" sz="2400" dirty="0">
                <a:latin typeface="Arial" panose="020B0604020202020204" pitchFamily="34" charset="0"/>
              </a:rPr>
              <a:t> </a:t>
            </a:r>
            <a:r>
              <a:rPr lang="es-ES" sz="2400" dirty="0" err="1">
                <a:latin typeface="Arial" panose="020B0604020202020204" pitchFamily="34" charset="0"/>
              </a:rPr>
              <a:t>bound</a:t>
            </a:r>
            <a:r>
              <a:rPr lang="es-ES" sz="2400" dirty="0">
                <a:latin typeface="Arial" panose="020B0604020202020204" pitchFamily="34" charset="0"/>
              </a:rPr>
              <a:t>)</a:t>
            </a:r>
            <a:endParaRPr lang="es-ES" sz="2400" dirty="0">
              <a:latin typeface="Georgia" panose="02040502050405020303" pitchFamily="18" charset="0"/>
            </a:endParaRPr>
          </a:p>
          <a:p>
            <a:pPr>
              <a:lnSpc>
                <a:spcPct val="150000"/>
              </a:lnSpc>
              <a:buFont typeface="Arial" panose="020B0604020202020204" pitchFamily="34" charset="0"/>
              <a:buChar char="•"/>
            </a:pPr>
            <a:r>
              <a:rPr lang="es-ES" sz="2400" b="1" dirty="0" err="1">
                <a:latin typeface="Arial Black" panose="020B0A04020102020204" pitchFamily="34" charset="0"/>
              </a:rPr>
              <a:t>A</a:t>
            </a:r>
            <a:r>
              <a:rPr lang="es-ES" sz="2400" b="1" dirty="0" err="1">
                <a:latin typeface="Arial" panose="020B0604020202020204" pitchFamily="34" charset="0"/>
              </a:rPr>
              <a:t>ntibiotics</a:t>
            </a:r>
            <a:r>
              <a:rPr lang="es-ES" sz="2400" dirty="0">
                <a:latin typeface="Arial" panose="020B0604020202020204" pitchFamily="34" charset="0"/>
              </a:rPr>
              <a:t> (</a:t>
            </a:r>
            <a:r>
              <a:rPr lang="es-ES" sz="2400" dirty="0" err="1">
                <a:latin typeface="Arial" panose="020B0604020202020204" pitchFamily="34" charset="0"/>
              </a:rPr>
              <a:t>susceptibility</a:t>
            </a:r>
            <a:r>
              <a:rPr lang="es-ES" sz="2400" dirty="0">
                <a:latin typeface="Arial" panose="020B0604020202020204" pitchFamily="34" charset="0"/>
              </a:rPr>
              <a:t>)</a:t>
            </a:r>
            <a:endParaRPr lang="es-ES" sz="2400" dirty="0">
              <a:latin typeface="Georgia" panose="02040502050405020303" pitchFamily="18" charset="0"/>
            </a:endParaRPr>
          </a:p>
          <a:p>
            <a:pPr>
              <a:lnSpc>
                <a:spcPct val="150000"/>
              </a:lnSpc>
              <a:buFont typeface="Arial" panose="020B0604020202020204" pitchFamily="34" charset="0"/>
              <a:buChar char="•"/>
            </a:pPr>
            <a:r>
              <a:rPr lang="es-ES" sz="2400" b="1" dirty="0" err="1">
                <a:latin typeface="Arial Black" panose="020B0A04020102020204" pitchFamily="34" charset="0"/>
              </a:rPr>
              <a:t>D</a:t>
            </a:r>
            <a:r>
              <a:rPr lang="es-ES" sz="2400" b="1" dirty="0" err="1">
                <a:latin typeface="Arial" panose="020B0604020202020204" pitchFamily="34" charset="0"/>
              </a:rPr>
              <a:t>ivision</a:t>
            </a:r>
            <a:r>
              <a:rPr lang="es-ES" sz="2400" dirty="0">
                <a:latin typeface="Arial" panose="020B0604020202020204" pitchFamily="34" charset="0"/>
              </a:rPr>
              <a:t> (</a:t>
            </a:r>
            <a:r>
              <a:rPr lang="es-ES" sz="2400" dirty="0" err="1">
                <a:latin typeface="Arial" panose="020B0604020202020204" pitchFamily="34" charset="0"/>
              </a:rPr>
              <a:t>mode</a:t>
            </a:r>
            <a:r>
              <a:rPr lang="es-ES" sz="2400" dirty="0">
                <a:latin typeface="Arial" panose="020B0604020202020204" pitchFamily="34" charset="0"/>
              </a:rPr>
              <a:t> </a:t>
            </a:r>
            <a:r>
              <a:rPr lang="es-ES" sz="2400" dirty="0" err="1">
                <a:latin typeface="Arial" panose="020B0604020202020204" pitchFamily="34" charset="0"/>
              </a:rPr>
              <a:t>of</a:t>
            </a:r>
            <a:r>
              <a:rPr lang="es-ES" sz="2400" dirty="0">
                <a:latin typeface="Arial" panose="020B0604020202020204" pitchFamily="34" charset="0"/>
              </a:rPr>
              <a:t> </a:t>
            </a:r>
            <a:r>
              <a:rPr lang="es-ES" sz="2400" dirty="0" err="1">
                <a:latin typeface="Arial" panose="020B0604020202020204" pitchFamily="34" charset="0"/>
              </a:rPr>
              <a:t>replication</a:t>
            </a:r>
            <a:r>
              <a:rPr lang="es-ES" sz="2400" dirty="0">
                <a:latin typeface="Arial" panose="020B0604020202020204" pitchFamily="34" charset="0"/>
              </a:rPr>
              <a:t>)</a:t>
            </a:r>
            <a:endParaRPr lang="es-ES" sz="2400" dirty="0">
              <a:latin typeface="Georgia" panose="02040502050405020303" pitchFamily="18" charset="0"/>
            </a:endParaRPr>
          </a:p>
          <a:p>
            <a:pPr>
              <a:lnSpc>
                <a:spcPct val="150000"/>
              </a:lnSpc>
              <a:buFont typeface="Arial" panose="020B0604020202020204" pitchFamily="34" charset="0"/>
              <a:buChar char="•"/>
            </a:pPr>
            <a:r>
              <a:rPr lang="es-ES" sz="2400" b="1" dirty="0">
                <a:latin typeface="Arial Black" panose="020B0A04020102020204" pitchFamily="34" charset="0"/>
              </a:rPr>
              <a:t>D</a:t>
            </a:r>
            <a:r>
              <a:rPr lang="es-ES" sz="2400" b="1" dirty="0">
                <a:latin typeface="Arial" panose="020B0604020202020204" pitchFamily="34" charset="0"/>
              </a:rPr>
              <a:t>NA</a:t>
            </a:r>
            <a:r>
              <a:rPr lang="es-ES" sz="2400" dirty="0">
                <a:latin typeface="Arial" panose="020B0604020202020204" pitchFamily="34" charset="0"/>
              </a:rPr>
              <a:t> (</a:t>
            </a:r>
            <a:r>
              <a:rPr lang="es-ES" sz="2400" dirty="0" err="1">
                <a:latin typeface="Arial" panose="020B0604020202020204" pitchFamily="34" charset="0"/>
              </a:rPr>
              <a:t>presence</a:t>
            </a:r>
            <a:r>
              <a:rPr lang="es-ES" sz="2400" dirty="0">
                <a:latin typeface="Arial" panose="020B0604020202020204" pitchFamily="34" charset="0"/>
              </a:rPr>
              <a:t> and </a:t>
            </a:r>
            <a:r>
              <a:rPr lang="es-ES" sz="2400" dirty="0" err="1">
                <a:latin typeface="Arial" panose="020B0604020202020204" pitchFamily="34" charset="0"/>
              </a:rPr>
              <a:t>structural</a:t>
            </a:r>
            <a:r>
              <a:rPr lang="es-ES" sz="2400" dirty="0">
                <a:latin typeface="Arial" panose="020B0604020202020204" pitchFamily="34" charset="0"/>
              </a:rPr>
              <a:t> </a:t>
            </a:r>
            <a:r>
              <a:rPr lang="es-ES" sz="2400" dirty="0" err="1">
                <a:latin typeface="Arial" panose="020B0604020202020204" pitchFamily="34" charset="0"/>
              </a:rPr>
              <a:t>composition</a:t>
            </a:r>
            <a:r>
              <a:rPr lang="es-ES" sz="2400" dirty="0">
                <a:latin typeface="Arial" panose="020B0604020202020204" pitchFamily="34" charset="0"/>
              </a:rPr>
              <a:t>)</a:t>
            </a:r>
            <a:endParaRPr lang="es-ES" sz="2400" dirty="0">
              <a:latin typeface="Georgia" panose="02040502050405020303" pitchFamily="18" charset="0"/>
            </a:endParaRPr>
          </a:p>
          <a:p>
            <a:pPr>
              <a:lnSpc>
                <a:spcPct val="150000"/>
              </a:lnSpc>
              <a:buFont typeface="Arial" panose="020B0604020202020204" pitchFamily="34" charset="0"/>
              <a:buChar char="•"/>
            </a:pPr>
            <a:r>
              <a:rPr lang="es-ES" sz="2400" b="1" dirty="0" err="1">
                <a:latin typeface="Arial Black" panose="020B0A04020102020204" pitchFamily="34" charset="0"/>
              </a:rPr>
              <a:t>R</a:t>
            </a:r>
            <a:r>
              <a:rPr lang="es-ES" sz="2400" b="1" dirty="0" err="1">
                <a:latin typeface="Arial" panose="020B0604020202020204" pitchFamily="34" charset="0"/>
              </a:rPr>
              <a:t>ibosomes</a:t>
            </a:r>
            <a:r>
              <a:rPr lang="es-ES" sz="2400" dirty="0">
                <a:latin typeface="Arial" panose="020B0604020202020204" pitchFamily="34" charset="0"/>
              </a:rPr>
              <a:t> (</a:t>
            </a:r>
            <a:r>
              <a:rPr lang="es-ES" sz="2400" dirty="0" err="1">
                <a:latin typeface="Arial" panose="020B0604020202020204" pitchFamily="34" charset="0"/>
              </a:rPr>
              <a:t>size</a:t>
            </a:r>
            <a:r>
              <a:rPr lang="es-ES" sz="2400" dirty="0">
                <a:latin typeface="Arial" panose="020B0604020202020204" pitchFamily="34" charset="0"/>
              </a:rPr>
              <a:t>)</a:t>
            </a:r>
            <a:endParaRPr lang="es-ES" sz="2400" dirty="0">
              <a:latin typeface="Georgia" panose="02040502050405020303" pitchFamily="18" charset="0"/>
            </a:endParaRPr>
          </a:p>
          <a:p>
            <a:br>
              <a:rPr lang="es-ES" sz="2400" dirty="0">
                <a:latin typeface="Arial" panose="020B0604020202020204" pitchFamily="34" charset="0"/>
              </a:rPr>
            </a:br>
            <a:r>
              <a:rPr lang="es-ES" sz="2400" b="1" dirty="0" err="1">
                <a:latin typeface="Arial" panose="020B0604020202020204" pitchFamily="34" charset="0"/>
              </a:rPr>
              <a:t>Mnmemonic</a:t>
            </a:r>
            <a:r>
              <a:rPr lang="es-ES" sz="2400" b="1" dirty="0">
                <a:latin typeface="Arial" panose="020B0604020202020204" pitchFamily="34" charset="0"/>
              </a:rPr>
              <a:t>:</a:t>
            </a:r>
            <a:r>
              <a:rPr lang="es-ES" sz="2400" dirty="0">
                <a:latin typeface="Arial" panose="020B0604020202020204" pitchFamily="34" charset="0"/>
              </a:rPr>
              <a:t>  MAD DR  (</a:t>
            </a:r>
            <a:r>
              <a:rPr lang="es-ES" sz="2400" dirty="0" err="1">
                <a:latin typeface="Arial" panose="020B0604020202020204" pitchFamily="34" charset="0"/>
              </a:rPr>
              <a:t>mad</a:t>
            </a:r>
            <a:r>
              <a:rPr lang="es-ES" sz="2400" dirty="0">
                <a:latin typeface="Arial" panose="020B0604020202020204" pitchFamily="34" charset="0"/>
              </a:rPr>
              <a:t> doctor)</a:t>
            </a:r>
            <a:endParaRPr lang="es-ES" sz="2400" b="0" i="0" dirty="0">
              <a:effectLst/>
              <a:latin typeface="Georgia" panose="02040502050405020303" pitchFamily="18" charset="0"/>
            </a:endParaRPr>
          </a:p>
        </p:txBody>
      </p:sp>
    </p:spTree>
    <p:extLst>
      <p:ext uri="{BB962C8B-B14F-4D97-AF65-F5344CB8AC3E}">
        <p14:creationId xmlns:p14="http://schemas.microsoft.com/office/powerpoint/2010/main" val="5581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2000"/>
                                        <p:tgtEl>
                                          <p:spTgt spid="4">
                                            <p:txEl>
                                              <p:pRg st="5" end="5"/>
                                            </p:txEl>
                                          </p:spTgt>
                                        </p:tgtEl>
                                      </p:cBhvr>
                                    </p:animEffect>
                                    <p:anim calcmode="lin" valueType="num">
                                      <p:cBhvr>
                                        <p:cTn id="8"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2000"/>
                                        <p:tgtEl>
                                          <p:spTgt spid="4">
                                            <p:txEl>
                                              <p:pRg st="6" end="6"/>
                                            </p:txEl>
                                          </p:spTgt>
                                        </p:tgtEl>
                                      </p:cBhvr>
                                    </p:animEffect>
                                    <p:anim calcmode="lin" valueType="num">
                                      <p:cBhvr>
                                        <p:cTn id="15"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2000"/>
                                        <p:tgtEl>
                                          <p:spTgt spid="4">
                                            <p:txEl>
                                              <p:pRg st="7" end="7"/>
                                            </p:txEl>
                                          </p:spTgt>
                                        </p:tgtEl>
                                      </p:cBhvr>
                                    </p:animEffect>
                                    <p:anim calcmode="lin" valueType="num">
                                      <p:cBhvr>
                                        <p:cTn id="22" dur="2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2000"/>
                                        <p:tgtEl>
                                          <p:spTgt spid="4">
                                            <p:txEl>
                                              <p:pRg st="8" end="8"/>
                                            </p:txEl>
                                          </p:spTgt>
                                        </p:tgtEl>
                                      </p:cBhvr>
                                    </p:animEffect>
                                    <p:anim calcmode="lin" valueType="num">
                                      <p:cBhvr>
                                        <p:cTn id="29" dur="2000" fill="hold"/>
                                        <p:tgtEl>
                                          <p:spTgt spid="4">
                                            <p:txEl>
                                              <p:pRg st="8" end="8"/>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2000"/>
                                        <p:tgtEl>
                                          <p:spTgt spid="4">
                                            <p:txEl>
                                              <p:pRg st="9" end="9"/>
                                            </p:txEl>
                                          </p:spTgt>
                                        </p:tgtEl>
                                      </p:cBhvr>
                                    </p:animEffect>
                                    <p:anim calcmode="lin" valueType="num">
                                      <p:cBhvr>
                                        <p:cTn id="36" dur="2000" fill="hold"/>
                                        <p:tgtEl>
                                          <p:spTgt spid="4">
                                            <p:txEl>
                                              <p:pRg st="9" end="9"/>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2000"/>
                                        <p:tgtEl>
                                          <p:spTgt spid="4">
                                            <p:txEl>
                                              <p:pRg st="10" end="10"/>
                                            </p:txEl>
                                          </p:spTgt>
                                        </p:tgtEl>
                                      </p:cBhvr>
                                    </p:animEffect>
                                    <p:anim calcmode="lin" valueType="num">
                                      <p:cBhvr>
                                        <p:cTn id="43" dur="2000" fill="hold"/>
                                        <p:tgtEl>
                                          <p:spTgt spid="4">
                                            <p:txEl>
                                              <p:pRg st="10" end="10"/>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3DB339F-02A8-4C82-B48C-01A8C3A79BFD}"/>
              </a:ext>
            </a:extLst>
          </p:cNvPr>
          <p:cNvSpPr>
            <a:spLocks noGrp="1"/>
          </p:cNvSpPr>
          <p:nvPr>
            <p:ph type="body" idx="1"/>
          </p:nvPr>
        </p:nvSpPr>
        <p:spPr>
          <a:xfrm>
            <a:off x="1209396" y="5357686"/>
            <a:ext cx="9906000" cy="1374776"/>
          </a:xfrm>
        </p:spPr>
        <p:txBody>
          <a:bodyPr>
            <a:normAutofit lnSpcReduction="10000"/>
          </a:bodyPr>
          <a:lstStyle/>
          <a:p>
            <a:r>
              <a:rPr lang="en-US" b="1" dirty="0"/>
              <a:t>Theory of knowledge: </a:t>
            </a:r>
            <a:r>
              <a:rPr lang="en-US" dirty="0"/>
              <a:t>Biology is the study of life, yet life is an emergent property. Under what circumstances is </a:t>
            </a:r>
            <a:r>
              <a:rPr lang="en-US" b="1" dirty="0"/>
              <a:t>a systems approach </a:t>
            </a:r>
            <a:r>
              <a:rPr lang="en-US" dirty="0"/>
              <a:t>productive in biology and under what circumstances is a </a:t>
            </a:r>
            <a:r>
              <a:rPr lang="en-US" b="1" dirty="0"/>
              <a:t>reductionist approach </a:t>
            </a:r>
            <a:r>
              <a:rPr lang="en-US" dirty="0"/>
              <a:t>more appropriate? How do scientists decide between competing approaches?</a:t>
            </a:r>
          </a:p>
          <a:p>
            <a:endParaRPr lang="es-ES" dirty="0"/>
          </a:p>
        </p:txBody>
      </p:sp>
      <p:pic>
        <p:nvPicPr>
          <p:cNvPr id="2050" name="Picture 2" descr="endosymbiosis evidence">
            <a:extLst>
              <a:ext uri="{FF2B5EF4-FFF2-40B4-BE49-F238E27FC236}">
                <a16:creationId xmlns:a16="http://schemas.microsoft.com/office/drawing/2014/main" id="{61379C23-7801-47EB-A316-95C96BC19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653"/>
          <a:stretch/>
        </p:blipFill>
        <p:spPr bwMode="auto">
          <a:xfrm>
            <a:off x="1209396" y="915130"/>
            <a:ext cx="6130987" cy="43078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C2EBF0-D4E0-4C61-98C5-55D7B4246F44}"/>
              </a:ext>
            </a:extLst>
          </p:cNvPr>
          <p:cNvSpPr/>
          <p:nvPr/>
        </p:nvSpPr>
        <p:spPr>
          <a:xfrm>
            <a:off x="1493520" y="-154008"/>
            <a:ext cx="6096000" cy="954107"/>
          </a:xfrm>
          <a:prstGeom prst="rect">
            <a:avLst/>
          </a:prstGeom>
        </p:spPr>
        <p:txBody>
          <a:bodyPr>
            <a:spAutoFit/>
          </a:bodyPr>
          <a:lstStyle/>
          <a:p>
            <a:br>
              <a:rPr lang="es-ES" sz="2800" b="1" u="sng" dirty="0"/>
            </a:br>
            <a:r>
              <a:rPr lang="es-ES" sz="2800" b="1" u="sng" dirty="0" err="1"/>
              <a:t>Chloroplast</a:t>
            </a:r>
            <a:r>
              <a:rPr lang="es-ES" sz="2800" b="1" u="sng" dirty="0"/>
              <a:t> and </a:t>
            </a:r>
            <a:r>
              <a:rPr lang="es-ES" sz="2800" b="1" u="sng" dirty="0" err="1"/>
              <a:t>Mitochondrial</a:t>
            </a:r>
            <a:r>
              <a:rPr lang="es-ES" sz="2800" b="1" u="sng" dirty="0"/>
              <a:t> </a:t>
            </a:r>
            <a:r>
              <a:rPr lang="es-ES" sz="2800" b="1" u="sng" dirty="0" err="1"/>
              <a:t>Evidence</a:t>
            </a:r>
            <a:endParaRPr lang="es-ES" sz="2800" b="1" u="sng" dirty="0"/>
          </a:p>
        </p:txBody>
      </p:sp>
      <p:pic>
        <p:nvPicPr>
          <p:cNvPr id="9" name="Picture 8" descr="A picture containing animal, invertebrate&#10;&#10;Description generated with high confidence">
            <a:extLst>
              <a:ext uri="{FF2B5EF4-FFF2-40B4-BE49-F238E27FC236}">
                <a16:creationId xmlns:a16="http://schemas.microsoft.com/office/drawing/2014/main" id="{FED05BBA-8117-439A-8435-A9E239F06E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45841" y="653495"/>
            <a:ext cx="2948940" cy="1658778"/>
          </a:xfrm>
          <a:prstGeom prst="rect">
            <a:avLst/>
          </a:prstGeom>
        </p:spPr>
      </p:pic>
      <p:pic>
        <p:nvPicPr>
          <p:cNvPr id="12" name="Picture 11">
            <a:extLst>
              <a:ext uri="{FF2B5EF4-FFF2-40B4-BE49-F238E27FC236}">
                <a16:creationId xmlns:a16="http://schemas.microsoft.com/office/drawing/2014/main" id="{BDB217B1-DB98-46CD-BACB-163B50F41E6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66667" y="2427304"/>
            <a:ext cx="4292920" cy="2746798"/>
          </a:xfrm>
          <a:prstGeom prst="rect">
            <a:avLst/>
          </a:prstGeom>
        </p:spPr>
      </p:pic>
    </p:spTree>
    <p:extLst>
      <p:ext uri="{BB962C8B-B14F-4D97-AF65-F5344CB8AC3E}">
        <p14:creationId xmlns:p14="http://schemas.microsoft.com/office/powerpoint/2010/main" val="39395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1">
            <a:extLst>
              <a:ext uri="{FF2B5EF4-FFF2-40B4-BE49-F238E27FC236}">
                <a16:creationId xmlns:a16="http://schemas.microsoft.com/office/drawing/2014/main" id="{E704FA00-F5B1-4BF3-BFB2-F832D36702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ext on a black background&#10;&#10;Description generated with high confidence">
            <a:extLst>
              <a:ext uri="{FF2B5EF4-FFF2-40B4-BE49-F238E27FC236}">
                <a16:creationId xmlns:a16="http://schemas.microsoft.com/office/drawing/2014/main" id="{12F95B38-CFD7-4692-84AE-71DDD1D184E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44406" y="1137621"/>
            <a:ext cx="2723491" cy="4577297"/>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13E22A40-8DB7-453F-87B1-F98A8C0F26F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57042" y="1931632"/>
            <a:ext cx="2974328" cy="2989274"/>
          </a:xfrm>
          <a:prstGeom prst="rect">
            <a:avLst/>
          </a:prstGeom>
        </p:spPr>
      </p:pic>
      <p:sp>
        <p:nvSpPr>
          <p:cNvPr id="2" name="Title 1">
            <a:extLst>
              <a:ext uri="{FF2B5EF4-FFF2-40B4-BE49-F238E27FC236}">
                <a16:creationId xmlns:a16="http://schemas.microsoft.com/office/drawing/2014/main" id="{9294B4C8-232F-46F7-9A3C-4C96350A5B96}"/>
              </a:ext>
            </a:extLst>
          </p:cNvPr>
          <p:cNvSpPr>
            <a:spLocks noGrp="1"/>
          </p:cNvSpPr>
          <p:nvPr>
            <p:ph type="title"/>
          </p:nvPr>
        </p:nvSpPr>
        <p:spPr>
          <a:xfrm>
            <a:off x="8036041" y="618518"/>
            <a:ext cx="3281003" cy="1478570"/>
          </a:xfrm>
        </p:spPr>
        <p:txBody>
          <a:bodyPr anchor="b">
            <a:normAutofit/>
          </a:bodyPr>
          <a:lstStyle/>
          <a:p>
            <a:r>
              <a:rPr lang="es-ES" sz="2800" dirty="0" err="1"/>
              <a:t>Genetic</a:t>
            </a:r>
            <a:r>
              <a:rPr lang="es-ES" sz="2800" dirty="0"/>
              <a:t> </a:t>
            </a:r>
            <a:r>
              <a:rPr lang="es-ES" sz="2800" dirty="0" err="1"/>
              <a:t>engineering</a:t>
            </a:r>
            <a:r>
              <a:rPr lang="es-ES" sz="2800" dirty="0"/>
              <a:t> Works </a:t>
            </a:r>
            <a:r>
              <a:rPr lang="es-ES" sz="2800" dirty="0" err="1"/>
              <a:t>because</a:t>
            </a:r>
            <a:r>
              <a:rPr lang="es-ES" sz="2800" dirty="0"/>
              <a:t>:</a:t>
            </a:r>
          </a:p>
        </p:txBody>
      </p:sp>
      <p:sp>
        <p:nvSpPr>
          <p:cNvPr id="3" name="Content Placeholder 2">
            <a:extLst>
              <a:ext uri="{FF2B5EF4-FFF2-40B4-BE49-F238E27FC236}">
                <a16:creationId xmlns:a16="http://schemas.microsoft.com/office/drawing/2014/main" id="{A724D94D-6723-4262-AAAB-921CA56D5B68}"/>
              </a:ext>
            </a:extLst>
          </p:cNvPr>
          <p:cNvSpPr>
            <a:spLocks noGrp="1"/>
          </p:cNvSpPr>
          <p:nvPr>
            <p:ph idx="1"/>
          </p:nvPr>
        </p:nvSpPr>
        <p:spPr>
          <a:xfrm>
            <a:off x="8036041" y="2249487"/>
            <a:ext cx="3281004" cy="3541714"/>
          </a:xfrm>
        </p:spPr>
        <p:txBody>
          <a:bodyPr>
            <a:normAutofit fontScale="92500" lnSpcReduction="10000"/>
          </a:bodyPr>
          <a:lstStyle/>
          <a:p>
            <a:pPr marL="0" indent="0">
              <a:buNone/>
            </a:pPr>
            <a:r>
              <a:rPr lang="en-US" dirty="0"/>
              <a:t>All living organisms share a common ancestor, therefore we share a common structure for a our genetic material.</a:t>
            </a:r>
          </a:p>
          <a:p>
            <a:pPr marL="0" indent="0">
              <a:buNone/>
            </a:pPr>
            <a:r>
              <a:rPr lang="en-US" dirty="0"/>
              <a:t>The nucleotides (A,T,G,C and U) are the same, and are arranged in the same triplet code (codons).</a:t>
            </a:r>
            <a:endParaRPr lang="es-ES" dirty="0"/>
          </a:p>
        </p:txBody>
      </p:sp>
      <p:sp>
        <p:nvSpPr>
          <p:cNvPr id="7" name="Title 8">
            <a:extLst>
              <a:ext uri="{FF2B5EF4-FFF2-40B4-BE49-F238E27FC236}">
                <a16:creationId xmlns:a16="http://schemas.microsoft.com/office/drawing/2014/main" id="{5CEECE48-BC69-4054-B96A-CE4CC8B6E3F5}"/>
              </a:ext>
            </a:extLst>
          </p:cNvPr>
          <p:cNvSpPr txBox="1">
            <a:spLocks/>
          </p:cNvSpPr>
          <p:nvPr/>
        </p:nvSpPr>
        <p:spPr>
          <a:xfrm>
            <a:off x="437322" y="-502604"/>
            <a:ext cx="11211339" cy="12290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ES" b="1" u="sng" dirty="0">
                <a:solidFill>
                  <a:srgbClr val="FFFF00"/>
                </a:solidFill>
              </a:rPr>
              <a:t>15. Define </a:t>
            </a:r>
            <a:r>
              <a:rPr lang="es-ES" b="1" u="sng" dirty="0" err="1">
                <a:solidFill>
                  <a:srgbClr val="FFFF00"/>
                </a:solidFill>
              </a:rPr>
              <a:t>genetic</a:t>
            </a:r>
            <a:r>
              <a:rPr lang="es-ES" b="1" u="sng" dirty="0">
                <a:solidFill>
                  <a:srgbClr val="FFFF00"/>
                </a:solidFill>
              </a:rPr>
              <a:t> </a:t>
            </a:r>
            <a:r>
              <a:rPr lang="es-ES" b="1" u="sng" dirty="0" err="1">
                <a:solidFill>
                  <a:srgbClr val="FFFF00"/>
                </a:solidFill>
              </a:rPr>
              <a:t>engineering</a:t>
            </a:r>
            <a:endParaRPr lang="es-ES" b="1" u="sng" dirty="0">
              <a:solidFill>
                <a:srgbClr val="FFFF00"/>
              </a:solidFill>
            </a:endParaRPr>
          </a:p>
        </p:txBody>
      </p:sp>
    </p:spTree>
    <p:extLst>
      <p:ext uri="{BB962C8B-B14F-4D97-AF65-F5344CB8AC3E}">
        <p14:creationId xmlns:p14="http://schemas.microsoft.com/office/powerpoint/2010/main" val="21527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1">
            <a:extLst>
              <a:ext uri="{FF2B5EF4-FFF2-40B4-BE49-F238E27FC236}">
                <a16:creationId xmlns:a16="http://schemas.microsoft.com/office/drawing/2014/main" id="{E704FA00-F5B1-4BF3-BFB2-F832D36702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ext on a black background&#10;&#10;Description generated with high confidence">
            <a:extLst>
              <a:ext uri="{FF2B5EF4-FFF2-40B4-BE49-F238E27FC236}">
                <a16:creationId xmlns:a16="http://schemas.microsoft.com/office/drawing/2014/main" id="{12F95B38-CFD7-4692-84AE-71DDD1D184E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44406" y="1137621"/>
            <a:ext cx="2723491" cy="4577297"/>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13E22A40-8DB7-453F-87B1-F98A8C0F26F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57042" y="1931632"/>
            <a:ext cx="2974328" cy="2989274"/>
          </a:xfrm>
          <a:prstGeom prst="rect">
            <a:avLst/>
          </a:prstGeom>
        </p:spPr>
      </p:pic>
      <p:sp>
        <p:nvSpPr>
          <p:cNvPr id="2" name="Title 1">
            <a:extLst>
              <a:ext uri="{FF2B5EF4-FFF2-40B4-BE49-F238E27FC236}">
                <a16:creationId xmlns:a16="http://schemas.microsoft.com/office/drawing/2014/main" id="{9294B4C8-232F-46F7-9A3C-4C96350A5B96}"/>
              </a:ext>
            </a:extLst>
          </p:cNvPr>
          <p:cNvSpPr>
            <a:spLocks noGrp="1"/>
          </p:cNvSpPr>
          <p:nvPr>
            <p:ph type="title"/>
          </p:nvPr>
        </p:nvSpPr>
        <p:spPr>
          <a:xfrm>
            <a:off x="8036041" y="618518"/>
            <a:ext cx="3281003" cy="1478570"/>
          </a:xfrm>
        </p:spPr>
        <p:txBody>
          <a:bodyPr anchor="b">
            <a:normAutofit/>
          </a:bodyPr>
          <a:lstStyle/>
          <a:p>
            <a:r>
              <a:rPr lang="es-ES" sz="2800" dirty="0" err="1"/>
              <a:t>Genetic</a:t>
            </a:r>
            <a:r>
              <a:rPr lang="es-ES" sz="2800" dirty="0"/>
              <a:t> </a:t>
            </a:r>
            <a:r>
              <a:rPr lang="es-ES" sz="2800" dirty="0" err="1"/>
              <a:t>engineering</a:t>
            </a:r>
            <a:r>
              <a:rPr lang="es-ES" sz="2800" dirty="0"/>
              <a:t> Works </a:t>
            </a:r>
            <a:r>
              <a:rPr lang="es-ES" sz="2800" dirty="0" err="1"/>
              <a:t>because</a:t>
            </a:r>
            <a:r>
              <a:rPr lang="es-ES" sz="2800" dirty="0"/>
              <a:t>:</a:t>
            </a:r>
          </a:p>
        </p:txBody>
      </p:sp>
      <p:sp>
        <p:nvSpPr>
          <p:cNvPr id="3" name="Content Placeholder 2">
            <a:extLst>
              <a:ext uri="{FF2B5EF4-FFF2-40B4-BE49-F238E27FC236}">
                <a16:creationId xmlns:a16="http://schemas.microsoft.com/office/drawing/2014/main" id="{A724D94D-6723-4262-AAAB-921CA56D5B68}"/>
              </a:ext>
            </a:extLst>
          </p:cNvPr>
          <p:cNvSpPr>
            <a:spLocks noGrp="1"/>
          </p:cNvSpPr>
          <p:nvPr>
            <p:ph idx="1"/>
          </p:nvPr>
        </p:nvSpPr>
        <p:spPr>
          <a:xfrm>
            <a:off x="8036041" y="2249487"/>
            <a:ext cx="3281004" cy="3541714"/>
          </a:xfrm>
        </p:spPr>
        <p:txBody>
          <a:bodyPr>
            <a:normAutofit fontScale="92500" lnSpcReduction="10000"/>
          </a:bodyPr>
          <a:lstStyle/>
          <a:p>
            <a:pPr marL="0" indent="0">
              <a:buNone/>
            </a:pPr>
            <a:r>
              <a:rPr lang="en-US" dirty="0"/>
              <a:t>The 64 codons in the genetic code have the same meanings in nearly all organisms, but that there are some minor variations that are likely to have accrued since the common origin of life on Earth (it´s been a long time!).</a:t>
            </a:r>
            <a:endParaRPr lang="es-ES" dirty="0"/>
          </a:p>
        </p:txBody>
      </p:sp>
    </p:spTree>
    <p:extLst>
      <p:ext uri="{BB962C8B-B14F-4D97-AF65-F5344CB8AC3E}">
        <p14:creationId xmlns:p14="http://schemas.microsoft.com/office/powerpoint/2010/main" val="32873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47E24A-99A1-4770-9B18-3B2CA6A987D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2030" r="-2" b="-2"/>
          <a:stretch/>
        </p:blipFill>
        <p:spPr>
          <a:xfrm>
            <a:off x="0" y="40767"/>
            <a:ext cx="12191980" cy="6857990"/>
          </a:xfrm>
          <a:prstGeom prst="rect">
            <a:avLst/>
          </a:prstGeom>
        </p:spPr>
      </p:pic>
      <p:sp>
        <p:nvSpPr>
          <p:cNvPr id="6" name="Title 1">
            <a:extLst>
              <a:ext uri="{FF2B5EF4-FFF2-40B4-BE49-F238E27FC236}">
                <a16:creationId xmlns:a16="http://schemas.microsoft.com/office/drawing/2014/main" id="{736747C6-BF13-466A-900C-7113C8FAE86D}"/>
              </a:ext>
            </a:extLst>
          </p:cNvPr>
          <p:cNvSpPr txBox="1">
            <a:spLocks/>
          </p:cNvSpPr>
          <p:nvPr/>
        </p:nvSpPr>
        <p:spPr>
          <a:xfrm>
            <a:off x="958533" y="40767"/>
            <a:ext cx="4207827" cy="74126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a:t>1.6 Cell division</a:t>
            </a:r>
            <a:endParaRPr lang="es-ES" dirty="0"/>
          </a:p>
        </p:txBody>
      </p:sp>
      <p:sp>
        <p:nvSpPr>
          <p:cNvPr id="7" name="Content Placeholder 2">
            <a:extLst>
              <a:ext uri="{FF2B5EF4-FFF2-40B4-BE49-F238E27FC236}">
                <a16:creationId xmlns:a16="http://schemas.microsoft.com/office/drawing/2014/main" id="{FC4A9AF3-DF4A-4B99-BC30-EDD87F72FCEB}"/>
              </a:ext>
            </a:extLst>
          </p:cNvPr>
          <p:cNvSpPr txBox="1">
            <a:spLocks/>
          </p:cNvSpPr>
          <p:nvPr/>
        </p:nvSpPr>
        <p:spPr>
          <a:xfrm>
            <a:off x="1370012" y="1287632"/>
            <a:ext cx="10363198" cy="5065713"/>
          </a:xfrm>
          <a:prstGeom prst="rect">
            <a:avLst/>
          </a:prstGeom>
          <a:solidFill>
            <a:schemeClr val="accent5">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t>Understandings:</a:t>
            </a:r>
          </a:p>
          <a:p>
            <a:r>
              <a:rPr lang="en-US" b="1" dirty="0"/>
              <a:t>Mitosis</a:t>
            </a:r>
            <a:r>
              <a:rPr lang="en-US" dirty="0"/>
              <a:t> is division of the nucleus into two genetically identical daughter nuclei.</a:t>
            </a:r>
          </a:p>
          <a:p>
            <a:r>
              <a:rPr lang="en-US" b="1" dirty="0"/>
              <a:t>Chromosomes</a:t>
            </a:r>
            <a:r>
              <a:rPr lang="en-US" dirty="0"/>
              <a:t> condense by supercoiling during mitosis.</a:t>
            </a:r>
          </a:p>
          <a:p>
            <a:r>
              <a:rPr lang="en-US" b="1" dirty="0"/>
              <a:t>Cytokinesis</a:t>
            </a:r>
            <a:r>
              <a:rPr lang="en-US" dirty="0"/>
              <a:t> occurs after mitosis and is different in plant and animal cells.</a:t>
            </a:r>
          </a:p>
          <a:p>
            <a:r>
              <a:rPr lang="en-US" b="1" dirty="0"/>
              <a:t>Interphase</a:t>
            </a:r>
            <a:r>
              <a:rPr lang="en-US" dirty="0"/>
              <a:t> is a very active phase of the cell cycle with many processes occurring in the nucleus and cytoplasm.</a:t>
            </a:r>
          </a:p>
          <a:p>
            <a:r>
              <a:rPr lang="en-US" b="1" dirty="0"/>
              <a:t>Cyclins</a:t>
            </a:r>
            <a:r>
              <a:rPr lang="en-US" dirty="0"/>
              <a:t> are involved in the control of the cell cycle.</a:t>
            </a:r>
          </a:p>
          <a:p>
            <a:r>
              <a:rPr lang="en-US" b="1" dirty="0"/>
              <a:t>Mutagens</a:t>
            </a:r>
            <a:r>
              <a:rPr lang="en-US" dirty="0"/>
              <a:t>, oncogenes and metastasis are involved in the development of primary and secondary </a:t>
            </a:r>
            <a:r>
              <a:rPr lang="en-US" dirty="0" err="1"/>
              <a:t>tumours</a:t>
            </a:r>
            <a:endParaRPr lang="en-US" dirty="0"/>
          </a:p>
        </p:txBody>
      </p:sp>
      <p:sp>
        <p:nvSpPr>
          <p:cNvPr id="8" name="Rectangle 7">
            <a:extLst>
              <a:ext uri="{FF2B5EF4-FFF2-40B4-BE49-F238E27FC236}">
                <a16:creationId xmlns:a16="http://schemas.microsoft.com/office/drawing/2014/main" id="{B353F12C-DBF5-4D48-B52C-A94195ED3B5C}"/>
              </a:ext>
            </a:extLst>
          </p:cNvPr>
          <p:cNvSpPr/>
          <p:nvPr/>
        </p:nvSpPr>
        <p:spPr>
          <a:xfrm>
            <a:off x="4411183" y="6182061"/>
            <a:ext cx="7780798" cy="646331"/>
          </a:xfrm>
          <a:prstGeom prst="rect">
            <a:avLst/>
          </a:prstGeom>
          <a:solidFill>
            <a:schemeClr val="accent5">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solidFill>
                  <a:schemeClr val="tx1"/>
                </a:solidFill>
              </a:rPr>
              <a:t>Nature of science: </a:t>
            </a:r>
          </a:p>
          <a:p>
            <a:r>
              <a:rPr lang="en-US" dirty="0">
                <a:solidFill>
                  <a:schemeClr val="tx1"/>
                </a:solidFill>
              </a:rPr>
              <a:t>Serendipity and scientific discoveries—the discovery of cyclins was accidental. (1.4)</a:t>
            </a:r>
            <a:endParaRPr lang="es-ES" dirty="0">
              <a:solidFill>
                <a:schemeClr val="tx1"/>
              </a:solidFill>
            </a:endParaRPr>
          </a:p>
        </p:txBody>
      </p:sp>
    </p:spTree>
    <p:extLst>
      <p:ext uri="{BB962C8B-B14F-4D97-AF65-F5344CB8AC3E}">
        <p14:creationId xmlns:p14="http://schemas.microsoft.com/office/powerpoint/2010/main" val="8031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2" name="Rectangle 1"/>
          <p:cNvSpPr/>
          <p:nvPr/>
        </p:nvSpPr>
        <p:spPr>
          <a:xfrm>
            <a:off x="1264736" y="716746"/>
            <a:ext cx="10145386" cy="2246769"/>
          </a:xfrm>
          <a:prstGeom prst="rect">
            <a:avLst/>
          </a:prstGeom>
        </p:spPr>
        <p:txBody>
          <a:bodyPr wrap="square">
            <a:spAutoFit/>
          </a:bodyPr>
          <a:lstStyle/>
          <a:p>
            <a:r>
              <a:rPr lang="en-GB" sz="2800" dirty="0">
                <a:solidFill>
                  <a:prstClr val="black"/>
                </a:solidFill>
              </a:rPr>
              <a:t>Only a small part of the cell’s life cycle is in mitosis, which is the division of the nucleus. Cytokinesis is the division of the cell and follows immediately after mitosis. It can even start before the last phase of mitosis is completely finished. </a:t>
            </a:r>
            <a:r>
              <a:rPr lang="en-GB" sz="2800" b="1" dirty="0">
                <a:solidFill>
                  <a:prstClr val="black"/>
                </a:solidFill>
              </a:rPr>
              <a:t>Most of the time in the cell cycle, the cell is in interphase</a:t>
            </a:r>
            <a:r>
              <a:rPr lang="en-GB" sz="2800" dirty="0">
                <a:solidFill>
                  <a:prstClr val="black"/>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069" y="2563176"/>
            <a:ext cx="40100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6009348" y="2400217"/>
            <a:ext cx="3254131" cy="2803532"/>
          </a:xfrm>
          <a:custGeom>
            <a:avLst/>
            <a:gdLst>
              <a:gd name="connsiteX0" fmla="*/ 275546 w 3254131"/>
              <a:gd name="connsiteY0" fmla="*/ 2030558 h 2803532"/>
              <a:gd name="connsiteX1" fmla="*/ 125421 w 3254131"/>
              <a:gd name="connsiteY1" fmla="*/ 788612 h 2803532"/>
              <a:gd name="connsiteX2" fmla="*/ 1940573 w 3254131"/>
              <a:gd name="connsiteY2" fmla="*/ 24337 h 2803532"/>
              <a:gd name="connsiteX3" fmla="*/ 3250758 w 3254131"/>
              <a:gd name="connsiteY3" fmla="*/ 1689364 h 2803532"/>
              <a:gd name="connsiteX4" fmla="*/ 1558436 w 3254131"/>
              <a:gd name="connsiteY4" fmla="*/ 1170749 h 2803532"/>
              <a:gd name="connsiteX5" fmla="*/ 1230889 w 3254131"/>
              <a:gd name="connsiteY5" fmla="*/ 2781185 h 2803532"/>
              <a:gd name="connsiteX6" fmla="*/ 275546 w 3254131"/>
              <a:gd name="connsiteY6" fmla="*/ 2030558 h 280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131" h="2803532">
                <a:moveTo>
                  <a:pt x="275546" y="2030558"/>
                </a:moveTo>
                <a:cubicBezTo>
                  <a:pt x="91301" y="1698463"/>
                  <a:pt x="-152083" y="1122982"/>
                  <a:pt x="125421" y="788612"/>
                </a:cubicBezTo>
                <a:cubicBezTo>
                  <a:pt x="402925" y="454242"/>
                  <a:pt x="1419684" y="-125788"/>
                  <a:pt x="1940573" y="24337"/>
                </a:cubicBezTo>
                <a:cubicBezTo>
                  <a:pt x="2461463" y="174462"/>
                  <a:pt x="3314447" y="1498295"/>
                  <a:pt x="3250758" y="1689364"/>
                </a:cubicBezTo>
                <a:cubicBezTo>
                  <a:pt x="3187069" y="1880433"/>
                  <a:pt x="1895081" y="988779"/>
                  <a:pt x="1558436" y="1170749"/>
                </a:cubicBezTo>
                <a:cubicBezTo>
                  <a:pt x="1221791" y="1352719"/>
                  <a:pt x="1444704" y="2640158"/>
                  <a:pt x="1230889" y="2781185"/>
                </a:cubicBezTo>
                <a:cubicBezTo>
                  <a:pt x="1017074" y="2922212"/>
                  <a:pt x="459791" y="2362653"/>
                  <a:pt x="275546" y="2030558"/>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10 Rectángulo"/>
          <p:cNvSpPr/>
          <p:nvPr/>
        </p:nvSpPr>
        <p:spPr>
          <a:xfrm>
            <a:off x="4067321" y="-139280"/>
            <a:ext cx="3185487" cy="923330"/>
          </a:xfrm>
          <a:prstGeom prst="rect">
            <a:avLst/>
          </a:prstGeom>
          <a:noFill/>
        </p:spPr>
        <p:txBody>
          <a:bodyPr wrap="none" lIns="91440" tIns="45720" rIns="91440" bIns="45720" anchor="ctr">
            <a:spAutoFit/>
          </a:bodyPr>
          <a:lstStyle/>
          <a:p>
            <a:pPr algn="ctr"/>
            <a:r>
              <a:rPr lang="es-E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Interphase</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69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grpId="1" nodeType="click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58</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2" name="Rectangle 1"/>
          <p:cNvSpPr/>
          <p:nvPr/>
        </p:nvSpPr>
        <p:spPr>
          <a:xfrm>
            <a:off x="1035681" y="833833"/>
            <a:ext cx="10506961" cy="2246769"/>
          </a:xfrm>
          <a:prstGeom prst="rect">
            <a:avLst/>
          </a:prstGeom>
        </p:spPr>
        <p:txBody>
          <a:bodyPr wrap="square">
            <a:spAutoFit/>
          </a:bodyPr>
          <a:lstStyle/>
          <a:p>
            <a:r>
              <a:rPr lang="en-GB" sz="2800" dirty="0">
                <a:solidFill>
                  <a:prstClr val="black"/>
                </a:solidFill>
              </a:rPr>
              <a:t>Stages </a:t>
            </a:r>
            <a:r>
              <a:rPr lang="en-GB" sz="2800" u="sng" dirty="0">
                <a:solidFill>
                  <a:prstClr val="black"/>
                </a:solidFill>
              </a:rPr>
              <a:t>G1, S and G2 together are called interphase</a:t>
            </a:r>
            <a:r>
              <a:rPr lang="en-GB" sz="2800" dirty="0">
                <a:solidFill>
                  <a:prstClr val="black"/>
                </a:solidFill>
              </a:rPr>
              <a:t>. Rather than being a ‘resting phase’ as once thought, Interphase </a:t>
            </a:r>
            <a:r>
              <a:rPr lang="en-GB" sz="2800" u="sng" dirty="0">
                <a:solidFill>
                  <a:prstClr val="black"/>
                </a:solidFill>
              </a:rPr>
              <a:t>is a very active period</a:t>
            </a:r>
            <a:r>
              <a:rPr lang="en-GB" sz="2800" dirty="0">
                <a:solidFill>
                  <a:prstClr val="black"/>
                </a:solidFill>
              </a:rPr>
              <a:t> in the life of a cell, where many biochemical reactions, DNA transcription and translation/DNA replication, occur. Also cell respiration and protein synthesis occur during the interphase.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081" y="2939954"/>
            <a:ext cx="3541587" cy="362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eeform 8"/>
          <p:cNvSpPr/>
          <p:nvPr/>
        </p:nvSpPr>
        <p:spPr>
          <a:xfrm>
            <a:off x="8012692" y="2939954"/>
            <a:ext cx="2873994" cy="2421004"/>
          </a:xfrm>
          <a:custGeom>
            <a:avLst/>
            <a:gdLst>
              <a:gd name="connsiteX0" fmla="*/ 275546 w 3254131"/>
              <a:gd name="connsiteY0" fmla="*/ 2030558 h 2803532"/>
              <a:gd name="connsiteX1" fmla="*/ 125421 w 3254131"/>
              <a:gd name="connsiteY1" fmla="*/ 788612 h 2803532"/>
              <a:gd name="connsiteX2" fmla="*/ 1940573 w 3254131"/>
              <a:gd name="connsiteY2" fmla="*/ 24337 h 2803532"/>
              <a:gd name="connsiteX3" fmla="*/ 3250758 w 3254131"/>
              <a:gd name="connsiteY3" fmla="*/ 1689364 h 2803532"/>
              <a:gd name="connsiteX4" fmla="*/ 1558436 w 3254131"/>
              <a:gd name="connsiteY4" fmla="*/ 1170749 h 2803532"/>
              <a:gd name="connsiteX5" fmla="*/ 1230889 w 3254131"/>
              <a:gd name="connsiteY5" fmla="*/ 2781185 h 2803532"/>
              <a:gd name="connsiteX6" fmla="*/ 275546 w 3254131"/>
              <a:gd name="connsiteY6" fmla="*/ 2030558 h 280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131" h="2803532">
                <a:moveTo>
                  <a:pt x="275546" y="2030558"/>
                </a:moveTo>
                <a:cubicBezTo>
                  <a:pt x="91301" y="1698463"/>
                  <a:pt x="-152083" y="1122982"/>
                  <a:pt x="125421" y="788612"/>
                </a:cubicBezTo>
                <a:cubicBezTo>
                  <a:pt x="402925" y="454242"/>
                  <a:pt x="1419684" y="-125788"/>
                  <a:pt x="1940573" y="24337"/>
                </a:cubicBezTo>
                <a:cubicBezTo>
                  <a:pt x="2461463" y="174462"/>
                  <a:pt x="3314447" y="1498295"/>
                  <a:pt x="3250758" y="1689364"/>
                </a:cubicBezTo>
                <a:cubicBezTo>
                  <a:pt x="3187069" y="1880433"/>
                  <a:pt x="1895081" y="988779"/>
                  <a:pt x="1558436" y="1170749"/>
                </a:cubicBezTo>
                <a:cubicBezTo>
                  <a:pt x="1221791" y="1352719"/>
                  <a:pt x="1444704" y="2640158"/>
                  <a:pt x="1230889" y="2781185"/>
                </a:cubicBezTo>
                <a:cubicBezTo>
                  <a:pt x="1017074" y="2922212"/>
                  <a:pt x="459791" y="2362653"/>
                  <a:pt x="275546" y="2030558"/>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10 Rectángulo"/>
          <p:cNvSpPr/>
          <p:nvPr/>
        </p:nvSpPr>
        <p:spPr>
          <a:xfrm>
            <a:off x="4335526" y="-17957"/>
            <a:ext cx="3523722" cy="1015663"/>
          </a:xfrm>
          <a:prstGeom prst="rect">
            <a:avLst/>
          </a:prstGeom>
          <a:noFill/>
        </p:spPr>
        <p:txBody>
          <a:bodyPr wrap="none" lIns="91440" tIns="45720" rIns="91440" bIns="45720" anchor="ctr">
            <a:spAutoFit/>
          </a:bodyPr>
          <a:lstStyle/>
          <a:p>
            <a:pPr algn="ctr"/>
            <a:r>
              <a:rPr lang="es-ES" sz="6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Interphase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97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grpId="1"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875"/>
          <a:stretch/>
        </p:blipFill>
        <p:spPr bwMode="auto">
          <a:xfrm>
            <a:off x="7928114" y="904942"/>
            <a:ext cx="356388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2" name="Rectangle 1"/>
          <p:cNvSpPr/>
          <p:nvPr/>
        </p:nvSpPr>
        <p:spPr>
          <a:xfrm>
            <a:off x="1225839" y="688630"/>
            <a:ext cx="6708409" cy="4524315"/>
          </a:xfrm>
          <a:prstGeom prst="rect">
            <a:avLst/>
          </a:prstGeom>
        </p:spPr>
        <p:txBody>
          <a:bodyPr wrap="square">
            <a:spAutoFit/>
          </a:bodyPr>
          <a:lstStyle/>
          <a:p>
            <a:r>
              <a:rPr lang="en-GB" sz="2400" dirty="0">
                <a:solidFill>
                  <a:prstClr val="black"/>
                </a:solidFill>
              </a:rPr>
              <a:t>In order for the cell to function properly, </a:t>
            </a:r>
            <a:r>
              <a:rPr lang="en-GB" sz="2400" u="sng" dirty="0">
                <a:solidFill>
                  <a:prstClr val="black"/>
                </a:solidFill>
              </a:rPr>
              <a:t>the right reactions must take place at the right time</a:t>
            </a:r>
            <a:r>
              <a:rPr lang="en-GB" sz="2400" dirty="0">
                <a:solidFill>
                  <a:prstClr val="black"/>
                </a:solidFill>
              </a:rPr>
              <a:t>. Within a cell, chemical reactions usually only take place </a:t>
            </a:r>
            <a:r>
              <a:rPr lang="en-GB" sz="2400" u="sng" dirty="0">
                <a:solidFill>
                  <a:prstClr val="black"/>
                </a:solidFill>
              </a:rPr>
              <a:t>in the presence of the correct enzyme</a:t>
            </a:r>
            <a:r>
              <a:rPr lang="en-GB" sz="2400" dirty="0">
                <a:solidFill>
                  <a:prstClr val="black"/>
                </a:solidFill>
              </a:rPr>
              <a:t>. Enzymes are proteins and are produced by the process of transcription and translation.</a:t>
            </a:r>
          </a:p>
          <a:p>
            <a:endParaRPr lang="en-GB" sz="2400" i="1" dirty="0">
              <a:solidFill>
                <a:prstClr val="black"/>
              </a:solidFill>
            </a:endParaRPr>
          </a:p>
          <a:p>
            <a:r>
              <a:rPr lang="en-GB" sz="2400" dirty="0">
                <a:solidFill>
                  <a:prstClr val="black"/>
                </a:solidFill>
              </a:rPr>
              <a:t>As described above, replication of DNA takes place during the S phase of interphase. </a:t>
            </a:r>
          </a:p>
          <a:p>
            <a:endParaRPr lang="en-GB" sz="2400" dirty="0">
              <a:solidFill>
                <a:prstClr val="black"/>
              </a:solidFill>
            </a:endParaRPr>
          </a:p>
          <a:p>
            <a:r>
              <a:rPr lang="en-GB" sz="2400" dirty="0">
                <a:solidFill>
                  <a:prstClr val="black"/>
                </a:solidFill>
              </a:rPr>
              <a:t>The number of </a:t>
            </a:r>
            <a:r>
              <a:rPr lang="en-GB" sz="2400" b="1" dirty="0">
                <a:solidFill>
                  <a:prstClr val="black"/>
                </a:solidFill>
              </a:rPr>
              <a:t>mitochondria and chloroplasts</a:t>
            </a:r>
            <a:r>
              <a:rPr lang="en-GB" sz="2400" dirty="0">
                <a:solidFill>
                  <a:prstClr val="black"/>
                </a:solidFill>
              </a:rPr>
              <a:t> in the cell increases mostly during G2 phase. </a:t>
            </a:r>
          </a:p>
        </p:txBody>
      </p:sp>
      <p:sp>
        <p:nvSpPr>
          <p:cNvPr id="3" name="Oval 2"/>
          <p:cNvSpPr/>
          <p:nvPr/>
        </p:nvSpPr>
        <p:spPr>
          <a:xfrm>
            <a:off x="9089369" y="1280726"/>
            <a:ext cx="1296144"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9889841" y="1640766"/>
            <a:ext cx="1296144" cy="720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8009249" y="776670"/>
            <a:ext cx="3347864" cy="194421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12 Rectángulo"/>
          <p:cNvSpPr/>
          <p:nvPr/>
        </p:nvSpPr>
        <p:spPr>
          <a:xfrm>
            <a:off x="4335526" y="-110721"/>
            <a:ext cx="3523722" cy="1015663"/>
          </a:xfrm>
          <a:prstGeom prst="rect">
            <a:avLst/>
          </a:prstGeom>
          <a:noFill/>
        </p:spPr>
        <p:txBody>
          <a:bodyPr wrap="none" lIns="91440" tIns="45720" rIns="91440" bIns="45720" anchor="ctr">
            <a:spAutoFit/>
          </a:bodyPr>
          <a:lstStyle/>
          <a:p>
            <a:pPr algn="ctr"/>
            <a:r>
              <a:rPr lang="es-ES" sz="6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Interphase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a:extLst>
              <a:ext uri="{FF2B5EF4-FFF2-40B4-BE49-F238E27FC236}">
                <a16:creationId xmlns:a16="http://schemas.microsoft.com/office/drawing/2014/main" id="{623BBFB7-A26D-48E9-94AE-B6B228D566BE}"/>
              </a:ext>
            </a:extLst>
          </p:cNvPr>
          <p:cNvSpPr/>
          <p:nvPr/>
        </p:nvSpPr>
        <p:spPr>
          <a:xfrm>
            <a:off x="1703171" y="5429848"/>
            <a:ext cx="9653942" cy="830997"/>
          </a:xfrm>
          <a:prstGeom prst="rect">
            <a:avLst/>
          </a:prstGeom>
        </p:spPr>
        <p:txBody>
          <a:bodyPr wrap="square">
            <a:spAutoFit/>
          </a:bodyPr>
          <a:lstStyle/>
          <a:p>
            <a:pPr lvl="0"/>
            <a:r>
              <a:rPr lang="en-GB" sz="2400" dirty="0">
                <a:solidFill>
                  <a:prstClr val="black"/>
                </a:solidFill>
              </a:rPr>
              <a:t>All through interphase, the chloroplasts and mitochondria absorb material from the cell and grow in size.</a:t>
            </a:r>
          </a:p>
        </p:txBody>
      </p:sp>
    </p:spTree>
    <p:extLst>
      <p:ext uri="{BB962C8B-B14F-4D97-AF65-F5344CB8AC3E}">
        <p14:creationId xmlns:p14="http://schemas.microsoft.com/office/powerpoint/2010/main" val="12902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par>
                          <p:cTn id="27" fill="hold">
                            <p:stCondLst>
                              <p:cond delay="2000"/>
                            </p:stCondLst>
                            <p:childTnLst>
                              <p:par>
                                <p:cTn id="28" presetID="26" presetClass="emph" presetSubtype="0" repeatCount="indefinite" fill="hold" grpId="1" nodeType="after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2000"/>
                            </p:stCondLst>
                            <p:childTnLst>
                              <p:par>
                                <p:cTn id="44" presetID="26" presetClass="emph" presetSubtype="0" repeatCount="indefinite" fill="hold" grpId="1" nodeType="afterEffect">
                                  <p:stCondLst>
                                    <p:cond delay="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heel(1)">
                                      <p:cBhvr>
                                        <p:cTn id="51" dur="2000"/>
                                        <p:tgtEl>
                                          <p:spTgt spid="12"/>
                                        </p:tgtEl>
                                      </p:cBhvr>
                                    </p:animEffect>
                                  </p:childTnLst>
                                </p:cTn>
                              </p:par>
                            </p:childTnLst>
                          </p:cTn>
                        </p:par>
                        <p:par>
                          <p:cTn id="52" fill="hold">
                            <p:stCondLst>
                              <p:cond delay="2000"/>
                            </p:stCondLst>
                            <p:childTnLst>
                              <p:par>
                                <p:cTn id="53" presetID="26" presetClass="emph" presetSubtype="0" repeatCount="indefinite" fill="hold" grpId="1" nodeType="afterEffect">
                                  <p:stCondLst>
                                    <p:cond delay="0"/>
                                  </p:stCondLst>
                                  <p:childTnLst>
                                    <p:animEffect transition="out" filter="fade">
                                      <p:cBhvr>
                                        <p:cTn id="54" dur="500" tmFilter="0, 0; .2, .5; .8, .5; 1, 0"/>
                                        <p:tgtEl>
                                          <p:spTgt spid="12"/>
                                        </p:tgtEl>
                                      </p:cBhvr>
                                    </p:animEffect>
                                    <p:animScale>
                                      <p:cBhvr>
                                        <p:cTn id="5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2" grpId="0" animBg="1"/>
      <p:bldP spid="12" grpId="1"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56DA-6079-47A2-8488-8E5BEB81868A}"/>
              </a:ext>
            </a:extLst>
          </p:cNvPr>
          <p:cNvSpPr>
            <a:spLocks noGrp="1"/>
          </p:cNvSpPr>
          <p:nvPr>
            <p:ph type="title"/>
          </p:nvPr>
        </p:nvSpPr>
        <p:spPr>
          <a:xfrm>
            <a:off x="1209993" y="-228600"/>
            <a:ext cx="9905998" cy="1478570"/>
          </a:xfrm>
        </p:spPr>
        <p:txBody>
          <a:bodyPr/>
          <a:lstStyle/>
          <a:p>
            <a:r>
              <a:rPr lang="es-ES" b="1" dirty="0" err="1"/>
              <a:t>Aseptate</a:t>
            </a:r>
            <a:r>
              <a:rPr lang="es-ES" b="1" dirty="0"/>
              <a:t> </a:t>
            </a:r>
            <a:r>
              <a:rPr lang="es-ES" b="1" dirty="0" err="1"/>
              <a:t>fungal</a:t>
            </a:r>
            <a:r>
              <a:rPr lang="es-ES" b="1" dirty="0"/>
              <a:t> </a:t>
            </a:r>
            <a:r>
              <a:rPr lang="es-ES" b="1" dirty="0" err="1"/>
              <a:t>hyphae</a:t>
            </a:r>
            <a:r>
              <a:rPr lang="es-ES" b="1" dirty="0"/>
              <a:t>:</a:t>
            </a:r>
            <a:endParaRPr lang="es-ES" dirty="0"/>
          </a:p>
        </p:txBody>
      </p:sp>
      <p:sp>
        <p:nvSpPr>
          <p:cNvPr id="3" name="Content Placeholder 2">
            <a:extLst>
              <a:ext uri="{FF2B5EF4-FFF2-40B4-BE49-F238E27FC236}">
                <a16:creationId xmlns:a16="http://schemas.microsoft.com/office/drawing/2014/main" id="{C38A2FDE-29C7-4DA4-8404-4FD1BF706E53}"/>
              </a:ext>
            </a:extLst>
          </p:cNvPr>
          <p:cNvSpPr>
            <a:spLocks noGrp="1"/>
          </p:cNvSpPr>
          <p:nvPr>
            <p:ph idx="1"/>
          </p:nvPr>
        </p:nvSpPr>
        <p:spPr>
          <a:xfrm>
            <a:off x="1209992" y="1402369"/>
            <a:ext cx="9905999" cy="3541714"/>
          </a:xfrm>
        </p:spPr>
        <p:txBody>
          <a:bodyPr/>
          <a:lstStyle/>
          <a:p>
            <a:r>
              <a:rPr lang="en-US" dirty="0"/>
              <a:t>Fungi may have filamentous structures called hyphae, which are separated into cells by internal walls called </a:t>
            </a:r>
            <a:r>
              <a:rPr lang="en-US" b="1" dirty="0"/>
              <a:t>septa</a:t>
            </a:r>
          </a:p>
          <a:p>
            <a:r>
              <a:rPr lang="en-US" dirty="0"/>
              <a:t>Some fungi are not partitioned by septa and so have a continuous cytoplasm along the length of the hyphae</a:t>
            </a:r>
          </a:p>
          <a:p>
            <a:r>
              <a:rPr lang="en-US" dirty="0"/>
              <a:t>Challenges the idea that living structures are composed of discrete cells</a:t>
            </a:r>
          </a:p>
          <a:p>
            <a:endParaRPr lang="es-ES" dirty="0"/>
          </a:p>
        </p:txBody>
      </p:sp>
      <p:pic>
        <p:nvPicPr>
          <p:cNvPr id="3074" name="Picture 2" descr="cell theory exceptions">
            <a:extLst>
              <a:ext uri="{FF2B5EF4-FFF2-40B4-BE49-F238E27FC236}">
                <a16:creationId xmlns:a16="http://schemas.microsoft.com/office/drawing/2014/main" id="{A3486C5C-E18A-40BC-9541-7555E8B0E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21" r="32211"/>
          <a:stretch/>
        </p:blipFill>
        <p:spPr bwMode="auto">
          <a:xfrm>
            <a:off x="4046220" y="3953483"/>
            <a:ext cx="3451860" cy="267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9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60</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3" name="12 Rectángulo"/>
          <p:cNvSpPr/>
          <p:nvPr/>
        </p:nvSpPr>
        <p:spPr>
          <a:xfrm>
            <a:off x="2245251" y="-83786"/>
            <a:ext cx="7730770" cy="1200329"/>
          </a:xfrm>
          <a:prstGeom prst="rect">
            <a:avLst/>
          </a:prstGeom>
          <a:noFill/>
        </p:spPr>
        <p:txBody>
          <a:bodyPr wrap="none" lIns="91440" tIns="45720" rIns="91440" bIns="45720" anchor="ctr">
            <a:spAutoFit/>
          </a:bodyPr>
          <a:lstStyle/>
          <a:p>
            <a:pPr algn="ctr"/>
            <a:r>
              <a:rPr lang="es-ES"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Supercoiling</a:t>
            </a: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chromatin</a:t>
            </a:r>
            <a:endPar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Chromosomes</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condense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by</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supercoiling</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during</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mitosis</a:t>
            </a:r>
          </a:p>
        </p:txBody>
      </p:sp>
      <p:sp>
        <p:nvSpPr>
          <p:cNvPr id="2" name="1 CuadroTexto"/>
          <p:cNvSpPr txBox="1"/>
          <p:nvPr/>
        </p:nvSpPr>
        <p:spPr>
          <a:xfrm>
            <a:off x="728870" y="1116542"/>
            <a:ext cx="6414052" cy="5262979"/>
          </a:xfrm>
          <a:prstGeom prst="rect">
            <a:avLst/>
          </a:prstGeom>
          <a:noFill/>
        </p:spPr>
        <p:txBody>
          <a:bodyPr wrap="square" rtlCol="0">
            <a:spAutoFit/>
          </a:bodyPr>
          <a:lstStyle/>
          <a:p>
            <a:r>
              <a:rPr lang="en-GB" sz="2400" dirty="0"/>
              <a:t>During mitosis the two chromatids which make up a chromosome must be separated to opposite poles of the cell. The nucleus is about 5µm long, but molecules of DNA can be 50 000µm long, so you can imagine that then must condense a lot to be able to fit in! This process in known as the </a:t>
            </a:r>
            <a:r>
              <a:rPr lang="en-GB" sz="2400" b="1" dirty="0"/>
              <a:t>condensation of chromosomes</a:t>
            </a:r>
            <a:r>
              <a:rPr lang="en-GB" sz="2400" dirty="0"/>
              <a:t> and happens in the fist stage of mitosis.</a:t>
            </a:r>
          </a:p>
          <a:p>
            <a:endParaRPr lang="en-GB" sz="2400" dirty="0"/>
          </a:p>
          <a:p>
            <a:r>
              <a:rPr lang="en-GB" sz="2400" dirty="0"/>
              <a:t>Condensation happens by supercoiling the DNA into short, wide chromosomes. The proteins called</a:t>
            </a:r>
            <a:r>
              <a:rPr lang="en-GB" sz="2400" b="1" dirty="0"/>
              <a:t> histones </a:t>
            </a:r>
            <a:r>
              <a:rPr lang="en-GB" sz="2400" dirty="0"/>
              <a:t>which are associated with the eukaryotic chromosomes help with this process, just as several enzymes.</a:t>
            </a:r>
          </a:p>
        </p:txBody>
      </p:sp>
      <p:pic>
        <p:nvPicPr>
          <p:cNvPr id="3" name="N5zFOScowqo"/>
          <p:cNvPicPr>
            <a:picLocks noRot="1" noChangeAspect="1"/>
          </p:cNvPicPr>
          <p:nvPr>
            <a:videoFile r:link="rId1"/>
          </p:nvPr>
        </p:nvPicPr>
        <p:blipFill>
          <a:blip r:embed="rId3"/>
          <a:stretch>
            <a:fillRect/>
          </a:stretch>
        </p:blipFill>
        <p:spPr>
          <a:xfrm>
            <a:off x="6918713" y="1857743"/>
            <a:ext cx="5060939" cy="2846778"/>
          </a:xfrm>
          <a:prstGeom prst="rect">
            <a:avLst/>
          </a:prstGeom>
        </p:spPr>
      </p:pic>
    </p:spTree>
    <p:extLst>
      <p:ext uri="{BB962C8B-B14F-4D97-AF65-F5344CB8AC3E}">
        <p14:creationId xmlns:p14="http://schemas.microsoft.com/office/powerpoint/2010/main" val="7800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video>
              <p:cMediaNode>
                <p:cTn id="23" fill="hold" display="0">
                  <p:stCondLst>
                    <p:cond delay="indefinite"/>
                  </p:stCondLst>
                </p:cTn>
                <p:tgtEl>
                  <p:spTgt spid="3"/>
                </p:tgtEl>
              </p:cMediaNode>
            </p:video>
          </p:childTnLst>
        </p:cTn>
      </p:par>
    </p:tnLst>
    <p:bldLst>
      <p:bldP spid="13" grpId="0"/>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565140" y="4671744"/>
            <a:ext cx="4481736" cy="12003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dirty="0">
              <a:solidFill>
                <a:prstClr val="black"/>
              </a:solidFill>
            </a:endParaRPr>
          </a:p>
          <a:p>
            <a:pPr algn="ctr"/>
            <a:r>
              <a:rPr lang="en-GB" sz="1600" dirty="0">
                <a:solidFill>
                  <a:prstClr val="black"/>
                </a:solidFill>
              </a:rPr>
              <a:t>The division of the cell is sometimes included as the last stage of </a:t>
            </a:r>
            <a:r>
              <a:rPr lang="en-GB" sz="1600" dirty="0" err="1">
                <a:solidFill>
                  <a:prstClr val="black"/>
                </a:solidFill>
              </a:rPr>
              <a:t>telophase</a:t>
            </a:r>
            <a:r>
              <a:rPr lang="en-GB" sz="1600" dirty="0">
                <a:solidFill>
                  <a:prstClr val="black"/>
                </a:solidFill>
              </a:rPr>
              <a:t>; strictly speaking, however, cytokinesis</a:t>
            </a:r>
          </a:p>
          <a:p>
            <a:pPr algn="ctr"/>
            <a:r>
              <a:rPr lang="en-GB" sz="1600" dirty="0">
                <a:solidFill>
                  <a:prstClr val="black"/>
                </a:solidFill>
              </a:rPr>
              <a:t>is not a part of mitosis.</a:t>
            </a:r>
          </a:p>
          <a:p>
            <a:pPr algn="ctr"/>
            <a:endParaRPr lang="en-GB" sz="1600" dirty="0">
              <a:solidFill>
                <a:prstClr val="black"/>
              </a:solidFill>
            </a:endParaRPr>
          </a:p>
        </p:txBody>
      </p:sp>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61</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cxnSp>
        <p:nvCxnSpPr>
          <p:cNvPr id="8" name="Straight Connector 7"/>
          <p:cNvCxnSpPr>
            <a:cxnSpLocks/>
          </p:cNvCxnSpPr>
          <p:nvPr/>
        </p:nvCxnSpPr>
        <p:spPr>
          <a:xfrm flipV="1">
            <a:off x="1111785" y="2990614"/>
            <a:ext cx="10311589" cy="47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H="1">
            <a:off x="6902768" y="3528896"/>
            <a:ext cx="16226" cy="2924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899794" y="756653"/>
            <a:ext cx="16226" cy="29243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66190" y="3177927"/>
            <a:ext cx="5599779" cy="1230739"/>
          </a:xfrm>
          <a:prstGeom prst="rect">
            <a:avLst/>
          </a:prstGeom>
        </p:spPr>
        <p:txBody>
          <a:bodyPr wrap="square">
            <a:spAutoFit/>
          </a:bodyPr>
          <a:lstStyle/>
          <a:p>
            <a:r>
              <a:rPr lang="en-GB" b="1" dirty="0">
                <a:solidFill>
                  <a:prstClr val="black"/>
                </a:solidFill>
              </a:rPr>
              <a:t>Anaphase</a:t>
            </a:r>
          </a:p>
          <a:p>
            <a:r>
              <a:rPr lang="en-GB" dirty="0">
                <a:solidFill>
                  <a:prstClr val="black"/>
                </a:solidFill>
              </a:rPr>
              <a:t>• Centromeres separate.</a:t>
            </a:r>
          </a:p>
          <a:p>
            <a:r>
              <a:rPr lang="en-GB" dirty="0">
                <a:solidFill>
                  <a:prstClr val="black"/>
                </a:solidFill>
              </a:rPr>
              <a:t>• Chromatids separate and move to opposite poles - they</a:t>
            </a:r>
          </a:p>
          <a:p>
            <a:r>
              <a:rPr lang="en-GB" dirty="0">
                <a:solidFill>
                  <a:prstClr val="black"/>
                </a:solidFill>
              </a:rPr>
              <a:t>are now called chromosomes.</a:t>
            </a:r>
          </a:p>
        </p:txBody>
      </p:sp>
      <p:sp>
        <p:nvSpPr>
          <p:cNvPr id="13" name="Rectangle 12"/>
          <p:cNvSpPr/>
          <p:nvPr/>
        </p:nvSpPr>
        <p:spPr>
          <a:xfrm>
            <a:off x="7010087" y="3090833"/>
            <a:ext cx="4248472" cy="2031325"/>
          </a:xfrm>
          <a:prstGeom prst="rect">
            <a:avLst/>
          </a:prstGeom>
        </p:spPr>
        <p:txBody>
          <a:bodyPr wrap="square">
            <a:spAutoFit/>
          </a:bodyPr>
          <a:lstStyle/>
          <a:p>
            <a:r>
              <a:rPr lang="en-GB" b="1" dirty="0" err="1">
                <a:solidFill>
                  <a:prstClr val="black"/>
                </a:solidFill>
              </a:rPr>
              <a:t>Telophase</a:t>
            </a:r>
            <a:endParaRPr lang="en-GB" b="1" dirty="0">
              <a:solidFill>
                <a:prstClr val="black"/>
              </a:solidFill>
            </a:endParaRPr>
          </a:p>
          <a:p>
            <a:r>
              <a:rPr lang="en-GB" dirty="0">
                <a:solidFill>
                  <a:prstClr val="black"/>
                </a:solidFill>
              </a:rPr>
              <a:t>• Chromosomes have arrived at poles.</a:t>
            </a:r>
          </a:p>
          <a:p>
            <a:r>
              <a:rPr lang="en-GB" dirty="0">
                <a:solidFill>
                  <a:prstClr val="black"/>
                </a:solidFill>
              </a:rPr>
              <a:t>• Spindle disappears.</a:t>
            </a:r>
          </a:p>
          <a:p>
            <a:r>
              <a:rPr lang="en-GB" dirty="0">
                <a:solidFill>
                  <a:prstClr val="black"/>
                </a:solidFill>
              </a:rPr>
              <a:t>• Centrioles replicate (in animal cells).</a:t>
            </a:r>
          </a:p>
          <a:p>
            <a:r>
              <a:rPr lang="en-GB" dirty="0">
                <a:solidFill>
                  <a:prstClr val="black"/>
                </a:solidFill>
              </a:rPr>
              <a:t>• Nuclear membrane reappears.</a:t>
            </a:r>
          </a:p>
          <a:p>
            <a:r>
              <a:rPr lang="en-GB" dirty="0">
                <a:solidFill>
                  <a:prstClr val="black"/>
                </a:solidFill>
              </a:rPr>
              <a:t>• Nucleolus becomes visible.</a:t>
            </a:r>
          </a:p>
          <a:p>
            <a:r>
              <a:rPr lang="en-GB" dirty="0">
                <a:solidFill>
                  <a:prstClr val="black"/>
                </a:solidFill>
              </a:rPr>
              <a:t>• Chromosomes become chromatin.</a:t>
            </a:r>
          </a:p>
        </p:txBody>
      </p:sp>
      <p:sp>
        <p:nvSpPr>
          <p:cNvPr id="14" name="Rectangle 13"/>
          <p:cNvSpPr/>
          <p:nvPr/>
        </p:nvSpPr>
        <p:spPr>
          <a:xfrm>
            <a:off x="7049843" y="756653"/>
            <a:ext cx="4877113" cy="923330"/>
          </a:xfrm>
          <a:prstGeom prst="rect">
            <a:avLst/>
          </a:prstGeom>
        </p:spPr>
        <p:txBody>
          <a:bodyPr wrap="square">
            <a:spAutoFit/>
          </a:bodyPr>
          <a:lstStyle/>
          <a:p>
            <a:r>
              <a:rPr lang="en-GB" b="1" dirty="0">
                <a:solidFill>
                  <a:prstClr val="black"/>
                </a:solidFill>
              </a:rPr>
              <a:t>Metaphase</a:t>
            </a:r>
          </a:p>
          <a:p>
            <a:r>
              <a:rPr lang="en-GB" dirty="0">
                <a:solidFill>
                  <a:prstClr val="black"/>
                </a:solidFill>
              </a:rPr>
              <a:t>• Chromosomes move to the equator.</a:t>
            </a:r>
          </a:p>
          <a:p>
            <a:r>
              <a:rPr lang="en-GB" dirty="0">
                <a:solidFill>
                  <a:prstClr val="black"/>
                </a:solidFill>
              </a:rPr>
              <a:t>• Spindle microtubules attach to the centromeres.</a:t>
            </a:r>
          </a:p>
        </p:txBody>
      </p:sp>
      <p:sp>
        <p:nvSpPr>
          <p:cNvPr id="15" name="Rectangle 14"/>
          <p:cNvSpPr/>
          <p:nvPr/>
        </p:nvSpPr>
        <p:spPr>
          <a:xfrm>
            <a:off x="1166191" y="682290"/>
            <a:ext cx="5599779" cy="2308324"/>
          </a:xfrm>
          <a:prstGeom prst="rect">
            <a:avLst/>
          </a:prstGeom>
        </p:spPr>
        <p:txBody>
          <a:bodyPr wrap="square">
            <a:spAutoFit/>
          </a:bodyPr>
          <a:lstStyle/>
          <a:p>
            <a:r>
              <a:rPr lang="en-GB" b="1" dirty="0">
                <a:solidFill>
                  <a:prstClr val="black"/>
                </a:solidFill>
              </a:rPr>
              <a:t>Prophase</a:t>
            </a:r>
          </a:p>
          <a:p>
            <a:r>
              <a:rPr lang="en-GB" dirty="0">
                <a:solidFill>
                  <a:prstClr val="black"/>
                </a:solidFill>
              </a:rPr>
              <a:t>• Chromosomes become visible (supercoiling).</a:t>
            </a:r>
          </a:p>
          <a:p>
            <a:r>
              <a:rPr lang="en-GB" dirty="0">
                <a:solidFill>
                  <a:prstClr val="black"/>
                </a:solidFill>
              </a:rPr>
              <a:t>• Centrioles move to opposite poles.</a:t>
            </a:r>
          </a:p>
          <a:p>
            <a:r>
              <a:rPr lang="en-GB" dirty="0">
                <a:solidFill>
                  <a:prstClr val="black"/>
                </a:solidFill>
              </a:rPr>
              <a:t>• Spindle formation.</a:t>
            </a:r>
          </a:p>
          <a:p>
            <a:r>
              <a:rPr lang="en-GB" dirty="0">
                <a:solidFill>
                  <a:prstClr val="black"/>
                </a:solidFill>
              </a:rPr>
              <a:t>• Nucleolus becomes invisible.</a:t>
            </a:r>
          </a:p>
          <a:p>
            <a:r>
              <a:rPr lang="en-GB" dirty="0">
                <a:solidFill>
                  <a:prstClr val="black"/>
                </a:solidFill>
              </a:rPr>
              <a:t>• Nuclear membrane disappears.</a:t>
            </a:r>
          </a:p>
          <a:p>
            <a:r>
              <a:rPr lang="en-GB" dirty="0">
                <a:solidFill>
                  <a:prstClr val="black"/>
                </a:solidFill>
              </a:rPr>
              <a:t>• At this stage, each chromosome consists of two identical sister chromatids, held together by a centromere</a:t>
            </a:r>
          </a:p>
        </p:txBody>
      </p:sp>
      <p:sp>
        <p:nvSpPr>
          <p:cNvPr id="16" name="15 Rectángulo"/>
          <p:cNvSpPr/>
          <p:nvPr/>
        </p:nvSpPr>
        <p:spPr>
          <a:xfrm>
            <a:off x="4984422" y="48767"/>
            <a:ext cx="2225929" cy="707886"/>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762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1000"/>
                                        <p:tgtEl>
                                          <p:spTgt spid="15">
                                            <p:txEl>
                                              <p:pRg st="2" end="2"/>
                                            </p:txEl>
                                          </p:spTgt>
                                        </p:tgtEl>
                                      </p:cBhvr>
                                    </p:animEffect>
                                    <p:anim calcmode="lin" valueType="num">
                                      <p:cBhvr>
                                        <p:cTn id="2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1000"/>
                                        <p:tgtEl>
                                          <p:spTgt spid="15">
                                            <p:txEl>
                                              <p:pRg st="3" end="3"/>
                                            </p:txEl>
                                          </p:spTgt>
                                        </p:tgtEl>
                                      </p:cBhvr>
                                    </p:animEffect>
                                    <p:anim calcmode="lin" valueType="num">
                                      <p:cBhvr>
                                        <p:cTn id="3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1000"/>
                                        <p:tgtEl>
                                          <p:spTgt spid="15">
                                            <p:txEl>
                                              <p:pRg st="4" end="4"/>
                                            </p:txEl>
                                          </p:spTgt>
                                        </p:tgtEl>
                                      </p:cBhvr>
                                    </p:animEffect>
                                    <p:anim calcmode="lin" valueType="num">
                                      <p:cBhvr>
                                        <p:cTn id="41"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animEffect transition="in" filter="fade">
                                      <p:cBhvr>
                                        <p:cTn id="47" dur="1000"/>
                                        <p:tgtEl>
                                          <p:spTgt spid="15">
                                            <p:txEl>
                                              <p:pRg st="5" end="5"/>
                                            </p:txEl>
                                          </p:spTgt>
                                        </p:tgtEl>
                                      </p:cBhvr>
                                    </p:animEffect>
                                    <p:anim calcmode="lin" valueType="num">
                                      <p:cBhvr>
                                        <p:cTn id="48"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xEl>
                                              <p:pRg st="6" end="6"/>
                                            </p:txEl>
                                          </p:spTgt>
                                        </p:tgtEl>
                                        <p:attrNameLst>
                                          <p:attrName>style.visibility</p:attrName>
                                        </p:attrNameLst>
                                      </p:cBhvr>
                                      <p:to>
                                        <p:strVal val="visible"/>
                                      </p:to>
                                    </p:set>
                                    <p:animEffect transition="in" filter="fade">
                                      <p:cBhvr>
                                        <p:cTn id="54" dur="1000"/>
                                        <p:tgtEl>
                                          <p:spTgt spid="15">
                                            <p:txEl>
                                              <p:pRg st="6" end="6"/>
                                            </p:txEl>
                                          </p:spTgt>
                                        </p:tgtEl>
                                      </p:cBhvr>
                                    </p:animEffect>
                                    <p:anim calcmode="lin" valueType="num">
                                      <p:cBhvr>
                                        <p:cTn id="55"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build="p"/>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62</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3" name="12 Rectángulo"/>
          <p:cNvSpPr/>
          <p:nvPr/>
        </p:nvSpPr>
        <p:spPr>
          <a:xfrm>
            <a:off x="867657" y="-110290"/>
            <a:ext cx="10697993" cy="1200329"/>
          </a:xfrm>
          <a:prstGeom prst="rect">
            <a:avLst/>
          </a:prstGeom>
          <a:noFill/>
        </p:spPr>
        <p:txBody>
          <a:bodyPr wrap="none" lIns="91440" tIns="45720" rIns="91440" bIns="45720" anchor="ctr">
            <a:spAutoFit/>
          </a:bodyPr>
          <a:lstStyle/>
          <a:p>
            <a:pPr algn="ctr"/>
            <a:r>
              <a:rPr lang="es-ES"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role of mitosis</a:t>
            </a:r>
          </a:p>
          <a:p>
            <a:pPr algn="ct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Mitosis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is</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the</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division</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of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the</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nucleus</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into</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two</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genetically</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identical</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daughter</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nuclei</a:t>
            </a:r>
            <a:endPar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280" y="1934824"/>
            <a:ext cx="4367833" cy="447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034641" y="2436855"/>
            <a:ext cx="5954639" cy="3785652"/>
          </a:xfrm>
          <a:prstGeom prst="rect">
            <a:avLst/>
          </a:prstGeom>
        </p:spPr>
        <p:txBody>
          <a:bodyPr wrap="square">
            <a:spAutoFit/>
          </a:bodyPr>
          <a:lstStyle/>
          <a:p>
            <a:r>
              <a:rPr lang="en-GB" sz="2400" dirty="0"/>
              <a:t>The DNA is copied into two genetically identical chromatids, which will be separated into each new daughter cell in mitosis.</a:t>
            </a:r>
          </a:p>
          <a:p>
            <a:endParaRPr lang="en-GB" sz="2400" dirty="0"/>
          </a:p>
          <a:p>
            <a:r>
              <a:rPr lang="en-GB" sz="2400" dirty="0"/>
              <a:t>Mitosis occurs for many different reasons, like for example; asexual reproduction, embryonic development, tissue repair or growth.</a:t>
            </a:r>
          </a:p>
          <a:p>
            <a:endParaRPr lang="en-GB" sz="2400" dirty="0"/>
          </a:p>
          <a:p>
            <a:r>
              <a:rPr lang="en-GB" sz="2400" dirty="0"/>
              <a:t>Mitosis is divided into four phases, Prophase, Metaphase, Anaphase and Telophase.</a:t>
            </a:r>
          </a:p>
        </p:txBody>
      </p:sp>
      <p:sp>
        <p:nvSpPr>
          <p:cNvPr id="8" name="12 Rectángulo">
            <a:extLst>
              <a:ext uri="{FF2B5EF4-FFF2-40B4-BE49-F238E27FC236}">
                <a16:creationId xmlns:a16="http://schemas.microsoft.com/office/drawing/2014/main" id="{4D60904D-619C-4CF0-8755-DDAEDF382C8E}"/>
              </a:ext>
            </a:extLst>
          </p:cNvPr>
          <p:cNvSpPr/>
          <p:nvPr/>
        </p:nvSpPr>
        <p:spPr>
          <a:xfrm>
            <a:off x="36260" y="1174080"/>
            <a:ext cx="11529390" cy="1077218"/>
          </a:xfrm>
          <a:prstGeom prst="rect">
            <a:avLst/>
          </a:prstGeom>
          <a:noFill/>
        </p:spPr>
        <p:txBody>
          <a:bodyPr wrap="square" lIns="91440" tIns="45720" rIns="91440" bIns="45720" anchor="ctr">
            <a:spAutoFit/>
          </a:bodyPr>
          <a:lstStyle/>
          <a:p>
            <a:pPr algn="ct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You</a:t>
            </a:r>
            <a:r>
              <a:rPr lang="es-ES" sz="32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must</a:t>
            </a:r>
            <a:r>
              <a:rPr lang="es-ES" sz="3200" b="1" dirty="0">
                <a:ln w="12700">
                  <a:solidFill>
                    <a:schemeClr val="tx2">
                      <a:satMod val="155000"/>
                    </a:schemeClr>
                  </a:solidFill>
                  <a:prstDash val="solid"/>
                </a:ln>
                <a:effectLst>
                  <a:outerShdw blurRad="41275" dist="20320" dir="1800000" algn="tl" rotWithShape="0">
                    <a:srgbClr val="000000">
                      <a:alpha val="40000"/>
                    </a:srgbClr>
                  </a:outerShdw>
                </a:effectLst>
              </a:rPr>
              <a:t> be </a:t>
            </a: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able</a:t>
            </a:r>
            <a:r>
              <a:rPr lang="es-ES" sz="3200" b="1" dirty="0">
                <a:ln w="12700">
                  <a:solidFill>
                    <a:schemeClr val="tx2">
                      <a:satMod val="155000"/>
                    </a:schemeClr>
                  </a:solidFill>
                  <a:prstDash val="solid"/>
                </a:ln>
                <a:effectLst>
                  <a:outerShdw blurRad="41275" dist="20320" dir="1800000" algn="tl" rotWithShape="0">
                    <a:srgbClr val="000000">
                      <a:alpha val="40000"/>
                    </a:srgbClr>
                  </a:outerShdw>
                </a:effectLst>
              </a:rPr>
              <a:t> to </a:t>
            </a: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recognise</a:t>
            </a:r>
            <a:r>
              <a:rPr lang="es-ES" sz="32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32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phases</a:t>
            </a:r>
            <a:r>
              <a:rPr lang="es-ES" sz="3200" b="1" dirty="0">
                <a:ln w="12700">
                  <a:solidFill>
                    <a:schemeClr val="tx2">
                      <a:satMod val="155000"/>
                    </a:schemeClr>
                  </a:solidFill>
                  <a:prstDash val="solid"/>
                </a:ln>
                <a:effectLst>
                  <a:outerShdw blurRad="41275" dist="20320" dir="1800000" algn="tl" rotWithShape="0">
                    <a:srgbClr val="000000">
                      <a:alpha val="40000"/>
                    </a:srgbClr>
                  </a:outerShdw>
                </a:effectLst>
              </a:rPr>
              <a:t> of mitosis </a:t>
            </a: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under</a:t>
            </a:r>
            <a:r>
              <a:rPr lang="es-ES" sz="3200" b="1" dirty="0">
                <a:ln w="12700">
                  <a:solidFill>
                    <a:schemeClr val="tx2">
                      <a:satMod val="155000"/>
                    </a:schemeClr>
                  </a:solidFill>
                  <a:prstDash val="solid"/>
                </a:ln>
                <a:effectLst>
                  <a:outerShdw blurRad="41275" dist="20320" dir="1800000" algn="tl" rotWithShape="0">
                    <a:srgbClr val="000000">
                      <a:alpha val="40000"/>
                    </a:srgbClr>
                  </a:outerShdw>
                </a:effectLst>
              </a:rPr>
              <a:t> a </a:t>
            </a:r>
            <a:r>
              <a:rPr lang="es-ES" sz="3200" b="1" dirty="0" err="1">
                <a:ln w="12700">
                  <a:solidFill>
                    <a:schemeClr val="tx2">
                      <a:satMod val="155000"/>
                    </a:schemeClr>
                  </a:solidFill>
                  <a:prstDash val="solid"/>
                </a:ln>
                <a:effectLst>
                  <a:outerShdw blurRad="41275" dist="20320" dir="1800000" algn="tl" rotWithShape="0">
                    <a:srgbClr val="000000">
                      <a:alpha val="40000"/>
                    </a:srgbClr>
                  </a:outerShdw>
                </a:effectLst>
              </a:rPr>
              <a:t>microscope</a:t>
            </a:r>
            <a:endParaRPr lang="es-ES" sz="32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7625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63</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3" name="12 Rectángulo"/>
          <p:cNvSpPr/>
          <p:nvPr/>
        </p:nvSpPr>
        <p:spPr>
          <a:xfrm>
            <a:off x="748389" y="-110290"/>
            <a:ext cx="10697993" cy="1200329"/>
          </a:xfrm>
          <a:prstGeom prst="rect">
            <a:avLst/>
          </a:prstGeom>
          <a:noFill/>
        </p:spPr>
        <p:txBody>
          <a:bodyPr wrap="none" lIns="91440" tIns="45720" rIns="91440" bIns="45720" anchor="ctr">
            <a:spAutoFit/>
          </a:bodyPr>
          <a:lstStyle/>
          <a:p>
            <a:pPr algn="ctr"/>
            <a:r>
              <a:rPr lang="es-ES"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role of mitosis</a:t>
            </a:r>
          </a:p>
          <a:p>
            <a:pPr algn="ct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Mitosis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is</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the</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division</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of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the</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nucleus</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into</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two</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genetically</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identical</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daughter</a:t>
            </a:r>
            <a:r>
              <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nuclei</a:t>
            </a:r>
            <a:endParaRPr lang="es-E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1026" name="Picture 2" descr="cell animated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67119" y="1959222"/>
            <a:ext cx="8159514" cy="466258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351799" y="1293798"/>
            <a:ext cx="8086637" cy="461665"/>
          </a:xfrm>
          <a:prstGeom prst="rect">
            <a:avLst/>
          </a:prstGeom>
          <a:noFill/>
        </p:spPr>
        <p:txBody>
          <a:bodyPr wrap="none" rtlCol="0">
            <a:spAutoFit/>
          </a:bodyPr>
          <a:lstStyle/>
          <a:p>
            <a:r>
              <a:rPr lang="en-GB" sz="2400" dirty="0"/>
              <a:t>Coloured EM time-lapse of mitosis. Do You recognise the phases?</a:t>
            </a:r>
          </a:p>
        </p:txBody>
      </p:sp>
    </p:spTree>
    <p:extLst>
      <p:ext uri="{BB962C8B-B14F-4D97-AF65-F5344CB8AC3E}">
        <p14:creationId xmlns:p14="http://schemas.microsoft.com/office/powerpoint/2010/main" val="5628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927763"/>
            <a:ext cx="1332156" cy="365125"/>
          </a:xfrm>
        </p:spPr>
        <p:txBody>
          <a:bodyPr/>
          <a:lstStyle/>
          <a:p>
            <a:pPr algn="ctr"/>
            <a:fld id="{6E2D2B3B-882E-40F3-A32F-6DD516915044}" type="slidenum">
              <a:rPr lang="en-US" smtClean="0">
                <a:solidFill>
                  <a:prstClr val="black"/>
                </a:solidFill>
              </a:rPr>
              <a:pPr algn="ctr"/>
              <a:t>64</a:t>
            </a:fld>
            <a:endParaRPr lang="en-US">
              <a:solidFill>
                <a:prstClr val="black"/>
              </a:solidFill>
            </a:endParaRPr>
          </a:p>
        </p:txBody>
      </p:sp>
      <p:sp>
        <p:nvSpPr>
          <p:cNvPr id="10" name="Footer Placeholder 9"/>
          <p:cNvSpPr>
            <a:spLocks noGrp="1"/>
          </p:cNvSpPr>
          <p:nvPr>
            <p:ph type="ftr" sz="quarter" idx="11"/>
          </p:nvPr>
        </p:nvSpPr>
        <p:spPr>
          <a:xfrm>
            <a:off x="4295800" y="6930192"/>
            <a:ext cx="3502152" cy="365125"/>
          </a:xfrm>
        </p:spPr>
        <p:txBody>
          <a:bodyPr/>
          <a:lstStyle/>
          <a:p>
            <a:pPr algn="ctr"/>
            <a:r>
              <a:rPr lang="en-US" dirty="0">
                <a:solidFill>
                  <a:srgbClr val="94C600"/>
                </a:solidFill>
              </a:rPr>
              <a:t> </a:t>
            </a:r>
          </a:p>
        </p:txBody>
      </p:sp>
      <p:sp>
        <p:nvSpPr>
          <p:cNvPr id="13" name="12 Rectángulo"/>
          <p:cNvSpPr/>
          <p:nvPr/>
        </p:nvSpPr>
        <p:spPr>
          <a:xfrm>
            <a:off x="1392385" y="-110290"/>
            <a:ext cx="9410013" cy="1200329"/>
          </a:xfrm>
          <a:prstGeom prst="rect">
            <a:avLst/>
          </a:prstGeom>
          <a:noFill/>
        </p:spPr>
        <p:txBody>
          <a:bodyPr wrap="none" lIns="91440" tIns="45720" rIns="91440" bIns="45720" anchor="ctr">
            <a:spAutoFit/>
          </a:bodyPr>
          <a:lstStyle/>
          <a:p>
            <a:pPr algn="ctr"/>
            <a:r>
              <a:rPr lang="es-ES"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You</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must</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be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able</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to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recognise</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phases</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of mitosis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under</a:t>
            </a: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 a </a:t>
            </a:r>
            <a:r>
              <a:rPr lang="es-ES" sz="2400" b="1" dirty="0" err="1">
                <a:ln w="12700">
                  <a:solidFill>
                    <a:schemeClr val="tx2">
                      <a:satMod val="155000"/>
                    </a:schemeClr>
                  </a:solidFill>
                  <a:prstDash val="solid"/>
                </a:ln>
                <a:effectLst>
                  <a:outerShdw blurRad="41275" dist="20320" dir="1800000" algn="tl" rotWithShape="0">
                    <a:srgbClr val="000000">
                      <a:alpha val="40000"/>
                    </a:srgbClr>
                  </a:outerShdw>
                </a:effectLst>
              </a:rPr>
              <a:t>microscope</a:t>
            </a:r>
            <a:endParaRPr lang="es-ES"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 name="1 CuadroTexto"/>
          <p:cNvSpPr txBox="1"/>
          <p:nvPr/>
        </p:nvSpPr>
        <p:spPr>
          <a:xfrm>
            <a:off x="1160980" y="1207839"/>
            <a:ext cx="10368411" cy="1569660"/>
          </a:xfrm>
          <a:prstGeom prst="rect">
            <a:avLst/>
          </a:prstGeom>
          <a:noFill/>
        </p:spPr>
        <p:txBody>
          <a:bodyPr wrap="square" rtlCol="0">
            <a:spAutoFit/>
          </a:bodyPr>
          <a:lstStyle/>
          <a:p>
            <a:r>
              <a:rPr lang="en-GB" sz="2400" dirty="0"/>
              <a:t>One of the best places to find cells in mitosis is in the tips of roots. Roots grow fast so many cells in their tips are dividing. This can be done with a simple lab practical. To recognise the phases you should understand what happens in each one of them. So let’s revise them one by one.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881"/>
          <a:stretch/>
        </p:blipFill>
        <p:spPr bwMode="auto">
          <a:xfrm>
            <a:off x="1522018" y="3742588"/>
            <a:ext cx="5886450" cy="197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596007" y="5732947"/>
            <a:ext cx="5777928" cy="369332"/>
          </a:xfrm>
          <a:prstGeom prst="rect">
            <a:avLst/>
          </a:prstGeom>
          <a:noFill/>
        </p:spPr>
        <p:txBody>
          <a:bodyPr wrap="none" rtlCol="0">
            <a:spAutoFit/>
          </a:bodyPr>
          <a:lstStyle/>
          <a:p>
            <a:r>
              <a:rPr lang="en-GB" dirty="0"/>
              <a:t>What are the differences between interphase and prophase?</a:t>
            </a:r>
          </a:p>
        </p:txBody>
      </p:sp>
      <p:sp>
        <p:nvSpPr>
          <p:cNvPr id="4" name="3 CuadroTexto"/>
          <p:cNvSpPr txBox="1"/>
          <p:nvPr/>
        </p:nvSpPr>
        <p:spPr>
          <a:xfrm>
            <a:off x="5484440" y="3359840"/>
            <a:ext cx="1034450" cy="369332"/>
          </a:xfrm>
          <a:prstGeom prst="rect">
            <a:avLst/>
          </a:prstGeom>
          <a:noFill/>
        </p:spPr>
        <p:txBody>
          <a:bodyPr wrap="none" rtlCol="0">
            <a:spAutoFit/>
          </a:bodyPr>
          <a:lstStyle/>
          <a:p>
            <a:r>
              <a:rPr lang="en-GB" dirty="0"/>
              <a:t>Prophase</a:t>
            </a:r>
          </a:p>
        </p:txBody>
      </p:sp>
      <p:sp>
        <p:nvSpPr>
          <p:cNvPr id="9" name="8 CuadroTexto"/>
          <p:cNvSpPr txBox="1"/>
          <p:nvPr/>
        </p:nvSpPr>
        <p:spPr>
          <a:xfrm>
            <a:off x="2244081" y="3359840"/>
            <a:ext cx="1138453" cy="369332"/>
          </a:xfrm>
          <a:prstGeom prst="rect">
            <a:avLst/>
          </a:prstGeom>
          <a:noFill/>
        </p:spPr>
        <p:txBody>
          <a:bodyPr wrap="none" rtlCol="0">
            <a:spAutoFit/>
          </a:bodyPr>
          <a:lstStyle/>
          <a:p>
            <a:r>
              <a:rPr lang="en-GB" dirty="0"/>
              <a:t>Interphase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505" y="3218245"/>
            <a:ext cx="28003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de flecha"/>
          <p:cNvCxnSpPr/>
          <p:nvPr/>
        </p:nvCxnSpPr>
        <p:spPr>
          <a:xfrm>
            <a:off x="3863752" y="4549866"/>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65F80C7-2D32-4752-BD7C-E2B3A75A4EA6}"/>
              </a:ext>
            </a:extLst>
          </p:cNvPr>
          <p:cNvSpPr/>
          <p:nvPr/>
        </p:nvSpPr>
        <p:spPr>
          <a:xfrm>
            <a:off x="3650520" y="2895299"/>
            <a:ext cx="1375698" cy="461665"/>
          </a:xfrm>
          <a:prstGeom prst="rect">
            <a:avLst/>
          </a:prstGeom>
        </p:spPr>
        <p:txBody>
          <a:bodyPr wrap="none">
            <a:spAutoFit/>
          </a:bodyPr>
          <a:lstStyle/>
          <a:p>
            <a:r>
              <a:rPr lang="en-GB" sz="2400" b="1" u="sng" dirty="0"/>
              <a:t>Prophase</a:t>
            </a:r>
            <a:endParaRPr lang="es-ES" sz="2400" dirty="0"/>
          </a:p>
        </p:txBody>
      </p:sp>
    </p:spTree>
    <p:extLst>
      <p:ext uri="{BB962C8B-B14F-4D97-AF65-F5344CB8AC3E}">
        <p14:creationId xmlns:p14="http://schemas.microsoft.com/office/powerpoint/2010/main" val="17539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fade">
                                      <p:cBhvr>
                                        <p:cTn id="4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P spid="3" grpId="0"/>
      <p:bldP spid="4"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65</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2" name="1 CuadroTexto"/>
          <p:cNvSpPr txBox="1"/>
          <p:nvPr/>
        </p:nvSpPr>
        <p:spPr>
          <a:xfrm>
            <a:off x="1764312" y="1192921"/>
            <a:ext cx="8646919" cy="369332"/>
          </a:xfrm>
          <a:prstGeom prst="rect">
            <a:avLst/>
          </a:prstGeom>
          <a:noFill/>
        </p:spPr>
        <p:txBody>
          <a:bodyPr wrap="square" rtlCol="0">
            <a:spAutoFit/>
          </a:bodyPr>
          <a:lstStyle/>
          <a:p>
            <a:r>
              <a:rPr lang="en-GB" b="1" dirty="0"/>
              <a:t>Metaphase</a:t>
            </a:r>
          </a:p>
        </p:txBody>
      </p:sp>
      <p:sp>
        <p:nvSpPr>
          <p:cNvPr id="6" name="5 Rectángulo"/>
          <p:cNvSpPr/>
          <p:nvPr/>
        </p:nvSpPr>
        <p:spPr>
          <a:xfrm>
            <a:off x="2562994" y="-2569"/>
            <a:ext cx="7068795" cy="984885"/>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a:t>
            </a: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able</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recognise</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 </a:t>
            </a: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microscope</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4776"/>
          <a:stretch/>
        </p:blipFill>
        <p:spPr bwMode="auto">
          <a:xfrm>
            <a:off x="2879474" y="1588720"/>
            <a:ext cx="212375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232" y="1192922"/>
            <a:ext cx="4069998" cy="504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983"/>
          <a:stretch/>
        </p:blipFill>
        <p:spPr bwMode="auto">
          <a:xfrm>
            <a:off x="2312932" y="3861049"/>
            <a:ext cx="3256836"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5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66</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2" name="1 CuadroTexto"/>
          <p:cNvSpPr txBox="1"/>
          <p:nvPr/>
        </p:nvSpPr>
        <p:spPr>
          <a:xfrm>
            <a:off x="1765596" y="1196752"/>
            <a:ext cx="8646919" cy="461665"/>
          </a:xfrm>
          <a:prstGeom prst="rect">
            <a:avLst/>
          </a:prstGeom>
          <a:noFill/>
        </p:spPr>
        <p:txBody>
          <a:bodyPr wrap="square" rtlCol="0">
            <a:spAutoFit/>
          </a:bodyPr>
          <a:lstStyle/>
          <a:p>
            <a:r>
              <a:rPr lang="en-GB" sz="2400" b="1" u="sng" dirty="0"/>
              <a:t>Anaphase</a:t>
            </a:r>
          </a:p>
        </p:txBody>
      </p:sp>
      <p:sp>
        <p:nvSpPr>
          <p:cNvPr id="6" name="5 Rectángulo"/>
          <p:cNvSpPr/>
          <p:nvPr/>
        </p:nvSpPr>
        <p:spPr>
          <a:xfrm>
            <a:off x="2562994" y="-2569"/>
            <a:ext cx="7068795" cy="984885"/>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You</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must</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be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able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to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recognise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phases</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of mitosis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under</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microscope</a:t>
            </a:r>
            <a:endParaRPr lang="es-E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814" y="1844824"/>
            <a:ext cx="22479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448" y="4363668"/>
            <a:ext cx="30194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928" y="1381418"/>
            <a:ext cx="4674462" cy="494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fade">
                                      <p:cBhvr>
                                        <p:cTn id="20" dur="500"/>
                                        <p:tgtEl>
                                          <p:spTgt spid="409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67</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2" name="1 CuadroTexto"/>
          <p:cNvSpPr txBox="1"/>
          <p:nvPr/>
        </p:nvSpPr>
        <p:spPr>
          <a:xfrm>
            <a:off x="1765596" y="1196752"/>
            <a:ext cx="8646919" cy="461665"/>
          </a:xfrm>
          <a:prstGeom prst="rect">
            <a:avLst/>
          </a:prstGeom>
          <a:noFill/>
        </p:spPr>
        <p:txBody>
          <a:bodyPr wrap="square" rtlCol="0">
            <a:spAutoFit/>
          </a:bodyPr>
          <a:lstStyle/>
          <a:p>
            <a:r>
              <a:rPr lang="en-GB" sz="2400" b="1" u="sng" dirty="0"/>
              <a:t>Telophase</a:t>
            </a:r>
          </a:p>
        </p:txBody>
      </p:sp>
      <p:sp>
        <p:nvSpPr>
          <p:cNvPr id="6" name="5 Rectángulo"/>
          <p:cNvSpPr/>
          <p:nvPr/>
        </p:nvSpPr>
        <p:spPr>
          <a:xfrm>
            <a:off x="2562994" y="-2569"/>
            <a:ext cx="7068795" cy="984885"/>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Phases</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mitosis</a:t>
            </a:r>
          </a:p>
          <a:p>
            <a:pPr algn="ct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You</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must</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be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able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to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recognise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phases</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of mitosis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under</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 a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rPr>
              <a:t>microscope</a:t>
            </a:r>
            <a:endParaRPr lang="es-E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595" y="1916832"/>
            <a:ext cx="53149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4077073"/>
            <a:ext cx="4019088" cy="230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815" y="1676266"/>
            <a:ext cx="358747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62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68</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6" name="15 Rectángulo"/>
          <p:cNvSpPr/>
          <p:nvPr/>
        </p:nvSpPr>
        <p:spPr>
          <a:xfrm>
            <a:off x="2199946" y="9178"/>
            <a:ext cx="7944034" cy="1015663"/>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Cytokinesis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Cytokinesis</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occurs</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after</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mitosis and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is</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different</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in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plant</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and animal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cells</a:t>
            </a:r>
            <a:endParaRPr lang="es-ES" sz="105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2 CuadroTexto"/>
          <p:cNvSpPr txBox="1"/>
          <p:nvPr/>
        </p:nvSpPr>
        <p:spPr>
          <a:xfrm>
            <a:off x="901148" y="1028635"/>
            <a:ext cx="9779454" cy="1200329"/>
          </a:xfrm>
          <a:prstGeom prst="rect">
            <a:avLst/>
          </a:prstGeom>
          <a:noFill/>
        </p:spPr>
        <p:txBody>
          <a:bodyPr wrap="square" rtlCol="0">
            <a:spAutoFit/>
          </a:bodyPr>
          <a:lstStyle/>
          <a:p>
            <a:r>
              <a:rPr lang="en-GB" sz="2400" dirty="0"/>
              <a:t>When there are two genetically equal nuclei in a cell the cell needs to divide in two, this process is called cytokinesis. </a:t>
            </a:r>
          </a:p>
          <a:p>
            <a:endParaRPr lang="en-GB" sz="2400" dirty="0"/>
          </a:p>
        </p:txBody>
      </p:sp>
      <p:sp>
        <p:nvSpPr>
          <p:cNvPr id="4" name="3 CuadroTexto"/>
          <p:cNvSpPr txBox="1"/>
          <p:nvPr/>
        </p:nvSpPr>
        <p:spPr>
          <a:xfrm>
            <a:off x="9629064" y="2598296"/>
            <a:ext cx="604653" cy="369332"/>
          </a:xfrm>
          <a:prstGeom prst="rect">
            <a:avLst/>
          </a:prstGeom>
          <a:noFill/>
        </p:spPr>
        <p:txBody>
          <a:bodyPr wrap="none" rtlCol="0">
            <a:spAutoFit/>
          </a:bodyPr>
          <a:lstStyle/>
          <a:p>
            <a:r>
              <a:rPr lang="en-GB" dirty="0">
                <a:hlinkClick r:id="rId2"/>
              </a:rPr>
              <a:t>LINK</a:t>
            </a:r>
            <a:endParaRPr lang="en-GB" dirty="0"/>
          </a:p>
        </p:txBody>
      </p:sp>
      <p:pic>
        <p:nvPicPr>
          <p:cNvPr id="1026" name="Picture 2" descr="http://www.mun.ca/biology/desmid/brian/BIOL2060/BIOL2060-19/19_28.jpg"/>
          <p:cNvPicPr>
            <a:picLocks noChangeAspect="1" noChangeArrowheads="1"/>
          </p:cNvPicPr>
          <p:nvPr/>
        </p:nvPicPr>
        <p:blipFill rotWithShape="1">
          <a:blip r:embed="rId3">
            <a:extLst>
              <a:ext uri="{28A0092B-C50C-407E-A947-70E740481C1C}">
                <a14:useLocalDpi xmlns:a14="http://schemas.microsoft.com/office/drawing/2010/main" val="0"/>
              </a:ext>
            </a:extLst>
          </a:blip>
          <a:srcRect b="7424"/>
          <a:stretch/>
        </p:blipFill>
        <p:spPr bwMode="auto">
          <a:xfrm>
            <a:off x="7153362" y="1772816"/>
            <a:ext cx="3559782" cy="444338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68606" y="2149432"/>
            <a:ext cx="6252214" cy="4524315"/>
          </a:xfrm>
          <a:prstGeom prst="rect">
            <a:avLst/>
          </a:prstGeom>
        </p:spPr>
        <p:txBody>
          <a:bodyPr wrap="square">
            <a:spAutoFit/>
          </a:bodyPr>
          <a:lstStyle/>
          <a:p>
            <a:r>
              <a:rPr lang="en-GB" sz="2400" dirty="0"/>
              <a:t>The process of cytokinesis is different in plant and animal cells. </a:t>
            </a:r>
          </a:p>
          <a:p>
            <a:endParaRPr lang="en-GB" sz="2400" dirty="0"/>
          </a:p>
          <a:p>
            <a:r>
              <a:rPr lang="en-GB" sz="2400" b="1" u="sng" dirty="0"/>
              <a:t>Animal cells</a:t>
            </a:r>
            <a:br>
              <a:rPr lang="en-GB" sz="2400" dirty="0"/>
            </a:br>
            <a:r>
              <a:rPr lang="en-GB" sz="2400" dirty="0"/>
              <a:t>In animal cells the plasma membrane is pulled inwards around the equator of a cell to form a cleavage furrow. This is done by the use of contractile proteins in the form of a ring, around the cell´s equator. The proteins are called </a:t>
            </a:r>
            <a:r>
              <a:rPr lang="en-GB" sz="2400" b="1" dirty="0"/>
              <a:t>actin and myosin</a:t>
            </a:r>
            <a:r>
              <a:rPr lang="en-GB" sz="2400" dirty="0"/>
              <a:t>, similar to the proteins which cause muscles to contract. </a:t>
            </a:r>
          </a:p>
          <a:p>
            <a:endParaRPr lang="en-GB" sz="2400" dirty="0"/>
          </a:p>
        </p:txBody>
      </p:sp>
    </p:spTree>
    <p:extLst>
      <p:ext uri="{BB962C8B-B14F-4D97-AF65-F5344CB8AC3E}">
        <p14:creationId xmlns:p14="http://schemas.microsoft.com/office/powerpoint/2010/main" val="242817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69</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6" name="15 Rectángulo"/>
          <p:cNvSpPr/>
          <p:nvPr/>
        </p:nvSpPr>
        <p:spPr>
          <a:xfrm>
            <a:off x="2199946" y="9178"/>
            <a:ext cx="7944034" cy="1015663"/>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Cytokinesis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Cytokinesis</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occurs</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after</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mitosis and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is</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different</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in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plant</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 and animal </a:t>
            </a: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rPr>
              <a:t>cells</a:t>
            </a:r>
            <a:endParaRPr lang="es-ES" sz="105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5 Rectángulo"/>
          <p:cNvSpPr/>
          <p:nvPr/>
        </p:nvSpPr>
        <p:spPr>
          <a:xfrm>
            <a:off x="907681" y="812556"/>
            <a:ext cx="5970197" cy="5632311"/>
          </a:xfrm>
          <a:prstGeom prst="rect">
            <a:avLst/>
          </a:prstGeom>
        </p:spPr>
        <p:txBody>
          <a:bodyPr wrap="square">
            <a:spAutoFit/>
          </a:bodyPr>
          <a:lstStyle/>
          <a:p>
            <a:endParaRPr lang="en-GB" sz="2400" dirty="0"/>
          </a:p>
          <a:p>
            <a:r>
              <a:rPr lang="en-GB" sz="2400" b="1" u="sng" dirty="0"/>
              <a:t>Plant cells</a:t>
            </a:r>
            <a:br>
              <a:rPr lang="en-GB" sz="2400" dirty="0"/>
            </a:br>
            <a:r>
              <a:rPr lang="en-GB" sz="2400" dirty="0"/>
              <a:t>In pant cells vesicles are moved towards the equator where they form tubular structures. </a:t>
            </a:r>
          </a:p>
          <a:p>
            <a:r>
              <a:rPr lang="en-GB" sz="2400" dirty="0"/>
              <a:t>More vesicles will join and they together will form two </a:t>
            </a:r>
            <a:r>
              <a:rPr lang="en-GB" sz="2400" b="1" dirty="0"/>
              <a:t>new plasma membranes</a:t>
            </a:r>
            <a:r>
              <a:rPr lang="en-GB" sz="2400" dirty="0"/>
              <a:t>. This is how the cytoplasm is split in two. </a:t>
            </a:r>
          </a:p>
          <a:p>
            <a:endParaRPr lang="en-GB" sz="2400" dirty="0"/>
          </a:p>
          <a:p>
            <a:r>
              <a:rPr lang="en-GB" sz="2400" dirty="0"/>
              <a:t>Now pectin and other substances are moved to the newly formed membranes and will deposit between them by endocytosis.  This will form the middle lamella which will form the </a:t>
            </a:r>
            <a:r>
              <a:rPr lang="en-GB" sz="2400" b="1" dirty="0"/>
              <a:t>new cell walls</a:t>
            </a:r>
            <a:r>
              <a:rPr lang="en-GB" sz="2400" dirty="0"/>
              <a:t>. Cellulose will accumulate and the walls are finished. Now there are two complete  </a:t>
            </a:r>
          </a:p>
          <a:p>
            <a:r>
              <a:rPr lang="en-GB" sz="2400" dirty="0"/>
              <a:t>     daughter cells.</a:t>
            </a:r>
          </a:p>
        </p:txBody>
      </p:sp>
      <p:pic>
        <p:nvPicPr>
          <p:cNvPr id="2050" name="Picture 2" descr="http://www.quia.com/files/quia/users/lmcgee/mitosis/AP_Chapter_12/Cytokinesi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885"/>
          <a:stretch/>
        </p:blipFill>
        <p:spPr bwMode="auto">
          <a:xfrm>
            <a:off x="7032104" y="1772816"/>
            <a:ext cx="3618604" cy="48933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flipV="1">
            <a:off x="6744072" y="3068960"/>
            <a:ext cx="180020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651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ell theory exceptions">
            <a:extLst>
              <a:ext uri="{FF2B5EF4-FFF2-40B4-BE49-F238E27FC236}">
                <a16:creationId xmlns:a16="http://schemas.microsoft.com/office/drawing/2014/main" id="{BA0C8EEE-D5AA-4540-B08C-7223756EE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00" r="-1"/>
          <a:stretch/>
        </p:blipFill>
        <p:spPr bwMode="auto">
          <a:xfrm>
            <a:off x="7445829" y="2497720"/>
            <a:ext cx="3601581"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40B78E-4CE5-43D3-87D9-BBD4D8FAF185}"/>
              </a:ext>
            </a:extLst>
          </p:cNvPr>
          <p:cNvSpPr>
            <a:spLocks noGrp="1"/>
          </p:cNvSpPr>
          <p:nvPr>
            <p:ph type="title"/>
          </p:nvPr>
        </p:nvSpPr>
        <p:spPr>
          <a:xfrm>
            <a:off x="1141412" y="844979"/>
            <a:ext cx="9905998" cy="1478570"/>
          </a:xfrm>
        </p:spPr>
        <p:txBody>
          <a:bodyPr>
            <a:normAutofit/>
          </a:bodyPr>
          <a:lstStyle/>
          <a:p>
            <a:pPr algn="ctr"/>
            <a:r>
              <a:rPr lang="es-ES" b="1" dirty="0" err="1"/>
              <a:t>Giant</a:t>
            </a:r>
            <a:r>
              <a:rPr lang="es-ES" b="1" dirty="0"/>
              <a:t> </a:t>
            </a:r>
            <a:r>
              <a:rPr lang="es-ES" b="1" dirty="0" err="1"/>
              <a:t>Algae</a:t>
            </a:r>
            <a:endParaRPr lang="es-ES"/>
          </a:p>
        </p:txBody>
      </p:sp>
      <p:sp>
        <p:nvSpPr>
          <p:cNvPr id="3" name="Content Placeholder 2">
            <a:extLst>
              <a:ext uri="{FF2B5EF4-FFF2-40B4-BE49-F238E27FC236}">
                <a16:creationId xmlns:a16="http://schemas.microsoft.com/office/drawing/2014/main" id="{D0642B91-C142-4126-AF26-D7C411FA451C}"/>
              </a:ext>
            </a:extLst>
          </p:cNvPr>
          <p:cNvSpPr>
            <a:spLocks noGrp="1"/>
          </p:cNvSpPr>
          <p:nvPr>
            <p:ph idx="1"/>
          </p:nvPr>
        </p:nvSpPr>
        <p:spPr>
          <a:xfrm>
            <a:off x="1141412" y="2249487"/>
            <a:ext cx="4844521" cy="3541714"/>
          </a:xfrm>
        </p:spPr>
        <p:txBody>
          <a:bodyPr anchor="ctr">
            <a:normAutofit/>
          </a:bodyPr>
          <a:lstStyle/>
          <a:p>
            <a:r>
              <a:rPr lang="en-US" dirty="0"/>
              <a:t>Certain species of unicellular algae may grow to very large sizes (e.g. </a:t>
            </a:r>
            <a:r>
              <a:rPr lang="en-US" i="1" dirty="0" err="1"/>
              <a:t>Acetabularia</a:t>
            </a:r>
            <a:r>
              <a:rPr lang="en-US" dirty="0"/>
              <a:t> may exceed 7 cm in length)</a:t>
            </a:r>
          </a:p>
          <a:p>
            <a:r>
              <a:rPr lang="en-US" dirty="0"/>
              <a:t>Challenges the idea that larger organisms are always made of many microscopic cells</a:t>
            </a:r>
          </a:p>
          <a:p>
            <a:pPr marL="0" indent="0">
              <a:buNone/>
            </a:pPr>
            <a:endParaRPr lang="es-ES" dirty="0"/>
          </a:p>
        </p:txBody>
      </p:sp>
    </p:spTree>
    <p:extLst>
      <p:ext uri="{BB962C8B-B14F-4D97-AF65-F5344CB8AC3E}">
        <p14:creationId xmlns:p14="http://schemas.microsoft.com/office/powerpoint/2010/main" val="1416682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70</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6" name="15 Rectángulo"/>
          <p:cNvSpPr/>
          <p:nvPr/>
        </p:nvSpPr>
        <p:spPr>
          <a:xfrm>
            <a:off x="2264841" y="79545"/>
            <a:ext cx="7665111" cy="646331"/>
          </a:xfrm>
          <a:prstGeom prst="rect">
            <a:avLst/>
          </a:prstGeom>
          <a:noFill/>
        </p:spPr>
        <p:txBody>
          <a:bodyPr wrap="none" lIns="91440" tIns="45720" rIns="91440" bIns="45720" anchor="ctr">
            <a:spAutoFit/>
          </a:bodyPr>
          <a:lstStyle/>
          <a:p>
            <a:pPr algn="ct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Cyclins</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and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control of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cell</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cycle</a:t>
            </a:r>
            <a:endParaRPr lang="es-ES" sz="16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996" y="917206"/>
            <a:ext cx="8894500" cy="1296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924" y="2492897"/>
            <a:ext cx="8894501" cy="146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62" y="4365104"/>
            <a:ext cx="858402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855640" y="5369214"/>
            <a:ext cx="4248472" cy="288032"/>
          </a:xfrm>
          <a:prstGeom prst="rect">
            <a:avLst/>
          </a:prstGeom>
          <a:solidFill>
            <a:srgbClr val="94C6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88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par>
                          <p:cTn id="28" fill="hold">
                            <p:stCondLst>
                              <p:cond delay="1000"/>
                            </p:stCondLst>
                            <p:childTnLst>
                              <p:par>
                                <p:cTn id="29" presetID="27" presetClass="emph" presetSubtype="0" repeatCount="4000" fill="remove" grpId="1" nodeType="afterEffect">
                                  <p:stCondLst>
                                    <p:cond delay="0"/>
                                  </p:stCondLst>
                                  <p:childTnLst>
                                    <p:animClr clrSpc="rgb" dir="cw">
                                      <p:cBhvr override="childStyle">
                                        <p:cTn id="30" dur="250" autoRev="1" fill="remove"/>
                                        <p:tgtEl>
                                          <p:spTgt spid="2"/>
                                        </p:tgtEl>
                                        <p:attrNameLst>
                                          <p:attrName>style.color</p:attrName>
                                        </p:attrNameLst>
                                      </p:cBhvr>
                                      <p:to>
                                        <a:schemeClr val="bg1"/>
                                      </p:to>
                                    </p:animClr>
                                    <p:animClr clrSpc="rgb" dir="cw">
                                      <p:cBhvr>
                                        <p:cTn id="31" dur="250" autoRev="1" fill="remove"/>
                                        <p:tgtEl>
                                          <p:spTgt spid="2"/>
                                        </p:tgtEl>
                                        <p:attrNameLst>
                                          <p:attrName>fillcolor</p:attrName>
                                        </p:attrNameLst>
                                      </p:cBhvr>
                                      <p:to>
                                        <a:schemeClr val="bg1"/>
                                      </p:to>
                                    </p:animClr>
                                    <p:set>
                                      <p:cBhvr>
                                        <p:cTn id="32" dur="250" autoRev="1" fill="remove"/>
                                        <p:tgtEl>
                                          <p:spTgt spid="2"/>
                                        </p:tgtEl>
                                        <p:attrNameLst>
                                          <p:attrName>fill.type</p:attrName>
                                        </p:attrNameLst>
                                      </p:cBhvr>
                                      <p:to>
                                        <p:strVal val="solid"/>
                                      </p:to>
                                    </p:set>
                                    <p:set>
                                      <p:cBhvr>
                                        <p:cTn id="3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71</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6" name="15 Rectángulo"/>
          <p:cNvSpPr/>
          <p:nvPr/>
        </p:nvSpPr>
        <p:spPr>
          <a:xfrm>
            <a:off x="2264841" y="79545"/>
            <a:ext cx="7665111" cy="646331"/>
          </a:xfrm>
          <a:prstGeom prst="rect">
            <a:avLst/>
          </a:prstGeom>
          <a:noFill/>
        </p:spPr>
        <p:txBody>
          <a:bodyPr wrap="none" lIns="91440" tIns="45720" rIns="91440" bIns="45720" anchor="ctr">
            <a:spAutoFit/>
          </a:bodyPr>
          <a:lstStyle/>
          <a:p>
            <a:pPr algn="ct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Cyclins</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and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control of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cell</a:t>
            </a:r>
            <a:r>
              <a:rPr lang="es-ES" sz="36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3600" b="1" dirty="0" err="1">
                <a:ln w="12700">
                  <a:solidFill>
                    <a:schemeClr val="tx2">
                      <a:satMod val="155000"/>
                    </a:schemeClr>
                  </a:solidFill>
                  <a:prstDash val="solid"/>
                </a:ln>
                <a:effectLst>
                  <a:outerShdw blurRad="41275" dist="20320" dir="1800000" algn="tl" rotWithShape="0">
                    <a:srgbClr val="000000">
                      <a:alpha val="40000"/>
                    </a:srgbClr>
                  </a:outerShdw>
                </a:effectLst>
              </a:rPr>
              <a:t>cycle</a:t>
            </a:r>
            <a:endParaRPr lang="es-ES" sz="16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268760"/>
            <a:ext cx="7488832" cy="488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72</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6" name="15 Rectángulo"/>
          <p:cNvSpPr/>
          <p:nvPr/>
        </p:nvSpPr>
        <p:spPr>
          <a:xfrm>
            <a:off x="4635611" y="48767"/>
            <a:ext cx="2923556" cy="707886"/>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Mitotic</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GJFqkcgOib4"/>
          <p:cNvPicPr>
            <a:picLocks noRot="1" noChangeAspect="1"/>
          </p:cNvPicPr>
          <p:nvPr>
            <a:videoFile r:link="rId1"/>
          </p:nvPr>
        </p:nvPicPr>
        <p:blipFill>
          <a:blip r:embed="rId3"/>
          <a:stretch>
            <a:fillRect/>
          </a:stretch>
        </p:blipFill>
        <p:spPr>
          <a:xfrm>
            <a:off x="2970169" y="1844825"/>
            <a:ext cx="6254441" cy="3518123"/>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444" y="848708"/>
            <a:ext cx="564189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9048328" y="1060086"/>
            <a:ext cx="774571" cy="369332"/>
          </a:xfrm>
          <a:prstGeom prst="rect">
            <a:avLst/>
          </a:prstGeom>
          <a:noFill/>
        </p:spPr>
        <p:txBody>
          <a:bodyPr wrap="none" rtlCol="0">
            <a:spAutoFit/>
          </a:bodyPr>
          <a:lstStyle/>
          <a:p>
            <a:r>
              <a:rPr lang="en-GB" dirty="0"/>
              <a:t>X 100</a:t>
            </a:r>
          </a:p>
        </p:txBody>
      </p:sp>
    </p:spTree>
    <p:extLst>
      <p:ext uri="{BB962C8B-B14F-4D97-AF65-F5344CB8AC3E}">
        <p14:creationId xmlns:p14="http://schemas.microsoft.com/office/powerpoint/2010/main" val="18833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73</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6" name="15 Rectángulo"/>
          <p:cNvSpPr/>
          <p:nvPr/>
        </p:nvSpPr>
        <p:spPr>
          <a:xfrm>
            <a:off x="4635611" y="48767"/>
            <a:ext cx="2923556" cy="707886"/>
          </a:xfrm>
          <a:prstGeom prst="rect">
            <a:avLst/>
          </a:prstGeom>
          <a:noFill/>
        </p:spPr>
        <p:txBody>
          <a:bodyPr wrap="none" lIns="91440" tIns="45720" rIns="91440" bIns="45720" anchor="ctr">
            <a:spAutoFit/>
          </a:bodyPr>
          <a:lstStyle/>
          <a:p>
            <a:pPr algn="ct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Mitotic</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descr="http://emp.byui.edu/wellerg/Cell%20Division/Images/onion%20Root%20tip%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74694"/>
            <a:ext cx="9144000" cy="618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018685658"/>
              </p:ext>
            </p:extLst>
          </p:nvPr>
        </p:nvGraphicFramePr>
        <p:xfrm>
          <a:off x="1773446" y="575923"/>
          <a:ext cx="8172122" cy="174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1807503" y="52703"/>
            <a:ext cx="4392488" cy="523220"/>
          </a:xfrm>
          <a:prstGeom prst="rect">
            <a:avLst/>
          </a:prstGeom>
          <a:noFill/>
        </p:spPr>
        <p:txBody>
          <a:bodyPr wrap="square" rtlCol="0">
            <a:spAutoFit/>
          </a:bodyPr>
          <a:lstStyle/>
          <a:p>
            <a:r>
              <a:rPr lang="es-ES_tradnl" sz="2800" b="1" dirty="0" err="1">
                <a:ln w="12700">
                  <a:solidFill>
                    <a:schemeClr val="tx2">
                      <a:satMod val="155000"/>
                    </a:schemeClr>
                  </a:solidFill>
                  <a:prstDash val="solid"/>
                </a:ln>
                <a:effectLst>
                  <a:outerShdw blurRad="41275" dist="20320" dir="1800000" algn="tl" rotWithShape="0">
                    <a:srgbClr val="000000">
                      <a:alpha val="40000"/>
                    </a:srgbClr>
                  </a:outerShdw>
                </a:effectLst>
              </a:rPr>
              <a:t>Applications</a:t>
            </a:r>
            <a:r>
              <a:rPr lang="es-ES_tradnl" sz="2800" b="1" dirty="0">
                <a:ln w="12700">
                  <a:solidFill>
                    <a:schemeClr val="tx2">
                      <a:satMod val="155000"/>
                    </a:schemeClr>
                  </a:solidFill>
                  <a:prstDash val="solid"/>
                </a:ln>
                <a:effectLst>
                  <a:outerShdw blurRad="41275" dist="20320" dir="1800000" algn="tl" rotWithShape="0">
                    <a:srgbClr val="000000">
                      <a:alpha val="40000"/>
                    </a:srgbClr>
                  </a:outerShdw>
                </a:effectLst>
              </a:rPr>
              <a:t> and </a:t>
            </a:r>
            <a:r>
              <a:rPr lang="es-ES_tradnl" sz="2800" b="1" dirty="0" err="1">
                <a:ln w="12700">
                  <a:solidFill>
                    <a:schemeClr val="tx2">
                      <a:satMod val="155000"/>
                    </a:schemeClr>
                  </a:solidFill>
                  <a:prstDash val="solid"/>
                </a:ln>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6 CuadroTexto"/>
          <p:cNvSpPr txBox="1"/>
          <p:nvPr/>
        </p:nvSpPr>
        <p:spPr>
          <a:xfrm>
            <a:off x="1807503" y="2310016"/>
            <a:ext cx="4392488" cy="523220"/>
          </a:xfrm>
          <a:prstGeom prst="rect">
            <a:avLst/>
          </a:prstGeom>
          <a:noFill/>
        </p:spPr>
        <p:txBody>
          <a:bodyPr wrap="square" rtlCol="0">
            <a:spAutoFit/>
          </a:bodyPr>
          <a:lstStyle/>
          <a:p>
            <a:r>
              <a:rPr lang="es-ES_tradnl" sz="2800" b="1" dirty="0" err="1">
                <a:ln w="12700">
                  <a:solidFill>
                    <a:schemeClr val="tx2">
                      <a:satMod val="155000"/>
                    </a:schemeClr>
                  </a:solidFill>
                  <a:prstDash val="solid"/>
                </a:ln>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1006543239"/>
              </p:ext>
            </p:extLst>
          </p:nvPr>
        </p:nvGraphicFramePr>
        <p:xfrm>
          <a:off x="1807503" y="4181838"/>
          <a:ext cx="8208912" cy="2444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6 Diagrama">
            <a:extLst>
              <a:ext uri="{FF2B5EF4-FFF2-40B4-BE49-F238E27FC236}">
                <a16:creationId xmlns:a16="http://schemas.microsoft.com/office/drawing/2014/main" id="{226EC04F-D6B1-4ED8-ABFE-87DF218B4C4D}"/>
              </a:ext>
            </a:extLst>
          </p:cNvPr>
          <p:cNvGraphicFramePr/>
          <p:nvPr>
            <p:extLst>
              <p:ext uri="{D42A27DB-BD31-4B8C-83A1-F6EECF244321}">
                <p14:modId xmlns:p14="http://schemas.microsoft.com/office/powerpoint/2010/main" val="3076818740"/>
              </p:ext>
            </p:extLst>
          </p:nvPr>
        </p:nvGraphicFramePr>
        <p:xfrm>
          <a:off x="1807504" y="2704510"/>
          <a:ext cx="8201891" cy="14773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FE89E08-BC60-4CD5-B85C-91CE0FCE53EB}"/>
                                            </p:graphicEl>
                                          </p:spTgt>
                                        </p:tgtEl>
                                        <p:attrNameLst>
                                          <p:attrName>style.visibility</p:attrName>
                                        </p:attrNameLst>
                                      </p:cBhvr>
                                      <p:to>
                                        <p:strVal val="visible"/>
                                      </p:to>
                                    </p:set>
                                    <p:animEffect transition="in" filter="fade">
                                      <p:cBhvr>
                                        <p:cTn id="12" dur="500"/>
                                        <p:tgtEl>
                                          <p:spTgt spid="8">
                                            <p:graphicEl>
                                              <a:dgm id="{3FE89E08-BC60-4CD5-B85C-91CE0FCE53E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72D06F24-42EE-462C-BCAB-8BF262A16488}"/>
                                            </p:graphicEl>
                                          </p:spTgt>
                                        </p:tgtEl>
                                        <p:attrNameLst>
                                          <p:attrName>style.visibility</p:attrName>
                                        </p:attrNameLst>
                                      </p:cBhvr>
                                      <p:to>
                                        <p:strVal val="visible"/>
                                      </p:to>
                                    </p:set>
                                    <p:animEffect transition="in" filter="fade">
                                      <p:cBhvr>
                                        <p:cTn id="17" dur="500"/>
                                        <p:tgtEl>
                                          <p:spTgt spid="8">
                                            <p:graphicEl>
                                              <a:dgm id="{72D06F24-42EE-462C-BCAB-8BF262A164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83640CD3-0507-46E2-ADD1-92B593690B0B}"/>
                                            </p:graphicEl>
                                          </p:spTgt>
                                        </p:tgtEl>
                                        <p:attrNameLst>
                                          <p:attrName>style.visibility</p:attrName>
                                        </p:attrNameLst>
                                      </p:cBhvr>
                                      <p:to>
                                        <p:strVal val="visible"/>
                                      </p:to>
                                    </p:set>
                                    <p:animEffect transition="in" filter="fade">
                                      <p:cBhvr>
                                        <p:cTn id="22" dur="500"/>
                                        <p:tgtEl>
                                          <p:spTgt spid="8">
                                            <p:graphicEl>
                                              <a:dgm id="{83640CD3-0507-46E2-ADD1-92B593690B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dgm id="{DB22A7CC-FE14-4C00-9C45-702241204BEC}"/>
                                            </p:graphicEl>
                                          </p:spTgt>
                                        </p:tgtEl>
                                        <p:attrNameLst>
                                          <p:attrName>style.visibility</p:attrName>
                                        </p:attrNameLst>
                                      </p:cBhvr>
                                      <p:to>
                                        <p:strVal val="visible"/>
                                      </p:to>
                                    </p:set>
                                    <p:animEffect transition="in" filter="fade">
                                      <p:cBhvr>
                                        <p:cTn id="32" dur="500"/>
                                        <p:tgtEl>
                                          <p:spTgt spid="12">
                                            <p:graphicEl>
                                              <a:dgm id="{DB22A7CC-FE14-4C00-9C45-702241204B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P spid="7" grpId="0"/>
      <p:bldGraphic spid="12" grpId="0">
        <p:bldSub>
          <a:bldDgm bld="lvl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3018"/>
          <a:stretch/>
        </p:blipFill>
        <p:spPr>
          <a:xfrm>
            <a:off x="1524000" y="727341"/>
            <a:ext cx="9144000" cy="6130659"/>
          </a:xfrm>
          <a:prstGeom prst="rect">
            <a:avLst/>
          </a:prstGeom>
        </p:spPr>
      </p:pic>
      <p:sp>
        <p:nvSpPr>
          <p:cNvPr id="5" name="TextBox 4"/>
          <p:cNvSpPr txBox="1"/>
          <p:nvPr/>
        </p:nvSpPr>
        <p:spPr>
          <a:xfrm>
            <a:off x="1524000" y="-8382"/>
            <a:ext cx="9144000" cy="584775"/>
          </a:xfrm>
          <a:prstGeom prst="rect">
            <a:avLst/>
          </a:prstGeom>
          <a:noFill/>
        </p:spPr>
        <p:txBody>
          <a:bodyPr wrap="square" rtlCol="0">
            <a:spAutoFit/>
          </a:bodyPr>
          <a:lstStyle/>
          <a:p>
            <a:r>
              <a:rPr kumimoji="1" lang="en-US" altLang="ja-JP" sz="2800" dirty="0">
                <a:solidFill>
                  <a:prstClr val="black"/>
                </a:solidFill>
              </a:rPr>
              <a:t>Diabetes and obesity are ‘</a:t>
            </a:r>
            <a:r>
              <a:rPr kumimoji="1" lang="en-US" altLang="ja-JP" sz="3200" b="1" dirty="0">
                <a:solidFill>
                  <a:prstClr val="black"/>
                </a:solidFill>
              </a:rPr>
              <a:t>risk factors</a:t>
            </a:r>
            <a:r>
              <a:rPr kumimoji="1" lang="en-US" altLang="ja-JP" sz="2800" dirty="0">
                <a:solidFill>
                  <a:prstClr val="black"/>
                </a:solidFill>
              </a:rPr>
              <a:t>’ of each other.</a:t>
            </a:r>
          </a:p>
        </p:txBody>
      </p:sp>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75</a:t>
            </a:fld>
            <a:endParaRPr lang="en-US">
              <a:solidFill>
                <a:prstClr val="black">
                  <a:tint val="75000"/>
                </a:prstClr>
              </a:solidFill>
            </a:endParaRPr>
          </a:p>
        </p:txBody>
      </p:sp>
      <p:sp>
        <p:nvSpPr>
          <p:cNvPr id="7" name="6 Rectángulo"/>
          <p:cNvSpPr/>
          <p:nvPr/>
        </p:nvSpPr>
        <p:spPr>
          <a:xfrm>
            <a:off x="8479514" y="576393"/>
            <a:ext cx="3334799" cy="1754326"/>
          </a:xfrm>
          <a:prstGeom prst="rect">
            <a:avLst/>
          </a:prstGeom>
        </p:spPr>
        <p:txBody>
          <a:bodyPr wrap="square">
            <a:spAutoFit/>
          </a:bodyPr>
          <a:lstStyle/>
          <a:p>
            <a:r>
              <a:rPr lang="es-E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correlation</a:t>
            </a: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vs </a:t>
            </a:r>
          </a:p>
          <a:p>
            <a:r>
              <a:rPr lang="es-E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causation</a:t>
            </a: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GB" sz="3600" dirty="0"/>
          </a:p>
        </p:txBody>
      </p:sp>
      <p:sp>
        <p:nvSpPr>
          <p:cNvPr id="8" name="Rectangle 7">
            <a:extLst>
              <a:ext uri="{FF2B5EF4-FFF2-40B4-BE49-F238E27FC236}">
                <a16:creationId xmlns:a16="http://schemas.microsoft.com/office/drawing/2014/main" id="{B46C3490-9A8F-4F66-A676-FE1959642CE0}"/>
              </a:ext>
            </a:extLst>
          </p:cNvPr>
          <p:cNvSpPr/>
          <p:nvPr/>
        </p:nvSpPr>
        <p:spPr>
          <a:xfrm>
            <a:off x="2279374" y="672804"/>
            <a:ext cx="6096000" cy="830997"/>
          </a:xfrm>
          <a:prstGeom prst="rect">
            <a:avLst/>
          </a:prstGeom>
        </p:spPr>
        <p:txBody>
          <a:bodyPr>
            <a:spAutoFit/>
          </a:bodyPr>
          <a:lstStyle/>
          <a:p>
            <a:pPr lvl="0"/>
            <a:r>
              <a:rPr kumimoji="1" lang="en-US" altLang="ja-JP" sz="2400" dirty="0">
                <a:solidFill>
                  <a:prstClr val="black"/>
                </a:solidFill>
              </a:rPr>
              <a:t> </a:t>
            </a:r>
            <a:r>
              <a:rPr kumimoji="1" lang="en-US" altLang="ja-JP" sz="2400" i="1" dirty="0">
                <a:solidFill>
                  <a:prstClr val="black">
                    <a:lumMod val="50000"/>
                    <a:lumOff val="50000"/>
                  </a:prstClr>
                </a:solidFill>
              </a:rPr>
              <a:t>There is a strong correlation between them, </a:t>
            </a:r>
          </a:p>
          <a:p>
            <a:pPr lvl="0"/>
            <a:r>
              <a:rPr kumimoji="1" lang="en-US" altLang="ja-JP" sz="2400" i="1" dirty="0">
                <a:solidFill>
                  <a:prstClr val="black">
                    <a:lumMod val="50000"/>
                    <a:lumOff val="50000"/>
                  </a:prstClr>
                </a:solidFill>
              </a:rPr>
              <a:t>    but does this mean one causes the other?  </a:t>
            </a:r>
            <a:endParaRPr lang="es-ES" dirty="0"/>
          </a:p>
        </p:txBody>
      </p:sp>
    </p:spTree>
    <p:extLst>
      <p:ext uri="{BB962C8B-B14F-4D97-AF65-F5344CB8AC3E}">
        <p14:creationId xmlns:p14="http://schemas.microsoft.com/office/powerpoint/2010/main" val="20752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4661" y="-50416"/>
            <a:ext cx="9144000" cy="707886"/>
          </a:xfrm>
          <a:prstGeom prst="rect">
            <a:avLst/>
          </a:prstGeom>
          <a:noFill/>
        </p:spPr>
        <p:txBody>
          <a:bodyPr wrap="square" rtlCol="0">
            <a:spAutoFit/>
          </a:bodyPr>
          <a:lstStyle/>
          <a:p>
            <a:r>
              <a:rPr kumimoji="1" lang="en-US" altLang="ja-JP" sz="4000" b="1" dirty="0"/>
              <a:t>Correlation</a:t>
            </a:r>
            <a:r>
              <a:rPr kumimoji="1" lang="en-US" altLang="ja-JP" sz="4000" dirty="0"/>
              <a:t> </a:t>
            </a:r>
            <a:r>
              <a:rPr kumimoji="1" lang="en-US" altLang="ja-JP" sz="4000" u="sng" dirty="0"/>
              <a:t>does not</a:t>
            </a:r>
            <a:r>
              <a:rPr kumimoji="1" lang="en-US" altLang="ja-JP" sz="4000" dirty="0"/>
              <a:t> imply </a:t>
            </a:r>
            <a:r>
              <a:rPr kumimoji="1" lang="en-US" altLang="ja-JP" sz="4000" b="1" dirty="0"/>
              <a:t>causality</a:t>
            </a:r>
            <a:r>
              <a:rPr kumimoji="1" lang="en-US" altLang="ja-JP" sz="4000" dirty="0"/>
              <a:t>. </a:t>
            </a:r>
            <a:endParaRPr kumimoji="1" lang="ja-JP" altLang="en-US" sz="4000" dirty="0"/>
          </a:p>
        </p:txBody>
      </p:sp>
      <p:sp>
        <p:nvSpPr>
          <p:cNvPr id="3" name="TextBox 2"/>
          <p:cNvSpPr txBox="1"/>
          <p:nvPr/>
        </p:nvSpPr>
        <p:spPr>
          <a:xfrm>
            <a:off x="1524000" y="6457460"/>
            <a:ext cx="9144000" cy="307777"/>
          </a:xfrm>
          <a:prstGeom prst="rect">
            <a:avLst/>
          </a:prstGeom>
          <a:noFill/>
        </p:spPr>
        <p:txBody>
          <a:bodyPr wrap="square" rtlCol="0">
            <a:spAutoFit/>
          </a:bodyPr>
          <a:lstStyle/>
          <a:p>
            <a:r>
              <a:rPr kumimoji="1" lang="en-US" altLang="ja-JP" sz="1400" dirty="0">
                <a:solidFill>
                  <a:prstClr val="black"/>
                </a:solidFill>
              </a:rPr>
              <a:t>Pirates vs global warming, from </a:t>
            </a:r>
            <a:r>
              <a:rPr kumimoji="1" lang="en-US" altLang="ja-JP" sz="1400" dirty="0">
                <a:solidFill>
                  <a:prstClr val="black"/>
                </a:solidFill>
                <a:hlinkClick r:id="rId2"/>
              </a:rPr>
              <a:t>http://en.wikipedia.org/wiki/Flying_Spaghetti_Monster#Pirates_and_global_warming </a:t>
            </a:r>
            <a:endParaRPr kumimoji="1" lang="ja-JP" altLang="en-US" sz="1400" dirty="0">
              <a:solidFill>
                <a:prstClr val="black"/>
              </a:solidFill>
            </a:endParaRPr>
          </a:p>
        </p:txBody>
      </p:sp>
      <p:pic>
        <p:nvPicPr>
          <p:cNvPr id="4" name="Picture 3"/>
          <p:cNvPicPr>
            <a:picLocks noChangeAspect="1"/>
          </p:cNvPicPr>
          <p:nvPr/>
        </p:nvPicPr>
        <p:blipFill>
          <a:blip r:embed="rId3"/>
          <a:stretch>
            <a:fillRect/>
          </a:stretch>
        </p:blipFill>
        <p:spPr>
          <a:xfrm>
            <a:off x="1555322" y="762000"/>
            <a:ext cx="8708571" cy="5486400"/>
          </a:xfrm>
          <a:prstGeom prst="rect">
            <a:avLst/>
          </a:prstGeom>
        </p:spPr>
      </p:pic>
      <p:sp>
        <p:nvSpPr>
          <p:cNvPr id="6" name="Slide Number Placeholder 5"/>
          <p:cNvSpPr>
            <a:spLocks noGrp="1"/>
          </p:cNvSpPr>
          <p:nvPr>
            <p:ph type="sldNum" sz="quarter" idx="12"/>
          </p:nvPr>
        </p:nvSpPr>
        <p:spPr/>
        <p:txBody>
          <a:bodyPr/>
          <a:lstStyle/>
          <a:p>
            <a:fld id="{F607DEFF-BD67-4E76-926C-689E944A1518}"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13805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77</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2" name="Rectangle 1"/>
          <p:cNvSpPr/>
          <p:nvPr/>
        </p:nvSpPr>
        <p:spPr>
          <a:xfrm>
            <a:off x="1165704" y="1077197"/>
            <a:ext cx="10098644" cy="2308324"/>
          </a:xfrm>
          <a:prstGeom prst="rect">
            <a:avLst/>
          </a:prstGeom>
        </p:spPr>
        <p:txBody>
          <a:bodyPr wrap="square">
            <a:spAutoFit/>
          </a:bodyPr>
          <a:lstStyle/>
          <a:p>
            <a:r>
              <a:rPr lang="en-GB" sz="2400" dirty="0">
                <a:solidFill>
                  <a:prstClr val="black"/>
                </a:solidFill>
              </a:rPr>
              <a:t>A correlation in science is a relationship between two variables. </a:t>
            </a:r>
          </a:p>
          <a:p>
            <a:endParaRPr lang="en-GB" sz="2400" dirty="0">
              <a:solidFill>
                <a:prstClr val="black"/>
              </a:solidFill>
            </a:endParaRPr>
          </a:p>
          <a:p>
            <a:r>
              <a:rPr lang="en-GB" sz="2400" dirty="0">
                <a:solidFill>
                  <a:prstClr val="black"/>
                </a:solidFill>
              </a:rPr>
              <a:t>The relation between cancer and smoking is a clear example of a correlation. When there is a positive relation, then one variable positively influences the other, if the correlation is negative, one variable negatively influences the other. Please include this analysis in your lab reports!</a:t>
            </a:r>
          </a:p>
        </p:txBody>
      </p:sp>
      <p:sp>
        <p:nvSpPr>
          <p:cNvPr id="11" name="10 Rectángulo"/>
          <p:cNvSpPr/>
          <p:nvPr/>
        </p:nvSpPr>
        <p:spPr>
          <a:xfrm>
            <a:off x="2282548" y="-140172"/>
            <a:ext cx="7629717" cy="1138773"/>
          </a:xfrm>
          <a:prstGeom prst="rect">
            <a:avLst/>
          </a:prstGeom>
          <a:noFill/>
        </p:spPr>
        <p:txBody>
          <a:bodyPr wrap="none" lIns="91440" tIns="45720" rIns="91440" bIns="45720" anchor="ctr">
            <a:spAutoFit/>
          </a:bodyPr>
          <a:lstStyle/>
          <a:p>
            <a:pPr algn="ctr"/>
            <a:r>
              <a:rPr lang="es-ES" sz="4000" b="1" dirty="0">
                <a:ln w="12700">
                  <a:solidFill>
                    <a:schemeClr val="tx2">
                      <a:satMod val="155000"/>
                    </a:schemeClr>
                  </a:solidFill>
                  <a:prstDash val="solid"/>
                </a:ln>
                <a:effectLst>
                  <a:outerShdw blurRad="41275" dist="20320" dir="1800000" algn="tl" rotWithShape="0">
                    <a:srgbClr val="000000">
                      <a:alpha val="40000"/>
                    </a:srgbClr>
                  </a:outerShdw>
                </a:effectLst>
              </a:rPr>
              <a:t>Smoking and </a:t>
            </a:r>
            <a:r>
              <a:rPr lang="es-ES" sz="4000" b="1" dirty="0" err="1">
                <a:ln w="12700">
                  <a:solidFill>
                    <a:schemeClr val="tx2">
                      <a:satMod val="155000"/>
                    </a:schemeClr>
                  </a:solidFill>
                  <a:prstDash val="solid"/>
                </a:ln>
                <a:effectLst>
                  <a:outerShdw blurRad="41275" dist="20320" dir="1800000" algn="tl" rotWithShape="0">
                    <a:srgbClr val="000000">
                      <a:alpha val="40000"/>
                    </a:srgbClr>
                  </a:outerShdw>
                </a:effectLst>
              </a:rPr>
              <a:t>lung</a:t>
            </a:r>
            <a:r>
              <a:rPr lang="es-ES" sz="4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4000" b="1" dirty="0" err="1">
                <a:ln w="12700">
                  <a:solidFill>
                    <a:schemeClr val="tx2">
                      <a:satMod val="155000"/>
                    </a:schemeClr>
                  </a:solidFill>
                  <a:prstDash val="solid"/>
                </a:ln>
                <a:effectLst>
                  <a:outerShdw blurRad="41275" dist="20320" dir="1800000" algn="tl" rotWithShape="0">
                    <a:srgbClr val="000000">
                      <a:alpha val="40000"/>
                    </a:srgbClr>
                  </a:outerShdw>
                </a:effectLst>
              </a:rPr>
              <a:t>cancer</a:t>
            </a:r>
            <a:endParaRPr lang="es-E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correlation</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between</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smoking and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lung</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cancer</a:t>
            </a:r>
            <a:endParaRPr lang="es-ES" sz="12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2" name="Picture 2"/>
          <p:cNvPicPr>
            <a:picLocks noChangeAspect="1" noChangeArrowheads="1"/>
          </p:cNvPicPr>
          <p:nvPr/>
        </p:nvPicPr>
        <p:blipFill rotWithShape="1">
          <a:blip r:embed="rId2" cstate="print"/>
          <a:srcRect t="6494" b="57499"/>
          <a:stretch/>
        </p:blipFill>
        <p:spPr bwMode="auto">
          <a:xfrm>
            <a:off x="1539470" y="3717033"/>
            <a:ext cx="9144000" cy="2112819"/>
          </a:xfrm>
          <a:prstGeom prst="rect">
            <a:avLst/>
          </a:prstGeom>
          <a:noFill/>
          <a:ln w="9525">
            <a:noFill/>
            <a:miter lim="800000"/>
            <a:headEnd/>
            <a:tailEnd/>
          </a:ln>
        </p:spPr>
      </p:pic>
    </p:spTree>
    <p:extLst>
      <p:ext uri="{BB962C8B-B14F-4D97-AF65-F5344CB8AC3E}">
        <p14:creationId xmlns:p14="http://schemas.microsoft.com/office/powerpoint/2010/main" val="10314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ancerresearchuk.org/prod_consump/groups/cr_common/@nre/@sta/documents/image/crukmig_1000img-125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053" y="1628800"/>
            <a:ext cx="4901162" cy="37841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1.bp.blogspot.com/_xu83mnX15Po/TSHT98TDUSI/AAAAAAAAANE/HZ5nnohaV78/s1600/Cigarette.jpg"/>
          <p:cNvPicPr>
            <a:picLocks noChangeAspect="1" noChangeArrowheads="1"/>
          </p:cNvPicPr>
          <p:nvPr/>
        </p:nvPicPr>
        <p:blipFill rotWithShape="1">
          <a:blip r:embed="rId3">
            <a:extLst>
              <a:ext uri="{28A0092B-C50C-407E-A947-70E740481C1C}">
                <a14:useLocalDpi xmlns:a14="http://schemas.microsoft.com/office/drawing/2010/main" val="0"/>
              </a:ext>
            </a:extLst>
          </a:blip>
          <a:srcRect l="5893" r="5929"/>
          <a:stretch/>
        </p:blipFill>
        <p:spPr bwMode="auto">
          <a:xfrm>
            <a:off x="6097406" y="1844825"/>
            <a:ext cx="4570594" cy="357994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78</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1" name="10 Rectángulo"/>
          <p:cNvSpPr/>
          <p:nvPr/>
        </p:nvSpPr>
        <p:spPr>
          <a:xfrm>
            <a:off x="2809872" y="-105122"/>
            <a:ext cx="6575069" cy="1015663"/>
          </a:xfrm>
          <a:prstGeom prst="rect">
            <a:avLst/>
          </a:prstGeom>
          <a:noFill/>
        </p:spPr>
        <p:txBody>
          <a:bodyPr wrap="none" lIns="91440" tIns="45720" rIns="91440" bIns="45720" anchor="ctr">
            <a:spAutoFit/>
          </a:bodyPr>
          <a:lstStyle/>
          <a:p>
            <a:pPr algn="ct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Smoking and </a:t>
            </a:r>
            <a:r>
              <a:rPr lang="es-E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correlation</a:t>
            </a: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smoking and </a:t>
            </a:r>
            <a:r>
              <a:rPr 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lung</a:t>
            </a: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cancer</a:t>
            </a:r>
            <a:endParaRPr lang="es-ES"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412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35844" y="6490447"/>
            <a:ext cx="1332156" cy="365125"/>
          </a:xfrm>
        </p:spPr>
        <p:txBody>
          <a:bodyPr/>
          <a:lstStyle/>
          <a:p>
            <a:pPr algn="ctr"/>
            <a:fld id="{6E2D2B3B-882E-40F3-A32F-6DD516915044}" type="slidenum">
              <a:rPr lang="en-US" smtClean="0">
                <a:solidFill>
                  <a:prstClr val="black"/>
                </a:solidFill>
              </a:rPr>
              <a:pPr algn="ctr"/>
              <a:t>79</a:t>
            </a:fld>
            <a:endParaRPr lang="en-US">
              <a:solidFill>
                <a:prstClr val="black"/>
              </a:solidFill>
            </a:endParaRPr>
          </a:p>
        </p:txBody>
      </p:sp>
      <p:sp>
        <p:nvSpPr>
          <p:cNvPr id="10" name="Footer Placeholder 9"/>
          <p:cNvSpPr>
            <a:spLocks noGrp="1"/>
          </p:cNvSpPr>
          <p:nvPr>
            <p:ph type="ftr" sz="quarter" idx="11"/>
          </p:nvPr>
        </p:nvSpPr>
        <p:spPr>
          <a:xfrm>
            <a:off x="4295800" y="6492876"/>
            <a:ext cx="3502152" cy="365125"/>
          </a:xfrm>
        </p:spPr>
        <p:txBody>
          <a:bodyPr/>
          <a:lstStyle/>
          <a:p>
            <a:pPr algn="ctr"/>
            <a:r>
              <a:rPr lang="en-US" dirty="0">
                <a:solidFill>
                  <a:srgbClr val="94C600"/>
                </a:solidFill>
              </a:rPr>
              <a:t> </a:t>
            </a:r>
          </a:p>
        </p:txBody>
      </p:sp>
      <p:sp>
        <p:nvSpPr>
          <p:cNvPr id="11" name="10 Rectángulo"/>
          <p:cNvSpPr/>
          <p:nvPr/>
        </p:nvSpPr>
        <p:spPr>
          <a:xfrm>
            <a:off x="2282548" y="-100416"/>
            <a:ext cx="7629717" cy="1138773"/>
          </a:xfrm>
          <a:prstGeom prst="rect">
            <a:avLst/>
          </a:prstGeom>
          <a:noFill/>
        </p:spPr>
        <p:txBody>
          <a:bodyPr wrap="none" lIns="91440" tIns="45720" rIns="91440" bIns="45720" anchor="ctr">
            <a:spAutoFit/>
          </a:bodyPr>
          <a:lstStyle/>
          <a:p>
            <a:pPr algn="ctr"/>
            <a:r>
              <a:rPr lang="es-ES" sz="4000" b="1" dirty="0">
                <a:ln w="12700">
                  <a:solidFill>
                    <a:schemeClr val="tx2">
                      <a:satMod val="155000"/>
                    </a:schemeClr>
                  </a:solidFill>
                  <a:prstDash val="solid"/>
                </a:ln>
                <a:effectLst>
                  <a:outerShdw blurRad="41275" dist="20320" dir="1800000" algn="tl" rotWithShape="0">
                    <a:srgbClr val="000000">
                      <a:alpha val="40000"/>
                    </a:srgbClr>
                  </a:outerShdw>
                </a:effectLst>
              </a:rPr>
              <a:t>Smoking and </a:t>
            </a:r>
            <a:r>
              <a:rPr lang="es-ES" sz="4000" b="1" dirty="0" err="1">
                <a:ln w="12700">
                  <a:solidFill>
                    <a:schemeClr val="tx2">
                      <a:satMod val="155000"/>
                    </a:schemeClr>
                  </a:solidFill>
                  <a:prstDash val="solid"/>
                </a:ln>
                <a:effectLst>
                  <a:outerShdw blurRad="41275" dist="20320" dir="1800000" algn="tl" rotWithShape="0">
                    <a:srgbClr val="000000">
                      <a:alpha val="40000"/>
                    </a:srgbClr>
                  </a:outerShdw>
                </a:effectLst>
              </a:rPr>
              <a:t>lung</a:t>
            </a:r>
            <a:r>
              <a:rPr lang="es-ES" sz="40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4000" b="1" dirty="0" err="1">
                <a:ln w="12700">
                  <a:solidFill>
                    <a:schemeClr val="tx2">
                      <a:satMod val="155000"/>
                    </a:schemeClr>
                  </a:solidFill>
                  <a:prstDash val="solid"/>
                </a:ln>
                <a:effectLst>
                  <a:outerShdw blurRad="41275" dist="20320" dir="1800000" algn="tl" rotWithShape="0">
                    <a:srgbClr val="000000">
                      <a:alpha val="40000"/>
                    </a:srgbClr>
                  </a:outerShdw>
                </a:effectLst>
              </a:rPr>
              <a:t>cancer</a:t>
            </a:r>
            <a:endParaRPr lang="es-E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The</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correlation</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between</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smoking and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lung</a:t>
            </a:r>
            <a:r>
              <a:rPr lang="es-ES" sz="2800" b="1" dirty="0">
                <a:ln w="12700">
                  <a:solidFill>
                    <a:schemeClr val="tx2">
                      <a:satMod val="155000"/>
                    </a:schemeClr>
                  </a:solidFill>
                  <a:prstDash val="solid"/>
                </a:ln>
                <a:effectLst>
                  <a:outerShdw blurRad="41275" dist="20320" dir="1800000" algn="tl" rotWithShape="0">
                    <a:srgbClr val="000000">
                      <a:alpha val="40000"/>
                    </a:srgbClr>
                  </a:outerShdw>
                </a:effectLst>
              </a:rPr>
              <a:t> </a:t>
            </a:r>
            <a:r>
              <a:rPr lang="es-ES" sz="2800" b="1" dirty="0" err="1">
                <a:ln w="12700">
                  <a:solidFill>
                    <a:schemeClr val="tx2">
                      <a:satMod val="155000"/>
                    </a:schemeClr>
                  </a:solidFill>
                  <a:prstDash val="solid"/>
                </a:ln>
                <a:effectLst>
                  <a:outerShdw blurRad="41275" dist="20320" dir="1800000" algn="tl" rotWithShape="0">
                    <a:srgbClr val="000000">
                      <a:alpha val="40000"/>
                    </a:srgbClr>
                  </a:outerShdw>
                </a:effectLst>
              </a:rPr>
              <a:t>cancer</a:t>
            </a:r>
            <a:endParaRPr lang="es-ES" sz="12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801" y="1979548"/>
            <a:ext cx="920219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931369" y="1278120"/>
            <a:ext cx="9498091" cy="461665"/>
          </a:xfrm>
          <a:prstGeom prst="rect">
            <a:avLst/>
          </a:prstGeom>
          <a:noFill/>
        </p:spPr>
        <p:txBody>
          <a:bodyPr wrap="square" rtlCol="0">
            <a:spAutoFit/>
          </a:bodyPr>
          <a:lstStyle/>
          <a:p>
            <a:r>
              <a:rPr lang="en-GB" sz="2400" dirty="0"/>
              <a:t>There is a clear correlation between smoking and cancers:</a:t>
            </a:r>
          </a:p>
        </p:txBody>
      </p:sp>
    </p:spTree>
    <p:extLst>
      <p:ext uri="{BB962C8B-B14F-4D97-AF65-F5344CB8AC3E}">
        <p14:creationId xmlns:p14="http://schemas.microsoft.com/office/powerpoint/2010/main" val="1728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ell theory timeline">
            <a:extLst>
              <a:ext uri="{FF2B5EF4-FFF2-40B4-BE49-F238E27FC236}">
                <a16:creationId xmlns:a16="http://schemas.microsoft.com/office/drawing/2014/main" id="{5E5D8F5A-8787-41A6-B871-AEDDE084A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5" r="3" b="9578"/>
          <a:stretch/>
        </p:blipFill>
        <p:spPr bwMode="auto">
          <a:xfrm>
            <a:off x="6392335" y="2497720"/>
            <a:ext cx="4655075"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85BD39-C06F-4F81-B67F-E5370397DB1A}"/>
              </a:ext>
            </a:extLst>
          </p:cNvPr>
          <p:cNvSpPr>
            <a:spLocks noGrp="1"/>
          </p:cNvSpPr>
          <p:nvPr>
            <p:ph type="title"/>
          </p:nvPr>
        </p:nvSpPr>
        <p:spPr/>
        <p:txBody>
          <a:bodyPr>
            <a:normAutofit/>
          </a:bodyPr>
          <a:lstStyle/>
          <a:p>
            <a:pPr algn="ctr"/>
            <a:r>
              <a:rPr lang="es-ES" u="sng" dirty="0"/>
              <a:t>Timeline </a:t>
            </a:r>
            <a:r>
              <a:rPr lang="es-ES" u="sng" dirty="0" err="1"/>
              <a:t>activity</a:t>
            </a:r>
            <a:endParaRPr lang="es-ES" u="sng" dirty="0"/>
          </a:p>
        </p:txBody>
      </p:sp>
      <p:sp>
        <p:nvSpPr>
          <p:cNvPr id="3" name="Content Placeholder 2">
            <a:extLst>
              <a:ext uri="{FF2B5EF4-FFF2-40B4-BE49-F238E27FC236}">
                <a16:creationId xmlns:a16="http://schemas.microsoft.com/office/drawing/2014/main" id="{DEBF0BB7-81D7-473F-AF61-1873117B9D61}"/>
              </a:ext>
            </a:extLst>
          </p:cNvPr>
          <p:cNvSpPr>
            <a:spLocks noGrp="1"/>
          </p:cNvSpPr>
          <p:nvPr>
            <p:ph idx="1"/>
          </p:nvPr>
        </p:nvSpPr>
        <p:spPr>
          <a:xfrm>
            <a:off x="1141412" y="2249487"/>
            <a:ext cx="4844521" cy="3541714"/>
          </a:xfrm>
        </p:spPr>
        <p:txBody>
          <a:bodyPr anchor="ctr">
            <a:normAutofit/>
          </a:bodyPr>
          <a:lstStyle/>
          <a:p>
            <a:pPr marL="0" indent="0">
              <a:buNone/>
            </a:pPr>
            <a:r>
              <a:rPr lang="es-ES" sz="3200" b="1" dirty="0">
                <a:solidFill>
                  <a:srgbClr val="FFFF00"/>
                </a:solidFill>
              </a:rPr>
              <a:t>4. Produce a timeline </a:t>
            </a:r>
            <a:r>
              <a:rPr lang="es-ES" sz="3200" b="1" dirty="0" err="1">
                <a:solidFill>
                  <a:srgbClr val="FFFF00"/>
                </a:solidFill>
              </a:rPr>
              <a:t>that</a:t>
            </a:r>
            <a:r>
              <a:rPr lang="es-ES" sz="3200" b="1" dirty="0">
                <a:solidFill>
                  <a:srgbClr val="FFFF00"/>
                </a:solidFill>
              </a:rPr>
              <a:t> shows </a:t>
            </a:r>
            <a:r>
              <a:rPr lang="es-ES" sz="3200" b="1" dirty="0" err="1">
                <a:solidFill>
                  <a:srgbClr val="FFFF00"/>
                </a:solidFill>
              </a:rPr>
              <a:t>the</a:t>
            </a:r>
            <a:r>
              <a:rPr lang="es-ES" sz="3200" b="1" dirty="0">
                <a:solidFill>
                  <a:srgbClr val="FFFF00"/>
                </a:solidFill>
              </a:rPr>
              <a:t> </a:t>
            </a:r>
            <a:r>
              <a:rPr lang="es-ES" sz="3200" b="1" dirty="0" err="1">
                <a:solidFill>
                  <a:srgbClr val="FFFF00"/>
                </a:solidFill>
              </a:rPr>
              <a:t>evolution</a:t>
            </a:r>
            <a:r>
              <a:rPr lang="es-ES" sz="3200" b="1" dirty="0">
                <a:solidFill>
                  <a:srgbClr val="FFFF00"/>
                </a:solidFill>
              </a:rPr>
              <a:t> </a:t>
            </a:r>
            <a:r>
              <a:rPr lang="es-ES" sz="3200" b="1" dirty="0" err="1">
                <a:solidFill>
                  <a:srgbClr val="FFFF00"/>
                </a:solidFill>
              </a:rPr>
              <a:t>of</a:t>
            </a:r>
            <a:r>
              <a:rPr lang="es-ES" sz="3200" b="1" dirty="0">
                <a:solidFill>
                  <a:srgbClr val="FFFF00"/>
                </a:solidFill>
              </a:rPr>
              <a:t> </a:t>
            </a:r>
            <a:r>
              <a:rPr lang="es-ES" sz="3200" b="1" dirty="0" err="1">
                <a:solidFill>
                  <a:srgbClr val="FFFF00"/>
                </a:solidFill>
              </a:rPr>
              <a:t>cell</a:t>
            </a:r>
            <a:r>
              <a:rPr lang="es-ES" sz="3200" b="1" dirty="0">
                <a:solidFill>
                  <a:srgbClr val="FFFF00"/>
                </a:solidFill>
              </a:rPr>
              <a:t> </a:t>
            </a:r>
            <a:r>
              <a:rPr lang="es-ES" sz="3200" b="1" dirty="0" err="1">
                <a:solidFill>
                  <a:srgbClr val="FFFF00"/>
                </a:solidFill>
              </a:rPr>
              <a:t>theory</a:t>
            </a:r>
            <a:r>
              <a:rPr lang="es-ES" sz="3200" b="1" dirty="0">
                <a:solidFill>
                  <a:srgbClr val="FFFF00"/>
                </a:solidFill>
              </a:rPr>
              <a:t>.</a:t>
            </a:r>
          </a:p>
        </p:txBody>
      </p:sp>
    </p:spTree>
    <p:extLst>
      <p:ext uri="{BB962C8B-B14F-4D97-AF65-F5344CB8AC3E}">
        <p14:creationId xmlns:p14="http://schemas.microsoft.com/office/powerpoint/2010/main" val="41354497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97E18C-0F96-4537-A149-7B1EA8093D82}"/>
              </a:ext>
            </a:extLst>
          </p:cNvPr>
          <p:cNvSpPr/>
          <p:nvPr/>
        </p:nvSpPr>
        <p:spPr>
          <a:xfrm>
            <a:off x="3659557" y="0"/>
            <a:ext cx="5248488" cy="584775"/>
          </a:xfrm>
          <a:prstGeom prst="rect">
            <a:avLst/>
          </a:prstGeom>
        </p:spPr>
        <p:txBody>
          <a:bodyPr wrap="none">
            <a:spAutoFit/>
          </a:bodyPr>
          <a:lstStyle/>
          <a:p>
            <a:pPr lvl="0" defTabSz="914400" eaLnBrk="0" fontAlgn="base" hangingPunct="0">
              <a:spcBef>
                <a:spcPct val="0"/>
              </a:spcBef>
              <a:spcAft>
                <a:spcPct val="0"/>
              </a:spcAft>
            </a:pPr>
            <a:r>
              <a:rPr lang="es-ES" altLang="es-ES" sz="3200" b="1" u="sng" dirty="0" err="1">
                <a:latin typeface="MuseoSansRounded-700"/>
              </a:rPr>
              <a:t>The</a:t>
            </a:r>
            <a:r>
              <a:rPr lang="es-ES" altLang="es-ES" sz="3200" b="1" u="sng" dirty="0">
                <a:latin typeface="MuseoSansRounded-700"/>
              </a:rPr>
              <a:t> </a:t>
            </a:r>
            <a:r>
              <a:rPr lang="es-ES" altLang="es-ES" sz="3200" b="1" u="sng" dirty="0" err="1">
                <a:latin typeface="MuseoSansRounded-700"/>
              </a:rPr>
              <a:t>main</a:t>
            </a:r>
            <a:r>
              <a:rPr lang="es-ES" altLang="es-ES" sz="3200" b="1" u="sng" dirty="0">
                <a:latin typeface="MuseoSansRounded-700"/>
              </a:rPr>
              <a:t> </a:t>
            </a:r>
            <a:r>
              <a:rPr lang="es-ES" altLang="es-ES" sz="3200" b="1" u="sng" dirty="0" err="1">
                <a:latin typeface="MuseoSansRounded-700"/>
              </a:rPr>
              <a:t>categories</a:t>
            </a:r>
            <a:r>
              <a:rPr lang="es-ES" altLang="es-ES" sz="3200" b="1" u="sng" dirty="0">
                <a:latin typeface="MuseoSansRounded-700"/>
              </a:rPr>
              <a:t> </a:t>
            </a:r>
            <a:r>
              <a:rPr lang="es-ES" altLang="es-ES" sz="3200" b="1" u="sng" dirty="0" err="1">
                <a:latin typeface="MuseoSansRounded-700"/>
              </a:rPr>
              <a:t>of</a:t>
            </a:r>
            <a:r>
              <a:rPr lang="es-ES" altLang="es-ES" sz="3200" b="1" u="sng" dirty="0">
                <a:latin typeface="MuseoSansRounded-700"/>
              </a:rPr>
              <a:t> </a:t>
            </a:r>
            <a:r>
              <a:rPr lang="es-ES" altLang="es-ES" sz="3200" b="1" u="sng" dirty="0" err="1">
                <a:latin typeface="MuseoSansRounded-700"/>
              </a:rPr>
              <a:t>cancer</a:t>
            </a:r>
            <a:endParaRPr lang="es-ES" altLang="es-ES" sz="3200" b="1" u="sng" dirty="0">
              <a:latin typeface="MuseoSansRounded-700"/>
            </a:endParaRPr>
          </a:p>
        </p:txBody>
      </p:sp>
      <p:sp>
        <p:nvSpPr>
          <p:cNvPr id="4" name="Rectangle 3">
            <a:extLst>
              <a:ext uri="{FF2B5EF4-FFF2-40B4-BE49-F238E27FC236}">
                <a16:creationId xmlns:a16="http://schemas.microsoft.com/office/drawing/2014/main" id="{F52DAC1F-7637-4D20-AA75-17D94A2433A4}"/>
              </a:ext>
            </a:extLst>
          </p:cNvPr>
          <p:cNvSpPr/>
          <p:nvPr/>
        </p:nvSpPr>
        <p:spPr>
          <a:xfrm>
            <a:off x="940904" y="887126"/>
            <a:ext cx="10349948" cy="4585871"/>
          </a:xfrm>
          <a:prstGeom prst="rect">
            <a:avLst/>
          </a:prstGeom>
        </p:spPr>
        <p:txBody>
          <a:bodyPr wrap="square">
            <a:spAutoFit/>
          </a:bodyPr>
          <a:lstStyle/>
          <a:p>
            <a:pPr lvl="0" defTabSz="914400" eaLnBrk="0" fontAlgn="base" hangingPunct="0">
              <a:spcBef>
                <a:spcPct val="0"/>
              </a:spcBef>
              <a:spcAft>
                <a:spcPct val="0"/>
              </a:spcAft>
            </a:pPr>
            <a:r>
              <a:rPr lang="es-ES" altLang="es-ES" dirty="0" err="1">
                <a:latin typeface="Arial" panose="020B0604020202020204" pitchFamily="34" charset="0"/>
                <a:cs typeface="Arial" panose="020B0604020202020204" pitchFamily="34" charset="0"/>
              </a:rPr>
              <a:t>Cancers</a:t>
            </a:r>
            <a:r>
              <a:rPr lang="es-ES" altLang="es-ES" dirty="0">
                <a:latin typeface="Arial" panose="020B0604020202020204" pitchFamily="34" charset="0"/>
                <a:cs typeface="Arial" panose="020B0604020202020204" pitchFamily="34" charset="0"/>
              </a:rPr>
              <a:t> can be </a:t>
            </a:r>
            <a:r>
              <a:rPr lang="es-ES" altLang="es-ES" dirty="0" err="1">
                <a:latin typeface="Arial" panose="020B0604020202020204" pitchFamily="34" charset="0"/>
                <a:cs typeface="Arial" panose="020B0604020202020204" pitchFamily="34" charset="0"/>
              </a:rPr>
              <a:t>grouped</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according</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to</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type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of</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cell</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they</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start</a:t>
            </a:r>
            <a:r>
              <a:rPr lang="es-ES" altLang="es-ES" dirty="0">
                <a:latin typeface="Arial" panose="020B0604020202020204" pitchFamily="34" charset="0"/>
                <a:cs typeface="Arial" panose="020B0604020202020204" pitchFamily="34" charset="0"/>
              </a:rPr>
              <a:t> in. </a:t>
            </a:r>
            <a:r>
              <a:rPr lang="es-ES" altLang="es-ES" dirty="0" err="1">
                <a:latin typeface="Arial" panose="020B0604020202020204" pitchFamily="34" charset="0"/>
                <a:cs typeface="Arial" panose="020B0604020202020204" pitchFamily="34" charset="0"/>
              </a:rPr>
              <a:t>There</a:t>
            </a:r>
            <a:r>
              <a:rPr lang="es-ES" altLang="es-ES" dirty="0">
                <a:latin typeface="Arial" panose="020B0604020202020204" pitchFamily="34" charset="0"/>
                <a:cs typeface="Arial" panose="020B0604020202020204" pitchFamily="34" charset="0"/>
              </a:rPr>
              <a:t> are 5 </a:t>
            </a:r>
            <a:r>
              <a:rPr lang="es-ES" altLang="es-ES" dirty="0" err="1">
                <a:latin typeface="Arial" panose="020B0604020202020204" pitchFamily="34" charset="0"/>
                <a:cs typeface="Arial" panose="020B0604020202020204" pitchFamily="34" charset="0"/>
              </a:rPr>
              <a:t>main</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categories</a:t>
            </a:r>
            <a:r>
              <a:rPr lang="es-ES" altLang="es-ES" dirty="0">
                <a:latin typeface="Arial" panose="020B0604020202020204" pitchFamily="34" charset="0"/>
                <a:cs typeface="Arial" panose="020B0604020202020204" pitchFamily="34" charset="0"/>
              </a:rPr>
              <a:t>:</a:t>
            </a:r>
          </a:p>
          <a:p>
            <a:pPr lvl="0" defTabSz="914400" eaLnBrk="0" fontAlgn="base" hangingPunct="0">
              <a:spcBef>
                <a:spcPct val="0"/>
              </a:spcBef>
              <a:spcAft>
                <a:spcPct val="0"/>
              </a:spcAft>
            </a:pPr>
            <a:endParaRPr lang="es-ES" altLang="es-ES" sz="2400" dirty="0"/>
          </a:p>
          <a:p>
            <a:pPr marL="342900" lvl="0" indent="-342900" defTabSz="914400" eaLnBrk="0" fontAlgn="base" hangingPunct="0">
              <a:spcBef>
                <a:spcPct val="0"/>
              </a:spcBef>
              <a:spcAft>
                <a:spcPct val="0"/>
              </a:spcAft>
              <a:buFont typeface="+mj-lt"/>
              <a:buAutoNum type="arabicPeriod"/>
            </a:pPr>
            <a:r>
              <a:rPr lang="es-ES" altLang="es-ES" b="1" dirty="0">
                <a:latin typeface="Arial" panose="020B0604020202020204" pitchFamily="34" charset="0"/>
                <a:cs typeface="Arial" panose="020B0604020202020204" pitchFamily="34" charset="0"/>
              </a:rPr>
              <a:t>Carcinoma</a:t>
            </a:r>
            <a:r>
              <a:rPr lang="es-ES" altLang="es-ES" dirty="0">
                <a:latin typeface="Arial" panose="020B0604020202020204" pitchFamily="34" charset="0"/>
                <a:cs typeface="Arial" panose="020B0604020202020204" pitchFamily="34" charset="0"/>
              </a:rPr>
              <a:t> – </a:t>
            </a:r>
            <a:r>
              <a:rPr lang="es-ES" altLang="es-ES" dirty="0" err="1">
                <a:latin typeface="Arial" panose="020B0604020202020204" pitchFamily="34" charset="0"/>
                <a:cs typeface="Arial" panose="020B0604020202020204" pitchFamily="34" charset="0"/>
              </a:rPr>
              <a:t>cancer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that</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begins</a:t>
            </a:r>
            <a:r>
              <a:rPr lang="es-ES" altLang="es-ES" dirty="0">
                <a:latin typeface="Arial" panose="020B0604020202020204" pitchFamily="34" charset="0"/>
                <a:cs typeface="Arial" panose="020B0604020202020204" pitchFamily="34" charset="0"/>
              </a:rPr>
              <a:t> in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skin </a:t>
            </a:r>
            <a:r>
              <a:rPr lang="es-ES" altLang="es-ES" dirty="0" err="1">
                <a:latin typeface="Arial" panose="020B0604020202020204" pitchFamily="34" charset="0"/>
                <a:cs typeface="Arial" panose="020B0604020202020204" pitchFamily="34" charset="0"/>
              </a:rPr>
              <a:t>or</a:t>
            </a:r>
            <a:r>
              <a:rPr lang="es-ES" altLang="es-ES" dirty="0">
                <a:latin typeface="Arial" panose="020B0604020202020204" pitchFamily="34" charset="0"/>
                <a:cs typeface="Arial" panose="020B0604020202020204" pitchFamily="34" charset="0"/>
              </a:rPr>
              <a:t> in </a:t>
            </a:r>
            <a:r>
              <a:rPr lang="es-ES" altLang="es-ES" dirty="0" err="1">
                <a:latin typeface="Arial" panose="020B0604020202020204" pitchFamily="34" charset="0"/>
                <a:cs typeface="Arial" panose="020B0604020202020204" pitchFamily="34" charset="0"/>
              </a:rPr>
              <a:t>tissues</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that</a:t>
            </a:r>
            <a:r>
              <a:rPr lang="es-ES" altLang="es-ES" dirty="0">
                <a:latin typeface="Arial" panose="020B0604020202020204" pitchFamily="34" charset="0"/>
                <a:cs typeface="Arial" panose="020B0604020202020204" pitchFamily="34" charset="0"/>
              </a:rPr>
              <a:t> line </a:t>
            </a:r>
            <a:r>
              <a:rPr lang="es-ES" altLang="es-ES" dirty="0" err="1">
                <a:latin typeface="Arial" panose="020B0604020202020204" pitchFamily="34" charset="0"/>
                <a:cs typeface="Arial" panose="020B0604020202020204" pitchFamily="34" charset="0"/>
              </a:rPr>
              <a:t>or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cover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internal</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organs</a:t>
            </a:r>
            <a:r>
              <a:rPr lang="es-ES" altLang="es-ES" dirty="0">
                <a:latin typeface="Arial" panose="020B0604020202020204" pitchFamily="34" charset="0"/>
                <a:cs typeface="Arial" panose="020B0604020202020204" pitchFamily="34" charset="0"/>
              </a:rPr>
              <a:t>. </a:t>
            </a:r>
          </a:p>
          <a:p>
            <a:pPr marL="342900" lvl="0" indent="-342900" defTabSz="914400" eaLnBrk="0" fontAlgn="base" hangingPunct="0">
              <a:spcBef>
                <a:spcPct val="0"/>
              </a:spcBef>
              <a:spcAft>
                <a:spcPct val="0"/>
              </a:spcAft>
              <a:buFont typeface="+mj-lt"/>
              <a:buAutoNum type="arabicPeriod"/>
            </a:pPr>
            <a:endParaRPr lang="es-ES" altLang="es-ES"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r>
              <a:rPr lang="es-ES" altLang="es-ES" b="1" dirty="0">
                <a:latin typeface="Arial" panose="020B0604020202020204" pitchFamily="34" charset="0"/>
                <a:cs typeface="Arial" panose="020B0604020202020204" pitchFamily="34" charset="0"/>
              </a:rPr>
              <a:t>Sarcoma</a:t>
            </a:r>
            <a:r>
              <a:rPr lang="es-ES" altLang="es-ES" dirty="0">
                <a:latin typeface="Arial" panose="020B0604020202020204" pitchFamily="34" charset="0"/>
                <a:cs typeface="Arial" panose="020B0604020202020204" pitchFamily="34" charset="0"/>
              </a:rPr>
              <a:t> – </a:t>
            </a:r>
            <a:r>
              <a:rPr lang="es-ES" altLang="es-ES" dirty="0" err="1">
                <a:latin typeface="Arial" panose="020B0604020202020204" pitchFamily="34" charset="0"/>
                <a:cs typeface="Arial" panose="020B0604020202020204" pitchFamily="34" charset="0"/>
              </a:rPr>
              <a:t>cancer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that</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begins</a:t>
            </a:r>
            <a:r>
              <a:rPr lang="es-ES" altLang="es-ES" dirty="0">
                <a:latin typeface="Arial" panose="020B0604020202020204" pitchFamily="34" charset="0"/>
                <a:cs typeface="Arial" panose="020B0604020202020204" pitchFamily="34" charset="0"/>
              </a:rPr>
              <a:t> in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connective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or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supportive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tissues</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such</a:t>
            </a:r>
            <a:r>
              <a:rPr lang="es-ES" altLang="es-ES" dirty="0">
                <a:latin typeface="Arial" panose="020B0604020202020204" pitchFamily="34" charset="0"/>
                <a:cs typeface="Arial" panose="020B0604020202020204" pitchFamily="34" charset="0"/>
              </a:rPr>
              <a:t> as </a:t>
            </a:r>
            <a:r>
              <a:rPr lang="es-ES" altLang="es-ES" dirty="0" err="1">
                <a:latin typeface="Arial" panose="020B0604020202020204" pitchFamily="34" charset="0"/>
                <a:cs typeface="Arial" panose="020B0604020202020204" pitchFamily="34" charset="0"/>
              </a:rPr>
              <a:t>bone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cartilage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fat</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muscle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or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blood</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vessels</a:t>
            </a:r>
            <a:endParaRPr lang="es-ES" altLang="es-ES"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endParaRPr lang="es-ES" altLang="es-ES"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r>
              <a:rPr lang="es-ES" altLang="es-ES" b="1" dirty="0" err="1">
                <a:latin typeface="Arial" panose="020B0604020202020204" pitchFamily="34" charset="0"/>
                <a:cs typeface="Arial" panose="020B0604020202020204" pitchFamily="34" charset="0"/>
              </a:rPr>
              <a:t>Leukaemia</a:t>
            </a:r>
            <a:r>
              <a:rPr lang="es-ES" altLang="es-ES" dirty="0">
                <a:latin typeface="Arial" panose="020B0604020202020204" pitchFamily="34" charset="0"/>
                <a:cs typeface="Arial" panose="020B0604020202020204" pitchFamily="34" charset="0"/>
              </a:rPr>
              <a:t> – </a:t>
            </a:r>
            <a:r>
              <a:rPr lang="es-ES" altLang="es-ES" dirty="0" err="1">
                <a:latin typeface="Arial" panose="020B0604020202020204" pitchFamily="34" charset="0"/>
                <a:cs typeface="Arial" panose="020B0604020202020204" pitchFamily="34" charset="0"/>
              </a:rPr>
              <a:t>cancer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that</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starts</a:t>
            </a:r>
            <a:r>
              <a:rPr lang="es-ES" altLang="es-ES" dirty="0">
                <a:latin typeface="Arial" panose="020B0604020202020204" pitchFamily="34" charset="0"/>
                <a:cs typeface="Arial" panose="020B0604020202020204" pitchFamily="34" charset="0"/>
              </a:rPr>
              <a:t> in </a:t>
            </a:r>
            <a:r>
              <a:rPr lang="es-ES" altLang="es-ES" dirty="0" err="1">
                <a:latin typeface="Arial" panose="020B0604020202020204" pitchFamily="34" charset="0"/>
                <a:cs typeface="Arial" panose="020B0604020202020204" pitchFamily="34" charset="0"/>
              </a:rPr>
              <a:t>blood</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forming</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tissue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such</a:t>
            </a:r>
            <a:r>
              <a:rPr lang="es-ES" altLang="es-ES" dirty="0">
                <a:latin typeface="Arial" panose="020B0604020202020204" pitchFamily="34" charset="0"/>
                <a:cs typeface="Arial" panose="020B0604020202020204" pitchFamily="34" charset="0"/>
              </a:rPr>
              <a:t> as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bone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marrow</a:t>
            </a:r>
            <a:r>
              <a:rPr lang="es-ES" altLang="es-ES" dirty="0">
                <a:latin typeface="Arial" panose="020B0604020202020204" pitchFamily="34" charset="0"/>
                <a:cs typeface="Arial" panose="020B0604020202020204" pitchFamily="34" charset="0"/>
              </a:rPr>
              <a:t> and causes </a:t>
            </a:r>
            <a:r>
              <a:rPr lang="es-ES" altLang="es-ES" dirty="0" err="1">
                <a:latin typeface="Arial" panose="020B0604020202020204" pitchFamily="34" charset="0"/>
                <a:cs typeface="Arial" panose="020B0604020202020204" pitchFamily="34" charset="0"/>
              </a:rPr>
              <a:t>large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numbers</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of</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abnormal</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blood</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cells</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to</a:t>
            </a:r>
            <a:r>
              <a:rPr lang="es-ES" altLang="es-ES" dirty="0">
                <a:latin typeface="Arial" panose="020B0604020202020204" pitchFamily="34" charset="0"/>
                <a:cs typeface="Arial" panose="020B0604020202020204" pitchFamily="34" charset="0"/>
              </a:rPr>
              <a:t> be </a:t>
            </a:r>
            <a:r>
              <a:rPr lang="es-ES" altLang="es-ES" dirty="0" err="1">
                <a:latin typeface="Arial" panose="020B0604020202020204" pitchFamily="34" charset="0"/>
                <a:cs typeface="Arial" panose="020B0604020202020204" pitchFamily="34" charset="0"/>
              </a:rPr>
              <a:t>produced</a:t>
            </a:r>
            <a:r>
              <a:rPr lang="es-ES" altLang="es-ES" dirty="0">
                <a:latin typeface="Arial" panose="020B0604020202020204" pitchFamily="34" charset="0"/>
                <a:cs typeface="Arial" panose="020B0604020202020204" pitchFamily="34" charset="0"/>
              </a:rPr>
              <a:t> and </a:t>
            </a:r>
            <a:r>
              <a:rPr lang="es-ES" altLang="es-ES" dirty="0" err="1">
                <a:latin typeface="Arial" panose="020B0604020202020204" pitchFamily="34" charset="0"/>
                <a:cs typeface="Arial" panose="020B0604020202020204" pitchFamily="34" charset="0"/>
              </a:rPr>
              <a:t>go</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into</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blood</a:t>
            </a:r>
            <a:endParaRPr lang="es-ES" altLang="es-ES"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endParaRPr lang="es-ES" altLang="es-ES"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r>
              <a:rPr lang="es-ES" altLang="es-ES" b="1" dirty="0" err="1">
                <a:latin typeface="Arial" panose="020B0604020202020204" pitchFamily="34" charset="0"/>
                <a:cs typeface="Arial" panose="020B0604020202020204" pitchFamily="34" charset="0"/>
              </a:rPr>
              <a:t>Lymphoma</a:t>
            </a:r>
            <a:r>
              <a:rPr lang="es-ES" altLang="es-ES" b="1" dirty="0">
                <a:latin typeface="Arial" panose="020B0604020202020204" pitchFamily="34" charset="0"/>
                <a:cs typeface="Arial" panose="020B0604020202020204" pitchFamily="34" charset="0"/>
              </a:rPr>
              <a:t> and </a:t>
            </a:r>
            <a:r>
              <a:rPr lang="es-ES" altLang="es-ES" b="1" dirty="0" err="1">
                <a:latin typeface="Arial" panose="020B0604020202020204" pitchFamily="34" charset="0"/>
                <a:cs typeface="Arial" panose="020B0604020202020204" pitchFamily="34" charset="0"/>
              </a:rPr>
              <a:t>myeloma</a:t>
            </a:r>
            <a:r>
              <a:rPr lang="es-ES" altLang="es-ES" dirty="0">
                <a:latin typeface="Arial" panose="020B0604020202020204" pitchFamily="34" charset="0"/>
                <a:cs typeface="Arial" panose="020B0604020202020204" pitchFamily="34" charset="0"/>
              </a:rPr>
              <a:t> – </a:t>
            </a:r>
            <a:r>
              <a:rPr lang="es-ES" altLang="es-ES" dirty="0" err="1">
                <a:latin typeface="Arial" panose="020B0604020202020204" pitchFamily="34" charset="0"/>
                <a:cs typeface="Arial" panose="020B0604020202020204" pitchFamily="34" charset="0"/>
              </a:rPr>
              <a:t>cancers</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that</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begin</a:t>
            </a:r>
            <a:r>
              <a:rPr lang="es-ES" altLang="es-ES" dirty="0">
                <a:latin typeface="Arial" panose="020B0604020202020204" pitchFamily="34" charset="0"/>
                <a:cs typeface="Arial" panose="020B0604020202020204" pitchFamily="34" charset="0"/>
              </a:rPr>
              <a:t> in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cells</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of</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immune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system</a:t>
            </a:r>
            <a:r>
              <a:rPr lang="es-ES" altLang="es-ES" dirty="0">
                <a:latin typeface="Arial" panose="020B0604020202020204" pitchFamily="34" charset="0"/>
                <a:cs typeface="Arial" panose="020B0604020202020204" pitchFamily="34" charset="0"/>
              </a:rPr>
              <a:t>   </a:t>
            </a:r>
            <a:r>
              <a:rPr lang="es-ES" altLang="es-ES" sz="800" dirty="0">
                <a:latin typeface="Arial" panose="020B0604020202020204" pitchFamily="34" charset="0"/>
                <a:cs typeface="Arial" panose="020B0604020202020204" pitchFamily="34" charset="0"/>
              </a:rPr>
              <a:t> </a:t>
            </a:r>
          </a:p>
          <a:p>
            <a:pPr marL="342900" lvl="0" indent="-342900" defTabSz="914400" eaLnBrk="0" fontAlgn="base" hangingPunct="0">
              <a:spcBef>
                <a:spcPct val="0"/>
              </a:spcBef>
              <a:spcAft>
                <a:spcPct val="0"/>
              </a:spcAft>
              <a:buFont typeface="+mj-lt"/>
              <a:buAutoNum type="arabicPeriod"/>
            </a:pPr>
            <a:endParaRPr lang="es-ES" altLang="es-ES" sz="800"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endParaRPr lang="es-ES" altLang="es-ES" sz="800"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r>
              <a:rPr lang="es-ES" altLang="es-ES" dirty="0">
                <a:latin typeface="Arial" panose="020B0604020202020204" pitchFamily="34" charset="0"/>
                <a:cs typeface="Arial" panose="020B0604020202020204" pitchFamily="34" charset="0"/>
              </a:rPr>
              <a:t> </a:t>
            </a:r>
            <a:r>
              <a:rPr lang="es-ES" altLang="es-ES" b="1" dirty="0" err="1">
                <a:latin typeface="Arial" panose="020B0604020202020204" pitchFamily="34" charset="0"/>
                <a:cs typeface="Arial" panose="020B0604020202020204" pitchFamily="34" charset="0"/>
              </a:rPr>
              <a:t>Brain</a:t>
            </a:r>
            <a:r>
              <a:rPr lang="es-ES" altLang="es-ES" b="1" dirty="0">
                <a:latin typeface="Arial" panose="020B0604020202020204" pitchFamily="34" charset="0"/>
                <a:cs typeface="Arial" panose="020B0604020202020204" pitchFamily="34" charset="0"/>
              </a:rPr>
              <a:t> and </a:t>
            </a:r>
            <a:r>
              <a:rPr lang="es-ES" altLang="es-ES" b="1" dirty="0" err="1">
                <a:latin typeface="Arial" panose="020B0604020202020204" pitchFamily="34" charset="0"/>
                <a:cs typeface="Arial" panose="020B0604020202020204" pitchFamily="34" charset="0"/>
              </a:rPr>
              <a:t>spinal</a:t>
            </a:r>
            <a:r>
              <a:rPr lang="es-ES" altLang="es-ES" b="1" dirty="0">
                <a:latin typeface="Arial" panose="020B0604020202020204" pitchFamily="34" charset="0"/>
                <a:cs typeface="Arial" panose="020B0604020202020204" pitchFamily="34" charset="0"/>
              </a:rPr>
              <a:t> </a:t>
            </a:r>
            <a:r>
              <a:rPr lang="es-ES" altLang="es-ES" b="1" dirty="0" err="1">
                <a:latin typeface="Arial" panose="020B0604020202020204" pitchFamily="34" charset="0"/>
                <a:cs typeface="Arial" panose="020B0604020202020204" pitchFamily="34" charset="0"/>
              </a:rPr>
              <a:t>cord</a:t>
            </a:r>
            <a:r>
              <a:rPr lang="es-ES" altLang="es-ES" b="1" dirty="0">
                <a:latin typeface="Arial" panose="020B0604020202020204" pitchFamily="34" charset="0"/>
                <a:cs typeface="Arial" panose="020B0604020202020204" pitchFamily="34" charset="0"/>
              </a:rPr>
              <a:t> </a:t>
            </a:r>
            <a:r>
              <a:rPr lang="es-ES" altLang="es-ES" b="1" dirty="0" err="1">
                <a:latin typeface="Arial" panose="020B0604020202020204" pitchFamily="34" charset="0"/>
                <a:cs typeface="Arial" panose="020B0604020202020204" pitchFamily="34" charset="0"/>
              </a:rPr>
              <a:t>cancers</a:t>
            </a:r>
            <a:r>
              <a:rPr lang="es-ES" altLang="es-ES" dirty="0">
                <a:latin typeface="Arial" panose="020B0604020202020204" pitchFamily="34" charset="0"/>
                <a:cs typeface="Arial" panose="020B0604020202020204" pitchFamily="34" charset="0"/>
              </a:rPr>
              <a:t> – </a:t>
            </a:r>
            <a:r>
              <a:rPr lang="es-ES" altLang="es-ES" dirty="0" err="1">
                <a:latin typeface="Arial" panose="020B0604020202020204" pitchFamily="34" charset="0"/>
                <a:cs typeface="Arial" panose="020B0604020202020204" pitchFamily="34" charset="0"/>
              </a:rPr>
              <a:t>these</a:t>
            </a:r>
            <a:r>
              <a:rPr lang="es-ES" altLang="es-ES" dirty="0">
                <a:latin typeface="Arial" panose="020B0604020202020204" pitchFamily="34" charset="0"/>
                <a:cs typeface="Arial" panose="020B0604020202020204" pitchFamily="34" charset="0"/>
              </a:rPr>
              <a:t> are </a:t>
            </a:r>
            <a:r>
              <a:rPr lang="es-ES" altLang="es-ES" dirty="0" err="1">
                <a:latin typeface="Arial" panose="020B0604020202020204" pitchFamily="34" charset="0"/>
                <a:cs typeface="Arial" panose="020B0604020202020204" pitchFamily="34" charset="0"/>
              </a:rPr>
              <a:t>known</a:t>
            </a:r>
            <a:r>
              <a:rPr lang="es-ES" altLang="es-ES" dirty="0">
                <a:latin typeface="Arial" panose="020B0604020202020204" pitchFamily="34" charset="0"/>
                <a:cs typeface="Arial" panose="020B0604020202020204" pitchFamily="34" charset="0"/>
              </a:rPr>
              <a:t> as central </a:t>
            </a:r>
            <a:r>
              <a:rPr lang="es-ES" altLang="es-ES" dirty="0" err="1">
                <a:latin typeface="Arial" panose="020B0604020202020204" pitchFamily="34" charset="0"/>
                <a:cs typeface="Arial" panose="020B0604020202020204" pitchFamily="34" charset="0"/>
              </a:rPr>
              <a:t>nervous</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system</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cancers</a:t>
            </a:r>
            <a:endParaRPr lang="es-ES" altLang="es-ES"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mj-lt"/>
              <a:buAutoNum type="arabicPeriod"/>
            </a:pPr>
            <a:endParaRPr lang="es-ES" altLang="es-ES"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es-ES" altLang="es-ES" b="1" dirty="0">
                <a:latin typeface="Arial" panose="020B0604020202020204" pitchFamily="34" charset="0"/>
                <a:cs typeface="Arial" panose="020B0604020202020204" pitchFamily="34" charset="0"/>
              </a:rPr>
              <a:t>Note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Cancers</a:t>
            </a:r>
            <a:r>
              <a:rPr lang="es-ES" altLang="es-ES" dirty="0">
                <a:latin typeface="Arial" panose="020B0604020202020204" pitchFamily="34" charset="0"/>
                <a:cs typeface="Arial" panose="020B0604020202020204" pitchFamily="34" charset="0"/>
              </a:rPr>
              <a:t> can </a:t>
            </a:r>
            <a:r>
              <a:rPr lang="es-ES" altLang="es-ES" dirty="0" err="1">
                <a:latin typeface="Arial" panose="020B0604020202020204" pitchFamily="34" charset="0"/>
                <a:cs typeface="Arial" panose="020B0604020202020204" pitchFamily="34" charset="0"/>
              </a:rPr>
              <a:t>also</a:t>
            </a:r>
            <a:r>
              <a:rPr lang="es-ES" altLang="es-ES" dirty="0">
                <a:latin typeface="Arial" panose="020B0604020202020204" pitchFamily="34" charset="0"/>
                <a:cs typeface="Arial" panose="020B0604020202020204" pitchFamily="34" charset="0"/>
              </a:rPr>
              <a:t> be </a:t>
            </a:r>
            <a:r>
              <a:rPr lang="es-ES" altLang="es-ES" dirty="0" err="1">
                <a:latin typeface="Arial" panose="020B0604020202020204" pitchFamily="34" charset="0"/>
                <a:cs typeface="Arial" panose="020B0604020202020204" pitchFamily="34" charset="0"/>
              </a:rPr>
              <a:t>classified</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according</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to</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where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they</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start</a:t>
            </a:r>
            <a:r>
              <a:rPr lang="es-ES" altLang="es-ES" dirty="0">
                <a:latin typeface="Arial" panose="020B0604020202020204" pitchFamily="34" charset="0"/>
                <a:cs typeface="Arial" panose="020B0604020202020204" pitchFamily="34" charset="0"/>
              </a:rPr>
              <a:t> in </a:t>
            </a:r>
            <a:r>
              <a:rPr lang="es-ES" altLang="es-ES" dirty="0" err="1">
                <a:latin typeface="Arial" panose="020B0604020202020204" pitchFamily="34" charset="0"/>
                <a:cs typeface="Arial" panose="020B0604020202020204" pitchFamily="34" charset="0"/>
              </a:rPr>
              <a:t>the</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body</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such</a:t>
            </a:r>
            <a:r>
              <a:rPr lang="es-ES" altLang="es-ES" dirty="0">
                <a:latin typeface="Arial" panose="020B0604020202020204" pitchFamily="34" charset="0"/>
                <a:cs typeface="Arial" panose="020B0604020202020204" pitchFamily="34" charset="0"/>
              </a:rPr>
              <a:t> as </a:t>
            </a:r>
            <a:r>
              <a:rPr lang="es-ES" altLang="es-ES" dirty="0" err="1">
                <a:latin typeface="Arial" panose="020B0604020202020204" pitchFamily="34" charset="0"/>
                <a:cs typeface="Arial" panose="020B0604020202020204" pitchFamily="34" charset="0"/>
              </a:rPr>
              <a:t>breast</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cancer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or</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lung</a:t>
            </a:r>
            <a:r>
              <a:rPr lang="es-ES" altLang="es-ES" dirty="0">
                <a:latin typeface="Arial" panose="020B0604020202020204" pitchFamily="34" charset="0"/>
                <a:cs typeface="Arial" panose="020B0604020202020204" pitchFamily="34" charset="0"/>
              </a:rPr>
              <a:t> </a:t>
            </a:r>
            <a:r>
              <a:rPr lang="es-ES" altLang="es-ES" dirty="0" err="1">
                <a:latin typeface="Arial" panose="020B0604020202020204" pitchFamily="34" charset="0"/>
                <a:cs typeface="Arial" panose="020B0604020202020204" pitchFamily="34" charset="0"/>
              </a:rPr>
              <a:t>cancer</a:t>
            </a:r>
            <a:r>
              <a:rPr lang="es-ES" altLang="es-ES"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FC383BED-195C-49E3-B8CA-EF5C6E9F4324}"/>
              </a:ext>
            </a:extLst>
          </p:cNvPr>
          <p:cNvSpPr/>
          <p:nvPr/>
        </p:nvSpPr>
        <p:spPr>
          <a:xfrm>
            <a:off x="2650434" y="6074322"/>
            <a:ext cx="6096000" cy="646331"/>
          </a:xfrm>
          <a:prstGeom prst="rect">
            <a:avLst/>
          </a:prstGeom>
        </p:spPr>
        <p:txBody>
          <a:bodyPr>
            <a:spAutoFit/>
          </a:bodyPr>
          <a:lstStyle/>
          <a:p>
            <a:r>
              <a:rPr lang="es-ES" dirty="0"/>
              <a:t>http://www.cancerresearchuk.org/about-cancer/what-is-cancer/how-cancer-starts/types-of-cancer</a:t>
            </a:r>
          </a:p>
        </p:txBody>
      </p:sp>
    </p:spTree>
    <p:extLst>
      <p:ext uri="{BB962C8B-B14F-4D97-AF65-F5344CB8AC3E}">
        <p14:creationId xmlns:p14="http://schemas.microsoft.com/office/powerpoint/2010/main" val="2761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Effect transition="in" filter="fade">
                                      <p:cBhvr>
                                        <p:cTn id="35" dur="1000"/>
                                        <p:tgtEl>
                                          <p:spTgt spid="4">
                                            <p:txEl>
                                              <p:pRg st="13" end="13"/>
                                            </p:txEl>
                                          </p:spTgt>
                                        </p:tgtEl>
                                      </p:cBhvr>
                                    </p:animEffect>
                                    <p:anim calcmode="lin" valueType="num">
                                      <p:cBhvr>
                                        <p:cTn id="36"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977C-967F-4C62-8751-3E0E19F4FE5B}"/>
              </a:ext>
            </a:extLst>
          </p:cNvPr>
          <p:cNvSpPr>
            <a:spLocks noGrp="1"/>
          </p:cNvSpPr>
          <p:nvPr>
            <p:ph type="title"/>
          </p:nvPr>
        </p:nvSpPr>
        <p:spPr>
          <a:xfrm>
            <a:off x="1287187" y="0"/>
            <a:ext cx="9905998" cy="1478570"/>
          </a:xfrm>
        </p:spPr>
        <p:txBody>
          <a:bodyPr>
            <a:normAutofit/>
          </a:bodyPr>
          <a:lstStyle/>
          <a:p>
            <a:r>
              <a:rPr lang="en-US" b="1" dirty="0"/>
              <a:t>Tissue Renewal and rates of cancer</a:t>
            </a:r>
            <a:endParaRPr lang="es-ES" dirty="0"/>
          </a:p>
        </p:txBody>
      </p:sp>
      <p:sp>
        <p:nvSpPr>
          <p:cNvPr id="3" name="Content Placeholder 2">
            <a:extLst>
              <a:ext uri="{FF2B5EF4-FFF2-40B4-BE49-F238E27FC236}">
                <a16:creationId xmlns:a16="http://schemas.microsoft.com/office/drawing/2014/main" id="{5FFD078D-2339-427D-9E04-39753B0BBF76}"/>
              </a:ext>
            </a:extLst>
          </p:cNvPr>
          <p:cNvSpPr>
            <a:spLocks noGrp="1"/>
          </p:cNvSpPr>
          <p:nvPr>
            <p:ph idx="1"/>
          </p:nvPr>
        </p:nvSpPr>
        <p:spPr>
          <a:xfrm>
            <a:off x="1393202" y="1200274"/>
            <a:ext cx="9905999" cy="1556178"/>
          </a:xfrm>
        </p:spPr>
        <p:txBody>
          <a:bodyPr/>
          <a:lstStyle/>
          <a:p>
            <a:pPr marL="0" indent="0" algn="ctr">
              <a:buNone/>
            </a:pPr>
            <a:r>
              <a:rPr lang="en-US" dirty="0"/>
              <a:t>Tissue renewal determines the rate of cell division. In many tissues, renewal derives from stem cells. The mitotic rate of </a:t>
            </a:r>
            <a:r>
              <a:rPr lang="en-US" dirty="0" err="1"/>
              <a:t>specialised</a:t>
            </a:r>
            <a:r>
              <a:rPr lang="en-US" dirty="0"/>
              <a:t> cells from stem cells sets the relative risk of cancer.</a:t>
            </a:r>
            <a:endParaRPr lang="es-ES" dirty="0"/>
          </a:p>
        </p:txBody>
      </p:sp>
      <p:sp>
        <p:nvSpPr>
          <p:cNvPr id="5" name="Rectangle 4">
            <a:extLst>
              <a:ext uri="{FF2B5EF4-FFF2-40B4-BE49-F238E27FC236}">
                <a16:creationId xmlns:a16="http://schemas.microsoft.com/office/drawing/2014/main" id="{DFA29988-764B-4536-AFD9-43EC89649915}"/>
              </a:ext>
            </a:extLst>
          </p:cNvPr>
          <p:cNvSpPr/>
          <p:nvPr/>
        </p:nvSpPr>
        <p:spPr>
          <a:xfrm>
            <a:off x="795130" y="2756452"/>
            <a:ext cx="6096000" cy="923330"/>
          </a:xfrm>
          <a:prstGeom prst="rect">
            <a:avLst/>
          </a:prstGeom>
        </p:spPr>
        <p:txBody>
          <a:bodyPr>
            <a:spAutoFit/>
          </a:bodyPr>
          <a:lstStyle/>
          <a:p>
            <a:r>
              <a:rPr lang="en-US" dirty="0"/>
              <a:t>About 90% of human cancers arise in epithelial tissues. Epithelial layers in certain organs, such as the intestine and skin, renew continuously throughout life. </a:t>
            </a:r>
            <a:endParaRPr lang="es-ES" dirty="0"/>
          </a:p>
        </p:txBody>
      </p:sp>
      <p:pic>
        <p:nvPicPr>
          <p:cNvPr id="3074" name="Picture 2" descr="Image result for epithelial tissues">
            <a:extLst>
              <a:ext uri="{FF2B5EF4-FFF2-40B4-BE49-F238E27FC236}">
                <a16:creationId xmlns:a16="http://schemas.microsoft.com/office/drawing/2014/main" id="{4A9E120C-E01D-4A4A-B3D2-ABAD0D2BA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145" y="2579852"/>
            <a:ext cx="4708859" cy="36944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0E7EACC-D872-4CA8-AE05-B995077E2CE1}"/>
              </a:ext>
            </a:extLst>
          </p:cNvPr>
          <p:cNvSpPr/>
          <p:nvPr/>
        </p:nvSpPr>
        <p:spPr>
          <a:xfrm>
            <a:off x="901145" y="3857734"/>
            <a:ext cx="6096000" cy="2031325"/>
          </a:xfrm>
          <a:prstGeom prst="rect">
            <a:avLst/>
          </a:prstGeom>
        </p:spPr>
        <p:txBody>
          <a:bodyPr>
            <a:spAutoFit/>
          </a:bodyPr>
          <a:lstStyle/>
          <a:p>
            <a:r>
              <a:rPr lang="en-US" dirty="0"/>
              <a:t>The epithelium of the human colon turns over at least once per week throughout life. As cells die at the surface, they are replaced by new cell divisions. By age 60, a person has been through at least 3,000 replacement cycles, which means that some cell lineages must pass through many generations. Those renewing lineages would be at high risk for accumulating mutations and progressing to cancer.</a:t>
            </a:r>
            <a:endParaRPr lang="es-ES" dirty="0"/>
          </a:p>
        </p:txBody>
      </p:sp>
    </p:spTree>
    <p:extLst>
      <p:ext uri="{BB962C8B-B14F-4D97-AF65-F5344CB8AC3E}">
        <p14:creationId xmlns:p14="http://schemas.microsoft.com/office/powerpoint/2010/main" val="40594282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4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73" name="Picture 2" descr="A picture containing electronics&#10;&#10;Description generated with high confidence">
            <a:extLst>
              <a:ext uri="{FF2B5EF4-FFF2-40B4-BE49-F238E27FC236}">
                <a16:creationId xmlns:a16="http://schemas.microsoft.com/office/drawing/2014/main" id="{EA8ADA9F-99E3-4964-8962-1118D1439FB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75" name="Group 74">
            <a:extLst>
              <a:ext uri="{FF2B5EF4-FFF2-40B4-BE49-F238E27FC236}">
                <a16:creationId xmlns:a16="http://schemas.microsoft.com/office/drawing/2014/main" id="{366C3164-AA9F-47E3-913A-4F002BC00F6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6" name="Group 75">
              <a:extLst>
                <a:ext uri="{FF2B5EF4-FFF2-40B4-BE49-F238E27FC236}">
                  <a16:creationId xmlns:a16="http://schemas.microsoft.com/office/drawing/2014/main" id="{23FFBAC2-26D2-48B6-B2AA-34AEA0E79E28}"/>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8" name="Rectangle 5">
                <a:extLst>
                  <a:ext uri="{FF2B5EF4-FFF2-40B4-BE49-F238E27FC236}">
                    <a16:creationId xmlns:a16="http://schemas.microsoft.com/office/drawing/2014/main" id="{9B164BCB-27D3-4B8C-AC13-0A6F461082B7}"/>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89" name="Freeform 6">
                <a:extLst>
                  <a:ext uri="{FF2B5EF4-FFF2-40B4-BE49-F238E27FC236}">
                    <a16:creationId xmlns:a16="http://schemas.microsoft.com/office/drawing/2014/main" id="{10B247BE-F4A2-4259-9B20-FB9A555D2802}"/>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0" name="Freeform 7">
                <a:extLst>
                  <a:ext uri="{FF2B5EF4-FFF2-40B4-BE49-F238E27FC236}">
                    <a16:creationId xmlns:a16="http://schemas.microsoft.com/office/drawing/2014/main" id="{39322C5A-DB6D-4B28-8C1C-1B1E89678918}"/>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1" name="Freeform 8">
                <a:extLst>
                  <a:ext uri="{FF2B5EF4-FFF2-40B4-BE49-F238E27FC236}">
                    <a16:creationId xmlns:a16="http://schemas.microsoft.com/office/drawing/2014/main" id="{67009B08-E345-4516-96EC-ED0AB1F30BAF}"/>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2" name="Freeform 9">
                <a:extLst>
                  <a:ext uri="{FF2B5EF4-FFF2-40B4-BE49-F238E27FC236}">
                    <a16:creationId xmlns:a16="http://schemas.microsoft.com/office/drawing/2014/main" id="{DFE2793C-165C-4635-A26E-C569C8E0C536}"/>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3" name="Freeform 10">
                <a:extLst>
                  <a:ext uri="{FF2B5EF4-FFF2-40B4-BE49-F238E27FC236}">
                    <a16:creationId xmlns:a16="http://schemas.microsoft.com/office/drawing/2014/main" id="{ECDFEF2C-7B0A-41A1-BB61-C92CB3E3A773}"/>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4" name="Freeform 11">
                <a:extLst>
                  <a:ext uri="{FF2B5EF4-FFF2-40B4-BE49-F238E27FC236}">
                    <a16:creationId xmlns:a16="http://schemas.microsoft.com/office/drawing/2014/main" id="{0012A396-1946-4B40-AA39-0790157CE932}"/>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5" name="Freeform 12">
                <a:extLst>
                  <a:ext uri="{FF2B5EF4-FFF2-40B4-BE49-F238E27FC236}">
                    <a16:creationId xmlns:a16="http://schemas.microsoft.com/office/drawing/2014/main" id="{CD6C6024-F73D-4991-97B9-BE53FF24E31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6" name="Freeform 13">
                <a:extLst>
                  <a:ext uri="{FF2B5EF4-FFF2-40B4-BE49-F238E27FC236}">
                    <a16:creationId xmlns:a16="http://schemas.microsoft.com/office/drawing/2014/main" id="{5977EDD1-3D10-43FA-B800-7A7C8112B77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7" name="Freeform 14">
                <a:extLst>
                  <a:ext uri="{FF2B5EF4-FFF2-40B4-BE49-F238E27FC236}">
                    <a16:creationId xmlns:a16="http://schemas.microsoft.com/office/drawing/2014/main" id="{D37988CF-9FC6-48F5-82F8-D2EB0178A3B9}"/>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8" name="Freeform 15">
                <a:extLst>
                  <a:ext uri="{FF2B5EF4-FFF2-40B4-BE49-F238E27FC236}">
                    <a16:creationId xmlns:a16="http://schemas.microsoft.com/office/drawing/2014/main" id="{EC5BB05B-491C-414A-91C3-B1CAB785A84C}"/>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9" name="Line 16">
                <a:extLst>
                  <a:ext uri="{FF2B5EF4-FFF2-40B4-BE49-F238E27FC236}">
                    <a16:creationId xmlns:a16="http://schemas.microsoft.com/office/drawing/2014/main" id="{F3180CB6-F8D2-4596-B6CB-F9CEF5D3894E}"/>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0" name="Freeform 17">
                <a:extLst>
                  <a:ext uri="{FF2B5EF4-FFF2-40B4-BE49-F238E27FC236}">
                    <a16:creationId xmlns:a16="http://schemas.microsoft.com/office/drawing/2014/main" id="{DF338DD3-80F8-4F68-AC7C-361ABF2A9BF7}"/>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1" name="Freeform 18">
                <a:extLst>
                  <a:ext uri="{FF2B5EF4-FFF2-40B4-BE49-F238E27FC236}">
                    <a16:creationId xmlns:a16="http://schemas.microsoft.com/office/drawing/2014/main" id="{9666E4DB-B855-4A4E-BB50-1880738C11D7}"/>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2" name="Freeform 19">
                <a:extLst>
                  <a:ext uri="{FF2B5EF4-FFF2-40B4-BE49-F238E27FC236}">
                    <a16:creationId xmlns:a16="http://schemas.microsoft.com/office/drawing/2014/main" id="{F570FD9C-B435-4EF1-962C-621F1261AA5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3" name="Freeform 20">
                <a:extLst>
                  <a:ext uri="{FF2B5EF4-FFF2-40B4-BE49-F238E27FC236}">
                    <a16:creationId xmlns:a16="http://schemas.microsoft.com/office/drawing/2014/main" id="{E236AF0B-3BDC-43C3-8FFC-2A94121E9463}"/>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4" name="Rectangle 21">
                <a:extLst>
                  <a:ext uri="{FF2B5EF4-FFF2-40B4-BE49-F238E27FC236}">
                    <a16:creationId xmlns:a16="http://schemas.microsoft.com/office/drawing/2014/main" id="{3BA2C208-5097-4497-AA2C-ADDDAB48B6A5}"/>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05" name="Freeform 22">
                <a:extLst>
                  <a:ext uri="{FF2B5EF4-FFF2-40B4-BE49-F238E27FC236}">
                    <a16:creationId xmlns:a16="http://schemas.microsoft.com/office/drawing/2014/main" id="{6A45DD96-8D07-43CA-B036-6FDA880A17B2}"/>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6" name="Freeform 23">
                <a:extLst>
                  <a:ext uri="{FF2B5EF4-FFF2-40B4-BE49-F238E27FC236}">
                    <a16:creationId xmlns:a16="http://schemas.microsoft.com/office/drawing/2014/main" id="{AF7F7CBB-E154-4CD5-9ED0-D5DDC1DFEAE0}"/>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7" name="Freeform 24">
                <a:extLst>
                  <a:ext uri="{FF2B5EF4-FFF2-40B4-BE49-F238E27FC236}">
                    <a16:creationId xmlns:a16="http://schemas.microsoft.com/office/drawing/2014/main" id="{EFF4AB16-41DD-4877-8C28-ED78F4CA7FEA}"/>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8" name="Freeform 25">
                <a:extLst>
                  <a:ext uri="{FF2B5EF4-FFF2-40B4-BE49-F238E27FC236}">
                    <a16:creationId xmlns:a16="http://schemas.microsoft.com/office/drawing/2014/main" id="{30BCBD5D-92EB-487E-B1D0-F9000D45D100}"/>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9" name="Freeform 26">
                <a:extLst>
                  <a:ext uri="{FF2B5EF4-FFF2-40B4-BE49-F238E27FC236}">
                    <a16:creationId xmlns:a16="http://schemas.microsoft.com/office/drawing/2014/main" id="{DA07BDB8-9827-4EBF-9B99-6C503EA0BC64}"/>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0" name="Freeform 27">
                <a:extLst>
                  <a:ext uri="{FF2B5EF4-FFF2-40B4-BE49-F238E27FC236}">
                    <a16:creationId xmlns:a16="http://schemas.microsoft.com/office/drawing/2014/main" id="{7F41FB05-1B3F-450A-A1A7-8C8BD182A540}"/>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1" name="Freeform 28">
                <a:extLst>
                  <a:ext uri="{FF2B5EF4-FFF2-40B4-BE49-F238E27FC236}">
                    <a16:creationId xmlns:a16="http://schemas.microsoft.com/office/drawing/2014/main" id="{0629E219-1F32-41C1-B921-05E4561179BE}"/>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2" name="Freeform 29">
                <a:extLst>
                  <a:ext uri="{FF2B5EF4-FFF2-40B4-BE49-F238E27FC236}">
                    <a16:creationId xmlns:a16="http://schemas.microsoft.com/office/drawing/2014/main" id="{8081FB28-486E-4C09-9D15-0B2657B56FB0}"/>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3" name="Freeform 30">
                <a:extLst>
                  <a:ext uri="{FF2B5EF4-FFF2-40B4-BE49-F238E27FC236}">
                    <a16:creationId xmlns:a16="http://schemas.microsoft.com/office/drawing/2014/main" id="{CB547EFB-F29D-4336-9644-0AE7A94EA4CD}"/>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4" name="Freeform 31">
                <a:extLst>
                  <a:ext uri="{FF2B5EF4-FFF2-40B4-BE49-F238E27FC236}">
                    <a16:creationId xmlns:a16="http://schemas.microsoft.com/office/drawing/2014/main" id="{BB2793F4-FAD7-459A-BC46-06BB1D4FAAC3}"/>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77" name="Group 76">
              <a:extLst>
                <a:ext uri="{FF2B5EF4-FFF2-40B4-BE49-F238E27FC236}">
                  <a16:creationId xmlns:a16="http://schemas.microsoft.com/office/drawing/2014/main" id="{FC01589C-0235-4B21-B264-777746D4D595}"/>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8" name="Freeform 32">
                <a:extLst>
                  <a:ext uri="{FF2B5EF4-FFF2-40B4-BE49-F238E27FC236}">
                    <a16:creationId xmlns:a16="http://schemas.microsoft.com/office/drawing/2014/main" id="{678F5669-8CE7-445E-8D54-49C5E2013B4D}"/>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9" name="Freeform 33">
                <a:extLst>
                  <a:ext uri="{FF2B5EF4-FFF2-40B4-BE49-F238E27FC236}">
                    <a16:creationId xmlns:a16="http://schemas.microsoft.com/office/drawing/2014/main" id="{E93A3F8E-D876-485E-9EDC-43E315DE1EE4}"/>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0" name="Freeform 34">
                <a:extLst>
                  <a:ext uri="{FF2B5EF4-FFF2-40B4-BE49-F238E27FC236}">
                    <a16:creationId xmlns:a16="http://schemas.microsoft.com/office/drawing/2014/main" id="{B4F848A6-931A-4CC9-9B29-C7A9CEA3ACED}"/>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1" name="Freeform 35">
                <a:extLst>
                  <a:ext uri="{FF2B5EF4-FFF2-40B4-BE49-F238E27FC236}">
                    <a16:creationId xmlns:a16="http://schemas.microsoft.com/office/drawing/2014/main" id="{5C4204D4-6782-4DB1-8FF8-86CC698AF2F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2" name="Freeform 36">
                <a:extLst>
                  <a:ext uri="{FF2B5EF4-FFF2-40B4-BE49-F238E27FC236}">
                    <a16:creationId xmlns:a16="http://schemas.microsoft.com/office/drawing/2014/main" id="{3907C583-5764-43DC-8AF9-992D3472F678}"/>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3" name="Freeform 37">
                <a:extLst>
                  <a:ext uri="{FF2B5EF4-FFF2-40B4-BE49-F238E27FC236}">
                    <a16:creationId xmlns:a16="http://schemas.microsoft.com/office/drawing/2014/main" id="{56CE3D6E-1121-4EF2-9DFB-7F3937FCCD05}"/>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4" name="Freeform 38">
                <a:extLst>
                  <a:ext uri="{FF2B5EF4-FFF2-40B4-BE49-F238E27FC236}">
                    <a16:creationId xmlns:a16="http://schemas.microsoft.com/office/drawing/2014/main" id="{3AEB7245-E197-4AE5-BCFC-7821E49EFE4F}"/>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5" name="Freeform 39">
                <a:extLst>
                  <a:ext uri="{FF2B5EF4-FFF2-40B4-BE49-F238E27FC236}">
                    <a16:creationId xmlns:a16="http://schemas.microsoft.com/office/drawing/2014/main" id="{801E9C76-F4FB-4C4D-9350-B526F294E012}"/>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6" name="Freeform 40">
                <a:extLst>
                  <a:ext uri="{FF2B5EF4-FFF2-40B4-BE49-F238E27FC236}">
                    <a16:creationId xmlns:a16="http://schemas.microsoft.com/office/drawing/2014/main" id="{F9C0C5DE-6C8C-4CD0-9C91-6A132A06DA79}"/>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7" name="Rectangle 41">
                <a:extLst>
                  <a:ext uri="{FF2B5EF4-FFF2-40B4-BE49-F238E27FC236}">
                    <a16:creationId xmlns:a16="http://schemas.microsoft.com/office/drawing/2014/main" id="{955A7039-8B66-4CF0-8048-0AD0F4A5B853}"/>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pic>
        <p:nvPicPr>
          <p:cNvPr id="116" name="Picture 2" descr="A picture containing electronics&#10;&#10;Description generated with high confidence">
            <a:extLst>
              <a:ext uri="{FF2B5EF4-FFF2-40B4-BE49-F238E27FC236}">
                <a16:creationId xmlns:a16="http://schemas.microsoft.com/office/drawing/2014/main" id="{6D651BB0-1DFD-4941-83DD-704006F6B13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sp>
        <p:nvSpPr>
          <p:cNvPr id="118" name="Round Diagonal Corner Rectangle 6">
            <a:extLst>
              <a:ext uri="{FF2B5EF4-FFF2-40B4-BE49-F238E27FC236}">
                <a16:creationId xmlns:a16="http://schemas.microsoft.com/office/drawing/2014/main" id="{3D66C6E3-EBD2-40B7-8FD8-D6D2250FC4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stem cells">
            <a:extLst>
              <a:ext uri="{FF2B5EF4-FFF2-40B4-BE49-F238E27FC236}">
                <a16:creationId xmlns:a16="http://schemas.microsoft.com/office/drawing/2014/main" id="{41A8A59C-D01F-4DA3-8A93-6B2E970D77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30"/>
          <a:stretch/>
        </p:blipFill>
        <p:spPr bwMode="auto">
          <a:xfrm>
            <a:off x="1837618" y="808058"/>
            <a:ext cx="8735131" cy="514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009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dc02_img_cellgallery.jpg">
            <a:extLst>
              <a:ext uri="{FF2B5EF4-FFF2-40B4-BE49-F238E27FC236}">
                <a16:creationId xmlns:a16="http://schemas.microsoft.com/office/drawing/2014/main" id="{CA1614FF-B27B-46C8-A0D9-85F4F75DE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72" y="0"/>
            <a:ext cx="10098691" cy="6743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71112D3-240E-47BD-A637-14ADF854138C}"/>
              </a:ext>
            </a:extLst>
          </p:cNvPr>
          <p:cNvSpPr/>
          <p:nvPr/>
        </p:nvSpPr>
        <p:spPr>
          <a:xfrm>
            <a:off x="474802" y="3378154"/>
            <a:ext cx="945107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solidFill>
                  <a:srgbClr val="556270"/>
                </a:solidFill>
                <a:latin typeface="Roboto"/>
              </a:rPr>
              <a:t>How have each of these cells become </a:t>
            </a:r>
            <a:r>
              <a:rPr lang="en-US" sz="2000" dirty="0" err="1">
                <a:solidFill>
                  <a:srgbClr val="556270"/>
                </a:solidFill>
                <a:latin typeface="Roboto"/>
              </a:rPr>
              <a:t>specialised</a:t>
            </a:r>
            <a:r>
              <a:rPr lang="en-US" sz="2000" dirty="0">
                <a:solidFill>
                  <a:srgbClr val="556270"/>
                </a:solidFill>
                <a:latin typeface="Roboto"/>
              </a:rPr>
              <a:t> to perform a specific function?</a:t>
            </a:r>
            <a:endParaRPr lang="en-US" sz="2000" b="0" i="0" dirty="0">
              <a:solidFill>
                <a:srgbClr val="556270"/>
              </a:solidFill>
              <a:effectLst/>
              <a:latin typeface="Roboto"/>
            </a:endParaRPr>
          </a:p>
        </p:txBody>
      </p:sp>
      <p:sp>
        <p:nvSpPr>
          <p:cNvPr id="5" name="Rectangle 4">
            <a:extLst>
              <a:ext uri="{FF2B5EF4-FFF2-40B4-BE49-F238E27FC236}">
                <a16:creationId xmlns:a16="http://schemas.microsoft.com/office/drawing/2014/main" id="{09E0A548-0207-4EAA-A855-7A516CAD60A8}"/>
              </a:ext>
            </a:extLst>
          </p:cNvPr>
          <p:cNvSpPr/>
          <p:nvPr/>
        </p:nvSpPr>
        <p:spPr>
          <a:xfrm>
            <a:off x="1185872" y="3981128"/>
            <a:ext cx="945107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solidFill>
                  <a:srgbClr val="556270"/>
                </a:solidFill>
                <a:latin typeface="Roboto"/>
              </a:rPr>
              <a:t>Differentiation</a:t>
            </a:r>
            <a:r>
              <a:rPr lang="en-US" sz="2400" dirty="0">
                <a:solidFill>
                  <a:srgbClr val="556270"/>
                </a:solidFill>
                <a:latin typeface="Roboto"/>
              </a:rPr>
              <a:t> involves the expression of some genes, and not others, in a cell´s genome</a:t>
            </a:r>
            <a:endParaRPr lang="en-US" sz="2400" b="0" i="0" dirty="0">
              <a:solidFill>
                <a:srgbClr val="556270"/>
              </a:solidFill>
              <a:effectLst/>
              <a:latin typeface="Roboto"/>
            </a:endParaRPr>
          </a:p>
        </p:txBody>
      </p:sp>
    </p:spTree>
    <p:extLst>
      <p:ext uri="{BB962C8B-B14F-4D97-AF65-F5344CB8AC3E}">
        <p14:creationId xmlns:p14="http://schemas.microsoft.com/office/powerpoint/2010/main" val="1672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51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73" name="Picture 2" descr="A picture containing electronics&#10;&#10;Description generated with high confidence">
            <a:extLst>
              <a:ext uri="{FF2B5EF4-FFF2-40B4-BE49-F238E27FC236}">
                <a16:creationId xmlns:a16="http://schemas.microsoft.com/office/drawing/2014/main" id="{59FACE42-44B0-4185-8ED4-9043A78C860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75" name="Group 74">
            <a:extLst>
              <a:ext uri="{FF2B5EF4-FFF2-40B4-BE49-F238E27FC236}">
                <a16:creationId xmlns:a16="http://schemas.microsoft.com/office/drawing/2014/main" id="{A838DBA2-246D-4087-AE0A-6EA2B4B65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6" name="Group 75">
              <a:extLst>
                <a:ext uri="{FF2B5EF4-FFF2-40B4-BE49-F238E27FC236}">
                  <a16:creationId xmlns:a16="http://schemas.microsoft.com/office/drawing/2014/main" id="{B4406F95-9579-494D-BE1E-A012A7F4CB34}"/>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8" name="Rectangle 5">
                <a:extLst>
                  <a:ext uri="{FF2B5EF4-FFF2-40B4-BE49-F238E27FC236}">
                    <a16:creationId xmlns:a16="http://schemas.microsoft.com/office/drawing/2014/main" id="{4C8D671A-5C73-44CA-B6D0-7F3BC195BA67}"/>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89" name="Freeform 6">
                <a:extLst>
                  <a:ext uri="{FF2B5EF4-FFF2-40B4-BE49-F238E27FC236}">
                    <a16:creationId xmlns:a16="http://schemas.microsoft.com/office/drawing/2014/main" id="{F0DB3AC8-B5AD-4004-B0B9-74B58BECA0CC}"/>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0" name="Freeform 7">
                <a:extLst>
                  <a:ext uri="{FF2B5EF4-FFF2-40B4-BE49-F238E27FC236}">
                    <a16:creationId xmlns:a16="http://schemas.microsoft.com/office/drawing/2014/main" id="{F3B2C8F3-E236-45B2-B2E1-8460F8FD6DDB}"/>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1" name="Freeform 8">
                <a:extLst>
                  <a:ext uri="{FF2B5EF4-FFF2-40B4-BE49-F238E27FC236}">
                    <a16:creationId xmlns:a16="http://schemas.microsoft.com/office/drawing/2014/main" id="{761EE3AC-0BC2-4A29-AD58-5CB0EEFF96C5}"/>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2" name="Freeform 9">
                <a:extLst>
                  <a:ext uri="{FF2B5EF4-FFF2-40B4-BE49-F238E27FC236}">
                    <a16:creationId xmlns:a16="http://schemas.microsoft.com/office/drawing/2014/main" id="{38DC43BE-83DD-43F3-A21F-9B58B1074FFA}"/>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3" name="Freeform 10">
                <a:extLst>
                  <a:ext uri="{FF2B5EF4-FFF2-40B4-BE49-F238E27FC236}">
                    <a16:creationId xmlns:a16="http://schemas.microsoft.com/office/drawing/2014/main" id="{112583CE-53E8-48F6-9F71-25A32BFD619F}"/>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4" name="Freeform 11">
                <a:extLst>
                  <a:ext uri="{FF2B5EF4-FFF2-40B4-BE49-F238E27FC236}">
                    <a16:creationId xmlns:a16="http://schemas.microsoft.com/office/drawing/2014/main" id="{229A7966-2C4F-4334-8FB7-08521F984D9F}"/>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5" name="Freeform 12">
                <a:extLst>
                  <a:ext uri="{FF2B5EF4-FFF2-40B4-BE49-F238E27FC236}">
                    <a16:creationId xmlns:a16="http://schemas.microsoft.com/office/drawing/2014/main" id="{656FCF6A-DF5B-42AA-83C4-22CD7B9947D2}"/>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6" name="Freeform 13">
                <a:extLst>
                  <a:ext uri="{FF2B5EF4-FFF2-40B4-BE49-F238E27FC236}">
                    <a16:creationId xmlns:a16="http://schemas.microsoft.com/office/drawing/2014/main" id="{E908B3EE-F31D-4E8D-BF3C-71F5B35F02FB}"/>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7" name="Freeform 14">
                <a:extLst>
                  <a:ext uri="{FF2B5EF4-FFF2-40B4-BE49-F238E27FC236}">
                    <a16:creationId xmlns:a16="http://schemas.microsoft.com/office/drawing/2014/main" id="{DA9F96D7-B42C-4F80-8F26-72388FE0C2EF}"/>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8" name="Freeform 15">
                <a:extLst>
                  <a:ext uri="{FF2B5EF4-FFF2-40B4-BE49-F238E27FC236}">
                    <a16:creationId xmlns:a16="http://schemas.microsoft.com/office/drawing/2014/main" id="{5C9D5861-5A45-408A-A25E-61ED661AD75A}"/>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9" name="Line 16">
                <a:extLst>
                  <a:ext uri="{FF2B5EF4-FFF2-40B4-BE49-F238E27FC236}">
                    <a16:creationId xmlns:a16="http://schemas.microsoft.com/office/drawing/2014/main" id="{DEEF5DD7-13B2-4CBB-A1AE-193A618B0F0A}"/>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0" name="Freeform 17">
                <a:extLst>
                  <a:ext uri="{FF2B5EF4-FFF2-40B4-BE49-F238E27FC236}">
                    <a16:creationId xmlns:a16="http://schemas.microsoft.com/office/drawing/2014/main" id="{3D896DDA-5AD2-4360-9E65-A792131051C3}"/>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1" name="Freeform 18">
                <a:extLst>
                  <a:ext uri="{FF2B5EF4-FFF2-40B4-BE49-F238E27FC236}">
                    <a16:creationId xmlns:a16="http://schemas.microsoft.com/office/drawing/2014/main" id="{C088F3B1-D893-4078-8EAE-6A3776F6754B}"/>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2" name="Freeform 19">
                <a:extLst>
                  <a:ext uri="{FF2B5EF4-FFF2-40B4-BE49-F238E27FC236}">
                    <a16:creationId xmlns:a16="http://schemas.microsoft.com/office/drawing/2014/main" id="{23CCB367-42E1-4DEF-BABD-7457EB9F28C3}"/>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3" name="Freeform 20">
                <a:extLst>
                  <a:ext uri="{FF2B5EF4-FFF2-40B4-BE49-F238E27FC236}">
                    <a16:creationId xmlns:a16="http://schemas.microsoft.com/office/drawing/2014/main" id="{BAFD46CE-CD21-4C8E-8ACE-B1A0B74A9044}"/>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4" name="Rectangle 21">
                <a:extLst>
                  <a:ext uri="{FF2B5EF4-FFF2-40B4-BE49-F238E27FC236}">
                    <a16:creationId xmlns:a16="http://schemas.microsoft.com/office/drawing/2014/main" id="{23980A26-1FFF-4434-A77C-C5A1C96A54B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05" name="Freeform 22">
                <a:extLst>
                  <a:ext uri="{FF2B5EF4-FFF2-40B4-BE49-F238E27FC236}">
                    <a16:creationId xmlns:a16="http://schemas.microsoft.com/office/drawing/2014/main" id="{AE64C1E5-E917-4222-8080-3EF831FB4642}"/>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6" name="Freeform 23">
                <a:extLst>
                  <a:ext uri="{FF2B5EF4-FFF2-40B4-BE49-F238E27FC236}">
                    <a16:creationId xmlns:a16="http://schemas.microsoft.com/office/drawing/2014/main" id="{D4D42DE6-99E5-4D28-834E-6601A7DD93A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7" name="Freeform 24">
                <a:extLst>
                  <a:ext uri="{FF2B5EF4-FFF2-40B4-BE49-F238E27FC236}">
                    <a16:creationId xmlns:a16="http://schemas.microsoft.com/office/drawing/2014/main" id="{194304B3-4C44-49E0-A677-19E2DA8CC9E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8" name="Freeform 25">
                <a:extLst>
                  <a:ext uri="{FF2B5EF4-FFF2-40B4-BE49-F238E27FC236}">
                    <a16:creationId xmlns:a16="http://schemas.microsoft.com/office/drawing/2014/main" id="{C726387F-F77D-4FB6-A177-1DC6115E849E}"/>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9" name="Freeform 26">
                <a:extLst>
                  <a:ext uri="{FF2B5EF4-FFF2-40B4-BE49-F238E27FC236}">
                    <a16:creationId xmlns:a16="http://schemas.microsoft.com/office/drawing/2014/main" id="{2F09766D-0653-4646-BA37-8FC23294BA7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0" name="Freeform 27">
                <a:extLst>
                  <a:ext uri="{FF2B5EF4-FFF2-40B4-BE49-F238E27FC236}">
                    <a16:creationId xmlns:a16="http://schemas.microsoft.com/office/drawing/2014/main" id="{F50D9867-C9E0-462B-894F-B2F97E26AC1C}"/>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1" name="Freeform 28">
                <a:extLst>
                  <a:ext uri="{FF2B5EF4-FFF2-40B4-BE49-F238E27FC236}">
                    <a16:creationId xmlns:a16="http://schemas.microsoft.com/office/drawing/2014/main" id="{44179987-9B3B-4BC1-9BDA-EC9F30A3794E}"/>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2" name="Freeform 29">
                <a:extLst>
                  <a:ext uri="{FF2B5EF4-FFF2-40B4-BE49-F238E27FC236}">
                    <a16:creationId xmlns:a16="http://schemas.microsoft.com/office/drawing/2014/main" id="{EF0E5480-8C2D-4FFE-9357-938DF0642BB6}"/>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3" name="Freeform 30">
                <a:extLst>
                  <a:ext uri="{FF2B5EF4-FFF2-40B4-BE49-F238E27FC236}">
                    <a16:creationId xmlns:a16="http://schemas.microsoft.com/office/drawing/2014/main" id="{FDAC2F76-95E6-4EE4-8A26-47CDAE5C62A8}"/>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4" name="Freeform 31">
                <a:extLst>
                  <a:ext uri="{FF2B5EF4-FFF2-40B4-BE49-F238E27FC236}">
                    <a16:creationId xmlns:a16="http://schemas.microsoft.com/office/drawing/2014/main" id="{249EB4AA-5D5B-4A3A-9F2D-6E4EDF2046C6}"/>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77" name="Group 76">
              <a:extLst>
                <a:ext uri="{FF2B5EF4-FFF2-40B4-BE49-F238E27FC236}">
                  <a16:creationId xmlns:a16="http://schemas.microsoft.com/office/drawing/2014/main" id="{375D3DC5-0B19-4EA9-A350-6218AC28CDA7}"/>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8" name="Freeform 32">
                <a:extLst>
                  <a:ext uri="{FF2B5EF4-FFF2-40B4-BE49-F238E27FC236}">
                    <a16:creationId xmlns:a16="http://schemas.microsoft.com/office/drawing/2014/main" id="{86B5A458-9418-4EDA-9B6F-E4754ABADFAE}"/>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9" name="Freeform 33">
                <a:extLst>
                  <a:ext uri="{FF2B5EF4-FFF2-40B4-BE49-F238E27FC236}">
                    <a16:creationId xmlns:a16="http://schemas.microsoft.com/office/drawing/2014/main" id="{6307D20D-BE6F-4BFD-8A35-230A01AD726B}"/>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0" name="Freeform 34">
                <a:extLst>
                  <a:ext uri="{FF2B5EF4-FFF2-40B4-BE49-F238E27FC236}">
                    <a16:creationId xmlns:a16="http://schemas.microsoft.com/office/drawing/2014/main" id="{37A04039-8217-4B7F-8F43-4039DF087D8D}"/>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1" name="Freeform 35">
                <a:extLst>
                  <a:ext uri="{FF2B5EF4-FFF2-40B4-BE49-F238E27FC236}">
                    <a16:creationId xmlns:a16="http://schemas.microsoft.com/office/drawing/2014/main" id="{CA6CE641-5DEB-4A06-B9C3-B726A334C21A}"/>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2" name="Freeform 36">
                <a:extLst>
                  <a:ext uri="{FF2B5EF4-FFF2-40B4-BE49-F238E27FC236}">
                    <a16:creationId xmlns:a16="http://schemas.microsoft.com/office/drawing/2014/main" id="{D08C7C1C-DF39-4479-94BD-47E71DE42218}"/>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3" name="Freeform 37">
                <a:extLst>
                  <a:ext uri="{FF2B5EF4-FFF2-40B4-BE49-F238E27FC236}">
                    <a16:creationId xmlns:a16="http://schemas.microsoft.com/office/drawing/2014/main" id="{27C5EAA7-E449-48C0-9B14-E677E6ECF89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4" name="Freeform 38">
                <a:extLst>
                  <a:ext uri="{FF2B5EF4-FFF2-40B4-BE49-F238E27FC236}">
                    <a16:creationId xmlns:a16="http://schemas.microsoft.com/office/drawing/2014/main" id="{AA6A8A39-39D4-41FE-9974-CB46106A73D0}"/>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5" name="Freeform 39">
                <a:extLst>
                  <a:ext uri="{FF2B5EF4-FFF2-40B4-BE49-F238E27FC236}">
                    <a16:creationId xmlns:a16="http://schemas.microsoft.com/office/drawing/2014/main" id="{433C6D82-AE91-4A0C-97C6-34399C90847D}"/>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6" name="Freeform 40">
                <a:extLst>
                  <a:ext uri="{FF2B5EF4-FFF2-40B4-BE49-F238E27FC236}">
                    <a16:creationId xmlns:a16="http://schemas.microsoft.com/office/drawing/2014/main" id="{D4C06E36-D233-423A-BC95-5B4D5BE35CB3}"/>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7" name="Rectangle 41">
                <a:extLst>
                  <a:ext uri="{FF2B5EF4-FFF2-40B4-BE49-F238E27FC236}">
                    <a16:creationId xmlns:a16="http://schemas.microsoft.com/office/drawing/2014/main" id="{E1B0EEC1-CF7A-4761-B477-941DB41A83DF}"/>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grpSp>
        <p:nvGrpSpPr>
          <p:cNvPr id="116" name="Group 115">
            <a:extLst>
              <a:ext uri="{FF2B5EF4-FFF2-40B4-BE49-F238E27FC236}">
                <a16:creationId xmlns:a16="http://schemas.microsoft.com/office/drawing/2014/main" id="{74872A0B-8668-4500-9509-EAA581B26C2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7" name="Rectangle 116">
              <a:extLst>
                <a:ext uri="{FF2B5EF4-FFF2-40B4-BE49-F238E27FC236}">
                  <a16:creationId xmlns:a16="http://schemas.microsoft.com/office/drawing/2014/main" id="{8B504305-5526-408E-85F7-F0BA7E527C64}"/>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2" descr="A picture containing electronics&#10;&#10;Description generated with high confidence">
              <a:extLst>
                <a:ext uri="{FF2B5EF4-FFF2-40B4-BE49-F238E27FC236}">
                  <a16:creationId xmlns:a16="http://schemas.microsoft.com/office/drawing/2014/main" id="{5827CE64-2533-45A6-9A39-7D5052E5CEE0}"/>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pic>
        <p:nvPicPr>
          <p:cNvPr id="5122" name="Picture 2" descr="Creating ES Cells">
            <a:extLst>
              <a:ext uri="{FF2B5EF4-FFF2-40B4-BE49-F238E27FC236}">
                <a16:creationId xmlns:a16="http://schemas.microsoft.com/office/drawing/2014/main" id="{B2684F30-1DBF-4859-A4CC-056E6236BD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93" r="4928" b="1"/>
          <a:stretch/>
        </p:blipFill>
        <p:spPr bwMode="auto">
          <a:xfrm>
            <a:off x="-5597" y="10"/>
            <a:ext cx="610159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20" name="Group 119">
            <a:extLst>
              <a:ext uri="{FF2B5EF4-FFF2-40B4-BE49-F238E27FC236}">
                <a16:creationId xmlns:a16="http://schemas.microsoft.com/office/drawing/2014/main" id="{240590EE-5428-41AA-95B2-96FCC1CE67A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21" name="Rectangle 120">
              <a:extLst>
                <a:ext uri="{FF2B5EF4-FFF2-40B4-BE49-F238E27FC236}">
                  <a16:creationId xmlns:a16="http://schemas.microsoft.com/office/drawing/2014/main" id="{494DCC55-99C6-45CF-B357-E3848C809346}"/>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22" name="Freeform 6">
              <a:extLst>
                <a:ext uri="{FF2B5EF4-FFF2-40B4-BE49-F238E27FC236}">
                  <a16:creationId xmlns:a16="http://schemas.microsoft.com/office/drawing/2014/main" id="{63D64E32-FF0C-4665-B9D8-D1ECAAE5BA4F}"/>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3" name="Freeform 7">
              <a:extLst>
                <a:ext uri="{FF2B5EF4-FFF2-40B4-BE49-F238E27FC236}">
                  <a16:creationId xmlns:a16="http://schemas.microsoft.com/office/drawing/2014/main" id="{3675001D-3840-4589-8190-505A7F52F0A2}"/>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4" name="Rectangle 123">
              <a:extLst>
                <a:ext uri="{FF2B5EF4-FFF2-40B4-BE49-F238E27FC236}">
                  <a16:creationId xmlns:a16="http://schemas.microsoft.com/office/drawing/2014/main" id="{19E34E87-395F-4023-A80E-D1CBAAEBD9B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25" name="Freeform 9">
              <a:extLst>
                <a:ext uri="{FF2B5EF4-FFF2-40B4-BE49-F238E27FC236}">
                  <a16:creationId xmlns:a16="http://schemas.microsoft.com/office/drawing/2014/main" id="{6FB1B38F-1B92-41C3-AA1D-6D6440FB0D75}"/>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6" name="Freeform 10">
              <a:extLst>
                <a:ext uri="{FF2B5EF4-FFF2-40B4-BE49-F238E27FC236}">
                  <a16:creationId xmlns:a16="http://schemas.microsoft.com/office/drawing/2014/main" id="{02FBE453-FBD2-4348-8DDA-4A023444EC77}"/>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7" name="Freeform 11">
              <a:extLst>
                <a:ext uri="{FF2B5EF4-FFF2-40B4-BE49-F238E27FC236}">
                  <a16:creationId xmlns:a16="http://schemas.microsoft.com/office/drawing/2014/main" id="{60D719E8-BF78-4F42-B9D1-7F5E02A36997}"/>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8" name="Freeform 12">
              <a:extLst>
                <a:ext uri="{FF2B5EF4-FFF2-40B4-BE49-F238E27FC236}">
                  <a16:creationId xmlns:a16="http://schemas.microsoft.com/office/drawing/2014/main" id="{5EC70737-9C19-4CF5-84DA-B22A960D53DC}"/>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9" name="Freeform 13">
              <a:extLst>
                <a:ext uri="{FF2B5EF4-FFF2-40B4-BE49-F238E27FC236}">
                  <a16:creationId xmlns:a16="http://schemas.microsoft.com/office/drawing/2014/main" id="{88FD042E-E56E-4360-9620-F811AB9A3342}"/>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0" name="Freeform 14">
              <a:extLst>
                <a:ext uri="{FF2B5EF4-FFF2-40B4-BE49-F238E27FC236}">
                  <a16:creationId xmlns:a16="http://schemas.microsoft.com/office/drawing/2014/main" id="{18F15D2B-0812-46F6-B0F4-6A6714B543D8}"/>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1" name="Freeform 15">
              <a:extLst>
                <a:ext uri="{FF2B5EF4-FFF2-40B4-BE49-F238E27FC236}">
                  <a16:creationId xmlns:a16="http://schemas.microsoft.com/office/drawing/2014/main" id="{0C2F2A50-98DD-4F92-BDFE-B72E2357667A}"/>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2" name="Freeform 16">
              <a:extLst>
                <a:ext uri="{FF2B5EF4-FFF2-40B4-BE49-F238E27FC236}">
                  <a16:creationId xmlns:a16="http://schemas.microsoft.com/office/drawing/2014/main" id="{473541D9-6DAE-4718-97D4-8952F4E7CC8F}"/>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3" name="Freeform 17">
              <a:extLst>
                <a:ext uri="{FF2B5EF4-FFF2-40B4-BE49-F238E27FC236}">
                  <a16:creationId xmlns:a16="http://schemas.microsoft.com/office/drawing/2014/main" id="{3A56C5E9-011C-44D2-AF94-3BF54204338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4" name="Freeform 18">
              <a:extLst>
                <a:ext uri="{FF2B5EF4-FFF2-40B4-BE49-F238E27FC236}">
                  <a16:creationId xmlns:a16="http://schemas.microsoft.com/office/drawing/2014/main" id="{CD279E0E-1CD5-4F41-96A5-3A09707E810E}"/>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5" name="Freeform 19">
              <a:extLst>
                <a:ext uri="{FF2B5EF4-FFF2-40B4-BE49-F238E27FC236}">
                  <a16:creationId xmlns:a16="http://schemas.microsoft.com/office/drawing/2014/main" id="{F5A6F094-9E54-4985-8738-D2067A4F078B}"/>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6" name="Freeform 20">
              <a:extLst>
                <a:ext uri="{FF2B5EF4-FFF2-40B4-BE49-F238E27FC236}">
                  <a16:creationId xmlns:a16="http://schemas.microsoft.com/office/drawing/2014/main" id="{99D51F59-FA93-490E-B9CF-97BB63747C97}"/>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7" name="Freeform 21">
              <a:extLst>
                <a:ext uri="{FF2B5EF4-FFF2-40B4-BE49-F238E27FC236}">
                  <a16:creationId xmlns:a16="http://schemas.microsoft.com/office/drawing/2014/main" id="{3CD83DC6-F4A0-4A4D-AAC3-83983F960DC9}"/>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8" name="Freeform 22">
              <a:extLst>
                <a:ext uri="{FF2B5EF4-FFF2-40B4-BE49-F238E27FC236}">
                  <a16:creationId xmlns:a16="http://schemas.microsoft.com/office/drawing/2014/main" id="{6E9B4028-C74F-4631-8312-68B30E6E6258}"/>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9" name="Freeform 23">
              <a:extLst>
                <a:ext uri="{FF2B5EF4-FFF2-40B4-BE49-F238E27FC236}">
                  <a16:creationId xmlns:a16="http://schemas.microsoft.com/office/drawing/2014/main" id="{1E3337C9-1DDE-4E2E-8519-7D2C23C95FEF}"/>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0" name="Freeform 24">
              <a:extLst>
                <a:ext uri="{FF2B5EF4-FFF2-40B4-BE49-F238E27FC236}">
                  <a16:creationId xmlns:a16="http://schemas.microsoft.com/office/drawing/2014/main" id="{754A526E-6EC0-458A-9C4C-008F6749CDD9}"/>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1" name="Freeform 25">
              <a:extLst>
                <a:ext uri="{FF2B5EF4-FFF2-40B4-BE49-F238E27FC236}">
                  <a16:creationId xmlns:a16="http://schemas.microsoft.com/office/drawing/2014/main" id="{6A3DA723-7448-48CF-8BD2-FED2D4FED56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2" name="Freeform 26">
              <a:extLst>
                <a:ext uri="{FF2B5EF4-FFF2-40B4-BE49-F238E27FC236}">
                  <a16:creationId xmlns:a16="http://schemas.microsoft.com/office/drawing/2014/main" id="{9B506EC1-D8A8-4532-B78B-A236567EE052}"/>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3" name="Freeform 27">
              <a:extLst>
                <a:ext uri="{FF2B5EF4-FFF2-40B4-BE49-F238E27FC236}">
                  <a16:creationId xmlns:a16="http://schemas.microsoft.com/office/drawing/2014/main" id="{AA9DFB36-74F4-4977-ABC5-3257EDA331B3}"/>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4" name="Freeform 28">
              <a:extLst>
                <a:ext uri="{FF2B5EF4-FFF2-40B4-BE49-F238E27FC236}">
                  <a16:creationId xmlns:a16="http://schemas.microsoft.com/office/drawing/2014/main" id="{966A7FBA-BB79-4AF0-90C2-5F2BC9F2D1DA}"/>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5" name="Freeform 29">
              <a:extLst>
                <a:ext uri="{FF2B5EF4-FFF2-40B4-BE49-F238E27FC236}">
                  <a16:creationId xmlns:a16="http://schemas.microsoft.com/office/drawing/2014/main" id="{23BB8A47-FF1B-44E5-8D93-7ADF37F1D769}"/>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6" name="Freeform 30">
              <a:extLst>
                <a:ext uri="{FF2B5EF4-FFF2-40B4-BE49-F238E27FC236}">
                  <a16:creationId xmlns:a16="http://schemas.microsoft.com/office/drawing/2014/main" id="{E463E1B7-7BED-4425-95B7-F6F75F87335A}"/>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7" name="Freeform 31">
              <a:extLst>
                <a:ext uri="{FF2B5EF4-FFF2-40B4-BE49-F238E27FC236}">
                  <a16:creationId xmlns:a16="http://schemas.microsoft.com/office/drawing/2014/main" id="{749D0675-4397-4610-9807-2F7C1CC9422C}"/>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8" name="Freeform 32">
              <a:extLst>
                <a:ext uri="{FF2B5EF4-FFF2-40B4-BE49-F238E27FC236}">
                  <a16:creationId xmlns:a16="http://schemas.microsoft.com/office/drawing/2014/main" id="{DE7617CF-8919-43C3-9557-08D67C7DAF24}"/>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9" name="Rectangle 148">
              <a:extLst>
                <a:ext uri="{FF2B5EF4-FFF2-40B4-BE49-F238E27FC236}">
                  <a16:creationId xmlns:a16="http://schemas.microsoft.com/office/drawing/2014/main" id="{3DB68720-7E37-4930-9900-8632140D62BB}"/>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50" name="Freeform 34">
              <a:extLst>
                <a:ext uri="{FF2B5EF4-FFF2-40B4-BE49-F238E27FC236}">
                  <a16:creationId xmlns:a16="http://schemas.microsoft.com/office/drawing/2014/main" id="{202F13DF-5B76-468E-A95E-80780788BD0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1" name="Freeform 35">
              <a:extLst>
                <a:ext uri="{FF2B5EF4-FFF2-40B4-BE49-F238E27FC236}">
                  <a16:creationId xmlns:a16="http://schemas.microsoft.com/office/drawing/2014/main" id="{219143C2-6062-4C2C-9563-6534108E3590}"/>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2" name="Freeform 36">
              <a:extLst>
                <a:ext uri="{FF2B5EF4-FFF2-40B4-BE49-F238E27FC236}">
                  <a16:creationId xmlns:a16="http://schemas.microsoft.com/office/drawing/2014/main" id="{38413A0C-26DB-479B-B747-1D813610078F}"/>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3" name="Freeform 37">
              <a:extLst>
                <a:ext uri="{FF2B5EF4-FFF2-40B4-BE49-F238E27FC236}">
                  <a16:creationId xmlns:a16="http://schemas.microsoft.com/office/drawing/2014/main" id="{CB526B5F-4FAA-4B4C-8AF8-B98EC74A3D20}"/>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4" name="Freeform 38">
              <a:extLst>
                <a:ext uri="{FF2B5EF4-FFF2-40B4-BE49-F238E27FC236}">
                  <a16:creationId xmlns:a16="http://schemas.microsoft.com/office/drawing/2014/main" id="{54FFF88E-6D69-4AE9-8378-D1641915571A}"/>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5" name="Freeform 39">
              <a:extLst>
                <a:ext uri="{FF2B5EF4-FFF2-40B4-BE49-F238E27FC236}">
                  <a16:creationId xmlns:a16="http://schemas.microsoft.com/office/drawing/2014/main" id="{8008115A-CE00-4E36-BAF1-B511F21E8377}"/>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6" name="Freeform 40">
              <a:extLst>
                <a:ext uri="{FF2B5EF4-FFF2-40B4-BE49-F238E27FC236}">
                  <a16:creationId xmlns:a16="http://schemas.microsoft.com/office/drawing/2014/main" id="{2935DB29-6F85-47D8-863C-11386389DBFC}"/>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7" name="Freeform 41">
              <a:extLst>
                <a:ext uri="{FF2B5EF4-FFF2-40B4-BE49-F238E27FC236}">
                  <a16:creationId xmlns:a16="http://schemas.microsoft.com/office/drawing/2014/main" id="{4FB8E51B-1AC1-4671-B181-473C29BECDE6}"/>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8" name="Freeform 42">
              <a:extLst>
                <a:ext uri="{FF2B5EF4-FFF2-40B4-BE49-F238E27FC236}">
                  <a16:creationId xmlns:a16="http://schemas.microsoft.com/office/drawing/2014/main" id="{91E6AE4F-959F-4ED7-A199-8C0307E40EA3}"/>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9" name="Freeform 43">
              <a:extLst>
                <a:ext uri="{FF2B5EF4-FFF2-40B4-BE49-F238E27FC236}">
                  <a16:creationId xmlns:a16="http://schemas.microsoft.com/office/drawing/2014/main" id="{A0445E55-0009-44A5-AA6A-350D9D48A2E6}"/>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0" name="Freeform 44">
              <a:extLst>
                <a:ext uri="{FF2B5EF4-FFF2-40B4-BE49-F238E27FC236}">
                  <a16:creationId xmlns:a16="http://schemas.microsoft.com/office/drawing/2014/main" id="{B5291C75-4ECA-4829-B824-5725C329057D}"/>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1" name="Rectangle 160">
              <a:extLst>
                <a:ext uri="{FF2B5EF4-FFF2-40B4-BE49-F238E27FC236}">
                  <a16:creationId xmlns:a16="http://schemas.microsoft.com/office/drawing/2014/main" id="{6793376D-3E7C-4F04-8BC8-EC4820622BEC}"/>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62" name="Freeform 46">
              <a:extLst>
                <a:ext uri="{FF2B5EF4-FFF2-40B4-BE49-F238E27FC236}">
                  <a16:creationId xmlns:a16="http://schemas.microsoft.com/office/drawing/2014/main" id="{3596510A-5528-445D-AFEA-6E3F89BA84BF}"/>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3" name="Freeform 47">
              <a:extLst>
                <a:ext uri="{FF2B5EF4-FFF2-40B4-BE49-F238E27FC236}">
                  <a16:creationId xmlns:a16="http://schemas.microsoft.com/office/drawing/2014/main" id="{E1B69479-D8C9-4E2E-A931-4D49C4FD76D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4" name="Freeform 48">
              <a:extLst>
                <a:ext uri="{FF2B5EF4-FFF2-40B4-BE49-F238E27FC236}">
                  <a16:creationId xmlns:a16="http://schemas.microsoft.com/office/drawing/2014/main" id="{0A759A2E-A8B1-44C8-B3F9-A16714C89543}"/>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5" name="Freeform 49">
              <a:extLst>
                <a:ext uri="{FF2B5EF4-FFF2-40B4-BE49-F238E27FC236}">
                  <a16:creationId xmlns:a16="http://schemas.microsoft.com/office/drawing/2014/main" id="{6C2B3B3C-1DC9-4352-BB73-801976C8F513}"/>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6" name="Freeform 50">
              <a:extLst>
                <a:ext uri="{FF2B5EF4-FFF2-40B4-BE49-F238E27FC236}">
                  <a16:creationId xmlns:a16="http://schemas.microsoft.com/office/drawing/2014/main" id="{EE22E3A8-5789-4189-9AC7-98D6826B03D4}"/>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7" name="Freeform 51">
              <a:extLst>
                <a:ext uri="{FF2B5EF4-FFF2-40B4-BE49-F238E27FC236}">
                  <a16:creationId xmlns:a16="http://schemas.microsoft.com/office/drawing/2014/main" id="{9AC0FC74-D003-4D0D-9CAF-F6A03739E24F}"/>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8" name="Freeform 52">
              <a:extLst>
                <a:ext uri="{FF2B5EF4-FFF2-40B4-BE49-F238E27FC236}">
                  <a16:creationId xmlns:a16="http://schemas.microsoft.com/office/drawing/2014/main" id="{126C2057-02E1-4348-ABEB-EAC063A17E7A}"/>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9" name="Freeform 53">
              <a:extLst>
                <a:ext uri="{FF2B5EF4-FFF2-40B4-BE49-F238E27FC236}">
                  <a16:creationId xmlns:a16="http://schemas.microsoft.com/office/drawing/2014/main" id="{5150586D-D743-4392-844F-F2AFCCE64936}"/>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0" name="Freeform 54">
              <a:extLst>
                <a:ext uri="{FF2B5EF4-FFF2-40B4-BE49-F238E27FC236}">
                  <a16:creationId xmlns:a16="http://schemas.microsoft.com/office/drawing/2014/main" id="{9E5B157A-534E-4879-8013-D02864E76F5C}"/>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1" name="Freeform 55">
              <a:extLst>
                <a:ext uri="{FF2B5EF4-FFF2-40B4-BE49-F238E27FC236}">
                  <a16:creationId xmlns:a16="http://schemas.microsoft.com/office/drawing/2014/main" id="{CEE2DD73-7E8C-4F26-8E93-8C32D11B266F}"/>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2" name="Freeform 56">
              <a:extLst>
                <a:ext uri="{FF2B5EF4-FFF2-40B4-BE49-F238E27FC236}">
                  <a16:creationId xmlns:a16="http://schemas.microsoft.com/office/drawing/2014/main" id="{908CAC5F-DD8E-4A58-BD4C-6D8D29FA4920}"/>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3" name="Freeform 57">
              <a:extLst>
                <a:ext uri="{FF2B5EF4-FFF2-40B4-BE49-F238E27FC236}">
                  <a16:creationId xmlns:a16="http://schemas.microsoft.com/office/drawing/2014/main" id="{20F130CF-281E-408C-9884-5F8B22CA1D3B}"/>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4" name="Freeform 58">
              <a:extLst>
                <a:ext uri="{FF2B5EF4-FFF2-40B4-BE49-F238E27FC236}">
                  <a16:creationId xmlns:a16="http://schemas.microsoft.com/office/drawing/2014/main" id="{3BC78068-9115-4D5D-9B2B-6F9BD9C2969D}"/>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6FC6612-F7EA-47B0-A1F0-379E1AD33298}"/>
              </a:ext>
            </a:extLst>
          </p:cNvPr>
          <p:cNvSpPr>
            <a:spLocks noGrp="1"/>
          </p:cNvSpPr>
          <p:nvPr>
            <p:ph type="title"/>
          </p:nvPr>
        </p:nvSpPr>
        <p:spPr>
          <a:xfrm>
            <a:off x="6371432" y="-57757"/>
            <a:ext cx="4598985" cy="1478570"/>
          </a:xfrm>
        </p:spPr>
        <p:txBody>
          <a:bodyPr vert="horz" lIns="91440" tIns="45720" rIns="91440" bIns="45720" rtlCol="0" anchor="ctr">
            <a:normAutofit/>
          </a:bodyPr>
          <a:lstStyle/>
          <a:p>
            <a:r>
              <a:rPr lang="en-US" sz="3600" dirty="0"/>
              <a:t>ES cells</a:t>
            </a:r>
          </a:p>
        </p:txBody>
      </p:sp>
      <p:sp>
        <p:nvSpPr>
          <p:cNvPr id="4" name="Text Placeholder 3">
            <a:extLst>
              <a:ext uri="{FF2B5EF4-FFF2-40B4-BE49-F238E27FC236}">
                <a16:creationId xmlns:a16="http://schemas.microsoft.com/office/drawing/2014/main" id="{2B4B2E8D-62EA-40BE-95F0-7087542E7E3F}"/>
              </a:ext>
            </a:extLst>
          </p:cNvPr>
          <p:cNvSpPr>
            <a:spLocks noGrp="1"/>
          </p:cNvSpPr>
          <p:nvPr>
            <p:ph type="body" sz="half" idx="2"/>
          </p:nvPr>
        </p:nvSpPr>
        <p:spPr>
          <a:xfrm>
            <a:off x="6391275" y="1035049"/>
            <a:ext cx="5226050" cy="5334002"/>
          </a:xfrm>
        </p:spPr>
        <p:txBody>
          <a:bodyPr vert="horz" lIns="91440" tIns="45720" rIns="91440" bIns="45720" rtlCol="0">
            <a:normAutofit/>
          </a:bodyPr>
          <a:lstStyle/>
          <a:p>
            <a:pPr indent="-228600">
              <a:buFont typeface="Arial" panose="020B0604020202020204" pitchFamily="34" charset="0"/>
              <a:buChar char="•"/>
            </a:pPr>
            <a:r>
              <a:rPr lang="en-US" sz="2400" dirty="0"/>
              <a:t>Embryonic stem (ES) cells are formed as a normal part of embryonic development. They can be isolated from an early embryo and grown in a dish.</a:t>
            </a:r>
          </a:p>
          <a:p>
            <a:pPr indent="-228600">
              <a:buFont typeface="Arial" panose="020B0604020202020204" pitchFamily="34" charset="0"/>
              <a:buChar char="•"/>
            </a:pPr>
            <a:r>
              <a:rPr lang="en-US" sz="2400" i="1" dirty="0"/>
              <a:t>Potential as therapy</a:t>
            </a:r>
          </a:p>
          <a:p>
            <a:pPr indent="-228600">
              <a:buFont typeface="Arial" panose="020B0604020202020204" pitchFamily="34" charset="0"/>
              <a:buChar char="•"/>
            </a:pPr>
            <a:r>
              <a:rPr lang="en-US" sz="2400" dirty="0"/>
              <a:t>ES cells have the potential to become any type of cell in the body, making them a promising source of cells for treating many diseases.</a:t>
            </a: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2351505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F184-941F-4339-A595-3287709274E4}"/>
              </a:ext>
            </a:extLst>
          </p:cNvPr>
          <p:cNvSpPr>
            <a:spLocks noGrp="1"/>
          </p:cNvSpPr>
          <p:nvPr>
            <p:ph type="title"/>
          </p:nvPr>
        </p:nvSpPr>
        <p:spPr>
          <a:xfrm>
            <a:off x="690840" y="472742"/>
            <a:ext cx="1785732" cy="5238943"/>
          </a:xfrm>
        </p:spPr>
        <p:txBody>
          <a:bodyPr/>
          <a:lstStyle/>
          <a:p>
            <a:r>
              <a:rPr lang="es-ES" dirty="0" err="1"/>
              <a:t>The</a:t>
            </a:r>
            <a:r>
              <a:rPr lang="es-ES" dirty="0"/>
              <a:t> </a:t>
            </a:r>
            <a:r>
              <a:rPr lang="es-ES" dirty="0" err="1"/>
              <a:t>stem</a:t>
            </a:r>
            <a:r>
              <a:rPr lang="es-ES" dirty="0"/>
              <a:t> </a:t>
            </a:r>
            <a:r>
              <a:rPr lang="es-ES" dirty="0" err="1"/>
              <a:t>cell</a:t>
            </a:r>
            <a:r>
              <a:rPr lang="es-ES" dirty="0"/>
              <a:t> debate:</a:t>
            </a:r>
          </a:p>
        </p:txBody>
      </p:sp>
      <p:pic>
        <p:nvPicPr>
          <p:cNvPr id="4" name="Online Media 3">
            <a:hlinkClick r:id="" action="ppaction://media"/>
            <a:extLst>
              <a:ext uri="{FF2B5EF4-FFF2-40B4-BE49-F238E27FC236}">
                <a16:creationId xmlns:a16="http://schemas.microsoft.com/office/drawing/2014/main" id="{192914C1-0D19-4741-AA92-0E306806727E}"/>
              </a:ext>
            </a:extLst>
          </p:cNvPr>
          <p:cNvPicPr>
            <a:picLocks noGrp="1" noRot="1" noChangeAspect="1"/>
          </p:cNvPicPr>
          <p:nvPr>
            <p:ph idx="1"/>
            <a:videoFile r:link="rId1"/>
          </p:nvPr>
        </p:nvPicPr>
        <p:blipFill>
          <a:blip r:embed="rId3"/>
          <a:stretch>
            <a:fillRect/>
          </a:stretch>
        </p:blipFill>
        <p:spPr>
          <a:xfrm>
            <a:off x="2398645" y="0"/>
            <a:ext cx="9143999" cy="6858000"/>
          </a:xfrm>
          <a:prstGeom prst="rect">
            <a:avLst/>
          </a:prstGeom>
        </p:spPr>
      </p:pic>
    </p:spTree>
    <p:extLst>
      <p:ext uri="{BB962C8B-B14F-4D97-AF65-F5344CB8AC3E}">
        <p14:creationId xmlns:p14="http://schemas.microsoft.com/office/powerpoint/2010/main" val="3785427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27E23-19F9-4598-A2B8-40A6C79D2855}"/>
              </a:ext>
            </a:extLst>
          </p:cNvPr>
          <p:cNvSpPr/>
          <p:nvPr/>
        </p:nvSpPr>
        <p:spPr>
          <a:xfrm>
            <a:off x="1139686" y="1195432"/>
            <a:ext cx="10575236" cy="4154984"/>
          </a:xfrm>
          <a:prstGeom prst="rect">
            <a:avLst/>
          </a:prstGeom>
        </p:spPr>
        <p:txBody>
          <a:bodyPr wrap="square">
            <a:spAutoFit/>
          </a:bodyPr>
          <a:lstStyle/>
          <a:p>
            <a:pPr marL="342900" indent="-342900">
              <a:buFont typeface="+mj-lt"/>
              <a:buAutoNum type="arabicPeriod"/>
            </a:pPr>
            <a:r>
              <a:rPr lang="en-US" sz="2400" dirty="0"/>
              <a:t>Why are stem cells considered so valuable for medical research?</a:t>
            </a:r>
          </a:p>
          <a:p>
            <a:pPr marL="342900" indent="-342900">
              <a:buFont typeface="+mj-lt"/>
              <a:buAutoNum type="arabicPeriod"/>
            </a:pPr>
            <a:endParaRPr lang="en-US" sz="2400" dirty="0"/>
          </a:p>
          <a:p>
            <a:pPr marL="342900" indent="-342900">
              <a:buFont typeface="+mj-lt"/>
              <a:buAutoNum type="arabicPeriod"/>
            </a:pPr>
            <a:r>
              <a:rPr lang="en-US" sz="2400" dirty="0"/>
              <a:t>What are three sources of stem cells and the advantages and disadvantages associated with using each?</a:t>
            </a:r>
          </a:p>
          <a:p>
            <a:pPr marL="342900" indent="-342900">
              <a:buFont typeface="+mj-lt"/>
              <a:buAutoNum type="arabicPeriod"/>
            </a:pPr>
            <a:endParaRPr lang="en-US" sz="2400" dirty="0"/>
          </a:p>
          <a:p>
            <a:pPr marL="342900" indent="-342900">
              <a:buFont typeface="+mj-lt"/>
              <a:buAutoNum type="arabicPeriod"/>
            </a:pPr>
            <a:r>
              <a:rPr lang="en-US" sz="2400" dirty="0"/>
              <a:t>How might a stem cell be used to treat a disease such as </a:t>
            </a:r>
            <a:r>
              <a:rPr lang="en-US" sz="2400" b="1" dirty="0" err="1"/>
              <a:t>Stargardt’s</a:t>
            </a:r>
            <a:r>
              <a:rPr lang="en-US" sz="2400" b="1" dirty="0"/>
              <a:t> Disease</a:t>
            </a:r>
            <a:r>
              <a:rPr lang="en-US" sz="2400" dirty="0"/>
              <a:t>?</a:t>
            </a:r>
          </a:p>
          <a:p>
            <a:pPr marL="342900" indent="-342900">
              <a:buFont typeface="+mj-lt"/>
              <a:buAutoNum type="arabicPeriod"/>
            </a:pPr>
            <a:endParaRPr lang="en-US" sz="2400" dirty="0"/>
          </a:p>
          <a:p>
            <a:pPr marL="342900" indent="-342900">
              <a:buFont typeface="+mj-lt"/>
              <a:buAutoNum type="arabicPeriod"/>
            </a:pPr>
            <a:r>
              <a:rPr lang="en-US" sz="2400" dirty="0"/>
              <a:t>What issues surround the debate over government funding of stem cell research?</a:t>
            </a:r>
          </a:p>
          <a:p>
            <a:pPr marL="342900" indent="-342900">
              <a:buFont typeface="+mj-lt"/>
              <a:buAutoNum type="arabicPeriod"/>
            </a:pPr>
            <a:endParaRPr lang="en-US" sz="2400" dirty="0"/>
          </a:p>
          <a:p>
            <a:pPr marL="342900" indent="-342900">
              <a:buFont typeface="+mj-lt"/>
              <a:buAutoNum type="arabicPeriod"/>
            </a:pPr>
            <a:r>
              <a:rPr lang="en-US" sz="2400" dirty="0"/>
              <a:t>What issue do you think needs to be debated as we make decisions about stem cell research?</a:t>
            </a:r>
            <a:endParaRPr lang="es-ES" sz="2400" dirty="0"/>
          </a:p>
        </p:txBody>
      </p:sp>
      <p:sp>
        <p:nvSpPr>
          <p:cNvPr id="4" name="TextBox 3">
            <a:extLst>
              <a:ext uri="{FF2B5EF4-FFF2-40B4-BE49-F238E27FC236}">
                <a16:creationId xmlns:a16="http://schemas.microsoft.com/office/drawing/2014/main" id="{411AB7CA-02EF-4DCF-AA10-C97A16144159}"/>
              </a:ext>
            </a:extLst>
          </p:cNvPr>
          <p:cNvSpPr txBox="1"/>
          <p:nvPr/>
        </p:nvSpPr>
        <p:spPr>
          <a:xfrm>
            <a:off x="1563757" y="357808"/>
            <a:ext cx="4662558" cy="646331"/>
          </a:xfrm>
          <a:prstGeom prst="rect">
            <a:avLst/>
          </a:prstGeom>
          <a:noFill/>
        </p:spPr>
        <p:txBody>
          <a:bodyPr wrap="none" rtlCol="0">
            <a:spAutoFit/>
          </a:bodyPr>
          <a:lstStyle/>
          <a:p>
            <a:r>
              <a:rPr lang="es-ES" sz="3600" b="1" u="sng" dirty="0" err="1">
                <a:solidFill>
                  <a:srgbClr val="FFFF00"/>
                </a:solidFill>
              </a:rPr>
              <a:t>Consider</a:t>
            </a:r>
            <a:r>
              <a:rPr lang="es-ES" sz="3600" b="1" u="sng" dirty="0">
                <a:solidFill>
                  <a:srgbClr val="FFFF00"/>
                </a:solidFill>
              </a:rPr>
              <a:t> </a:t>
            </a:r>
            <a:r>
              <a:rPr lang="es-ES" sz="3600" b="1" u="sng" dirty="0" err="1">
                <a:solidFill>
                  <a:srgbClr val="FFFF00"/>
                </a:solidFill>
              </a:rPr>
              <a:t>the</a:t>
            </a:r>
            <a:r>
              <a:rPr lang="es-ES" sz="3600" b="1" u="sng" dirty="0">
                <a:solidFill>
                  <a:srgbClr val="FFFF00"/>
                </a:solidFill>
              </a:rPr>
              <a:t> </a:t>
            </a:r>
            <a:r>
              <a:rPr lang="es-ES" sz="3600" b="1" u="sng" dirty="0" err="1">
                <a:solidFill>
                  <a:srgbClr val="FFFF00"/>
                </a:solidFill>
              </a:rPr>
              <a:t>following</a:t>
            </a:r>
            <a:r>
              <a:rPr lang="es-ES" sz="3600" b="1" u="sng" dirty="0">
                <a:solidFill>
                  <a:srgbClr val="FFFF00"/>
                </a:solidFill>
              </a:rPr>
              <a:t>:</a:t>
            </a:r>
          </a:p>
        </p:txBody>
      </p:sp>
    </p:spTree>
    <p:extLst>
      <p:ext uri="{BB962C8B-B14F-4D97-AF65-F5344CB8AC3E}">
        <p14:creationId xmlns:p14="http://schemas.microsoft.com/office/powerpoint/2010/main" val="86042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6D651BB0-1DFD-4941-83DD-704006F6B13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sp>
        <p:nvSpPr>
          <p:cNvPr id="20" name="Round Diagonal Corner Rectangle 6">
            <a:extLst>
              <a:ext uri="{FF2B5EF4-FFF2-40B4-BE49-F238E27FC236}">
                <a16:creationId xmlns:a16="http://schemas.microsoft.com/office/drawing/2014/main" id="{3D66C6E3-EBD2-40B7-8FD8-D6D2250FC4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15975B2-A68F-4E66-A416-BA27D16437D8}"/>
              </a:ext>
            </a:extLst>
          </p:cNvPr>
          <p:cNvPicPr>
            <a:picLocks noChangeAspect="1"/>
          </p:cNvPicPr>
          <p:nvPr/>
        </p:nvPicPr>
        <p:blipFill>
          <a:blip r:embed="rId3"/>
          <a:stretch>
            <a:fillRect/>
          </a:stretch>
        </p:blipFill>
        <p:spPr>
          <a:xfrm>
            <a:off x="1925801" y="1136606"/>
            <a:ext cx="8337218" cy="4577297"/>
          </a:xfrm>
          <a:prstGeom prst="rect">
            <a:avLst/>
          </a:prstGeom>
        </p:spPr>
      </p:pic>
    </p:spTree>
    <p:extLst>
      <p:ext uri="{BB962C8B-B14F-4D97-AF65-F5344CB8AC3E}">
        <p14:creationId xmlns:p14="http://schemas.microsoft.com/office/powerpoint/2010/main" val="585065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0A79-A410-4E53-A1E3-50615FE4F034}"/>
              </a:ext>
            </a:extLst>
          </p:cNvPr>
          <p:cNvSpPr>
            <a:spLocks noGrp="1"/>
          </p:cNvSpPr>
          <p:nvPr>
            <p:ph type="title"/>
          </p:nvPr>
        </p:nvSpPr>
        <p:spPr>
          <a:xfrm>
            <a:off x="1247427" y="-30232"/>
            <a:ext cx="9906000" cy="1477961"/>
          </a:xfrm>
        </p:spPr>
        <p:txBody>
          <a:bodyPr/>
          <a:lstStyle/>
          <a:p>
            <a:r>
              <a:rPr lang="es-ES" dirty="0" err="1"/>
              <a:t>Stargardt´s</a:t>
            </a:r>
            <a:r>
              <a:rPr lang="es-ES" dirty="0"/>
              <a:t> </a:t>
            </a:r>
            <a:r>
              <a:rPr lang="es-ES" dirty="0" err="1"/>
              <a:t>disease</a:t>
            </a:r>
            <a:endParaRPr lang="es-ES" dirty="0"/>
          </a:p>
        </p:txBody>
      </p:sp>
      <p:sp>
        <p:nvSpPr>
          <p:cNvPr id="3" name="Text Placeholder 2">
            <a:extLst>
              <a:ext uri="{FF2B5EF4-FFF2-40B4-BE49-F238E27FC236}">
                <a16:creationId xmlns:a16="http://schemas.microsoft.com/office/drawing/2014/main" id="{316A31E0-742E-4430-9F9F-C11A7D20541C}"/>
              </a:ext>
            </a:extLst>
          </p:cNvPr>
          <p:cNvSpPr>
            <a:spLocks noGrp="1"/>
          </p:cNvSpPr>
          <p:nvPr>
            <p:ph type="body" idx="1"/>
          </p:nvPr>
        </p:nvSpPr>
        <p:spPr>
          <a:xfrm>
            <a:off x="1476035" y="1600128"/>
            <a:ext cx="4649783" cy="823912"/>
          </a:xfrm>
        </p:spPr>
        <p:txBody>
          <a:bodyPr/>
          <a:lstStyle/>
          <a:p>
            <a:r>
              <a:rPr lang="es-ES" dirty="0" err="1"/>
              <a:t>disease</a:t>
            </a:r>
            <a:endParaRPr lang="es-ES" dirty="0"/>
          </a:p>
        </p:txBody>
      </p:sp>
      <p:sp>
        <p:nvSpPr>
          <p:cNvPr id="4" name="Content Placeholder 3">
            <a:extLst>
              <a:ext uri="{FF2B5EF4-FFF2-40B4-BE49-F238E27FC236}">
                <a16:creationId xmlns:a16="http://schemas.microsoft.com/office/drawing/2014/main" id="{F62C59B8-CA93-4E80-ACA5-D185FB0B88C0}"/>
              </a:ext>
            </a:extLst>
          </p:cNvPr>
          <p:cNvSpPr>
            <a:spLocks noGrp="1"/>
          </p:cNvSpPr>
          <p:nvPr>
            <p:ph sz="half" idx="2"/>
          </p:nvPr>
        </p:nvSpPr>
        <p:spPr>
          <a:xfrm>
            <a:off x="993912" y="2424039"/>
            <a:ext cx="5131905" cy="2717801"/>
          </a:xfrm>
        </p:spPr>
        <p:txBody>
          <a:bodyPr/>
          <a:lstStyle/>
          <a:p>
            <a:r>
              <a:rPr lang="es-ES" dirty="0" err="1"/>
              <a:t>Recessive</a:t>
            </a:r>
            <a:r>
              <a:rPr lang="es-ES" dirty="0"/>
              <a:t> </a:t>
            </a:r>
            <a:r>
              <a:rPr lang="es-ES" dirty="0" err="1"/>
              <a:t>genetic</a:t>
            </a:r>
            <a:r>
              <a:rPr lang="es-ES" dirty="0"/>
              <a:t> </a:t>
            </a:r>
            <a:r>
              <a:rPr lang="es-ES" dirty="0" err="1"/>
              <a:t>disease</a:t>
            </a:r>
            <a:endParaRPr lang="es-ES" dirty="0"/>
          </a:p>
          <a:p>
            <a:r>
              <a:rPr lang="es-ES" dirty="0" err="1"/>
              <a:t>Affecrs</a:t>
            </a:r>
            <a:r>
              <a:rPr lang="es-ES" dirty="0"/>
              <a:t> </a:t>
            </a:r>
            <a:r>
              <a:rPr lang="es-ES" dirty="0" err="1"/>
              <a:t>children</a:t>
            </a:r>
            <a:r>
              <a:rPr lang="es-ES" dirty="0"/>
              <a:t> </a:t>
            </a:r>
            <a:r>
              <a:rPr lang="es-ES" dirty="0" err="1"/>
              <a:t>between</a:t>
            </a:r>
            <a:r>
              <a:rPr lang="es-ES" dirty="0"/>
              <a:t> 6 and 12 </a:t>
            </a:r>
            <a:r>
              <a:rPr lang="es-ES" dirty="0" err="1"/>
              <a:t>yrs</a:t>
            </a:r>
            <a:endParaRPr lang="es-ES" dirty="0"/>
          </a:p>
          <a:p>
            <a:r>
              <a:rPr lang="es-ES" dirty="0" err="1"/>
              <a:t>Degeneration</a:t>
            </a:r>
            <a:r>
              <a:rPr lang="es-ES" dirty="0"/>
              <a:t> </a:t>
            </a:r>
            <a:r>
              <a:rPr lang="es-ES" dirty="0" err="1"/>
              <a:t>of</a:t>
            </a:r>
            <a:r>
              <a:rPr lang="es-ES" dirty="0"/>
              <a:t> </a:t>
            </a:r>
            <a:r>
              <a:rPr lang="es-ES" dirty="0" err="1"/>
              <a:t>photoreceptive</a:t>
            </a:r>
            <a:r>
              <a:rPr lang="es-ES" dirty="0"/>
              <a:t> </a:t>
            </a:r>
            <a:r>
              <a:rPr lang="es-ES" dirty="0" err="1"/>
              <a:t>cells</a:t>
            </a:r>
            <a:r>
              <a:rPr lang="es-ES" dirty="0"/>
              <a:t> in </a:t>
            </a:r>
            <a:r>
              <a:rPr lang="es-ES" dirty="0" err="1"/>
              <a:t>the</a:t>
            </a:r>
            <a:r>
              <a:rPr lang="es-ES" dirty="0"/>
              <a:t> retina</a:t>
            </a:r>
          </a:p>
          <a:p>
            <a:r>
              <a:rPr lang="es-ES" dirty="0"/>
              <a:t>Can </a:t>
            </a:r>
            <a:r>
              <a:rPr lang="es-ES" dirty="0" err="1"/>
              <a:t>result</a:t>
            </a:r>
            <a:r>
              <a:rPr lang="es-ES" dirty="0"/>
              <a:t> in </a:t>
            </a:r>
            <a:r>
              <a:rPr lang="es-ES" dirty="0" err="1"/>
              <a:t>blindness</a:t>
            </a:r>
            <a:endParaRPr lang="es-ES" dirty="0"/>
          </a:p>
        </p:txBody>
      </p:sp>
      <p:sp>
        <p:nvSpPr>
          <p:cNvPr id="5" name="Text Placeholder 4">
            <a:extLst>
              <a:ext uri="{FF2B5EF4-FFF2-40B4-BE49-F238E27FC236}">
                <a16:creationId xmlns:a16="http://schemas.microsoft.com/office/drawing/2014/main" id="{F9B5966D-72BB-4C9C-852E-BBD50B72E135}"/>
              </a:ext>
            </a:extLst>
          </p:cNvPr>
          <p:cNvSpPr>
            <a:spLocks noGrp="1"/>
          </p:cNvSpPr>
          <p:nvPr>
            <p:ph type="body" sz="quarter" idx="3"/>
          </p:nvPr>
        </p:nvSpPr>
        <p:spPr>
          <a:xfrm>
            <a:off x="6506824" y="1600127"/>
            <a:ext cx="4646602" cy="823912"/>
          </a:xfrm>
        </p:spPr>
        <p:txBody>
          <a:bodyPr/>
          <a:lstStyle/>
          <a:p>
            <a:r>
              <a:rPr lang="es-ES" dirty="0"/>
              <a:t>Use </a:t>
            </a:r>
            <a:r>
              <a:rPr lang="es-ES" dirty="0" err="1"/>
              <a:t>of</a:t>
            </a:r>
            <a:r>
              <a:rPr lang="es-ES" dirty="0"/>
              <a:t> </a:t>
            </a:r>
            <a:r>
              <a:rPr lang="es-ES" dirty="0" err="1"/>
              <a:t>stem</a:t>
            </a:r>
            <a:r>
              <a:rPr lang="es-ES" dirty="0"/>
              <a:t> </a:t>
            </a:r>
            <a:r>
              <a:rPr lang="es-ES" dirty="0" err="1"/>
              <a:t>cells</a:t>
            </a:r>
            <a:r>
              <a:rPr lang="es-ES" dirty="0"/>
              <a:t> </a:t>
            </a:r>
          </a:p>
        </p:txBody>
      </p:sp>
      <p:sp>
        <p:nvSpPr>
          <p:cNvPr id="6" name="Content Placeholder 5">
            <a:extLst>
              <a:ext uri="{FF2B5EF4-FFF2-40B4-BE49-F238E27FC236}">
                <a16:creationId xmlns:a16="http://schemas.microsoft.com/office/drawing/2014/main" id="{DE171F74-8AAB-45C1-8B07-B2D3A7F0247D}"/>
              </a:ext>
            </a:extLst>
          </p:cNvPr>
          <p:cNvSpPr>
            <a:spLocks noGrp="1"/>
          </p:cNvSpPr>
          <p:nvPr>
            <p:ph sz="quarter" idx="4"/>
          </p:nvPr>
        </p:nvSpPr>
        <p:spPr>
          <a:xfrm>
            <a:off x="6278216" y="2424039"/>
            <a:ext cx="4875210" cy="3367160"/>
          </a:xfrm>
        </p:spPr>
        <p:txBody>
          <a:bodyPr>
            <a:normAutofit/>
          </a:bodyPr>
          <a:lstStyle/>
          <a:p>
            <a:r>
              <a:rPr lang="es-ES" dirty="0" err="1"/>
              <a:t>Embyonic</a:t>
            </a:r>
            <a:r>
              <a:rPr lang="es-ES" dirty="0"/>
              <a:t> </a:t>
            </a:r>
            <a:r>
              <a:rPr lang="es-ES" dirty="0" err="1"/>
              <a:t>SCs</a:t>
            </a:r>
            <a:r>
              <a:rPr lang="es-ES" dirty="0"/>
              <a:t> are </a:t>
            </a:r>
            <a:r>
              <a:rPr lang="es-ES" dirty="0" err="1"/>
              <a:t>made</a:t>
            </a:r>
            <a:r>
              <a:rPr lang="es-ES" dirty="0"/>
              <a:t> </a:t>
            </a:r>
            <a:r>
              <a:rPr lang="es-ES" dirty="0" err="1"/>
              <a:t>into</a:t>
            </a:r>
            <a:r>
              <a:rPr lang="es-ES" dirty="0"/>
              <a:t> retina </a:t>
            </a:r>
            <a:r>
              <a:rPr lang="es-ES" dirty="0" err="1"/>
              <a:t>cells</a:t>
            </a:r>
            <a:endParaRPr lang="es-ES" dirty="0"/>
          </a:p>
          <a:p>
            <a:r>
              <a:rPr lang="es-ES" dirty="0" err="1"/>
              <a:t>Injected</a:t>
            </a:r>
            <a:r>
              <a:rPr lang="es-ES" dirty="0"/>
              <a:t> </a:t>
            </a:r>
            <a:r>
              <a:rPr lang="es-ES" dirty="0" err="1"/>
              <a:t>into</a:t>
            </a:r>
            <a:r>
              <a:rPr lang="es-ES" dirty="0"/>
              <a:t> </a:t>
            </a:r>
            <a:r>
              <a:rPr lang="es-ES" dirty="0" err="1"/>
              <a:t>eyes</a:t>
            </a:r>
            <a:r>
              <a:rPr lang="es-ES" dirty="0"/>
              <a:t> </a:t>
            </a:r>
            <a:r>
              <a:rPr lang="es-ES" dirty="0" err="1"/>
              <a:t>of</a:t>
            </a:r>
            <a:r>
              <a:rPr lang="es-ES" dirty="0"/>
              <a:t> </a:t>
            </a:r>
            <a:r>
              <a:rPr lang="es-ES" dirty="0" err="1"/>
              <a:t>mice</a:t>
            </a:r>
            <a:endParaRPr lang="es-ES" dirty="0"/>
          </a:p>
          <a:p>
            <a:r>
              <a:rPr lang="es-ES" dirty="0" err="1"/>
              <a:t>Not</a:t>
            </a:r>
            <a:r>
              <a:rPr lang="es-ES" dirty="0"/>
              <a:t> </a:t>
            </a:r>
            <a:r>
              <a:rPr lang="es-ES" dirty="0" err="1"/>
              <a:t>rejected</a:t>
            </a:r>
            <a:r>
              <a:rPr lang="es-ES" dirty="0"/>
              <a:t>, no </a:t>
            </a:r>
            <a:r>
              <a:rPr lang="es-ES" dirty="0" err="1"/>
              <a:t>tumours</a:t>
            </a:r>
            <a:r>
              <a:rPr lang="es-ES" dirty="0"/>
              <a:t> </a:t>
            </a:r>
            <a:r>
              <a:rPr lang="es-ES" dirty="0" err="1"/>
              <a:t>developed</a:t>
            </a:r>
            <a:endParaRPr lang="es-ES" dirty="0"/>
          </a:p>
          <a:p>
            <a:r>
              <a:rPr lang="es-ES" dirty="0" err="1"/>
              <a:t>Attached</a:t>
            </a:r>
            <a:r>
              <a:rPr lang="es-ES" dirty="0"/>
              <a:t> </a:t>
            </a:r>
            <a:r>
              <a:rPr lang="es-ES" dirty="0" err="1"/>
              <a:t>to</a:t>
            </a:r>
            <a:r>
              <a:rPr lang="es-ES" dirty="0"/>
              <a:t> retina</a:t>
            </a:r>
          </a:p>
          <a:p>
            <a:r>
              <a:rPr lang="es-ES" dirty="0" err="1"/>
              <a:t>Eyesight</a:t>
            </a:r>
            <a:r>
              <a:rPr lang="es-ES" dirty="0"/>
              <a:t> </a:t>
            </a:r>
            <a:r>
              <a:rPr lang="es-ES" dirty="0" err="1"/>
              <a:t>improved</a:t>
            </a:r>
            <a:endParaRPr lang="es-ES" dirty="0"/>
          </a:p>
          <a:p>
            <a:endParaRPr lang="es-ES" dirty="0"/>
          </a:p>
        </p:txBody>
      </p:sp>
    </p:spTree>
    <p:extLst>
      <p:ext uri="{BB962C8B-B14F-4D97-AF65-F5344CB8AC3E}">
        <p14:creationId xmlns:p14="http://schemas.microsoft.com/office/powerpoint/2010/main" val="39251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annsen">
            <a:extLst>
              <a:ext uri="{FF2B5EF4-FFF2-40B4-BE49-F238E27FC236}">
                <a16:creationId xmlns:a16="http://schemas.microsoft.com/office/drawing/2014/main" id="{E14CFF7E-D7F8-49DB-B2D5-7D8920493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504" y="1136606"/>
            <a:ext cx="4355367" cy="4577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F2472A-F4F4-4981-B359-7F1CECDADCA3}"/>
              </a:ext>
            </a:extLst>
          </p:cNvPr>
          <p:cNvSpPr txBox="1"/>
          <p:nvPr/>
        </p:nvSpPr>
        <p:spPr>
          <a:xfrm>
            <a:off x="1876425" y="1238496"/>
            <a:ext cx="3734941" cy="239668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cap="all" dirty="0">
                <a:latin typeface="+mj-lt"/>
                <a:ea typeface="+mj-ea"/>
                <a:cs typeface="+mj-cs"/>
              </a:rPr>
              <a:t>Who Invented the first compound microscope?</a:t>
            </a:r>
          </a:p>
        </p:txBody>
      </p:sp>
      <p:sp>
        <p:nvSpPr>
          <p:cNvPr id="3" name="Rectangle 2">
            <a:extLst>
              <a:ext uri="{FF2B5EF4-FFF2-40B4-BE49-F238E27FC236}">
                <a16:creationId xmlns:a16="http://schemas.microsoft.com/office/drawing/2014/main" id="{FD176EBF-E038-4D70-9532-EBA8C3D4E544}"/>
              </a:ext>
            </a:extLst>
          </p:cNvPr>
          <p:cNvSpPr/>
          <p:nvPr/>
        </p:nvSpPr>
        <p:spPr>
          <a:xfrm>
            <a:off x="3166344" y="3959334"/>
            <a:ext cx="2801784" cy="1815882"/>
          </a:xfrm>
          <a:prstGeom prst="rect">
            <a:avLst/>
          </a:prstGeom>
          <a:ln>
            <a:solidFill>
              <a:schemeClr val="tx2"/>
            </a:solidFill>
          </a:ln>
        </p:spPr>
        <p:txBody>
          <a:bodyPr wrap="square">
            <a:spAutoFit/>
          </a:bodyPr>
          <a:lstStyle/>
          <a:p>
            <a:r>
              <a:rPr lang="es-ES" sz="2800" b="1" dirty="0">
                <a:solidFill>
                  <a:srgbClr val="111111"/>
                </a:solidFill>
                <a:latin typeface="Arial" panose="020B0604020202020204" pitchFamily="34" charset="0"/>
              </a:rPr>
              <a:t>Zacharias Janssen</a:t>
            </a:r>
          </a:p>
          <a:p>
            <a:endParaRPr lang="es-ES" sz="2800" b="1" dirty="0">
              <a:solidFill>
                <a:srgbClr val="111111"/>
              </a:solidFill>
              <a:latin typeface="Arial" panose="020B0604020202020204" pitchFamily="34" charset="0"/>
            </a:endParaRPr>
          </a:p>
          <a:p>
            <a:r>
              <a:rPr lang="es-ES" sz="2800" dirty="0"/>
              <a:t>1590</a:t>
            </a:r>
          </a:p>
        </p:txBody>
      </p:sp>
    </p:spTree>
    <p:extLst>
      <p:ext uri="{BB962C8B-B14F-4D97-AF65-F5344CB8AC3E}">
        <p14:creationId xmlns:p14="http://schemas.microsoft.com/office/powerpoint/2010/main" val="3509750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4177</TotalTime>
  <Words>4142</Words>
  <Application>Microsoft Office PowerPoint</Application>
  <PresentationFormat>Widescreen</PresentationFormat>
  <Paragraphs>487</Paragraphs>
  <Slides>88</Slides>
  <Notes>0</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88</vt:i4>
      </vt:variant>
    </vt:vector>
  </HeadingPairs>
  <TitlesOfParts>
    <vt:vector size="98" baseType="lpstr">
      <vt:lpstr>ＭＳ Ｐゴシック</vt:lpstr>
      <vt:lpstr>Arial</vt:lpstr>
      <vt:lpstr>Arial Black</vt:lpstr>
      <vt:lpstr>Calibri</vt:lpstr>
      <vt:lpstr>Georgia</vt:lpstr>
      <vt:lpstr>MuseoSansRounded-700</vt:lpstr>
      <vt:lpstr>Roboto</vt:lpstr>
      <vt:lpstr>Trebuchet MS</vt:lpstr>
      <vt:lpstr>Tw Cen MT</vt:lpstr>
      <vt:lpstr>Circuit</vt:lpstr>
      <vt:lpstr>Topic 1: Cell biology </vt:lpstr>
      <vt:lpstr>SNOWBALL!</vt:lpstr>
      <vt:lpstr>You are going to introduce the topic of cells to a year 9 class.</vt:lpstr>
      <vt:lpstr>According to the cell theory, living organisms are composed of cells.  Organisms consisting of only one cell carry out all functions of life in that cell.  Cells only arise from pre-existing cells  </vt:lpstr>
      <vt:lpstr>Striated muscle fibres:</vt:lpstr>
      <vt:lpstr>Aseptate fungal hyphae:</vt:lpstr>
      <vt:lpstr>Giant Algae</vt:lpstr>
      <vt:lpstr>Timeline activity</vt:lpstr>
      <vt:lpstr>PowerPoint Presentation</vt:lpstr>
      <vt:lpstr>PowerPoint Presentation</vt:lpstr>
      <vt:lpstr>PowerPoint Presentation</vt:lpstr>
      <vt:lpstr>PowerPoint Presentation</vt:lpstr>
      <vt:lpstr>PowerPoint Presentation</vt:lpstr>
      <vt:lpstr>PowerPoint Presentation</vt:lpstr>
      <vt:lpstr>There is an unbroken chain of life from the first cells on Earth, to all cells in organisms alive today</vt:lpstr>
      <vt:lpstr>The theory that living cells arose from non-living matter is known as abiogenesis</vt:lpstr>
      <vt:lpstr>6. Can you find any evidence thaT Supports The theory that living cells arose from non-living matter?</vt:lpstr>
      <vt:lpstr>Miller-Urey Experiment</vt:lpstr>
      <vt:lpstr>   Science       news:  Unusual Organic Molecule Discovered At The Heart Of The Milky Way</vt:lpstr>
      <vt:lpstr>Biogenesis</vt:lpstr>
      <vt:lpstr>7. Who is credited as proving the theory of biogenesis?</vt:lpstr>
      <vt:lpstr>Application:  •  Evidence from Pasteur’s experiments that spontaneous generation of cells and organisms does not now occur on Earth </vt:lpstr>
      <vt:lpstr>8. If we asume that the organisms in the experiment were unicellular, what life processes must each cell be able to perform?</vt:lpstr>
      <vt:lpstr>Understanding: •  unicellular Organisms carry out all functions of life in that cell</vt:lpstr>
      <vt:lpstr>Application: Investigate the functions of life in Paramecium and one named photosynthetic unicellular organism </vt:lpstr>
      <vt:lpstr>Paramecium Feeding Heterotrophically</vt:lpstr>
      <vt:lpstr>PowerPoint Presentation</vt:lpstr>
      <vt:lpstr>PowerPoint Presentation</vt:lpstr>
      <vt:lpstr>Endocytosis and Exocytosis </vt:lpstr>
      <vt:lpstr>You have seen an example of exocytosis before:</vt:lpstr>
      <vt:lpstr>Cell membranes</vt:lpstr>
      <vt:lpstr>Fluid-mosaic model </vt:lpstr>
      <vt:lpstr>Drawing the phospholipid bilayer</vt:lpstr>
      <vt:lpstr>9. Create a diagram of the cell membrane</vt:lpstr>
      <vt:lpstr>Understandings:  Particles move across membranes by simple diffusion, facilitated diffusion, osmosis and active transport. </vt:lpstr>
      <vt:lpstr>PowerPoint Presentation</vt:lpstr>
      <vt:lpstr>PowerPoint Presentation</vt:lpstr>
      <vt:lpstr>PowerPoint Presentation</vt:lpstr>
      <vt:lpstr>PowerPoint Presentation</vt:lpstr>
      <vt:lpstr>PowerPoint Presentation</vt:lpstr>
      <vt:lpstr>Understandings: Particles move across membranes by simple diffusion, facilitated diffusion, osmosis and active transport. </vt:lpstr>
      <vt:lpstr>Kidney dialysis</vt:lpstr>
      <vt:lpstr>Kidney dialysis:  involves the external filtering of blood to remove metabolic wastes in patients with kidney failure </vt:lpstr>
      <vt:lpstr>PowerPoint Presentation</vt:lpstr>
      <vt:lpstr>Application: Tissues or organs to be used in medical procedures must be bathed in a solution with the same osmolarity as the cytoplasm to prevent osmosis.</vt:lpstr>
      <vt:lpstr>PowerPoint Presentation</vt:lpstr>
      <vt:lpstr>3 parent babies</vt:lpstr>
      <vt:lpstr>Understandings: The origin of eukaryotic cells can be explained by the endosymbiotic theory. (1.5) </vt:lpstr>
      <vt:lpstr>Understandings: The origin of eukaryotic cells can be explained by the endosymbiotic theory. (1.5) </vt:lpstr>
      <vt:lpstr>Understandings: The origin of eukaryotic cells can be explained by the endosymbiotic theory. (1.5) </vt:lpstr>
      <vt:lpstr>Understandings: The origin of eukaryotic cells can be explained by the endosymbiotic theory. (1.5) </vt:lpstr>
      <vt:lpstr>PowerPoint Presentation</vt:lpstr>
      <vt:lpstr>PowerPoint Presentation</vt:lpstr>
      <vt:lpstr>Genetic engineering Works because:</vt:lpstr>
      <vt:lpstr>Genetic engineering Works because: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Tissue Renewal and rates of cancer</vt:lpstr>
      <vt:lpstr>PowerPoint Presentation</vt:lpstr>
      <vt:lpstr>PowerPoint Presentation</vt:lpstr>
      <vt:lpstr>ES cells</vt:lpstr>
      <vt:lpstr>The stem cell debate:</vt:lpstr>
      <vt:lpstr>PowerPoint Presentation</vt:lpstr>
      <vt:lpstr>PowerPoint Presentation</vt:lpstr>
      <vt:lpstr>Stargardt´s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Cell biology</dc:title>
  <dc:creator>Ian Daniels</dc:creator>
  <cp:lastModifiedBy>Ian Daniels</cp:lastModifiedBy>
  <cp:revision>87</cp:revision>
  <dcterms:created xsi:type="dcterms:W3CDTF">2017-09-14T06:55:32Z</dcterms:created>
  <dcterms:modified xsi:type="dcterms:W3CDTF">2017-10-26T11:01:08Z</dcterms:modified>
</cp:coreProperties>
</file>