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2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8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8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4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7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3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81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4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A673-5DAA-47C2-B1CB-70F2EE140447}" type="datetimeFigureOut">
              <a:rPr lang="en-GB" smtClean="0"/>
              <a:t>27/01/2014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2DF3A-3D55-44D4-B1D7-8D658E71577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29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1470025"/>
          </a:xfrm>
        </p:spPr>
        <p:txBody>
          <a:bodyPr/>
          <a:lstStyle/>
          <a:p>
            <a:r>
              <a:rPr lang="es-ES" dirty="0" err="1" smtClean="0"/>
              <a:t>Planning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Investigation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568952" cy="4436913"/>
          </a:xfrm>
        </p:spPr>
        <p:txBody>
          <a:bodyPr>
            <a:normAutofit/>
          </a:bodyPr>
          <a:lstStyle/>
          <a:p>
            <a:r>
              <a:rPr lang="es-ES" dirty="0" smtClean="0"/>
              <a:t>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checklist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task-sheet</a:t>
            </a:r>
            <a:r>
              <a:rPr lang="es-ES" dirty="0"/>
              <a:t> </a:t>
            </a:r>
            <a:r>
              <a:rPr lang="es-ES" dirty="0" smtClean="0"/>
              <a:t>to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sure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haven´t</a:t>
            </a:r>
            <a:r>
              <a:rPr lang="es-ES" dirty="0" smtClean="0"/>
              <a:t> </a:t>
            </a:r>
            <a:r>
              <a:rPr lang="es-ES" dirty="0" err="1" smtClean="0"/>
              <a:t>missed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sections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More </a:t>
            </a:r>
            <a:r>
              <a:rPr lang="es-ES" dirty="0" err="1" smtClean="0"/>
              <a:t>help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err="1" smtClean="0"/>
              <a:t>headings</a:t>
            </a:r>
            <a:r>
              <a:rPr lang="es-ES" dirty="0" smtClean="0"/>
              <a:t> to use are </a:t>
            </a:r>
            <a:r>
              <a:rPr lang="es-ES" dirty="0" err="1" smtClean="0"/>
              <a:t>on</a:t>
            </a:r>
            <a:r>
              <a:rPr lang="es-ES" dirty="0" smtClean="0"/>
              <a:t> page 4 of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lab</a:t>
            </a:r>
            <a:r>
              <a:rPr lang="es-ES" dirty="0" smtClean="0"/>
              <a:t> </a:t>
            </a:r>
            <a:r>
              <a:rPr lang="es-ES" dirty="0" err="1" smtClean="0"/>
              <a:t>book</a:t>
            </a:r>
            <a:r>
              <a:rPr lang="es-ES" dirty="0" smtClean="0"/>
              <a:t>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Control Variables</a:t>
            </a:r>
            <a:endParaRPr lang="en-GB" u="sng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1556792"/>
            <a:ext cx="9144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err="1" smtClean="0"/>
              <a:t>This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only</a:t>
            </a:r>
            <a:r>
              <a:rPr lang="es-ES" sz="3000" dirty="0" smtClean="0"/>
              <a:t> </a:t>
            </a:r>
            <a:r>
              <a:rPr lang="es-ES" sz="3000" dirty="0" err="1" smtClean="0"/>
              <a:t>one</a:t>
            </a:r>
            <a:r>
              <a:rPr lang="es-ES" sz="3000" dirty="0" smtClean="0"/>
              <a:t> </a:t>
            </a:r>
            <a:r>
              <a:rPr lang="es-ES" sz="3000" dirty="0" err="1" smtClean="0"/>
              <a:t>that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plural!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err="1" smtClean="0"/>
              <a:t>What</a:t>
            </a:r>
            <a:r>
              <a:rPr lang="es-ES" sz="3000" dirty="0" smtClean="0"/>
              <a:t> MUST </a:t>
            </a:r>
            <a:r>
              <a:rPr lang="es-ES" sz="3000" dirty="0" err="1" smtClean="0"/>
              <a:t>you</a:t>
            </a:r>
            <a:r>
              <a:rPr lang="es-ES" sz="3000" dirty="0" smtClean="0"/>
              <a:t> </a:t>
            </a:r>
            <a:r>
              <a:rPr lang="es-ES" sz="3000" dirty="0" err="1" smtClean="0"/>
              <a:t>keep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same</a:t>
            </a:r>
            <a:r>
              <a:rPr lang="es-ES" sz="3000" dirty="0" smtClean="0"/>
              <a:t> to </a:t>
            </a:r>
            <a:r>
              <a:rPr lang="es-ES" sz="3000" dirty="0" err="1" smtClean="0"/>
              <a:t>make</a:t>
            </a:r>
            <a:r>
              <a:rPr lang="es-ES" sz="3000" dirty="0" smtClean="0"/>
              <a:t> </a:t>
            </a:r>
            <a:r>
              <a:rPr lang="es-ES" sz="3000" dirty="0" err="1" smtClean="0"/>
              <a:t>it</a:t>
            </a:r>
            <a:r>
              <a:rPr lang="es-ES" sz="3000" dirty="0" smtClean="0"/>
              <a:t> a </a:t>
            </a:r>
            <a:r>
              <a:rPr lang="es-ES" sz="3600" b="1" u="sng" dirty="0" err="1" smtClean="0"/>
              <a:t>fair</a:t>
            </a:r>
            <a:r>
              <a:rPr lang="es-ES" sz="3600" b="1" u="sng" dirty="0" smtClean="0"/>
              <a:t> test</a:t>
            </a:r>
            <a:r>
              <a:rPr lang="es-ES" sz="3000" dirty="0" smtClean="0"/>
              <a:t>?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000" dirty="0" err="1" smtClean="0"/>
              <a:t>Make</a:t>
            </a:r>
            <a:r>
              <a:rPr lang="es-ES" sz="3000" dirty="0" smtClean="0"/>
              <a:t> </a:t>
            </a:r>
            <a:r>
              <a:rPr lang="es-ES" sz="3000" dirty="0" err="1" smtClean="0"/>
              <a:t>sure</a:t>
            </a:r>
            <a:r>
              <a:rPr lang="es-ES" sz="3000" dirty="0" smtClean="0"/>
              <a:t> </a:t>
            </a:r>
            <a:r>
              <a:rPr lang="es-ES" sz="3000" dirty="0" err="1" smtClean="0"/>
              <a:t>you</a:t>
            </a:r>
            <a:r>
              <a:rPr lang="es-ES" sz="3000" dirty="0" smtClean="0"/>
              <a:t> </a:t>
            </a:r>
            <a:r>
              <a:rPr lang="es-ES" sz="3000" dirty="0" err="1" smtClean="0"/>
              <a:t>say</a:t>
            </a:r>
            <a:r>
              <a:rPr lang="es-ES" sz="3000" dirty="0" smtClean="0"/>
              <a:t> HOW </a:t>
            </a:r>
            <a:r>
              <a:rPr lang="es-ES" sz="3000" dirty="0" err="1" smtClean="0"/>
              <a:t>you</a:t>
            </a:r>
            <a:r>
              <a:rPr lang="es-ES" sz="3000" dirty="0" smtClean="0"/>
              <a:t> </a:t>
            </a:r>
            <a:r>
              <a:rPr lang="es-ES" sz="3000" dirty="0" err="1" smtClean="0"/>
              <a:t>will</a:t>
            </a:r>
            <a:r>
              <a:rPr lang="es-ES" sz="3000" dirty="0" smtClean="0"/>
              <a:t> </a:t>
            </a:r>
            <a:r>
              <a:rPr lang="es-ES" sz="3000" dirty="0" err="1" smtClean="0"/>
              <a:t>keep</a:t>
            </a:r>
            <a:r>
              <a:rPr lang="es-ES" sz="3000" dirty="0" smtClean="0"/>
              <a:t> </a:t>
            </a:r>
            <a:r>
              <a:rPr lang="es-ES" sz="3000" dirty="0" err="1" smtClean="0"/>
              <a:t>it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same</a:t>
            </a:r>
            <a:r>
              <a:rPr lang="es-ES" sz="3000" dirty="0" smtClean="0"/>
              <a:t>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3000" dirty="0" smtClean="0"/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91581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6. </a:t>
            </a:r>
            <a:r>
              <a:rPr lang="es-ES" dirty="0" err="1" smtClean="0"/>
              <a:t>Method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00B050"/>
                </a:solidFill>
              </a:rPr>
              <a:t>Use a </a:t>
            </a:r>
            <a:r>
              <a:rPr lang="es-ES" dirty="0" err="1" smtClean="0">
                <a:solidFill>
                  <a:srgbClr val="00B050"/>
                </a:solidFill>
              </a:rPr>
              <a:t>numbered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list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with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verb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first</a:t>
            </a:r>
            <a:r>
              <a:rPr lang="es-ES" dirty="0" smtClean="0">
                <a:solidFill>
                  <a:srgbClr val="00B050"/>
                </a:solidFill>
              </a:rPr>
              <a:t>: 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0B050"/>
                </a:solidFill>
              </a:rPr>
              <a:t>Measure</a:t>
            </a:r>
            <a:r>
              <a:rPr lang="es-ES" dirty="0" smtClean="0">
                <a:solidFill>
                  <a:srgbClr val="00B050"/>
                </a:solidFill>
              </a:rPr>
              <a:t>…, Record…., Place……, etc.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420888"/>
            <a:ext cx="8784976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don´t</a:t>
            </a:r>
            <a:r>
              <a:rPr lang="es-ES" sz="3600" dirty="0" smtClean="0"/>
              <a:t> </a:t>
            </a:r>
            <a:r>
              <a:rPr lang="es-ES" sz="3600" dirty="0" err="1" smtClean="0"/>
              <a:t>need</a:t>
            </a:r>
            <a:r>
              <a:rPr lang="es-ES" sz="3600" dirty="0" smtClean="0"/>
              <a:t> to </a:t>
            </a:r>
            <a:r>
              <a:rPr lang="es-ES" sz="3600" dirty="0" err="1" smtClean="0"/>
              <a:t>start</a:t>
            </a:r>
            <a:r>
              <a:rPr lang="es-ES" sz="3600" dirty="0" smtClean="0"/>
              <a:t> : </a:t>
            </a:r>
          </a:p>
          <a:p>
            <a:pPr algn="l"/>
            <a:endParaRPr lang="es-ES" sz="3600" dirty="0"/>
          </a:p>
          <a:p>
            <a:pPr algn="l"/>
            <a:r>
              <a:rPr lang="es-ES" sz="3600" dirty="0" err="1" smtClean="0"/>
              <a:t>First</a:t>
            </a:r>
            <a:r>
              <a:rPr lang="es-ES" sz="3600" dirty="0" smtClean="0"/>
              <a:t> </a:t>
            </a:r>
            <a:r>
              <a:rPr lang="es-ES" sz="3600" dirty="0" err="1" smtClean="0"/>
              <a:t>go</a:t>
            </a:r>
            <a:r>
              <a:rPr lang="es-ES" sz="3600" dirty="0" smtClean="0"/>
              <a:t> to </a:t>
            </a:r>
            <a:r>
              <a:rPr lang="es-ES" sz="3600" dirty="0" err="1" smtClean="0"/>
              <a:t>the</a:t>
            </a:r>
            <a:r>
              <a:rPr lang="es-ES" sz="3600" dirty="0" smtClean="0"/>
              <a:t> place, </a:t>
            </a:r>
            <a:r>
              <a:rPr lang="es-ES" sz="3600" dirty="0" err="1" smtClean="0"/>
              <a:t>then</a:t>
            </a:r>
            <a:r>
              <a:rPr lang="es-ES" sz="3600" dirty="0" smtClean="0"/>
              <a:t> </a:t>
            </a:r>
            <a:r>
              <a:rPr lang="es-ES" sz="3600" dirty="0" err="1" smtClean="0"/>
              <a:t>check</a:t>
            </a:r>
            <a:r>
              <a:rPr lang="es-ES" sz="3600" dirty="0" smtClean="0"/>
              <a:t> </a:t>
            </a:r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have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materials</a:t>
            </a:r>
            <a:r>
              <a:rPr lang="es-E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05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399" y="69186"/>
            <a:ext cx="8229600" cy="1143000"/>
          </a:xfrm>
        </p:spPr>
        <p:txBody>
          <a:bodyPr/>
          <a:lstStyle/>
          <a:p>
            <a:r>
              <a:rPr lang="es-ES" dirty="0" smtClean="0"/>
              <a:t>6. </a:t>
            </a:r>
            <a:r>
              <a:rPr lang="es-ES" dirty="0" err="1" smtClean="0"/>
              <a:t>Method</a:t>
            </a:r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61399" y="980728"/>
            <a:ext cx="8784976" cy="5472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don´t</a:t>
            </a:r>
            <a:r>
              <a:rPr lang="es-ES" sz="3200" dirty="0" smtClean="0"/>
              <a:t> </a:t>
            </a:r>
            <a:r>
              <a:rPr lang="es-ES" sz="3200" dirty="0" err="1" smtClean="0"/>
              <a:t>need</a:t>
            </a:r>
            <a:r>
              <a:rPr lang="es-ES" sz="3200" dirty="0" smtClean="0"/>
              <a:t> to </a:t>
            </a:r>
            <a:r>
              <a:rPr lang="es-ES" sz="3200" dirty="0" err="1" smtClean="0"/>
              <a:t>start</a:t>
            </a:r>
            <a:r>
              <a:rPr lang="es-ES" sz="3200" dirty="0" smtClean="0"/>
              <a:t> : </a:t>
            </a:r>
          </a:p>
          <a:p>
            <a:pPr algn="l"/>
            <a:endParaRPr lang="es-ES" sz="3200" strike="sngStrike" dirty="0"/>
          </a:p>
          <a:p>
            <a:pPr algn="l"/>
            <a:r>
              <a:rPr lang="es-ES" sz="3200" strike="sngStrike" dirty="0" err="1" smtClean="0"/>
              <a:t>First</a:t>
            </a:r>
            <a:r>
              <a:rPr lang="es-ES" sz="3200" strike="sngStrike" dirty="0" smtClean="0"/>
              <a:t> </a:t>
            </a:r>
            <a:r>
              <a:rPr lang="es-ES" sz="3200" strike="sngStrike" dirty="0" err="1" smtClean="0"/>
              <a:t>go</a:t>
            </a:r>
            <a:r>
              <a:rPr lang="es-ES" sz="3200" strike="sngStrike" dirty="0" smtClean="0"/>
              <a:t> to </a:t>
            </a:r>
            <a:r>
              <a:rPr lang="es-ES" sz="3200" strike="sngStrike" dirty="0" err="1" smtClean="0"/>
              <a:t>the</a:t>
            </a:r>
            <a:r>
              <a:rPr lang="es-ES" sz="3200" strike="sngStrike" dirty="0" smtClean="0"/>
              <a:t> place, </a:t>
            </a:r>
            <a:r>
              <a:rPr lang="es-ES" sz="3200" strike="sngStrike" dirty="0" err="1" smtClean="0"/>
              <a:t>then</a:t>
            </a:r>
            <a:r>
              <a:rPr lang="es-ES" sz="3200" strike="sngStrike" dirty="0" smtClean="0"/>
              <a:t> </a:t>
            </a:r>
            <a:r>
              <a:rPr lang="es-ES" sz="3200" strike="sngStrike" dirty="0" err="1" smtClean="0"/>
              <a:t>check</a:t>
            </a:r>
            <a:r>
              <a:rPr lang="es-ES" sz="3200" strike="sngStrike" dirty="0" smtClean="0"/>
              <a:t> </a:t>
            </a:r>
            <a:r>
              <a:rPr lang="es-ES" sz="3200" strike="sngStrike" dirty="0" err="1" smtClean="0"/>
              <a:t>you</a:t>
            </a:r>
            <a:r>
              <a:rPr lang="es-ES" sz="3200" strike="sngStrike" dirty="0" smtClean="0"/>
              <a:t> </a:t>
            </a:r>
            <a:r>
              <a:rPr lang="es-ES" sz="3200" strike="sngStrike" dirty="0" err="1" smtClean="0"/>
              <a:t>have</a:t>
            </a:r>
            <a:r>
              <a:rPr lang="es-ES" sz="3200" strike="sngStrike" dirty="0" smtClean="0"/>
              <a:t> </a:t>
            </a:r>
            <a:r>
              <a:rPr lang="es-ES" sz="3200" strike="sngStrike" dirty="0" err="1" smtClean="0"/>
              <a:t>the</a:t>
            </a:r>
            <a:r>
              <a:rPr lang="es-ES" sz="3200" strike="sngStrike" dirty="0" smtClean="0"/>
              <a:t> </a:t>
            </a:r>
            <a:r>
              <a:rPr lang="es-ES" sz="3200" strike="sngStrike" dirty="0" err="1" smtClean="0"/>
              <a:t>materials</a:t>
            </a:r>
            <a:r>
              <a:rPr lang="es-ES" sz="3200" strike="sngStrike" dirty="0" smtClean="0"/>
              <a:t>.</a:t>
            </a:r>
          </a:p>
          <a:p>
            <a:pPr algn="l"/>
            <a:endParaRPr lang="es-ES" sz="3200" dirty="0"/>
          </a:p>
          <a:p>
            <a:pPr algn="l"/>
            <a:r>
              <a:rPr lang="es-ES" sz="3200" dirty="0" err="1" smtClean="0"/>
              <a:t>We</a:t>
            </a:r>
            <a:r>
              <a:rPr lang="es-ES" sz="3200" dirty="0" smtClean="0"/>
              <a:t> </a:t>
            </a:r>
            <a:r>
              <a:rPr lang="es-ES" sz="3200" dirty="0" err="1" smtClean="0"/>
              <a:t>assume</a:t>
            </a:r>
            <a:r>
              <a:rPr lang="es-ES" sz="3200" dirty="0" smtClean="0"/>
              <a:t>, </a:t>
            </a:r>
            <a:r>
              <a:rPr lang="es-ES" sz="3200" dirty="0" err="1" smtClean="0"/>
              <a:t>that</a:t>
            </a:r>
            <a:r>
              <a:rPr lang="es-ES" sz="3200" dirty="0" smtClean="0"/>
              <a:t> as </a:t>
            </a:r>
            <a:r>
              <a:rPr lang="es-ES" sz="3200" dirty="0" err="1" smtClean="0"/>
              <a:t>good</a:t>
            </a:r>
            <a:r>
              <a:rPr lang="es-ES" sz="3200" dirty="0" smtClean="0"/>
              <a:t> </a:t>
            </a:r>
            <a:r>
              <a:rPr lang="es-ES" sz="3200" dirty="0" err="1" smtClean="0"/>
              <a:t>scientists</a:t>
            </a:r>
            <a:r>
              <a:rPr lang="es-ES" sz="3200" dirty="0" smtClean="0"/>
              <a:t>,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have</a:t>
            </a:r>
            <a:r>
              <a:rPr lang="es-ES" sz="3200" dirty="0" smtClean="0"/>
              <a:t> done </a:t>
            </a:r>
            <a:r>
              <a:rPr lang="es-ES" sz="3200" dirty="0" err="1" smtClean="0"/>
              <a:t>that</a:t>
            </a:r>
            <a:r>
              <a:rPr lang="es-ES" sz="3200" dirty="0" smtClean="0"/>
              <a:t> bit</a:t>
            </a:r>
            <a:r>
              <a:rPr lang="es-ES" sz="3200" dirty="0" smtClean="0"/>
              <a:t>!</a:t>
            </a:r>
          </a:p>
          <a:p>
            <a:pPr algn="l"/>
            <a:endParaRPr lang="es-ES" sz="3200" dirty="0"/>
          </a:p>
          <a:p>
            <a:pPr algn="l"/>
            <a:r>
              <a:rPr lang="es-ES" sz="3200" dirty="0" smtClean="0"/>
              <a:t>Use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458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7. </a:t>
            </a:r>
            <a:r>
              <a:rPr lang="es-ES" dirty="0" err="1" smtClean="0"/>
              <a:t>Example</a:t>
            </a:r>
            <a:r>
              <a:rPr lang="es-ES" dirty="0" smtClean="0"/>
              <a:t> </a:t>
            </a:r>
            <a:r>
              <a:rPr lang="es-ES" dirty="0" err="1" smtClean="0"/>
              <a:t>table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It´s</a:t>
            </a:r>
            <a:r>
              <a:rPr lang="es-ES" dirty="0" smtClean="0">
                <a:solidFill>
                  <a:srgbClr val="00B050"/>
                </a:solidFill>
              </a:rPr>
              <a:t> a </a:t>
            </a:r>
            <a:r>
              <a:rPr lang="es-ES" dirty="0" err="1" smtClean="0">
                <a:solidFill>
                  <a:srgbClr val="00B050"/>
                </a:solidFill>
              </a:rPr>
              <a:t>good</a:t>
            </a:r>
            <a:r>
              <a:rPr lang="es-ES" dirty="0" smtClean="0">
                <a:solidFill>
                  <a:srgbClr val="00B050"/>
                </a:solidFill>
              </a:rPr>
              <a:t> idea to </a:t>
            </a:r>
            <a:r>
              <a:rPr lang="es-ES" dirty="0" err="1" smtClean="0">
                <a:solidFill>
                  <a:srgbClr val="00B050"/>
                </a:solidFill>
              </a:rPr>
              <a:t>include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one</a:t>
            </a:r>
            <a:r>
              <a:rPr lang="es-ES" dirty="0" smtClean="0">
                <a:solidFill>
                  <a:srgbClr val="00B050"/>
                </a:solidFill>
              </a:rPr>
              <a:t> to show </a:t>
            </a:r>
            <a:r>
              <a:rPr lang="es-ES" dirty="0" err="1" smtClean="0">
                <a:solidFill>
                  <a:srgbClr val="00B050"/>
                </a:solidFill>
              </a:rPr>
              <a:t>where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will</a:t>
            </a:r>
            <a:r>
              <a:rPr lang="es-ES" dirty="0" smtClean="0">
                <a:solidFill>
                  <a:srgbClr val="00B050"/>
                </a:solidFill>
              </a:rPr>
              <a:t> record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results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ES" dirty="0" err="1">
                <a:solidFill>
                  <a:srgbClr val="00B050"/>
                </a:solidFill>
              </a:rPr>
              <a:t>I</a:t>
            </a:r>
            <a:r>
              <a:rPr lang="es-ES" dirty="0" err="1" smtClean="0">
                <a:solidFill>
                  <a:srgbClr val="00B050"/>
                </a:solidFill>
              </a:rPr>
              <a:t>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also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helps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to </a:t>
            </a:r>
            <a:r>
              <a:rPr lang="es-ES" dirty="0" err="1" smtClean="0">
                <a:solidFill>
                  <a:srgbClr val="00B050"/>
                </a:solidFill>
              </a:rPr>
              <a:t>think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through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experiment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How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many</a:t>
            </a:r>
            <a:r>
              <a:rPr lang="es-ES" dirty="0" smtClean="0">
                <a:solidFill>
                  <a:srgbClr val="00B050"/>
                </a:solidFill>
              </a:rPr>
              <a:t> times are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going</a:t>
            </a:r>
            <a:r>
              <a:rPr lang="es-ES" dirty="0" smtClean="0">
                <a:solidFill>
                  <a:srgbClr val="00B050"/>
                </a:solidFill>
              </a:rPr>
              <a:t> to </a:t>
            </a:r>
            <a:r>
              <a:rPr lang="es-ES" dirty="0" err="1" smtClean="0">
                <a:solidFill>
                  <a:srgbClr val="00B050"/>
                </a:solidFill>
              </a:rPr>
              <a:t>repeat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experiment</a:t>
            </a:r>
            <a:r>
              <a:rPr lang="es-ES" dirty="0" smtClean="0">
                <a:solidFill>
                  <a:srgbClr val="00B050"/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It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should</a:t>
            </a:r>
            <a:r>
              <a:rPr lang="es-ES" dirty="0" smtClean="0">
                <a:solidFill>
                  <a:srgbClr val="00B050"/>
                </a:solidFill>
              </a:rPr>
              <a:t> be at </a:t>
            </a:r>
            <a:r>
              <a:rPr lang="es-ES" dirty="0" err="1" smtClean="0">
                <a:solidFill>
                  <a:srgbClr val="00B050"/>
                </a:solidFill>
              </a:rPr>
              <a:t>least</a:t>
            </a:r>
            <a:r>
              <a:rPr lang="es-ES" dirty="0" smtClean="0">
                <a:solidFill>
                  <a:srgbClr val="00B050"/>
                </a:solidFill>
              </a:rPr>
              <a:t> 3 times to </a:t>
            </a:r>
            <a:r>
              <a:rPr lang="es-ES" dirty="0" err="1" smtClean="0">
                <a:solidFill>
                  <a:srgbClr val="00B050"/>
                </a:solidFill>
              </a:rPr>
              <a:t>work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out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an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average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Have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included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number</a:t>
            </a:r>
            <a:r>
              <a:rPr lang="es-ES" dirty="0" smtClean="0">
                <a:solidFill>
                  <a:srgbClr val="00B050"/>
                </a:solidFill>
              </a:rPr>
              <a:t> of </a:t>
            </a:r>
            <a:r>
              <a:rPr lang="es-ES" dirty="0" err="1" smtClean="0">
                <a:solidFill>
                  <a:srgbClr val="00B050"/>
                </a:solidFill>
              </a:rPr>
              <a:t>trials</a:t>
            </a:r>
            <a:r>
              <a:rPr lang="es-ES" dirty="0" smtClean="0">
                <a:solidFill>
                  <a:srgbClr val="00B050"/>
                </a:solidFill>
              </a:rPr>
              <a:t> in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table</a:t>
            </a:r>
            <a:r>
              <a:rPr lang="es-ES" dirty="0" smtClean="0">
                <a:solidFill>
                  <a:srgbClr val="00B050"/>
                </a:solidFill>
              </a:rPr>
              <a:t>?</a:t>
            </a:r>
          </a:p>
          <a:p>
            <a:pPr>
              <a:buFontTx/>
              <a:buChar char="-"/>
            </a:pPr>
            <a:endParaRPr lang="es-E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2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-243408"/>
            <a:ext cx="7772400" cy="1470025"/>
          </a:xfrm>
        </p:spPr>
        <p:txBody>
          <a:bodyPr/>
          <a:lstStyle/>
          <a:p>
            <a:r>
              <a:rPr lang="es-ES" dirty="0" err="1" smtClean="0"/>
              <a:t>Headings</a:t>
            </a:r>
            <a:r>
              <a:rPr lang="es-ES" dirty="0" smtClean="0"/>
              <a:t> to use:</a:t>
            </a:r>
            <a:br>
              <a:rPr lang="es-ES" dirty="0" smtClean="0"/>
            </a:br>
            <a:r>
              <a:rPr lang="es-ES" sz="2000" dirty="0" smtClean="0"/>
              <a:t>(in </a:t>
            </a:r>
            <a:r>
              <a:rPr lang="es-ES" sz="2000" dirty="0" err="1" smtClean="0"/>
              <a:t>this</a:t>
            </a:r>
            <a:r>
              <a:rPr lang="es-ES" sz="2000" dirty="0" smtClean="0"/>
              <a:t> </a:t>
            </a:r>
            <a:r>
              <a:rPr lang="es-ES" sz="2000" dirty="0" err="1" smtClean="0"/>
              <a:t>order</a:t>
            </a:r>
            <a:r>
              <a:rPr lang="es-ES" sz="2000" dirty="0" smtClean="0"/>
              <a:t>!)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632848" cy="568863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Title</a:t>
            </a:r>
            <a:r>
              <a:rPr lang="es-ES" sz="2000" dirty="0" smtClean="0">
                <a:solidFill>
                  <a:schemeClr val="tx2"/>
                </a:solidFill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Objective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Background</a:t>
            </a:r>
            <a:r>
              <a:rPr lang="es-ES" sz="2000" dirty="0" smtClean="0">
                <a:solidFill>
                  <a:schemeClr val="tx2"/>
                </a:solidFill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</a:rPr>
              <a:t>information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Hypothesis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smtClean="0">
                <a:solidFill>
                  <a:schemeClr val="tx2"/>
                </a:solidFill>
              </a:rPr>
              <a:t>Variables</a:t>
            </a: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Method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smtClean="0">
                <a:solidFill>
                  <a:schemeClr val="tx2"/>
                </a:solidFill>
              </a:rPr>
              <a:t>(</a:t>
            </a:r>
            <a:r>
              <a:rPr lang="es-ES" sz="2000" dirty="0" err="1" smtClean="0">
                <a:solidFill>
                  <a:schemeClr val="tx2"/>
                </a:solidFill>
              </a:rPr>
              <a:t>Example</a:t>
            </a:r>
            <a:r>
              <a:rPr lang="es-ES" sz="2000" dirty="0" smtClean="0">
                <a:solidFill>
                  <a:schemeClr val="tx2"/>
                </a:solidFill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</a:rPr>
              <a:t>table</a:t>
            </a:r>
            <a:r>
              <a:rPr lang="es-ES" sz="2000" dirty="0" smtClean="0">
                <a:solidFill>
                  <a:schemeClr val="tx2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References</a:t>
            </a: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-243408"/>
            <a:ext cx="7772400" cy="1470025"/>
          </a:xfrm>
        </p:spPr>
        <p:txBody>
          <a:bodyPr/>
          <a:lstStyle/>
          <a:p>
            <a:r>
              <a:rPr lang="es-ES" dirty="0" err="1" smtClean="0"/>
              <a:t>Headings</a:t>
            </a:r>
            <a:r>
              <a:rPr lang="es-ES" dirty="0" smtClean="0"/>
              <a:t> to use:</a:t>
            </a:r>
            <a:br>
              <a:rPr lang="es-ES" dirty="0" smtClean="0"/>
            </a:br>
            <a:r>
              <a:rPr lang="es-ES" sz="2000" dirty="0" smtClean="0"/>
              <a:t>(in </a:t>
            </a:r>
            <a:r>
              <a:rPr lang="es-ES" sz="2000" dirty="0" err="1" smtClean="0"/>
              <a:t>this</a:t>
            </a:r>
            <a:r>
              <a:rPr lang="es-ES" sz="2000" dirty="0" smtClean="0"/>
              <a:t> </a:t>
            </a:r>
            <a:r>
              <a:rPr lang="es-ES" sz="2000" dirty="0" err="1" smtClean="0"/>
              <a:t>order</a:t>
            </a:r>
            <a:r>
              <a:rPr lang="es-ES" sz="2000" dirty="0" smtClean="0"/>
              <a:t>!)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3312368" cy="54006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Title</a:t>
            </a:r>
            <a:r>
              <a:rPr lang="es-ES" sz="2000" dirty="0" smtClean="0">
                <a:solidFill>
                  <a:schemeClr val="tx2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Objective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Background</a:t>
            </a:r>
            <a:r>
              <a:rPr lang="es-ES" sz="2000" dirty="0" smtClean="0">
                <a:solidFill>
                  <a:schemeClr val="tx2"/>
                </a:solidFill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</a:rPr>
              <a:t>information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Hypothesis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smtClean="0">
                <a:solidFill>
                  <a:schemeClr val="tx2"/>
                </a:solidFill>
              </a:rPr>
              <a:t>Variables</a:t>
            </a: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Method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smtClean="0">
                <a:solidFill>
                  <a:schemeClr val="tx2"/>
                </a:solidFill>
              </a:rPr>
              <a:t>(</a:t>
            </a:r>
            <a:r>
              <a:rPr lang="es-ES" sz="2000" dirty="0" err="1" smtClean="0">
                <a:solidFill>
                  <a:schemeClr val="tx2"/>
                </a:solidFill>
              </a:rPr>
              <a:t>Example</a:t>
            </a:r>
            <a:r>
              <a:rPr lang="es-ES" sz="2000" dirty="0" smtClean="0">
                <a:solidFill>
                  <a:schemeClr val="tx2"/>
                </a:solidFill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</a:rPr>
              <a:t>table</a:t>
            </a:r>
            <a:r>
              <a:rPr lang="es-ES" sz="2000" dirty="0" smtClean="0">
                <a:solidFill>
                  <a:schemeClr val="tx2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z="2000" dirty="0" err="1" smtClean="0">
                <a:solidFill>
                  <a:schemeClr val="tx2"/>
                </a:solidFill>
              </a:rPr>
              <a:t>References</a:t>
            </a:r>
            <a:endParaRPr lang="es-ES" sz="2000" dirty="0" smtClean="0">
              <a:solidFill>
                <a:schemeClr val="tx2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827584" y="1484784"/>
            <a:ext cx="8928992" cy="5301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- </a:t>
            </a:r>
            <a:r>
              <a:rPr lang="es-ES" sz="2000" dirty="0" err="1" smtClean="0">
                <a:solidFill>
                  <a:srgbClr val="00B050"/>
                </a:solidFill>
              </a:rPr>
              <a:t>Make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this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descriptive</a:t>
            </a:r>
            <a:r>
              <a:rPr lang="es-ES" sz="2000" dirty="0" smtClean="0">
                <a:solidFill>
                  <a:srgbClr val="00B050"/>
                </a:solidFill>
              </a:rPr>
              <a:t> -  </a:t>
            </a:r>
            <a:r>
              <a:rPr lang="es-ES" sz="2000" dirty="0" err="1" smtClean="0">
                <a:solidFill>
                  <a:srgbClr val="00B050"/>
                </a:solidFill>
              </a:rPr>
              <a:t>you</a:t>
            </a:r>
            <a:r>
              <a:rPr lang="es-ES" sz="2000" dirty="0" smtClean="0">
                <a:solidFill>
                  <a:srgbClr val="00B050"/>
                </a:solidFill>
              </a:rPr>
              <a:t> can </a:t>
            </a:r>
            <a:r>
              <a:rPr lang="es-ES" sz="2000" dirty="0" err="1" smtClean="0">
                <a:solidFill>
                  <a:srgbClr val="00B050"/>
                </a:solidFill>
              </a:rPr>
              <a:t>refer</a:t>
            </a:r>
            <a:r>
              <a:rPr lang="es-ES" sz="2000" dirty="0" smtClean="0">
                <a:solidFill>
                  <a:srgbClr val="00B050"/>
                </a:solidFill>
              </a:rPr>
              <a:t> to </a:t>
            </a:r>
            <a:r>
              <a:rPr lang="es-ES" sz="2000" dirty="0" err="1" smtClean="0">
                <a:solidFill>
                  <a:srgbClr val="00B050"/>
                </a:solidFill>
              </a:rPr>
              <a:t>your</a:t>
            </a:r>
            <a:r>
              <a:rPr lang="es-ES" sz="2000" dirty="0">
                <a:solidFill>
                  <a:srgbClr val="00B050"/>
                </a:solidFill>
              </a:rPr>
              <a:t> </a:t>
            </a:r>
            <a:r>
              <a:rPr lang="es-ES" sz="2000" dirty="0" smtClean="0">
                <a:solidFill>
                  <a:srgbClr val="00B050"/>
                </a:solidFill>
              </a:rPr>
              <a:t>variables</a:t>
            </a:r>
          </a:p>
          <a:p>
            <a:endParaRPr lang="es-ES" sz="1400" dirty="0" smtClean="0">
              <a:solidFill>
                <a:srgbClr val="00B050"/>
              </a:solidFill>
            </a:endParaRPr>
          </a:p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- Use </a:t>
            </a:r>
            <a:r>
              <a:rPr lang="es-ES" sz="2000" dirty="0" err="1" smtClean="0">
                <a:solidFill>
                  <a:srgbClr val="00B050"/>
                </a:solidFill>
              </a:rPr>
              <a:t>this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section</a:t>
            </a:r>
            <a:r>
              <a:rPr lang="es-ES" sz="2000" dirty="0" smtClean="0">
                <a:solidFill>
                  <a:srgbClr val="00B050"/>
                </a:solidFill>
              </a:rPr>
              <a:t> to </a:t>
            </a:r>
            <a:r>
              <a:rPr lang="es-ES" sz="2000" dirty="0" err="1" smtClean="0">
                <a:solidFill>
                  <a:srgbClr val="00B050"/>
                </a:solidFill>
              </a:rPr>
              <a:t>give</a:t>
            </a:r>
            <a:r>
              <a:rPr lang="es-ES" sz="2000" dirty="0" smtClean="0">
                <a:solidFill>
                  <a:srgbClr val="00B050"/>
                </a:solidFill>
              </a:rPr>
              <a:t> a </a:t>
            </a:r>
            <a:r>
              <a:rPr lang="es-ES" sz="2000" dirty="0" err="1" smtClean="0">
                <a:solidFill>
                  <a:srgbClr val="00B050"/>
                </a:solidFill>
              </a:rPr>
              <a:t>brief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summary</a:t>
            </a:r>
            <a:r>
              <a:rPr lang="es-ES" sz="2000" dirty="0" smtClean="0">
                <a:solidFill>
                  <a:srgbClr val="00B050"/>
                </a:solidFill>
              </a:rPr>
              <a:t> of </a:t>
            </a:r>
            <a:r>
              <a:rPr lang="es-ES" sz="2000" dirty="0" err="1" smtClean="0">
                <a:solidFill>
                  <a:srgbClr val="00B050"/>
                </a:solidFill>
              </a:rPr>
              <a:t>your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experiment</a:t>
            </a:r>
            <a:endParaRPr lang="es-ES" sz="2000" dirty="0" smtClean="0">
              <a:solidFill>
                <a:srgbClr val="00B050"/>
              </a:solidFill>
            </a:endParaRPr>
          </a:p>
          <a:p>
            <a:pPr algn="l"/>
            <a:endParaRPr lang="es-ES" sz="1000" dirty="0" smtClean="0">
              <a:solidFill>
                <a:srgbClr val="00B050"/>
              </a:solidFill>
            </a:endParaRPr>
          </a:p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- Do </a:t>
            </a:r>
            <a:r>
              <a:rPr lang="es-ES" sz="2000" dirty="0" err="1" smtClean="0">
                <a:solidFill>
                  <a:srgbClr val="00B050"/>
                </a:solidFill>
              </a:rPr>
              <a:t>not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copy</a:t>
            </a:r>
            <a:r>
              <a:rPr lang="es-ES" sz="2000" dirty="0" smtClean="0">
                <a:solidFill>
                  <a:srgbClr val="00B050"/>
                </a:solidFill>
              </a:rPr>
              <a:t> and paste!! </a:t>
            </a:r>
            <a:r>
              <a:rPr lang="es-ES" sz="2000" dirty="0" err="1" smtClean="0">
                <a:solidFill>
                  <a:srgbClr val="00B050"/>
                </a:solidFill>
              </a:rPr>
              <a:t>Include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any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equations</a:t>
            </a:r>
            <a:r>
              <a:rPr lang="es-ES" sz="2000" dirty="0" smtClean="0">
                <a:solidFill>
                  <a:srgbClr val="00B050"/>
                </a:solidFill>
              </a:rPr>
              <a:t> and </a:t>
            </a:r>
            <a:r>
              <a:rPr lang="es-ES" sz="2000" dirty="0" err="1" smtClean="0">
                <a:solidFill>
                  <a:srgbClr val="00B050"/>
                </a:solidFill>
              </a:rPr>
              <a:t>units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you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will</a:t>
            </a:r>
            <a:r>
              <a:rPr lang="es-ES" sz="2000" dirty="0" smtClean="0">
                <a:solidFill>
                  <a:srgbClr val="00B050"/>
                </a:solidFill>
              </a:rPr>
              <a:t> use.</a:t>
            </a:r>
          </a:p>
          <a:p>
            <a:pPr algn="l"/>
            <a:endParaRPr lang="es-ES" sz="1200" dirty="0" smtClean="0">
              <a:solidFill>
                <a:srgbClr val="00B050"/>
              </a:solidFill>
            </a:endParaRPr>
          </a:p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- </a:t>
            </a:r>
            <a:r>
              <a:rPr lang="es-ES" sz="2000" dirty="0" err="1" smtClean="0">
                <a:solidFill>
                  <a:srgbClr val="00B050"/>
                </a:solidFill>
              </a:rPr>
              <a:t>Say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what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you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think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will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happen</a:t>
            </a:r>
            <a:r>
              <a:rPr lang="es-ES" sz="2000" dirty="0" smtClean="0">
                <a:solidFill>
                  <a:srgbClr val="00B050"/>
                </a:solidFill>
              </a:rPr>
              <a:t> in </a:t>
            </a:r>
            <a:r>
              <a:rPr lang="es-ES" sz="2000" dirty="0" err="1" smtClean="0">
                <a:solidFill>
                  <a:srgbClr val="00B050"/>
                </a:solidFill>
              </a:rPr>
              <a:t>your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experiment</a:t>
            </a:r>
            <a:r>
              <a:rPr lang="es-ES" sz="2000" dirty="0" smtClean="0">
                <a:solidFill>
                  <a:srgbClr val="00B050"/>
                </a:solidFill>
              </a:rPr>
              <a:t> and </a:t>
            </a:r>
            <a:r>
              <a:rPr lang="es-ES" sz="2000" dirty="0" err="1" smtClean="0">
                <a:solidFill>
                  <a:srgbClr val="00B050"/>
                </a:solidFill>
              </a:rPr>
              <a:t>give</a:t>
            </a:r>
            <a:r>
              <a:rPr lang="es-ES" sz="2000" dirty="0" smtClean="0">
                <a:solidFill>
                  <a:srgbClr val="00B050"/>
                </a:solidFill>
              </a:rPr>
              <a:t> a </a:t>
            </a:r>
            <a:r>
              <a:rPr lang="es-ES" sz="2000" dirty="0" err="1" smtClean="0">
                <a:solidFill>
                  <a:srgbClr val="00B050"/>
                </a:solidFill>
              </a:rPr>
              <a:t>scientific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reason</a:t>
            </a:r>
            <a:r>
              <a:rPr lang="es-ES" sz="2000" dirty="0" smtClean="0">
                <a:solidFill>
                  <a:srgbClr val="00B050"/>
                </a:solidFill>
              </a:rPr>
              <a:t>!</a:t>
            </a:r>
          </a:p>
          <a:p>
            <a:pPr algn="l"/>
            <a:endParaRPr lang="es-ES" sz="1050" dirty="0" smtClean="0">
              <a:solidFill>
                <a:srgbClr val="00B050"/>
              </a:solidFill>
            </a:endParaRPr>
          </a:p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- </a:t>
            </a:r>
            <a:r>
              <a:rPr lang="es-ES" sz="2000" dirty="0" err="1" smtClean="0">
                <a:solidFill>
                  <a:srgbClr val="00B050"/>
                </a:solidFill>
              </a:rPr>
              <a:t>The</a:t>
            </a:r>
            <a:r>
              <a:rPr lang="es-ES" sz="2000" dirty="0" smtClean="0">
                <a:solidFill>
                  <a:srgbClr val="00B050"/>
                </a:solidFill>
              </a:rPr>
              <a:t> cause of </a:t>
            </a:r>
            <a:r>
              <a:rPr lang="es-ES" sz="2000" dirty="0" err="1" smtClean="0">
                <a:solidFill>
                  <a:srgbClr val="00B050"/>
                </a:solidFill>
              </a:rPr>
              <a:t>many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headaches</a:t>
            </a:r>
            <a:r>
              <a:rPr lang="es-ES" sz="2000" dirty="0" smtClean="0">
                <a:solidFill>
                  <a:srgbClr val="00B050"/>
                </a:solidFill>
              </a:rPr>
              <a:t>! </a:t>
            </a:r>
            <a:r>
              <a:rPr lang="es-ES" sz="2000" dirty="0" err="1" smtClean="0">
                <a:solidFill>
                  <a:srgbClr val="00B050"/>
                </a:solidFill>
              </a:rPr>
              <a:t>What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will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you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change</a:t>
            </a:r>
            <a:r>
              <a:rPr lang="es-ES" sz="2000" dirty="0" smtClean="0">
                <a:solidFill>
                  <a:srgbClr val="00B050"/>
                </a:solidFill>
              </a:rPr>
              <a:t>, </a:t>
            </a:r>
            <a:r>
              <a:rPr lang="es-ES" sz="2000" dirty="0" err="1" smtClean="0">
                <a:solidFill>
                  <a:srgbClr val="00B050"/>
                </a:solidFill>
              </a:rPr>
              <a:t>measure</a:t>
            </a:r>
            <a:r>
              <a:rPr lang="es-ES" sz="2000" dirty="0" smtClean="0">
                <a:solidFill>
                  <a:srgbClr val="00B050"/>
                </a:solidFill>
              </a:rPr>
              <a:t> and </a:t>
            </a:r>
            <a:r>
              <a:rPr lang="es-ES" sz="2000" dirty="0" err="1" smtClean="0">
                <a:solidFill>
                  <a:srgbClr val="00B050"/>
                </a:solidFill>
              </a:rPr>
              <a:t>keep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the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same</a:t>
            </a:r>
            <a:r>
              <a:rPr lang="es-ES" sz="2000" dirty="0" smtClean="0">
                <a:solidFill>
                  <a:srgbClr val="00B050"/>
                </a:solidFill>
              </a:rPr>
              <a:t>?</a:t>
            </a:r>
          </a:p>
          <a:p>
            <a:pPr algn="l"/>
            <a:endParaRPr lang="es-ES" sz="1400" dirty="0" smtClean="0">
              <a:solidFill>
                <a:srgbClr val="00B050"/>
              </a:solidFill>
            </a:endParaRPr>
          </a:p>
          <a:p>
            <a:pPr algn="l"/>
            <a:r>
              <a:rPr lang="es-ES" sz="2000" dirty="0" smtClean="0">
                <a:solidFill>
                  <a:srgbClr val="00B050"/>
                </a:solidFill>
              </a:rPr>
              <a:t>Use a </a:t>
            </a:r>
            <a:r>
              <a:rPr lang="es-ES" sz="2000" dirty="0" err="1" smtClean="0">
                <a:solidFill>
                  <a:srgbClr val="00B050"/>
                </a:solidFill>
              </a:rPr>
              <a:t>numbered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list</a:t>
            </a:r>
            <a:r>
              <a:rPr lang="es-ES" sz="2000" dirty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with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the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verb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first</a:t>
            </a:r>
            <a:r>
              <a:rPr lang="es-ES" sz="2000" dirty="0" smtClean="0">
                <a:solidFill>
                  <a:srgbClr val="00B050"/>
                </a:solidFill>
              </a:rPr>
              <a:t>: </a:t>
            </a:r>
            <a:r>
              <a:rPr lang="es-ES" sz="2000" dirty="0" err="1" smtClean="0">
                <a:solidFill>
                  <a:srgbClr val="00B050"/>
                </a:solidFill>
              </a:rPr>
              <a:t>Measure</a:t>
            </a:r>
            <a:r>
              <a:rPr lang="es-ES" sz="2000" dirty="0" smtClean="0">
                <a:solidFill>
                  <a:srgbClr val="00B050"/>
                </a:solidFill>
              </a:rPr>
              <a:t>…, Record…., Place……, etc.</a:t>
            </a:r>
          </a:p>
          <a:p>
            <a:pPr algn="l"/>
            <a:endParaRPr lang="es-ES" sz="1600" dirty="0" smtClean="0">
              <a:solidFill>
                <a:srgbClr val="00B05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s-ES" sz="2000" dirty="0" err="1" smtClean="0">
                <a:solidFill>
                  <a:srgbClr val="00B050"/>
                </a:solidFill>
              </a:rPr>
              <a:t>It´s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smtClean="0">
                <a:solidFill>
                  <a:srgbClr val="00B050"/>
                </a:solidFill>
              </a:rPr>
              <a:t>a </a:t>
            </a:r>
            <a:r>
              <a:rPr lang="es-ES" sz="2000" dirty="0" err="1" smtClean="0">
                <a:solidFill>
                  <a:srgbClr val="00B050"/>
                </a:solidFill>
              </a:rPr>
              <a:t>good</a:t>
            </a:r>
            <a:r>
              <a:rPr lang="es-ES" sz="2000" dirty="0" smtClean="0">
                <a:solidFill>
                  <a:srgbClr val="00B050"/>
                </a:solidFill>
              </a:rPr>
              <a:t> idea to </a:t>
            </a:r>
            <a:r>
              <a:rPr lang="es-ES" sz="2000" dirty="0" err="1" smtClean="0">
                <a:solidFill>
                  <a:srgbClr val="00B050"/>
                </a:solidFill>
              </a:rPr>
              <a:t>include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one</a:t>
            </a:r>
            <a:r>
              <a:rPr lang="es-ES" sz="2000" dirty="0" smtClean="0">
                <a:solidFill>
                  <a:srgbClr val="00B050"/>
                </a:solidFill>
              </a:rPr>
              <a:t> to show </a:t>
            </a:r>
            <a:r>
              <a:rPr lang="es-ES" sz="2000" dirty="0" err="1" smtClean="0">
                <a:solidFill>
                  <a:srgbClr val="00B050"/>
                </a:solidFill>
              </a:rPr>
              <a:t>where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you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will</a:t>
            </a:r>
            <a:r>
              <a:rPr lang="es-ES" sz="2000" dirty="0" smtClean="0">
                <a:solidFill>
                  <a:srgbClr val="00B050"/>
                </a:solidFill>
              </a:rPr>
              <a:t> record </a:t>
            </a:r>
            <a:r>
              <a:rPr lang="es-ES" sz="2000" dirty="0" err="1" smtClean="0">
                <a:solidFill>
                  <a:srgbClr val="00B050"/>
                </a:solidFill>
              </a:rPr>
              <a:t>your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results</a:t>
            </a:r>
            <a:r>
              <a:rPr lang="es-ES" sz="2000" dirty="0" smtClean="0">
                <a:solidFill>
                  <a:srgbClr val="00B050"/>
                </a:solidFill>
              </a:rPr>
              <a:t> – </a:t>
            </a:r>
            <a:r>
              <a:rPr lang="es-ES" sz="2000" dirty="0" err="1" smtClean="0">
                <a:solidFill>
                  <a:srgbClr val="00B050"/>
                </a:solidFill>
              </a:rPr>
              <a:t>it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also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helps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you</a:t>
            </a:r>
            <a:r>
              <a:rPr lang="es-ES" sz="2000" dirty="0" smtClean="0">
                <a:solidFill>
                  <a:srgbClr val="00B050"/>
                </a:solidFill>
              </a:rPr>
              <a:t> to </a:t>
            </a:r>
            <a:r>
              <a:rPr lang="es-ES" sz="2000" dirty="0" err="1" smtClean="0">
                <a:solidFill>
                  <a:srgbClr val="00B050"/>
                </a:solidFill>
              </a:rPr>
              <a:t>think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through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your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</a:rPr>
              <a:t>experiemnt</a:t>
            </a:r>
            <a:r>
              <a:rPr lang="es-ES" sz="2000" dirty="0" smtClean="0">
                <a:solidFill>
                  <a:srgbClr val="00B050"/>
                </a:solidFill>
              </a:rPr>
              <a:t>.</a:t>
            </a:r>
            <a:endParaRPr lang="en-GB" sz="2000" dirty="0">
              <a:solidFill>
                <a:srgbClr val="00B050"/>
              </a:solidFill>
            </a:endParaRPr>
          </a:p>
          <a:p>
            <a:pPr marL="342900" indent="-342900" algn="l">
              <a:buFontTx/>
              <a:buChar char="-"/>
            </a:pPr>
            <a:endParaRPr lang="es-ES" sz="2400" dirty="0">
              <a:solidFill>
                <a:srgbClr val="00B05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s-ES" sz="2000" dirty="0" smtClean="0">
                <a:solidFill>
                  <a:srgbClr val="00B050"/>
                </a:solidFill>
              </a:rPr>
              <a:t>APA </a:t>
            </a:r>
            <a:r>
              <a:rPr lang="es-ES" sz="2000" dirty="0" err="1" smtClean="0">
                <a:solidFill>
                  <a:srgbClr val="00B050"/>
                </a:solidFill>
              </a:rPr>
              <a:t>style</a:t>
            </a:r>
            <a:endParaRPr lang="es-ES" sz="2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9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57410"/>
            <a:ext cx="8229600" cy="3874442"/>
          </a:xfrm>
        </p:spPr>
        <p:txBody>
          <a:bodyPr>
            <a:normAutofit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Title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>
                <a:solidFill>
                  <a:srgbClr val="00B050"/>
                </a:solidFill>
              </a:rPr>
              <a:t>- </a:t>
            </a:r>
            <a:r>
              <a:rPr lang="es-ES" dirty="0" err="1" smtClean="0">
                <a:solidFill>
                  <a:srgbClr val="00B050"/>
                </a:solidFill>
              </a:rPr>
              <a:t>Make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this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descriptive</a:t>
            </a:r>
            <a:r>
              <a:rPr lang="es-ES" dirty="0" smtClean="0">
                <a:solidFill>
                  <a:srgbClr val="00B050"/>
                </a:solidFill>
              </a:rPr>
              <a:t> - 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can </a:t>
            </a:r>
            <a:r>
              <a:rPr lang="es-ES" dirty="0" err="1" smtClean="0">
                <a:solidFill>
                  <a:srgbClr val="00B050"/>
                </a:solidFill>
              </a:rPr>
              <a:t>refer</a:t>
            </a:r>
            <a:r>
              <a:rPr lang="es-ES" dirty="0" smtClean="0">
                <a:solidFill>
                  <a:srgbClr val="00B050"/>
                </a:solidFill>
              </a:rPr>
              <a:t> to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variables</a:t>
            </a:r>
            <a:br>
              <a:rPr lang="es-ES" dirty="0" smtClean="0">
                <a:solidFill>
                  <a:srgbClr val="00B050"/>
                </a:solidFill>
              </a:rPr>
            </a:b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3007493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/>
              <a:t>Investigation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____(1)___ </a:t>
            </a:r>
            <a:r>
              <a:rPr lang="es-ES" dirty="0" err="1" smtClean="0"/>
              <a:t>affects</a:t>
            </a:r>
            <a:r>
              <a:rPr lang="es-ES" dirty="0" smtClean="0"/>
              <a:t> __(2)____ .</a:t>
            </a:r>
          </a:p>
          <a:p>
            <a:pPr marL="0" indent="0">
              <a:buNone/>
            </a:pPr>
            <a:endParaRPr lang="es-ES" dirty="0"/>
          </a:p>
          <a:p>
            <a:pPr marL="514350" indent="-514350">
              <a:buAutoNum type="arabicPeriod"/>
            </a:pPr>
            <a:r>
              <a:rPr lang="es-ES" dirty="0" err="1" smtClean="0"/>
              <a:t>Independent</a:t>
            </a:r>
            <a:r>
              <a:rPr lang="es-ES" dirty="0" smtClean="0"/>
              <a:t> Variable</a:t>
            </a:r>
          </a:p>
          <a:p>
            <a:pPr marL="514350" indent="-514350">
              <a:buAutoNum type="arabicPeriod"/>
            </a:pPr>
            <a:endParaRPr lang="es-ES" dirty="0"/>
          </a:p>
          <a:p>
            <a:pPr marL="514350" indent="-514350">
              <a:buAutoNum type="arabicPeriod"/>
            </a:pPr>
            <a:r>
              <a:rPr lang="es-ES" dirty="0" smtClean="0"/>
              <a:t> </a:t>
            </a:r>
            <a:r>
              <a:rPr lang="es-ES" dirty="0" err="1" smtClean="0"/>
              <a:t>Dependent</a:t>
            </a:r>
            <a:r>
              <a:rPr lang="es-ES" dirty="0" smtClean="0"/>
              <a:t> Variable.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1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es-ES" dirty="0" smtClean="0"/>
              <a:t>2. </a:t>
            </a:r>
            <a:r>
              <a:rPr lang="es-ES" dirty="0" err="1" smtClean="0"/>
              <a:t>Objective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016423"/>
            <a:ext cx="9144000" cy="1412577"/>
          </a:xfrm>
        </p:spPr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- Use </a:t>
            </a:r>
            <a:r>
              <a:rPr lang="es-ES" dirty="0" err="1" smtClean="0">
                <a:solidFill>
                  <a:srgbClr val="00B050"/>
                </a:solidFill>
              </a:rPr>
              <a:t>this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section</a:t>
            </a:r>
            <a:r>
              <a:rPr lang="es-ES" dirty="0" smtClean="0">
                <a:solidFill>
                  <a:srgbClr val="00B050"/>
                </a:solidFill>
              </a:rPr>
              <a:t> to </a:t>
            </a:r>
            <a:r>
              <a:rPr lang="es-ES" dirty="0" err="1" smtClean="0">
                <a:solidFill>
                  <a:srgbClr val="00B050"/>
                </a:solidFill>
              </a:rPr>
              <a:t>give</a:t>
            </a:r>
            <a:r>
              <a:rPr lang="es-ES" dirty="0" smtClean="0">
                <a:solidFill>
                  <a:srgbClr val="00B050"/>
                </a:solidFill>
              </a:rPr>
              <a:t> a </a:t>
            </a:r>
            <a:r>
              <a:rPr lang="es-ES" dirty="0" err="1" smtClean="0">
                <a:solidFill>
                  <a:srgbClr val="00B050"/>
                </a:solidFill>
              </a:rPr>
              <a:t>brief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summary</a:t>
            </a:r>
            <a:r>
              <a:rPr lang="es-ES" dirty="0" smtClean="0">
                <a:solidFill>
                  <a:srgbClr val="00B050"/>
                </a:solidFill>
              </a:rPr>
              <a:t> of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experiment</a:t>
            </a:r>
            <a:endParaRPr lang="es-ES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3501008"/>
            <a:ext cx="914400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dirty="0" smtClean="0"/>
              <a:t>I </a:t>
            </a:r>
            <a:r>
              <a:rPr lang="es-ES" sz="3600" dirty="0" err="1" smtClean="0"/>
              <a:t>will</a:t>
            </a:r>
            <a:r>
              <a:rPr lang="es-ES" sz="3600" dirty="0" smtClean="0"/>
              <a:t> </a:t>
            </a:r>
            <a:r>
              <a:rPr lang="es-ES" sz="3600" dirty="0" err="1" smtClean="0"/>
              <a:t>investigate</a:t>
            </a:r>
            <a:r>
              <a:rPr lang="es-ES" sz="3600" dirty="0" smtClean="0"/>
              <a:t> </a:t>
            </a:r>
            <a:r>
              <a:rPr lang="es-ES" sz="3600" dirty="0" err="1" smtClean="0"/>
              <a:t>how</a:t>
            </a:r>
            <a:r>
              <a:rPr lang="es-ES" sz="3600" dirty="0" smtClean="0"/>
              <a:t> _______ </a:t>
            </a:r>
            <a:r>
              <a:rPr lang="es-ES" sz="3600" dirty="0" err="1" smtClean="0"/>
              <a:t>changes</a:t>
            </a:r>
            <a:r>
              <a:rPr lang="es-ES" sz="3600" dirty="0" smtClean="0"/>
              <a:t> </a:t>
            </a:r>
            <a:r>
              <a:rPr lang="es-ES" sz="3600" dirty="0" err="1" smtClean="0"/>
              <a:t>when</a:t>
            </a:r>
            <a:r>
              <a:rPr lang="es-ES" sz="3600" dirty="0" smtClean="0"/>
              <a:t> I </a:t>
            </a:r>
            <a:r>
              <a:rPr lang="es-ES" sz="3600" dirty="0" err="1" smtClean="0"/>
              <a:t>change</a:t>
            </a:r>
            <a:r>
              <a:rPr lang="es-ES" sz="3600" dirty="0" smtClean="0"/>
              <a:t> ______________ </a:t>
            </a:r>
            <a:r>
              <a:rPr lang="es-ES" sz="3600" dirty="0" err="1" smtClean="0"/>
              <a:t>by</a:t>
            </a:r>
            <a:r>
              <a:rPr lang="es-ES" sz="3600" dirty="0" smtClean="0"/>
              <a:t> </a:t>
            </a:r>
            <a:r>
              <a:rPr lang="es-ES" sz="3600" dirty="0" err="1" smtClean="0"/>
              <a:t>measuring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__________ </a:t>
            </a:r>
            <a:r>
              <a:rPr lang="es-ES" sz="3600" dirty="0" err="1" smtClean="0"/>
              <a:t>it</a:t>
            </a:r>
            <a:r>
              <a:rPr lang="es-ES" sz="3600" dirty="0" smtClean="0"/>
              <a:t> </a:t>
            </a:r>
            <a:r>
              <a:rPr lang="es-ES" sz="3600" dirty="0" err="1" smtClean="0"/>
              <a:t>takes</a:t>
            </a:r>
            <a:r>
              <a:rPr lang="es-ES" sz="3600" dirty="0" smtClean="0"/>
              <a:t> </a:t>
            </a:r>
            <a:r>
              <a:rPr lang="es-ES" sz="3600" dirty="0" err="1" smtClean="0"/>
              <a:t>for</a:t>
            </a:r>
            <a:r>
              <a:rPr lang="es-ES" sz="3600" dirty="0" smtClean="0"/>
              <a:t> __________ to ______.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6830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</a:t>
            </a:r>
            <a:r>
              <a:rPr lang="es-ES" dirty="0" err="1" smtClean="0"/>
              <a:t>Background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dirty="0" smtClean="0">
                <a:solidFill>
                  <a:srgbClr val="00B050"/>
                </a:solidFill>
              </a:rPr>
              <a:t>Do </a:t>
            </a:r>
            <a:r>
              <a:rPr lang="es-ES" dirty="0" err="1" smtClean="0">
                <a:solidFill>
                  <a:srgbClr val="00B050"/>
                </a:solidFill>
              </a:rPr>
              <a:t>not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copy</a:t>
            </a:r>
            <a:r>
              <a:rPr lang="es-ES" dirty="0" smtClean="0">
                <a:solidFill>
                  <a:srgbClr val="00B050"/>
                </a:solidFill>
              </a:rPr>
              <a:t> and paste!!</a:t>
            </a: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Include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any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equations</a:t>
            </a:r>
            <a:r>
              <a:rPr lang="es-ES" dirty="0" smtClean="0">
                <a:solidFill>
                  <a:srgbClr val="00B050"/>
                </a:solidFill>
              </a:rPr>
              <a:t> and </a:t>
            </a:r>
            <a:r>
              <a:rPr lang="es-ES" dirty="0" err="1" smtClean="0">
                <a:solidFill>
                  <a:srgbClr val="00B050"/>
                </a:solidFill>
              </a:rPr>
              <a:t>units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will</a:t>
            </a:r>
            <a:r>
              <a:rPr lang="es-ES" dirty="0" smtClean="0">
                <a:solidFill>
                  <a:srgbClr val="00B050"/>
                </a:solidFill>
              </a:rPr>
              <a:t> use.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7504" y="2996952"/>
            <a:ext cx="8928992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err="1" smtClean="0"/>
              <a:t>What</a:t>
            </a:r>
            <a:r>
              <a:rPr lang="es-ES" sz="2800" dirty="0" smtClean="0"/>
              <a:t> do </a:t>
            </a:r>
            <a:r>
              <a:rPr lang="es-ES" sz="2800" u="sng" dirty="0" err="1" smtClean="0"/>
              <a:t>you</a:t>
            </a:r>
            <a:r>
              <a:rPr lang="es-ES" sz="2800" u="sng" dirty="0" smtClean="0"/>
              <a:t> </a:t>
            </a:r>
            <a:r>
              <a:rPr lang="es-ES" sz="2800" dirty="0" err="1" smtClean="0"/>
              <a:t>need</a:t>
            </a:r>
            <a:r>
              <a:rPr lang="es-ES" sz="2800" dirty="0" smtClean="0"/>
              <a:t> to </a:t>
            </a:r>
            <a:r>
              <a:rPr lang="es-ES" sz="2800" dirty="0" err="1" smtClean="0"/>
              <a:t>know</a:t>
            </a:r>
            <a:r>
              <a:rPr lang="es-ES" sz="2800" dirty="0" smtClean="0"/>
              <a:t> to </a:t>
            </a:r>
            <a:r>
              <a:rPr lang="es-ES" sz="2800" dirty="0" err="1" smtClean="0"/>
              <a:t>perform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investigation</a:t>
            </a:r>
            <a:r>
              <a:rPr lang="es-ES" sz="2800" dirty="0" smtClean="0"/>
              <a:t> and </a:t>
            </a:r>
            <a:r>
              <a:rPr lang="es-ES" sz="2800" dirty="0" err="1" smtClean="0"/>
              <a:t>write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report</a:t>
            </a:r>
            <a:r>
              <a:rPr lang="es-ES" sz="2800" dirty="0" smtClean="0"/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err="1" smtClean="0"/>
              <a:t>You</a:t>
            </a:r>
            <a:r>
              <a:rPr lang="es-ES" sz="2800" dirty="0" smtClean="0"/>
              <a:t> </a:t>
            </a:r>
            <a:r>
              <a:rPr lang="es-ES" sz="2800" dirty="0" err="1" smtClean="0"/>
              <a:t>need</a:t>
            </a:r>
            <a:r>
              <a:rPr lang="es-ES" sz="2800" dirty="0" smtClean="0"/>
              <a:t> to </a:t>
            </a:r>
            <a:r>
              <a:rPr lang="es-ES" sz="2800" dirty="0" err="1" smtClean="0"/>
              <a:t>explain</a:t>
            </a:r>
            <a:r>
              <a:rPr lang="es-ES" sz="2800" dirty="0" smtClean="0"/>
              <a:t> </a:t>
            </a:r>
            <a:r>
              <a:rPr lang="es-ES" sz="2800" dirty="0" err="1" smtClean="0"/>
              <a:t>these</a:t>
            </a:r>
            <a:r>
              <a:rPr lang="es-ES" sz="2800" dirty="0" smtClean="0"/>
              <a:t> </a:t>
            </a:r>
            <a:r>
              <a:rPr lang="es-ES" sz="2800" dirty="0" err="1" smtClean="0"/>
              <a:t>things</a:t>
            </a:r>
            <a:r>
              <a:rPr lang="es-ES" sz="2800" dirty="0" smtClean="0"/>
              <a:t> to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reader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report</a:t>
            </a:r>
            <a:r>
              <a:rPr lang="es-ES" sz="2800" dirty="0" smtClean="0"/>
              <a:t> </a:t>
            </a:r>
            <a:r>
              <a:rPr lang="es-ES" sz="2800" dirty="0" err="1" smtClean="0"/>
              <a:t>too</a:t>
            </a:r>
            <a:r>
              <a:rPr lang="es-ES" sz="2800" dirty="0" smtClean="0"/>
              <a:t>!!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92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s-ES" dirty="0" smtClean="0"/>
              <a:t>4. </a:t>
            </a:r>
            <a:r>
              <a:rPr lang="es-ES" dirty="0" err="1" smtClean="0"/>
              <a:t>Hypothesis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39982"/>
            <a:ext cx="8892480" cy="27363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Say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what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think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will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happen</a:t>
            </a:r>
            <a:r>
              <a:rPr lang="es-ES" dirty="0" smtClean="0">
                <a:solidFill>
                  <a:srgbClr val="00B050"/>
                </a:solidFill>
              </a:rPr>
              <a:t> in </a:t>
            </a:r>
            <a:r>
              <a:rPr lang="es-ES" dirty="0" err="1" smtClean="0">
                <a:solidFill>
                  <a:srgbClr val="00B050"/>
                </a:solidFill>
              </a:rPr>
              <a:t>your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experiment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00B050"/>
                </a:solidFill>
              </a:rPr>
              <a:t>Link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two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main</a:t>
            </a:r>
            <a:r>
              <a:rPr lang="es-ES" dirty="0" smtClean="0">
                <a:solidFill>
                  <a:srgbClr val="00B050"/>
                </a:solidFill>
              </a:rPr>
              <a:t> variables </a:t>
            </a:r>
            <a:r>
              <a:rPr lang="es-ES" dirty="0" err="1" smtClean="0">
                <a:solidFill>
                  <a:srgbClr val="00B050"/>
                </a:solidFill>
              </a:rPr>
              <a:t>together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with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increase</a:t>
            </a:r>
            <a:r>
              <a:rPr lang="es-ES" dirty="0" smtClean="0">
                <a:solidFill>
                  <a:srgbClr val="00B050"/>
                </a:solidFill>
              </a:rPr>
              <a:t>/</a:t>
            </a:r>
            <a:r>
              <a:rPr lang="es-ES" dirty="0" err="1" smtClean="0">
                <a:solidFill>
                  <a:srgbClr val="00B050"/>
                </a:solidFill>
              </a:rPr>
              <a:t>decrease</a:t>
            </a:r>
            <a:r>
              <a:rPr lang="es-ES" dirty="0" smtClean="0">
                <a:solidFill>
                  <a:srgbClr val="00B050"/>
                </a:solidFill>
              </a:rPr>
              <a:t> (</a:t>
            </a:r>
            <a:r>
              <a:rPr lang="es-ES" dirty="0" err="1" smtClean="0">
                <a:solidFill>
                  <a:srgbClr val="00B050"/>
                </a:solidFill>
              </a:rPr>
              <a:t>if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appropriate</a:t>
            </a:r>
            <a:r>
              <a:rPr lang="es-ES" dirty="0" smtClean="0">
                <a:solidFill>
                  <a:srgbClr val="00B05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Give</a:t>
            </a:r>
            <a:r>
              <a:rPr lang="es-ES" dirty="0" smtClean="0">
                <a:solidFill>
                  <a:srgbClr val="00B050"/>
                </a:solidFill>
              </a:rPr>
              <a:t> a </a:t>
            </a:r>
            <a:r>
              <a:rPr lang="es-ES" dirty="0" err="1" smtClean="0">
                <a:solidFill>
                  <a:srgbClr val="00B050"/>
                </a:solidFill>
              </a:rPr>
              <a:t>scientific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reason</a:t>
            </a:r>
            <a:r>
              <a:rPr lang="es-ES" dirty="0" smtClean="0">
                <a:solidFill>
                  <a:srgbClr val="00B050"/>
                </a:solidFill>
              </a:rPr>
              <a:t>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3356992"/>
            <a:ext cx="9144000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/>
              <a:t>As </a:t>
            </a:r>
            <a:r>
              <a:rPr lang="es-ES" dirty="0" err="1" smtClean="0"/>
              <a:t>the</a:t>
            </a:r>
            <a:r>
              <a:rPr lang="es-ES" dirty="0" smtClean="0"/>
              <a:t> _______ </a:t>
            </a:r>
            <a:r>
              <a:rPr lang="es-ES" dirty="0" err="1" smtClean="0"/>
              <a:t>increases</a:t>
            </a:r>
            <a:r>
              <a:rPr lang="es-ES" dirty="0" smtClean="0"/>
              <a:t>/</a:t>
            </a:r>
            <a:r>
              <a:rPr lang="es-ES" dirty="0" err="1" smtClean="0"/>
              <a:t>decreases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________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/</a:t>
            </a:r>
            <a:r>
              <a:rPr lang="es-ES" dirty="0" err="1" smtClean="0"/>
              <a:t>decrease</a:t>
            </a:r>
            <a:r>
              <a:rPr lang="es-ES" dirty="0"/>
              <a:t>.</a:t>
            </a:r>
            <a:r>
              <a:rPr lang="es-ES" dirty="0" smtClean="0"/>
              <a:t> </a:t>
            </a:r>
          </a:p>
          <a:p>
            <a:pPr algn="l"/>
            <a:endParaRPr lang="es-ES" sz="2000" dirty="0" smtClean="0"/>
          </a:p>
          <a:p>
            <a:pPr algn="l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……… </a:t>
            </a:r>
          </a:p>
          <a:p>
            <a:pPr algn="l"/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(use </a:t>
            </a:r>
            <a:r>
              <a:rPr lang="es-E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science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</a:t>
            </a:r>
            <a:r>
              <a:rPr lang="es-E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06288"/>
            <a:ext cx="8229600" cy="1143000"/>
          </a:xfrm>
        </p:spPr>
        <p:txBody>
          <a:bodyPr/>
          <a:lstStyle/>
          <a:p>
            <a:r>
              <a:rPr lang="es-ES" dirty="0" smtClean="0"/>
              <a:t>5. Variables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76672"/>
            <a:ext cx="9396536" cy="2016224"/>
          </a:xfrm>
        </p:spPr>
        <p:txBody>
          <a:bodyPr/>
          <a:lstStyle/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cause of </a:t>
            </a:r>
            <a:r>
              <a:rPr lang="es-ES" dirty="0" err="1" smtClean="0">
                <a:solidFill>
                  <a:srgbClr val="00B050"/>
                </a:solidFill>
              </a:rPr>
              <a:t>many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headaches</a:t>
            </a:r>
            <a:r>
              <a:rPr lang="es-ES" dirty="0" smtClean="0">
                <a:solidFill>
                  <a:srgbClr val="00B050"/>
                </a:solidFill>
              </a:rPr>
              <a:t>! </a:t>
            </a:r>
          </a:p>
          <a:p>
            <a:pPr>
              <a:buFontTx/>
              <a:buChar char="-"/>
            </a:pPr>
            <a:r>
              <a:rPr lang="es-ES" dirty="0" err="1" smtClean="0">
                <a:solidFill>
                  <a:srgbClr val="00B050"/>
                </a:solidFill>
              </a:rPr>
              <a:t>What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will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change</a:t>
            </a:r>
            <a:r>
              <a:rPr lang="es-ES" dirty="0" smtClean="0">
                <a:solidFill>
                  <a:srgbClr val="00B050"/>
                </a:solidFill>
              </a:rPr>
              <a:t>, </a:t>
            </a:r>
            <a:r>
              <a:rPr lang="es-ES" dirty="0" err="1" smtClean="0">
                <a:solidFill>
                  <a:srgbClr val="00B050"/>
                </a:solidFill>
              </a:rPr>
              <a:t>measure</a:t>
            </a:r>
            <a:r>
              <a:rPr lang="es-ES" dirty="0" smtClean="0">
                <a:solidFill>
                  <a:srgbClr val="00B050"/>
                </a:solidFill>
              </a:rPr>
              <a:t> and </a:t>
            </a:r>
            <a:r>
              <a:rPr lang="es-ES" dirty="0" err="1" smtClean="0">
                <a:solidFill>
                  <a:srgbClr val="00B050"/>
                </a:solidFill>
              </a:rPr>
              <a:t>keep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same</a:t>
            </a:r>
            <a:r>
              <a:rPr lang="es-ES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916832"/>
            <a:ext cx="8964488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u="sng" dirty="0" err="1" smtClean="0"/>
              <a:t>Dependent</a:t>
            </a:r>
            <a:r>
              <a:rPr lang="es-ES" u="sng" dirty="0" smtClean="0"/>
              <a:t> Variable</a:t>
            </a:r>
            <a:endParaRPr lang="es-ES" dirty="0" smtClean="0"/>
          </a:p>
          <a:p>
            <a:endParaRPr lang="es-ES" sz="1200" u="sng" dirty="0"/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What</a:t>
            </a:r>
            <a:r>
              <a:rPr lang="es-ES" sz="3200" dirty="0" smtClean="0"/>
              <a:t> are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investigating</a:t>
            </a:r>
            <a:r>
              <a:rPr lang="es-ES" sz="3200" dirty="0" smtClean="0"/>
              <a:t>? 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(Look at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!)</a:t>
            </a:r>
            <a:endParaRPr lang="es-ES" sz="3200" dirty="0" smtClean="0"/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This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dependent</a:t>
            </a:r>
            <a:r>
              <a:rPr lang="es-ES" sz="3200" dirty="0" smtClean="0"/>
              <a:t> variable.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need</a:t>
            </a:r>
            <a:r>
              <a:rPr lang="es-ES" sz="3200" dirty="0" smtClean="0"/>
              <a:t> to </a:t>
            </a:r>
            <a:r>
              <a:rPr lang="es-ES" sz="3200" dirty="0" err="1" smtClean="0"/>
              <a:t>say</a:t>
            </a:r>
            <a:r>
              <a:rPr lang="es-ES" sz="3200" dirty="0" smtClean="0"/>
              <a:t>: </a:t>
            </a:r>
            <a:r>
              <a:rPr lang="es-ES" sz="3200" dirty="0" err="1" smtClean="0"/>
              <a:t>How</a:t>
            </a:r>
            <a:r>
              <a:rPr lang="es-ES" sz="3200" dirty="0" smtClean="0"/>
              <a:t> are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going</a:t>
            </a:r>
            <a:r>
              <a:rPr lang="es-ES" sz="3200" dirty="0" smtClean="0"/>
              <a:t> to </a:t>
            </a:r>
            <a:r>
              <a:rPr lang="es-ES" sz="3200" dirty="0" err="1" smtClean="0"/>
              <a:t>measure</a:t>
            </a:r>
            <a:r>
              <a:rPr lang="es-ES" sz="3200" dirty="0" smtClean="0"/>
              <a:t> </a:t>
            </a:r>
            <a:r>
              <a:rPr lang="es-ES" sz="3200" dirty="0" err="1" smtClean="0"/>
              <a:t>it</a:t>
            </a:r>
            <a:endParaRPr lang="es-ES" sz="3200" dirty="0" smtClean="0"/>
          </a:p>
          <a:p>
            <a:pPr algn="l">
              <a:lnSpc>
                <a:spcPct val="120000"/>
              </a:lnSpc>
            </a:pPr>
            <a:r>
              <a:rPr lang="es-ES" sz="3200" dirty="0"/>
              <a:t>	</a:t>
            </a:r>
            <a:r>
              <a:rPr lang="es-ES" sz="3200" dirty="0" smtClean="0"/>
              <a:t>and </a:t>
            </a:r>
            <a:r>
              <a:rPr lang="es-ES" sz="3200" dirty="0" err="1" smtClean="0"/>
              <a:t>what</a:t>
            </a:r>
            <a:r>
              <a:rPr lang="es-ES" sz="3200" dirty="0" smtClean="0"/>
              <a:t> </a:t>
            </a:r>
            <a:r>
              <a:rPr lang="es-ES" sz="3200" dirty="0" err="1" smtClean="0"/>
              <a:t>units</a:t>
            </a:r>
            <a:r>
              <a:rPr lang="es-ES" sz="3200" dirty="0" smtClean="0"/>
              <a:t>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will</a:t>
            </a:r>
            <a:r>
              <a:rPr lang="es-ES" sz="3200" dirty="0" smtClean="0"/>
              <a:t> use.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might</a:t>
            </a:r>
            <a:r>
              <a:rPr lang="es-ES" sz="3200" dirty="0" smtClean="0"/>
              <a:t> </a:t>
            </a:r>
            <a:r>
              <a:rPr lang="es-ES" sz="3200" dirty="0" err="1" smtClean="0"/>
              <a:t>not</a:t>
            </a:r>
            <a:r>
              <a:rPr lang="es-ES" sz="3200" dirty="0" smtClean="0"/>
              <a:t> </a:t>
            </a:r>
            <a:r>
              <a:rPr lang="es-ES" sz="3200" dirty="0" err="1" smtClean="0"/>
              <a:t>measure</a:t>
            </a:r>
            <a:r>
              <a:rPr lang="es-ES" sz="3200" dirty="0" smtClean="0"/>
              <a:t> </a:t>
            </a:r>
            <a:r>
              <a:rPr lang="es-ES" sz="3200" dirty="0" err="1" smtClean="0"/>
              <a:t>it</a:t>
            </a:r>
            <a:r>
              <a:rPr lang="es-ES" sz="3200" dirty="0" smtClean="0"/>
              <a:t> </a:t>
            </a:r>
            <a:r>
              <a:rPr lang="es-ES" sz="3200" u="sng" dirty="0" err="1" smtClean="0"/>
              <a:t>directly</a:t>
            </a:r>
            <a:r>
              <a:rPr lang="es-ES" sz="3200" dirty="0" smtClean="0"/>
              <a:t>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might</a:t>
            </a:r>
            <a:r>
              <a:rPr lang="es-ES" sz="3200" dirty="0" smtClean="0"/>
              <a:t> </a:t>
            </a:r>
            <a:r>
              <a:rPr lang="es-ES" sz="3200" dirty="0" err="1" smtClean="0"/>
              <a:t>measure</a:t>
            </a:r>
            <a:r>
              <a:rPr lang="es-ES" sz="3200" dirty="0" smtClean="0"/>
              <a:t> </a:t>
            </a:r>
            <a:r>
              <a:rPr lang="es-ES" sz="3200" dirty="0" err="1" smtClean="0"/>
              <a:t>something</a:t>
            </a:r>
            <a:r>
              <a:rPr lang="es-ES" sz="3200" dirty="0" smtClean="0"/>
              <a:t> </a:t>
            </a:r>
            <a:r>
              <a:rPr lang="es-ES" sz="3200" dirty="0" err="1" smtClean="0"/>
              <a:t>else</a:t>
            </a:r>
            <a:r>
              <a:rPr lang="es-ES" sz="3200" dirty="0" smtClean="0"/>
              <a:t> to </a:t>
            </a:r>
            <a:r>
              <a:rPr lang="es-ES" sz="3200" u="sng" dirty="0" err="1" smtClean="0"/>
              <a:t>calculate</a:t>
            </a:r>
            <a:r>
              <a:rPr lang="es-ES" sz="3200" dirty="0"/>
              <a:t> </a:t>
            </a:r>
            <a:r>
              <a:rPr lang="es-ES" sz="3200" dirty="0" err="1" smtClean="0"/>
              <a:t>it</a:t>
            </a:r>
            <a:r>
              <a:rPr lang="es-ES" sz="3200" dirty="0" smtClean="0"/>
              <a:t>.</a:t>
            </a:r>
          </a:p>
          <a:p>
            <a:pPr algn="l"/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Eg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might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measure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time to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calculate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acceleration</a:t>
            </a:r>
            <a:endParaRPr lang="es-ES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0668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err="1" smtClean="0"/>
              <a:t>Independent</a:t>
            </a:r>
            <a:r>
              <a:rPr lang="es-ES" u="sng" dirty="0" smtClean="0"/>
              <a:t> Variable</a:t>
            </a:r>
            <a:endParaRPr lang="en-GB" u="sng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1556792"/>
            <a:ext cx="914400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What</a:t>
            </a:r>
            <a:r>
              <a:rPr lang="es-ES" sz="3200" dirty="0" smtClean="0"/>
              <a:t> are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changing</a:t>
            </a:r>
            <a:r>
              <a:rPr lang="es-ES" sz="3200" dirty="0" smtClean="0"/>
              <a:t>? 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(Look at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!)</a:t>
            </a:r>
            <a:endParaRPr lang="es-ES" sz="3200" dirty="0" smtClean="0"/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This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independent</a:t>
            </a:r>
            <a:r>
              <a:rPr lang="es-ES" sz="3200" dirty="0" smtClean="0"/>
              <a:t> variable.</a:t>
            </a: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need</a:t>
            </a:r>
            <a:r>
              <a:rPr lang="es-ES" sz="3200" dirty="0" smtClean="0"/>
              <a:t> to </a:t>
            </a:r>
            <a:r>
              <a:rPr lang="es-ES" sz="3200" dirty="0" err="1" smtClean="0"/>
              <a:t>say</a:t>
            </a:r>
            <a:r>
              <a:rPr lang="es-ES" sz="3200" dirty="0" smtClean="0"/>
              <a:t>: </a:t>
            </a:r>
            <a:r>
              <a:rPr lang="es-ES" sz="3200" dirty="0" err="1" smtClean="0"/>
              <a:t>How</a:t>
            </a:r>
            <a:r>
              <a:rPr lang="es-ES" sz="3200" dirty="0" smtClean="0"/>
              <a:t> are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going</a:t>
            </a:r>
            <a:r>
              <a:rPr lang="es-ES" sz="3200" dirty="0" smtClean="0"/>
              <a:t> to </a:t>
            </a:r>
            <a:r>
              <a:rPr lang="es-ES" sz="3200" dirty="0" err="1" smtClean="0"/>
              <a:t>change</a:t>
            </a:r>
            <a:r>
              <a:rPr lang="es-ES" sz="3200" dirty="0" smtClean="0"/>
              <a:t> </a:t>
            </a:r>
            <a:r>
              <a:rPr lang="es-ES" sz="3200" dirty="0" err="1" smtClean="0"/>
              <a:t>it</a:t>
            </a:r>
            <a:endParaRPr lang="es-ES" sz="3200" dirty="0" smtClean="0"/>
          </a:p>
          <a:p>
            <a:pPr algn="l">
              <a:lnSpc>
                <a:spcPct val="110000"/>
              </a:lnSpc>
            </a:pPr>
            <a:r>
              <a:rPr lang="es-ES" sz="3200" dirty="0"/>
              <a:t>	</a:t>
            </a:r>
            <a:r>
              <a:rPr lang="es-ES" sz="3200" dirty="0" smtClean="0"/>
              <a:t>and in </a:t>
            </a:r>
            <a:r>
              <a:rPr lang="es-ES" sz="3200" dirty="0" err="1" smtClean="0"/>
              <a:t>what</a:t>
            </a:r>
            <a:r>
              <a:rPr lang="es-ES" sz="3200" dirty="0" smtClean="0"/>
              <a:t> </a:t>
            </a:r>
            <a:r>
              <a:rPr lang="es-ES" sz="3200" dirty="0" err="1" smtClean="0"/>
              <a:t>way</a:t>
            </a:r>
            <a:r>
              <a:rPr lang="es-ES" sz="3200" dirty="0" smtClean="0"/>
              <a:t>.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Eg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using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masses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10Kg, </a:t>
            </a:r>
          </a:p>
          <a:p>
            <a:pPr algn="l">
              <a:lnSpc>
                <a:spcPct val="110000"/>
              </a:lnSpc>
            </a:pP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s-E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	20Kg, 30 Kg and 40 Kg.</a:t>
            </a:r>
            <a:endParaRPr lang="es-ES" sz="3200" dirty="0" smtClean="0"/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dirty="0" err="1" smtClean="0"/>
              <a:t>Remember</a:t>
            </a:r>
            <a:r>
              <a:rPr lang="es-ES" sz="3200" dirty="0" smtClean="0"/>
              <a:t>!!</a:t>
            </a:r>
          </a:p>
          <a:p>
            <a:pPr algn="l">
              <a:lnSpc>
                <a:spcPct val="150000"/>
              </a:lnSpc>
            </a:pPr>
            <a:r>
              <a:rPr lang="es-ES" sz="3200" dirty="0"/>
              <a:t> </a:t>
            </a:r>
            <a:r>
              <a:rPr lang="es-ES" sz="3200" dirty="0" smtClean="0"/>
              <a:t>	- To </a:t>
            </a:r>
            <a:r>
              <a:rPr lang="es-ES" sz="3200" dirty="0" err="1" smtClean="0"/>
              <a:t>make</a:t>
            </a:r>
            <a:r>
              <a:rPr lang="es-ES" sz="3200" dirty="0" smtClean="0"/>
              <a:t> </a:t>
            </a:r>
            <a:r>
              <a:rPr lang="es-ES" sz="3200" dirty="0" err="1" smtClean="0"/>
              <a:t>your</a:t>
            </a:r>
            <a:r>
              <a:rPr lang="es-ES" sz="3200" dirty="0" smtClean="0"/>
              <a:t> </a:t>
            </a:r>
            <a:r>
              <a:rPr lang="es-ES" sz="3200" dirty="0" err="1" smtClean="0"/>
              <a:t>results</a:t>
            </a:r>
            <a:r>
              <a:rPr lang="es-ES" sz="3200" dirty="0" smtClean="0"/>
              <a:t> </a:t>
            </a:r>
            <a:r>
              <a:rPr lang="es-ES" sz="3200" u="sng" dirty="0" err="1" smtClean="0"/>
              <a:t>valid</a:t>
            </a:r>
            <a:r>
              <a:rPr lang="es-ES" sz="3200" dirty="0" smtClean="0"/>
              <a:t> and so </a:t>
            </a:r>
            <a:r>
              <a:rPr lang="es-ES" sz="3200" dirty="0" err="1" smtClean="0"/>
              <a:t>you</a:t>
            </a:r>
            <a:r>
              <a:rPr lang="es-ES" sz="3200" dirty="0" smtClean="0"/>
              <a:t> can </a:t>
            </a:r>
            <a:r>
              <a:rPr lang="es-ES" sz="3200" dirty="0" err="1" smtClean="0"/>
              <a:t>draw</a:t>
            </a:r>
            <a:r>
              <a:rPr lang="es-ES" sz="3200" dirty="0" smtClean="0"/>
              <a:t> a </a:t>
            </a:r>
            <a:r>
              <a:rPr lang="es-ES" sz="3200" dirty="0" err="1" smtClean="0"/>
              <a:t>conclusion</a:t>
            </a:r>
            <a:r>
              <a:rPr lang="es-ES" sz="3200" dirty="0" smtClean="0"/>
              <a:t>,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only</a:t>
            </a:r>
            <a:r>
              <a:rPr lang="es-ES" sz="3200" dirty="0" smtClean="0"/>
              <a:t> </a:t>
            </a:r>
            <a:r>
              <a:rPr lang="es-ES" sz="3200" dirty="0" err="1" smtClean="0"/>
              <a:t>investigate</a:t>
            </a:r>
            <a:r>
              <a:rPr lang="es-ES" sz="3200" dirty="0" smtClean="0"/>
              <a:t> ONE </a:t>
            </a:r>
            <a:r>
              <a:rPr lang="es-ES" sz="3200" dirty="0" err="1" smtClean="0"/>
              <a:t>independent</a:t>
            </a:r>
            <a:r>
              <a:rPr lang="es-ES" sz="3200" dirty="0" smtClean="0"/>
              <a:t> variable!!</a:t>
            </a:r>
            <a:endParaRPr lang="es-ES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214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591</Words>
  <Application>Microsoft Office PowerPoint</Application>
  <PresentationFormat>Presentación en pantalla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Planning an Investigation</vt:lpstr>
      <vt:lpstr>Headings to use: (in this order!)</vt:lpstr>
      <vt:lpstr>Headings to use: (in this order!)</vt:lpstr>
      <vt:lpstr>1. Title  - Make this descriptive -  you can refer to your variables </vt:lpstr>
      <vt:lpstr>2. Objective</vt:lpstr>
      <vt:lpstr>3. Background Information </vt:lpstr>
      <vt:lpstr>4. Hypothesis</vt:lpstr>
      <vt:lpstr>5. Variables</vt:lpstr>
      <vt:lpstr>Independent Variable</vt:lpstr>
      <vt:lpstr>Control Variables</vt:lpstr>
      <vt:lpstr>6. Method</vt:lpstr>
      <vt:lpstr>6. Method</vt:lpstr>
      <vt:lpstr>7. Example table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 Investigation</dc:title>
  <dc:creator>sfpaula.default</dc:creator>
  <cp:lastModifiedBy>sfpaula.default</cp:lastModifiedBy>
  <cp:revision>14</cp:revision>
  <dcterms:created xsi:type="dcterms:W3CDTF">2014-01-27T10:43:29Z</dcterms:created>
  <dcterms:modified xsi:type="dcterms:W3CDTF">2014-01-28T07:53:12Z</dcterms:modified>
</cp:coreProperties>
</file>