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8" r:id="rId1"/>
  </p:sldMasterIdLst>
  <p:notesMasterIdLst>
    <p:notesMasterId r:id="rId18"/>
  </p:notesMasterIdLst>
  <p:sldIdLst>
    <p:sldId id="256" r:id="rId2"/>
    <p:sldId id="257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7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38" autoAdjust="0"/>
    <p:restoredTop sz="94671" autoAdjust="0"/>
  </p:normalViewPr>
  <p:slideViewPr>
    <p:cSldViewPr>
      <p:cViewPr>
        <p:scale>
          <a:sx n="70" d="100"/>
          <a:sy n="70" d="100"/>
        </p:scale>
        <p:origin x="-6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DBC3B4-6759-4F80-8179-D0A770200A7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2111E2C-1FD9-418E-8C6B-07850612DC29}">
      <dgm:prSet custT="1"/>
      <dgm:spPr/>
      <dgm:t>
        <a:bodyPr/>
        <a:lstStyle/>
        <a:p>
          <a:pPr rtl="0"/>
          <a:r>
            <a:rPr lang="en-GB" sz="1400" dirty="0" smtClean="0"/>
            <a:t>6.2.1 Draw and label a diagram of the heart showing the four chambers, associated blood vessels, valves and the route of blood through the heart. (</a:t>
          </a:r>
          <a:r>
            <a:rPr lang="en-GB" sz="1200" dirty="0" smtClean="0"/>
            <a:t>Care should be taken to show the relative wall thickness of the four chambers. Neither the coronary vessels nor the conductive system are required</a:t>
          </a:r>
          <a:r>
            <a:rPr lang="en-GB" sz="1400" dirty="0" smtClean="0"/>
            <a:t>.)</a:t>
          </a:r>
          <a:endParaRPr lang="en-GB" sz="1400" dirty="0"/>
        </a:p>
      </dgm:t>
    </dgm:pt>
    <dgm:pt modelId="{3F91C194-43D3-4306-A36C-38798049346E}" type="parTrans" cxnId="{0640F02F-F90D-46D0-8DC6-50CD620247B7}">
      <dgm:prSet/>
      <dgm:spPr/>
      <dgm:t>
        <a:bodyPr/>
        <a:lstStyle/>
        <a:p>
          <a:endParaRPr lang="en-GB"/>
        </a:p>
      </dgm:t>
    </dgm:pt>
    <dgm:pt modelId="{05D78571-74FB-4CE4-922C-F2BDFF8FAE87}" type="sibTrans" cxnId="{0640F02F-F90D-46D0-8DC6-50CD620247B7}">
      <dgm:prSet/>
      <dgm:spPr/>
      <dgm:t>
        <a:bodyPr/>
        <a:lstStyle/>
        <a:p>
          <a:endParaRPr lang="en-GB"/>
        </a:p>
      </dgm:t>
    </dgm:pt>
    <dgm:pt modelId="{5BF59CF8-B67E-45F9-8CE5-1E12F96B2C46}">
      <dgm:prSet/>
      <dgm:spPr/>
      <dgm:t>
        <a:bodyPr/>
        <a:lstStyle/>
        <a:p>
          <a:pPr rtl="0"/>
          <a:r>
            <a:rPr lang="en-GB" smtClean="0"/>
            <a:t>6.2.2 State that the coronary arteries supply heart muscle with oxygen and nutrients.</a:t>
          </a:r>
          <a:endParaRPr lang="en-GB"/>
        </a:p>
      </dgm:t>
    </dgm:pt>
    <dgm:pt modelId="{71B004FA-B096-4312-9696-0C0A01240384}" type="parTrans" cxnId="{6EBB7E9F-F79C-4B1E-8A15-83C4DAEEC0FD}">
      <dgm:prSet/>
      <dgm:spPr/>
      <dgm:t>
        <a:bodyPr/>
        <a:lstStyle/>
        <a:p>
          <a:endParaRPr lang="en-GB"/>
        </a:p>
      </dgm:t>
    </dgm:pt>
    <dgm:pt modelId="{D5DB9782-7988-4FCC-84B5-947DA1287D48}" type="sibTrans" cxnId="{6EBB7E9F-F79C-4B1E-8A15-83C4DAEEC0FD}">
      <dgm:prSet/>
      <dgm:spPr/>
      <dgm:t>
        <a:bodyPr/>
        <a:lstStyle/>
        <a:p>
          <a:endParaRPr lang="en-GB"/>
        </a:p>
      </dgm:t>
    </dgm:pt>
    <dgm:pt modelId="{989CCA81-8865-43FF-B8A4-F1BFD10C6A1F}">
      <dgm:prSet/>
      <dgm:spPr/>
      <dgm:t>
        <a:bodyPr/>
        <a:lstStyle/>
        <a:p>
          <a:pPr rtl="0"/>
          <a:r>
            <a:rPr lang="en-GB" smtClean="0"/>
            <a:t>6.2.3 Explain the action of the heart in terms of collecting blood, pumping blood, and opening and closing of valves.</a:t>
          </a:r>
          <a:endParaRPr lang="en-GB"/>
        </a:p>
      </dgm:t>
    </dgm:pt>
    <dgm:pt modelId="{EAEAA5EB-4682-487E-B64B-5991B723119F}" type="parTrans" cxnId="{22F06710-AFAF-4D0C-9ACE-B55E5C56B0FB}">
      <dgm:prSet/>
      <dgm:spPr/>
      <dgm:t>
        <a:bodyPr/>
        <a:lstStyle/>
        <a:p>
          <a:endParaRPr lang="en-GB"/>
        </a:p>
      </dgm:t>
    </dgm:pt>
    <dgm:pt modelId="{9EB0ECB4-D097-46BE-AD34-E0E5B9887AC9}" type="sibTrans" cxnId="{22F06710-AFAF-4D0C-9ACE-B55E5C56B0FB}">
      <dgm:prSet/>
      <dgm:spPr/>
      <dgm:t>
        <a:bodyPr/>
        <a:lstStyle/>
        <a:p>
          <a:endParaRPr lang="en-GB"/>
        </a:p>
      </dgm:t>
    </dgm:pt>
    <dgm:pt modelId="{2B1EC63E-ADF8-4A15-93DF-A5DFE79A6CBC}">
      <dgm:prSet/>
      <dgm:spPr/>
      <dgm:t>
        <a:bodyPr/>
        <a:lstStyle/>
        <a:p>
          <a:pPr rtl="0"/>
          <a:r>
            <a:rPr lang="en-GB" smtClean="0"/>
            <a:t>6.2.4 Outline the control of the heartbeat in terms of myogenic muscle contraction, the role of the pacemaker, nerves, the medulla of the brain and epinephrine (adrenaline).</a:t>
          </a:r>
          <a:endParaRPr lang="en-GB"/>
        </a:p>
      </dgm:t>
    </dgm:pt>
    <dgm:pt modelId="{5CA8C757-1F8E-4AED-AC87-EE1D62D35402}" type="parTrans" cxnId="{B0F907CD-474F-4AB6-B7E3-C819A68F007C}">
      <dgm:prSet/>
      <dgm:spPr/>
      <dgm:t>
        <a:bodyPr/>
        <a:lstStyle/>
        <a:p>
          <a:endParaRPr lang="en-GB"/>
        </a:p>
      </dgm:t>
    </dgm:pt>
    <dgm:pt modelId="{07621CEF-3D24-4AEC-9B02-1155A68B364B}" type="sibTrans" cxnId="{B0F907CD-474F-4AB6-B7E3-C819A68F007C}">
      <dgm:prSet/>
      <dgm:spPr/>
      <dgm:t>
        <a:bodyPr/>
        <a:lstStyle/>
        <a:p>
          <a:endParaRPr lang="en-GB"/>
        </a:p>
      </dgm:t>
    </dgm:pt>
    <dgm:pt modelId="{8E280626-C047-4F1A-9ABE-7FACE33101AC}">
      <dgm:prSet/>
      <dgm:spPr/>
      <dgm:t>
        <a:bodyPr/>
        <a:lstStyle/>
        <a:p>
          <a:pPr rtl="0"/>
          <a:r>
            <a:rPr lang="en-GB" smtClean="0"/>
            <a:t>6.2.5 Explain the relationship between the structure and function of arteries, capillaries and veins.</a:t>
          </a:r>
          <a:endParaRPr lang="en-GB"/>
        </a:p>
      </dgm:t>
    </dgm:pt>
    <dgm:pt modelId="{2717EB0A-7FF1-4996-8088-58D39B3461CD}" type="parTrans" cxnId="{90980864-01B4-4F05-BD31-E84FD262C900}">
      <dgm:prSet/>
      <dgm:spPr/>
      <dgm:t>
        <a:bodyPr/>
        <a:lstStyle/>
        <a:p>
          <a:endParaRPr lang="en-GB"/>
        </a:p>
      </dgm:t>
    </dgm:pt>
    <dgm:pt modelId="{FB27AD31-8F3B-4AFB-A45A-F723E6C431F4}" type="sibTrans" cxnId="{90980864-01B4-4F05-BD31-E84FD262C900}">
      <dgm:prSet/>
      <dgm:spPr/>
      <dgm:t>
        <a:bodyPr/>
        <a:lstStyle/>
        <a:p>
          <a:endParaRPr lang="en-GB"/>
        </a:p>
      </dgm:t>
    </dgm:pt>
    <dgm:pt modelId="{5F8A5316-8091-416F-B615-3D7E0A65E11A}">
      <dgm:prSet/>
      <dgm:spPr/>
      <dgm:t>
        <a:bodyPr/>
        <a:lstStyle/>
        <a:p>
          <a:pPr rtl="0"/>
          <a:r>
            <a:rPr lang="en-GB" smtClean="0"/>
            <a:t>6.2.6 State that blood is composed of plasma, erythrocytes, leucocytes (phagocytes and lymphocytes) and platelets.</a:t>
          </a:r>
          <a:endParaRPr lang="en-GB"/>
        </a:p>
      </dgm:t>
    </dgm:pt>
    <dgm:pt modelId="{40725858-71F1-43DC-93D5-B80F6CE3600E}" type="parTrans" cxnId="{44E4AC20-D3D3-4AE6-813C-C1D83D23D69A}">
      <dgm:prSet/>
      <dgm:spPr/>
      <dgm:t>
        <a:bodyPr/>
        <a:lstStyle/>
        <a:p>
          <a:endParaRPr lang="en-GB"/>
        </a:p>
      </dgm:t>
    </dgm:pt>
    <dgm:pt modelId="{80DF6C35-5076-448E-842F-3989AF3817E5}" type="sibTrans" cxnId="{44E4AC20-D3D3-4AE6-813C-C1D83D23D69A}">
      <dgm:prSet/>
      <dgm:spPr/>
      <dgm:t>
        <a:bodyPr/>
        <a:lstStyle/>
        <a:p>
          <a:endParaRPr lang="en-GB"/>
        </a:p>
      </dgm:t>
    </dgm:pt>
    <dgm:pt modelId="{5C957CF0-0698-4EFE-8B67-6893A8D8F712}">
      <dgm:prSet/>
      <dgm:spPr/>
      <dgm:t>
        <a:bodyPr/>
        <a:lstStyle/>
        <a:p>
          <a:pPr rtl="0"/>
          <a:r>
            <a:rPr lang="en-GB" smtClean="0"/>
            <a:t>6.2.7 State that the following are transported by the blood: nutrients, oxygen, carbon dioxide, hormones, antibodies, urea and heat.</a:t>
          </a:r>
          <a:endParaRPr lang="en-GB"/>
        </a:p>
      </dgm:t>
    </dgm:pt>
    <dgm:pt modelId="{42C0FCEE-F90C-4C08-82C6-4E6A9BA59165}" type="parTrans" cxnId="{90A9E409-59F4-48EC-914D-926F70191ACC}">
      <dgm:prSet/>
      <dgm:spPr/>
      <dgm:t>
        <a:bodyPr/>
        <a:lstStyle/>
        <a:p>
          <a:endParaRPr lang="en-GB"/>
        </a:p>
      </dgm:t>
    </dgm:pt>
    <dgm:pt modelId="{2690177E-1642-4F4E-A2B2-9EC50560CF97}" type="sibTrans" cxnId="{90A9E409-59F4-48EC-914D-926F70191ACC}">
      <dgm:prSet/>
      <dgm:spPr/>
      <dgm:t>
        <a:bodyPr/>
        <a:lstStyle/>
        <a:p>
          <a:endParaRPr lang="en-GB"/>
        </a:p>
      </dgm:t>
    </dgm:pt>
    <dgm:pt modelId="{8F2FA4DD-777D-496F-847C-2F8A6F43A04D}" type="pres">
      <dgm:prSet presAssocID="{8FDBC3B4-6759-4F80-8179-D0A770200A7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BEFC565-2357-494C-8A1F-9893EB560A53}" type="pres">
      <dgm:prSet presAssocID="{A2111E2C-1FD9-418E-8C6B-07850612DC29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E19DB41-ED6F-46EA-8A32-B0F32229C38F}" type="pres">
      <dgm:prSet presAssocID="{05D78571-74FB-4CE4-922C-F2BDFF8FAE87}" presName="spacer" presStyleCnt="0"/>
      <dgm:spPr/>
    </dgm:pt>
    <dgm:pt modelId="{1CF504D4-8C21-40EB-8D84-FBAD4CAB66AA}" type="pres">
      <dgm:prSet presAssocID="{5BF59CF8-B67E-45F9-8CE5-1E12F96B2C46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381EF91-04CA-4A71-B3B4-E7AC84E78493}" type="pres">
      <dgm:prSet presAssocID="{D5DB9782-7988-4FCC-84B5-947DA1287D48}" presName="spacer" presStyleCnt="0"/>
      <dgm:spPr/>
    </dgm:pt>
    <dgm:pt modelId="{3AA6A26F-28DF-47BC-9D50-EC5F8BDAF0A9}" type="pres">
      <dgm:prSet presAssocID="{989CCA81-8865-43FF-B8A4-F1BFD10C6A1F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202F6D0-8652-471A-A67F-AB5EF9ABDDA5}" type="pres">
      <dgm:prSet presAssocID="{9EB0ECB4-D097-46BE-AD34-E0E5B9887AC9}" presName="spacer" presStyleCnt="0"/>
      <dgm:spPr/>
    </dgm:pt>
    <dgm:pt modelId="{919DCA87-99D9-4B88-B899-7E7D16C87223}" type="pres">
      <dgm:prSet presAssocID="{2B1EC63E-ADF8-4A15-93DF-A5DFE79A6CBC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32E8C6E-6ED6-4940-BB43-B94B68309E45}" type="pres">
      <dgm:prSet presAssocID="{07621CEF-3D24-4AEC-9B02-1155A68B364B}" presName="spacer" presStyleCnt="0"/>
      <dgm:spPr/>
    </dgm:pt>
    <dgm:pt modelId="{F38AE3AF-5180-4006-AC17-94726B4AECAB}" type="pres">
      <dgm:prSet presAssocID="{8E280626-C047-4F1A-9ABE-7FACE33101AC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7D1010-3011-486B-AA5C-446363547E3F}" type="pres">
      <dgm:prSet presAssocID="{FB27AD31-8F3B-4AFB-A45A-F723E6C431F4}" presName="spacer" presStyleCnt="0"/>
      <dgm:spPr/>
    </dgm:pt>
    <dgm:pt modelId="{21D866AA-5387-403C-9CFE-AF7FA5A735C6}" type="pres">
      <dgm:prSet presAssocID="{5F8A5316-8091-416F-B615-3D7E0A65E11A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DB4EF72-160D-432D-A1E2-F61344EBE862}" type="pres">
      <dgm:prSet presAssocID="{80DF6C35-5076-448E-842F-3989AF3817E5}" presName="spacer" presStyleCnt="0"/>
      <dgm:spPr/>
    </dgm:pt>
    <dgm:pt modelId="{E9FC72BE-4A27-4B32-A262-DAE9E51A48C3}" type="pres">
      <dgm:prSet presAssocID="{5C957CF0-0698-4EFE-8B67-6893A8D8F712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C54ACB5-47C5-41DE-ABAD-9C08EA406356}" type="presOf" srcId="{A2111E2C-1FD9-418E-8C6B-07850612DC29}" destId="{BBEFC565-2357-494C-8A1F-9893EB560A53}" srcOrd="0" destOrd="0" presId="urn:microsoft.com/office/officeart/2005/8/layout/vList2"/>
    <dgm:cxn modelId="{63F2E0BC-75AC-4783-BFA7-B80A5F1E9027}" type="presOf" srcId="{8FDBC3B4-6759-4F80-8179-D0A770200A71}" destId="{8F2FA4DD-777D-496F-847C-2F8A6F43A04D}" srcOrd="0" destOrd="0" presId="urn:microsoft.com/office/officeart/2005/8/layout/vList2"/>
    <dgm:cxn modelId="{45BC69BD-4B8E-4FFA-8066-E4BCB1B80F83}" type="presOf" srcId="{5BF59CF8-B67E-45F9-8CE5-1E12F96B2C46}" destId="{1CF504D4-8C21-40EB-8D84-FBAD4CAB66AA}" srcOrd="0" destOrd="0" presId="urn:microsoft.com/office/officeart/2005/8/layout/vList2"/>
    <dgm:cxn modelId="{FA67418B-0323-42AB-842A-E331A18CDAAE}" type="presOf" srcId="{989CCA81-8865-43FF-B8A4-F1BFD10C6A1F}" destId="{3AA6A26F-28DF-47BC-9D50-EC5F8BDAF0A9}" srcOrd="0" destOrd="0" presId="urn:microsoft.com/office/officeart/2005/8/layout/vList2"/>
    <dgm:cxn modelId="{90980864-01B4-4F05-BD31-E84FD262C900}" srcId="{8FDBC3B4-6759-4F80-8179-D0A770200A71}" destId="{8E280626-C047-4F1A-9ABE-7FACE33101AC}" srcOrd="4" destOrd="0" parTransId="{2717EB0A-7FF1-4996-8088-58D39B3461CD}" sibTransId="{FB27AD31-8F3B-4AFB-A45A-F723E6C431F4}"/>
    <dgm:cxn modelId="{44E4AC20-D3D3-4AE6-813C-C1D83D23D69A}" srcId="{8FDBC3B4-6759-4F80-8179-D0A770200A71}" destId="{5F8A5316-8091-416F-B615-3D7E0A65E11A}" srcOrd="5" destOrd="0" parTransId="{40725858-71F1-43DC-93D5-B80F6CE3600E}" sibTransId="{80DF6C35-5076-448E-842F-3989AF3817E5}"/>
    <dgm:cxn modelId="{54FD5B22-550D-4C6A-8861-067FA020459C}" type="presOf" srcId="{5F8A5316-8091-416F-B615-3D7E0A65E11A}" destId="{21D866AA-5387-403C-9CFE-AF7FA5A735C6}" srcOrd="0" destOrd="0" presId="urn:microsoft.com/office/officeart/2005/8/layout/vList2"/>
    <dgm:cxn modelId="{ACF9E1A3-BDED-4E2D-B245-B50961CCD9BE}" type="presOf" srcId="{2B1EC63E-ADF8-4A15-93DF-A5DFE79A6CBC}" destId="{919DCA87-99D9-4B88-B899-7E7D16C87223}" srcOrd="0" destOrd="0" presId="urn:microsoft.com/office/officeart/2005/8/layout/vList2"/>
    <dgm:cxn modelId="{31477E7C-FE4A-49DF-A257-7D91F47CB9B1}" type="presOf" srcId="{5C957CF0-0698-4EFE-8B67-6893A8D8F712}" destId="{E9FC72BE-4A27-4B32-A262-DAE9E51A48C3}" srcOrd="0" destOrd="0" presId="urn:microsoft.com/office/officeart/2005/8/layout/vList2"/>
    <dgm:cxn modelId="{90A9E409-59F4-48EC-914D-926F70191ACC}" srcId="{8FDBC3B4-6759-4F80-8179-D0A770200A71}" destId="{5C957CF0-0698-4EFE-8B67-6893A8D8F712}" srcOrd="6" destOrd="0" parTransId="{42C0FCEE-F90C-4C08-82C6-4E6A9BA59165}" sibTransId="{2690177E-1642-4F4E-A2B2-9EC50560CF97}"/>
    <dgm:cxn modelId="{22F06710-AFAF-4D0C-9ACE-B55E5C56B0FB}" srcId="{8FDBC3B4-6759-4F80-8179-D0A770200A71}" destId="{989CCA81-8865-43FF-B8A4-F1BFD10C6A1F}" srcOrd="2" destOrd="0" parTransId="{EAEAA5EB-4682-487E-B64B-5991B723119F}" sibTransId="{9EB0ECB4-D097-46BE-AD34-E0E5B9887AC9}"/>
    <dgm:cxn modelId="{0640F02F-F90D-46D0-8DC6-50CD620247B7}" srcId="{8FDBC3B4-6759-4F80-8179-D0A770200A71}" destId="{A2111E2C-1FD9-418E-8C6B-07850612DC29}" srcOrd="0" destOrd="0" parTransId="{3F91C194-43D3-4306-A36C-38798049346E}" sibTransId="{05D78571-74FB-4CE4-922C-F2BDFF8FAE87}"/>
    <dgm:cxn modelId="{6EBB7E9F-F79C-4B1E-8A15-83C4DAEEC0FD}" srcId="{8FDBC3B4-6759-4F80-8179-D0A770200A71}" destId="{5BF59CF8-B67E-45F9-8CE5-1E12F96B2C46}" srcOrd="1" destOrd="0" parTransId="{71B004FA-B096-4312-9696-0C0A01240384}" sibTransId="{D5DB9782-7988-4FCC-84B5-947DA1287D48}"/>
    <dgm:cxn modelId="{5B38E053-0EE8-44AB-9945-C3D296262303}" type="presOf" srcId="{8E280626-C047-4F1A-9ABE-7FACE33101AC}" destId="{F38AE3AF-5180-4006-AC17-94726B4AECAB}" srcOrd="0" destOrd="0" presId="urn:microsoft.com/office/officeart/2005/8/layout/vList2"/>
    <dgm:cxn modelId="{B0F907CD-474F-4AB6-B7E3-C819A68F007C}" srcId="{8FDBC3B4-6759-4F80-8179-D0A770200A71}" destId="{2B1EC63E-ADF8-4A15-93DF-A5DFE79A6CBC}" srcOrd="3" destOrd="0" parTransId="{5CA8C757-1F8E-4AED-AC87-EE1D62D35402}" sibTransId="{07621CEF-3D24-4AEC-9B02-1155A68B364B}"/>
    <dgm:cxn modelId="{341771C4-BC97-4C93-8ED5-922C387ED3F4}" type="presParOf" srcId="{8F2FA4DD-777D-496F-847C-2F8A6F43A04D}" destId="{BBEFC565-2357-494C-8A1F-9893EB560A53}" srcOrd="0" destOrd="0" presId="urn:microsoft.com/office/officeart/2005/8/layout/vList2"/>
    <dgm:cxn modelId="{58B2AC77-DFE7-4BE5-9CB8-F086F45278A7}" type="presParOf" srcId="{8F2FA4DD-777D-496F-847C-2F8A6F43A04D}" destId="{2E19DB41-ED6F-46EA-8A32-B0F32229C38F}" srcOrd="1" destOrd="0" presId="urn:microsoft.com/office/officeart/2005/8/layout/vList2"/>
    <dgm:cxn modelId="{70F5130D-1BB6-49B0-B6C4-8B7C8EB8FAC1}" type="presParOf" srcId="{8F2FA4DD-777D-496F-847C-2F8A6F43A04D}" destId="{1CF504D4-8C21-40EB-8D84-FBAD4CAB66AA}" srcOrd="2" destOrd="0" presId="urn:microsoft.com/office/officeart/2005/8/layout/vList2"/>
    <dgm:cxn modelId="{6279296B-99B9-4B0E-B6CA-1B857DA361AF}" type="presParOf" srcId="{8F2FA4DD-777D-496F-847C-2F8A6F43A04D}" destId="{D381EF91-04CA-4A71-B3B4-E7AC84E78493}" srcOrd="3" destOrd="0" presId="urn:microsoft.com/office/officeart/2005/8/layout/vList2"/>
    <dgm:cxn modelId="{17DBCD8F-5D45-4298-BA48-BB7C7BCBAB77}" type="presParOf" srcId="{8F2FA4DD-777D-496F-847C-2F8A6F43A04D}" destId="{3AA6A26F-28DF-47BC-9D50-EC5F8BDAF0A9}" srcOrd="4" destOrd="0" presId="urn:microsoft.com/office/officeart/2005/8/layout/vList2"/>
    <dgm:cxn modelId="{573F9BDB-1419-4B27-9042-5F090A51FD5F}" type="presParOf" srcId="{8F2FA4DD-777D-496F-847C-2F8A6F43A04D}" destId="{6202F6D0-8652-471A-A67F-AB5EF9ABDDA5}" srcOrd="5" destOrd="0" presId="urn:microsoft.com/office/officeart/2005/8/layout/vList2"/>
    <dgm:cxn modelId="{30FA1C3C-5979-40DA-AEBF-94E6B77DBC8A}" type="presParOf" srcId="{8F2FA4DD-777D-496F-847C-2F8A6F43A04D}" destId="{919DCA87-99D9-4B88-B899-7E7D16C87223}" srcOrd="6" destOrd="0" presId="urn:microsoft.com/office/officeart/2005/8/layout/vList2"/>
    <dgm:cxn modelId="{C85FA76C-21FA-4FED-9C7C-EA86E15970F9}" type="presParOf" srcId="{8F2FA4DD-777D-496F-847C-2F8A6F43A04D}" destId="{F32E8C6E-6ED6-4940-BB43-B94B68309E45}" srcOrd="7" destOrd="0" presId="urn:microsoft.com/office/officeart/2005/8/layout/vList2"/>
    <dgm:cxn modelId="{D3E5AF5A-1237-4AA5-8880-C989E5019B13}" type="presParOf" srcId="{8F2FA4DD-777D-496F-847C-2F8A6F43A04D}" destId="{F38AE3AF-5180-4006-AC17-94726B4AECAB}" srcOrd="8" destOrd="0" presId="urn:microsoft.com/office/officeart/2005/8/layout/vList2"/>
    <dgm:cxn modelId="{896B6D63-3430-4E48-9BF9-F15EF83ABDD2}" type="presParOf" srcId="{8F2FA4DD-777D-496F-847C-2F8A6F43A04D}" destId="{F47D1010-3011-486B-AA5C-446363547E3F}" srcOrd="9" destOrd="0" presId="urn:microsoft.com/office/officeart/2005/8/layout/vList2"/>
    <dgm:cxn modelId="{0F967862-DAE9-4CA9-B504-621B2024B7BC}" type="presParOf" srcId="{8F2FA4DD-777D-496F-847C-2F8A6F43A04D}" destId="{21D866AA-5387-403C-9CFE-AF7FA5A735C6}" srcOrd="10" destOrd="0" presId="urn:microsoft.com/office/officeart/2005/8/layout/vList2"/>
    <dgm:cxn modelId="{D936673B-AD59-48C1-A47D-D7D20598F0C6}" type="presParOf" srcId="{8F2FA4DD-777D-496F-847C-2F8A6F43A04D}" destId="{ADB4EF72-160D-432D-A1E2-F61344EBE862}" srcOrd="11" destOrd="0" presId="urn:microsoft.com/office/officeart/2005/8/layout/vList2"/>
    <dgm:cxn modelId="{04FE94FD-DCC5-4C45-A37C-A131FA827A89}" type="presParOf" srcId="{8F2FA4DD-777D-496F-847C-2F8A6F43A04D}" destId="{E9FC72BE-4A27-4B32-A262-DAE9E51A48C3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FC565-2357-494C-8A1F-9893EB560A53}">
      <dsp:nvSpPr>
        <dsp:cNvPr id="0" name=""/>
        <dsp:cNvSpPr/>
      </dsp:nvSpPr>
      <dsp:spPr>
        <a:xfrm>
          <a:off x="0" y="146198"/>
          <a:ext cx="9073008" cy="786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6.2.1 Draw and label a diagram of the heart showing the four chambers, associated blood vessels, valves and the route of blood through the heart. (</a:t>
          </a:r>
          <a:r>
            <a:rPr lang="en-GB" sz="1200" kern="1200" dirty="0" smtClean="0"/>
            <a:t>Care should be taken to show the relative wall thickness of the four chambers. Neither the coronary vessels nor the conductive system are required</a:t>
          </a:r>
          <a:r>
            <a:rPr lang="en-GB" sz="1400" kern="1200" dirty="0" smtClean="0"/>
            <a:t>.)</a:t>
          </a:r>
          <a:endParaRPr lang="en-GB" sz="1400" kern="1200" dirty="0"/>
        </a:p>
      </dsp:txBody>
      <dsp:txXfrm>
        <a:off x="38381" y="184579"/>
        <a:ext cx="8996246" cy="709478"/>
      </dsp:txXfrm>
    </dsp:sp>
    <dsp:sp modelId="{1CF504D4-8C21-40EB-8D84-FBAD4CAB66AA}">
      <dsp:nvSpPr>
        <dsp:cNvPr id="0" name=""/>
        <dsp:cNvSpPr/>
      </dsp:nvSpPr>
      <dsp:spPr>
        <a:xfrm>
          <a:off x="0" y="978518"/>
          <a:ext cx="9073008" cy="786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/>
            <a:t>6.2.2 State that the coronary arteries supply heart muscle with oxygen and nutrients.</a:t>
          </a:r>
          <a:endParaRPr lang="en-GB" sz="1600" kern="1200"/>
        </a:p>
      </dsp:txBody>
      <dsp:txXfrm>
        <a:off x="38381" y="1016899"/>
        <a:ext cx="8996246" cy="709478"/>
      </dsp:txXfrm>
    </dsp:sp>
    <dsp:sp modelId="{3AA6A26F-28DF-47BC-9D50-EC5F8BDAF0A9}">
      <dsp:nvSpPr>
        <dsp:cNvPr id="0" name=""/>
        <dsp:cNvSpPr/>
      </dsp:nvSpPr>
      <dsp:spPr>
        <a:xfrm>
          <a:off x="0" y="1810838"/>
          <a:ext cx="9073008" cy="786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/>
            <a:t>6.2.3 Explain the action of the heart in terms of collecting blood, pumping blood, and opening and closing of valves.</a:t>
          </a:r>
          <a:endParaRPr lang="en-GB" sz="1600" kern="1200"/>
        </a:p>
      </dsp:txBody>
      <dsp:txXfrm>
        <a:off x="38381" y="1849219"/>
        <a:ext cx="8996246" cy="709478"/>
      </dsp:txXfrm>
    </dsp:sp>
    <dsp:sp modelId="{919DCA87-99D9-4B88-B899-7E7D16C87223}">
      <dsp:nvSpPr>
        <dsp:cNvPr id="0" name=""/>
        <dsp:cNvSpPr/>
      </dsp:nvSpPr>
      <dsp:spPr>
        <a:xfrm>
          <a:off x="0" y="2643159"/>
          <a:ext cx="9073008" cy="786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/>
            <a:t>6.2.4 Outline the control of the heartbeat in terms of myogenic muscle contraction, the role of the pacemaker, nerves, the medulla of the brain and epinephrine (adrenaline).</a:t>
          </a:r>
          <a:endParaRPr lang="en-GB" sz="1600" kern="1200"/>
        </a:p>
      </dsp:txBody>
      <dsp:txXfrm>
        <a:off x="38381" y="2681540"/>
        <a:ext cx="8996246" cy="709478"/>
      </dsp:txXfrm>
    </dsp:sp>
    <dsp:sp modelId="{F38AE3AF-5180-4006-AC17-94726B4AECAB}">
      <dsp:nvSpPr>
        <dsp:cNvPr id="0" name=""/>
        <dsp:cNvSpPr/>
      </dsp:nvSpPr>
      <dsp:spPr>
        <a:xfrm>
          <a:off x="0" y="3475479"/>
          <a:ext cx="9073008" cy="786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/>
            <a:t>6.2.5 Explain the relationship between the structure and function of arteries, capillaries and veins.</a:t>
          </a:r>
          <a:endParaRPr lang="en-GB" sz="1600" kern="1200"/>
        </a:p>
      </dsp:txBody>
      <dsp:txXfrm>
        <a:off x="38381" y="3513860"/>
        <a:ext cx="8996246" cy="709478"/>
      </dsp:txXfrm>
    </dsp:sp>
    <dsp:sp modelId="{21D866AA-5387-403C-9CFE-AF7FA5A735C6}">
      <dsp:nvSpPr>
        <dsp:cNvPr id="0" name=""/>
        <dsp:cNvSpPr/>
      </dsp:nvSpPr>
      <dsp:spPr>
        <a:xfrm>
          <a:off x="0" y="4307799"/>
          <a:ext cx="9073008" cy="786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/>
            <a:t>6.2.6 State that blood is composed of plasma, erythrocytes, leucocytes (phagocytes and lymphocytes) and platelets.</a:t>
          </a:r>
          <a:endParaRPr lang="en-GB" sz="1600" kern="1200"/>
        </a:p>
      </dsp:txBody>
      <dsp:txXfrm>
        <a:off x="38381" y="4346180"/>
        <a:ext cx="8996246" cy="709478"/>
      </dsp:txXfrm>
    </dsp:sp>
    <dsp:sp modelId="{E9FC72BE-4A27-4B32-A262-DAE9E51A48C3}">
      <dsp:nvSpPr>
        <dsp:cNvPr id="0" name=""/>
        <dsp:cNvSpPr/>
      </dsp:nvSpPr>
      <dsp:spPr>
        <a:xfrm>
          <a:off x="0" y="5140119"/>
          <a:ext cx="9073008" cy="786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/>
            <a:t>6.2.7 State that the following are transported by the blood: nutrients, oxygen, carbon dioxide, hormones, antibodies, urea and heat.</a:t>
          </a:r>
          <a:endParaRPr lang="en-GB" sz="1600" kern="1200"/>
        </a:p>
      </dsp:txBody>
      <dsp:txXfrm>
        <a:off x="38381" y="5178500"/>
        <a:ext cx="8996246" cy="709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2C23B-F302-4442-9272-4C062030D448}" type="datetimeFigureOut">
              <a:rPr lang="en-GB" smtClean="0"/>
              <a:t>26/03/2014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20071-030F-43EC-B77C-337FD2E814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014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9FDE1410-EB66-40D9-9BAA-CF3C790CE997}" type="datetime1">
              <a:rPr lang="en-US" smtClean="0"/>
              <a:t>3/26/2014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376A-6F0E-4BC5-8BC1-14B5429D2E18}" type="datetime1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37E-362F-4A7E-AAB4-F98E6B0E0B41}" type="datetime1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C85D5-EF2D-4108-BEBF-17C55537D511}" type="datetime1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3260A-077E-4CF2-BEC2-B50EF5400F7B}" type="datetime1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0443-CBB4-433B-A352-FA71B37D87B9}" type="datetime1">
              <a:rPr lang="en-US" smtClean="0"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6B31-7DA7-4FCB-AE4F-1CF433CBDF7C}" type="datetime1">
              <a:rPr lang="en-US" smtClean="0"/>
              <a:t>3/26/2014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25BAD-35E8-4AC1-906A-9CA51BABE166}" type="datetime1">
              <a:rPr lang="en-US" smtClean="0"/>
              <a:t>3/26/2014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C944-0708-44C6-839C-79B31600A10E}" type="datetime1">
              <a:rPr lang="en-US" smtClean="0"/>
              <a:t>3/26/2014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BCD69-00CA-4272-B4A6-EE93FAF1A8E1}" type="datetime1">
              <a:rPr lang="en-US" smtClean="0"/>
              <a:t>3/26/2014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E7F6-FEB7-45E7-94F4-75C4FD9638B4}" type="datetime1">
              <a:rPr lang="en-US" smtClean="0"/>
              <a:t>3/26/2014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en-US" smtClean="0"/>
              <a:t>IB Biology SFP - Mark Polko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47904C7-27A4-4C04-BE2B-1694AE4406B9}" type="datetime1">
              <a:rPr lang="en-US" smtClean="0"/>
              <a:t>3/26/2014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IB Biology SFP - Mark Polko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a5HI2-AVQJ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06jbq3bxKE0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youtube.com/watch?v=R-sKZWqsUpw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://www.youtube.com/watch?v=Rj_qD0SEGGk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sjensen.cehd.umn.edu/1135/Links/Animations/Flash/0028-swf_the_cardiac_cy.swf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53302" y="4581128"/>
            <a:ext cx="3419098" cy="936104"/>
          </a:xfrm>
        </p:spPr>
        <p:txBody>
          <a:bodyPr>
            <a:noAutofit/>
          </a:bodyPr>
          <a:lstStyle/>
          <a:p>
            <a:endParaRPr lang="en-GB" sz="2000" dirty="0" smtClean="0">
              <a:solidFill>
                <a:srgbClr val="C00000"/>
              </a:solidFill>
            </a:endParaRPr>
          </a:p>
          <a:p>
            <a:r>
              <a:rPr lang="en-GB" sz="2000" dirty="0" smtClean="0">
                <a:solidFill>
                  <a:srgbClr val="C00000"/>
                </a:solidFill>
              </a:rPr>
              <a:t>6.2 The Transport system</a:t>
            </a:r>
            <a:endParaRPr lang="en-GB" sz="20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7655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IB Biology SFP - Mark Polko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644008" y="0"/>
            <a:ext cx="3528392" cy="2276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178" y="-1"/>
            <a:ext cx="3674230" cy="239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178" y="304823"/>
            <a:ext cx="1088504" cy="239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96" y="180594"/>
            <a:ext cx="1160512" cy="239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303" y="2394721"/>
            <a:ext cx="3576096" cy="44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527" y="-171400"/>
            <a:ext cx="2333625" cy="3819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Topic 6: 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Human Health and Physiology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43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4653" y="1098814"/>
            <a:ext cx="8352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contractions of the cardiac muscles are </a:t>
            </a:r>
            <a:r>
              <a:rPr lang="en-GB" b="1" dirty="0" smtClean="0">
                <a:solidFill>
                  <a:srgbClr val="0070C0"/>
                </a:solidFill>
              </a:rPr>
              <a:t>myogenic</a:t>
            </a:r>
            <a:r>
              <a:rPr lang="en-GB" dirty="0" smtClean="0"/>
              <a:t> which </a:t>
            </a:r>
            <a:r>
              <a:rPr lang="en-GB" dirty="0"/>
              <a:t>means they originate from within the heart </a:t>
            </a:r>
            <a:r>
              <a:rPr lang="en-GB" dirty="0" smtClean="0"/>
              <a:t>muscle. They </a:t>
            </a:r>
            <a:r>
              <a:rPr lang="en-GB" dirty="0"/>
              <a:t>are brought about by </a:t>
            </a:r>
            <a:r>
              <a:rPr lang="en-GB" b="1" dirty="0">
                <a:solidFill>
                  <a:srgbClr val="0070C0"/>
                </a:solidFill>
              </a:rPr>
              <a:t>nerve impulses</a:t>
            </a:r>
            <a:r>
              <a:rPr lang="en-GB" dirty="0"/>
              <a:t> which </a:t>
            </a:r>
            <a:r>
              <a:rPr lang="en-GB" dirty="0" smtClean="0"/>
              <a:t>originate not </a:t>
            </a:r>
            <a:r>
              <a:rPr lang="en-GB" dirty="0"/>
              <a:t>from the brain but from inside the heart from a </a:t>
            </a:r>
            <a:r>
              <a:rPr lang="en-GB" dirty="0" smtClean="0"/>
              <a:t>specific region </a:t>
            </a:r>
            <a:r>
              <a:rPr lang="en-GB" dirty="0"/>
              <a:t>of the right atrium: the </a:t>
            </a:r>
            <a:r>
              <a:rPr lang="en-GB" b="1" dirty="0">
                <a:solidFill>
                  <a:srgbClr val="0070C0"/>
                </a:solidFill>
              </a:rPr>
              <a:t>Sino-Atrial Node (SA </a:t>
            </a:r>
            <a:r>
              <a:rPr lang="en-GB" b="1" dirty="0" smtClean="0">
                <a:solidFill>
                  <a:srgbClr val="0070C0"/>
                </a:solidFill>
              </a:rPr>
              <a:t>node</a:t>
            </a:r>
            <a:r>
              <a:rPr lang="en-GB" dirty="0" smtClean="0"/>
              <a:t>) also </a:t>
            </a:r>
            <a:r>
              <a:rPr lang="en-GB" dirty="0"/>
              <a:t>known as the </a:t>
            </a:r>
            <a:r>
              <a:rPr lang="en-GB" b="1" dirty="0"/>
              <a:t>cardiac pacemaker</a:t>
            </a:r>
            <a:r>
              <a:rPr lang="en-GB" dirty="0"/>
              <a:t>. The SA node </a:t>
            </a:r>
            <a:r>
              <a:rPr lang="en-GB" dirty="0" smtClean="0"/>
              <a:t>is made </a:t>
            </a:r>
            <a:r>
              <a:rPr lang="en-GB" dirty="0"/>
              <a:t>from specialised muscle cells. The SA node </a:t>
            </a:r>
            <a:r>
              <a:rPr lang="en-GB" dirty="0" smtClean="0"/>
              <a:t>releases an </a:t>
            </a:r>
            <a:r>
              <a:rPr lang="en-GB" dirty="0"/>
              <a:t>impulse at regular intervals which spreads across </a:t>
            </a:r>
            <a:r>
              <a:rPr lang="en-GB" dirty="0" smtClean="0"/>
              <a:t>the walls </a:t>
            </a:r>
            <a:r>
              <a:rPr lang="en-GB" dirty="0"/>
              <a:t>of the atria, causing simultaneous contractions.</a:t>
            </a:r>
          </a:p>
          <a:p>
            <a:endParaRPr lang="en-GB" dirty="0" smtClean="0"/>
          </a:p>
          <a:p>
            <a:r>
              <a:rPr lang="en-GB" dirty="0" smtClean="0"/>
              <a:t>The </a:t>
            </a:r>
            <a:r>
              <a:rPr lang="en-GB" dirty="0"/>
              <a:t>impulse cannot spread to the muscles of the </a:t>
            </a:r>
            <a:r>
              <a:rPr lang="en-GB" dirty="0" smtClean="0"/>
              <a:t>ventricles except </a:t>
            </a:r>
            <a:r>
              <a:rPr lang="en-GB" dirty="0"/>
              <a:t>in the region of the </a:t>
            </a:r>
            <a:r>
              <a:rPr lang="en-GB" b="1" dirty="0" err="1">
                <a:solidFill>
                  <a:srgbClr val="0070C0"/>
                </a:solidFill>
              </a:rPr>
              <a:t>Atrio</a:t>
            </a:r>
            <a:r>
              <a:rPr lang="en-GB" b="1" dirty="0">
                <a:solidFill>
                  <a:srgbClr val="0070C0"/>
                </a:solidFill>
              </a:rPr>
              <a:t>-Ventricular Node (</a:t>
            </a:r>
            <a:r>
              <a:rPr lang="en-GB" b="1" dirty="0" smtClean="0">
                <a:solidFill>
                  <a:srgbClr val="0070C0"/>
                </a:solidFill>
              </a:rPr>
              <a:t>AV node</a:t>
            </a:r>
            <a:r>
              <a:rPr lang="en-GB" dirty="0"/>
              <a:t>). The AV node is connected to the ‘bundle of His</a:t>
            </a:r>
            <a:r>
              <a:rPr lang="en-GB" dirty="0" smtClean="0"/>
              <a:t>’ (</a:t>
            </a:r>
            <a:r>
              <a:rPr lang="en-GB" dirty="0"/>
              <a:t>specialised cardiac fibres) which branches out into </a:t>
            </a:r>
            <a:r>
              <a:rPr lang="en-GB" dirty="0" smtClean="0"/>
              <a:t>the Purkinje </a:t>
            </a:r>
            <a:r>
              <a:rPr lang="en-GB" dirty="0"/>
              <a:t>tissue. From the AV node, the </a:t>
            </a:r>
            <a:r>
              <a:rPr lang="en-GB" dirty="0" smtClean="0"/>
              <a:t>impulse travels through </a:t>
            </a:r>
            <a:r>
              <a:rPr lang="en-GB" dirty="0"/>
              <a:t>the bundle of His down to the apex of the </a:t>
            </a:r>
            <a:r>
              <a:rPr lang="en-GB" dirty="0" smtClean="0"/>
              <a:t>heart and </a:t>
            </a:r>
            <a:r>
              <a:rPr lang="en-GB" dirty="0"/>
              <a:t>from there spreads up through the Purkinje tissue. </a:t>
            </a:r>
            <a:r>
              <a:rPr lang="en-GB" dirty="0" smtClean="0"/>
              <a:t>This causes </a:t>
            </a:r>
            <a:r>
              <a:rPr lang="en-GB" dirty="0"/>
              <a:t>the ventricular contractions to start at the apex </a:t>
            </a:r>
            <a:r>
              <a:rPr lang="en-GB" dirty="0" smtClean="0"/>
              <a:t>and push </a:t>
            </a:r>
            <a:r>
              <a:rPr lang="en-GB" dirty="0"/>
              <a:t>the blood up into the arteries.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0842" y="40738"/>
            <a:ext cx="9073008" cy="786240"/>
            <a:chOff x="0" y="2643159"/>
            <a:chExt cx="9073008" cy="78624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0" y="2643159"/>
              <a:ext cx="9073008" cy="78624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8381" y="2681540"/>
              <a:ext cx="8996246" cy="7094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kern="1200" smtClean="0"/>
                <a:t>6.2.4 Outline the control of the heartbeat in terms of myogenic muscle contraction, the role of the pacemaker, nerves, the medulla of the brain and epinephrine (adrenaline).</a:t>
              </a:r>
              <a:endParaRPr lang="en-GB" sz="1600" kern="12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81438" y="5728900"/>
            <a:ext cx="1011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hlinkClick r:id="rId2"/>
              </a:rPr>
              <a:t>LINK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54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094" y="1052736"/>
            <a:ext cx="89644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Although the heart is largely autonomous in </a:t>
            </a:r>
            <a:r>
              <a:rPr lang="en-GB" dirty="0" smtClean="0"/>
              <a:t>its contractions</a:t>
            </a:r>
            <a:r>
              <a:rPr lang="en-GB" dirty="0"/>
              <a:t>, </a:t>
            </a:r>
            <a:r>
              <a:rPr lang="en-GB" b="1" dirty="0"/>
              <a:t>the brain and some hormones </a:t>
            </a:r>
            <a:r>
              <a:rPr lang="en-GB" b="1" dirty="0" smtClean="0"/>
              <a:t>influence the </a:t>
            </a:r>
            <a:r>
              <a:rPr lang="en-GB" b="1" dirty="0"/>
              <a:t>frequency of the heartbeats</a:t>
            </a:r>
            <a:r>
              <a:rPr lang="en-GB" dirty="0"/>
              <a:t>. </a:t>
            </a:r>
            <a:r>
              <a:rPr lang="en-GB" b="1" dirty="0">
                <a:solidFill>
                  <a:srgbClr val="FFC000"/>
                </a:solidFill>
              </a:rPr>
              <a:t>Impulses from the </a:t>
            </a:r>
            <a:r>
              <a:rPr lang="en-GB" b="1" dirty="0" smtClean="0">
                <a:solidFill>
                  <a:srgbClr val="FFC000"/>
                </a:solidFill>
              </a:rPr>
              <a:t>lower part </a:t>
            </a:r>
            <a:r>
              <a:rPr lang="en-GB" b="1" dirty="0">
                <a:solidFill>
                  <a:srgbClr val="FFC000"/>
                </a:solidFill>
              </a:rPr>
              <a:t>of the brain stem</a:t>
            </a:r>
            <a:r>
              <a:rPr lang="en-GB" b="1" dirty="0"/>
              <a:t> </a:t>
            </a:r>
            <a:r>
              <a:rPr lang="en-GB" dirty="0"/>
              <a:t>(the medulla oblongata) via </a:t>
            </a:r>
            <a:r>
              <a:rPr lang="en-GB" dirty="0" smtClean="0"/>
              <a:t>the parasympathetic </a:t>
            </a:r>
            <a:r>
              <a:rPr lang="en-GB" dirty="0"/>
              <a:t>part of the autonomous nervous </a:t>
            </a:r>
            <a:r>
              <a:rPr lang="en-GB" dirty="0" smtClean="0"/>
              <a:t>system (controls </a:t>
            </a:r>
            <a:r>
              <a:rPr lang="en-GB" dirty="0"/>
              <a:t>mainly involuntary actions), </a:t>
            </a:r>
            <a:r>
              <a:rPr lang="en-GB" b="1" dirty="0">
                <a:solidFill>
                  <a:srgbClr val="FFC000"/>
                </a:solidFill>
              </a:rPr>
              <a:t>decrease the </a:t>
            </a:r>
            <a:r>
              <a:rPr lang="en-GB" b="1" dirty="0" smtClean="0">
                <a:solidFill>
                  <a:srgbClr val="FFC000"/>
                </a:solidFill>
              </a:rPr>
              <a:t>cardiac frequency</a:t>
            </a:r>
            <a:r>
              <a:rPr lang="en-GB" dirty="0"/>
              <a:t>. </a:t>
            </a:r>
            <a:r>
              <a:rPr lang="en-GB" b="1" dirty="0">
                <a:solidFill>
                  <a:srgbClr val="0070C0"/>
                </a:solidFill>
              </a:rPr>
              <a:t>Impulses from the brain</a:t>
            </a:r>
            <a:r>
              <a:rPr lang="en-GB" dirty="0"/>
              <a:t>, via the </a:t>
            </a:r>
            <a:r>
              <a:rPr lang="en-GB" dirty="0" smtClean="0"/>
              <a:t>sympathetic nerves</a:t>
            </a:r>
            <a:r>
              <a:rPr lang="en-GB" dirty="0"/>
              <a:t>, </a:t>
            </a:r>
            <a:r>
              <a:rPr lang="en-GB" dirty="0" smtClean="0"/>
              <a:t>will </a:t>
            </a:r>
            <a:r>
              <a:rPr lang="en-GB" b="1" dirty="0">
                <a:solidFill>
                  <a:srgbClr val="0070C0"/>
                </a:solidFill>
              </a:rPr>
              <a:t>increase cardiac frequency </a:t>
            </a:r>
            <a:r>
              <a:rPr lang="en-GB" dirty="0"/>
              <a:t>(heart rate</a:t>
            </a:r>
            <a:r>
              <a:rPr lang="en-GB" dirty="0" smtClean="0"/>
              <a:t>).</a:t>
            </a:r>
          </a:p>
          <a:p>
            <a:endParaRPr lang="en-GB" dirty="0"/>
          </a:p>
          <a:p>
            <a:r>
              <a:rPr lang="en-GB" b="1" dirty="0"/>
              <a:t>Some hormones </a:t>
            </a:r>
            <a:r>
              <a:rPr lang="en-GB" dirty="0"/>
              <a:t>also have an effect on the heart rate. </a:t>
            </a:r>
            <a:r>
              <a:rPr lang="en-GB" dirty="0" smtClean="0"/>
              <a:t>For example </a:t>
            </a:r>
            <a:r>
              <a:rPr lang="en-GB" b="1" dirty="0"/>
              <a:t>adrenaline (epinephrine)</a:t>
            </a:r>
            <a:r>
              <a:rPr lang="en-GB" dirty="0"/>
              <a:t> from the adrenal </a:t>
            </a:r>
            <a:r>
              <a:rPr lang="en-GB" dirty="0" smtClean="0"/>
              <a:t>glands near </a:t>
            </a:r>
            <a:r>
              <a:rPr lang="en-GB" dirty="0"/>
              <a:t>the kidneys, increases cardiac </a:t>
            </a:r>
            <a:r>
              <a:rPr lang="en-GB" dirty="0" smtClean="0"/>
              <a:t>frequency. If </a:t>
            </a:r>
            <a:r>
              <a:rPr lang="en-GB" dirty="0"/>
              <a:t>the SA node does not function properly, it is </a:t>
            </a:r>
            <a:r>
              <a:rPr lang="en-GB" dirty="0" smtClean="0"/>
              <a:t>quite possible </a:t>
            </a:r>
            <a:r>
              <a:rPr lang="en-GB" dirty="0"/>
              <a:t>to implant an artificial pacemaker to carry </a:t>
            </a:r>
            <a:r>
              <a:rPr lang="en-GB" dirty="0" smtClean="0"/>
              <a:t>out this </a:t>
            </a:r>
            <a:r>
              <a:rPr lang="en-GB" dirty="0"/>
              <a:t>function. With a well-adjusted pacemaker, a </a:t>
            </a:r>
            <a:r>
              <a:rPr lang="en-GB" dirty="0" smtClean="0"/>
              <a:t>person with </a:t>
            </a:r>
            <a:r>
              <a:rPr lang="en-GB" dirty="0"/>
              <a:t>a malfunctioning SA node can live a long and </a:t>
            </a:r>
            <a:r>
              <a:rPr lang="en-GB" dirty="0" smtClean="0"/>
              <a:t>active life</a:t>
            </a:r>
            <a:r>
              <a:rPr lang="en-GB" dirty="0"/>
              <a:t>.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0842" y="40738"/>
            <a:ext cx="9073008" cy="786240"/>
            <a:chOff x="0" y="2643159"/>
            <a:chExt cx="9073008" cy="78624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0" y="2643159"/>
              <a:ext cx="9073008" cy="78624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8381" y="2681540"/>
              <a:ext cx="8996246" cy="7094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kern="1200" smtClean="0"/>
                <a:t>6.2.4 Outline the control of the heartbeat in terms of myogenic muscle contraction, the role of the pacemaker, nerves, the medulla of the brain and epinephrine (adrenaline).</a:t>
              </a:r>
              <a:endParaRPr lang="en-GB" sz="1600" kern="12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995936" y="5301208"/>
            <a:ext cx="1011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hlinkClick r:id="rId2"/>
              </a:rPr>
              <a:t>LINK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742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1696" y="1196752"/>
            <a:ext cx="8931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Blood is circulated through the body by the </a:t>
            </a:r>
            <a:r>
              <a:rPr lang="en-GB" dirty="0" smtClean="0"/>
              <a:t>contractions of </a:t>
            </a:r>
            <a:r>
              <a:rPr lang="en-GB" dirty="0"/>
              <a:t>the heart. Mammals (unlike, for example, </a:t>
            </a:r>
            <a:r>
              <a:rPr lang="en-GB" dirty="0" smtClean="0"/>
              <a:t>insects) have </a:t>
            </a:r>
            <a:r>
              <a:rPr lang="en-GB" dirty="0"/>
              <a:t>a </a:t>
            </a:r>
            <a:r>
              <a:rPr lang="en-GB" b="1" dirty="0"/>
              <a:t>closed circulatory system</a:t>
            </a:r>
            <a:r>
              <a:rPr lang="en-GB" dirty="0"/>
              <a:t>, this means the blood </a:t>
            </a:r>
            <a:r>
              <a:rPr lang="en-GB" dirty="0" smtClean="0"/>
              <a:t>is confined </a:t>
            </a:r>
            <a:r>
              <a:rPr lang="en-GB" dirty="0"/>
              <a:t>to blood vessels. There are three kinds of </a:t>
            </a:r>
            <a:r>
              <a:rPr lang="en-GB" dirty="0" smtClean="0"/>
              <a:t>blood vessels.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9809" y="260648"/>
            <a:ext cx="9073008" cy="786240"/>
            <a:chOff x="0" y="3475479"/>
            <a:chExt cx="9073008" cy="78624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0" y="3475479"/>
              <a:ext cx="9073008" cy="78624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8381" y="3513860"/>
              <a:ext cx="8996246" cy="7094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smtClean="0"/>
                <a:t>6.2.5 Explain the relationship between the structure and function of arteries, capillaries and veins.</a:t>
              </a:r>
              <a:endParaRPr lang="en-GB" sz="2000" kern="1200"/>
            </a:p>
          </p:txBody>
        </p:sp>
      </p:grpSp>
      <p:pic>
        <p:nvPicPr>
          <p:cNvPr id="4098" name="Picture 2" descr="http://www.phschool.com/science/biology_place/biocoach/images/cardio2/BlVesSt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7555183" cy="407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53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70093"/>
            <a:ext cx="22383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008507"/>
            <a:ext cx="88924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Arteries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transport blood </a:t>
            </a:r>
            <a:r>
              <a:rPr lang="en-GB" b="1" dirty="0"/>
              <a:t>away from the heart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carry </a:t>
            </a:r>
            <a:r>
              <a:rPr lang="en-GB" b="1" dirty="0"/>
              <a:t>oxygenated blood </a:t>
            </a:r>
            <a:r>
              <a:rPr lang="en-GB" dirty="0"/>
              <a:t>(except Pulmonary Artery)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have </a:t>
            </a:r>
            <a:r>
              <a:rPr lang="en-GB" b="1" dirty="0"/>
              <a:t>thick muscular walls </a:t>
            </a:r>
            <a:r>
              <a:rPr lang="en-GB" dirty="0"/>
              <a:t>but no valves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move blood at </a:t>
            </a:r>
            <a:r>
              <a:rPr lang="en-GB" b="1" dirty="0"/>
              <a:t>high speed </a:t>
            </a:r>
            <a:r>
              <a:rPr lang="en-GB" dirty="0"/>
              <a:t>(10-40 cm/s)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contain blood at </a:t>
            </a:r>
            <a:r>
              <a:rPr lang="en-GB" b="1" dirty="0"/>
              <a:t>high pressure </a:t>
            </a:r>
            <a:r>
              <a:rPr lang="en-GB" dirty="0"/>
              <a:t>(80-120 mmHg)</a:t>
            </a:r>
          </a:p>
          <a:p>
            <a:endParaRPr lang="en-GB" b="1" dirty="0" smtClean="0"/>
          </a:p>
          <a:p>
            <a:r>
              <a:rPr lang="en-GB" b="1" dirty="0" smtClean="0"/>
              <a:t>Capillaries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small</a:t>
            </a:r>
            <a:r>
              <a:rPr lang="en-GB" dirty="0"/>
              <a:t> numerous blood vessels in tissue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very </a:t>
            </a:r>
            <a:r>
              <a:rPr lang="en-GB" b="1" dirty="0"/>
              <a:t>thin walls </a:t>
            </a:r>
            <a:r>
              <a:rPr lang="en-GB" dirty="0"/>
              <a:t>to allow easy exchange of materials </a:t>
            </a:r>
            <a:r>
              <a:rPr lang="en-GB" dirty="0" smtClean="0"/>
              <a:t>e.g. respiratory </a:t>
            </a:r>
            <a:r>
              <a:rPr lang="en-GB" dirty="0"/>
              <a:t>gases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move blood at </a:t>
            </a:r>
            <a:r>
              <a:rPr lang="en-GB" b="1" dirty="0"/>
              <a:t>low speed </a:t>
            </a:r>
            <a:r>
              <a:rPr lang="en-GB" dirty="0"/>
              <a:t>(&lt; 0.1 cm/s)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contain blood at </a:t>
            </a:r>
            <a:r>
              <a:rPr lang="en-GB" b="1" dirty="0"/>
              <a:t>moderate pressure </a:t>
            </a:r>
            <a:r>
              <a:rPr lang="en-GB" dirty="0"/>
              <a:t>(15 mmHg)</a:t>
            </a:r>
          </a:p>
          <a:p>
            <a:endParaRPr lang="en-GB" b="1" dirty="0" smtClean="0"/>
          </a:p>
          <a:p>
            <a:r>
              <a:rPr lang="en-GB" b="1" dirty="0" smtClean="0"/>
              <a:t>Veins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transport blood </a:t>
            </a:r>
            <a:r>
              <a:rPr lang="en-GB" b="1" dirty="0"/>
              <a:t>towards the heart </a:t>
            </a:r>
            <a:r>
              <a:rPr lang="en-GB" dirty="0"/>
              <a:t>(except </a:t>
            </a:r>
            <a:r>
              <a:rPr lang="en-GB" dirty="0" smtClean="0"/>
              <a:t>hepatic portal </a:t>
            </a:r>
            <a:r>
              <a:rPr lang="en-GB" dirty="0"/>
              <a:t>vein)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carry </a:t>
            </a:r>
            <a:r>
              <a:rPr lang="en-GB" b="1" dirty="0"/>
              <a:t>de-oxygenated blood </a:t>
            </a:r>
            <a:r>
              <a:rPr lang="en-GB" dirty="0"/>
              <a:t>(except Pulmonary Vein)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have quite </a:t>
            </a:r>
            <a:r>
              <a:rPr lang="en-GB" b="1" dirty="0"/>
              <a:t>thin walls </a:t>
            </a:r>
            <a:r>
              <a:rPr lang="en-GB" dirty="0"/>
              <a:t>and </a:t>
            </a:r>
            <a:r>
              <a:rPr lang="en-GB" b="1" dirty="0"/>
              <a:t>valves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move blood at </a:t>
            </a:r>
            <a:r>
              <a:rPr lang="en-GB" b="1" dirty="0"/>
              <a:t>moderate speed </a:t>
            </a:r>
            <a:r>
              <a:rPr lang="en-GB" dirty="0"/>
              <a:t>(5-20 cm/s)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contain blood at </a:t>
            </a:r>
            <a:r>
              <a:rPr lang="en-GB" b="1" dirty="0"/>
              <a:t>low pressure (&lt; </a:t>
            </a:r>
            <a:r>
              <a:rPr lang="en-GB" dirty="0"/>
              <a:t>10 mmHg)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have </a:t>
            </a:r>
            <a:r>
              <a:rPr lang="en-GB" b="1" dirty="0"/>
              <a:t>valves</a:t>
            </a:r>
            <a:r>
              <a:rPr lang="en-GB" dirty="0"/>
              <a:t> to prevent blood from flowing back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9809" y="260648"/>
            <a:ext cx="9073008" cy="786240"/>
            <a:chOff x="0" y="3475479"/>
            <a:chExt cx="9073008" cy="78624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0" y="3475479"/>
              <a:ext cx="9073008" cy="78624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8381" y="3513860"/>
              <a:ext cx="8996246" cy="7094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smtClean="0"/>
                <a:t>6.2.5 Explain the relationship between the structure and function of arteries, capillaries and veins.</a:t>
              </a:r>
              <a:endParaRPr lang="en-GB" sz="2000" kern="1200"/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422" y="3824662"/>
            <a:ext cx="1937767" cy="132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317" y="5589240"/>
            <a:ext cx="13239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36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9261" y="1052736"/>
            <a:ext cx="8688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By weight, about 8% of the human body is blood. It </a:t>
            </a:r>
            <a:r>
              <a:rPr lang="en-GB" dirty="0" smtClean="0"/>
              <a:t>has the following composition</a:t>
            </a:r>
            <a:r>
              <a:rPr lang="en-GB" dirty="0"/>
              <a:t>; plasma (50-55%) and </a:t>
            </a:r>
            <a:r>
              <a:rPr lang="en-GB" dirty="0" smtClean="0"/>
              <a:t>cells (45-50</a:t>
            </a:r>
            <a:r>
              <a:rPr lang="en-GB" dirty="0"/>
              <a:t>%).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-2885" y="17971"/>
            <a:ext cx="9073008" cy="786240"/>
            <a:chOff x="0" y="4307799"/>
            <a:chExt cx="9073008" cy="78624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0" y="4307799"/>
              <a:ext cx="9073008" cy="78624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8381" y="4346180"/>
              <a:ext cx="8996246" cy="7094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kern="1200" smtClean="0"/>
                <a:t>6.2.6 State that blood is composed of plasma, erythrocytes, leucocytes (phagocytes and lymphocytes) and platelets.</a:t>
              </a:r>
              <a:endParaRPr lang="en-GB" sz="1600" kern="1200"/>
            </a:p>
          </p:txBody>
        </p:sp>
      </p:grpSp>
      <p:sp>
        <p:nvSpPr>
          <p:cNvPr id="3" name="Rectangle 2"/>
          <p:cNvSpPr/>
          <p:nvPr/>
        </p:nvSpPr>
        <p:spPr>
          <a:xfrm>
            <a:off x="204341" y="2060848"/>
            <a:ext cx="558311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</a:t>
            </a:r>
            <a:r>
              <a:rPr lang="en-GB" b="1" dirty="0"/>
              <a:t>plasma</a:t>
            </a:r>
            <a:r>
              <a:rPr lang="en-GB" dirty="0"/>
              <a:t> is 90% water and dissolved in it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proteins (e.g. fibrinogen, globulins, albumins)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dissolved nutrients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hormones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waste materials</a:t>
            </a:r>
          </a:p>
          <a:p>
            <a:endParaRPr lang="en-GB" dirty="0" smtClean="0"/>
          </a:p>
          <a:p>
            <a:r>
              <a:rPr lang="en-GB" dirty="0" smtClean="0"/>
              <a:t>The </a:t>
            </a:r>
            <a:r>
              <a:rPr lang="en-GB" b="1" dirty="0"/>
              <a:t>cells </a:t>
            </a:r>
            <a:r>
              <a:rPr lang="en-GB" dirty="0"/>
              <a:t>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erythrocytes</a:t>
            </a:r>
            <a:r>
              <a:rPr lang="en-GB" dirty="0"/>
              <a:t> (red blood cells) (90%)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leucocytes</a:t>
            </a:r>
            <a:r>
              <a:rPr lang="en-GB" dirty="0"/>
              <a:t> (white blood cells)</a:t>
            </a:r>
          </a:p>
          <a:p>
            <a:r>
              <a:rPr lang="en-GB" dirty="0" smtClean="0"/>
              <a:t>	- phagocytes </a:t>
            </a:r>
            <a:r>
              <a:rPr lang="en-GB" dirty="0"/>
              <a:t>(70</a:t>
            </a:r>
            <a:r>
              <a:rPr lang="en-GB" dirty="0" smtClean="0"/>
              <a:t>%): non-specific </a:t>
            </a:r>
            <a:r>
              <a:rPr lang="en-GB" dirty="0"/>
              <a:t>defence: phagocytosis of </a:t>
            </a:r>
            <a:r>
              <a:rPr lang="en-GB" dirty="0" smtClean="0"/>
              <a:t>		antigens</a:t>
            </a:r>
            <a:endParaRPr lang="en-GB" dirty="0"/>
          </a:p>
          <a:p>
            <a:r>
              <a:rPr lang="en-GB" dirty="0" smtClean="0"/>
              <a:t>	- lymphocytes </a:t>
            </a:r>
            <a:r>
              <a:rPr lang="en-GB" dirty="0"/>
              <a:t>(30</a:t>
            </a:r>
            <a:r>
              <a:rPr lang="en-GB" dirty="0" smtClean="0"/>
              <a:t>%): specific </a:t>
            </a:r>
            <a:r>
              <a:rPr lang="en-GB" dirty="0" err="1"/>
              <a:t>defense</a:t>
            </a:r>
            <a:r>
              <a:rPr lang="en-GB" dirty="0"/>
              <a:t>: production of antibodies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thrombocytes</a:t>
            </a:r>
            <a:r>
              <a:rPr lang="en-GB" dirty="0"/>
              <a:t> (platelets)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876256" y="6015777"/>
            <a:ext cx="1011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hlinkClick r:id="rId2"/>
              </a:rPr>
              <a:t>LINK</a:t>
            </a:r>
            <a:endParaRPr lang="en-GB" dirty="0"/>
          </a:p>
        </p:txBody>
      </p:sp>
      <p:pic>
        <p:nvPicPr>
          <p:cNvPr id="7170" name="Picture 2" descr="http://upload.wikimedia.org/wikipedia/commons/8/82/SEM_blood_cell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59" y="1523291"/>
            <a:ext cx="3327941" cy="413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15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0009" y="980728"/>
            <a:ext cx="86409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</a:t>
            </a:r>
            <a:r>
              <a:rPr lang="en-GB" b="1" dirty="0"/>
              <a:t>function of the circulatory system is transport</a:t>
            </a:r>
            <a:r>
              <a:rPr lang="en-GB" dirty="0"/>
              <a:t>. </a:t>
            </a:r>
            <a:r>
              <a:rPr lang="en-GB" dirty="0" smtClean="0"/>
              <a:t>The following are transported </a:t>
            </a:r>
            <a:r>
              <a:rPr lang="en-GB" dirty="0"/>
              <a:t>by the blood: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nutrients e.g. glucose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oxygen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carbon dioxide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hormones e.g. insulin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antibodies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waste products e.g. urea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Heat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1628" y="31619"/>
            <a:ext cx="9073008" cy="786240"/>
            <a:chOff x="0" y="5140119"/>
            <a:chExt cx="9073008" cy="78624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0" y="5140119"/>
              <a:ext cx="9073008" cy="78624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8381" y="5178500"/>
              <a:ext cx="8996246" cy="7094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kern="1200" smtClean="0"/>
                <a:t>6.2.7 State that the following are transported by the blood: nutrients, oxygen, carbon dioxide, hormones, antibodies, urea and heat.</a:t>
              </a:r>
              <a:endParaRPr lang="en-GB" sz="1600" kern="120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18" y="1765851"/>
            <a:ext cx="4800533" cy="3600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009" y="3880840"/>
            <a:ext cx="38603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dirty="0"/>
              <a:t>Transport of </a:t>
            </a:r>
            <a:r>
              <a:rPr lang="en-GB" b="1" dirty="0"/>
              <a:t>oxygen and carbon dioxide </a:t>
            </a:r>
            <a:r>
              <a:rPr lang="en-GB" dirty="0"/>
              <a:t>is associated with the </a:t>
            </a:r>
            <a:r>
              <a:rPr lang="en-GB" b="1" dirty="0"/>
              <a:t>erythrocytes (Red </a:t>
            </a:r>
            <a:r>
              <a:rPr lang="en-GB" b="1" dirty="0" smtClean="0"/>
              <a:t>blood cells)</a:t>
            </a:r>
            <a:r>
              <a:rPr lang="en-GB" dirty="0" smtClean="0"/>
              <a:t>; </a:t>
            </a:r>
            <a:r>
              <a:rPr lang="en-GB" dirty="0"/>
              <a:t>all the </a:t>
            </a:r>
            <a:r>
              <a:rPr lang="en-GB" b="1" dirty="0"/>
              <a:t>other substances </a:t>
            </a:r>
            <a:r>
              <a:rPr lang="en-GB" dirty="0"/>
              <a:t>listed are </a:t>
            </a:r>
            <a:r>
              <a:rPr lang="en-GB" b="1" dirty="0"/>
              <a:t>dissolved in the blood</a:t>
            </a:r>
            <a:r>
              <a:rPr lang="en-GB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139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53302" y="4581128"/>
            <a:ext cx="3419098" cy="936104"/>
          </a:xfrm>
        </p:spPr>
        <p:txBody>
          <a:bodyPr>
            <a:noAutofit/>
          </a:bodyPr>
          <a:lstStyle/>
          <a:p>
            <a:endParaRPr lang="en-GB" sz="2000" dirty="0" smtClean="0">
              <a:solidFill>
                <a:srgbClr val="C00000"/>
              </a:solidFill>
            </a:endParaRPr>
          </a:p>
          <a:p>
            <a:r>
              <a:rPr lang="en-GB" sz="2000" dirty="0" smtClean="0">
                <a:solidFill>
                  <a:srgbClr val="C00000"/>
                </a:solidFill>
              </a:rPr>
              <a:t>6.2 The Transport system</a:t>
            </a:r>
            <a:endParaRPr lang="en-GB" sz="20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7655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IB Biology SFP - Mark Polko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644008" y="0"/>
            <a:ext cx="3528392" cy="2276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178" y="-1"/>
            <a:ext cx="3674230" cy="239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178" y="304823"/>
            <a:ext cx="1088504" cy="239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96" y="180594"/>
            <a:ext cx="1160512" cy="239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303" y="2394721"/>
            <a:ext cx="3576096" cy="44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527" y="-171400"/>
            <a:ext cx="2333625" cy="3819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Topic 6: 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Human Health and Physiology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8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dirty="0" smtClean="0"/>
              <a:t>IB Biology SFP - Mark Polko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519" y="129621"/>
            <a:ext cx="2935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ASSESSMENT STATEMENTS</a:t>
            </a:r>
          </a:p>
          <a:p>
            <a:endParaRPr lang="en-GB" dirty="0">
              <a:solidFill>
                <a:srgbClr val="0070C0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06479310"/>
              </p:ext>
            </p:extLst>
          </p:nvPr>
        </p:nvGraphicFramePr>
        <p:xfrm>
          <a:off x="70992" y="452786"/>
          <a:ext cx="9073008" cy="6072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51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BEFC565-2357-494C-8A1F-9893EB560A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BBEFC565-2357-494C-8A1F-9893EB560A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BBEFC565-2357-494C-8A1F-9893EB560A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BBEFC565-2357-494C-8A1F-9893EB560A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F504D4-8C21-40EB-8D84-FBAD4CAB66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1CF504D4-8C21-40EB-8D84-FBAD4CAB66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1CF504D4-8C21-40EB-8D84-FBAD4CAB66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1CF504D4-8C21-40EB-8D84-FBAD4CAB66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AA6A26F-28DF-47BC-9D50-EC5F8BDAF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graphicEl>
                                              <a:dgm id="{3AA6A26F-28DF-47BC-9D50-EC5F8BDAF0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graphicEl>
                                              <a:dgm id="{3AA6A26F-28DF-47BC-9D50-EC5F8BDAF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graphicEl>
                                              <a:dgm id="{3AA6A26F-28DF-47BC-9D50-EC5F8BDAF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19DCA87-99D9-4B88-B899-7E7D16C87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graphicEl>
                                              <a:dgm id="{919DCA87-99D9-4B88-B899-7E7D16C87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graphicEl>
                                              <a:dgm id="{919DCA87-99D9-4B88-B899-7E7D16C87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graphicEl>
                                              <a:dgm id="{919DCA87-99D9-4B88-B899-7E7D16C87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38AE3AF-5180-4006-AC17-94726B4AEC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graphicEl>
                                              <a:dgm id="{F38AE3AF-5180-4006-AC17-94726B4AEC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graphicEl>
                                              <a:dgm id="{F38AE3AF-5180-4006-AC17-94726B4AEC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graphicEl>
                                              <a:dgm id="{F38AE3AF-5180-4006-AC17-94726B4AEC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1D866AA-5387-403C-9CFE-AF7FA5A73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graphicEl>
                                              <a:dgm id="{21D866AA-5387-403C-9CFE-AF7FA5A735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graphicEl>
                                              <a:dgm id="{21D866AA-5387-403C-9CFE-AF7FA5A73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graphicEl>
                                              <a:dgm id="{21D866AA-5387-403C-9CFE-AF7FA5A73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9FC72BE-4A27-4B32-A262-DAE9E51A4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graphicEl>
                                              <a:dgm id="{E9FC72BE-4A27-4B32-A262-DAE9E51A48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graphicEl>
                                              <a:dgm id="{E9FC72BE-4A27-4B32-A262-DAE9E51A4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graphicEl>
                                              <a:dgm id="{E9FC72BE-4A27-4B32-A262-DAE9E51A4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3" grpId="0">
        <p:bldSub>
          <a:bldDgm bld="lvl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33485"/>
            <a:ext cx="52768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8380" y="116632"/>
            <a:ext cx="9073008" cy="786240"/>
            <a:chOff x="0" y="146198"/>
            <a:chExt cx="9073008" cy="786240"/>
          </a:xfrm>
          <a:scene3d>
            <a:camera prst="orthographicFront"/>
            <a:lightRig rig="flat" dir="t"/>
          </a:scene3d>
        </p:grpSpPr>
        <p:sp>
          <p:nvSpPr>
            <p:cNvPr id="13" name="Rounded Rectangle 12"/>
            <p:cNvSpPr/>
            <p:nvPr/>
          </p:nvSpPr>
          <p:spPr>
            <a:xfrm>
              <a:off x="0" y="146198"/>
              <a:ext cx="9073008" cy="78624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38381" y="184579"/>
              <a:ext cx="8996246" cy="7094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l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kern="1200" dirty="0" smtClean="0"/>
                <a:t>6.2.1 Draw and label a diagram of the heart showing the four chambers, associated blood vessels, valves and the route of blood through the heart. (</a:t>
              </a:r>
              <a:r>
                <a:rPr lang="en-GB" sz="1200" kern="1200" dirty="0" smtClean="0"/>
                <a:t>Care should be taken to show the relative wall thickness of the four chambers. Neither the coronary vessels nor the conductive system are required</a:t>
              </a:r>
              <a:r>
                <a:rPr lang="en-GB" sz="1400" kern="1200" dirty="0" smtClean="0"/>
                <a:t>.)</a:t>
              </a:r>
              <a:endParaRPr lang="en-GB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53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45928" y="1124744"/>
            <a:ext cx="520376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human heart </a:t>
            </a:r>
            <a:r>
              <a:rPr lang="en-GB" dirty="0" smtClean="0"/>
              <a:t>is </a:t>
            </a:r>
            <a:r>
              <a:rPr lang="en-GB" dirty="0"/>
              <a:t>a very specialised </a:t>
            </a:r>
            <a:r>
              <a:rPr lang="en-GB" dirty="0" smtClean="0"/>
              <a:t>organ that </a:t>
            </a:r>
            <a:r>
              <a:rPr lang="en-GB" dirty="0"/>
              <a:t>pumps blood through the body. It is divided into </a:t>
            </a:r>
            <a:r>
              <a:rPr lang="en-GB" dirty="0" smtClean="0"/>
              <a:t>a </a:t>
            </a:r>
            <a:r>
              <a:rPr lang="en-GB" b="1" dirty="0" smtClean="0"/>
              <a:t>left </a:t>
            </a:r>
            <a:r>
              <a:rPr lang="en-GB" b="1" dirty="0"/>
              <a:t>and right atrium </a:t>
            </a:r>
            <a:r>
              <a:rPr lang="en-GB" dirty="0"/>
              <a:t>(plural: atria) and a </a:t>
            </a:r>
            <a:r>
              <a:rPr lang="en-GB" b="1" dirty="0"/>
              <a:t>left and </a:t>
            </a:r>
            <a:r>
              <a:rPr lang="en-GB" b="1" dirty="0" smtClean="0"/>
              <a:t>right ventricle</a:t>
            </a:r>
            <a:r>
              <a:rPr lang="en-GB" b="1" dirty="0"/>
              <a:t>,</a:t>
            </a:r>
            <a:r>
              <a:rPr lang="en-GB" dirty="0"/>
              <a:t> each of which has specific characteristics </a:t>
            </a:r>
            <a:r>
              <a:rPr lang="en-GB" dirty="0" smtClean="0"/>
              <a:t>defined by </a:t>
            </a:r>
            <a:r>
              <a:rPr lang="en-GB" dirty="0"/>
              <a:t>its role in moving the blood through the </a:t>
            </a:r>
            <a:r>
              <a:rPr lang="en-GB" dirty="0" smtClean="0"/>
              <a:t>body. The </a:t>
            </a:r>
            <a:r>
              <a:rPr lang="en-GB" b="1" dirty="0"/>
              <a:t>atria have thin walls </a:t>
            </a:r>
            <a:r>
              <a:rPr lang="en-GB" dirty="0"/>
              <a:t>since they only have to put </a:t>
            </a:r>
            <a:r>
              <a:rPr lang="en-GB" dirty="0" smtClean="0"/>
              <a:t>enough pressure </a:t>
            </a:r>
            <a:r>
              <a:rPr lang="en-GB" dirty="0"/>
              <a:t>on the blood to move it into the ventricles, </a:t>
            </a:r>
            <a:r>
              <a:rPr lang="en-GB" dirty="0" smtClean="0"/>
              <a:t>which are </a:t>
            </a:r>
            <a:r>
              <a:rPr lang="en-GB" dirty="0"/>
              <a:t>next to the atria. </a:t>
            </a:r>
            <a:r>
              <a:rPr lang="en-GB" b="1" dirty="0"/>
              <a:t>The wall of the ventricles is </a:t>
            </a:r>
            <a:r>
              <a:rPr lang="en-GB" b="1" dirty="0" smtClean="0"/>
              <a:t>thicker </a:t>
            </a:r>
            <a:r>
              <a:rPr lang="en-GB" dirty="0" smtClean="0"/>
              <a:t>because </a:t>
            </a:r>
            <a:r>
              <a:rPr lang="en-GB" dirty="0"/>
              <a:t>they need to move </a:t>
            </a:r>
            <a:r>
              <a:rPr lang="en-GB" dirty="0" smtClean="0"/>
              <a:t>the blood </a:t>
            </a:r>
            <a:r>
              <a:rPr lang="en-GB" dirty="0"/>
              <a:t>further. </a:t>
            </a:r>
            <a:r>
              <a:rPr lang="en-GB" b="1" dirty="0"/>
              <a:t>The wall of the </a:t>
            </a:r>
            <a:r>
              <a:rPr lang="en-GB" b="1" dirty="0" smtClean="0"/>
              <a:t>left ventricle </a:t>
            </a:r>
            <a:r>
              <a:rPr lang="en-GB" b="1" dirty="0"/>
              <a:t>is thicker </a:t>
            </a:r>
            <a:r>
              <a:rPr lang="en-GB" dirty="0"/>
              <a:t>than that </a:t>
            </a:r>
            <a:r>
              <a:rPr lang="en-GB" dirty="0" smtClean="0"/>
              <a:t>of the </a:t>
            </a:r>
            <a:r>
              <a:rPr lang="en-GB" dirty="0"/>
              <a:t>right ventricle since the </a:t>
            </a:r>
            <a:r>
              <a:rPr lang="en-GB" dirty="0" smtClean="0"/>
              <a:t>left ventricle </a:t>
            </a:r>
            <a:r>
              <a:rPr lang="en-GB" dirty="0"/>
              <a:t>pumps the blood around</a:t>
            </a:r>
          </a:p>
          <a:p>
            <a:r>
              <a:rPr lang="en-GB" dirty="0"/>
              <a:t>the entire body and the </a:t>
            </a:r>
            <a:r>
              <a:rPr lang="en-GB" dirty="0" smtClean="0"/>
              <a:t>right ventricle </a:t>
            </a:r>
            <a:r>
              <a:rPr lang="en-GB" dirty="0"/>
              <a:t>only pumps the </a:t>
            </a:r>
            <a:r>
              <a:rPr lang="en-GB" dirty="0" smtClean="0"/>
              <a:t>blood to </a:t>
            </a:r>
            <a:r>
              <a:rPr lang="en-GB" dirty="0"/>
              <a:t>the lungs. The thicker the </a:t>
            </a:r>
            <a:r>
              <a:rPr lang="en-GB" dirty="0" smtClean="0"/>
              <a:t>wall, the </a:t>
            </a:r>
            <a:r>
              <a:rPr lang="en-GB" dirty="0"/>
              <a:t>more pressure can be put </a:t>
            </a:r>
            <a:r>
              <a:rPr lang="en-GB" dirty="0" smtClean="0"/>
              <a:t>on the </a:t>
            </a:r>
            <a:r>
              <a:rPr lang="en-GB" dirty="0"/>
              <a:t>blood and the further it can </a:t>
            </a:r>
            <a:r>
              <a:rPr lang="en-GB" dirty="0" smtClean="0"/>
              <a:t>be pumped</a:t>
            </a:r>
            <a:r>
              <a:rPr lang="en-GB" dirty="0"/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8380" y="116632"/>
            <a:ext cx="9073008" cy="786240"/>
            <a:chOff x="0" y="146198"/>
            <a:chExt cx="9073008" cy="786240"/>
          </a:xfrm>
          <a:scene3d>
            <a:camera prst="orthographicFront"/>
            <a:lightRig rig="flat" dir="t"/>
          </a:scene3d>
        </p:grpSpPr>
        <p:sp>
          <p:nvSpPr>
            <p:cNvPr id="16" name="Rounded Rectangle 15"/>
            <p:cNvSpPr/>
            <p:nvPr/>
          </p:nvSpPr>
          <p:spPr>
            <a:xfrm>
              <a:off x="0" y="146198"/>
              <a:ext cx="9073008" cy="78624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38381" y="184579"/>
              <a:ext cx="8996246" cy="7094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l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kern="1200" dirty="0" smtClean="0"/>
                <a:t>6.2.1 Draw and label a diagram of the heart showing the four chambers, associated blood vessels, valves and the route of blood through the heart. (</a:t>
              </a:r>
              <a:r>
                <a:rPr lang="en-GB" sz="1200" kern="1200" dirty="0" smtClean="0"/>
                <a:t>Care should be taken to show the relative wall thickness of the four chambers. Neither the coronary vessels nor the conductive system are required</a:t>
              </a:r>
              <a:r>
                <a:rPr lang="en-GB" sz="1400" kern="1200" dirty="0" smtClean="0"/>
                <a:t>.)</a:t>
              </a:r>
              <a:endParaRPr lang="en-GB" sz="1400" kern="12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89794"/>
            <a:ext cx="3626022" cy="44030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48264" y="1700808"/>
            <a:ext cx="196983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66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promocell.com/fileadmin/promocell/Kapitelbilder/Human_Coronary_Artery_Smooth_Muscle_Cells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854" y="1902384"/>
            <a:ext cx="5400600" cy="465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325" y="158710"/>
            <a:ext cx="9073008" cy="786240"/>
            <a:chOff x="0" y="978518"/>
            <a:chExt cx="9073008" cy="786240"/>
          </a:xfrm>
          <a:scene3d>
            <a:camera prst="orthographicFront"/>
            <a:lightRig rig="flat" dir="t"/>
          </a:scene3d>
        </p:grpSpPr>
        <p:sp>
          <p:nvSpPr>
            <p:cNvPr id="6" name="Rounded Rectangle 5"/>
            <p:cNvSpPr/>
            <p:nvPr/>
          </p:nvSpPr>
          <p:spPr>
            <a:xfrm>
              <a:off x="0" y="978518"/>
              <a:ext cx="9073008" cy="78624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38381" y="1016899"/>
              <a:ext cx="8996246" cy="7094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kern="1200" dirty="0" smtClean="0"/>
                <a:t>6.2.2 State that the coronary arteries supply heart muscle with oxygen and nutrients.</a:t>
              </a:r>
              <a:endParaRPr lang="en-GB" sz="1600" kern="12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228930" y="1151216"/>
            <a:ext cx="8604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Since the heart is an </a:t>
            </a:r>
            <a:r>
              <a:rPr lang="en-GB" b="1" dirty="0"/>
              <a:t>active muscle</a:t>
            </a:r>
            <a:r>
              <a:rPr lang="en-GB" dirty="0"/>
              <a:t>, it </a:t>
            </a:r>
            <a:r>
              <a:rPr lang="en-GB" b="1" dirty="0"/>
              <a:t>needs food (</a:t>
            </a:r>
            <a:r>
              <a:rPr lang="en-GB" b="1" dirty="0" smtClean="0"/>
              <a:t>glucose) and </a:t>
            </a:r>
            <a:r>
              <a:rPr lang="en-GB" b="1" dirty="0"/>
              <a:t>oxygen </a:t>
            </a:r>
            <a:r>
              <a:rPr lang="en-GB" dirty="0"/>
              <a:t>in order to release the energy (in </a:t>
            </a:r>
            <a:r>
              <a:rPr lang="en-GB" dirty="0" smtClean="0"/>
              <a:t>cellular respiration</a:t>
            </a:r>
            <a:r>
              <a:rPr lang="en-GB" dirty="0"/>
              <a:t>) to contract. The heart cannot readily </a:t>
            </a:r>
            <a:r>
              <a:rPr lang="en-GB" dirty="0" smtClean="0"/>
              <a:t>absorb oxygen </a:t>
            </a:r>
            <a:r>
              <a:rPr lang="en-GB" dirty="0"/>
              <a:t>and nutrients from the blood passing through </a:t>
            </a:r>
            <a:r>
              <a:rPr lang="en-GB" dirty="0" smtClean="0"/>
              <a:t>its chambers</a:t>
            </a:r>
            <a:r>
              <a:rPr lang="en-GB" dirty="0"/>
              <a:t>, so </a:t>
            </a:r>
            <a:r>
              <a:rPr lang="en-GB" b="1" dirty="0" smtClean="0"/>
              <a:t>coronary arteries</a:t>
            </a:r>
            <a:r>
              <a:rPr lang="en-GB" dirty="0" smtClean="0"/>
              <a:t> supply the heart </a:t>
            </a:r>
            <a:r>
              <a:rPr lang="en-GB" dirty="0"/>
              <a:t>muscles with its requirements.</a:t>
            </a:r>
          </a:p>
        </p:txBody>
      </p:sp>
    </p:spTree>
    <p:extLst>
      <p:ext uri="{BB962C8B-B14F-4D97-AF65-F5344CB8AC3E}">
        <p14:creationId xmlns:p14="http://schemas.microsoft.com/office/powerpoint/2010/main" val="167215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5778" y="931813"/>
            <a:ext cx="8640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 major component of the heart is </a:t>
            </a:r>
            <a:r>
              <a:rPr lang="en-GB" b="1" dirty="0"/>
              <a:t>muscle tissue</a:t>
            </a:r>
            <a:r>
              <a:rPr lang="en-GB" dirty="0"/>
              <a:t>. The </a:t>
            </a:r>
            <a:r>
              <a:rPr lang="en-GB" dirty="0" smtClean="0"/>
              <a:t>heart </a:t>
            </a:r>
            <a:r>
              <a:rPr lang="en-GB" b="1" dirty="0" smtClean="0">
                <a:solidFill>
                  <a:srgbClr val="FF0000"/>
                </a:solidFill>
              </a:rPr>
              <a:t>collects </a:t>
            </a:r>
            <a:r>
              <a:rPr lang="en-GB" b="1" dirty="0">
                <a:solidFill>
                  <a:srgbClr val="FF0000"/>
                </a:solidFill>
              </a:rPr>
              <a:t>blood </a:t>
            </a:r>
            <a:r>
              <a:rPr lang="en-GB" dirty="0"/>
              <a:t>from the body and lungs in </a:t>
            </a:r>
            <a:r>
              <a:rPr lang="en-GB" b="1" dirty="0">
                <a:solidFill>
                  <a:srgbClr val="FF0000"/>
                </a:solidFill>
              </a:rPr>
              <a:t>the right </a:t>
            </a:r>
            <a:r>
              <a:rPr lang="en-GB" b="1" dirty="0" smtClean="0">
                <a:solidFill>
                  <a:srgbClr val="FF0000"/>
                </a:solidFill>
              </a:rPr>
              <a:t>and left </a:t>
            </a:r>
            <a:r>
              <a:rPr lang="en-GB" b="1" dirty="0">
                <a:solidFill>
                  <a:srgbClr val="FF0000"/>
                </a:solidFill>
              </a:rPr>
              <a:t>atria</a:t>
            </a:r>
            <a:r>
              <a:rPr lang="en-GB" dirty="0"/>
              <a:t>, respectively. The blood is then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pumped into </a:t>
            </a:r>
            <a:r>
              <a:rPr lang="en-GB" b="1" dirty="0" smtClean="0">
                <a:solidFill>
                  <a:schemeClr val="bg2">
                    <a:lumMod val="50000"/>
                  </a:schemeClr>
                </a:solidFill>
              </a:rPr>
              <a:t>the right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and left ventricles</a:t>
            </a:r>
            <a:r>
              <a:rPr lang="en-GB" dirty="0"/>
              <a:t>, which are found directly </a:t>
            </a:r>
            <a:r>
              <a:rPr lang="en-GB" dirty="0" smtClean="0"/>
              <a:t>below the </a:t>
            </a:r>
            <a:r>
              <a:rPr lang="en-GB" dirty="0"/>
              <a:t>atria.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The right ventricle </a:t>
            </a:r>
            <a:r>
              <a:rPr lang="en-GB" dirty="0"/>
              <a:t>will pump the blood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the lungs</a:t>
            </a:r>
            <a:r>
              <a:rPr lang="en-GB" dirty="0"/>
              <a:t>. </a:t>
            </a:r>
            <a:endParaRPr lang="en-GB" dirty="0" smtClean="0"/>
          </a:p>
          <a:p>
            <a:r>
              <a:rPr lang="en-GB" dirty="0" smtClean="0"/>
              <a:t>The </a:t>
            </a:r>
            <a:r>
              <a:rPr lang="en-GB" dirty="0"/>
              <a:t>wall is thicker than that of the atria but </a:t>
            </a:r>
            <a:r>
              <a:rPr lang="en-GB" dirty="0" smtClean="0"/>
              <a:t>thinner than </a:t>
            </a:r>
            <a:r>
              <a:rPr lang="en-GB" dirty="0"/>
              <a:t>that of the left ventricle. The </a:t>
            </a:r>
            <a:r>
              <a:rPr lang="en-GB" b="1" dirty="0">
                <a:solidFill>
                  <a:srgbClr val="FFC000"/>
                </a:solidFill>
              </a:rPr>
              <a:t>left ventricle </a:t>
            </a:r>
            <a:r>
              <a:rPr lang="en-GB" dirty="0"/>
              <a:t>pumps </a:t>
            </a:r>
            <a:r>
              <a:rPr lang="en-GB" dirty="0" smtClean="0"/>
              <a:t>the blood </a:t>
            </a:r>
            <a:r>
              <a:rPr lang="en-GB" dirty="0"/>
              <a:t>into </a:t>
            </a:r>
            <a:r>
              <a:rPr lang="en-GB" b="1" dirty="0">
                <a:solidFill>
                  <a:srgbClr val="FFC000"/>
                </a:solidFill>
              </a:rPr>
              <a:t>the aorta and from there it goes to the rest </a:t>
            </a:r>
            <a:r>
              <a:rPr lang="en-GB" b="1" dirty="0" smtClean="0">
                <a:solidFill>
                  <a:srgbClr val="FFC000"/>
                </a:solidFill>
              </a:rPr>
              <a:t>of the </a:t>
            </a:r>
            <a:r>
              <a:rPr lang="en-GB" b="1" dirty="0">
                <a:solidFill>
                  <a:srgbClr val="FFC000"/>
                </a:solidFill>
              </a:rPr>
              <a:t>body</a:t>
            </a:r>
            <a:r>
              <a:rPr lang="en-GB" dirty="0"/>
              <a:t>. Since this is the longest distance that the </a:t>
            </a:r>
            <a:r>
              <a:rPr lang="en-GB" dirty="0" smtClean="0"/>
              <a:t>blood must </a:t>
            </a:r>
            <a:r>
              <a:rPr lang="en-GB" dirty="0"/>
              <a:t>travel, it needs to be pushed out of the heart </a:t>
            </a:r>
            <a:r>
              <a:rPr lang="en-GB" dirty="0" smtClean="0"/>
              <a:t>with some </a:t>
            </a:r>
            <a:r>
              <a:rPr lang="en-GB" dirty="0"/>
              <a:t>force. This explains why the </a:t>
            </a:r>
            <a:r>
              <a:rPr lang="en-GB" b="1" dirty="0">
                <a:solidFill>
                  <a:srgbClr val="0070C0"/>
                </a:solidFill>
              </a:rPr>
              <a:t>wall of the left </a:t>
            </a:r>
            <a:r>
              <a:rPr lang="en-GB" b="1" dirty="0" smtClean="0">
                <a:solidFill>
                  <a:srgbClr val="0070C0"/>
                </a:solidFill>
              </a:rPr>
              <a:t>ventricle is </a:t>
            </a:r>
            <a:r>
              <a:rPr lang="en-GB" b="1" dirty="0">
                <a:solidFill>
                  <a:srgbClr val="0070C0"/>
                </a:solidFill>
              </a:rPr>
              <a:t>the thickest </a:t>
            </a:r>
            <a:r>
              <a:rPr lang="en-GB" dirty="0"/>
              <a:t>wall of all the chambers of the heart.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9754" y="116632"/>
            <a:ext cx="9073008" cy="786240"/>
            <a:chOff x="0" y="1810838"/>
            <a:chExt cx="9073008" cy="78624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0" y="1810838"/>
              <a:ext cx="9073008" cy="78624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8381" y="1849219"/>
              <a:ext cx="8996246" cy="7094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smtClean="0"/>
                <a:t>6.2.3 Explain the action of the heart in terms of collecting blood, pumping blood, and opening and closing of valves.</a:t>
              </a:r>
              <a:endParaRPr lang="en-GB" sz="2000" kern="1200"/>
            </a:p>
          </p:txBody>
        </p:sp>
      </p:grpSp>
      <p:sp>
        <p:nvSpPr>
          <p:cNvPr id="3" name="AutoShape 2" descr="http://upload.wikimedia.org/wikipedia/commons/e/e0/Heart_diagram-en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http://upload.wikimedia.org/wikipedia/commons/e/e0/Heart_diagram-en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6" descr="http://upload.wikimedia.org/wikipedia/commons/e/e0/Heart_diagram-en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8" descr="http://upload.wikimedia.org/wikipedia/commons/e/e5/Diagram_of_the_human_heart_(cropped)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10" descr="http://upload.wikimedia.org/wikipedia/commons/e/e0/Heart_diagram-en.sv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957515" y="3645024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hlinkClick r:id="rId2"/>
              </a:rPr>
              <a:t>LINK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00" y="3752176"/>
            <a:ext cx="2473894" cy="30040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93194" y="3703939"/>
            <a:ext cx="1343944" cy="23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53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lipart.dk.co.uk/DKImages/exp_humanbody/exp_human0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" b="2585"/>
          <a:stretch/>
        </p:blipFill>
        <p:spPr bwMode="auto">
          <a:xfrm>
            <a:off x="6439244" y="2086122"/>
            <a:ext cx="2682741" cy="416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lassconnection.s3.amazonaws.com/754/flashcards/566754/png/double_circulation_in_vertebrates132035595213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2"/>
          <a:stretch/>
        </p:blipFill>
        <p:spPr bwMode="auto">
          <a:xfrm>
            <a:off x="0" y="2145809"/>
            <a:ext cx="6495657" cy="420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9512" y="98424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Mammals have a </a:t>
            </a:r>
            <a:r>
              <a:rPr lang="en-GB" b="1" dirty="0"/>
              <a:t>double circulation</a:t>
            </a:r>
            <a:r>
              <a:rPr lang="en-GB" dirty="0"/>
              <a:t>, this means the </a:t>
            </a:r>
            <a:r>
              <a:rPr lang="en-GB" dirty="0" smtClean="0"/>
              <a:t>blood coming </a:t>
            </a:r>
            <a:r>
              <a:rPr lang="en-GB" dirty="0"/>
              <a:t>from the body goes through the heart, to </a:t>
            </a:r>
            <a:r>
              <a:rPr lang="en-GB" dirty="0" smtClean="0"/>
              <a:t>the lungs</a:t>
            </a:r>
            <a:r>
              <a:rPr lang="en-GB" dirty="0"/>
              <a:t>, back to the heart and then to the body. The </a:t>
            </a:r>
            <a:r>
              <a:rPr lang="en-GB" dirty="0" smtClean="0"/>
              <a:t>heart is </a:t>
            </a:r>
            <a:r>
              <a:rPr lang="en-GB" dirty="0"/>
              <a:t>therefore divided into a right and a left side. Each </a:t>
            </a:r>
            <a:r>
              <a:rPr lang="en-GB" dirty="0" smtClean="0"/>
              <a:t>side has </a:t>
            </a:r>
            <a:r>
              <a:rPr lang="en-GB" dirty="0"/>
              <a:t>an atrium and a ventricle.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2612" y="116632"/>
            <a:ext cx="9073008" cy="786240"/>
            <a:chOff x="0" y="1810838"/>
            <a:chExt cx="9073008" cy="78624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0" y="1810838"/>
              <a:ext cx="9073008" cy="78624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8381" y="1849219"/>
              <a:ext cx="8996246" cy="7094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smtClean="0"/>
                <a:t>6.2.3 Explain the action of the heart in terms of collecting blood, pumping blood, and opening and closing of valves.</a:t>
              </a:r>
              <a:endParaRPr lang="en-GB" sz="20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41694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6735" y="1052736"/>
            <a:ext cx="8970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</a:t>
            </a:r>
            <a:r>
              <a:rPr lang="en-GB" b="1" dirty="0"/>
              <a:t>direction of the blood flow </a:t>
            </a:r>
            <a:r>
              <a:rPr lang="en-GB" dirty="0"/>
              <a:t>is controlled by the </a:t>
            </a:r>
            <a:r>
              <a:rPr lang="en-GB" b="1" dirty="0" smtClean="0">
                <a:solidFill>
                  <a:srgbClr val="0070C0"/>
                </a:solidFill>
              </a:rPr>
              <a:t>valves. </a:t>
            </a:r>
            <a:r>
              <a:rPr lang="en-GB" dirty="0" smtClean="0"/>
              <a:t>Valves </a:t>
            </a:r>
            <a:r>
              <a:rPr lang="en-GB" dirty="0"/>
              <a:t>are flaps of tissue without muscle. Valves are </a:t>
            </a:r>
            <a:r>
              <a:rPr lang="en-GB" dirty="0" smtClean="0"/>
              <a:t>opened and </a:t>
            </a:r>
            <a:r>
              <a:rPr lang="en-GB" dirty="0"/>
              <a:t>closed by the flow of blood. As long as the blood </a:t>
            </a:r>
            <a:r>
              <a:rPr lang="en-GB" dirty="0" smtClean="0"/>
              <a:t>flows in </a:t>
            </a:r>
            <a:r>
              <a:rPr lang="en-GB" dirty="0"/>
              <a:t>the right direction, the valves remain pushed open. </a:t>
            </a:r>
            <a:r>
              <a:rPr lang="en-GB" dirty="0" smtClean="0"/>
              <a:t>As soon </a:t>
            </a:r>
            <a:r>
              <a:rPr lang="en-GB" dirty="0"/>
              <a:t>as the blood starts to flow in the wrong </a:t>
            </a:r>
            <a:r>
              <a:rPr lang="en-GB" dirty="0" smtClean="0"/>
              <a:t>direction, they </a:t>
            </a:r>
            <a:r>
              <a:rPr lang="en-GB" dirty="0"/>
              <a:t>are pushed shut. 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2612" y="116632"/>
            <a:ext cx="9073008" cy="786240"/>
            <a:chOff x="0" y="1810838"/>
            <a:chExt cx="9073008" cy="78624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0" y="1810838"/>
              <a:ext cx="9073008" cy="78624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8381" y="1849219"/>
              <a:ext cx="8996246" cy="7094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smtClean="0"/>
                <a:t>6.2.3 Explain the action of the heart in terms of collecting blood, pumping blood, and opening and closing of valves.</a:t>
              </a:r>
              <a:endParaRPr lang="en-GB" sz="2000" kern="1200"/>
            </a:p>
          </p:txBody>
        </p:sp>
      </p:grpSp>
      <p:pic>
        <p:nvPicPr>
          <p:cNvPr id="3074" name="Picture 2" descr="http://www.cts.usc.edu/graphics/heartvalves-heartcrosssecti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48814"/>
            <a:ext cx="6870134" cy="420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08304" y="263691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3"/>
              </a:rPr>
              <a:t>LINK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45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1844" y="6490446"/>
            <a:ext cx="1332156" cy="365125"/>
          </a:xfrm>
        </p:spPr>
        <p:txBody>
          <a:bodyPr/>
          <a:lstStyle/>
          <a:p>
            <a:pPr algn="ctr"/>
            <a:fld id="{6E2D2B3B-882E-40F3-A32F-6DD516915044}" type="slidenum">
              <a:rPr lang="en-US" smtClean="0">
                <a:solidFill>
                  <a:schemeClr val="tx1"/>
                </a:solidFill>
              </a:rPr>
              <a:pPr algn="ctr"/>
              <a:t>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71800" y="6492875"/>
            <a:ext cx="3502152" cy="365125"/>
          </a:xfrm>
        </p:spPr>
        <p:txBody>
          <a:bodyPr/>
          <a:lstStyle/>
          <a:p>
            <a:pPr algn="ctr"/>
            <a:r>
              <a:rPr lang="en-US" smtClean="0"/>
              <a:t>IB Biology SFP - Mark Polko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3527" y="1052736"/>
            <a:ext cx="87237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</a:t>
            </a:r>
            <a:r>
              <a:rPr lang="en-GB" dirty="0" err="1"/>
              <a:t>atrio</a:t>
            </a:r>
            <a:r>
              <a:rPr lang="en-GB" dirty="0"/>
              <a:t>-ventricular valve </a:t>
            </a:r>
            <a:r>
              <a:rPr lang="en-GB" dirty="0" smtClean="0"/>
              <a:t>(AV valve) between </a:t>
            </a:r>
            <a:r>
              <a:rPr lang="en-GB" dirty="0"/>
              <a:t>the right atrium </a:t>
            </a:r>
            <a:r>
              <a:rPr lang="en-GB" dirty="0" smtClean="0"/>
              <a:t>and the </a:t>
            </a:r>
            <a:r>
              <a:rPr lang="en-GB" dirty="0"/>
              <a:t>right ventricle is called the </a:t>
            </a:r>
            <a:r>
              <a:rPr lang="en-GB" b="1" dirty="0">
                <a:solidFill>
                  <a:srgbClr val="0070C0"/>
                </a:solidFill>
              </a:rPr>
              <a:t>tricuspid valve</a:t>
            </a:r>
            <a:r>
              <a:rPr lang="en-GB" dirty="0"/>
              <a:t>; the </a:t>
            </a:r>
            <a:r>
              <a:rPr lang="en-GB" dirty="0" smtClean="0"/>
              <a:t>one between </a:t>
            </a:r>
            <a:r>
              <a:rPr lang="en-GB" dirty="0"/>
              <a:t>the left atrium and left ventricle is called </a:t>
            </a:r>
            <a:r>
              <a:rPr lang="en-GB" dirty="0" smtClean="0"/>
              <a:t>the </a:t>
            </a:r>
            <a:r>
              <a:rPr lang="en-GB" b="1" dirty="0" smtClean="0">
                <a:solidFill>
                  <a:srgbClr val="0070C0"/>
                </a:solidFill>
              </a:rPr>
              <a:t>bicuspid </a:t>
            </a:r>
            <a:r>
              <a:rPr lang="en-GB" b="1" dirty="0">
                <a:solidFill>
                  <a:srgbClr val="0070C0"/>
                </a:solidFill>
              </a:rPr>
              <a:t>valve</a:t>
            </a:r>
            <a:r>
              <a:rPr lang="en-GB" dirty="0"/>
              <a:t>. The valves in the </a:t>
            </a:r>
            <a:r>
              <a:rPr lang="en-GB" dirty="0" smtClean="0"/>
              <a:t> pulmonary </a:t>
            </a:r>
            <a:r>
              <a:rPr lang="en-GB" dirty="0"/>
              <a:t>artery </a:t>
            </a:r>
            <a:r>
              <a:rPr lang="en-GB" dirty="0" smtClean="0"/>
              <a:t>and an </a:t>
            </a:r>
            <a:r>
              <a:rPr lang="en-GB" dirty="0"/>
              <a:t>the aorta are </a:t>
            </a:r>
            <a:r>
              <a:rPr lang="en-GB" b="1" dirty="0">
                <a:solidFill>
                  <a:srgbClr val="0070C0"/>
                </a:solidFill>
              </a:rPr>
              <a:t>semi-lunar valves</a:t>
            </a:r>
            <a:r>
              <a:rPr lang="en-GB" dirty="0" smtClean="0"/>
              <a:t>. The </a:t>
            </a:r>
            <a:r>
              <a:rPr lang="en-GB" dirty="0"/>
              <a:t>valves have </a:t>
            </a:r>
            <a:r>
              <a:rPr lang="en-GB" dirty="0" smtClean="0"/>
              <a:t>some strings </a:t>
            </a:r>
            <a:r>
              <a:rPr lang="en-GB" dirty="0"/>
              <a:t>of connective tissue attached to them. This </a:t>
            </a:r>
            <a:r>
              <a:rPr lang="en-GB" dirty="0" smtClean="0"/>
              <a:t>prevents them </a:t>
            </a:r>
            <a:r>
              <a:rPr lang="en-GB" dirty="0"/>
              <a:t>from opening to the wrong side.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2612" y="116632"/>
            <a:ext cx="9073008" cy="786240"/>
            <a:chOff x="0" y="1810838"/>
            <a:chExt cx="9073008" cy="78624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0" y="1810838"/>
              <a:ext cx="9073008" cy="78624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8381" y="1849219"/>
              <a:ext cx="8996246" cy="7094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smtClean="0"/>
                <a:t>6.2.3 Explain the action of the heart in terms of collecting blood, pumping blood, and opening and closing of valves.</a:t>
              </a:r>
              <a:endParaRPr lang="en-GB" sz="2000" kern="120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16" y="2564904"/>
            <a:ext cx="4310512" cy="396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4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plate MP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MP</Template>
  <TotalTime>33958</TotalTime>
  <Words>1884</Words>
  <Application>Microsoft Office PowerPoint</Application>
  <PresentationFormat>On-screen Show (4:3)</PresentationFormat>
  <Paragraphs>122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Template MP</vt:lpstr>
      <vt:lpstr>Topic 6: Human Health and Physiology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Topic 6: Human Health and Physiology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</dc:title>
  <dc:creator>Mark Polko</dc:creator>
  <cp:lastModifiedBy>Mark Polko</cp:lastModifiedBy>
  <cp:revision>379</cp:revision>
  <dcterms:created xsi:type="dcterms:W3CDTF">2013-08-21T17:54:09Z</dcterms:created>
  <dcterms:modified xsi:type="dcterms:W3CDTF">2014-03-26T11:53:49Z</dcterms:modified>
</cp:coreProperties>
</file>