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notesMasterIdLst>
    <p:notesMasterId r:id="rId29"/>
  </p:notes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4"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10" autoAdjust="0"/>
    <p:restoredTop sz="94671" autoAdjust="0"/>
  </p:normalViewPr>
  <p:slideViewPr>
    <p:cSldViewPr>
      <p:cViewPr varScale="1">
        <p:scale>
          <a:sx n="70" d="100"/>
          <a:sy n="70" d="100"/>
        </p:scale>
        <p:origin x="-125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4199C5-867B-4775-A654-F4B2C2C686E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BED91803-03CA-47FB-ACF1-255F04D4D9E4}">
      <dgm:prSet custT="1"/>
      <dgm:spPr/>
      <dgm:t>
        <a:bodyPr/>
        <a:lstStyle/>
        <a:p>
          <a:pPr rtl="0"/>
          <a:r>
            <a:rPr lang="en-GB" sz="1100" smtClean="0"/>
            <a:t>4.3.1 Define </a:t>
          </a:r>
          <a:r>
            <a:rPr lang="en-GB" sz="1100" i="1" smtClean="0"/>
            <a:t>genotype</a:t>
          </a:r>
          <a:r>
            <a:rPr lang="en-GB" sz="1100" smtClean="0"/>
            <a:t>, </a:t>
          </a:r>
          <a:r>
            <a:rPr lang="en-GB" sz="1100" i="1" smtClean="0"/>
            <a:t>phenotype</a:t>
          </a:r>
          <a:r>
            <a:rPr lang="en-GB" sz="1100" smtClean="0"/>
            <a:t>, d</a:t>
          </a:r>
          <a:r>
            <a:rPr lang="en-GB" sz="1100" i="1" smtClean="0"/>
            <a:t>ominant allele</a:t>
          </a:r>
          <a:r>
            <a:rPr lang="en-GB" sz="1100" smtClean="0"/>
            <a:t>, </a:t>
          </a:r>
          <a:r>
            <a:rPr lang="en-GB" sz="1100" i="1" smtClean="0"/>
            <a:t>recessive allele</a:t>
          </a:r>
          <a:r>
            <a:rPr lang="en-GB" sz="1100" smtClean="0"/>
            <a:t>, </a:t>
          </a:r>
          <a:r>
            <a:rPr lang="en-GB" sz="1100" i="1" smtClean="0"/>
            <a:t>codominant alleles</a:t>
          </a:r>
          <a:r>
            <a:rPr lang="en-GB" sz="1100" smtClean="0"/>
            <a:t>, </a:t>
          </a:r>
          <a:r>
            <a:rPr lang="en-GB" sz="1100" i="1" smtClean="0"/>
            <a:t>locus</a:t>
          </a:r>
          <a:r>
            <a:rPr lang="en-GB" sz="1100" smtClean="0"/>
            <a:t>, </a:t>
          </a:r>
          <a:r>
            <a:rPr lang="en-GB" sz="1100" i="1" smtClean="0"/>
            <a:t>homozygous</a:t>
          </a:r>
          <a:r>
            <a:rPr lang="en-GB" sz="1100" smtClean="0"/>
            <a:t>, </a:t>
          </a:r>
          <a:r>
            <a:rPr lang="en-GB" sz="1100" i="1" smtClean="0"/>
            <a:t>heterozygous</a:t>
          </a:r>
          <a:r>
            <a:rPr lang="en-GB" sz="1100" smtClean="0"/>
            <a:t>, </a:t>
          </a:r>
          <a:r>
            <a:rPr lang="en-GB" sz="1100" i="1" smtClean="0"/>
            <a:t>carrier </a:t>
          </a:r>
          <a:r>
            <a:rPr lang="en-GB" sz="1100" smtClean="0"/>
            <a:t>and </a:t>
          </a:r>
          <a:r>
            <a:rPr lang="en-GB" sz="1100" i="1" smtClean="0"/>
            <a:t>test cross</a:t>
          </a:r>
          <a:r>
            <a:rPr lang="en-GB" sz="1100" smtClean="0"/>
            <a:t>.</a:t>
          </a:r>
          <a:endParaRPr lang="en-GB" sz="1100"/>
        </a:p>
      </dgm:t>
    </dgm:pt>
    <dgm:pt modelId="{AD1375FE-D4DA-4A89-A5E4-2BC88205F48F}" type="parTrans" cxnId="{2F1F714B-C10E-4F7A-AE75-61722838DC86}">
      <dgm:prSet/>
      <dgm:spPr/>
      <dgm:t>
        <a:bodyPr/>
        <a:lstStyle/>
        <a:p>
          <a:endParaRPr lang="en-GB"/>
        </a:p>
      </dgm:t>
    </dgm:pt>
    <dgm:pt modelId="{3ED9FEB4-A246-4A38-9E5D-112D86B03DF5}" type="sibTrans" cxnId="{2F1F714B-C10E-4F7A-AE75-61722838DC86}">
      <dgm:prSet/>
      <dgm:spPr/>
      <dgm:t>
        <a:bodyPr/>
        <a:lstStyle/>
        <a:p>
          <a:endParaRPr lang="en-GB"/>
        </a:p>
      </dgm:t>
    </dgm:pt>
    <dgm:pt modelId="{028C3A41-84F8-4564-BD14-5CD5F45EC94C}">
      <dgm:prSet/>
      <dgm:spPr/>
      <dgm:t>
        <a:bodyPr/>
        <a:lstStyle/>
        <a:p>
          <a:pPr rtl="0"/>
          <a:r>
            <a:rPr lang="en-GB" smtClean="0"/>
            <a:t>4.3.2 Determine the genotypes and phenotypes of the offspring of a monohybrid cross using a Punnett grid.</a:t>
          </a:r>
          <a:endParaRPr lang="en-GB"/>
        </a:p>
      </dgm:t>
    </dgm:pt>
    <dgm:pt modelId="{1CEA78E6-11DD-4B93-A31A-8EB615633BA5}" type="parTrans" cxnId="{4A5855FD-D685-4F38-8239-AB63EC229D8A}">
      <dgm:prSet/>
      <dgm:spPr/>
      <dgm:t>
        <a:bodyPr/>
        <a:lstStyle/>
        <a:p>
          <a:endParaRPr lang="en-GB"/>
        </a:p>
      </dgm:t>
    </dgm:pt>
    <dgm:pt modelId="{5843E6F1-0C01-4251-A2F2-02DDAD278D6C}" type="sibTrans" cxnId="{4A5855FD-D685-4F38-8239-AB63EC229D8A}">
      <dgm:prSet/>
      <dgm:spPr/>
      <dgm:t>
        <a:bodyPr/>
        <a:lstStyle/>
        <a:p>
          <a:endParaRPr lang="en-GB"/>
        </a:p>
      </dgm:t>
    </dgm:pt>
    <dgm:pt modelId="{7935410E-0368-46F1-9AAA-8A19ECDAC995}">
      <dgm:prSet/>
      <dgm:spPr/>
      <dgm:t>
        <a:bodyPr/>
        <a:lstStyle/>
        <a:p>
          <a:pPr rtl="0"/>
          <a:r>
            <a:rPr lang="en-GB" smtClean="0"/>
            <a:t>4.3.3 State that some genes have more than two alleles (multiple alleles).</a:t>
          </a:r>
          <a:endParaRPr lang="en-GB"/>
        </a:p>
      </dgm:t>
    </dgm:pt>
    <dgm:pt modelId="{6FD5A0D2-6E0A-4D82-9265-D5AC4FD02D44}" type="parTrans" cxnId="{B74FCE53-6FBB-4490-8555-B1700632EF4C}">
      <dgm:prSet/>
      <dgm:spPr/>
      <dgm:t>
        <a:bodyPr/>
        <a:lstStyle/>
        <a:p>
          <a:endParaRPr lang="en-GB"/>
        </a:p>
      </dgm:t>
    </dgm:pt>
    <dgm:pt modelId="{9066C06B-5AB4-4DAD-ABBD-16254954CCB3}" type="sibTrans" cxnId="{B74FCE53-6FBB-4490-8555-B1700632EF4C}">
      <dgm:prSet/>
      <dgm:spPr/>
      <dgm:t>
        <a:bodyPr/>
        <a:lstStyle/>
        <a:p>
          <a:endParaRPr lang="en-GB"/>
        </a:p>
      </dgm:t>
    </dgm:pt>
    <dgm:pt modelId="{F6C7D059-DD33-47F5-BDB5-1B2E6D8328CC}">
      <dgm:prSet/>
      <dgm:spPr/>
      <dgm:t>
        <a:bodyPr/>
        <a:lstStyle/>
        <a:p>
          <a:pPr rtl="0"/>
          <a:r>
            <a:rPr lang="en-GB" dirty="0" smtClean="0"/>
            <a:t>4.3.4 Describe ABO blood groups as an example of </a:t>
          </a:r>
          <a:r>
            <a:rPr lang="en-GB" dirty="0" err="1" smtClean="0"/>
            <a:t>codominance</a:t>
          </a:r>
          <a:r>
            <a:rPr lang="en-GB" dirty="0" smtClean="0"/>
            <a:t> and multiple alleles.</a:t>
          </a:r>
          <a:endParaRPr lang="en-GB" dirty="0"/>
        </a:p>
      </dgm:t>
    </dgm:pt>
    <dgm:pt modelId="{B5E1337D-BDEB-452A-836F-D8173D015D74}" type="parTrans" cxnId="{E7C4B8A6-582C-42E4-947E-4265AF2DCFDC}">
      <dgm:prSet/>
      <dgm:spPr/>
      <dgm:t>
        <a:bodyPr/>
        <a:lstStyle/>
        <a:p>
          <a:endParaRPr lang="en-GB"/>
        </a:p>
      </dgm:t>
    </dgm:pt>
    <dgm:pt modelId="{19AD9AE1-A7CB-4135-BAB8-D4F533897EDB}" type="sibTrans" cxnId="{E7C4B8A6-582C-42E4-947E-4265AF2DCFDC}">
      <dgm:prSet/>
      <dgm:spPr/>
      <dgm:t>
        <a:bodyPr/>
        <a:lstStyle/>
        <a:p>
          <a:endParaRPr lang="en-GB"/>
        </a:p>
      </dgm:t>
    </dgm:pt>
    <dgm:pt modelId="{D30DEB9A-7B83-4E6C-B742-DAA943F01306}">
      <dgm:prSet/>
      <dgm:spPr/>
      <dgm:t>
        <a:bodyPr/>
        <a:lstStyle/>
        <a:p>
          <a:pPr rtl="0"/>
          <a:r>
            <a:rPr lang="en-GB" smtClean="0"/>
            <a:t>4.3.5 Explain how the sex chromosomes control gender by referring to the inheritance of X and Y chromosomes in humans.</a:t>
          </a:r>
          <a:endParaRPr lang="en-GB"/>
        </a:p>
      </dgm:t>
    </dgm:pt>
    <dgm:pt modelId="{3106B0EB-961F-49DD-B988-1F8B390ABB12}" type="parTrans" cxnId="{B1338971-8ACB-4AFA-9D8E-A9DA32D9469F}">
      <dgm:prSet/>
      <dgm:spPr/>
      <dgm:t>
        <a:bodyPr/>
        <a:lstStyle/>
        <a:p>
          <a:endParaRPr lang="en-GB"/>
        </a:p>
      </dgm:t>
    </dgm:pt>
    <dgm:pt modelId="{A9629A94-5005-4583-BEA8-1A66BC60E8E0}" type="sibTrans" cxnId="{B1338971-8ACB-4AFA-9D8E-A9DA32D9469F}">
      <dgm:prSet/>
      <dgm:spPr/>
      <dgm:t>
        <a:bodyPr/>
        <a:lstStyle/>
        <a:p>
          <a:endParaRPr lang="en-GB"/>
        </a:p>
      </dgm:t>
    </dgm:pt>
    <dgm:pt modelId="{C842D27E-47F9-4CE4-B331-77E155E23C39}">
      <dgm:prSet/>
      <dgm:spPr/>
      <dgm:t>
        <a:bodyPr/>
        <a:lstStyle/>
        <a:p>
          <a:pPr rtl="0"/>
          <a:r>
            <a:rPr lang="en-GB" smtClean="0"/>
            <a:t>4.3.6 State that some genes are present on the X chromosome and absent from the shorter Y chromosome in humans.</a:t>
          </a:r>
          <a:endParaRPr lang="en-GB"/>
        </a:p>
      </dgm:t>
    </dgm:pt>
    <dgm:pt modelId="{7E8FFB80-29DB-4FA3-8778-1F7E9D369276}" type="parTrans" cxnId="{52419BA9-2CE9-4C09-B76C-42A390E2D64B}">
      <dgm:prSet/>
      <dgm:spPr/>
      <dgm:t>
        <a:bodyPr/>
        <a:lstStyle/>
        <a:p>
          <a:endParaRPr lang="en-GB"/>
        </a:p>
      </dgm:t>
    </dgm:pt>
    <dgm:pt modelId="{1F84ED6E-F12F-408C-A85E-38229D3B36D7}" type="sibTrans" cxnId="{52419BA9-2CE9-4C09-B76C-42A390E2D64B}">
      <dgm:prSet/>
      <dgm:spPr/>
      <dgm:t>
        <a:bodyPr/>
        <a:lstStyle/>
        <a:p>
          <a:endParaRPr lang="en-GB"/>
        </a:p>
      </dgm:t>
    </dgm:pt>
    <dgm:pt modelId="{F795D386-FC62-41F7-BE96-771938D5F60C}">
      <dgm:prSet/>
      <dgm:spPr/>
      <dgm:t>
        <a:bodyPr/>
        <a:lstStyle/>
        <a:p>
          <a:pPr rtl="0"/>
          <a:r>
            <a:rPr lang="en-GB" smtClean="0"/>
            <a:t>4.3.7 Define </a:t>
          </a:r>
          <a:r>
            <a:rPr lang="en-GB" i="1" smtClean="0"/>
            <a:t>sex linkage</a:t>
          </a:r>
          <a:r>
            <a:rPr lang="en-GB" smtClean="0"/>
            <a:t>. </a:t>
          </a:r>
          <a:endParaRPr lang="en-GB"/>
        </a:p>
      </dgm:t>
    </dgm:pt>
    <dgm:pt modelId="{71D9C646-EE1C-4EA6-9604-36ECB0267155}" type="parTrans" cxnId="{2A973C48-2AE3-4AF8-AE52-32217A5AE85A}">
      <dgm:prSet/>
      <dgm:spPr/>
      <dgm:t>
        <a:bodyPr/>
        <a:lstStyle/>
        <a:p>
          <a:endParaRPr lang="en-GB"/>
        </a:p>
      </dgm:t>
    </dgm:pt>
    <dgm:pt modelId="{CDC39AA3-417C-4AE7-A5EB-FCE7361983F8}" type="sibTrans" cxnId="{2A973C48-2AE3-4AF8-AE52-32217A5AE85A}">
      <dgm:prSet/>
      <dgm:spPr/>
      <dgm:t>
        <a:bodyPr/>
        <a:lstStyle/>
        <a:p>
          <a:endParaRPr lang="en-GB"/>
        </a:p>
      </dgm:t>
    </dgm:pt>
    <dgm:pt modelId="{7E75DF15-A7AA-4AE8-90D0-8F8BF20BB94F}">
      <dgm:prSet/>
      <dgm:spPr/>
      <dgm:t>
        <a:bodyPr/>
        <a:lstStyle/>
        <a:p>
          <a:pPr rtl="0"/>
          <a:r>
            <a:rPr lang="en-GB" dirty="0" smtClean="0"/>
            <a:t>4.3.8 Describe the inheritance of colour blindness and haemophilia as examples of sex linkage.</a:t>
          </a:r>
          <a:endParaRPr lang="en-GB" dirty="0"/>
        </a:p>
      </dgm:t>
    </dgm:pt>
    <dgm:pt modelId="{903227C0-E66A-4ED2-8F16-F831BC3C32DA}" type="parTrans" cxnId="{FD4D491A-0B0E-461A-8332-0C85B32AFDF1}">
      <dgm:prSet/>
      <dgm:spPr/>
      <dgm:t>
        <a:bodyPr/>
        <a:lstStyle/>
        <a:p>
          <a:endParaRPr lang="en-GB"/>
        </a:p>
      </dgm:t>
    </dgm:pt>
    <dgm:pt modelId="{1519AEEA-2FEC-4E7C-B8A4-FD2CB5394E60}" type="sibTrans" cxnId="{FD4D491A-0B0E-461A-8332-0C85B32AFDF1}">
      <dgm:prSet/>
      <dgm:spPr/>
      <dgm:t>
        <a:bodyPr/>
        <a:lstStyle/>
        <a:p>
          <a:endParaRPr lang="en-GB"/>
        </a:p>
      </dgm:t>
    </dgm:pt>
    <dgm:pt modelId="{15663A44-A4EF-40D7-920C-59CE8F554EAF}">
      <dgm:prSet/>
      <dgm:spPr/>
      <dgm:t>
        <a:bodyPr/>
        <a:lstStyle/>
        <a:p>
          <a:pPr rtl="0"/>
          <a:r>
            <a:rPr lang="en-GB" smtClean="0"/>
            <a:t>4.3.9 State that a human female can be homozygous or heterozygous with respect to sex-linked genes.</a:t>
          </a:r>
          <a:endParaRPr lang="en-GB"/>
        </a:p>
      </dgm:t>
    </dgm:pt>
    <dgm:pt modelId="{AE544DAC-4C29-4AE2-AE38-66AA330057E1}" type="parTrans" cxnId="{9E90CCF2-BF04-4B05-A0AA-EA89D4EABD40}">
      <dgm:prSet/>
      <dgm:spPr/>
      <dgm:t>
        <a:bodyPr/>
        <a:lstStyle/>
        <a:p>
          <a:endParaRPr lang="en-GB"/>
        </a:p>
      </dgm:t>
    </dgm:pt>
    <dgm:pt modelId="{7E68ACAB-E6DF-4104-BD70-A87DE0F5564C}" type="sibTrans" cxnId="{9E90CCF2-BF04-4B05-A0AA-EA89D4EABD40}">
      <dgm:prSet/>
      <dgm:spPr/>
      <dgm:t>
        <a:bodyPr/>
        <a:lstStyle/>
        <a:p>
          <a:endParaRPr lang="en-GB"/>
        </a:p>
      </dgm:t>
    </dgm:pt>
    <dgm:pt modelId="{481C067A-7585-43B1-B62D-2361B902A6C4}">
      <dgm:prSet/>
      <dgm:spPr/>
      <dgm:t>
        <a:bodyPr/>
        <a:lstStyle/>
        <a:p>
          <a:pPr rtl="0"/>
          <a:r>
            <a:rPr lang="en-GB" smtClean="0"/>
            <a:t>4.3.10 Explain that female carriers are heterozygous for X-linked recessive alleles.</a:t>
          </a:r>
          <a:endParaRPr lang="en-GB"/>
        </a:p>
      </dgm:t>
    </dgm:pt>
    <dgm:pt modelId="{2B58BCB6-5C1E-4B20-82B9-E5519D47F8BC}" type="parTrans" cxnId="{468EC7FB-BDE5-42E7-9A67-F394D54F0A07}">
      <dgm:prSet/>
      <dgm:spPr/>
      <dgm:t>
        <a:bodyPr/>
        <a:lstStyle/>
        <a:p>
          <a:endParaRPr lang="en-GB"/>
        </a:p>
      </dgm:t>
    </dgm:pt>
    <dgm:pt modelId="{E494E27A-DC00-4032-95FC-C04F9314C242}" type="sibTrans" cxnId="{468EC7FB-BDE5-42E7-9A67-F394D54F0A07}">
      <dgm:prSet/>
      <dgm:spPr/>
      <dgm:t>
        <a:bodyPr/>
        <a:lstStyle/>
        <a:p>
          <a:endParaRPr lang="en-GB"/>
        </a:p>
      </dgm:t>
    </dgm:pt>
    <dgm:pt modelId="{EA5BE234-C695-4B91-8A6B-BC63903F0C01}">
      <dgm:prSet/>
      <dgm:spPr/>
      <dgm:t>
        <a:bodyPr/>
        <a:lstStyle/>
        <a:p>
          <a:pPr rtl="0"/>
          <a:r>
            <a:rPr lang="en-GB" smtClean="0"/>
            <a:t>4.3.11 Predict the genotypic and phenotypic ratios of offspring of monohybrid crosses involving any of the above patterns of inheritance.</a:t>
          </a:r>
          <a:endParaRPr lang="en-GB"/>
        </a:p>
      </dgm:t>
    </dgm:pt>
    <dgm:pt modelId="{F3EB1DC4-5629-4D11-9602-7A1EE96FB0E7}" type="parTrans" cxnId="{AB2FD5BA-FE51-485E-AFB0-99067230990C}">
      <dgm:prSet/>
      <dgm:spPr/>
      <dgm:t>
        <a:bodyPr/>
        <a:lstStyle/>
        <a:p>
          <a:endParaRPr lang="en-GB"/>
        </a:p>
      </dgm:t>
    </dgm:pt>
    <dgm:pt modelId="{1D7F789F-860E-4B39-B608-94519634F132}" type="sibTrans" cxnId="{AB2FD5BA-FE51-485E-AFB0-99067230990C}">
      <dgm:prSet/>
      <dgm:spPr/>
      <dgm:t>
        <a:bodyPr/>
        <a:lstStyle/>
        <a:p>
          <a:endParaRPr lang="en-GB"/>
        </a:p>
      </dgm:t>
    </dgm:pt>
    <dgm:pt modelId="{25D31623-C9A8-47DB-8461-F975C601D7DE}">
      <dgm:prSet/>
      <dgm:spPr/>
      <dgm:t>
        <a:bodyPr/>
        <a:lstStyle/>
        <a:p>
          <a:pPr rtl="0"/>
          <a:r>
            <a:rPr lang="en-GB" dirty="0" smtClean="0"/>
            <a:t>4.3.12 Deduce the genotypes and phenotypes of individuals in pedigree charts.</a:t>
          </a:r>
          <a:endParaRPr lang="en-GB" dirty="0"/>
        </a:p>
      </dgm:t>
    </dgm:pt>
    <dgm:pt modelId="{F640BBD9-4A7F-43AE-BB53-2C487162573A}" type="parTrans" cxnId="{7B6F93D0-429F-4E98-94D1-78B64C0AEDB9}">
      <dgm:prSet/>
      <dgm:spPr/>
      <dgm:t>
        <a:bodyPr/>
        <a:lstStyle/>
        <a:p>
          <a:endParaRPr lang="en-GB"/>
        </a:p>
      </dgm:t>
    </dgm:pt>
    <dgm:pt modelId="{7E59AACF-A7F5-4987-B0A4-F7DDEF17F944}" type="sibTrans" cxnId="{7B6F93D0-429F-4E98-94D1-78B64C0AEDB9}">
      <dgm:prSet/>
      <dgm:spPr/>
      <dgm:t>
        <a:bodyPr/>
        <a:lstStyle/>
        <a:p>
          <a:endParaRPr lang="en-GB"/>
        </a:p>
      </dgm:t>
    </dgm:pt>
    <dgm:pt modelId="{3C547707-6B5A-4864-8067-448A619F9746}" type="pres">
      <dgm:prSet presAssocID="{474199C5-867B-4775-A654-F4B2C2C686EE}" presName="linear" presStyleCnt="0">
        <dgm:presLayoutVars>
          <dgm:animLvl val="lvl"/>
          <dgm:resizeHandles val="exact"/>
        </dgm:presLayoutVars>
      </dgm:prSet>
      <dgm:spPr/>
      <dgm:t>
        <a:bodyPr/>
        <a:lstStyle/>
        <a:p>
          <a:endParaRPr lang="en-GB"/>
        </a:p>
      </dgm:t>
    </dgm:pt>
    <dgm:pt modelId="{C724D96C-CB83-4B03-BCFA-E82E39193BB8}" type="pres">
      <dgm:prSet presAssocID="{BED91803-03CA-47FB-ACF1-255F04D4D9E4}" presName="parentText" presStyleLbl="node1" presStyleIdx="0" presStyleCnt="12">
        <dgm:presLayoutVars>
          <dgm:chMax val="0"/>
          <dgm:bulletEnabled val="1"/>
        </dgm:presLayoutVars>
      </dgm:prSet>
      <dgm:spPr/>
      <dgm:t>
        <a:bodyPr/>
        <a:lstStyle/>
        <a:p>
          <a:endParaRPr lang="en-GB"/>
        </a:p>
      </dgm:t>
    </dgm:pt>
    <dgm:pt modelId="{130229FC-D159-412E-BF1B-48F3589C2AB6}" type="pres">
      <dgm:prSet presAssocID="{3ED9FEB4-A246-4A38-9E5D-112D86B03DF5}" presName="spacer" presStyleCnt="0"/>
      <dgm:spPr/>
    </dgm:pt>
    <dgm:pt modelId="{89782818-C38F-48B6-BA2B-94620ED05E93}" type="pres">
      <dgm:prSet presAssocID="{028C3A41-84F8-4564-BD14-5CD5F45EC94C}" presName="parentText" presStyleLbl="node1" presStyleIdx="1" presStyleCnt="12">
        <dgm:presLayoutVars>
          <dgm:chMax val="0"/>
          <dgm:bulletEnabled val="1"/>
        </dgm:presLayoutVars>
      </dgm:prSet>
      <dgm:spPr/>
      <dgm:t>
        <a:bodyPr/>
        <a:lstStyle/>
        <a:p>
          <a:endParaRPr lang="en-GB"/>
        </a:p>
      </dgm:t>
    </dgm:pt>
    <dgm:pt modelId="{12B6AD2D-8676-43FF-9A9C-EDC96E57636D}" type="pres">
      <dgm:prSet presAssocID="{5843E6F1-0C01-4251-A2F2-02DDAD278D6C}" presName="spacer" presStyleCnt="0"/>
      <dgm:spPr/>
    </dgm:pt>
    <dgm:pt modelId="{4A512DBC-04B7-4F14-A61F-1D023D47E0FE}" type="pres">
      <dgm:prSet presAssocID="{7935410E-0368-46F1-9AAA-8A19ECDAC995}" presName="parentText" presStyleLbl="node1" presStyleIdx="2" presStyleCnt="12">
        <dgm:presLayoutVars>
          <dgm:chMax val="0"/>
          <dgm:bulletEnabled val="1"/>
        </dgm:presLayoutVars>
      </dgm:prSet>
      <dgm:spPr/>
      <dgm:t>
        <a:bodyPr/>
        <a:lstStyle/>
        <a:p>
          <a:endParaRPr lang="en-GB"/>
        </a:p>
      </dgm:t>
    </dgm:pt>
    <dgm:pt modelId="{43066A70-6FB5-444B-94BE-B33EC3885A5C}" type="pres">
      <dgm:prSet presAssocID="{9066C06B-5AB4-4DAD-ABBD-16254954CCB3}" presName="spacer" presStyleCnt="0"/>
      <dgm:spPr/>
    </dgm:pt>
    <dgm:pt modelId="{F00A969C-A64E-4F12-A752-45EE284BDBFF}" type="pres">
      <dgm:prSet presAssocID="{F6C7D059-DD33-47F5-BDB5-1B2E6D8328CC}" presName="parentText" presStyleLbl="node1" presStyleIdx="3" presStyleCnt="12">
        <dgm:presLayoutVars>
          <dgm:chMax val="0"/>
          <dgm:bulletEnabled val="1"/>
        </dgm:presLayoutVars>
      </dgm:prSet>
      <dgm:spPr/>
      <dgm:t>
        <a:bodyPr/>
        <a:lstStyle/>
        <a:p>
          <a:endParaRPr lang="en-GB"/>
        </a:p>
      </dgm:t>
    </dgm:pt>
    <dgm:pt modelId="{1A72F5BB-BCA3-48F6-A3F9-FF52971EA7C0}" type="pres">
      <dgm:prSet presAssocID="{19AD9AE1-A7CB-4135-BAB8-D4F533897EDB}" presName="spacer" presStyleCnt="0"/>
      <dgm:spPr/>
    </dgm:pt>
    <dgm:pt modelId="{8B5425A4-76DA-4AB3-A043-7930C3E9948B}" type="pres">
      <dgm:prSet presAssocID="{D30DEB9A-7B83-4E6C-B742-DAA943F01306}" presName="parentText" presStyleLbl="node1" presStyleIdx="4" presStyleCnt="12">
        <dgm:presLayoutVars>
          <dgm:chMax val="0"/>
          <dgm:bulletEnabled val="1"/>
        </dgm:presLayoutVars>
      </dgm:prSet>
      <dgm:spPr/>
      <dgm:t>
        <a:bodyPr/>
        <a:lstStyle/>
        <a:p>
          <a:endParaRPr lang="en-GB"/>
        </a:p>
      </dgm:t>
    </dgm:pt>
    <dgm:pt modelId="{4374E9F4-7F18-4130-B98C-4E73B74AE236}" type="pres">
      <dgm:prSet presAssocID="{A9629A94-5005-4583-BEA8-1A66BC60E8E0}" presName="spacer" presStyleCnt="0"/>
      <dgm:spPr/>
    </dgm:pt>
    <dgm:pt modelId="{4AA441A1-9390-469F-8D8C-06F833A9D818}" type="pres">
      <dgm:prSet presAssocID="{C842D27E-47F9-4CE4-B331-77E155E23C39}" presName="parentText" presStyleLbl="node1" presStyleIdx="5" presStyleCnt="12">
        <dgm:presLayoutVars>
          <dgm:chMax val="0"/>
          <dgm:bulletEnabled val="1"/>
        </dgm:presLayoutVars>
      </dgm:prSet>
      <dgm:spPr/>
      <dgm:t>
        <a:bodyPr/>
        <a:lstStyle/>
        <a:p>
          <a:endParaRPr lang="en-GB"/>
        </a:p>
      </dgm:t>
    </dgm:pt>
    <dgm:pt modelId="{D47786BD-8395-436A-9C20-1B065A1EC8B4}" type="pres">
      <dgm:prSet presAssocID="{1F84ED6E-F12F-408C-A85E-38229D3B36D7}" presName="spacer" presStyleCnt="0"/>
      <dgm:spPr/>
    </dgm:pt>
    <dgm:pt modelId="{6CAFFB47-B3E7-4342-8BC8-9B6DD99DCA60}" type="pres">
      <dgm:prSet presAssocID="{F795D386-FC62-41F7-BE96-771938D5F60C}" presName="parentText" presStyleLbl="node1" presStyleIdx="6" presStyleCnt="12">
        <dgm:presLayoutVars>
          <dgm:chMax val="0"/>
          <dgm:bulletEnabled val="1"/>
        </dgm:presLayoutVars>
      </dgm:prSet>
      <dgm:spPr/>
      <dgm:t>
        <a:bodyPr/>
        <a:lstStyle/>
        <a:p>
          <a:endParaRPr lang="en-GB"/>
        </a:p>
      </dgm:t>
    </dgm:pt>
    <dgm:pt modelId="{638A4B64-E142-4312-A2DF-FE62231126AD}" type="pres">
      <dgm:prSet presAssocID="{CDC39AA3-417C-4AE7-A5EB-FCE7361983F8}" presName="spacer" presStyleCnt="0"/>
      <dgm:spPr/>
    </dgm:pt>
    <dgm:pt modelId="{036F4965-5F76-4408-9850-3C02D17CE85D}" type="pres">
      <dgm:prSet presAssocID="{7E75DF15-A7AA-4AE8-90D0-8F8BF20BB94F}" presName="parentText" presStyleLbl="node1" presStyleIdx="7" presStyleCnt="12">
        <dgm:presLayoutVars>
          <dgm:chMax val="0"/>
          <dgm:bulletEnabled val="1"/>
        </dgm:presLayoutVars>
      </dgm:prSet>
      <dgm:spPr/>
      <dgm:t>
        <a:bodyPr/>
        <a:lstStyle/>
        <a:p>
          <a:endParaRPr lang="en-GB"/>
        </a:p>
      </dgm:t>
    </dgm:pt>
    <dgm:pt modelId="{AD15A879-AEBF-46F7-8609-E25362E6887C}" type="pres">
      <dgm:prSet presAssocID="{1519AEEA-2FEC-4E7C-B8A4-FD2CB5394E60}" presName="spacer" presStyleCnt="0"/>
      <dgm:spPr/>
    </dgm:pt>
    <dgm:pt modelId="{0896846D-5838-4660-A675-49FAAB68DFA9}" type="pres">
      <dgm:prSet presAssocID="{15663A44-A4EF-40D7-920C-59CE8F554EAF}" presName="parentText" presStyleLbl="node1" presStyleIdx="8" presStyleCnt="12">
        <dgm:presLayoutVars>
          <dgm:chMax val="0"/>
          <dgm:bulletEnabled val="1"/>
        </dgm:presLayoutVars>
      </dgm:prSet>
      <dgm:spPr/>
      <dgm:t>
        <a:bodyPr/>
        <a:lstStyle/>
        <a:p>
          <a:endParaRPr lang="en-GB"/>
        </a:p>
      </dgm:t>
    </dgm:pt>
    <dgm:pt modelId="{729B637C-A5D3-4B1E-B03E-A7C362735C0F}" type="pres">
      <dgm:prSet presAssocID="{7E68ACAB-E6DF-4104-BD70-A87DE0F5564C}" presName="spacer" presStyleCnt="0"/>
      <dgm:spPr/>
    </dgm:pt>
    <dgm:pt modelId="{E5EF2D25-9052-40F1-A076-70E7B8C491B9}" type="pres">
      <dgm:prSet presAssocID="{481C067A-7585-43B1-B62D-2361B902A6C4}" presName="parentText" presStyleLbl="node1" presStyleIdx="9" presStyleCnt="12">
        <dgm:presLayoutVars>
          <dgm:chMax val="0"/>
          <dgm:bulletEnabled val="1"/>
        </dgm:presLayoutVars>
      </dgm:prSet>
      <dgm:spPr/>
      <dgm:t>
        <a:bodyPr/>
        <a:lstStyle/>
        <a:p>
          <a:endParaRPr lang="en-GB"/>
        </a:p>
      </dgm:t>
    </dgm:pt>
    <dgm:pt modelId="{11D8819E-78ED-4424-B220-C93DF310C5EA}" type="pres">
      <dgm:prSet presAssocID="{E494E27A-DC00-4032-95FC-C04F9314C242}" presName="spacer" presStyleCnt="0"/>
      <dgm:spPr/>
    </dgm:pt>
    <dgm:pt modelId="{D619A6AE-33C5-480A-BC3F-F78B4CBC6BC5}" type="pres">
      <dgm:prSet presAssocID="{EA5BE234-C695-4B91-8A6B-BC63903F0C01}" presName="parentText" presStyleLbl="node1" presStyleIdx="10" presStyleCnt="12">
        <dgm:presLayoutVars>
          <dgm:chMax val="0"/>
          <dgm:bulletEnabled val="1"/>
        </dgm:presLayoutVars>
      </dgm:prSet>
      <dgm:spPr/>
      <dgm:t>
        <a:bodyPr/>
        <a:lstStyle/>
        <a:p>
          <a:endParaRPr lang="en-GB"/>
        </a:p>
      </dgm:t>
    </dgm:pt>
    <dgm:pt modelId="{5C4DBEB6-31D5-4ECA-A908-A5852B9A88B2}" type="pres">
      <dgm:prSet presAssocID="{1D7F789F-860E-4B39-B608-94519634F132}" presName="spacer" presStyleCnt="0"/>
      <dgm:spPr/>
    </dgm:pt>
    <dgm:pt modelId="{6AA08624-3C8B-42F2-B5B1-B4FDF5D1BBB2}" type="pres">
      <dgm:prSet presAssocID="{25D31623-C9A8-47DB-8461-F975C601D7DE}" presName="parentText" presStyleLbl="node1" presStyleIdx="11" presStyleCnt="12">
        <dgm:presLayoutVars>
          <dgm:chMax val="0"/>
          <dgm:bulletEnabled val="1"/>
        </dgm:presLayoutVars>
      </dgm:prSet>
      <dgm:spPr/>
      <dgm:t>
        <a:bodyPr/>
        <a:lstStyle/>
        <a:p>
          <a:endParaRPr lang="en-GB"/>
        </a:p>
      </dgm:t>
    </dgm:pt>
  </dgm:ptLst>
  <dgm:cxnLst>
    <dgm:cxn modelId="{AB2FD5BA-FE51-485E-AFB0-99067230990C}" srcId="{474199C5-867B-4775-A654-F4B2C2C686EE}" destId="{EA5BE234-C695-4B91-8A6B-BC63903F0C01}" srcOrd="10" destOrd="0" parTransId="{F3EB1DC4-5629-4D11-9602-7A1EE96FB0E7}" sibTransId="{1D7F789F-860E-4B39-B608-94519634F132}"/>
    <dgm:cxn modelId="{AA64019C-8CB5-46A4-BDBB-9BF54C20AC78}" type="presOf" srcId="{7E75DF15-A7AA-4AE8-90D0-8F8BF20BB94F}" destId="{036F4965-5F76-4408-9850-3C02D17CE85D}" srcOrd="0" destOrd="0" presId="urn:microsoft.com/office/officeart/2005/8/layout/vList2"/>
    <dgm:cxn modelId="{E7C4B8A6-582C-42E4-947E-4265AF2DCFDC}" srcId="{474199C5-867B-4775-A654-F4B2C2C686EE}" destId="{F6C7D059-DD33-47F5-BDB5-1B2E6D8328CC}" srcOrd="3" destOrd="0" parTransId="{B5E1337D-BDEB-452A-836F-D8173D015D74}" sibTransId="{19AD9AE1-A7CB-4135-BAB8-D4F533897EDB}"/>
    <dgm:cxn modelId="{B1338971-8ACB-4AFA-9D8E-A9DA32D9469F}" srcId="{474199C5-867B-4775-A654-F4B2C2C686EE}" destId="{D30DEB9A-7B83-4E6C-B742-DAA943F01306}" srcOrd="4" destOrd="0" parTransId="{3106B0EB-961F-49DD-B988-1F8B390ABB12}" sibTransId="{A9629A94-5005-4583-BEA8-1A66BC60E8E0}"/>
    <dgm:cxn modelId="{7A8AF422-4370-48A1-AF3D-B8917BD89ADC}" type="presOf" srcId="{BED91803-03CA-47FB-ACF1-255F04D4D9E4}" destId="{C724D96C-CB83-4B03-BCFA-E82E39193BB8}" srcOrd="0" destOrd="0" presId="urn:microsoft.com/office/officeart/2005/8/layout/vList2"/>
    <dgm:cxn modelId="{C20C5B8B-BA99-406C-90A8-D5FC7DAE26A2}" type="presOf" srcId="{25D31623-C9A8-47DB-8461-F975C601D7DE}" destId="{6AA08624-3C8B-42F2-B5B1-B4FDF5D1BBB2}" srcOrd="0" destOrd="0" presId="urn:microsoft.com/office/officeart/2005/8/layout/vList2"/>
    <dgm:cxn modelId="{9E90CCF2-BF04-4B05-A0AA-EA89D4EABD40}" srcId="{474199C5-867B-4775-A654-F4B2C2C686EE}" destId="{15663A44-A4EF-40D7-920C-59CE8F554EAF}" srcOrd="8" destOrd="0" parTransId="{AE544DAC-4C29-4AE2-AE38-66AA330057E1}" sibTransId="{7E68ACAB-E6DF-4104-BD70-A87DE0F5564C}"/>
    <dgm:cxn modelId="{B74FCE53-6FBB-4490-8555-B1700632EF4C}" srcId="{474199C5-867B-4775-A654-F4B2C2C686EE}" destId="{7935410E-0368-46F1-9AAA-8A19ECDAC995}" srcOrd="2" destOrd="0" parTransId="{6FD5A0D2-6E0A-4D82-9265-D5AC4FD02D44}" sibTransId="{9066C06B-5AB4-4DAD-ABBD-16254954CCB3}"/>
    <dgm:cxn modelId="{CD4B415B-1283-4D57-B93A-6CF284FF571D}" type="presOf" srcId="{474199C5-867B-4775-A654-F4B2C2C686EE}" destId="{3C547707-6B5A-4864-8067-448A619F9746}" srcOrd="0" destOrd="0" presId="urn:microsoft.com/office/officeart/2005/8/layout/vList2"/>
    <dgm:cxn modelId="{630AAE0F-F6CE-4B08-A4C0-CE3E2D10B0C8}" type="presOf" srcId="{028C3A41-84F8-4564-BD14-5CD5F45EC94C}" destId="{89782818-C38F-48B6-BA2B-94620ED05E93}" srcOrd="0" destOrd="0" presId="urn:microsoft.com/office/officeart/2005/8/layout/vList2"/>
    <dgm:cxn modelId="{0131D38B-D483-4EC0-9734-C10FBF33E785}" type="presOf" srcId="{15663A44-A4EF-40D7-920C-59CE8F554EAF}" destId="{0896846D-5838-4660-A675-49FAAB68DFA9}" srcOrd="0" destOrd="0" presId="urn:microsoft.com/office/officeart/2005/8/layout/vList2"/>
    <dgm:cxn modelId="{762A934B-DC23-4C88-AA21-104913E2D136}" type="presOf" srcId="{C842D27E-47F9-4CE4-B331-77E155E23C39}" destId="{4AA441A1-9390-469F-8D8C-06F833A9D818}" srcOrd="0" destOrd="0" presId="urn:microsoft.com/office/officeart/2005/8/layout/vList2"/>
    <dgm:cxn modelId="{F034B136-5E29-4B2E-AA43-FDF2343EF458}" type="presOf" srcId="{7935410E-0368-46F1-9AAA-8A19ECDAC995}" destId="{4A512DBC-04B7-4F14-A61F-1D023D47E0FE}" srcOrd="0" destOrd="0" presId="urn:microsoft.com/office/officeart/2005/8/layout/vList2"/>
    <dgm:cxn modelId="{29075D15-FD46-4474-A670-A74171BB36DC}" type="presOf" srcId="{F6C7D059-DD33-47F5-BDB5-1B2E6D8328CC}" destId="{F00A969C-A64E-4F12-A752-45EE284BDBFF}" srcOrd="0" destOrd="0" presId="urn:microsoft.com/office/officeart/2005/8/layout/vList2"/>
    <dgm:cxn modelId="{2BE85EB4-C377-4E28-909A-C616B4A3078C}" type="presOf" srcId="{EA5BE234-C695-4B91-8A6B-BC63903F0C01}" destId="{D619A6AE-33C5-480A-BC3F-F78B4CBC6BC5}" srcOrd="0" destOrd="0" presId="urn:microsoft.com/office/officeart/2005/8/layout/vList2"/>
    <dgm:cxn modelId="{7B6F93D0-429F-4E98-94D1-78B64C0AEDB9}" srcId="{474199C5-867B-4775-A654-F4B2C2C686EE}" destId="{25D31623-C9A8-47DB-8461-F975C601D7DE}" srcOrd="11" destOrd="0" parTransId="{F640BBD9-4A7F-43AE-BB53-2C487162573A}" sibTransId="{7E59AACF-A7F5-4987-B0A4-F7DDEF17F944}"/>
    <dgm:cxn modelId="{2F1F714B-C10E-4F7A-AE75-61722838DC86}" srcId="{474199C5-867B-4775-A654-F4B2C2C686EE}" destId="{BED91803-03CA-47FB-ACF1-255F04D4D9E4}" srcOrd="0" destOrd="0" parTransId="{AD1375FE-D4DA-4A89-A5E4-2BC88205F48F}" sibTransId="{3ED9FEB4-A246-4A38-9E5D-112D86B03DF5}"/>
    <dgm:cxn modelId="{468EC7FB-BDE5-42E7-9A67-F394D54F0A07}" srcId="{474199C5-867B-4775-A654-F4B2C2C686EE}" destId="{481C067A-7585-43B1-B62D-2361B902A6C4}" srcOrd="9" destOrd="0" parTransId="{2B58BCB6-5C1E-4B20-82B9-E5519D47F8BC}" sibTransId="{E494E27A-DC00-4032-95FC-C04F9314C242}"/>
    <dgm:cxn modelId="{3447983A-DBC0-4C8A-BF23-7CA540D0E0E0}" type="presOf" srcId="{481C067A-7585-43B1-B62D-2361B902A6C4}" destId="{E5EF2D25-9052-40F1-A076-70E7B8C491B9}" srcOrd="0" destOrd="0" presId="urn:microsoft.com/office/officeart/2005/8/layout/vList2"/>
    <dgm:cxn modelId="{4A5855FD-D685-4F38-8239-AB63EC229D8A}" srcId="{474199C5-867B-4775-A654-F4B2C2C686EE}" destId="{028C3A41-84F8-4564-BD14-5CD5F45EC94C}" srcOrd="1" destOrd="0" parTransId="{1CEA78E6-11DD-4B93-A31A-8EB615633BA5}" sibTransId="{5843E6F1-0C01-4251-A2F2-02DDAD278D6C}"/>
    <dgm:cxn modelId="{D03A69BF-7267-4B78-9B68-889CA318BE29}" type="presOf" srcId="{D30DEB9A-7B83-4E6C-B742-DAA943F01306}" destId="{8B5425A4-76DA-4AB3-A043-7930C3E9948B}" srcOrd="0" destOrd="0" presId="urn:microsoft.com/office/officeart/2005/8/layout/vList2"/>
    <dgm:cxn modelId="{DAD195CF-E9DD-40FF-BA14-EC0A36B6F1FB}" type="presOf" srcId="{F795D386-FC62-41F7-BE96-771938D5F60C}" destId="{6CAFFB47-B3E7-4342-8BC8-9B6DD99DCA60}" srcOrd="0" destOrd="0" presId="urn:microsoft.com/office/officeart/2005/8/layout/vList2"/>
    <dgm:cxn modelId="{2A973C48-2AE3-4AF8-AE52-32217A5AE85A}" srcId="{474199C5-867B-4775-A654-F4B2C2C686EE}" destId="{F795D386-FC62-41F7-BE96-771938D5F60C}" srcOrd="6" destOrd="0" parTransId="{71D9C646-EE1C-4EA6-9604-36ECB0267155}" sibTransId="{CDC39AA3-417C-4AE7-A5EB-FCE7361983F8}"/>
    <dgm:cxn modelId="{FD4D491A-0B0E-461A-8332-0C85B32AFDF1}" srcId="{474199C5-867B-4775-A654-F4B2C2C686EE}" destId="{7E75DF15-A7AA-4AE8-90D0-8F8BF20BB94F}" srcOrd="7" destOrd="0" parTransId="{903227C0-E66A-4ED2-8F16-F831BC3C32DA}" sibTransId="{1519AEEA-2FEC-4E7C-B8A4-FD2CB5394E60}"/>
    <dgm:cxn modelId="{52419BA9-2CE9-4C09-B76C-42A390E2D64B}" srcId="{474199C5-867B-4775-A654-F4B2C2C686EE}" destId="{C842D27E-47F9-4CE4-B331-77E155E23C39}" srcOrd="5" destOrd="0" parTransId="{7E8FFB80-29DB-4FA3-8778-1F7E9D369276}" sibTransId="{1F84ED6E-F12F-408C-A85E-38229D3B36D7}"/>
    <dgm:cxn modelId="{34D45719-6588-41E6-B1D2-87F7B6A1B330}" type="presParOf" srcId="{3C547707-6B5A-4864-8067-448A619F9746}" destId="{C724D96C-CB83-4B03-BCFA-E82E39193BB8}" srcOrd="0" destOrd="0" presId="urn:microsoft.com/office/officeart/2005/8/layout/vList2"/>
    <dgm:cxn modelId="{BFB8857E-ED1A-4531-85C6-EC8D57C41943}" type="presParOf" srcId="{3C547707-6B5A-4864-8067-448A619F9746}" destId="{130229FC-D159-412E-BF1B-48F3589C2AB6}" srcOrd="1" destOrd="0" presId="urn:microsoft.com/office/officeart/2005/8/layout/vList2"/>
    <dgm:cxn modelId="{533C6A72-5EA7-4280-9109-EFBFE6D73FEF}" type="presParOf" srcId="{3C547707-6B5A-4864-8067-448A619F9746}" destId="{89782818-C38F-48B6-BA2B-94620ED05E93}" srcOrd="2" destOrd="0" presId="urn:microsoft.com/office/officeart/2005/8/layout/vList2"/>
    <dgm:cxn modelId="{C3E4F5E2-2B67-47B0-8E9F-72FDB558A41B}" type="presParOf" srcId="{3C547707-6B5A-4864-8067-448A619F9746}" destId="{12B6AD2D-8676-43FF-9A9C-EDC96E57636D}" srcOrd="3" destOrd="0" presId="urn:microsoft.com/office/officeart/2005/8/layout/vList2"/>
    <dgm:cxn modelId="{C9B3F072-3AAC-4F20-B536-634DAE04EF6C}" type="presParOf" srcId="{3C547707-6B5A-4864-8067-448A619F9746}" destId="{4A512DBC-04B7-4F14-A61F-1D023D47E0FE}" srcOrd="4" destOrd="0" presId="urn:microsoft.com/office/officeart/2005/8/layout/vList2"/>
    <dgm:cxn modelId="{B56EE1DB-F884-49F9-A0AE-D4B9AA6965AF}" type="presParOf" srcId="{3C547707-6B5A-4864-8067-448A619F9746}" destId="{43066A70-6FB5-444B-94BE-B33EC3885A5C}" srcOrd="5" destOrd="0" presId="urn:microsoft.com/office/officeart/2005/8/layout/vList2"/>
    <dgm:cxn modelId="{919B6E73-184A-49E2-A4A7-35B2ACCBBF4B}" type="presParOf" srcId="{3C547707-6B5A-4864-8067-448A619F9746}" destId="{F00A969C-A64E-4F12-A752-45EE284BDBFF}" srcOrd="6" destOrd="0" presId="urn:microsoft.com/office/officeart/2005/8/layout/vList2"/>
    <dgm:cxn modelId="{C0C104D9-1449-47A6-8650-0CC97F485BFE}" type="presParOf" srcId="{3C547707-6B5A-4864-8067-448A619F9746}" destId="{1A72F5BB-BCA3-48F6-A3F9-FF52971EA7C0}" srcOrd="7" destOrd="0" presId="urn:microsoft.com/office/officeart/2005/8/layout/vList2"/>
    <dgm:cxn modelId="{93FC916A-B03E-4EA4-B944-05A084AC4A66}" type="presParOf" srcId="{3C547707-6B5A-4864-8067-448A619F9746}" destId="{8B5425A4-76DA-4AB3-A043-7930C3E9948B}" srcOrd="8" destOrd="0" presId="urn:microsoft.com/office/officeart/2005/8/layout/vList2"/>
    <dgm:cxn modelId="{06DF46F8-709F-4DFB-9D7A-9BF798267759}" type="presParOf" srcId="{3C547707-6B5A-4864-8067-448A619F9746}" destId="{4374E9F4-7F18-4130-B98C-4E73B74AE236}" srcOrd="9" destOrd="0" presId="urn:microsoft.com/office/officeart/2005/8/layout/vList2"/>
    <dgm:cxn modelId="{DF76BE4F-0095-4401-83D2-6DA8DCAA205C}" type="presParOf" srcId="{3C547707-6B5A-4864-8067-448A619F9746}" destId="{4AA441A1-9390-469F-8D8C-06F833A9D818}" srcOrd="10" destOrd="0" presId="urn:microsoft.com/office/officeart/2005/8/layout/vList2"/>
    <dgm:cxn modelId="{2194176D-5D69-4410-BA37-277B2E8E6A38}" type="presParOf" srcId="{3C547707-6B5A-4864-8067-448A619F9746}" destId="{D47786BD-8395-436A-9C20-1B065A1EC8B4}" srcOrd="11" destOrd="0" presId="urn:microsoft.com/office/officeart/2005/8/layout/vList2"/>
    <dgm:cxn modelId="{93472D21-0AD9-4220-875F-6C8EA77889B1}" type="presParOf" srcId="{3C547707-6B5A-4864-8067-448A619F9746}" destId="{6CAFFB47-B3E7-4342-8BC8-9B6DD99DCA60}" srcOrd="12" destOrd="0" presId="urn:microsoft.com/office/officeart/2005/8/layout/vList2"/>
    <dgm:cxn modelId="{C4309DBB-FB1F-4C3C-97CF-61E97A5964CE}" type="presParOf" srcId="{3C547707-6B5A-4864-8067-448A619F9746}" destId="{638A4B64-E142-4312-A2DF-FE62231126AD}" srcOrd="13" destOrd="0" presId="urn:microsoft.com/office/officeart/2005/8/layout/vList2"/>
    <dgm:cxn modelId="{DD3F34A3-360D-4A51-ACB9-64F59A278E31}" type="presParOf" srcId="{3C547707-6B5A-4864-8067-448A619F9746}" destId="{036F4965-5F76-4408-9850-3C02D17CE85D}" srcOrd="14" destOrd="0" presId="urn:microsoft.com/office/officeart/2005/8/layout/vList2"/>
    <dgm:cxn modelId="{27AFB95E-0C4C-4CE1-B0B4-E0EFDBA25DCD}" type="presParOf" srcId="{3C547707-6B5A-4864-8067-448A619F9746}" destId="{AD15A879-AEBF-46F7-8609-E25362E6887C}" srcOrd="15" destOrd="0" presId="urn:microsoft.com/office/officeart/2005/8/layout/vList2"/>
    <dgm:cxn modelId="{47C05B52-9440-471C-B8DC-0D026065D5EE}" type="presParOf" srcId="{3C547707-6B5A-4864-8067-448A619F9746}" destId="{0896846D-5838-4660-A675-49FAAB68DFA9}" srcOrd="16" destOrd="0" presId="urn:microsoft.com/office/officeart/2005/8/layout/vList2"/>
    <dgm:cxn modelId="{B6CFDF37-FD76-465E-99A0-E87965AD3336}" type="presParOf" srcId="{3C547707-6B5A-4864-8067-448A619F9746}" destId="{729B637C-A5D3-4B1E-B03E-A7C362735C0F}" srcOrd="17" destOrd="0" presId="urn:microsoft.com/office/officeart/2005/8/layout/vList2"/>
    <dgm:cxn modelId="{3F4BDE99-0559-4285-BC9A-5C639B0821E8}" type="presParOf" srcId="{3C547707-6B5A-4864-8067-448A619F9746}" destId="{E5EF2D25-9052-40F1-A076-70E7B8C491B9}" srcOrd="18" destOrd="0" presId="urn:microsoft.com/office/officeart/2005/8/layout/vList2"/>
    <dgm:cxn modelId="{F66E450F-F1F6-48FF-9FB5-33A7F29643C9}" type="presParOf" srcId="{3C547707-6B5A-4864-8067-448A619F9746}" destId="{11D8819E-78ED-4424-B220-C93DF310C5EA}" srcOrd="19" destOrd="0" presId="urn:microsoft.com/office/officeart/2005/8/layout/vList2"/>
    <dgm:cxn modelId="{16A95D04-86A5-40F6-B771-B1EA9E5AD024}" type="presParOf" srcId="{3C547707-6B5A-4864-8067-448A619F9746}" destId="{D619A6AE-33C5-480A-BC3F-F78B4CBC6BC5}" srcOrd="20" destOrd="0" presId="urn:microsoft.com/office/officeart/2005/8/layout/vList2"/>
    <dgm:cxn modelId="{9D42D099-B06C-475C-9136-F90BCF142087}" type="presParOf" srcId="{3C547707-6B5A-4864-8067-448A619F9746}" destId="{5C4DBEB6-31D5-4ECA-A908-A5852B9A88B2}" srcOrd="21" destOrd="0" presId="urn:microsoft.com/office/officeart/2005/8/layout/vList2"/>
    <dgm:cxn modelId="{8B3EB8AA-75A5-4005-8262-C073D15030A9}" type="presParOf" srcId="{3C547707-6B5A-4864-8067-448A619F9746}" destId="{6AA08624-3C8B-42F2-B5B1-B4FDF5D1BBB2}" srcOrd="2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F0DB53-1DAD-4CD9-AD89-F1C9A4897D8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41456467-118F-4087-8F12-24BB2ADBAD52}">
      <dgm:prSet/>
      <dgm:spPr/>
      <dgm:t>
        <a:bodyPr/>
        <a:lstStyle/>
        <a:p>
          <a:pPr rtl="0"/>
          <a:r>
            <a:rPr lang="en-GB" b="1" smtClean="0"/>
            <a:t>Lets have a look at some IB questions.</a:t>
          </a:r>
          <a:endParaRPr lang="en-GB"/>
        </a:p>
      </dgm:t>
    </dgm:pt>
    <dgm:pt modelId="{017CE6F5-682F-4ACD-8EC4-DA79392FD5DC}" type="parTrans" cxnId="{34202A83-E94C-4AEE-8F3A-25AF160503BC}">
      <dgm:prSet/>
      <dgm:spPr/>
      <dgm:t>
        <a:bodyPr/>
        <a:lstStyle/>
        <a:p>
          <a:endParaRPr lang="en-GB"/>
        </a:p>
      </dgm:t>
    </dgm:pt>
    <dgm:pt modelId="{46361477-35EF-4991-8BB7-85162F8941CB}" type="sibTrans" cxnId="{34202A83-E94C-4AEE-8F3A-25AF160503BC}">
      <dgm:prSet/>
      <dgm:spPr/>
      <dgm:t>
        <a:bodyPr/>
        <a:lstStyle/>
        <a:p>
          <a:endParaRPr lang="en-GB"/>
        </a:p>
      </dgm:t>
    </dgm:pt>
    <dgm:pt modelId="{0FCE0DB0-3DB7-4A0F-AE5D-AF354089D430}" type="pres">
      <dgm:prSet presAssocID="{6FF0DB53-1DAD-4CD9-AD89-F1C9A4897D8E}" presName="linear" presStyleCnt="0">
        <dgm:presLayoutVars>
          <dgm:animLvl val="lvl"/>
          <dgm:resizeHandles val="exact"/>
        </dgm:presLayoutVars>
      </dgm:prSet>
      <dgm:spPr/>
    </dgm:pt>
    <dgm:pt modelId="{328E39D4-370E-42A1-8DE8-47B864329C5E}" type="pres">
      <dgm:prSet presAssocID="{41456467-118F-4087-8F12-24BB2ADBAD52}" presName="parentText" presStyleLbl="node1" presStyleIdx="0" presStyleCnt="1">
        <dgm:presLayoutVars>
          <dgm:chMax val="0"/>
          <dgm:bulletEnabled val="1"/>
        </dgm:presLayoutVars>
      </dgm:prSet>
      <dgm:spPr/>
    </dgm:pt>
  </dgm:ptLst>
  <dgm:cxnLst>
    <dgm:cxn modelId="{5F298F5B-CDE3-4951-B183-D8C91F498C88}" type="presOf" srcId="{6FF0DB53-1DAD-4CD9-AD89-F1C9A4897D8E}" destId="{0FCE0DB0-3DB7-4A0F-AE5D-AF354089D430}" srcOrd="0" destOrd="0" presId="urn:microsoft.com/office/officeart/2005/8/layout/vList2"/>
    <dgm:cxn modelId="{34202A83-E94C-4AEE-8F3A-25AF160503BC}" srcId="{6FF0DB53-1DAD-4CD9-AD89-F1C9A4897D8E}" destId="{41456467-118F-4087-8F12-24BB2ADBAD52}" srcOrd="0" destOrd="0" parTransId="{017CE6F5-682F-4ACD-8EC4-DA79392FD5DC}" sibTransId="{46361477-35EF-4991-8BB7-85162F8941CB}"/>
    <dgm:cxn modelId="{3E63EA9F-0EAC-4417-9763-7F6F9AC8B465}" type="presOf" srcId="{41456467-118F-4087-8F12-24BB2ADBAD52}" destId="{328E39D4-370E-42A1-8DE8-47B864329C5E}" srcOrd="0" destOrd="0" presId="urn:microsoft.com/office/officeart/2005/8/layout/vList2"/>
    <dgm:cxn modelId="{8B54BCD8-CFED-4136-B9D1-860E7DFBD0B9}" type="presParOf" srcId="{0FCE0DB0-3DB7-4A0F-AE5D-AF354089D430}" destId="{328E39D4-370E-42A1-8DE8-47B864329C5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4D96C-CB83-4B03-BCFA-E82E39193BB8}">
      <dsp:nvSpPr>
        <dsp:cNvPr id="0" name=""/>
        <dsp:cNvSpPr/>
      </dsp:nvSpPr>
      <dsp:spPr>
        <a:xfrm>
          <a:off x="0" y="25940"/>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en-GB" sz="1100" kern="1200" smtClean="0"/>
            <a:t>4.3.1 Define </a:t>
          </a:r>
          <a:r>
            <a:rPr lang="en-GB" sz="1100" i="1" kern="1200" smtClean="0"/>
            <a:t>genotype</a:t>
          </a:r>
          <a:r>
            <a:rPr lang="en-GB" sz="1100" kern="1200" smtClean="0"/>
            <a:t>, </a:t>
          </a:r>
          <a:r>
            <a:rPr lang="en-GB" sz="1100" i="1" kern="1200" smtClean="0"/>
            <a:t>phenotype</a:t>
          </a:r>
          <a:r>
            <a:rPr lang="en-GB" sz="1100" kern="1200" smtClean="0"/>
            <a:t>, d</a:t>
          </a:r>
          <a:r>
            <a:rPr lang="en-GB" sz="1100" i="1" kern="1200" smtClean="0"/>
            <a:t>ominant allele</a:t>
          </a:r>
          <a:r>
            <a:rPr lang="en-GB" sz="1100" kern="1200" smtClean="0"/>
            <a:t>, </a:t>
          </a:r>
          <a:r>
            <a:rPr lang="en-GB" sz="1100" i="1" kern="1200" smtClean="0"/>
            <a:t>recessive allele</a:t>
          </a:r>
          <a:r>
            <a:rPr lang="en-GB" sz="1100" kern="1200" smtClean="0"/>
            <a:t>, </a:t>
          </a:r>
          <a:r>
            <a:rPr lang="en-GB" sz="1100" i="1" kern="1200" smtClean="0"/>
            <a:t>codominant alleles</a:t>
          </a:r>
          <a:r>
            <a:rPr lang="en-GB" sz="1100" kern="1200" smtClean="0"/>
            <a:t>, </a:t>
          </a:r>
          <a:r>
            <a:rPr lang="en-GB" sz="1100" i="1" kern="1200" smtClean="0"/>
            <a:t>locus</a:t>
          </a:r>
          <a:r>
            <a:rPr lang="en-GB" sz="1100" kern="1200" smtClean="0"/>
            <a:t>, </a:t>
          </a:r>
          <a:r>
            <a:rPr lang="en-GB" sz="1100" i="1" kern="1200" smtClean="0"/>
            <a:t>homozygous</a:t>
          </a:r>
          <a:r>
            <a:rPr lang="en-GB" sz="1100" kern="1200" smtClean="0"/>
            <a:t>, </a:t>
          </a:r>
          <a:r>
            <a:rPr lang="en-GB" sz="1100" i="1" kern="1200" smtClean="0"/>
            <a:t>heterozygous</a:t>
          </a:r>
          <a:r>
            <a:rPr lang="en-GB" sz="1100" kern="1200" smtClean="0"/>
            <a:t>, </a:t>
          </a:r>
          <a:r>
            <a:rPr lang="en-GB" sz="1100" i="1" kern="1200" smtClean="0"/>
            <a:t>carrier </a:t>
          </a:r>
          <a:r>
            <a:rPr lang="en-GB" sz="1100" kern="1200" smtClean="0"/>
            <a:t>and </a:t>
          </a:r>
          <a:r>
            <a:rPr lang="en-GB" sz="1100" i="1" kern="1200" smtClean="0"/>
            <a:t>test cross</a:t>
          </a:r>
          <a:r>
            <a:rPr lang="en-GB" sz="1100" kern="1200" smtClean="0"/>
            <a:t>.</a:t>
          </a:r>
          <a:endParaRPr lang="en-GB" sz="1100" kern="1200"/>
        </a:p>
      </dsp:txBody>
      <dsp:txXfrm>
        <a:off x="23239" y="49179"/>
        <a:ext cx="8882514" cy="429565"/>
      </dsp:txXfrm>
    </dsp:sp>
    <dsp:sp modelId="{89782818-C38F-48B6-BA2B-94620ED05E93}">
      <dsp:nvSpPr>
        <dsp:cNvPr id="0" name=""/>
        <dsp:cNvSpPr/>
      </dsp:nvSpPr>
      <dsp:spPr>
        <a:xfrm>
          <a:off x="0" y="536544"/>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4.3.2 Determine the genotypes and phenotypes of the offspring of a monohybrid cross using a Punnett grid.</a:t>
          </a:r>
          <a:endParaRPr lang="en-GB" sz="1200" kern="1200"/>
        </a:p>
      </dsp:txBody>
      <dsp:txXfrm>
        <a:off x="23239" y="559783"/>
        <a:ext cx="8882514" cy="429565"/>
      </dsp:txXfrm>
    </dsp:sp>
    <dsp:sp modelId="{4A512DBC-04B7-4F14-A61F-1D023D47E0FE}">
      <dsp:nvSpPr>
        <dsp:cNvPr id="0" name=""/>
        <dsp:cNvSpPr/>
      </dsp:nvSpPr>
      <dsp:spPr>
        <a:xfrm>
          <a:off x="0" y="1047148"/>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4.3.3 State that some genes have more than two alleles (multiple alleles).</a:t>
          </a:r>
          <a:endParaRPr lang="en-GB" sz="1200" kern="1200"/>
        </a:p>
      </dsp:txBody>
      <dsp:txXfrm>
        <a:off x="23239" y="1070387"/>
        <a:ext cx="8882514" cy="429565"/>
      </dsp:txXfrm>
    </dsp:sp>
    <dsp:sp modelId="{F00A969C-A64E-4F12-A752-45EE284BDBFF}">
      <dsp:nvSpPr>
        <dsp:cNvPr id="0" name=""/>
        <dsp:cNvSpPr/>
      </dsp:nvSpPr>
      <dsp:spPr>
        <a:xfrm>
          <a:off x="0" y="1557751"/>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dirty="0" smtClean="0"/>
            <a:t>4.3.4 Describe ABO blood groups as an example of </a:t>
          </a:r>
          <a:r>
            <a:rPr lang="en-GB" sz="1200" kern="1200" dirty="0" err="1" smtClean="0"/>
            <a:t>codominance</a:t>
          </a:r>
          <a:r>
            <a:rPr lang="en-GB" sz="1200" kern="1200" dirty="0" smtClean="0"/>
            <a:t> and multiple alleles.</a:t>
          </a:r>
          <a:endParaRPr lang="en-GB" sz="1200" kern="1200" dirty="0"/>
        </a:p>
      </dsp:txBody>
      <dsp:txXfrm>
        <a:off x="23239" y="1580990"/>
        <a:ext cx="8882514" cy="429565"/>
      </dsp:txXfrm>
    </dsp:sp>
    <dsp:sp modelId="{8B5425A4-76DA-4AB3-A043-7930C3E9948B}">
      <dsp:nvSpPr>
        <dsp:cNvPr id="0" name=""/>
        <dsp:cNvSpPr/>
      </dsp:nvSpPr>
      <dsp:spPr>
        <a:xfrm>
          <a:off x="0" y="2068355"/>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4.3.5 Explain how the sex chromosomes control gender by referring to the inheritance of X and Y chromosomes in humans.</a:t>
          </a:r>
          <a:endParaRPr lang="en-GB" sz="1200" kern="1200"/>
        </a:p>
      </dsp:txBody>
      <dsp:txXfrm>
        <a:off x="23239" y="2091594"/>
        <a:ext cx="8882514" cy="429565"/>
      </dsp:txXfrm>
    </dsp:sp>
    <dsp:sp modelId="{4AA441A1-9390-469F-8D8C-06F833A9D818}">
      <dsp:nvSpPr>
        <dsp:cNvPr id="0" name=""/>
        <dsp:cNvSpPr/>
      </dsp:nvSpPr>
      <dsp:spPr>
        <a:xfrm>
          <a:off x="0" y="2578959"/>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4.3.6 State that some genes are present on the X chromosome and absent from the shorter Y chromosome in humans.</a:t>
          </a:r>
          <a:endParaRPr lang="en-GB" sz="1200" kern="1200"/>
        </a:p>
      </dsp:txBody>
      <dsp:txXfrm>
        <a:off x="23239" y="2602198"/>
        <a:ext cx="8882514" cy="429565"/>
      </dsp:txXfrm>
    </dsp:sp>
    <dsp:sp modelId="{6CAFFB47-B3E7-4342-8BC8-9B6DD99DCA60}">
      <dsp:nvSpPr>
        <dsp:cNvPr id="0" name=""/>
        <dsp:cNvSpPr/>
      </dsp:nvSpPr>
      <dsp:spPr>
        <a:xfrm>
          <a:off x="0" y="3089562"/>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4.3.7 Define </a:t>
          </a:r>
          <a:r>
            <a:rPr lang="en-GB" sz="1200" i="1" kern="1200" smtClean="0"/>
            <a:t>sex linkage</a:t>
          </a:r>
          <a:r>
            <a:rPr lang="en-GB" sz="1200" kern="1200" smtClean="0"/>
            <a:t>. </a:t>
          </a:r>
          <a:endParaRPr lang="en-GB" sz="1200" kern="1200"/>
        </a:p>
      </dsp:txBody>
      <dsp:txXfrm>
        <a:off x="23239" y="3112801"/>
        <a:ext cx="8882514" cy="429565"/>
      </dsp:txXfrm>
    </dsp:sp>
    <dsp:sp modelId="{036F4965-5F76-4408-9850-3C02D17CE85D}">
      <dsp:nvSpPr>
        <dsp:cNvPr id="0" name=""/>
        <dsp:cNvSpPr/>
      </dsp:nvSpPr>
      <dsp:spPr>
        <a:xfrm>
          <a:off x="0" y="3600166"/>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dirty="0" smtClean="0"/>
            <a:t>4.3.8 Describe the inheritance of colour blindness and haemophilia as examples of sex linkage.</a:t>
          </a:r>
          <a:endParaRPr lang="en-GB" sz="1200" kern="1200" dirty="0"/>
        </a:p>
      </dsp:txBody>
      <dsp:txXfrm>
        <a:off x="23239" y="3623405"/>
        <a:ext cx="8882514" cy="429565"/>
      </dsp:txXfrm>
    </dsp:sp>
    <dsp:sp modelId="{0896846D-5838-4660-A675-49FAAB68DFA9}">
      <dsp:nvSpPr>
        <dsp:cNvPr id="0" name=""/>
        <dsp:cNvSpPr/>
      </dsp:nvSpPr>
      <dsp:spPr>
        <a:xfrm>
          <a:off x="0" y="4110770"/>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4.3.9 State that a human female can be homozygous or heterozygous with respect to sex-linked genes.</a:t>
          </a:r>
          <a:endParaRPr lang="en-GB" sz="1200" kern="1200"/>
        </a:p>
      </dsp:txBody>
      <dsp:txXfrm>
        <a:off x="23239" y="4134009"/>
        <a:ext cx="8882514" cy="429565"/>
      </dsp:txXfrm>
    </dsp:sp>
    <dsp:sp modelId="{E5EF2D25-9052-40F1-A076-70E7B8C491B9}">
      <dsp:nvSpPr>
        <dsp:cNvPr id="0" name=""/>
        <dsp:cNvSpPr/>
      </dsp:nvSpPr>
      <dsp:spPr>
        <a:xfrm>
          <a:off x="0" y="4621374"/>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4.3.10 Explain that female carriers are heterozygous for X-linked recessive alleles.</a:t>
          </a:r>
          <a:endParaRPr lang="en-GB" sz="1200" kern="1200"/>
        </a:p>
      </dsp:txBody>
      <dsp:txXfrm>
        <a:off x="23239" y="4644613"/>
        <a:ext cx="8882514" cy="429565"/>
      </dsp:txXfrm>
    </dsp:sp>
    <dsp:sp modelId="{D619A6AE-33C5-480A-BC3F-F78B4CBC6BC5}">
      <dsp:nvSpPr>
        <dsp:cNvPr id="0" name=""/>
        <dsp:cNvSpPr/>
      </dsp:nvSpPr>
      <dsp:spPr>
        <a:xfrm>
          <a:off x="0" y="5131977"/>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4.3.11 Predict the genotypic and phenotypic ratios of offspring of monohybrid crosses involving any of the above patterns of inheritance.</a:t>
          </a:r>
          <a:endParaRPr lang="en-GB" sz="1200" kern="1200"/>
        </a:p>
      </dsp:txBody>
      <dsp:txXfrm>
        <a:off x="23239" y="5155216"/>
        <a:ext cx="8882514" cy="429565"/>
      </dsp:txXfrm>
    </dsp:sp>
    <dsp:sp modelId="{6AA08624-3C8B-42F2-B5B1-B4FDF5D1BBB2}">
      <dsp:nvSpPr>
        <dsp:cNvPr id="0" name=""/>
        <dsp:cNvSpPr/>
      </dsp:nvSpPr>
      <dsp:spPr>
        <a:xfrm>
          <a:off x="0" y="5642581"/>
          <a:ext cx="8928992" cy="476043"/>
        </a:xfrm>
        <a:prstGeom prst="roundRect">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dirty="0" smtClean="0"/>
            <a:t>4.3.12 Deduce the genotypes and phenotypes of individuals in pedigree charts.</a:t>
          </a:r>
          <a:endParaRPr lang="en-GB" sz="1200" kern="1200" dirty="0"/>
        </a:p>
      </dsp:txBody>
      <dsp:txXfrm>
        <a:off x="23239" y="5665820"/>
        <a:ext cx="8882514" cy="429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E39D4-370E-42A1-8DE8-47B864329C5E}">
      <dsp:nvSpPr>
        <dsp:cNvPr id="0" name=""/>
        <dsp:cNvSpPr/>
      </dsp:nvSpPr>
      <dsp:spPr>
        <a:xfrm>
          <a:off x="0" y="4925"/>
          <a:ext cx="2880320" cy="636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b="1" kern="1200" smtClean="0"/>
            <a:t>Lets have a look at some IB questions.</a:t>
          </a:r>
          <a:endParaRPr lang="en-GB" sz="1600" kern="1200"/>
        </a:p>
      </dsp:txBody>
      <dsp:txXfrm>
        <a:off x="31070" y="35995"/>
        <a:ext cx="2818180" cy="5743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622C23B-F302-4442-9272-4C062030D448}" type="datetimeFigureOut">
              <a:rPr lang="en-GB" smtClean="0"/>
              <a:t>13/03/2014</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2A20071-030F-43EC-B77C-337FD2E8140A}" type="slidenum">
              <a:rPr lang="en-GB" smtClean="0"/>
              <a:t>‹#›</a:t>
            </a:fld>
            <a:endParaRPr lang="en-GB"/>
          </a:p>
        </p:txBody>
      </p:sp>
    </p:spTree>
    <p:extLst>
      <p:ext uri="{BB962C8B-B14F-4D97-AF65-F5344CB8AC3E}">
        <p14:creationId xmlns:p14="http://schemas.microsoft.com/office/powerpoint/2010/main" val="1259014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FDE1410-EB66-40D9-9BAA-CF3C790CE997}" type="datetime1">
              <a:rPr lang="en-US" smtClean="0"/>
              <a:t>3/13/2014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IB Biology SFP - Mark Polko</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2D2B3B-882E-40F3-A32F-6DD516915044}"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8376A-6F0E-4BC5-8BC1-14B5429D2E18}" type="datetime1">
              <a:rPr lang="en-US" smtClean="0"/>
              <a:t>3/13/2014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0A37E-362F-4A7E-AAB4-F98E6B0E0B41}" type="datetime1">
              <a:rPr lang="en-US" smtClean="0"/>
              <a:t>3/13/2014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BC85D5-EF2D-4108-BEBF-17C55537D511}" type="datetime1">
              <a:rPr lang="en-US" smtClean="0"/>
              <a:t>3/13/2014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93260A-077E-4CF2-BEC2-B50EF5400F7B}" type="datetime1">
              <a:rPr lang="en-US" smtClean="0"/>
              <a:t>3/13/2014</a:t>
            </a:fld>
            <a:endParaRPr lang="en-US"/>
          </a:p>
        </p:txBody>
      </p:sp>
      <p:sp>
        <p:nvSpPr>
          <p:cNvPr id="5" name="Footer Placeholder 4"/>
          <p:cNvSpPr>
            <a:spLocks noGrp="1"/>
          </p:cNvSpPr>
          <p:nvPr>
            <p:ph type="ftr" sz="quarter" idx="11"/>
          </p:nvPr>
        </p:nvSpPr>
        <p:spPr/>
        <p:txBody>
          <a:bodyPr/>
          <a:lstStyle/>
          <a:p>
            <a:r>
              <a:rPr lang="en-US" smtClean="0"/>
              <a:t>IB Biology SFP - Mark Polko</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FC70443-CBB4-433B-A352-FA71B37D87B9}" type="datetime1">
              <a:rPr lang="en-US" smtClean="0"/>
              <a:t>3/13/2014</a:t>
            </a:fld>
            <a:endParaRPr lang="en-US"/>
          </a:p>
        </p:txBody>
      </p:sp>
      <p:sp>
        <p:nvSpPr>
          <p:cNvPr id="6" name="Footer Placeholder 5"/>
          <p:cNvSpPr>
            <a:spLocks noGrp="1"/>
          </p:cNvSpPr>
          <p:nvPr>
            <p:ph type="ftr" sz="quarter" idx="11"/>
          </p:nvPr>
        </p:nvSpPr>
        <p:spPr/>
        <p:txBody>
          <a:bodyPr/>
          <a:lstStyle/>
          <a:p>
            <a:r>
              <a:rPr lang="en-US" smtClean="0"/>
              <a:t>IB Biology SFP - Mark Polko</a:t>
            </a: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D06B31-7DA7-4FCB-AE4F-1CF433CBDF7C}" type="datetime1">
              <a:rPr lang="en-US" smtClean="0"/>
              <a:t>3/13/2014</a:t>
            </a:fld>
            <a:endParaRPr lang="en-US"/>
          </a:p>
        </p:txBody>
      </p:sp>
      <p:sp>
        <p:nvSpPr>
          <p:cNvPr id="8" name="Footer Placeholder 7"/>
          <p:cNvSpPr>
            <a:spLocks noGrp="1"/>
          </p:cNvSpPr>
          <p:nvPr>
            <p:ph type="ftr" sz="quarter" idx="11"/>
          </p:nvPr>
        </p:nvSpPr>
        <p:spPr/>
        <p:txBody>
          <a:bodyPr/>
          <a:lstStyle/>
          <a:p>
            <a:r>
              <a:rPr lang="en-US" smtClean="0"/>
              <a:t>IB Biology SFP - Mark Polko</a:t>
            </a:r>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25BAD-35E8-4AC1-906A-9CA51BABE166}" type="datetime1">
              <a:rPr lang="en-US" smtClean="0"/>
              <a:t>3/13/2014</a:t>
            </a:fld>
            <a:endParaRPr lang="en-US"/>
          </a:p>
        </p:txBody>
      </p:sp>
      <p:sp>
        <p:nvSpPr>
          <p:cNvPr id="4" name="Footer Placeholder 3"/>
          <p:cNvSpPr>
            <a:spLocks noGrp="1"/>
          </p:cNvSpPr>
          <p:nvPr>
            <p:ph type="ftr" sz="quarter" idx="11"/>
          </p:nvPr>
        </p:nvSpPr>
        <p:spPr/>
        <p:txBody>
          <a:bodyPr/>
          <a:lstStyle/>
          <a:p>
            <a:r>
              <a:rPr lang="en-US" smtClean="0"/>
              <a:t>IB Biology SFP - Mark Polko</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1C944-0708-44C6-839C-79B31600A10E}" type="datetime1">
              <a:rPr lang="en-US" smtClean="0"/>
              <a:t>3/13/2014</a:t>
            </a:fld>
            <a:endParaRPr lang="en-US"/>
          </a:p>
        </p:txBody>
      </p:sp>
      <p:sp>
        <p:nvSpPr>
          <p:cNvPr id="3" name="Footer Placeholder 2"/>
          <p:cNvSpPr>
            <a:spLocks noGrp="1"/>
          </p:cNvSpPr>
          <p:nvPr>
            <p:ph type="ftr" sz="quarter" idx="11"/>
          </p:nvPr>
        </p:nvSpPr>
        <p:spPr/>
        <p:txBody>
          <a:bodyPr/>
          <a:lstStyle/>
          <a:p>
            <a:r>
              <a:rPr lang="en-US" smtClean="0"/>
              <a:t>IB Biology SFP - Mark Polko</a:t>
            </a:r>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DBCD69-00CA-4272-B4A6-EE93FAF1A8E1}" type="datetime1">
              <a:rPr lang="en-US" smtClean="0"/>
              <a:t>3/13/2014</a:t>
            </a:fld>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IB Biology SFP - Mark Polko</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EE7F6-FEB7-45E7-94F4-75C4FD9638B4}" type="datetime1">
              <a:rPr lang="en-US" smtClean="0"/>
              <a:t>3/13/2014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IB Biology SFP - Mark Polko</a:t>
            </a:r>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47904C7-27A4-4C04-BE2B-1694AE4406B9}" type="datetime1">
              <a:rPr lang="en-US" smtClean="0"/>
              <a:t>3/13/2014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IB Biology SFP - Mark Polko</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H1HaR47Dqfw"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psforliving.hemophilia.org/sites/all/themes/stepsforliving/swf/gene_tree.sw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youtube.com/watch?v=LQJhTefWsl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20AzpPybnB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umanasinc.com/webcontent/animations/content/mendel/mendel.sw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Topic 4: </a:t>
            </a:r>
            <a:r>
              <a:rPr lang="en-GB" dirty="0" smtClean="0">
                <a:solidFill>
                  <a:schemeClr val="bg1">
                    <a:lumMod val="65000"/>
                  </a:schemeClr>
                </a:solidFill>
              </a:rPr>
              <a:t>Genetics</a:t>
            </a:r>
            <a:endParaRPr lang="en-GB" dirty="0">
              <a:solidFill>
                <a:schemeClr val="bg1">
                  <a:lumMod val="65000"/>
                </a:schemeClr>
              </a:solidFill>
            </a:endParaRPr>
          </a:p>
        </p:txBody>
      </p:sp>
      <p:sp>
        <p:nvSpPr>
          <p:cNvPr id="3" name="Subtitle 2"/>
          <p:cNvSpPr>
            <a:spLocks noGrp="1"/>
          </p:cNvSpPr>
          <p:nvPr>
            <p:ph type="subTitle" idx="1"/>
          </p:nvPr>
        </p:nvSpPr>
        <p:spPr>
          <a:xfrm>
            <a:off x="4753302" y="4581128"/>
            <a:ext cx="3419098" cy="936104"/>
          </a:xfrm>
        </p:spPr>
        <p:txBody>
          <a:bodyPr>
            <a:noAutofit/>
          </a:bodyPr>
          <a:lstStyle/>
          <a:p>
            <a:r>
              <a:rPr lang="en-GB" sz="2400" dirty="0" smtClean="0">
                <a:solidFill>
                  <a:srgbClr val="C00000"/>
                </a:solidFill>
              </a:rPr>
              <a:t>4.3 Theoretical genetics</a:t>
            </a:r>
            <a:r>
              <a:rPr lang="en-GB" sz="2400" dirty="0">
                <a:solidFill>
                  <a:srgbClr val="C00000"/>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6550" cy="91440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dirty="0" smtClean="0"/>
              <a:t>IB Biology SFP - Mark Polko</a:t>
            </a:r>
            <a:endParaRPr lang="en-US" dirty="0"/>
          </a:p>
        </p:txBody>
      </p:sp>
      <p:sp>
        <p:nvSpPr>
          <p:cNvPr id="8" name="Slide Number Placeholder 7"/>
          <p:cNvSpPr>
            <a:spLocks noGrp="1"/>
          </p:cNvSpPr>
          <p:nvPr>
            <p:ph type="sldNum" sz="quarter" idx="12"/>
          </p:nvPr>
        </p:nvSpPr>
        <p:spPr/>
        <p:txBody>
          <a:bodyPr/>
          <a:lstStyle/>
          <a:p>
            <a:fld id="{6E2D2B3B-882E-40F3-A32F-6DD516915044}" type="slidenum">
              <a:rPr lang="en-US" smtClean="0"/>
              <a:pPr/>
              <a:t>1</a:t>
            </a:fld>
            <a:endParaRPr lang="en-US" dirty="0"/>
          </a:p>
        </p:txBody>
      </p:sp>
      <p:sp>
        <p:nvSpPr>
          <p:cNvPr id="10" name="Rectangle 9"/>
          <p:cNvSpPr/>
          <p:nvPr/>
        </p:nvSpPr>
        <p:spPr>
          <a:xfrm>
            <a:off x="4644008" y="0"/>
            <a:ext cx="3528392" cy="2276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1"/>
            <a:ext cx="3674230"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303" y="2561844"/>
            <a:ext cx="3576096" cy="275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304823"/>
            <a:ext cx="1088504"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896" y="180594"/>
            <a:ext cx="1160512"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gregoriomendel.com.ar/wp/wp-content/uploads/2012/03/Gregor-Mende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3200" y="119675"/>
            <a:ext cx="2162302" cy="253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435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052" name="Picture 4" descr="http://www.scotblood.co.uk/media/83646/compatibility_475x2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289" y="3717032"/>
            <a:ext cx="4897207" cy="292801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10</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4" name="Group 3"/>
          <p:cNvGrpSpPr/>
          <p:nvPr/>
        </p:nvGrpSpPr>
        <p:grpSpPr>
          <a:xfrm>
            <a:off x="130743" y="188640"/>
            <a:ext cx="8928992" cy="476043"/>
            <a:chOff x="0" y="1047148"/>
            <a:chExt cx="8928992" cy="476043"/>
          </a:xfrm>
          <a:scene3d>
            <a:camera prst="orthographicFront"/>
            <a:lightRig rig="flat" dir="t"/>
          </a:scene3d>
        </p:grpSpPr>
        <p:sp>
          <p:nvSpPr>
            <p:cNvPr id="6" name="Rounded Rectangle 5"/>
            <p:cNvSpPr/>
            <p:nvPr/>
          </p:nvSpPr>
          <p:spPr>
            <a:xfrm>
              <a:off x="0" y="1047148"/>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23239" y="1070387"/>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4.3.3 State that some genes have more than two alleles (multiple alleles).</a:t>
              </a:r>
              <a:endParaRPr lang="en-GB" kern="1200"/>
            </a:p>
          </p:txBody>
        </p:sp>
      </p:grpSp>
      <p:sp>
        <p:nvSpPr>
          <p:cNvPr id="2" name="Rectangle 1"/>
          <p:cNvSpPr/>
          <p:nvPr/>
        </p:nvSpPr>
        <p:spPr>
          <a:xfrm>
            <a:off x="167236" y="908720"/>
            <a:ext cx="8725244" cy="923330"/>
          </a:xfrm>
          <a:prstGeom prst="rect">
            <a:avLst/>
          </a:prstGeom>
        </p:spPr>
        <p:txBody>
          <a:bodyPr wrap="square">
            <a:spAutoFit/>
          </a:bodyPr>
          <a:lstStyle/>
          <a:p>
            <a:r>
              <a:rPr lang="en-GB" dirty="0"/>
              <a:t>It is possible to have </a:t>
            </a:r>
            <a:r>
              <a:rPr lang="en-GB" dirty="0" smtClean="0"/>
              <a:t>more than </a:t>
            </a:r>
            <a:r>
              <a:rPr lang="en-GB" dirty="0"/>
              <a:t>two alleles for one gene. A good example of this </a:t>
            </a:r>
            <a:r>
              <a:rPr lang="en-GB" dirty="0" smtClean="0"/>
              <a:t>is found </a:t>
            </a:r>
            <a:r>
              <a:rPr lang="en-GB" dirty="0"/>
              <a:t>in blood groups. The gene is blood type and the</a:t>
            </a:r>
          </a:p>
          <a:p>
            <a:r>
              <a:rPr lang="en-GB" dirty="0"/>
              <a:t>alleles are I</a:t>
            </a:r>
            <a:r>
              <a:rPr lang="en-GB" baseline="30000" dirty="0"/>
              <a:t>A</a:t>
            </a:r>
            <a:r>
              <a:rPr lang="en-GB" dirty="0"/>
              <a:t>, I</a:t>
            </a:r>
            <a:r>
              <a:rPr lang="en-GB" baseline="30000" dirty="0"/>
              <a:t>B</a:t>
            </a:r>
            <a:r>
              <a:rPr lang="en-GB" dirty="0"/>
              <a:t>, and </a:t>
            </a:r>
            <a:r>
              <a:rPr lang="en-GB" dirty="0" err="1"/>
              <a:t>i</a:t>
            </a:r>
            <a:r>
              <a:rPr lang="en-GB" dirty="0"/>
              <a:t>.</a:t>
            </a:r>
          </a:p>
        </p:txBody>
      </p:sp>
      <p:pic>
        <p:nvPicPr>
          <p:cNvPr id="2050" name="Picture 2" descr="http://1.bp.blogspot.com/-T3yUFISXyDM/Tum4nhdKCOI/AAAAAAAAAMs/sdbOCC91uCE/s1600/ABObloodsyste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90" y="1976066"/>
            <a:ext cx="4346185" cy="2533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23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ipe(down)">
                                      <p:cBhvr>
                                        <p:cTn id="14" dur="580">
                                          <p:stCondLst>
                                            <p:cond delay="0"/>
                                          </p:stCondLst>
                                        </p:cTn>
                                        <p:tgtEl>
                                          <p:spTgt spid="2050"/>
                                        </p:tgtEl>
                                      </p:cBhvr>
                                    </p:animEffect>
                                    <p:anim calcmode="lin" valueType="num">
                                      <p:cBhvr>
                                        <p:cTn id="15"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0" dur="26">
                                          <p:stCondLst>
                                            <p:cond delay="650"/>
                                          </p:stCondLst>
                                        </p:cTn>
                                        <p:tgtEl>
                                          <p:spTgt spid="2050"/>
                                        </p:tgtEl>
                                      </p:cBhvr>
                                      <p:to x="100000" y="60000"/>
                                    </p:animScale>
                                    <p:animScale>
                                      <p:cBhvr>
                                        <p:cTn id="21" dur="166" decel="50000">
                                          <p:stCondLst>
                                            <p:cond delay="676"/>
                                          </p:stCondLst>
                                        </p:cTn>
                                        <p:tgtEl>
                                          <p:spTgt spid="2050"/>
                                        </p:tgtEl>
                                      </p:cBhvr>
                                      <p:to x="100000" y="100000"/>
                                    </p:animScale>
                                    <p:animScale>
                                      <p:cBhvr>
                                        <p:cTn id="22" dur="26">
                                          <p:stCondLst>
                                            <p:cond delay="1312"/>
                                          </p:stCondLst>
                                        </p:cTn>
                                        <p:tgtEl>
                                          <p:spTgt spid="2050"/>
                                        </p:tgtEl>
                                      </p:cBhvr>
                                      <p:to x="100000" y="80000"/>
                                    </p:animScale>
                                    <p:animScale>
                                      <p:cBhvr>
                                        <p:cTn id="23" dur="166" decel="50000">
                                          <p:stCondLst>
                                            <p:cond delay="1338"/>
                                          </p:stCondLst>
                                        </p:cTn>
                                        <p:tgtEl>
                                          <p:spTgt spid="2050"/>
                                        </p:tgtEl>
                                      </p:cBhvr>
                                      <p:to x="100000" y="100000"/>
                                    </p:animScale>
                                    <p:animScale>
                                      <p:cBhvr>
                                        <p:cTn id="24" dur="26">
                                          <p:stCondLst>
                                            <p:cond delay="1642"/>
                                          </p:stCondLst>
                                        </p:cTn>
                                        <p:tgtEl>
                                          <p:spTgt spid="2050"/>
                                        </p:tgtEl>
                                      </p:cBhvr>
                                      <p:to x="100000" y="90000"/>
                                    </p:animScale>
                                    <p:animScale>
                                      <p:cBhvr>
                                        <p:cTn id="25" dur="166" decel="50000">
                                          <p:stCondLst>
                                            <p:cond delay="1668"/>
                                          </p:stCondLst>
                                        </p:cTn>
                                        <p:tgtEl>
                                          <p:spTgt spid="2050"/>
                                        </p:tgtEl>
                                      </p:cBhvr>
                                      <p:to x="100000" y="100000"/>
                                    </p:animScale>
                                    <p:animScale>
                                      <p:cBhvr>
                                        <p:cTn id="26" dur="26">
                                          <p:stCondLst>
                                            <p:cond delay="1808"/>
                                          </p:stCondLst>
                                        </p:cTn>
                                        <p:tgtEl>
                                          <p:spTgt spid="2050"/>
                                        </p:tgtEl>
                                      </p:cBhvr>
                                      <p:to x="100000" y="95000"/>
                                    </p:animScale>
                                    <p:animScale>
                                      <p:cBhvr>
                                        <p:cTn id="27" dur="166" decel="50000">
                                          <p:stCondLst>
                                            <p:cond delay="1834"/>
                                          </p:stCondLst>
                                        </p:cTn>
                                        <p:tgtEl>
                                          <p:spTgt spid="2050"/>
                                        </p:tgtEl>
                                      </p:cBhvr>
                                      <p:to x="100000" y="100000"/>
                                    </p:animScale>
                                  </p:childTnLst>
                                </p:cTn>
                              </p:par>
                            </p:childTnLst>
                          </p:cTn>
                        </p:par>
                        <p:par>
                          <p:cTn id="28" fill="hold">
                            <p:stCondLst>
                              <p:cond delay="2000"/>
                            </p:stCondLst>
                            <p:childTnLst>
                              <p:par>
                                <p:cTn id="29" presetID="26" presetClass="entr" presetSubtype="0" fill="hold" nodeType="afterEffect">
                                  <p:stCondLst>
                                    <p:cond delay="0"/>
                                  </p:stCondLst>
                                  <p:childTnLst>
                                    <p:set>
                                      <p:cBhvr>
                                        <p:cTn id="30" dur="1" fill="hold">
                                          <p:stCondLst>
                                            <p:cond delay="0"/>
                                          </p:stCondLst>
                                        </p:cTn>
                                        <p:tgtEl>
                                          <p:spTgt spid="2052"/>
                                        </p:tgtEl>
                                        <p:attrNameLst>
                                          <p:attrName>style.visibility</p:attrName>
                                        </p:attrNameLst>
                                      </p:cBhvr>
                                      <p:to>
                                        <p:strVal val="visible"/>
                                      </p:to>
                                    </p:set>
                                    <p:animEffect transition="in" filter="wipe(down)">
                                      <p:cBhvr>
                                        <p:cTn id="31" dur="580">
                                          <p:stCondLst>
                                            <p:cond delay="0"/>
                                          </p:stCondLst>
                                        </p:cTn>
                                        <p:tgtEl>
                                          <p:spTgt spid="2052"/>
                                        </p:tgtEl>
                                      </p:cBhvr>
                                    </p:animEffect>
                                    <p:anim calcmode="lin" valueType="num">
                                      <p:cBhvr>
                                        <p:cTn id="32"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37" dur="26">
                                          <p:stCondLst>
                                            <p:cond delay="650"/>
                                          </p:stCondLst>
                                        </p:cTn>
                                        <p:tgtEl>
                                          <p:spTgt spid="2052"/>
                                        </p:tgtEl>
                                      </p:cBhvr>
                                      <p:to x="100000" y="60000"/>
                                    </p:animScale>
                                    <p:animScale>
                                      <p:cBhvr>
                                        <p:cTn id="38" dur="166" decel="50000">
                                          <p:stCondLst>
                                            <p:cond delay="676"/>
                                          </p:stCondLst>
                                        </p:cTn>
                                        <p:tgtEl>
                                          <p:spTgt spid="2052"/>
                                        </p:tgtEl>
                                      </p:cBhvr>
                                      <p:to x="100000" y="100000"/>
                                    </p:animScale>
                                    <p:animScale>
                                      <p:cBhvr>
                                        <p:cTn id="39" dur="26">
                                          <p:stCondLst>
                                            <p:cond delay="1312"/>
                                          </p:stCondLst>
                                        </p:cTn>
                                        <p:tgtEl>
                                          <p:spTgt spid="2052"/>
                                        </p:tgtEl>
                                      </p:cBhvr>
                                      <p:to x="100000" y="80000"/>
                                    </p:animScale>
                                    <p:animScale>
                                      <p:cBhvr>
                                        <p:cTn id="40" dur="166" decel="50000">
                                          <p:stCondLst>
                                            <p:cond delay="1338"/>
                                          </p:stCondLst>
                                        </p:cTn>
                                        <p:tgtEl>
                                          <p:spTgt spid="2052"/>
                                        </p:tgtEl>
                                      </p:cBhvr>
                                      <p:to x="100000" y="100000"/>
                                    </p:animScale>
                                    <p:animScale>
                                      <p:cBhvr>
                                        <p:cTn id="41" dur="26">
                                          <p:stCondLst>
                                            <p:cond delay="1642"/>
                                          </p:stCondLst>
                                        </p:cTn>
                                        <p:tgtEl>
                                          <p:spTgt spid="2052"/>
                                        </p:tgtEl>
                                      </p:cBhvr>
                                      <p:to x="100000" y="90000"/>
                                    </p:animScale>
                                    <p:animScale>
                                      <p:cBhvr>
                                        <p:cTn id="42" dur="166" decel="50000">
                                          <p:stCondLst>
                                            <p:cond delay="1668"/>
                                          </p:stCondLst>
                                        </p:cTn>
                                        <p:tgtEl>
                                          <p:spTgt spid="2052"/>
                                        </p:tgtEl>
                                      </p:cBhvr>
                                      <p:to x="100000" y="100000"/>
                                    </p:animScale>
                                    <p:animScale>
                                      <p:cBhvr>
                                        <p:cTn id="43" dur="26">
                                          <p:stCondLst>
                                            <p:cond delay="1808"/>
                                          </p:stCondLst>
                                        </p:cTn>
                                        <p:tgtEl>
                                          <p:spTgt spid="2052"/>
                                        </p:tgtEl>
                                      </p:cBhvr>
                                      <p:to x="100000" y="95000"/>
                                    </p:animScale>
                                    <p:animScale>
                                      <p:cBhvr>
                                        <p:cTn id="44" dur="166" decel="50000">
                                          <p:stCondLst>
                                            <p:cond delay="1834"/>
                                          </p:stCondLst>
                                        </p:cTn>
                                        <p:tgtEl>
                                          <p:spTgt spid="205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11</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4" name="Group 3"/>
          <p:cNvGrpSpPr/>
          <p:nvPr/>
        </p:nvGrpSpPr>
        <p:grpSpPr>
          <a:xfrm>
            <a:off x="130743" y="94633"/>
            <a:ext cx="8928992" cy="742079"/>
            <a:chOff x="0" y="1557751"/>
            <a:chExt cx="8928992" cy="476043"/>
          </a:xfrm>
          <a:scene3d>
            <a:camera prst="orthographicFront"/>
            <a:lightRig rig="flat" dir="t"/>
          </a:scene3d>
        </p:grpSpPr>
        <p:sp>
          <p:nvSpPr>
            <p:cNvPr id="6" name="Rounded Rectangle 5"/>
            <p:cNvSpPr/>
            <p:nvPr/>
          </p:nvSpPr>
          <p:spPr>
            <a:xfrm>
              <a:off x="0" y="1557751"/>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23239" y="1580990"/>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4.3.4 Describe ABO blood groups as an example of </a:t>
              </a:r>
              <a:r>
                <a:rPr lang="en-GB" kern="1200" dirty="0" err="1" smtClean="0"/>
                <a:t>codominance</a:t>
              </a:r>
              <a:r>
                <a:rPr lang="en-GB" kern="1200" dirty="0" smtClean="0"/>
                <a:t> and multiple alleles.</a:t>
              </a:r>
              <a:endParaRPr lang="en-GB" kern="1200" dirty="0"/>
            </a:p>
          </p:txBody>
        </p:sp>
      </p:grpSp>
      <p:sp>
        <p:nvSpPr>
          <p:cNvPr id="2" name="Rectangle 1"/>
          <p:cNvSpPr/>
          <p:nvPr/>
        </p:nvSpPr>
        <p:spPr>
          <a:xfrm>
            <a:off x="153982" y="1120676"/>
            <a:ext cx="8280920" cy="1477328"/>
          </a:xfrm>
          <a:prstGeom prst="rect">
            <a:avLst/>
          </a:prstGeom>
        </p:spPr>
        <p:txBody>
          <a:bodyPr wrap="square">
            <a:spAutoFit/>
          </a:bodyPr>
          <a:lstStyle/>
          <a:p>
            <a:r>
              <a:rPr lang="en-GB" dirty="0"/>
              <a:t>The ABO blood group system is based on 4 </a:t>
            </a:r>
            <a:r>
              <a:rPr lang="en-GB" dirty="0" smtClean="0"/>
              <a:t>different phenotypes </a:t>
            </a:r>
            <a:r>
              <a:rPr lang="en-GB" dirty="0"/>
              <a:t>(group A, B, AB and O) caused by </a:t>
            </a:r>
            <a:r>
              <a:rPr lang="en-GB" dirty="0" smtClean="0"/>
              <a:t>different combinations </a:t>
            </a:r>
            <a:r>
              <a:rPr lang="en-GB" dirty="0"/>
              <a:t>of 3 different alleles (IA, IB and </a:t>
            </a:r>
            <a:r>
              <a:rPr lang="en-GB" dirty="0" err="1"/>
              <a:t>i</a:t>
            </a:r>
            <a:r>
              <a:rPr lang="en-GB" dirty="0"/>
              <a:t>). The </a:t>
            </a:r>
            <a:r>
              <a:rPr lang="en-GB" dirty="0" smtClean="0"/>
              <a:t>alleles IA </a:t>
            </a:r>
            <a:r>
              <a:rPr lang="en-GB" dirty="0"/>
              <a:t>and IB are </a:t>
            </a:r>
            <a:r>
              <a:rPr lang="en-GB" dirty="0" err="1"/>
              <a:t>codominant</a:t>
            </a:r>
            <a:r>
              <a:rPr lang="en-GB" dirty="0"/>
              <a:t> so both will affect the </a:t>
            </a:r>
            <a:r>
              <a:rPr lang="en-GB" dirty="0" smtClean="0"/>
              <a:t>phenotype. The </a:t>
            </a:r>
            <a:r>
              <a:rPr lang="en-GB" dirty="0"/>
              <a:t>allele </a:t>
            </a:r>
            <a:r>
              <a:rPr lang="en-GB" dirty="0" err="1"/>
              <a:t>i</a:t>
            </a:r>
            <a:r>
              <a:rPr lang="en-GB" dirty="0"/>
              <a:t> is recessive and will only affect the phenotype</a:t>
            </a:r>
          </a:p>
          <a:p>
            <a:r>
              <a:rPr lang="en-GB" dirty="0"/>
              <a:t>when homozygous.</a:t>
            </a:r>
          </a:p>
        </p:txBody>
      </p:sp>
      <p:pic>
        <p:nvPicPr>
          <p:cNvPr id="5122" name="Picture 2" descr="http://upload.wikimedia.org/wikipedia/commons/thumb/c/ce/ABO_system_codominance.svg/942px-ABO_system_codominanc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2235339"/>
            <a:ext cx="4412208" cy="439347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ib.bioninja.com.au/_Media/picture_16_med.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3" y="3068960"/>
            <a:ext cx="3241302" cy="2054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19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wipe(down)">
                                      <p:cBhvr>
                                        <p:cTn id="14" dur="580">
                                          <p:stCondLst>
                                            <p:cond delay="0"/>
                                          </p:stCondLst>
                                        </p:cTn>
                                        <p:tgtEl>
                                          <p:spTgt spid="5124"/>
                                        </p:tgtEl>
                                      </p:cBhvr>
                                    </p:animEffect>
                                    <p:anim calcmode="lin" valueType="num">
                                      <p:cBhvr>
                                        <p:cTn id="15" dur="1822" tmFilter="0,0; 0.14,0.36; 0.43,0.73; 0.71,0.91; 1.0,1.0">
                                          <p:stCondLst>
                                            <p:cond delay="0"/>
                                          </p:stCondLst>
                                        </p:cTn>
                                        <p:tgtEl>
                                          <p:spTgt spid="512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12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12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12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124"/>
                                        </p:tgtEl>
                                        <p:attrNameLst>
                                          <p:attrName>ppt_y</p:attrName>
                                        </p:attrNameLst>
                                      </p:cBhvr>
                                      <p:tavLst>
                                        <p:tav tm="0" fmla="#ppt_y-sin(pi*$)/81">
                                          <p:val>
                                            <p:fltVal val="0"/>
                                          </p:val>
                                        </p:tav>
                                        <p:tav tm="100000">
                                          <p:val>
                                            <p:fltVal val="1"/>
                                          </p:val>
                                        </p:tav>
                                      </p:tavLst>
                                    </p:anim>
                                    <p:animScale>
                                      <p:cBhvr>
                                        <p:cTn id="20" dur="26">
                                          <p:stCondLst>
                                            <p:cond delay="650"/>
                                          </p:stCondLst>
                                        </p:cTn>
                                        <p:tgtEl>
                                          <p:spTgt spid="5124"/>
                                        </p:tgtEl>
                                      </p:cBhvr>
                                      <p:to x="100000" y="60000"/>
                                    </p:animScale>
                                    <p:animScale>
                                      <p:cBhvr>
                                        <p:cTn id="21" dur="166" decel="50000">
                                          <p:stCondLst>
                                            <p:cond delay="676"/>
                                          </p:stCondLst>
                                        </p:cTn>
                                        <p:tgtEl>
                                          <p:spTgt spid="5124"/>
                                        </p:tgtEl>
                                      </p:cBhvr>
                                      <p:to x="100000" y="100000"/>
                                    </p:animScale>
                                    <p:animScale>
                                      <p:cBhvr>
                                        <p:cTn id="22" dur="26">
                                          <p:stCondLst>
                                            <p:cond delay="1312"/>
                                          </p:stCondLst>
                                        </p:cTn>
                                        <p:tgtEl>
                                          <p:spTgt spid="5124"/>
                                        </p:tgtEl>
                                      </p:cBhvr>
                                      <p:to x="100000" y="80000"/>
                                    </p:animScale>
                                    <p:animScale>
                                      <p:cBhvr>
                                        <p:cTn id="23" dur="166" decel="50000">
                                          <p:stCondLst>
                                            <p:cond delay="1338"/>
                                          </p:stCondLst>
                                        </p:cTn>
                                        <p:tgtEl>
                                          <p:spTgt spid="5124"/>
                                        </p:tgtEl>
                                      </p:cBhvr>
                                      <p:to x="100000" y="100000"/>
                                    </p:animScale>
                                    <p:animScale>
                                      <p:cBhvr>
                                        <p:cTn id="24" dur="26">
                                          <p:stCondLst>
                                            <p:cond delay="1642"/>
                                          </p:stCondLst>
                                        </p:cTn>
                                        <p:tgtEl>
                                          <p:spTgt spid="5124"/>
                                        </p:tgtEl>
                                      </p:cBhvr>
                                      <p:to x="100000" y="90000"/>
                                    </p:animScale>
                                    <p:animScale>
                                      <p:cBhvr>
                                        <p:cTn id="25" dur="166" decel="50000">
                                          <p:stCondLst>
                                            <p:cond delay="1668"/>
                                          </p:stCondLst>
                                        </p:cTn>
                                        <p:tgtEl>
                                          <p:spTgt spid="5124"/>
                                        </p:tgtEl>
                                      </p:cBhvr>
                                      <p:to x="100000" y="100000"/>
                                    </p:animScale>
                                    <p:animScale>
                                      <p:cBhvr>
                                        <p:cTn id="26" dur="26">
                                          <p:stCondLst>
                                            <p:cond delay="1808"/>
                                          </p:stCondLst>
                                        </p:cTn>
                                        <p:tgtEl>
                                          <p:spTgt spid="5124"/>
                                        </p:tgtEl>
                                      </p:cBhvr>
                                      <p:to x="100000" y="95000"/>
                                    </p:animScale>
                                    <p:animScale>
                                      <p:cBhvr>
                                        <p:cTn id="27" dur="166" decel="50000">
                                          <p:stCondLst>
                                            <p:cond delay="1834"/>
                                          </p:stCondLst>
                                        </p:cTn>
                                        <p:tgtEl>
                                          <p:spTgt spid="512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Effect transition="in" filter="wipe(down)">
                                      <p:cBhvr>
                                        <p:cTn id="32" dur="580">
                                          <p:stCondLst>
                                            <p:cond delay="0"/>
                                          </p:stCondLst>
                                        </p:cTn>
                                        <p:tgtEl>
                                          <p:spTgt spid="5122"/>
                                        </p:tgtEl>
                                      </p:cBhvr>
                                    </p:animEffect>
                                    <p:anim calcmode="lin" valueType="num">
                                      <p:cBhvr>
                                        <p:cTn id="33"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38" dur="26">
                                          <p:stCondLst>
                                            <p:cond delay="650"/>
                                          </p:stCondLst>
                                        </p:cTn>
                                        <p:tgtEl>
                                          <p:spTgt spid="5122"/>
                                        </p:tgtEl>
                                      </p:cBhvr>
                                      <p:to x="100000" y="60000"/>
                                    </p:animScale>
                                    <p:animScale>
                                      <p:cBhvr>
                                        <p:cTn id="39" dur="166" decel="50000">
                                          <p:stCondLst>
                                            <p:cond delay="676"/>
                                          </p:stCondLst>
                                        </p:cTn>
                                        <p:tgtEl>
                                          <p:spTgt spid="5122"/>
                                        </p:tgtEl>
                                      </p:cBhvr>
                                      <p:to x="100000" y="100000"/>
                                    </p:animScale>
                                    <p:animScale>
                                      <p:cBhvr>
                                        <p:cTn id="40" dur="26">
                                          <p:stCondLst>
                                            <p:cond delay="1312"/>
                                          </p:stCondLst>
                                        </p:cTn>
                                        <p:tgtEl>
                                          <p:spTgt spid="5122"/>
                                        </p:tgtEl>
                                      </p:cBhvr>
                                      <p:to x="100000" y="80000"/>
                                    </p:animScale>
                                    <p:animScale>
                                      <p:cBhvr>
                                        <p:cTn id="41" dur="166" decel="50000">
                                          <p:stCondLst>
                                            <p:cond delay="1338"/>
                                          </p:stCondLst>
                                        </p:cTn>
                                        <p:tgtEl>
                                          <p:spTgt spid="5122"/>
                                        </p:tgtEl>
                                      </p:cBhvr>
                                      <p:to x="100000" y="100000"/>
                                    </p:animScale>
                                    <p:animScale>
                                      <p:cBhvr>
                                        <p:cTn id="42" dur="26">
                                          <p:stCondLst>
                                            <p:cond delay="1642"/>
                                          </p:stCondLst>
                                        </p:cTn>
                                        <p:tgtEl>
                                          <p:spTgt spid="5122"/>
                                        </p:tgtEl>
                                      </p:cBhvr>
                                      <p:to x="100000" y="90000"/>
                                    </p:animScale>
                                    <p:animScale>
                                      <p:cBhvr>
                                        <p:cTn id="43" dur="166" decel="50000">
                                          <p:stCondLst>
                                            <p:cond delay="1668"/>
                                          </p:stCondLst>
                                        </p:cTn>
                                        <p:tgtEl>
                                          <p:spTgt spid="5122"/>
                                        </p:tgtEl>
                                      </p:cBhvr>
                                      <p:to x="100000" y="100000"/>
                                    </p:animScale>
                                    <p:animScale>
                                      <p:cBhvr>
                                        <p:cTn id="44" dur="26">
                                          <p:stCondLst>
                                            <p:cond delay="1808"/>
                                          </p:stCondLst>
                                        </p:cTn>
                                        <p:tgtEl>
                                          <p:spTgt spid="5122"/>
                                        </p:tgtEl>
                                      </p:cBhvr>
                                      <p:to x="100000" y="95000"/>
                                    </p:animScale>
                                    <p:animScale>
                                      <p:cBhvr>
                                        <p:cTn id="45" dur="166" decel="50000">
                                          <p:stCondLst>
                                            <p:cond delay="1834"/>
                                          </p:stCondLst>
                                        </p:cTn>
                                        <p:tgtEl>
                                          <p:spTgt spid="51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12</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53982" y="1124744"/>
            <a:ext cx="8420312" cy="923330"/>
          </a:xfrm>
          <a:prstGeom prst="rect">
            <a:avLst/>
          </a:prstGeom>
        </p:spPr>
        <p:txBody>
          <a:bodyPr wrap="square">
            <a:spAutoFit/>
          </a:bodyPr>
          <a:lstStyle/>
          <a:p>
            <a:r>
              <a:rPr lang="en-GB" dirty="0"/>
              <a:t>Using a Punnett square, it can be worked out how </a:t>
            </a:r>
            <a:r>
              <a:rPr lang="en-GB" dirty="0" smtClean="0"/>
              <a:t>a female </a:t>
            </a:r>
            <a:r>
              <a:rPr lang="en-GB" dirty="0"/>
              <a:t>with blood group A </a:t>
            </a:r>
            <a:r>
              <a:rPr lang="en-GB" dirty="0" smtClean="0"/>
              <a:t>(heterozygous) and </a:t>
            </a:r>
            <a:r>
              <a:rPr lang="en-GB" dirty="0"/>
              <a:t>a male with blood group </a:t>
            </a:r>
            <a:r>
              <a:rPr lang="en-GB" dirty="0" smtClean="0"/>
              <a:t>B (heterozygous) can </a:t>
            </a:r>
            <a:r>
              <a:rPr lang="en-GB" dirty="0"/>
              <a:t>have four children, each with a different blood group.</a:t>
            </a:r>
          </a:p>
        </p:txBody>
      </p:sp>
      <p:grpSp>
        <p:nvGrpSpPr>
          <p:cNvPr id="6" name="Group 5"/>
          <p:cNvGrpSpPr/>
          <p:nvPr/>
        </p:nvGrpSpPr>
        <p:grpSpPr>
          <a:xfrm>
            <a:off x="130743" y="260648"/>
            <a:ext cx="8928992" cy="792088"/>
            <a:chOff x="0" y="1557751"/>
            <a:chExt cx="8928992" cy="476043"/>
          </a:xfrm>
          <a:scene3d>
            <a:camera prst="orthographicFront"/>
            <a:lightRig rig="flat" dir="t"/>
          </a:scene3d>
        </p:grpSpPr>
        <p:sp>
          <p:nvSpPr>
            <p:cNvPr id="7" name="Rounded Rectangle 6"/>
            <p:cNvSpPr/>
            <p:nvPr/>
          </p:nvSpPr>
          <p:spPr>
            <a:xfrm>
              <a:off x="0" y="1557751"/>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1580990"/>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4.3.4 Describe ABO blood groups as an example of </a:t>
              </a:r>
              <a:r>
                <a:rPr lang="en-GB" kern="1200" dirty="0" err="1" smtClean="0"/>
                <a:t>codominance</a:t>
              </a:r>
              <a:r>
                <a:rPr lang="en-GB" kern="1200" dirty="0" smtClean="0"/>
                <a:t> and multiple alleles.</a:t>
              </a:r>
              <a:endParaRPr lang="en-GB" kern="1200" dirty="0"/>
            </a:p>
          </p:txBody>
        </p:sp>
      </p:grpSp>
      <p:sp>
        <p:nvSpPr>
          <p:cNvPr id="3" name="Rectangle 2"/>
          <p:cNvSpPr/>
          <p:nvPr/>
        </p:nvSpPr>
        <p:spPr>
          <a:xfrm>
            <a:off x="153982" y="2048074"/>
            <a:ext cx="8424936" cy="4801314"/>
          </a:xfrm>
          <a:prstGeom prst="rect">
            <a:avLst/>
          </a:prstGeom>
        </p:spPr>
        <p:txBody>
          <a:bodyPr wrap="square">
            <a:spAutoFit/>
          </a:bodyPr>
          <a:lstStyle/>
          <a:p>
            <a:r>
              <a:rPr lang="en-GB" dirty="0"/>
              <a:t>Clearly, as the parent </a:t>
            </a:r>
            <a:r>
              <a:rPr lang="en-GB" dirty="0" smtClean="0"/>
              <a:t>are </a:t>
            </a:r>
            <a:r>
              <a:rPr lang="en-GB" dirty="0"/>
              <a:t>heterozygous their genotype must be </a:t>
            </a:r>
            <a:r>
              <a:rPr lang="en-GB" dirty="0" smtClean="0"/>
              <a:t>the following.</a:t>
            </a:r>
          </a:p>
          <a:p>
            <a:r>
              <a:rPr lang="en-GB" dirty="0"/>
              <a:t>	</a:t>
            </a:r>
            <a:r>
              <a:rPr lang="en-GB" dirty="0" smtClean="0"/>
              <a:t>		</a:t>
            </a:r>
            <a:r>
              <a:rPr lang="en-GB" b="1" dirty="0" smtClean="0"/>
              <a:t>Female			Male</a:t>
            </a:r>
            <a:endParaRPr lang="en-GB" b="1" dirty="0"/>
          </a:p>
          <a:p>
            <a:r>
              <a:rPr lang="en-GB" b="1" dirty="0"/>
              <a:t>Parent genotypes:	</a:t>
            </a:r>
            <a:r>
              <a:rPr lang="en-GB" b="1" dirty="0" smtClean="0">
                <a:solidFill>
                  <a:srgbClr val="FF0000"/>
                </a:solidFill>
              </a:rPr>
              <a:t>I</a:t>
            </a:r>
            <a:r>
              <a:rPr lang="en-GB" b="1" baseline="30000" dirty="0" smtClean="0">
                <a:solidFill>
                  <a:srgbClr val="FF0000"/>
                </a:solidFill>
              </a:rPr>
              <a:t>A </a:t>
            </a:r>
            <a:r>
              <a:rPr lang="en-GB" b="1" dirty="0" err="1">
                <a:solidFill>
                  <a:srgbClr val="FF0000"/>
                </a:solidFill>
              </a:rPr>
              <a:t>i</a:t>
            </a:r>
            <a:r>
              <a:rPr lang="en-GB" b="1" dirty="0">
                <a:solidFill>
                  <a:srgbClr val="FF0000"/>
                </a:solidFill>
              </a:rPr>
              <a:t>	</a:t>
            </a:r>
            <a:r>
              <a:rPr lang="en-GB" b="1" dirty="0" smtClean="0">
                <a:solidFill>
                  <a:srgbClr val="FF0000"/>
                </a:solidFill>
              </a:rPr>
              <a:t>	x</a:t>
            </a:r>
            <a:r>
              <a:rPr lang="en-GB" b="1" dirty="0">
                <a:solidFill>
                  <a:srgbClr val="FF0000"/>
                </a:solidFill>
              </a:rPr>
              <a:t>	</a:t>
            </a:r>
            <a:r>
              <a:rPr lang="en-GB" b="1" dirty="0"/>
              <a:t> </a:t>
            </a:r>
            <a:r>
              <a:rPr lang="en-GB" b="1" dirty="0" smtClean="0">
                <a:solidFill>
                  <a:srgbClr val="FF0000"/>
                </a:solidFill>
              </a:rPr>
              <a:t>I</a:t>
            </a:r>
            <a:r>
              <a:rPr lang="en-GB" b="1" baseline="30000" dirty="0" smtClean="0">
                <a:solidFill>
                  <a:srgbClr val="FF0000"/>
                </a:solidFill>
              </a:rPr>
              <a:t>B </a:t>
            </a:r>
            <a:r>
              <a:rPr lang="en-GB" b="1" dirty="0" err="1">
                <a:solidFill>
                  <a:srgbClr val="FF0000"/>
                </a:solidFill>
              </a:rPr>
              <a:t>i</a:t>
            </a:r>
            <a:endParaRPr lang="en-GB" b="1" dirty="0" smtClean="0">
              <a:solidFill>
                <a:srgbClr val="FF0000"/>
              </a:solidFill>
            </a:endParaRPr>
          </a:p>
          <a:p>
            <a:r>
              <a:rPr lang="en-GB" b="1" dirty="0" smtClean="0"/>
              <a:t>Parent </a:t>
            </a:r>
            <a:r>
              <a:rPr lang="en-GB" b="1" dirty="0"/>
              <a:t>phenotypes:	</a:t>
            </a:r>
            <a:r>
              <a:rPr lang="en-GB" b="1" dirty="0" smtClean="0">
                <a:solidFill>
                  <a:srgbClr val="FF0000"/>
                </a:solidFill>
              </a:rPr>
              <a:t>Blood group A</a:t>
            </a:r>
            <a:r>
              <a:rPr lang="en-GB" b="1" dirty="0">
                <a:solidFill>
                  <a:srgbClr val="FF0000"/>
                </a:solidFill>
              </a:rPr>
              <a:t>	</a:t>
            </a:r>
            <a:r>
              <a:rPr lang="en-GB" b="1" dirty="0" smtClean="0">
                <a:solidFill>
                  <a:srgbClr val="FF0000"/>
                </a:solidFill>
              </a:rPr>
              <a:t>	Blood group B</a:t>
            </a:r>
            <a:endParaRPr lang="en-GB" b="1" dirty="0">
              <a:solidFill>
                <a:srgbClr val="FF0000"/>
              </a:solidFill>
            </a:endParaRPr>
          </a:p>
          <a:p>
            <a:r>
              <a:rPr lang="en-GB" b="1" dirty="0"/>
              <a:t>Gametes:		</a:t>
            </a:r>
            <a:r>
              <a:rPr lang="en-GB" b="1" dirty="0">
                <a:solidFill>
                  <a:srgbClr val="FF0000"/>
                </a:solidFill>
              </a:rPr>
              <a:t>I</a:t>
            </a:r>
            <a:r>
              <a:rPr lang="en-GB" b="1" baseline="30000" dirty="0">
                <a:solidFill>
                  <a:srgbClr val="FF0000"/>
                </a:solidFill>
              </a:rPr>
              <a:t>A</a:t>
            </a:r>
            <a:r>
              <a:rPr lang="en-GB" b="1" dirty="0" smtClean="0">
                <a:solidFill>
                  <a:srgbClr val="FF0000"/>
                </a:solidFill>
              </a:rPr>
              <a:t> </a:t>
            </a:r>
            <a:r>
              <a:rPr lang="en-GB" b="1" dirty="0">
                <a:solidFill>
                  <a:srgbClr val="FF0000"/>
                </a:solidFill>
              </a:rPr>
              <a:t>and </a:t>
            </a:r>
            <a:r>
              <a:rPr lang="en-GB" b="1" dirty="0" err="1" smtClean="0">
                <a:solidFill>
                  <a:srgbClr val="FF0000"/>
                </a:solidFill>
              </a:rPr>
              <a:t>i</a:t>
            </a:r>
            <a:r>
              <a:rPr lang="en-GB" b="1" dirty="0">
                <a:solidFill>
                  <a:srgbClr val="FF0000"/>
                </a:solidFill>
              </a:rPr>
              <a:t>		</a:t>
            </a:r>
            <a:r>
              <a:rPr lang="en-GB" b="1" dirty="0" smtClean="0">
                <a:solidFill>
                  <a:srgbClr val="FF0000"/>
                </a:solidFill>
              </a:rPr>
              <a:t>	I</a:t>
            </a:r>
            <a:r>
              <a:rPr lang="en-GB" b="1" baseline="30000" dirty="0" smtClean="0">
                <a:solidFill>
                  <a:srgbClr val="FF0000"/>
                </a:solidFill>
              </a:rPr>
              <a:t>B</a:t>
            </a:r>
            <a:r>
              <a:rPr lang="en-GB" b="1" dirty="0" smtClean="0">
                <a:solidFill>
                  <a:srgbClr val="FF0000"/>
                </a:solidFill>
              </a:rPr>
              <a:t> and </a:t>
            </a:r>
            <a:r>
              <a:rPr lang="en-GB" b="1" dirty="0" err="1" smtClean="0">
                <a:solidFill>
                  <a:srgbClr val="FF0000"/>
                </a:solidFill>
              </a:rPr>
              <a:t>i</a:t>
            </a:r>
            <a:endParaRPr lang="en-GB" b="1" dirty="0">
              <a:solidFill>
                <a:srgbClr val="FF0000"/>
              </a:solidFill>
            </a:endParaRPr>
          </a:p>
          <a:p>
            <a:endParaRPr lang="en-GB" b="1" dirty="0">
              <a:solidFill>
                <a:srgbClr val="FF0000"/>
              </a:solidFill>
            </a:endParaRPr>
          </a:p>
          <a:p>
            <a:r>
              <a:rPr lang="en-GB" b="1" dirty="0"/>
              <a:t>Punnett grid F1:</a:t>
            </a:r>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solidFill>
                <a:srgbClr val="FF0000"/>
              </a:solidFill>
            </a:endParaRPr>
          </a:p>
          <a:p>
            <a:endParaRPr lang="en-GB" b="1" dirty="0"/>
          </a:p>
        </p:txBody>
      </p:sp>
      <p:graphicFrame>
        <p:nvGraphicFramePr>
          <p:cNvPr id="9" name="Table 8"/>
          <p:cNvGraphicFramePr>
            <a:graphicFrameLocks noGrp="1"/>
          </p:cNvGraphicFramePr>
          <p:nvPr>
            <p:extLst>
              <p:ext uri="{D42A27DB-BD31-4B8C-83A1-F6EECF244321}">
                <p14:modId xmlns:p14="http://schemas.microsoft.com/office/powerpoint/2010/main" val="3304795546"/>
              </p:ext>
            </p:extLst>
          </p:nvPr>
        </p:nvGraphicFramePr>
        <p:xfrm>
          <a:off x="2332137" y="4005064"/>
          <a:ext cx="4064001" cy="1920240"/>
        </p:xfrm>
        <a:graphic>
          <a:graphicData uri="http://schemas.openxmlformats.org/drawingml/2006/table">
            <a:tbl>
              <a:tblPr firstRow="1" firstCol="1" bandRow="1">
                <a:tableStyleId>{5C22544A-7EE6-4342-B048-85BDC9FD1C3A}</a:tableStyleId>
              </a:tblPr>
              <a:tblGrid>
                <a:gridCol w="1354667"/>
                <a:gridCol w="1354667"/>
                <a:gridCol w="1354667"/>
              </a:tblGrid>
              <a:tr h="370840">
                <a:tc>
                  <a:txBody>
                    <a:bodyPr/>
                    <a:lstStyle/>
                    <a:p>
                      <a:endParaRPr lang="en-GB" dirty="0"/>
                    </a:p>
                  </a:txBody>
                  <a:tcPr>
                    <a:noFill/>
                  </a:tcPr>
                </a:tc>
                <a:tc>
                  <a:txBody>
                    <a:bodyPr/>
                    <a:lstStyle/>
                    <a:p>
                      <a:r>
                        <a:rPr lang="en-GB" b="1" dirty="0" smtClean="0">
                          <a:solidFill>
                            <a:schemeClr val="bg1"/>
                          </a:solidFill>
                        </a:rPr>
                        <a:t>I</a:t>
                      </a:r>
                      <a:r>
                        <a:rPr lang="en-GB" b="1" baseline="30000" dirty="0" smtClean="0">
                          <a:solidFill>
                            <a:schemeClr val="bg1"/>
                          </a:solidFill>
                        </a:rPr>
                        <a:t>B</a:t>
                      </a:r>
                      <a:endParaRPr lang="en-GB" dirty="0" smtClean="0">
                        <a:solidFill>
                          <a:schemeClr val="bg1"/>
                        </a:solidFill>
                      </a:endParaRPr>
                    </a:p>
                    <a:p>
                      <a:endParaRPr lang="en-GB" dirty="0"/>
                    </a:p>
                  </a:txBody>
                  <a:tcPr/>
                </a:tc>
                <a:tc>
                  <a:txBody>
                    <a:bodyPr/>
                    <a:lstStyle/>
                    <a:p>
                      <a:r>
                        <a:rPr lang="en-GB" dirty="0" smtClean="0"/>
                        <a:t>I</a:t>
                      </a:r>
                      <a:endParaRPr lang="en-GB" dirty="0"/>
                    </a:p>
                  </a:txBody>
                  <a:tcPr/>
                </a:tc>
              </a:tr>
              <a:tr h="370840">
                <a:tc>
                  <a:txBody>
                    <a:bodyPr/>
                    <a:lstStyle/>
                    <a:p>
                      <a:r>
                        <a:rPr lang="en-GB" b="1" dirty="0" smtClean="0">
                          <a:solidFill>
                            <a:schemeClr val="bg1"/>
                          </a:solidFill>
                        </a:rPr>
                        <a:t>I</a:t>
                      </a:r>
                      <a:r>
                        <a:rPr lang="en-GB" b="1" baseline="30000" dirty="0" smtClean="0">
                          <a:solidFill>
                            <a:schemeClr val="bg1"/>
                          </a:solidFill>
                        </a:rPr>
                        <a:t>A</a:t>
                      </a:r>
                      <a:endParaRPr lang="en-GB"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solidFill>
                            <a:schemeClr val="tx1"/>
                          </a:solidFill>
                        </a:rPr>
                        <a:t>I</a:t>
                      </a:r>
                      <a:r>
                        <a:rPr lang="en-GB" b="1" baseline="30000" dirty="0" smtClean="0">
                          <a:solidFill>
                            <a:schemeClr val="tx1"/>
                          </a:solidFill>
                        </a:rPr>
                        <a:t>A</a:t>
                      </a:r>
                      <a:r>
                        <a:rPr lang="en-GB" b="1" dirty="0" smtClean="0">
                          <a:solidFill>
                            <a:schemeClr val="tx1"/>
                          </a:solidFill>
                        </a:rPr>
                        <a:t>I</a:t>
                      </a:r>
                      <a:r>
                        <a:rPr lang="en-GB" b="1" baseline="30000" dirty="0" smtClean="0">
                          <a:solidFill>
                            <a:schemeClr val="tx1"/>
                          </a:solidFill>
                        </a:rPr>
                        <a:t>B</a:t>
                      </a:r>
                      <a:endParaRPr lang="en-GB" dirty="0" smtClean="0"/>
                    </a:p>
                    <a:p>
                      <a:r>
                        <a:rPr lang="en-GB" dirty="0" smtClean="0"/>
                        <a:t>AB</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err="1" smtClean="0">
                          <a:solidFill>
                            <a:schemeClr val="tx1"/>
                          </a:solidFill>
                        </a:rPr>
                        <a:t>I</a:t>
                      </a:r>
                      <a:r>
                        <a:rPr lang="en-GB" b="1" baseline="30000" dirty="0" err="1" smtClean="0">
                          <a:solidFill>
                            <a:schemeClr val="tx1"/>
                          </a:solidFill>
                        </a:rPr>
                        <a:t>A</a:t>
                      </a:r>
                      <a:r>
                        <a:rPr lang="en-GB" b="1" baseline="0" dirty="0" err="1" smtClean="0">
                          <a:solidFill>
                            <a:schemeClr val="tx1"/>
                          </a:solidFill>
                        </a:rPr>
                        <a:t>i</a:t>
                      </a:r>
                      <a:endParaRPr lang="en-GB" dirty="0" smtClean="0"/>
                    </a:p>
                    <a:p>
                      <a:r>
                        <a:rPr lang="en-GB" dirty="0" smtClean="0"/>
                        <a:t>A</a:t>
                      </a:r>
                      <a:endParaRPr lang="en-GB" dirty="0"/>
                    </a:p>
                  </a:txBody>
                  <a:tcPr/>
                </a:tc>
              </a:tr>
              <a:tr h="370840">
                <a:tc>
                  <a:txBody>
                    <a:bodyPr/>
                    <a:lstStyle/>
                    <a:p>
                      <a:r>
                        <a:rPr lang="en-GB" dirty="0" smtClean="0"/>
                        <a:t>I</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err="1" smtClean="0">
                          <a:solidFill>
                            <a:schemeClr val="tx1"/>
                          </a:solidFill>
                        </a:rPr>
                        <a:t>I</a:t>
                      </a:r>
                      <a:r>
                        <a:rPr lang="en-GB" b="1" baseline="30000" dirty="0" err="1" smtClean="0">
                          <a:solidFill>
                            <a:schemeClr val="tx1"/>
                          </a:solidFill>
                        </a:rPr>
                        <a:t>B</a:t>
                      </a:r>
                      <a:r>
                        <a:rPr lang="en-GB" b="1" baseline="0" dirty="0" err="1" smtClean="0">
                          <a:solidFill>
                            <a:schemeClr val="dk1"/>
                          </a:solidFill>
                        </a:rPr>
                        <a:t>i</a:t>
                      </a:r>
                      <a:endParaRPr lang="en-GB" b="1" baseline="0" dirty="0" smtClean="0">
                        <a:solidFill>
                          <a:schemeClr val="dk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a:t>
                      </a:r>
                      <a:endParaRPr lang="en-GB" dirty="0"/>
                    </a:p>
                  </a:txBody>
                  <a:tcPr/>
                </a:tc>
                <a:tc>
                  <a:txBody>
                    <a:bodyPr/>
                    <a:lstStyle/>
                    <a:p>
                      <a:r>
                        <a:rPr lang="en-GB" b="1" dirty="0" smtClean="0"/>
                        <a:t>ii</a:t>
                      </a:r>
                      <a:endParaRPr lang="en-GB" b="1" dirty="0" smtClean="0"/>
                    </a:p>
                    <a:p>
                      <a:r>
                        <a:rPr lang="en-GB" dirty="0" smtClean="0"/>
                        <a:t>0</a:t>
                      </a:r>
                      <a:endParaRPr lang="en-GB" dirty="0"/>
                    </a:p>
                  </a:txBody>
                  <a:tcPr/>
                </a:tc>
              </a:tr>
            </a:tbl>
          </a:graphicData>
        </a:graphic>
      </p:graphicFrame>
    </p:spTree>
    <p:extLst>
      <p:ext uri="{BB962C8B-B14F-4D97-AF65-F5344CB8AC3E}">
        <p14:creationId xmlns:p14="http://schemas.microsoft.com/office/powerpoint/2010/main" val="180696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30742" y="842340"/>
            <a:ext cx="8689729" cy="1754326"/>
          </a:xfrm>
          <a:prstGeom prst="rect">
            <a:avLst/>
          </a:prstGeom>
        </p:spPr>
        <p:txBody>
          <a:bodyPr wrap="square">
            <a:spAutoFit/>
          </a:bodyPr>
          <a:lstStyle/>
          <a:p>
            <a:r>
              <a:rPr lang="en-GB" dirty="0" smtClean="0"/>
              <a:t>There are apart from blood groups more examples of </a:t>
            </a:r>
            <a:r>
              <a:rPr lang="en-GB" dirty="0" err="1" smtClean="0"/>
              <a:t>codominance</a:t>
            </a:r>
            <a:r>
              <a:rPr lang="en-GB" dirty="0" smtClean="0"/>
              <a:t>.</a:t>
            </a:r>
          </a:p>
          <a:p>
            <a:endParaRPr lang="en-GB" dirty="0" smtClean="0"/>
          </a:p>
          <a:p>
            <a:r>
              <a:rPr lang="en-GB" dirty="0" smtClean="0"/>
              <a:t>Hair </a:t>
            </a:r>
            <a:r>
              <a:rPr lang="en-GB" dirty="0"/>
              <a:t>shape in humans is a </a:t>
            </a:r>
            <a:r>
              <a:rPr lang="en-GB" dirty="0" err="1"/>
              <a:t>codominant</a:t>
            </a:r>
            <a:r>
              <a:rPr lang="en-GB" dirty="0"/>
              <a:t> characteristic. Straight hair and curly hair are </a:t>
            </a:r>
            <a:r>
              <a:rPr lang="en-GB" dirty="0" err="1"/>
              <a:t>codominant</a:t>
            </a:r>
            <a:r>
              <a:rPr lang="en-GB" dirty="0"/>
              <a:t> alleles and </a:t>
            </a:r>
            <a:r>
              <a:rPr lang="en-GB" dirty="0" smtClean="0"/>
              <a:t>the heterozygote </a:t>
            </a:r>
            <a:r>
              <a:rPr lang="en-GB" dirty="0"/>
              <a:t>has wavy hair. </a:t>
            </a:r>
            <a:r>
              <a:rPr lang="en-GB" dirty="0" err="1" smtClean="0"/>
              <a:t>Pepe</a:t>
            </a:r>
            <a:r>
              <a:rPr lang="en-GB" dirty="0" smtClean="0"/>
              <a:t> </a:t>
            </a:r>
            <a:r>
              <a:rPr lang="en-GB" dirty="0"/>
              <a:t>and </a:t>
            </a:r>
            <a:r>
              <a:rPr lang="en-GB" dirty="0" err="1" smtClean="0"/>
              <a:t>Pepita</a:t>
            </a:r>
            <a:r>
              <a:rPr lang="en-GB" dirty="0" smtClean="0"/>
              <a:t> </a:t>
            </a:r>
            <a:r>
              <a:rPr lang="en-GB" dirty="0"/>
              <a:t>both have wavy hair. Deduce the probabilities that their </a:t>
            </a:r>
            <a:r>
              <a:rPr lang="en-GB" dirty="0" smtClean="0"/>
              <a:t>children will </a:t>
            </a:r>
            <a:r>
              <a:rPr lang="en-GB" dirty="0"/>
              <a:t>have straight hair, curly hair or wavy hair.</a:t>
            </a:r>
          </a:p>
        </p:txBody>
      </p:sp>
      <p:grpSp>
        <p:nvGrpSpPr>
          <p:cNvPr id="6" name="Group 5"/>
          <p:cNvGrpSpPr/>
          <p:nvPr/>
        </p:nvGrpSpPr>
        <p:grpSpPr>
          <a:xfrm>
            <a:off x="130743" y="21098"/>
            <a:ext cx="8928992" cy="792088"/>
            <a:chOff x="0" y="1557751"/>
            <a:chExt cx="8928992" cy="476043"/>
          </a:xfrm>
          <a:scene3d>
            <a:camera prst="orthographicFront"/>
            <a:lightRig rig="flat" dir="t"/>
          </a:scene3d>
        </p:grpSpPr>
        <p:sp>
          <p:nvSpPr>
            <p:cNvPr id="7" name="Rounded Rectangle 6"/>
            <p:cNvSpPr/>
            <p:nvPr/>
          </p:nvSpPr>
          <p:spPr>
            <a:xfrm>
              <a:off x="0" y="1557751"/>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1580990"/>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4.3.4 Describe ABO blood groups as an example of </a:t>
              </a:r>
              <a:r>
                <a:rPr lang="en-GB" kern="1200" dirty="0" err="1" smtClean="0"/>
                <a:t>codominance</a:t>
              </a:r>
              <a:r>
                <a:rPr lang="en-GB" kern="1200" dirty="0" smtClean="0"/>
                <a:t> and multiple alleles.</a:t>
              </a:r>
              <a:endParaRPr lang="en-GB" kern="1200" dirty="0"/>
            </a:p>
          </p:txBody>
        </p:sp>
      </p:grpSp>
      <p:sp>
        <p:nvSpPr>
          <p:cNvPr id="3" name="Rectangle 2"/>
          <p:cNvSpPr/>
          <p:nvPr/>
        </p:nvSpPr>
        <p:spPr>
          <a:xfrm>
            <a:off x="121257" y="2596666"/>
            <a:ext cx="8905753" cy="2585323"/>
          </a:xfrm>
          <a:prstGeom prst="rect">
            <a:avLst/>
          </a:prstGeom>
        </p:spPr>
        <p:txBody>
          <a:bodyPr wrap="square">
            <a:spAutoFit/>
          </a:bodyPr>
          <a:lstStyle/>
          <a:p>
            <a:r>
              <a:rPr lang="en-GB" dirty="0"/>
              <a:t>Clearly, as the parent are heterozygous their genotype must be the following</a:t>
            </a:r>
            <a:r>
              <a:rPr lang="en-GB" dirty="0" smtClean="0"/>
              <a:t>.</a:t>
            </a:r>
          </a:p>
          <a:p>
            <a:endParaRPr lang="en-GB" dirty="0"/>
          </a:p>
          <a:p>
            <a:r>
              <a:rPr lang="en-GB" dirty="0"/>
              <a:t>			</a:t>
            </a:r>
            <a:r>
              <a:rPr lang="en-GB" b="1" dirty="0"/>
              <a:t>Female			Male</a:t>
            </a:r>
          </a:p>
          <a:p>
            <a:r>
              <a:rPr lang="en-GB" b="1" dirty="0"/>
              <a:t>Parent genotypes:	</a:t>
            </a:r>
            <a:r>
              <a:rPr lang="en-GB" b="1" dirty="0" err="1" smtClean="0">
                <a:solidFill>
                  <a:srgbClr val="FF0000"/>
                </a:solidFill>
              </a:rPr>
              <a:t>H</a:t>
            </a:r>
            <a:r>
              <a:rPr lang="en-GB" b="1" baseline="30000" dirty="0" err="1" smtClean="0">
                <a:solidFill>
                  <a:srgbClr val="FF0000"/>
                </a:solidFill>
              </a:rPr>
              <a:t>s</a:t>
            </a:r>
            <a:r>
              <a:rPr lang="en-GB" b="1" dirty="0" err="1" smtClean="0">
                <a:solidFill>
                  <a:srgbClr val="FF0000"/>
                </a:solidFill>
              </a:rPr>
              <a:t>H</a:t>
            </a:r>
            <a:r>
              <a:rPr lang="en-GB" b="1" baseline="30000" dirty="0" err="1" smtClean="0">
                <a:solidFill>
                  <a:srgbClr val="FF0000"/>
                </a:solidFill>
              </a:rPr>
              <a:t>c</a:t>
            </a:r>
            <a:r>
              <a:rPr lang="en-GB" b="1" dirty="0">
                <a:solidFill>
                  <a:srgbClr val="FF0000"/>
                </a:solidFill>
              </a:rPr>
              <a:t>		x	</a:t>
            </a:r>
            <a:r>
              <a:rPr lang="en-GB" b="1" dirty="0" err="1" smtClean="0">
                <a:solidFill>
                  <a:srgbClr val="FF0000"/>
                </a:solidFill>
              </a:rPr>
              <a:t>H</a:t>
            </a:r>
            <a:r>
              <a:rPr lang="en-GB" b="1" baseline="30000" dirty="0" err="1" smtClean="0">
                <a:solidFill>
                  <a:srgbClr val="FF0000"/>
                </a:solidFill>
              </a:rPr>
              <a:t>s</a:t>
            </a:r>
            <a:r>
              <a:rPr lang="en-GB" b="1" dirty="0" err="1" smtClean="0">
                <a:solidFill>
                  <a:srgbClr val="FF0000"/>
                </a:solidFill>
              </a:rPr>
              <a:t>H</a:t>
            </a:r>
            <a:r>
              <a:rPr lang="en-GB" b="1" baseline="30000" dirty="0" err="1" smtClean="0">
                <a:solidFill>
                  <a:srgbClr val="FF0000"/>
                </a:solidFill>
              </a:rPr>
              <a:t>c</a:t>
            </a:r>
            <a:endParaRPr lang="en-GB" b="1" baseline="30000" dirty="0" smtClean="0">
              <a:solidFill>
                <a:srgbClr val="FF0000"/>
              </a:solidFill>
            </a:endParaRPr>
          </a:p>
          <a:p>
            <a:r>
              <a:rPr lang="en-GB" b="1" dirty="0">
                <a:solidFill>
                  <a:srgbClr val="FF0000"/>
                </a:solidFill>
              </a:rPr>
              <a:t>	</a:t>
            </a:r>
            <a:endParaRPr lang="en-GB" b="1" dirty="0" smtClean="0">
              <a:solidFill>
                <a:srgbClr val="FF0000"/>
              </a:solidFill>
            </a:endParaRPr>
          </a:p>
          <a:p>
            <a:r>
              <a:rPr lang="en-GB" b="1" dirty="0" smtClean="0"/>
              <a:t>Parent </a:t>
            </a:r>
            <a:r>
              <a:rPr lang="en-GB" b="1" dirty="0"/>
              <a:t>phenotypes:	</a:t>
            </a:r>
            <a:r>
              <a:rPr lang="en-GB" b="1" dirty="0" smtClean="0">
                <a:solidFill>
                  <a:srgbClr val="FF0000"/>
                </a:solidFill>
              </a:rPr>
              <a:t>Wavy hair</a:t>
            </a:r>
            <a:r>
              <a:rPr lang="en-GB" b="1" dirty="0">
                <a:solidFill>
                  <a:srgbClr val="FF0000"/>
                </a:solidFill>
              </a:rPr>
              <a:t>		</a:t>
            </a:r>
            <a:r>
              <a:rPr lang="en-GB" b="1" dirty="0" smtClean="0">
                <a:solidFill>
                  <a:srgbClr val="FF0000"/>
                </a:solidFill>
              </a:rPr>
              <a:t>Wavy hair</a:t>
            </a:r>
          </a:p>
          <a:p>
            <a:endParaRPr lang="en-GB" b="1" dirty="0">
              <a:solidFill>
                <a:srgbClr val="FF0000"/>
              </a:solidFill>
            </a:endParaRPr>
          </a:p>
          <a:p>
            <a:r>
              <a:rPr lang="en-GB" b="1" dirty="0"/>
              <a:t>Gametes:		</a:t>
            </a:r>
            <a:r>
              <a:rPr lang="en-GB" b="1" dirty="0" smtClean="0">
                <a:solidFill>
                  <a:srgbClr val="FF0000"/>
                </a:solidFill>
              </a:rPr>
              <a:t>H</a:t>
            </a:r>
            <a:r>
              <a:rPr lang="en-GB" b="1" baseline="30000" dirty="0" smtClean="0">
                <a:solidFill>
                  <a:srgbClr val="FF0000"/>
                </a:solidFill>
              </a:rPr>
              <a:t>s </a:t>
            </a:r>
            <a:r>
              <a:rPr lang="en-GB" b="1" dirty="0" smtClean="0">
                <a:solidFill>
                  <a:srgbClr val="FF0000"/>
                </a:solidFill>
              </a:rPr>
              <a:t>and</a:t>
            </a:r>
            <a:r>
              <a:rPr lang="en-GB" b="1" baseline="30000" dirty="0" smtClean="0">
                <a:solidFill>
                  <a:srgbClr val="FF0000"/>
                </a:solidFill>
              </a:rPr>
              <a:t> </a:t>
            </a:r>
            <a:r>
              <a:rPr lang="en-GB" b="1" dirty="0" err="1" smtClean="0">
                <a:solidFill>
                  <a:srgbClr val="FF0000"/>
                </a:solidFill>
              </a:rPr>
              <a:t>H</a:t>
            </a:r>
            <a:r>
              <a:rPr lang="en-GB" b="1" baseline="30000" dirty="0" err="1" smtClean="0">
                <a:solidFill>
                  <a:srgbClr val="FF0000"/>
                </a:solidFill>
              </a:rPr>
              <a:t>c</a:t>
            </a:r>
            <a:r>
              <a:rPr lang="en-GB" b="1" dirty="0">
                <a:solidFill>
                  <a:srgbClr val="FF0000"/>
                </a:solidFill>
              </a:rPr>
              <a:t>	</a:t>
            </a:r>
            <a:r>
              <a:rPr lang="en-GB" b="1" dirty="0" smtClean="0">
                <a:solidFill>
                  <a:srgbClr val="FF0000"/>
                </a:solidFill>
              </a:rPr>
              <a:t>	</a:t>
            </a:r>
            <a:r>
              <a:rPr lang="en-GB" b="1" dirty="0">
                <a:solidFill>
                  <a:srgbClr val="FF0000"/>
                </a:solidFill>
              </a:rPr>
              <a:t> H</a:t>
            </a:r>
            <a:r>
              <a:rPr lang="en-GB" b="1" baseline="30000" dirty="0">
                <a:solidFill>
                  <a:srgbClr val="FF0000"/>
                </a:solidFill>
              </a:rPr>
              <a:t>s </a:t>
            </a:r>
            <a:r>
              <a:rPr lang="en-GB" b="1" dirty="0">
                <a:solidFill>
                  <a:srgbClr val="FF0000"/>
                </a:solidFill>
              </a:rPr>
              <a:t>and</a:t>
            </a:r>
            <a:r>
              <a:rPr lang="en-GB" b="1" baseline="30000" dirty="0">
                <a:solidFill>
                  <a:srgbClr val="FF0000"/>
                </a:solidFill>
              </a:rPr>
              <a:t> </a:t>
            </a:r>
            <a:r>
              <a:rPr lang="en-GB" b="1" dirty="0" err="1">
                <a:solidFill>
                  <a:srgbClr val="FF0000"/>
                </a:solidFill>
              </a:rPr>
              <a:t>H</a:t>
            </a:r>
            <a:r>
              <a:rPr lang="en-GB" b="1" baseline="30000" dirty="0" err="1">
                <a:solidFill>
                  <a:srgbClr val="FF0000"/>
                </a:solidFill>
              </a:rPr>
              <a:t>c</a:t>
            </a:r>
            <a:r>
              <a:rPr lang="en-GB" b="1" baseline="30000" dirty="0">
                <a:solidFill>
                  <a:srgbClr val="FF0000"/>
                </a:solidFill>
              </a:rPr>
              <a:t> </a:t>
            </a:r>
            <a:endParaRPr lang="en-GB" b="1" baseline="30000" dirty="0" smtClean="0">
              <a:solidFill>
                <a:srgbClr val="FF0000"/>
              </a:solidFill>
            </a:endParaRPr>
          </a:p>
          <a:p>
            <a:r>
              <a:rPr lang="en-GB" b="1" dirty="0" smtClean="0"/>
              <a:t>Punnett </a:t>
            </a:r>
            <a:r>
              <a:rPr lang="en-GB" b="1" dirty="0"/>
              <a:t>grid F1</a:t>
            </a:r>
            <a:r>
              <a:rPr lang="en-GB" b="1" dirty="0" smtClean="0"/>
              <a:t>:</a:t>
            </a:r>
            <a:endParaRPr lang="en-GB" b="1" dirty="0">
              <a:solidFill>
                <a:srgbClr val="FF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895782929"/>
              </p:ext>
            </p:extLst>
          </p:nvPr>
        </p:nvGraphicFramePr>
        <p:xfrm>
          <a:off x="2563238" y="4917770"/>
          <a:ext cx="4064001" cy="1651000"/>
        </p:xfrm>
        <a:graphic>
          <a:graphicData uri="http://schemas.openxmlformats.org/drawingml/2006/table">
            <a:tbl>
              <a:tblPr firstRow="1" firstCol="1" bandRow="1">
                <a:tableStyleId>{5C22544A-7EE6-4342-B048-85BDC9FD1C3A}</a:tableStyleId>
              </a:tblPr>
              <a:tblGrid>
                <a:gridCol w="1354667"/>
                <a:gridCol w="1354667"/>
                <a:gridCol w="1354667"/>
              </a:tblGrid>
              <a:tr h="370840">
                <a:tc>
                  <a:txBody>
                    <a:bodyPr/>
                    <a:lstStyle/>
                    <a:p>
                      <a:endParaRPr lang="en-GB" dirty="0"/>
                    </a:p>
                  </a:txBody>
                  <a:tcPr>
                    <a:noFill/>
                  </a:tcPr>
                </a:tc>
                <a:tc>
                  <a:txBody>
                    <a:bodyPr/>
                    <a:lstStyle/>
                    <a:p>
                      <a:r>
                        <a:rPr lang="en-GB" b="1" dirty="0" smtClean="0">
                          <a:solidFill>
                            <a:schemeClr val="bg1"/>
                          </a:solidFill>
                        </a:rPr>
                        <a:t>H</a:t>
                      </a:r>
                      <a:r>
                        <a:rPr lang="en-GB" b="1" baseline="30000" dirty="0" smtClean="0">
                          <a:solidFill>
                            <a:schemeClr val="bg1"/>
                          </a:solidFill>
                        </a:rPr>
                        <a:t>s</a:t>
                      </a:r>
                      <a:endParaRPr lang="en-GB" dirty="0">
                        <a:solidFill>
                          <a:schemeClr val="bg1"/>
                        </a:solidFill>
                      </a:endParaRPr>
                    </a:p>
                  </a:txBody>
                  <a:tcPr/>
                </a:tc>
                <a:tc>
                  <a:txBody>
                    <a:bodyPr/>
                    <a:lstStyle/>
                    <a:p>
                      <a:r>
                        <a:rPr lang="en-GB" b="1" dirty="0" err="1" smtClean="0">
                          <a:solidFill>
                            <a:schemeClr val="bg1"/>
                          </a:solidFill>
                        </a:rPr>
                        <a:t>H</a:t>
                      </a:r>
                      <a:r>
                        <a:rPr lang="en-GB" b="1" baseline="30000" dirty="0" err="1" smtClean="0">
                          <a:solidFill>
                            <a:schemeClr val="bg1"/>
                          </a:solidFill>
                        </a:rPr>
                        <a:t>c</a:t>
                      </a:r>
                      <a:endParaRPr lang="en-GB" dirty="0">
                        <a:solidFill>
                          <a:schemeClr val="bg1"/>
                        </a:solidFill>
                      </a:endParaRPr>
                    </a:p>
                  </a:txBody>
                  <a:tcPr/>
                </a:tc>
              </a:tr>
              <a:tr h="370840">
                <a:tc>
                  <a:txBody>
                    <a:bodyPr/>
                    <a:lstStyle/>
                    <a:p>
                      <a:r>
                        <a:rPr lang="en-GB" b="1" dirty="0" smtClean="0">
                          <a:solidFill>
                            <a:schemeClr val="bg1"/>
                          </a:solidFill>
                        </a:rPr>
                        <a:t>H</a:t>
                      </a:r>
                      <a:r>
                        <a:rPr lang="en-GB" b="1" baseline="30000" dirty="0" smtClean="0">
                          <a:solidFill>
                            <a:schemeClr val="bg1"/>
                          </a:solidFill>
                        </a:rPr>
                        <a:t>s</a:t>
                      </a:r>
                      <a:endParaRPr lang="en-GB"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err="1" smtClean="0">
                          <a:solidFill>
                            <a:schemeClr val="tx1"/>
                          </a:solidFill>
                        </a:rPr>
                        <a:t>H</a:t>
                      </a:r>
                      <a:r>
                        <a:rPr lang="en-GB" b="1" baseline="30000" dirty="0" err="1" smtClean="0">
                          <a:solidFill>
                            <a:schemeClr val="tx1"/>
                          </a:solidFill>
                        </a:rPr>
                        <a:t>s</a:t>
                      </a:r>
                      <a:r>
                        <a:rPr lang="en-GB" b="1" dirty="0" err="1" smtClean="0">
                          <a:solidFill>
                            <a:schemeClr val="tx1"/>
                          </a:solidFill>
                        </a:rPr>
                        <a:t>H</a:t>
                      </a:r>
                      <a:r>
                        <a:rPr lang="en-GB" b="1" baseline="30000" dirty="0" err="1" smtClean="0">
                          <a:solidFill>
                            <a:schemeClr val="tx1"/>
                          </a:solidFill>
                        </a:rPr>
                        <a:t>s</a:t>
                      </a:r>
                      <a:endParaRPr lang="en-GB" dirty="0" smtClean="0">
                        <a:solidFill>
                          <a:schemeClr val="tx1"/>
                        </a:solidFill>
                      </a:endParaRPr>
                    </a:p>
                    <a:p>
                      <a:r>
                        <a:rPr lang="en-GB" dirty="0" smtClean="0"/>
                        <a:t>Straight</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err="1" smtClean="0">
                          <a:solidFill>
                            <a:schemeClr val="tx1"/>
                          </a:solidFill>
                        </a:rPr>
                        <a:t>H</a:t>
                      </a:r>
                      <a:r>
                        <a:rPr lang="en-GB" b="1" baseline="30000" dirty="0" err="1" smtClean="0">
                          <a:solidFill>
                            <a:schemeClr val="tx1"/>
                          </a:solidFill>
                        </a:rPr>
                        <a:t>s</a:t>
                      </a:r>
                      <a:r>
                        <a:rPr lang="en-GB" b="1" dirty="0" err="1" smtClean="0">
                          <a:solidFill>
                            <a:schemeClr val="tx1"/>
                          </a:solidFill>
                        </a:rPr>
                        <a:t>H</a:t>
                      </a:r>
                      <a:r>
                        <a:rPr lang="en-GB" b="1" baseline="30000" dirty="0" err="1" smtClean="0">
                          <a:solidFill>
                            <a:schemeClr val="tx1"/>
                          </a:solidFill>
                        </a:rPr>
                        <a:t>c</a:t>
                      </a:r>
                      <a:endParaRPr lang="en-GB" dirty="0" smtClean="0">
                        <a:solidFill>
                          <a:schemeClr val="tx1"/>
                        </a:solidFill>
                      </a:endParaRPr>
                    </a:p>
                    <a:p>
                      <a:r>
                        <a:rPr lang="en-GB" dirty="0" smtClean="0"/>
                        <a:t>Wavy</a:t>
                      </a:r>
                      <a:endParaRPr lang="en-GB" dirty="0"/>
                    </a:p>
                  </a:txBody>
                  <a:tcPr/>
                </a:tc>
              </a:tr>
              <a:tr h="370840">
                <a:tc>
                  <a:txBody>
                    <a:bodyPr/>
                    <a:lstStyle/>
                    <a:p>
                      <a:r>
                        <a:rPr lang="en-GB" b="1" dirty="0" err="1" smtClean="0">
                          <a:solidFill>
                            <a:schemeClr val="bg1"/>
                          </a:solidFill>
                        </a:rPr>
                        <a:t>H</a:t>
                      </a:r>
                      <a:r>
                        <a:rPr lang="en-GB" b="1" baseline="30000" dirty="0" err="1" smtClean="0">
                          <a:solidFill>
                            <a:schemeClr val="bg1"/>
                          </a:solidFill>
                        </a:rPr>
                        <a:t>c</a:t>
                      </a:r>
                      <a:endParaRPr lang="en-GB"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err="1" smtClean="0">
                          <a:solidFill>
                            <a:schemeClr val="tx1"/>
                          </a:solidFill>
                        </a:rPr>
                        <a:t>H</a:t>
                      </a:r>
                      <a:r>
                        <a:rPr lang="en-GB" b="1" baseline="30000" dirty="0" err="1" smtClean="0">
                          <a:solidFill>
                            <a:schemeClr val="tx1"/>
                          </a:solidFill>
                        </a:rPr>
                        <a:t>s</a:t>
                      </a:r>
                      <a:r>
                        <a:rPr lang="en-GB" b="1" dirty="0" err="1" smtClean="0">
                          <a:solidFill>
                            <a:schemeClr val="tx1"/>
                          </a:solidFill>
                        </a:rPr>
                        <a:t>H</a:t>
                      </a:r>
                      <a:r>
                        <a:rPr lang="en-GB" b="1" baseline="30000" dirty="0" err="1" smtClean="0">
                          <a:solidFill>
                            <a:schemeClr val="tx1"/>
                          </a:solidFill>
                        </a:rPr>
                        <a:t>c</a:t>
                      </a:r>
                      <a:endParaRPr lang="en-GB" b="0" baseline="0" dirty="0" smtClean="0">
                        <a:solidFill>
                          <a:schemeClr val="dk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solidFill>
                            <a:schemeClr val="dk1"/>
                          </a:solidFill>
                        </a:rPr>
                        <a:t>Wavy</a:t>
                      </a:r>
                      <a:endParaRPr lang="en-GB"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err="1" smtClean="0">
                          <a:solidFill>
                            <a:schemeClr val="tx1"/>
                          </a:solidFill>
                        </a:rPr>
                        <a:t>H</a:t>
                      </a:r>
                      <a:r>
                        <a:rPr lang="en-GB" b="1" baseline="30000" dirty="0" err="1" smtClean="0">
                          <a:solidFill>
                            <a:schemeClr val="tx1"/>
                          </a:solidFill>
                        </a:rPr>
                        <a:t>c</a:t>
                      </a:r>
                      <a:r>
                        <a:rPr lang="en-GB" b="1" dirty="0" err="1" smtClean="0">
                          <a:solidFill>
                            <a:schemeClr val="tx1"/>
                          </a:solidFill>
                        </a:rPr>
                        <a:t>H</a:t>
                      </a:r>
                      <a:r>
                        <a:rPr lang="en-GB" b="1" baseline="30000" dirty="0" err="1" smtClean="0">
                          <a:solidFill>
                            <a:schemeClr val="tx1"/>
                          </a:solidFill>
                        </a:rPr>
                        <a:t>c</a:t>
                      </a:r>
                      <a:endParaRPr lang="en-GB" dirty="0" smtClean="0">
                        <a:solidFill>
                          <a:schemeClr val="tx1"/>
                        </a:solidFill>
                      </a:endParaRPr>
                    </a:p>
                    <a:p>
                      <a:r>
                        <a:rPr lang="en-GB" b="0" dirty="0" smtClean="0"/>
                        <a:t>Curly</a:t>
                      </a:r>
                      <a:endParaRPr lang="en-GB" b="1" dirty="0" smtClean="0"/>
                    </a:p>
                  </a:txBody>
                  <a:tcPr/>
                </a:tc>
              </a:tr>
            </a:tbl>
          </a:graphicData>
        </a:graphic>
      </p:graphicFrame>
    </p:spTree>
    <p:extLst>
      <p:ext uri="{BB962C8B-B14F-4D97-AF65-F5344CB8AC3E}">
        <p14:creationId xmlns:p14="http://schemas.microsoft.com/office/powerpoint/2010/main" val="329329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80">
                                          <p:stCondLst>
                                            <p:cond delay="0"/>
                                          </p:stCondLst>
                                        </p:cTn>
                                        <p:tgtEl>
                                          <p:spTgt spid="9"/>
                                        </p:tgtEl>
                                      </p:cBhvr>
                                    </p:animEffect>
                                    <p:anim calcmode="lin" valueType="num">
                                      <p:cBhvr>
                                        <p:cTn id="7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6" dur="26">
                                          <p:stCondLst>
                                            <p:cond delay="650"/>
                                          </p:stCondLst>
                                        </p:cTn>
                                        <p:tgtEl>
                                          <p:spTgt spid="9"/>
                                        </p:tgtEl>
                                      </p:cBhvr>
                                      <p:to x="100000" y="60000"/>
                                    </p:animScale>
                                    <p:animScale>
                                      <p:cBhvr>
                                        <p:cTn id="77" dur="166" decel="50000">
                                          <p:stCondLst>
                                            <p:cond delay="676"/>
                                          </p:stCondLst>
                                        </p:cTn>
                                        <p:tgtEl>
                                          <p:spTgt spid="9"/>
                                        </p:tgtEl>
                                      </p:cBhvr>
                                      <p:to x="100000" y="100000"/>
                                    </p:animScale>
                                    <p:animScale>
                                      <p:cBhvr>
                                        <p:cTn id="78" dur="26">
                                          <p:stCondLst>
                                            <p:cond delay="1312"/>
                                          </p:stCondLst>
                                        </p:cTn>
                                        <p:tgtEl>
                                          <p:spTgt spid="9"/>
                                        </p:tgtEl>
                                      </p:cBhvr>
                                      <p:to x="100000" y="80000"/>
                                    </p:animScale>
                                    <p:animScale>
                                      <p:cBhvr>
                                        <p:cTn id="79" dur="166" decel="50000">
                                          <p:stCondLst>
                                            <p:cond delay="1338"/>
                                          </p:stCondLst>
                                        </p:cTn>
                                        <p:tgtEl>
                                          <p:spTgt spid="9"/>
                                        </p:tgtEl>
                                      </p:cBhvr>
                                      <p:to x="100000" y="100000"/>
                                    </p:animScale>
                                    <p:animScale>
                                      <p:cBhvr>
                                        <p:cTn id="80" dur="26">
                                          <p:stCondLst>
                                            <p:cond delay="1642"/>
                                          </p:stCondLst>
                                        </p:cTn>
                                        <p:tgtEl>
                                          <p:spTgt spid="9"/>
                                        </p:tgtEl>
                                      </p:cBhvr>
                                      <p:to x="100000" y="90000"/>
                                    </p:animScale>
                                    <p:animScale>
                                      <p:cBhvr>
                                        <p:cTn id="81" dur="166" decel="50000">
                                          <p:stCondLst>
                                            <p:cond delay="1668"/>
                                          </p:stCondLst>
                                        </p:cTn>
                                        <p:tgtEl>
                                          <p:spTgt spid="9"/>
                                        </p:tgtEl>
                                      </p:cBhvr>
                                      <p:to x="100000" y="100000"/>
                                    </p:animScale>
                                    <p:animScale>
                                      <p:cBhvr>
                                        <p:cTn id="82" dur="26">
                                          <p:stCondLst>
                                            <p:cond delay="1808"/>
                                          </p:stCondLst>
                                        </p:cTn>
                                        <p:tgtEl>
                                          <p:spTgt spid="9"/>
                                        </p:tgtEl>
                                      </p:cBhvr>
                                      <p:to x="100000" y="95000"/>
                                    </p:animScale>
                                    <p:animScale>
                                      <p:cBhvr>
                                        <p:cTn id="8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87239" y="788266"/>
            <a:ext cx="8712968" cy="1754326"/>
          </a:xfrm>
          <a:prstGeom prst="rect">
            <a:avLst/>
          </a:prstGeom>
        </p:spPr>
        <p:txBody>
          <a:bodyPr wrap="square">
            <a:spAutoFit/>
          </a:bodyPr>
          <a:lstStyle/>
          <a:p>
            <a:r>
              <a:rPr lang="en-GB" dirty="0"/>
              <a:t>Humans have 46 chromosomes in somatic cells. These </a:t>
            </a:r>
            <a:r>
              <a:rPr lang="en-GB" dirty="0" smtClean="0"/>
              <a:t>cells are </a:t>
            </a:r>
            <a:r>
              <a:rPr lang="en-GB" dirty="0"/>
              <a:t>diploid, so there are pairs of homologous </a:t>
            </a:r>
            <a:r>
              <a:rPr lang="en-GB" dirty="0" smtClean="0"/>
              <a:t>chromosomes which </a:t>
            </a:r>
            <a:r>
              <a:rPr lang="en-GB" dirty="0"/>
              <a:t>carry the same genes and look the same in a </a:t>
            </a:r>
            <a:r>
              <a:rPr lang="en-GB" dirty="0" smtClean="0"/>
              <a:t>karyotype. This </a:t>
            </a:r>
            <a:r>
              <a:rPr lang="en-GB" dirty="0"/>
              <a:t>is indeed the case for chromosome pairs 1-22. </a:t>
            </a:r>
            <a:r>
              <a:rPr lang="en-GB" dirty="0" smtClean="0"/>
              <a:t>The remaining </a:t>
            </a:r>
            <a:r>
              <a:rPr lang="en-GB" dirty="0"/>
              <a:t>two chromosomes are the </a:t>
            </a:r>
            <a:r>
              <a:rPr lang="en-GB" b="1" dirty="0"/>
              <a:t>sex chromosomes</a:t>
            </a:r>
            <a:r>
              <a:rPr lang="en-GB" dirty="0"/>
              <a:t>.</a:t>
            </a:r>
          </a:p>
          <a:p>
            <a:r>
              <a:rPr lang="en-GB" dirty="0"/>
              <a:t>Males have one X and one Y (XY) chromosome, </a:t>
            </a:r>
            <a:r>
              <a:rPr lang="en-GB" dirty="0" smtClean="0"/>
              <a:t>while females </a:t>
            </a:r>
            <a:r>
              <a:rPr lang="en-GB" dirty="0"/>
              <a:t>have two X chromosomes (XX</a:t>
            </a:r>
            <a:r>
              <a:rPr lang="en-GB" dirty="0" smtClean="0"/>
              <a:t>).</a:t>
            </a:r>
            <a:endParaRPr lang="en-GB" dirty="0"/>
          </a:p>
        </p:txBody>
      </p:sp>
      <p:grpSp>
        <p:nvGrpSpPr>
          <p:cNvPr id="6" name="Group 5"/>
          <p:cNvGrpSpPr/>
          <p:nvPr/>
        </p:nvGrpSpPr>
        <p:grpSpPr>
          <a:xfrm>
            <a:off x="71500" y="116632"/>
            <a:ext cx="8928992" cy="648072"/>
            <a:chOff x="0" y="2068355"/>
            <a:chExt cx="8928992" cy="476043"/>
          </a:xfrm>
          <a:scene3d>
            <a:camera prst="orthographicFront"/>
            <a:lightRig rig="flat" dir="t"/>
          </a:scene3d>
        </p:grpSpPr>
        <p:sp>
          <p:nvSpPr>
            <p:cNvPr id="7" name="Rounded Rectangle 6"/>
            <p:cNvSpPr/>
            <p:nvPr/>
          </p:nvSpPr>
          <p:spPr>
            <a:xfrm>
              <a:off x="0" y="2068355"/>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2091594"/>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4.3.5 Explain how the sex chromosomes control gender by referring to the inheritance of X and Y chromosomes in humans.</a:t>
              </a:r>
              <a:endParaRPr lang="en-GB" kern="1200"/>
            </a:p>
          </p:txBody>
        </p:sp>
      </p:grpSp>
      <p:pic>
        <p:nvPicPr>
          <p:cNvPr id="2050" name="Picture 2" descr="http://i1-news.softpedia-static.com/images/news2/A-History-of-the-Sex-Chromosom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3911" y="2268538"/>
            <a:ext cx="2457450" cy="25050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1500" y="2542592"/>
            <a:ext cx="6012668" cy="1477328"/>
          </a:xfrm>
          <a:prstGeom prst="rect">
            <a:avLst/>
          </a:prstGeom>
        </p:spPr>
        <p:txBody>
          <a:bodyPr wrap="square">
            <a:spAutoFit/>
          </a:bodyPr>
          <a:lstStyle/>
          <a:p>
            <a:r>
              <a:rPr lang="en-GB" dirty="0" smtClean="0"/>
              <a:t>A </a:t>
            </a:r>
            <a:r>
              <a:rPr lang="en-GB" dirty="0"/>
              <a:t>Punnett square can be used to predict </a:t>
            </a:r>
            <a:r>
              <a:rPr lang="en-GB" dirty="0" smtClean="0"/>
              <a:t>the chances of the </a:t>
            </a:r>
            <a:r>
              <a:rPr lang="en-GB" dirty="0"/>
              <a:t>gender of a child. So the gender-determining </a:t>
            </a:r>
            <a:r>
              <a:rPr lang="en-GB" dirty="0" smtClean="0"/>
              <a:t>factors (the </a:t>
            </a:r>
            <a:r>
              <a:rPr lang="en-GB" dirty="0"/>
              <a:t>X and Y chromosomes) can be treated like any </a:t>
            </a:r>
            <a:r>
              <a:rPr lang="en-GB" dirty="0" smtClean="0"/>
              <a:t>other trait </a:t>
            </a:r>
            <a:r>
              <a:rPr lang="en-GB" dirty="0"/>
              <a:t>and predictions can be made </a:t>
            </a:r>
            <a:r>
              <a:rPr lang="en-GB" dirty="0" smtClean="0"/>
              <a:t>accordingly.</a:t>
            </a:r>
            <a:endParaRPr lang="en-GB" dirty="0"/>
          </a:p>
        </p:txBody>
      </p:sp>
      <p:sp>
        <p:nvSpPr>
          <p:cNvPr id="4" name="Rectangle 3"/>
          <p:cNvSpPr/>
          <p:nvPr/>
        </p:nvSpPr>
        <p:spPr>
          <a:xfrm>
            <a:off x="6329335" y="4795465"/>
            <a:ext cx="2486285" cy="2031325"/>
          </a:xfrm>
          <a:prstGeom prst="rect">
            <a:avLst/>
          </a:prstGeom>
        </p:spPr>
        <p:txBody>
          <a:bodyPr wrap="square">
            <a:spAutoFit/>
          </a:bodyPr>
          <a:lstStyle/>
          <a:p>
            <a:r>
              <a:rPr lang="en-GB" dirty="0"/>
              <a:t>X chromosome is</a:t>
            </a:r>
          </a:p>
          <a:p>
            <a:r>
              <a:rPr lang="en-GB" dirty="0"/>
              <a:t>much larger than the Y chromosome. It contains some</a:t>
            </a:r>
          </a:p>
          <a:p>
            <a:r>
              <a:rPr lang="en-GB" dirty="0"/>
              <a:t>genes that are not found on the Y chromosome.</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39" y="4005222"/>
            <a:ext cx="4777650" cy="2592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337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ipe(down)">
                                      <p:cBhvr>
                                        <p:cTn id="14" dur="580">
                                          <p:stCondLst>
                                            <p:cond delay="0"/>
                                          </p:stCondLst>
                                        </p:cTn>
                                        <p:tgtEl>
                                          <p:spTgt spid="2050"/>
                                        </p:tgtEl>
                                      </p:cBhvr>
                                    </p:animEffect>
                                    <p:anim calcmode="lin" valueType="num">
                                      <p:cBhvr>
                                        <p:cTn id="15"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0" dur="26">
                                          <p:stCondLst>
                                            <p:cond delay="650"/>
                                          </p:stCondLst>
                                        </p:cTn>
                                        <p:tgtEl>
                                          <p:spTgt spid="2050"/>
                                        </p:tgtEl>
                                      </p:cBhvr>
                                      <p:to x="100000" y="60000"/>
                                    </p:animScale>
                                    <p:animScale>
                                      <p:cBhvr>
                                        <p:cTn id="21" dur="166" decel="50000">
                                          <p:stCondLst>
                                            <p:cond delay="676"/>
                                          </p:stCondLst>
                                        </p:cTn>
                                        <p:tgtEl>
                                          <p:spTgt spid="2050"/>
                                        </p:tgtEl>
                                      </p:cBhvr>
                                      <p:to x="100000" y="100000"/>
                                    </p:animScale>
                                    <p:animScale>
                                      <p:cBhvr>
                                        <p:cTn id="22" dur="26">
                                          <p:stCondLst>
                                            <p:cond delay="1312"/>
                                          </p:stCondLst>
                                        </p:cTn>
                                        <p:tgtEl>
                                          <p:spTgt spid="2050"/>
                                        </p:tgtEl>
                                      </p:cBhvr>
                                      <p:to x="100000" y="80000"/>
                                    </p:animScale>
                                    <p:animScale>
                                      <p:cBhvr>
                                        <p:cTn id="23" dur="166" decel="50000">
                                          <p:stCondLst>
                                            <p:cond delay="1338"/>
                                          </p:stCondLst>
                                        </p:cTn>
                                        <p:tgtEl>
                                          <p:spTgt spid="2050"/>
                                        </p:tgtEl>
                                      </p:cBhvr>
                                      <p:to x="100000" y="100000"/>
                                    </p:animScale>
                                    <p:animScale>
                                      <p:cBhvr>
                                        <p:cTn id="24" dur="26">
                                          <p:stCondLst>
                                            <p:cond delay="1642"/>
                                          </p:stCondLst>
                                        </p:cTn>
                                        <p:tgtEl>
                                          <p:spTgt spid="2050"/>
                                        </p:tgtEl>
                                      </p:cBhvr>
                                      <p:to x="100000" y="90000"/>
                                    </p:animScale>
                                    <p:animScale>
                                      <p:cBhvr>
                                        <p:cTn id="25" dur="166" decel="50000">
                                          <p:stCondLst>
                                            <p:cond delay="1668"/>
                                          </p:stCondLst>
                                        </p:cTn>
                                        <p:tgtEl>
                                          <p:spTgt spid="2050"/>
                                        </p:tgtEl>
                                      </p:cBhvr>
                                      <p:to x="100000" y="100000"/>
                                    </p:animScale>
                                    <p:animScale>
                                      <p:cBhvr>
                                        <p:cTn id="26" dur="26">
                                          <p:stCondLst>
                                            <p:cond delay="1808"/>
                                          </p:stCondLst>
                                        </p:cTn>
                                        <p:tgtEl>
                                          <p:spTgt spid="2050"/>
                                        </p:tgtEl>
                                      </p:cBhvr>
                                      <p:to x="100000" y="95000"/>
                                    </p:animScale>
                                    <p:animScale>
                                      <p:cBhvr>
                                        <p:cTn id="27" dur="166" decel="50000">
                                          <p:stCondLst>
                                            <p:cond delay="1834"/>
                                          </p:stCondLst>
                                        </p:cTn>
                                        <p:tgtEl>
                                          <p:spTgt spid="2050"/>
                                        </p:tgtEl>
                                      </p:cBhvr>
                                      <p:to x="100000" y="100000"/>
                                    </p:animScale>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053"/>
                                        </p:tgtEl>
                                        <p:attrNameLst>
                                          <p:attrName>style.visibility</p:attrName>
                                        </p:attrNameLst>
                                      </p:cBhvr>
                                      <p:to>
                                        <p:strVal val="visible"/>
                                      </p:to>
                                    </p:set>
                                    <p:animEffect transition="in" filter="fade">
                                      <p:cBhvr>
                                        <p:cTn id="42" dur="1000"/>
                                        <p:tgtEl>
                                          <p:spTgt spid="2053"/>
                                        </p:tgtEl>
                                      </p:cBhvr>
                                    </p:animEffect>
                                    <p:anim calcmode="lin" valueType="num">
                                      <p:cBhvr>
                                        <p:cTn id="43" dur="1000" fill="hold"/>
                                        <p:tgtEl>
                                          <p:spTgt spid="2053"/>
                                        </p:tgtEl>
                                        <p:attrNameLst>
                                          <p:attrName>ppt_x</p:attrName>
                                        </p:attrNameLst>
                                      </p:cBhvr>
                                      <p:tavLst>
                                        <p:tav tm="0">
                                          <p:val>
                                            <p:strVal val="#ppt_x"/>
                                          </p:val>
                                        </p:tav>
                                        <p:tav tm="100000">
                                          <p:val>
                                            <p:strVal val="#ppt_x"/>
                                          </p:val>
                                        </p:tav>
                                      </p:tavLst>
                                    </p:anim>
                                    <p:anim calcmode="lin" valueType="num">
                                      <p:cBhvr>
                                        <p:cTn id="44"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79512" y="1124744"/>
            <a:ext cx="8640960" cy="1200329"/>
          </a:xfrm>
          <a:prstGeom prst="rect">
            <a:avLst/>
          </a:prstGeom>
        </p:spPr>
        <p:txBody>
          <a:bodyPr wrap="square">
            <a:spAutoFit/>
          </a:bodyPr>
          <a:lstStyle/>
          <a:p>
            <a:r>
              <a:rPr lang="en-GB" dirty="0"/>
              <a:t>The X chromosome is relatively large; the Y </a:t>
            </a:r>
            <a:r>
              <a:rPr lang="en-GB" dirty="0" smtClean="0"/>
              <a:t>chromosome is </a:t>
            </a:r>
            <a:r>
              <a:rPr lang="en-GB" dirty="0"/>
              <a:t>much smaller. Several genes are located on </a:t>
            </a:r>
            <a:r>
              <a:rPr lang="en-GB" dirty="0" smtClean="0"/>
              <a:t>the X </a:t>
            </a:r>
            <a:r>
              <a:rPr lang="en-GB" dirty="0"/>
              <a:t>chromosome such as the ability to see colours </a:t>
            </a:r>
            <a:r>
              <a:rPr lang="en-GB" dirty="0" smtClean="0"/>
              <a:t>and haemophilia </a:t>
            </a:r>
            <a:r>
              <a:rPr lang="en-GB" dirty="0"/>
              <a:t>but are absent </a:t>
            </a:r>
            <a:r>
              <a:rPr lang="en-GB" dirty="0" smtClean="0"/>
              <a:t>from the </a:t>
            </a:r>
            <a:r>
              <a:rPr lang="en-GB" dirty="0"/>
              <a:t>Y chromosome. These genes are said to be ‘</a:t>
            </a:r>
            <a:r>
              <a:rPr lang="en-GB" b="1" dirty="0"/>
              <a:t>X-linked</a:t>
            </a:r>
            <a:r>
              <a:rPr lang="en-GB" dirty="0" smtClean="0"/>
              <a:t>’.</a:t>
            </a:r>
          </a:p>
        </p:txBody>
      </p:sp>
      <p:grpSp>
        <p:nvGrpSpPr>
          <p:cNvPr id="6" name="Group 5"/>
          <p:cNvGrpSpPr/>
          <p:nvPr/>
        </p:nvGrpSpPr>
        <p:grpSpPr>
          <a:xfrm>
            <a:off x="55416" y="116632"/>
            <a:ext cx="8928992" cy="792088"/>
            <a:chOff x="0" y="2578959"/>
            <a:chExt cx="8928992" cy="476043"/>
          </a:xfrm>
          <a:scene3d>
            <a:camera prst="orthographicFront"/>
            <a:lightRig rig="flat" dir="t"/>
          </a:scene3d>
        </p:grpSpPr>
        <p:sp>
          <p:nvSpPr>
            <p:cNvPr id="7" name="Rounded Rectangle 6"/>
            <p:cNvSpPr/>
            <p:nvPr/>
          </p:nvSpPr>
          <p:spPr>
            <a:xfrm>
              <a:off x="0" y="2578959"/>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2602198"/>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4.3.6 State that some genes are present on the X chromosome and absent from the shorter Y chromosome in humans.</a:t>
              </a:r>
              <a:endParaRPr lang="en-GB" kern="1200"/>
            </a:p>
          </p:txBody>
        </p:sp>
      </p:grpSp>
      <p:pic>
        <p:nvPicPr>
          <p:cNvPr id="3076" name="Picture 4" descr="http://upload.wikimedia.org/wikipedia/commons/a/a3/XlinkRecessive.jpg"/>
          <p:cNvPicPr>
            <a:picLocks noChangeAspect="1" noChangeArrowheads="1"/>
          </p:cNvPicPr>
          <p:nvPr/>
        </p:nvPicPr>
        <p:blipFill rotWithShape="1">
          <a:blip r:embed="rId2">
            <a:extLst>
              <a:ext uri="{28A0092B-C50C-407E-A947-70E740481C1C}">
                <a14:useLocalDpi xmlns:a14="http://schemas.microsoft.com/office/drawing/2010/main" val="0"/>
              </a:ext>
            </a:extLst>
          </a:blip>
          <a:srcRect r="1096" b="3646"/>
          <a:stretch/>
        </p:blipFill>
        <p:spPr bwMode="auto">
          <a:xfrm>
            <a:off x="5220073" y="2027132"/>
            <a:ext cx="3741096" cy="470121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3528" y="2500988"/>
            <a:ext cx="4572000" cy="3139321"/>
          </a:xfrm>
          <a:prstGeom prst="rect">
            <a:avLst/>
          </a:prstGeom>
        </p:spPr>
        <p:txBody>
          <a:bodyPr>
            <a:spAutoFit/>
          </a:bodyPr>
          <a:lstStyle/>
          <a:p>
            <a:endParaRPr lang="en-GB" dirty="0"/>
          </a:p>
          <a:p>
            <a:r>
              <a:rPr lang="en-GB" dirty="0"/>
              <a:t>This means that a male with one allele for colour blindness on the X chromosome, will be </a:t>
            </a:r>
            <a:r>
              <a:rPr lang="en-GB" b="1" dirty="0"/>
              <a:t>colour blind </a:t>
            </a:r>
            <a:r>
              <a:rPr lang="en-GB" dirty="0"/>
              <a:t>since there is no locus on the Y chromosome. The same applies for </a:t>
            </a:r>
            <a:r>
              <a:rPr lang="en-GB" b="1" dirty="0"/>
              <a:t>haemophilia</a:t>
            </a:r>
            <a:r>
              <a:rPr lang="en-GB" dirty="0"/>
              <a:t>. Both of these conditions are therefore found much more commonly in males than in females. Only a few genes are located exclusively on the Y chromosome (e.g. hairy ears).</a:t>
            </a:r>
          </a:p>
        </p:txBody>
      </p:sp>
    </p:spTree>
    <p:extLst>
      <p:ext uri="{BB962C8B-B14F-4D97-AF65-F5344CB8AC3E}">
        <p14:creationId xmlns:p14="http://schemas.microsoft.com/office/powerpoint/2010/main" val="410105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wipe(down)">
                                      <p:cBhvr>
                                        <p:cTn id="14" dur="580">
                                          <p:stCondLst>
                                            <p:cond delay="0"/>
                                          </p:stCondLst>
                                        </p:cTn>
                                        <p:tgtEl>
                                          <p:spTgt spid="3076"/>
                                        </p:tgtEl>
                                      </p:cBhvr>
                                    </p:animEffect>
                                    <p:anim calcmode="lin" valueType="num">
                                      <p:cBhvr>
                                        <p:cTn id="15"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0" dur="26">
                                          <p:stCondLst>
                                            <p:cond delay="650"/>
                                          </p:stCondLst>
                                        </p:cTn>
                                        <p:tgtEl>
                                          <p:spTgt spid="3076"/>
                                        </p:tgtEl>
                                      </p:cBhvr>
                                      <p:to x="100000" y="60000"/>
                                    </p:animScale>
                                    <p:animScale>
                                      <p:cBhvr>
                                        <p:cTn id="21" dur="166" decel="50000">
                                          <p:stCondLst>
                                            <p:cond delay="676"/>
                                          </p:stCondLst>
                                        </p:cTn>
                                        <p:tgtEl>
                                          <p:spTgt spid="3076"/>
                                        </p:tgtEl>
                                      </p:cBhvr>
                                      <p:to x="100000" y="100000"/>
                                    </p:animScale>
                                    <p:animScale>
                                      <p:cBhvr>
                                        <p:cTn id="22" dur="26">
                                          <p:stCondLst>
                                            <p:cond delay="1312"/>
                                          </p:stCondLst>
                                        </p:cTn>
                                        <p:tgtEl>
                                          <p:spTgt spid="3076"/>
                                        </p:tgtEl>
                                      </p:cBhvr>
                                      <p:to x="100000" y="80000"/>
                                    </p:animScale>
                                    <p:animScale>
                                      <p:cBhvr>
                                        <p:cTn id="23" dur="166" decel="50000">
                                          <p:stCondLst>
                                            <p:cond delay="1338"/>
                                          </p:stCondLst>
                                        </p:cTn>
                                        <p:tgtEl>
                                          <p:spTgt spid="3076"/>
                                        </p:tgtEl>
                                      </p:cBhvr>
                                      <p:to x="100000" y="100000"/>
                                    </p:animScale>
                                    <p:animScale>
                                      <p:cBhvr>
                                        <p:cTn id="24" dur="26">
                                          <p:stCondLst>
                                            <p:cond delay="1642"/>
                                          </p:stCondLst>
                                        </p:cTn>
                                        <p:tgtEl>
                                          <p:spTgt spid="3076"/>
                                        </p:tgtEl>
                                      </p:cBhvr>
                                      <p:to x="100000" y="90000"/>
                                    </p:animScale>
                                    <p:animScale>
                                      <p:cBhvr>
                                        <p:cTn id="25" dur="166" decel="50000">
                                          <p:stCondLst>
                                            <p:cond delay="1668"/>
                                          </p:stCondLst>
                                        </p:cTn>
                                        <p:tgtEl>
                                          <p:spTgt spid="3076"/>
                                        </p:tgtEl>
                                      </p:cBhvr>
                                      <p:to x="100000" y="100000"/>
                                    </p:animScale>
                                    <p:animScale>
                                      <p:cBhvr>
                                        <p:cTn id="26" dur="26">
                                          <p:stCondLst>
                                            <p:cond delay="1808"/>
                                          </p:stCondLst>
                                        </p:cTn>
                                        <p:tgtEl>
                                          <p:spTgt spid="3076"/>
                                        </p:tgtEl>
                                      </p:cBhvr>
                                      <p:to x="100000" y="95000"/>
                                    </p:animScale>
                                    <p:animScale>
                                      <p:cBhvr>
                                        <p:cTn id="27" dur="166" decel="50000">
                                          <p:stCondLst>
                                            <p:cond delay="1834"/>
                                          </p:stCondLst>
                                        </p:cTn>
                                        <p:tgtEl>
                                          <p:spTgt spid="307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07504" y="908720"/>
            <a:ext cx="4896544" cy="1754326"/>
          </a:xfrm>
          <a:prstGeom prst="rect">
            <a:avLst/>
          </a:prstGeom>
        </p:spPr>
        <p:txBody>
          <a:bodyPr wrap="square">
            <a:spAutoFit/>
          </a:bodyPr>
          <a:lstStyle/>
          <a:p>
            <a:r>
              <a:rPr lang="en-GB" dirty="0"/>
              <a:t>Conditions like </a:t>
            </a:r>
            <a:r>
              <a:rPr lang="en-GB" b="1" dirty="0"/>
              <a:t>colour blindness </a:t>
            </a:r>
            <a:r>
              <a:rPr lang="en-GB" dirty="0"/>
              <a:t>and </a:t>
            </a:r>
            <a:r>
              <a:rPr lang="en-GB" b="1" dirty="0" smtClean="0"/>
              <a:t>haemophilia</a:t>
            </a:r>
            <a:r>
              <a:rPr lang="en-GB" dirty="0" smtClean="0"/>
              <a:t> are much </a:t>
            </a:r>
            <a:r>
              <a:rPr lang="en-GB" dirty="0"/>
              <a:t>more common in men than in women and are </a:t>
            </a:r>
            <a:r>
              <a:rPr lang="en-GB" dirty="0" smtClean="0"/>
              <a:t>said to </a:t>
            </a:r>
            <a:r>
              <a:rPr lang="en-GB" dirty="0"/>
              <a:t>be </a:t>
            </a:r>
            <a:r>
              <a:rPr lang="en-GB" dirty="0" smtClean="0"/>
              <a:t>sex-linked. Sex </a:t>
            </a:r>
            <a:r>
              <a:rPr lang="en-GB" dirty="0"/>
              <a:t>linkage occurs when the genes carried on the </a:t>
            </a:r>
            <a:r>
              <a:rPr lang="en-GB" dirty="0" smtClean="0"/>
              <a:t>sex chromosomes</a:t>
            </a:r>
            <a:r>
              <a:rPr lang="en-GB" dirty="0"/>
              <a:t>, most often on the X chromosome.</a:t>
            </a:r>
          </a:p>
        </p:txBody>
      </p:sp>
      <p:grpSp>
        <p:nvGrpSpPr>
          <p:cNvPr id="6" name="Group 5"/>
          <p:cNvGrpSpPr/>
          <p:nvPr/>
        </p:nvGrpSpPr>
        <p:grpSpPr>
          <a:xfrm>
            <a:off x="84265" y="188640"/>
            <a:ext cx="8928992" cy="476043"/>
            <a:chOff x="0" y="3089562"/>
            <a:chExt cx="8928992" cy="476043"/>
          </a:xfrm>
          <a:scene3d>
            <a:camera prst="orthographicFront"/>
            <a:lightRig rig="flat" dir="t"/>
          </a:scene3d>
        </p:grpSpPr>
        <p:sp>
          <p:nvSpPr>
            <p:cNvPr id="7" name="Rounded Rectangle 6"/>
            <p:cNvSpPr/>
            <p:nvPr/>
          </p:nvSpPr>
          <p:spPr>
            <a:xfrm>
              <a:off x="0" y="3089562"/>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3112801"/>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2400" kern="1200" smtClean="0"/>
                <a:t>4.3.7 Define </a:t>
              </a:r>
              <a:r>
                <a:rPr lang="en-GB" sz="2400" i="1" kern="1200" smtClean="0"/>
                <a:t>sex linkage</a:t>
              </a:r>
              <a:r>
                <a:rPr lang="en-GB" sz="2400" kern="1200" smtClean="0"/>
                <a:t>. </a:t>
              </a:r>
              <a:endParaRPr lang="en-GB" sz="2400" kern="1200"/>
            </a:p>
          </p:txBody>
        </p:sp>
      </p:grpSp>
      <p:pic>
        <p:nvPicPr>
          <p:cNvPr id="4098" name="Picture 2" descr="http://cnx.org/content/m46311/latest/2927_X-linked_Dominant_Inheritance-ne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7" y="682452"/>
            <a:ext cx="4302946" cy="619268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07704" y="4221088"/>
            <a:ext cx="1011815" cy="584775"/>
          </a:xfrm>
          <a:prstGeom prst="rect">
            <a:avLst/>
          </a:prstGeom>
          <a:noFill/>
        </p:spPr>
        <p:txBody>
          <a:bodyPr wrap="none" rtlCol="0">
            <a:spAutoFit/>
          </a:bodyPr>
          <a:lstStyle/>
          <a:p>
            <a:r>
              <a:rPr lang="en-GB" sz="3200" dirty="0" smtClean="0">
                <a:hlinkClick r:id="rId3"/>
              </a:rPr>
              <a:t>LINK</a:t>
            </a:r>
            <a:endParaRPr lang="en-GB" dirty="0"/>
          </a:p>
        </p:txBody>
      </p:sp>
    </p:spTree>
    <p:extLst>
      <p:ext uri="{BB962C8B-B14F-4D97-AF65-F5344CB8AC3E}">
        <p14:creationId xmlns:p14="http://schemas.microsoft.com/office/powerpoint/2010/main" val="336338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ipe(down)">
                                      <p:cBhvr>
                                        <p:cTn id="14" dur="580">
                                          <p:stCondLst>
                                            <p:cond delay="0"/>
                                          </p:stCondLst>
                                        </p:cTn>
                                        <p:tgtEl>
                                          <p:spTgt spid="4098"/>
                                        </p:tgtEl>
                                      </p:cBhvr>
                                    </p:animEffect>
                                    <p:anim calcmode="lin" valueType="num">
                                      <p:cBhvr>
                                        <p:cTn id="15"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20" dur="26">
                                          <p:stCondLst>
                                            <p:cond delay="650"/>
                                          </p:stCondLst>
                                        </p:cTn>
                                        <p:tgtEl>
                                          <p:spTgt spid="4098"/>
                                        </p:tgtEl>
                                      </p:cBhvr>
                                      <p:to x="100000" y="60000"/>
                                    </p:animScale>
                                    <p:animScale>
                                      <p:cBhvr>
                                        <p:cTn id="21" dur="166" decel="50000">
                                          <p:stCondLst>
                                            <p:cond delay="676"/>
                                          </p:stCondLst>
                                        </p:cTn>
                                        <p:tgtEl>
                                          <p:spTgt spid="4098"/>
                                        </p:tgtEl>
                                      </p:cBhvr>
                                      <p:to x="100000" y="100000"/>
                                    </p:animScale>
                                    <p:animScale>
                                      <p:cBhvr>
                                        <p:cTn id="22" dur="26">
                                          <p:stCondLst>
                                            <p:cond delay="1312"/>
                                          </p:stCondLst>
                                        </p:cTn>
                                        <p:tgtEl>
                                          <p:spTgt spid="4098"/>
                                        </p:tgtEl>
                                      </p:cBhvr>
                                      <p:to x="100000" y="80000"/>
                                    </p:animScale>
                                    <p:animScale>
                                      <p:cBhvr>
                                        <p:cTn id="23" dur="166" decel="50000">
                                          <p:stCondLst>
                                            <p:cond delay="1338"/>
                                          </p:stCondLst>
                                        </p:cTn>
                                        <p:tgtEl>
                                          <p:spTgt spid="4098"/>
                                        </p:tgtEl>
                                      </p:cBhvr>
                                      <p:to x="100000" y="100000"/>
                                    </p:animScale>
                                    <p:animScale>
                                      <p:cBhvr>
                                        <p:cTn id="24" dur="26">
                                          <p:stCondLst>
                                            <p:cond delay="1642"/>
                                          </p:stCondLst>
                                        </p:cTn>
                                        <p:tgtEl>
                                          <p:spTgt spid="4098"/>
                                        </p:tgtEl>
                                      </p:cBhvr>
                                      <p:to x="100000" y="90000"/>
                                    </p:animScale>
                                    <p:animScale>
                                      <p:cBhvr>
                                        <p:cTn id="25" dur="166" decel="50000">
                                          <p:stCondLst>
                                            <p:cond delay="1668"/>
                                          </p:stCondLst>
                                        </p:cTn>
                                        <p:tgtEl>
                                          <p:spTgt spid="4098"/>
                                        </p:tgtEl>
                                      </p:cBhvr>
                                      <p:to x="100000" y="100000"/>
                                    </p:animScale>
                                    <p:animScale>
                                      <p:cBhvr>
                                        <p:cTn id="26" dur="26">
                                          <p:stCondLst>
                                            <p:cond delay="1808"/>
                                          </p:stCondLst>
                                        </p:cTn>
                                        <p:tgtEl>
                                          <p:spTgt spid="4098"/>
                                        </p:tgtEl>
                                      </p:cBhvr>
                                      <p:to x="100000" y="95000"/>
                                    </p:animScale>
                                    <p:animScale>
                                      <p:cBhvr>
                                        <p:cTn id="27" dur="166" decel="50000">
                                          <p:stCondLst>
                                            <p:cond delay="1834"/>
                                          </p:stCondLst>
                                        </p:cTn>
                                        <p:tgtEl>
                                          <p:spTgt spid="4098"/>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17</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07504" y="918117"/>
            <a:ext cx="8856984" cy="3970318"/>
          </a:xfrm>
          <a:prstGeom prst="rect">
            <a:avLst/>
          </a:prstGeom>
        </p:spPr>
        <p:txBody>
          <a:bodyPr wrap="square">
            <a:spAutoFit/>
          </a:bodyPr>
          <a:lstStyle/>
          <a:p>
            <a:r>
              <a:rPr lang="en-GB" b="1" dirty="0"/>
              <a:t>Colour blindness</a:t>
            </a:r>
          </a:p>
          <a:p>
            <a:r>
              <a:rPr lang="en-GB" dirty="0"/>
              <a:t>Colour blindness is a condition that can be caused </a:t>
            </a:r>
            <a:r>
              <a:rPr lang="en-GB" dirty="0" smtClean="0"/>
              <a:t>by </a:t>
            </a:r>
            <a:r>
              <a:rPr lang="en-GB" b="1" dirty="0" smtClean="0"/>
              <a:t>genetic </a:t>
            </a:r>
            <a:r>
              <a:rPr lang="en-GB" b="1" dirty="0"/>
              <a:t>factors</a:t>
            </a:r>
            <a:r>
              <a:rPr lang="en-GB" dirty="0"/>
              <a:t>. Human eyes contain cells with </a:t>
            </a:r>
            <a:r>
              <a:rPr lang="en-GB" dirty="0" smtClean="0"/>
              <a:t>different pigments </a:t>
            </a:r>
            <a:r>
              <a:rPr lang="en-GB" dirty="0"/>
              <a:t>that absorb different wavelengths (</a:t>
            </a:r>
            <a:r>
              <a:rPr lang="en-GB" dirty="0" smtClean="0"/>
              <a:t>colours) of </a:t>
            </a:r>
            <a:r>
              <a:rPr lang="en-GB" dirty="0"/>
              <a:t>light. If this pigment absorbs light, a message is </a:t>
            </a:r>
            <a:r>
              <a:rPr lang="en-GB" dirty="0" smtClean="0"/>
              <a:t>sent to </a:t>
            </a:r>
            <a:r>
              <a:rPr lang="en-GB" dirty="0"/>
              <a:t>the brain and we see a colour. </a:t>
            </a:r>
            <a:endParaRPr lang="en-GB" dirty="0" smtClean="0"/>
          </a:p>
          <a:p>
            <a:endParaRPr lang="en-GB" dirty="0"/>
          </a:p>
          <a:p>
            <a:r>
              <a:rPr lang="en-GB" dirty="0" smtClean="0"/>
              <a:t>The </a:t>
            </a:r>
            <a:r>
              <a:rPr lang="en-GB" dirty="0"/>
              <a:t>ability to </a:t>
            </a:r>
            <a:r>
              <a:rPr lang="en-GB" dirty="0" smtClean="0"/>
              <a:t>produce the </a:t>
            </a:r>
            <a:r>
              <a:rPr lang="en-GB" dirty="0"/>
              <a:t>different pigments is mainly found as genes on </a:t>
            </a:r>
            <a:r>
              <a:rPr lang="en-GB" dirty="0" smtClean="0"/>
              <a:t>the X </a:t>
            </a:r>
            <a:r>
              <a:rPr lang="en-GB" dirty="0"/>
              <a:t>chromosome. The ability to make the pigment is </a:t>
            </a:r>
            <a:r>
              <a:rPr lang="en-GB" dirty="0" smtClean="0"/>
              <a:t>a dominant </a:t>
            </a:r>
            <a:r>
              <a:rPr lang="en-GB" dirty="0"/>
              <a:t>allele; the recessive allele will not allow </a:t>
            </a:r>
            <a:r>
              <a:rPr lang="en-GB" dirty="0" smtClean="0"/>
              <a:t>the pigment </a:t>
            </a:r>
            <a:r>
              <a:rPr lang="en-GB" dirty="0"/>
              <a:t>to be made</a:t>
            </a:r>
            <a:r>
              <a:rPr lang="en-GB" dirty="0" smtClean="0"/>
              <a:t>.</a:t>
            </a:r>
          </a:p>
          <a:p>
            <a:endParaRPr lang="en-GB" dirty="0"/>
          </a:p>
          <a:p>
            <a:r>
              <a:rPr lang="en-GB" dirty="0"/>
              <a:t>A female has two X chromosomes. In order for a </a:t>
            </a:r>
            <a:r>
              <a:rPr lang="en-GB" dirty="0" smtClean="0"/>
              <a:t>female to </a:t>
            </a:r>
            <a:r>
              <a:rPr lang="en-GB" dirty="0"/>
              <a:t>be colour blind, she would have to have two copies </a:t>
            </a:r>
            <a:r>
              <a:rPr lang="en-GB" dirty="0" smtClean="0"/>
              <a:t>of the </a:t>
            </a:r>
            <a:r>
              <a:rPr lang="en-GB" dirty="0"/>
              <a:t>recessive allele. A male has only one X chromosome </a:t>
            </a:r>
            <a:r>
              <a:rPr lang="en-GB" dirty="0" smtClean="0"/>
              <a:t>so will </a:t>
            </a:r>
            <a:r>
              <a:rPr lang="en-GB" dirty="0"/>
              <a:t>only have one copy of the gene. If this is the </a:t>
            </a:r>
            <a:r>
              <a:rPr lang="en-GB" dirty="0" smtClean="0"/>
              <a:t>recessive allele</a:t>
            </a:r>
            <a:r>
              <a:rPr lang="en-GB" dirty="0"/>
              <a:t>, then the man is colour blind.</a:t>
            </a:r>
          </a:p>
        </p:txBody>
      </p:sp>
      <p:grpSp>
        <p:nvGrpSpPr>
          <p:cNvPr id="6" name="Group 5"/>
          <p:cNvGrpSpPr/>
          <p:nvPr/>
        </p:nvGrpSpPr>
        <p:grpSpPr>
          <a:xfrm>
            <a:off x="146089" y="116632"/>
            <a:ext cx="8928992" cy="792088"/>
            <a:chOff x="0" y="3600166"/>
            <a:chExt cx="8928992" cy="476043"/>
          </a:xfrm>
          <a:scene3d>
            <a:camera prst="orthographicFront"/>
            <a:lightRig rig="flat" dir="t"/>
          </a:scene3d>
        </p:grpSpPr>
        <p:sp>
          <p:nvSpPr>
            <p:cNvPr id="7" name="Rounded Rectangle 6"/>
            <p:cNvSpPr/>
            <p:nvPr/>
          </p:nvSpPr>
          <p:spPr>
            <a:xfrm>
              <a:off x="0" y="3600166"/>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3623405"/>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2000" kern="1200" dirty="0" smtClean="0"/>
                <a:t>4.3.8 Describe the inheritance of colour blindness and haemophilia as examples of sex linkage.</a:t>
              </a:r>
              <a:endParaRPr lang="en-GB" sz="2000" kern="1200" dirty="0"/>
            </a:p>
          </p:txBody>
        </p:sp>
      </p:grpSp>
      <p:sp>
        <p:nvSpPr>
          <p:cNvPr id="3" name="Rectangle 2"/>
          <p:cNvSpPr/>
          <p:nvPr/>
        </p:nvSpPr>
        <p:spPr>
          <a:xfrm>
            <a:off x="2915816" y="4797152"/>
            <a:ext cx="4572000" cy="923330"/>
          </a:xfrm>
          <a:prstGeom prst="rect">
            <a:avLst/>
          </a:prstGeom>
        </p:spPr>
        <p:txBody>
          <a:bodyPr>
            <a:spAutoFit/>
          </a:bodyPr>
          <a:lstStyle/>
          <a:p>
            <a:r>
              <a:rPr lang="en-GB" b="1" dirty="0"/>
              <a:t>Existing </a:t>
            </a:r>
            <a:r>
              <a:rPr lang="en-GB" b="1" dirty="0" smtClean="0"/>
              <a:t>alleles</a:t>
            </a:r>
            <a:endParaRPr lang="en-GB" b="1" dirty="0"/>
          </a:p>
          <a:p>
            <a:r>
              <a:rPr lang="en-GB" dirty="0"/>
              <a:t>X</a:t>
            </a:r>
            <a:r>
              <a:rPr lang="en-GB" baseline="30000" dirty="0"/>
              <a:t>B </a:t>
            </a:r>
            <a:r>
              <a:rPr lang="en-GB" dirty="0"/>
              <a:t>for normal vision, </a:t>
            </a:r>
            <a:r>
              <a:rPr lang="en-GB" dirty="0" err="1"/>
              <a:t>X</a:t>
            </a:r>
            <a:r>
              <a:rPr lang="en-GB" baseline="30000" dirty="0" err="1"/>
              <a:t>b</a:t>
            </a:r>
            <a:r>
              <a:rPr lang="en-GB" dirty="0"/>
              <a:t> for colour </a:t>
            </a:r>
            <a:r>
              <a:rPr lang="en-GB" dirty="0" smtClean="0"/>
              <a:t>blindness</a:t>
            </a:r>
            <a:endParaRPr lang="en-GB" dirty="0"/>
          </a:p>
        </p:txBody>
      </p:sp>
      <p:sp>
        <p:nvSpPr>
          <p:cNvPr id="4" name="Rectangle 3"/>
          <p:cNvSpPr/>
          <p:nvPr/>
        </p:nvSpPr>
        <p:spPr>
          <a:xfrm>
            <a:off x="-36004" y="5720482"/>
            <a:ext cx="4572000" cy="923330"/>
          </a:xfrm>
          <a:prstGeom prst="rect">
            <a:avLst/>
          </a:prstGeom>
        </p:spPr>
        <p:txBody>
          <a:bodyPr>
            <a:spAutoFit/>
          </a:bodyPr>
          <a:lstStyle/>
          <a:p>
            <a:r>
              <a:rPr lang="en-GB" b="1" dirty="0"/>
              <a:t>A female can be</a:t>
            </a:r>
          </a:p>
          <a:p>
            <a:r>
              <a:rPr lang="en-GB" dirty="0"/>
              <a:t>X</a:t>
            </a:r>
            <a:r>
              <a:rPr lang="en-GB" baseline="30000" dirty="0"/>
              <a:t>B</a:t>
            </a:r>
            <a:r>
              <a:rPr lang="en-GB" dirty="0"/>
              <a:t> </a:t>
            </a:r>
            <a:r>
              <a:rPr lang="en-GB" dirty="0" err="1"/>
              <a:t>X</a:t>
            </a:r>
            <a:r>
              <a:rPr lang="en-GB" baseline="30000" dirty="0" err="1"/>
              <a:t>B</a:t>
            </a:r>
            <a:r>
              <a:rPr lang="en-GB" dirty="0"/>
              <a:t> or X</a:t>
            </a:r>
            <a:r>
              <a:rPr lang="en-GB" baseline="30000" dirty="0"/>
              <a:t>B</a:t>
            </a:r>
            <a:r>
              <a:rPr lang="en-GB" dirty="0"/>
              <a:t> </a:t>
            </a:r>
            <a:r>
              <a:rPr lang="en-GB" dirty="0" err="1"/>
              <a:t>X</a:t>
            </a:r>
            <a:r>
              <a:rPr lang="en-GB" baseline="30000" dirty="0" err="1"/>
              <a:t>b</a:t>
            </a:r>
            <a:r>
              <a:rPr lang="en-GB" dirty="0"/>
              <a:t> </a:t>
            </a:r>
            <a:r>
              <a:rPr lang="en-GB" dirty="0" smtClean="0"/>
              <a:t>   or     </a:t>
            </a:r>
            <a:r>
              <a:rPr lang="en-GB" dirty="0" err="1" smtClean="0"/>
              <a:t>X</a:t>
            </a:r>
            <a:r>
              <a:rPr lang="en-GB" baseline="30000" dirty="0" err="1" smtClean="0"/>
              <a:t>b</a:t>
            </a:r>
            <a:r>
              <a:rPr lang="en-GB" dirty="0" smtClean="0"/>
              <a:t> </a:t>
            </a:r>
            <a:r>
              <a:rPr lang="en-GB" dirty="0" err="1"/>
              <a:t>X</a:t>
            </a:r>
            <a:r>
              <a:rPr lang="en-GB" baseline="30000" dirty="0" err="1"/>
              <a:t>b</a:t>
            </a:r>
            <a:r>
              <a:rPr lang="en-GB" dirty="0"/>
              <a:t> </a:t>
            </a:r>
          </a:p>
          <a:p>
            <a:r>
              <a:rPr lang="fr-FR" dirty="0"/>
              <a:t>normal vision </a:t>
            </a:r>
            <a:r>
              <a:rPr lang="fr-FR" dirty="0" smtClean="0"/>
              <a:t>           </a:t>
            </a:r>
            <a:r>
              <a:rPr lang="fr-FR" dirty="0" err="1" smtClean="0"/>
              <a:t>colour</a:t>
            </a:r>
            <a:r>
              <a:rPr lang="fr-FR" dirty="0" smtClean="0"/>
              <a:t> </a:t>
            </a:r>
            <a:r>
              <a:rPr lang="fr-FR" dirty="0" err="1"/>
              <a:t>blind</a:t>
            </a:r>
            <a:r>
              <a:rPr lang="fr-FR" dirty="0"/>
              <a:t> </a:t>
            </a:r>
            <a:endParaRPr lang="en-GB" dirty="0"/>
          </a:p>
        </p:txBody>
      </p:sp>
      <p:sp>
        <p:nvSpPr>
          <p:cNvPr id="9" name="Rectangle 8"/>
          <p:cNvSpPr/>
          <p:nvPr/>
        </p:nvSpPr>
        <p:spPr>
          <a:xfrm>
            <a:off x="4503081" y="5720482"/>
            <a:ext cx="4572000" cy="923330"/>
          </a:xfrm>
          <a:prstGeom prst="rect">
            <a:avLst/>
          </a:prstGeom>
        </p:spPr>
        <p:txBody>
          <a:bodyPr>
            <a:spAutoFit/>
          </a:bodyPr>
          <a:lstStyle/>
          <a:p>
            <a:r>
              <a:rPr lang="en-GB" b="1" dirty="0"/>
              <a:t>A male can be</a:t>
            </a:r>
          </a:p>
          <a:p>
            <a:r>
              <a:rPr lang="es-ES" dirty="0"/>
              <a:t>XB Y </a:t>
            </a:r>
            <a:r>
              <a:rPr lang="es-ES" dirty="0" err="1"/>
              <a:t>or</a:t>
            </a:r>
            <a:r>
              <a:rPr lang="es-ES" dirty="0"/>
              <a:t> </a:t>
            </a:r>
            <a:r>
              <a:rPr lang="es-ES" dirty="0" err="1"/>
              <a:t>Xb</a:t>
            </a:r>
            <a:r>
              <a:rPr lang="es-ES" dirty="0"/>
              <a:t> Y (</a:t>
            </a:r>
            <a:r>
              <a:rPr lang="es-ES" dirty="0" err="1"/>
              <a:t>genotypes</a:t>
            </a:r>
            <a:r>
              <a:rPr lang="es-ES" dirty="0"/>
              <a:t>)</a:t>
            </a:r>
          </a:p>
          <a:p>
            <a:r>
              <a:rPr lang="fr-FR" dirty="0"/>
              <a:t>normal vision </a:t>
            </a:r>
            <a:r>
              <a:rPr lang="fr-FR" dirty="0" err="1"/>
              <a:t>colour</a:t>
            </a:r>
            <a:r>
              <a:rPr lang="fr-FR" dirty="0"/>
              <a:t> </a:t>
            </a:r>
            <a:r>
              <a:rPr lang="fr-FR" dirty="0" err="1"/>
              <a:t>blind</a:t>
            </a:r>
            <a:r>
              <a:rPr lang="fr-FR" dirty="0"/>
              <a:t> (</a:t>
            </a:r>
            <a:r>
              <a:rPr lang="fr-FR" dirty="0" err="1"/>
              <a:t>phenotypes</a:t>
            </a:r>
            <a:r>
              <a:rPr lang="fr-FR" dirty="0"/>
              <a:t>)</a:t>
            </a:r>
            <a:endParaRPr lang="en-GB" dirty="0"/>
          </a:p>
        </p:txBody>
      </p:sp>
    </p:spTree>
    <p:extLst>
      <p:ext uri="{BB962C8B-B14F-4D97-AF65-F5344CB8AC3E}">
        <p14:creationId xmlns:p14="http://schemas.microsoft.com/office/powerpoint/2010/main" val="257013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18</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69328" y="870052"/>
            <a:ext cx="8712968" cy="5632311"/>
          </a:xfrm>
          <a:prstGeom prst="rect">
            <a:avLst/>
          </a:prstGeom>
        </p:spPr>
        <p:txBody>
          <a:bodyPr wrap="square">
            <a:spAutoFit/>
          </a:bodyPr>
          <a:lstStyle/>
          <a:p>
            <a:r>
              <a:rPr lang="en-GB" b="1" dirty="0" smtClean="0"/>
              <a:t>Haemophilia</a:t>
            </a:r>
          </a:p>
          <a:p>
            <a:endParaRPr lang="en-GB" b="1" dirty="0"/>
          </a:p>
          <a:p>
            <a:r>
              <a:rPr lang="en-GB" dirty="0" smtClean="0"/>
              <a:t>Haemophilia </a:t>
            </a:r>
            <a:r>
              <a:rPr lang="en-GB" dirty="0"/>
              <a:t>is a blood disorder. Normally, there is a </a:t>
            </a:r>
            <a:r>
              <a:rPr lang="en-GB" dirty="0" smtClean="0"/>
              <a:t>very fine </a:t>
            </a:r>
            <a:r>
              <a:rPr lang="en-GB" dirty="0"/>
              <a:t>balance for blood clotting. Blood should not </a:t>
            </a:r>
            <a:r>
              <a:rPr lang="en-GB" dirty="0" smtClean="0"/>
              <a:t>clot when </a:t>
            </a:r>
            <a:r>
              <a:rPr lang="en-GB" dirty="0"/>
              <a:t>it is inside blood vessels or it will block the </a:t>
            </a:r>
            <a:r>
              <a:rPr lang="en-GB" dirty="0" smtClean="0"/>
              <a:t>vessels (possibly </a:t>
            </a:r>
            <a:r>
              <a:rPr lang="en-GB" dirty="0"/>
              <a:t>causing a stroke) but it should clot when there </a:t>
            </a:r>
            <a:r>
              <a:rPr lang="en-GB" dirty="0" smtClean="0"/>
              <a:t>is injury </a:t>
            </a:r>
            <a:r>
              <a:rPr lang="en-GB" dirty="0"/>
              <a:t>so that not too much blood is lost</a:t>
            </a:r>
            <a:r>
              <a:rPr lang="en-GB" dirty="0" smtClean="0"/>
              <a:t>.</a:t>
            </a:r>
          </a:p>
          <a:p>
            <a:endParaRPr lang="en-GB" dirty="0"/>
          </a:p>
          <a:p>
            <a:r>
              <a:rPr lang="en-GB" dirty="0"/>
              <a:t>The process of blood clotting involves a number </a:t>
            </a:r>
            <a:r>
              <a:rPr lang="en-GB" dirty="0" smtClean="0"/>
              <a:t>of </a:t>
            </a:r>
            <a:r>
              <a:rPr lang="en-GB" b="1" dirty="0" smtClean="0"/>
              <a:t>different </a:t>
            </a:r>
            <a:r>
              <a:rPr lang="en-GB" b="1" dirty="0"/>
              <a:t>proteins</a:t>
            </a:r>
            <a:r>
              <a:rPr lang="en-GB" dirty="0"/>
              <a:t>, each having their own gene. If </a:t>
            </a:r>
            <a:r>
              <a:rPr lang="en-GB" dirty="0" smtClean="0"/>
              <a:t>even one </a:t>
            </a:r>
            <a:r>
              <a:rPr lang="en-GB" dirty="0"/>
              <a:t>of these genes has an allele that does not code for </a:t>
            </a:r>
            <a:r>
              <a:rPr lang="en-GB" dirty="0" smtClean="0"/>
              <a:t>the proper </a:t>
            </a:r>
            <a:r>
              <a:rPr lang="en-GB" dirty="0"/>
              <a:t>protein, the entire process of blood clotting can </a:t>
            </a:r>
            <a:r>
              <a:rPr lang="en-GB" dirty="0" smtClean="0"/>
              <a:t>be disturbed </a:t>
            </a:r>
            <a:r>
              <a:rPr lang="en-GB" dirty="0"/>
              <a:t>and even very small </a:t>
            </a:r>
            <a:r>
              <a:rPr lang="en-GB" b="1" dirty="0"/>
              <a:t>wounds will not </a:t>
            </a:r>
            <a:r>
              <a:rPr lang="en-GB" b="1" dirty="0" smtClean="0"/>
              <a:t>clot</a:t>
            </a:r>
            <a:r>
              <a:rPr lang="en-GB" dirty="0" smtClean="0"/>
              <a:t>. In </a:t>
            </a:r>
            <a:r>
              <a:rPr lang="en-GB" dirty="0"/>
              <a:t>humans the locus for the gene that controls </a:t>
            </a:r>
            <a:r>
              <a:rPr lang="en-GB" dirty="0" smtClean="0"/>
              <a:t>the production </a:t>
            </a:r>
            <a:r>
              <a:rPr lang="en-GB" dirty="0"/>
              <a:t>of a blood clotting factor is on the </a:t>
            </a:r>
            <a:r>
              <a:rPr lang="en-GB" dirty="0" smtClean="0"/>
              <a:t>X chromosome </a:t>
            </a:r>
            <a:r>
              <a:rPr lang="en-GB" dirty="0"/>
              <a:t>(i.e. and not on the Y chromosome). </a:t>
            </a:r>
            <a:endParaRPr lang="en-GB" dirty="0" smtClean="0"/>
          </a:p>
          <a:p>
            <a:r>
              <a:rPr lang="en-GB" dirty="0" smtClean="0"/>
              <a:t>This means </a:t>
            </a:r>
            <a:r>
              <a:rPr lang="en-GB" dirty="0"/>
              <a:t>that </a:t>
            </a:r>
            <a:r>
              <a:rPr lang="en-GB" b="1" dirty="0"/>
              <a:t>if a male has one defective allele he will </a:t>
            </a:r>
            <a:r>
              <a:rPr lang="en-GB" b="1" dirty="0" smtClean="0"/>
              <a:t>have the haemophilia </a:t>
            </a:r>
            <a:r>
              <a:rPr lang="en-GB" b="1" dirty="0"/>
              <a:t>condition</a:t>
            </a:r>
            <a:r>
              <a:rPr lang="en-GB" dirty="0"/>
              <a:t>. However a </a:t>
            </a:r>
            <a:r>
              <a:rPr lang="en-GB" b="1" dirty="0"/>
              <a:t>female will need </a:t>
            </a:r>
            <a:r>
              <a:rPr lang="en-GB" b="1" dirty="0" smtClean="0"/>
              <a:t>to have </a:t>
            </a:r>
            <a:r>
              <a:rPr lang="en-GB" b="1" dirty="0"/>
              <a:t>two copies of the defective allele </a:t>
            </a:r>
            <a:r>
              <a:rPr lang="en-GB" dirty="0"/>
              <a:t>in order to have </a:t>
            </a:r>
            <a:r>
              <a:rPr lang="en-GB" dirty="0" smtClean="0"/>
              <a:t>the condition</a:t>
            </a:r>
            <a:r>
              <a:rPr lang="en-GB" dirty="0"/>
              <a:t>. Statistically this is much less likely and </a:t>
            </a:r>
            <a:r>
              <a:rPr lang="en-GB" dirty="0" smtClean="0"/>
              <a:t>with the </a:t>
            </a:r>
            <a:r>
              <a:rPr lang="en-GB" dirty="0"/>
              <a:t>advent of menstruation and child birth, a woman </a:t>
            </a:r>
            <a:r>
              <a:rPr lang="en-GB" dirty="0" smtClean="0"/>
              <a:t>will need </a:t>
            </a:r>
            <a:r>
              <a:rPr lang="en-GB" dirty="0"/>
              <a:t>blood transfusions containing the clotting factors </a:t>
            </a:r>
            <a:r>
              <a:rPr lang="en-GB" dirty="0" smtClean="0"/>
              <a:t>to survive</a:t>
            </a:r>
            <a:r>
              <a:rPr lang="en-GB" dirty="0"/>
              <a:t>. Prior to this technique </a:t>
            </a:r>
            <a:r>
              <a:rPr lang="en-GB" dirty="0" smtClean="0"/>
              <a:t>haemophilia </a:t>
            </a:r>
            <a:r>
              <a:rPr lang="en-GB" dirty="0"/>
              <a:t>was </a:t>
            </a:r>
            <a:r>
              <a:rPr lang="en-GB" dirty="0" smtClean="0"/>
              <a:t>thought to </a:t>
            </a:r>
            <a:r>
              <a:rPr lang="en-GB" dirty="0"/>
              <a:t>be homozygous lethal in all cases and some examples </a:t>
            </a:r>
            <a:r>
              <a:rPr lang="en-GB" dirty="0" smtClean="0"/>
              <a:t>in some </a:t>
            </a:r>
            <a:r>
              <a:rPr lang="en-GB" dirty="0"/>
              <a:t>books are still based on this information.</a:t>
            </a:r>
          </a:p>
        </p:txBody>
      </p:sp>
      <p:sp>
        <p:nvSpPr>
          <p:cNvPr id="3" name="TextBox 2"/>
          <p:cNvSpPr txBox="1"/>
          <p:nvPr/>
        </p:nvSpPr>
        <p:spPr>
          <a:xfrm>
            <a:off x="7668344" y="2348880"/>
            <a:ext cx="909223" cy="523220"/>
          </a:xfrm>
          <a:prstGeom prst="rect">
            <a:avLst/>
          </a:prstGeom>
          <a:noFill/>
        </p:spPr>
        <p:txBody>
          <a:bodyPr wrap="none" rtlCol="0">
            <a:spAutoFit/>
          </a:bodyPr>
          <a:lstStyle/>
          <a:p>
            <a:r>
              <a:rPr lang="en-GB" sz="2800" dirty="0" smtClean="0">
                <a:hlinkClick r:id="rId2"/>
              </a:rPr>
              <a:t>LINK</a:t>
            </a:r>
            <a:endParaRPr lang="en-GB" sz="2800" dirty="0"/>
          </a:p>
        </p:txBody>
      </p:sp>
      <p:grpSp>
        <p:nvGrpSpPr>
          <p:cNvPr id="6" name="Group 5"/>
          <p:cNvGrpSpPr/>
          <p:nvPr/>
        </p:nvGrpSpPr>
        <p:grpSpPr>
          <a:xfrm>
            <a:off x="146089" y="116632"/>
            <a:ext cx="8928992" cy="792088"/>
            <a:chOff x="0" y="3600166"/>
            <a:chExt cx="8928992" cy="476043"/>
          </a:xfrm>
          <a:scene3d>
            <a:camera prst="orthographicFront"/>
            <a:lightRig rig="flat" dir="t"/>
          </a:scene3d>
        </p:grpSpPr>
        <p:sp>
          <p:nvSpPr>
            <p:cNvPr id="7" name="Rounded Rectangle 6"/>
            <p:cNvSpPr/>
            <p:nvPr/>
          </p:nvSpPr>
          <p:spPr>
            <a:xfrm>
              <a:off x="0" y="3600166"/>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3623405"/>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2000" kern="1200" dirty="0" smtClean="0"/>
                <a:t>4.3.8 Describe the inheritance of colour blindness and haemophilia as examples of sex linkage.</a:t>
              </a:r>
              <a:endParaRPr lang="en-GB" sz="2000" kern="1200" dirty="0"/>
            </a:p>
          </p:txBody>
        </p:sp>
      </p:grpSp>
    </p:spTree>
    <p:extLst>
      <p:ext uri="{BB962C8B-B14F-4D97-AF65-F5344CB8AC3E}">
        <p14:creationId xmlns:p14="http://schemas.microsoft.com/office/powerpoint/2010/main" val="145461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80">
                                          <p:stCondLst>
                                            <p:cond delay="0"/>
                                          </p:stCondLst>
                                        </p:cTn>
                                        <p:tgtEl>
                                          <p:spTgt spid="3"/>
                                        </p:tgtEl>
                                      </p:cBhvr>
                                    </p:animEffect>
                                    <p:anim calcmode="lin" valueType="num">
                                      <p:cBhvr>
                                        <p:cTn id="3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gtEl>
                                      </p:cBhvr>
                                      <p:to x="100000" y="60000"/>
                                    </p:animScale>
                                    <p:animScale>
                                      <p:cBhvr>
                                        <p:cTn id="42" dur="166" decel="50000">
                                          <p:stCondLst>
                                            <p:cond delay="676"/>
                                          </p:stCondLst>
                                        </p:cTn>
                                        <p:tgtEl>
                                          <p:spTgt spid="3"/>
                                        </p:tgtEl>
                                      </p:cBhvr>
                                      <p:to x="100000" y="100000"/>
                                    </p:animScale>
                                    <p:animScale>
                                      <p:cBhvr>
                                        <p:cTn id="43" dur="26">
                                          <p:stCondLst>
                                            <p:cond delay="1312"/>
                                          </p:stCondLst>
                                        </p:cTn>
                                        <p:tgtEl>
                                          <p:spTgt spid="3"/>
                                        </p:tgtEl>
                                      </p:cBhvr>
                                      <p:to x="100000" y="80000"/>
                                    </p:animScale>
                                    <p:animScale>
                                      <p:cBhvr>
                                        <p:cTn id="44" dur="166" decel="50000">
                                          <p:stCondLst>
                                            <p:cond delay="1338"/>
                                          </p:stCondLst>
                                        </p:cTn>
                                        <p:tgtEl>
                                          <p:spTgt spid="3"/>
                                        </p:tgtEl>
                                      </p:cBhvr>
                                      <p:to x="100000" y="100000"/>
                                    </p:animScale>
                                    <p:animScale>
                                      <p:cBhvr>
                                        <p:cTn id="45" dur="26">
                                          <p:stCondLst>
                                            <p:cond delay="1642"/>
                                          </p:stCondLst>
                                        </p:cTn>
                                        <p:tgtEl>
                                          <p:spTgt spid="3"/>
                                        </p:tgtEl>
                                      </p:cBhvr>
                                      <p:to x="100000" y="90000"/>
                                    </p:animScale>
                                    <p:animScale>
                                      <p:cBhvr>
                                        <p:cTn id="46" dur="166" decel="50000">
                                          <p:stCondLst>
                                            <p:cond delay="1668"/>
                                          </p:stCondLst>
                                        </p:cTn>
                                        <p:tgtEl>
                                          <p:spTgt spid="3"/>
                                        </p:tgtEl>
                                      </p:cBhvr>
                                      <p:to x="100000" y="100000"/>
                                    </p:animScale>
                                    <p:animScale>
                                      <p:cBhvr>
                                        <p:cTn id="47" dur="26">
                                          <p:stCondLst>
                                            <p:cond delay="1808"/>
                                          </p:stCondLst>
                                        </p:cTn>
                                        <p:tgtEl>
                                          <p:spTgt spid="3"/>
                                        </p:tgtEl>
                                      </p:cBhvr>
                                      <p:to x="100000" y="95000"/>
                                    </p:animScale>
                                    <p:animScale>
                                      <p:cBhvr>
                                        <p:cTn id="4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19</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dirty="0" smtClean="0"/>
              <a:t>IB Biology SFP - Mark Polko</a:t>
            </a:r>
            <a:endParaRPr lang="en-US" dirty="0"/>
          </a:p>
        </p:txBody>
      </p:sp>
      <p:sp>
        <p:nvSpPr>
          <p:cNvPr id="2" name="Rectangle 1"/>
          <p:cNvSpPr/>
          <p:nvPr/>
        </p:nvSpPr>
        <p:spPr>
          <a:xfrm>
            <a:off x="169328" y="1036879"/>
            <a:ext cx="3627288" cy="3416320"/>
          </a:xfrm>
          <a:prstGeom prst="rect">
            <a:avLst/>
          </a:prstGeom>
        </p:spPr>
        <p:txBody>
          <a:bodyPr wrap="square">
            <a:spAutoFit/>
          </a:bodyPr>
          <a:lstStyle/>
          <a:p>
            <a:r>
              <a:rPr lang="en-GB" b="1" dirty="0"/>
              <a:t>Existing alleles</a:t>
            </a:r>
          </a:p>
          <a:p>
            <a:r>
              <a:rPr lang="en-GB" dirty="0"/>
              <a:t>XH for normal, </a:t>
            </a:r>
            <a:r>
              <a:rPr lang="en-GB" dirty="0" err="1"/>
              <a:t>Xh</a:t>
            </a:r>
            <a:r>
              <a:rPr lang="en-GB" dirty="0"/>
              <a:t> for </a:t>
            </a:r>
            <a:r>
              <a:rPr lang="en-GB" dirty="0" err="1"/>
              <a:t>hemophilia</a:t>
            </a:r>
            <a:r>
              <a:rPr lang="en-GB" dirty="0"/>
              <a:t>.</a:t>
            </a:r>
          </a:p>
          <a:p>
            <a:r>
              <a:rPr lang="en-GB" b="1" dirty="0"/>
              <a:t>A female can be</a:t>
            </a:r>
          </a:p>
          <a:p>
            <a:r>
              <a:rPr lang="en-GB" dirty="0"/>
              <a:t>XH </a:t>
            </a:r>
            <a:r>
              <a:rPr lang="en-GB" dirty="0" err="1"/>
              <a:t>XH</a:t>
            </a:r>
            <a:r>
              <a:rPr lang="en-GB" dirty="0"/>
              <a:t> or XH </a:t>
            </a:r>
            <a:r>
              <a:rPr lang="en-GB" dirty="0" err="1"/>
              <a:t>Xh</a:t>
            </a:r>
            <a:r>
              <a:rPr lang="en-GB" dirty="0"/>
              <a:t> or </a:t>
            </a:r>
            <a:r>
              <a:rPr lang="en-GB" dirty="0" err="1"/>
              <a:t>Xh</a:t>
            </a:r>
            <a:r>
              <a:rPr lang="en-GB" dirty="0"/>
              <a:t> </a:t>
            </a:r>
            <a:r>
              <a:rPr lang="en-GB" dirty="0" err="1"/>
              <a:t>Xh</a:t>
            </a:r>
            <a:r>
              <a:rPr lang="en-GB" dirty="0"/>
              <a:t> (genotype)</a:t>
            </a:r>
          </a:p>
          <a:p>
            <a:r>
              <a:rPr lang="en-GB" dirty="0"/>
              <a:t>normal or carrier </a:t>
            </a:r>
            <a:r>
              <a:rPr lang="en-GB" dirty="0" err="1"/>
              <a:t>hemophiliac</a:t>
            </a:r>
            <a:r>
              <a:rPr lang="en-GB" dirty="0"/>
              <a:t>, very rare (phenotype)</a:t>
            </a:r>
          </a:p>
          <a:p>
            <a:r>
              <a:rPr lang="en-GB" b="1" dirty="0"/>
              <a:t>A male can be</a:t>
            </a:r>
          </a:p>
          <a:p>
            <a:r>
              <a:rPr lang="es-ES" dirty="0"/>
              <a:t>XH Y </a:t>
            </a:r>
            <a:r>
              <a:rPr lang="es-ES" dirty="0" err="1"/>
              <a:t>or</a:t>
            </a:r>
            <a:r>
              <a:rPr lang="es-ES" dirty="0"/>
              <a:t> </a:t>
            </a:r>
            <a:r>
              <a:rPr lang="es-ES" dirty="0" err="1"/>
              <a:t>Xh</a:t>
            </a:r>
            <a:r>
              <a:rPr lang="es-ES" dirty="0"/>
              <a:t> Y (</a:t>
            </a:r>
            <a:r>
              <a:rPr lang="es-ES" dirty="0" err="1"/>
              <a:t>genotype</a:t>
            </a:r>
            <a:r>
              <a:rPr lang="es-ES" dirty="0"/>
              <a:t>)</a:t>
            </a:r>
          </a:p>
          <a:p>
            <a:r>
              <a:rPr lang="en-GB" dirty="0"/>
              <a:t>normal </a:t>
            </a:r>
            <a:r>
              <a:rPr lang="en-GB" dirty="0" err="1"/>
              <a:t>hemophiliac</a:t>
            </a:r>
            <a:r>
              <a:rPr lang="en-GB" dirty="0"/>
              <a:t>, rare (phenotype)</a:t>
            </a:r>
          </a:p>
        </p:txBody>
      </p:sp>
      <p:grpSp>
        <p:nvGrpSpPr>
          <p:cNvPr id="6" name="Group 5"/>
          <p:cNvGrpSpPr/>
          <p:nvPr/>
        </p:nvGrpSpPr>
        <p:grpSpPr>
          <a:xfrm>
            <a:off x="146089" y="116632"/>
            <a:ext cx="8928992" cy="792088"/>
            <a:chOff x="0" y="3600166"/>
            <a:chExt cx="8928992" cy="476043"/>
          </a:xfrm>
          <a:scene3d>
            <a:camera prst="orthographicFront"/>
            <a:lightRig rig="flat" dir="t"/>
          </a:scene3d>
        </p:grpSpPr>
        <p:sp>
          <p:nvSpPr>
            <p:cNvPr id="7" name="Rounded Rectangle 6"/>
            <p:cNvSpPr/>
            <p:nvPr/>
          </p:nvSpPr>
          <p:spPr>
            <a:xfrm>
              <a:off x="0" y="3600166"/>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3623405"/>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2000" kern="1200" dirty="0" smtClean="0"/>
                <a:t>4.3.8 Describe the inheritance of colour blindness and haemophilia as examples of sex linkage.</a:t>
              </a:r>
              <a:endParaRPr lang="en-GB" sz="2000" kern="1200" dirty="0"/>
            </a:p>
          </p:txBody>
        </p:sp>
      </p:grpSp>
      <p:sp>
        <p:nvSpPr>
          <p:cNvPr id="3" name="TextBox 2"/>
          <p:cNvSpPr txBox="1"/>
          <p:nvPr/>
        </p:nvSpPr>
        <p:spPr>
          <a:xfrm>
            <a:off x="611560" y="5517232"/>
            <a:ext cx="909223" cy="523220"/>
          </a:xfrm>
          <a:prstGeom prst="rect">
            <a:avLst/>
          </a:prstGeom>
          <a:noFill/>
        </p:spPr>
        <p:txBody>
          <a:bodyPr wrap="none" rtlCol="0">
            <a:spAutoFit/>
          </a:bodyPr>
          <a:lstStyle/>
          <a:p>
            <a:r>
              <a:rPr lang="en-GB" sz="2800" dirty="0" smtClean="0">
                <a:hlinkClick r:id="rId2"/>
              </a:rPr>
              <a:t>LINK</a:t>
            </a:r>
            <a:endParaRPr lang="en-GB" sz="2800" dirty="0"/>
          </a:p>
        </p:txBody>
      </p:sp>
      <p:pic>
        <p:nvPicPr>
          <p:cNvPr id="5122" name="Picture 2" descr="http://www.aarogya.com/images/shot-that-help-blood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6962" y="1382681"/>
            <a:ext cx="5255226" cy="4638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73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5122"/>
                                        </p:tgtEl>
                                        <p:attrNameLst>
                                          <p:attrName>style.visibility</p:attrName>
                                        </p:attrNameLst>
                                      </p:cBhvr>
                                      <p:to>
                                        <p:strVal val="visible"/>
                                      </p:to>
                                    </p:set>
                                    <p:animEffect transition="in" filter="wipe(down)">
                                      <p:cBhvr>
                                        <p:cTn id="21" dur="580">
                                          <p:stCondLst>
                                            <p:cond delay="0"/>
                                          </p:stCondLst>
                                        </p:cTn>
                                        <p:tgtEl>
                                          <p:spTgt spid="5122"/>
                                        </p:tgtEl>
                                      </p:cBhvr>
                                    </p:animEffect>
                                    <p:anim calcmode="lin" valueType="num">
                                      <p:cBhvr>
                                        <p:cTn id="22"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27" dur="26">
                                          <p:stCondLst>
                                            <p:cond delay="650"/>
                                          </p:stCondLst>
                                        </p:cTn>
                                        <p:tgtEl>
                                          <p:spTgt spid="5122"/>
                                        </p:tgtEl>
                                      </p:cBhvr>
                                      <p:to x="100000" y="60000"/>
                                    </p:animScale>
                                    <p:animScale>
                                      <p:cBhvr>
                                        <p:cTn id="28" dur="166" decel="50000">
                                          <p:stCondLst>
                                            <p:cond delay="676"/>
                                          </p:stCondLst>
                                        </p:cTn>
                                        <p:tgtEl>
                                          <p:spTgt spid="5122"/>
                                        </p:tgtEl>
                                      </p:cBhvr>
                                      <p:to x="100000" y="100000"/>
                                    </p:animScale>
                                    <p:animScale>
                                      <p:cBhvr>
                                        <p:cTn id="29" dur="26">
                                          <p:stCondLst>
                                            <p:cond delay="1312"/>
                                          </p:stCondLst>
                                        </p:cTn>
                                        <p:tgtEl>
                                          <p:spTgt spid="5122"/>
                                        </p:tgtEl>
                                      </p:cBhvr>
                                      <p:to x="100000" y="80000"/>
                                    </p:animScale>
                                    <p:animScale>
                                      <p:cBhvr>
                                        <p:cTn id="30" dur="166" decel="50000">
                                          <p:stCondLst>
                                            <p:cond delay="1338"/>
                                          </p:stCondLst>
                                        </p:cTn>
                                        <p:tgtEl>
                                          <p:spTgt spid="5122"/>
                                        </p:tgtEl>
                                      </p:cBhvr>
                                      <p:to x="100000" y="100000"/>
                                    </p:animScale>
                                    <p:animScale>
                                      <p:cBhvr>
                                        <p:cTn id="31" dur="26">
                                          <p:stCondLst>
                                            <p:cond delay="1642"/>
                                          </p:stCondLst>
                                        </p:cTn>
                                        <p:tgtEl>
                                          <p:spTgt spid="5122"/>
                                        </p:tgtEl>
                                      </p:cBhvr>
                                      <p:to x="100000" y="90000"/>
                                    </p:animScale>
                                    <p:animScale>
                                      <p:cBhvr>
                                        <p:cTn id="32" dur="166" decel="50000">
                                          <p:stCondLst>
                                            <p:cond delay="1668"/>
                                          </p:stCondLst>
                                        </p:cTn>
                                        <p:tgtEl>
                                          <p:spTgt spid="5122"/>
                                        </p:tgtEl>
                                      </p:cBhvr>
                                      <p:to x="100000" y="100000"/>
                                    </p:animScale>
                                    <p:animScale>
                                      <p:cBhvr>
                                        <p:cTn id="33" dur="26">
                                          <p:stCondLst>
                                            <p:cond delay="1808"/>
                                          </p:stCondLst>
                                        </p:cTn>
                                        <p:tgtEl>
                                          <p:spTgt spid="5122"/>
                                        </p:tgtEl>
                                      </p:cBhvr>
                                      <p:to x="100000" y="95000"/>
                                    </p:animScale>
                                    <p:animScale>
                                      <p:cBhvr>
                                        <p:cTn id="34" dur="166" decel="50000">
                                          <p:stCondLst>
                                            <p:cond delay="1834"/>
                                          </p:stCondLst>
                                        </p:cTn>
                                        <p:tgtEl>
                                          <p:spTgt spid="51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a:t>
            </a:fld>
            <a:endParaRPr lang="en-US" dirty="0">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dirty="0" smtClean="0"/>
              <a:t>IB Biology SFP - Mark Polko</a:t>
            </a:r>
            <a:endParaRPr lang="en-US" dirty="0"/>
          </a:p>
        </p:txBody>
      </p:sp>
      <p:sp>
        <p:nvSpPr>
          <p:cNvPr id="4" name="TextBox 3"/>
          <p:cNvSpPr txBox="1"/>
          <p:nvPr/>
        </p:nvSpPr>
        <p:spPr>
          <a:xfrm>
            <a:off x="251519" y="129621"/>
            <a:ext cx="2935419" cy="646331"/>
          </a:xfrm>
          <a:prstGeom prst="rect">
            <a:avLst/>
          </a:prstGeom>
          <a:noFill/>
        </p:spPr>
        <p:txBody>
          <a:bodyPr wrap="none" rtlCol="0">
            <a:spAutoFit/>
          </a:bodyPr>
          <a:lstStyle/>
          <a:p>
            <a:r>
              <a:rPr lang="en-GB" dirty="0" smtClean="0">
                <a:solidFill>
                  <a:srgbClr val="0070C0"/>
                </a:solidFill>
              </a:rPr>
              <a:t>ASSESSMENT STATEMENTS</a:t>
            </a:r>
          </a:p>
          <a:p>
            <a:endParaRPr lang="en-GB" dirty="0">
              <a:solidFill>
                <a:srgbClr val="0070C0"/>
              </a:solidFill>
            </a:endParaRPr>
          </a:p>
        </p:txBody>
      </p:sp>
      <p:graphicFrame>
        <p:nvGraphicFramePr>
          <p:cNvPr id="8" name="Diagram 7"/>
          <p:cNvGraphicFramePr/>
          <p:nvPr>
            <p:extLst>
              <p:ext uri="{D42A27DB-BD31-4B8C-83A1-F6EECF244321}">
                <p14:modId xmlns:p14="http://schemas.microsoft.com/office/powerpoint/2010/main" val="4121193498"/>
              </p:ext>
            </p:extLst>
          </p:nvPr>
        </p:nvGraphicFramePr>
        <p:xfrm>
          <a:off x="215008" y="452786"/>
          <a:ext cx="8928992" cy="6144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1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graphicEl>
                                              <a:dgm id="{C724D96C-CB83-4B03-BCFA-E82E39193BB8}"/>
                                            </p:graphicEl>
                                          </p:spTgt>
                                        </p:tgtEl>
                                        <p:attrNameLst>
                                          <p:attrName>style.visibility</p:attrName>
                                        </p:attrNameLst>
                                      </p:cBhvr>
                                      <p:to>
                                        <p:strVal val="visible"/>
                                      </p:to>
                                    </p:set>
                                    <p:animEffect transition="in" filter="fade">
                                      <p:cBhvr>
                                        <p:cTn id="12" dur="1000"/>
                                        <p:tgtEl>
                                          <p:spTgt spid="8">
                                            <p:graphicEl>
                                              <a:dgm id="{C724D96C-CB83-4B03-BCFA-E82E39193BB8}"/>
                                            </p:graphicEl>
                                          </p:spTgt>
                                        </p:tgtEl>
                                      </p:cBhvr>
                                    </p:animEffect>
                                    <p:anim calcmode="lin" valueType="num">
                                      <p:cBhvr>
                                        <p:cTn id="13" dur="1000" fill="hold"/>
                                        <p:tgtEl>
                                          <p:spTgt spid="8">
                                            <p:graphicEl>
                                              <a:dgm id="{C724D96C-CB83-4B03-BCFA-E82E39193BB8}"/>
                                            </p:graphicEl>
                                          </p:spTgt>
                                        </p:tgtEl>
                                        <p:attrNameLst>
                                          <p:attrName>ppt_x</p:attrName>
                                        </p:attrNameLst>
                                      </p:cBhvr>
                                      <p:tavLst>
                                        <p:tav tm="0">
                                          <p:val>
                                            <p:strVal val="#ppt_x"/>
                                          </p:val>
                                        </p:tav>
                                        <p:tav tm="100000">
                                          <p:val>
                                            <p:strVal val="#ppt_x"/>
                                          </p:val>
                                        </p:tav>
                                      </p:tavLst>
                                    </p:anim>
                                    <p:anim calcmode="lin" valueType="num">
                                      <p:cBhvr>
                                        <p:cTn id="14" dur="1000" fill="hold"/>
                                        <p:tgtEl>
                                          <p:spTgt spid="8">
                                            <p:graphicEl>
                                              <a:dgm id="{C724D96C-CB83-4B03-BCFA-E82E39193BB8}"/>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graphicEl>
                                              <a:dgm id="{89782818-C38F-48B6-BA2B-94620ED05E93}"/>
                                            </p:graphicEl>
                                          </p:spTgt>
                                        </p:tgtEl>
                                        <p:attrNameLst>
                                          <p:attrName>style.visibility</p:attrName>
                                        </p:attrNameLst>
                                      </p:cBhvr>
                                      <p:to>
                                        <p:strVal val="visible"/>
                                      </p:to>
                                    </p:set>
                                    <p:animEffect transition="in" filter="fade">
                                      <p:cBhvr>
                                        <p:cTn id="19" dur="1000"/>
                                        <p:tgtEl>
                                          <p:spTgt spid="8">
                                            <p:graphicEl>
                                              <a:dgm id="{89782818-C38F-48B6-BA2B-94620ED05E93}"/>
                                            </p:graphicEl>
                                          </p:spTgt>
                                        </p:tgtEl>
                                      </p:cBhvr>
                                    </p:animEffect>
                                    <p:anim calcmode="lin" valueType="num">
                                      <p:cBhvr>
                                        <p:cTn id="20" dur="1000" fill="hold"/>
                                        <p:tgtEl>
                                          <p:spTgt spid="8">
                                            <p:graphicEl>
                                              <a:dgm id="{89782818-C38F-48B6-BA2B-94620ED05E93}"/>
                                            </p:graphicEl>
                                          </p:spTgt>
                                        </p:tgtEl>
                                        <p:attrNameLst>
                                          <p:attrName>ppt_x</p:attrName>
                                        </p:attrNameLst>
                                      </p:cBhvr>
                                      <p:tavLst>
                                        <p:tav tm="0">
                                          <p:val>
                                            <p:strVal val="#ppt_x"/>
                                          </p:val>
                                        </p:tav>
                                        <p:tav tm="100000">
                                          <p:val>
                                            <p:strVal val="#ppt_x"/>
                                          </p:val>
                                        </p:tav>
                                      </p:tavLst>
                                    </p:anim>
                                    <p:anim calcmode="lin" valueType="num">
                                      <p:cBhvr>
                                        <p:cTn id="21" dur="1000" fill="hold"/>
                                        <p:tgtEl>
                                          <p:spTgt spid="8">
                                            <p:graphicEl>
                                              <a:dgm id="{89782818-C38F-48B6-BA2B-94620ED05E93}"/>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graphicEl>
                                              <a:dgm id="{4A512DBC-04B7-4F14-A61F-1D023D47E0FE}"/>
                                            </p:graphicEl>
                                          </p:spTgt>
                                        </p:tgtEl>
                                        <p:attrNameLst>
                                          <p:attrName>style.visibility</p:attrName>
                                        </p:attrNameLst>
                                      </p:cBhvr>
                                      <p:to>
                                        <p:strVal val="visible"/>
                                      </p:to>
                                    </p:set>
                                    <p:animEffect transition="in" filter="fade">
                                      <p:cBhvr>
                                        <p:cTn id="26" dur="1000"/>
                                        <p:tgtEl>
                                          <p:spTgt spid="8">
                                            <p:graphicEl>
                                              <a:dgm id="{4A512DBC-04B7-4F14-A61F-1D023D47E0FE}"/>
                                            </p:graphicEl>
                                          </p:spTgt>
                                        </p:tgtEl>
                                      </p:cBhvr>
                                    </p:animEffect>
                                    <p:anim calcmode="lin" valueType="num">
                                      <p:cBhvr>
                                        <p:cTn id="27" dur="1000" fill="hold"/>
                                        <p:tgtEl>
                                          <p:spTgt spid="8">
                                            <p:graphicEl>
                                              <a:dgm id="{4A512DBC-04B7-4F14-A61F-1D023D47E0FE}"/>
                                            </p:graphicEl>
                                          </p:spTgt>
                                        </p:tgtEl>
                                        <p:attrNameLst>
                                          <p:attrName>ppt_x</p:attrName>
                                        </p:attrNameLst>
                                      </p:cBhvr>
                                      <p:tavLst>
                                        <p:tav tm="0">
                                          <p:val>
                                            <p:strVal val="#ppt_x"/>
                                          </p:val>
                                        </p:tav>
                                        <p:tav tm="100000">
                                          <p:val>
                                            <p:strVal val="#ppt_x"/>
                                          </p:val>
                                        </p:tav>
                                      </p:tavLst>
                                    </p:anim>
                                    <p:anim calcmode="lin" valueType="num">
                                      <p:cBhvr>
                                        <p:cTn id="28" dur="1000" fill="hold"/>
                                        <p:tgtEl>
                                          <p:spTgt spid="8">
                                            <p:graphicEl>
                                              <a:dgm id="{4A512DBC-04B7-4F14-A61F-1D023D47E0FE}"/>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graphicEl>
                                              <a:dgm id="{F00A969C-A64E-4F12-A752-45EE284BDBFF}"/>
                                            </p:graphicEl>
                                          </p:spTgt>
                                        </p:tgtEl>
                                        <p:attrNameLst>
                                          <p:attrName>style.visibility</p:attrName>
                                        </p:attrNameLst>
                                      </p:cBhvr>
                                      <p:to>
                                        <p:strVal val="visible"/>
                                      </p:to>
                                    </p:set>
                                    <p:animEffect transition="in" filter="fade">
                                      <p:cBhvr>
                                        <p:cTn id="33" dur="1000"/>
                                        <p:tgtEl>
                                          <p:spTgt spid="8">
                                            <p:graphicEl>
                                              <a:dgm id="{F00A969C-A64E-4F12-A752-45EE284BDBFF}"/>
                                            </p:graphicEl>
                                          </p:spTgt>
                                        </p:tgtEl>
                                      </p:cBhvr>
                                    </p:animEffect>
                                    <p:anim calcmode="lin" valueType="num">
                                      <p:cBhvr>
                                        <p:cTn id="34" dur="1000" fill="hold"/>
                                        <p:tgtEl>
                                          <p:spTgt spid="8">
                                            <p:graphicEl>
                                              <a:dgm id="{F00A969C-A64E-4F12-A752-45EE284BDBFF}"/>
                                            </p:graphicEl>
                                          </p:spTgt>
                                        </p:tgtEl>
                                        <p:attrNameLst>
                                          <p:attrName>ppt_x</p:attrName>
                                        </p:attrNameLst>
                                      </p:cBhvr>
                                      <p:tavLst>
                                        <p:tav tm="0">
                                          <p:val>
                                            <p:strVal val="#ppt_x"/>
                                          </p:val>
                                        </p:tav>
                                        <p:tav tm="100000">
                                          <p:val>
                                            <p:strVal val="#ppt_x"/>
                                          </p:val>
                                        </p:tav>
                                      </p:tavLst>
                                    </p:anim>
                                    <p:anim calcmode="lin" valueType="num">
                                      <p:cBhvr>
                                        <p:cTn id="35" dur="1000" fill="hold"/>
                                        <p:tgtEl>
                                          <p:spTgt spid="8">
                                            <p:graphicEl>
                                              <a:dgm id="{F00A969C-A64E-4F12-A752-45EE284BDBFF}"/>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graphicEl>
                                              <a:dgm id="{8B5425A4-76DA-4AB3-A043-7930C3E9948B}"/>
                                            </p:graphicEl>
                                          </p:spTgt>
                                        </p:tgtEl>
                                        <p:attrNameLst>
                                          <p:attrName>style.visibility</p:attrName>
                                        </p:attrNameLst>
                                      </p:cBhvr>
                                      <p:to>
                                        <p:strVal val="visible"/>
                                      </p:to>
                                    </p:set>
                                    <p:animEffect transition="in" filter="fade">
                                      <p:cBhvr>
                                        <p:cTn id="40" dur="1000"/>
                                        <p:tgtEl>
                                          <p:spTgt spid="8">
                                            <p:graphicEl>
                                              <a:dgm id="{8B5425A4-76DA-4AB3-A043-7930C3E9948B}"/>
                                            </p:graphicEl>
                                          </p:spTgt>
                                        </p:tgtEl>
                                      </p:cBhvr>
                                    </p:animEffect>
                                    <p:anim calcmode="lin" valueType="num">
                                      <p:cBhvr>
                                        <p:cTn id="41" dur="1000" fill="hold"/>
                                        <p:tgtEl>
                                          <p:spTgt spid="8">
                                            <p:graphicEl>
                                              <a:dgm id="{8B5425A4-76DA-4AB3-A043-7930C3E9948B}"/>
                                            </p:graphicEl>
                                          </p:spTgt>
                                        </p:tgtEl>
                                        <p:attrNameLst>
                                          <p:attrName>ppt_x</p:attrName>
                                        </p:attrNameLst>
                                      </p:cBhvr>
                                      <p:tavLst>
                                        <p:tav tm="0">
                                          <p:val>
                                            <p:strVal val="#ppt_x"/>
                                          </p:val>
                                        </p:tav>
                                        <p:tav tm="100000">
                                          <p:val>
                                            <p:strVal val="#ppt_x"/>
                                          </p:val>
                                        </p:tav>
                                      </p:tavLst>
                                    </p:anim>
                                    <p:anim calcmode="lin" valueType="num">
                                      <p:cBhvr>
                                        <p:cTn id="42" dur="1000" fill="hold"/>
                                        <p:tgtEl>
                                          <p:spTgt spid="8">
                                            <p:graphicEl>
                                              <a:dgm id="{8B5425A4-76DA-4AB3-A043-7930C3E9948B}"/>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8">
                                            <p:graphicEl>
                                              <a:dgm id="{4AA441A1-9390-469F-8D8C-06F833A9D818}"/>
                                            </p:graphicEl>
                                          </p:spTgt>
                                        </p:tgtEl>
                                        <p:attrNameLst>
                                          <p:attrName>style.visibility</p:attrName>
                                        </p:attrNameLst>
                                      </p:cBhvr>
                                      <p:to>
                                        <p:strVal val="visible"/>
                                      </p:to>
                                    </p:set>
                                    <p:animEffect transition="in" filter="fade">
                                      <p:cBhvr>
                                        <p:cTn id="47" dur="1000"/>
                                        <p:tgtEl>
                                          <p:spTgt spid="8">
                                            <p:graphicEl>
                                              <a:dgm id="{4AA441A1-9390-469F-8D8C-06F833A9D818}"/>
                                            </p:graphicEl>
                                          </p:spTgt>
                                        </p:tgtEl>
                                      </p:cBhvr>
                                    </p:animEffect>
                                    <p:anim calcmode="lin" valueType="num">
                                      <p:cBhvr>
                                        <p:cTn id="48" dur="1000" fill="hold"/>
                                        <p:tgtEl>
                                          <p:spTgt spid="8">
                                            <p:graphicEl>
                                              <a:dgm id="{4AA441A1-9390-469F-8D8C-06F833A9D818}"/>
                                            </p:graphicEl>
                                          </p:spTgt>
                                        </p:tgtEl>
                                        <p:attrNameLst>
                                          <p:attrName>ppt_x</p:attrName>
                                        </p:attrNameLst>
                                      </p:cBhvr>
                                      <p:tavLst>
                                        <p:tav tm="0">
                                          <p:val>
                                            <p:strVal val="#ppt_x"/>
                                          </p:val>
                                        </p:tav>
                                        <p:tav tm="100000">
                                          <p:val>
                                            <p:strVal val="#ppt_x"/>
                                          </p:val>
                                        </p:tav>
                                      </p:tavLst>
                                    </p:anim>
                                    <p:anim calcmode="lin" valueType="num">
                                      <p:cBhvr>
                                        <p:cTn id="49" dur="1000" fill="hold"/>
                                        <p:tgtEl>
                                          <p:spTgt spid="8">
                                            <p:graphicEl>
                                              <a:dgm id="{4AA441A1-9390-469F-8D8C-06F833A9D818}"/>
                                            </p:graphic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8">
                                            <p:graphicEl>
                                              <a:dgm id="{6CAFFB47-B3E7-4342-8BC8-9B6DD99DCA60}"/>
                                            </p:graphicEl>
                                          </p:spTgt>
                                        </p:tgtEl>
                                        <p:attrNameLst>
                                          <p:attrName>style.visibility</p:attrName>
                                        </p:attrNameLst>
                                      </p:cBhvr>
                                      <p:to>
                                        <p:strVal val="visible"/>
                                      </p:to>
                                    </p:set>
                                    <p:animEffect transition="in" filter="fade">
                                      <p:cBhvr>
                                        <p:cTn id="54" dur="1000"/>
                                        <p:tgtEl>
                                          <p:spTgt spid="8">
                                            <p:graphicEl>
                                              <a:dgm id="{6CAFFB47-B3E7-4342-8BC8-9B6DD99DCA60}"/>
                                            </p:graphicEl>
                                          </p:spTgt>
                                        </p:tgtEl>
                                      </p:cBhvr>
                                    </p:animEffect>
                                    <p:anim calcmode="lin" valueType="num">
                                      <p:cBhvr>
                                        <p:cTn id="55" dur="1000" fill="hold"/>
                                        <p:tgtEl>
                                          <p:spTgt spid="8">
                                            <p:graphicEl>
                                              <a:dgm id="{6CAFFB47-B3E7-4342-8BC8-9B6DD99DCA60}"/>
                                            </p:graphicEl>
                                          </p:spTgt>
                                        </p:tgtEl>
                                        <p:attrNameLst>
                                          <p:attrName>ppt_x</p:attrName>
                                        </p:attrNameLst>
                                      </p:cBhvr>
                                      <p:tavLst>
                                        <p:tav tm="0">
                                          <p:val>
                                            <p:strVal val="#ppt_x"/>
                                          </p:val>
                                        </p:tav>
                                        <p:tav tm="100000">
                                          <p:val>
                                            <p:strVal val="#ppt_x"/>
                                          </p:val>
                                        </p:tav>
                                      </p:tavLst>
                                    </p:anim>
                                    <p:anim calcmode="lin" valueType="num">
                                      <p:cBhvr>
                                        <p:cTn id="56" dur="1000" fill="hold"/>
                                        <p:tgtEl>
                                          <p:spTgt spid="8">
                                            <p:graphicEl>
                                              <a:dgm id="{6CAFFB47-B3E7-4342-8BC8-9B6DD99DCA60}"/>
                                            </p:graphic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8">
                                            <p:graphicEl>
                                              <a:dgm id="{036F4965-5F76-4408-9850-3C02D17CE85D}"/>
                                            </p:graphicEl>
                                          </p:spTgt>
                                        </p:tgtEl>
                                        <p:attrNameLst>
                                          <p:attrName>style.visibility</p:attrName>
                                        </p:attrNameLst>
                                      </p:cBhvr>
                                      <p:to>
                                        <p:strVal val="visible"/>
                                      </p:to>
                                    </p:set>
                                    <p:animEffect transition="in" filter="fade">
                                      <p:cBhvr>
                                        <p:cTn id="61" dur="1000"/>
                                        <p:tgtEl>
                                          <p:spTgt spid="8">
                                            <p:graphicEl>
                                              <a:dgm id="{036F4965-5F76-4408-9850-3C02D17CE85D}"/>
                                            </p:graphicEl>
                                          </p:spTgt>
                                        </p:tgtEl>
                                      </p:cBhvr>
                                    </p:animEffect>
                                    <p:anim calcmode="lin" valueType="num">
                                      <p:cBhvr>
                                        <p:cTn id="62" dur="1000" fill="hold"/>
                                        <p:tgtEl>
                                          <p:spTgt spid="8">
                                            <p:graphicEl>
                                              <a:dgm id="{036F4965-5F76-4408-9850-3C02D17CE85D}"/>
                                            </p:graphicEl>
                                          </p:spTgt>
                                        </p:tgtEl>
                                        <p:attrNameLst>
                                          <p:attrName>ppt_x</p:attrName>
                                        </p:attrNameLst>
                                      </p:cBhvr>
                                      <p:tavLst>
                                        <p:tav tm="0">
                                          <p:val>
                                            <p:strVal val="#ppt_x"/>
                                          </p:val>
                                        </p:tav>
                                        <p:tav tm="100000">
                                          <p:val>
                                            <p:strVal val="#ppt_x"/>
                                          </p:val>
                                        </p:tav>
                                      </p:tavLst>
                                    </p:anim>
                                    <p:anim calcmode="lin" valueType="num">
                                      <p:cBhvr>
                                        <p:cTn id="63" dur="1000" fill="hold"/>
                                        <p:tgtEl>
                                          <p:spTgt spid="8">
                                            <p:graphicEl>
                                              <a:dgm id="{036F4965-5F76-4408-9850-3C02D17CE85D}"/>
                                            </p:graphic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8">
                                            <p:graphicEl>
                                              <a:dgm id="{0896846D-5838-4660-A675-49FAAB68DFA9}"/>
                                            </p:graphicEl>
                                          </p:spTgt>
                                        </p:tgtEl>
                                        <p:attrNameLst>
                                          <p:attrName>style.visibility</p:attrName>
                                        </p:attrNameLst>
                                      </p:cBhvr>
                                      <p:to>
                                        <p:strVal val="visible"/>
                                      </p:to>
                                    </p:set>
                                    <p:animEffect transition="in" filter="fade">
                                      <p:cBhvr>
                                        <p:cTn id="68" dur="1000"/>
                                        <p:tgtEl>
                                          <p:spTgt spid="8">
                                            <p:graphicEl>
                                              <a:dgm id="{0896846D-5838-4660-A675-49FAAB68DFA9}"/>
                                            </p:graphicEl>
                                          </p:spTgt>
                                        </p:tgtEl>
                                      </p:cBhvr>
                                    </p:animEffect>
                                    <p:anim calcmode="lin" valueType="num">
                                      <p:cBhvr>
                                        <p:cTn id="69" dur="1000" fill="hold"/>
                                        <p:tgtEl>
                                          <p:spTgt spid="8">
                                            <p:graphicEl>
                                              <a:dgm id="{0896846D-5838-4660-A675-49FAAB68DFA9}"/>
                                            </p:graphicEl>
                                          </p:spTgt>
                                        </p:tgtEl>
                                        <p:attrNameLst>
                                          <p:attrName>ppt_x</p:attrName>
                                        </p:attrNameLst>
                                      </p:cBhvr>
                                      <p:tavLst>
                                        <p:tav tm="0">
                                          <p:val>
                                            <p:strVal val="#ppt_x"/>
                                          </p:val>
                                        </p:tav>
                                        <p:tav tm="100000">
                                          <p:val>
                                            <p:strVal val="#ppt_x"/>
                                          </p:val>
                                        </p:tav>
                                      </p:tavLst>
                                    </p:anim>
                                    <p:anim calcmode="lin" valueType="num">
                                      <p:cBhvr>
                                        <p:cTn id="70" dur="1000" fill="hold"/>
                                        <p:tgtEl>
                                          <p:spTgt spid="8">
                                            <p:graphicEl>
                                              <a:dgm id="{0896846D-5838-4660-A675-49FAAB68DFA9}"/>
                                            </p:graphic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8">
                                            <p:graphicEl>
                                              <a:dgm id="{E5EF2D25-9052-40F1-A076-70E7B8C491B9}"/>
                                            </p:graphicEl>
                                          </p:spTgt>
                                        </p:tgtEl>
                                        <p:attrNameLst>
                                          <p:attrName>style.visibility</p:attrName>
                                        </p:attrNameLst>
                                      </p:cBhvr>
                                      <p:to>
                                        <p:strVal val="visible"/>
                                      </p:to>
                                    </p:set>
                                    <p:animEffect transition="in" filter="fade">
                                      <p:cBhvr>
                                        <p:cTn id="75" dur="1000"/>
                                        <p:tgtEl>
                                          <p:spTgt spid="8">
                                            <p:graphicEl>
                                              <a:dgm id="{E5EF2D25-9052-40F1-A076-70E7B8C491B9}"/>
                                            </p:graphicEl>
                                          </p:spTgt>
                                        </p:tgtEl>
                                      </p:cBhvr>
                                    </p:animEffect>
                                    <p:anim calcmode="lin" valueType="num">
                                      <p:cBhvr>
                                        <p:cTn id="76" dur="1000" fill="hold"/>
                                        <p:tgtEl>
                                          <p:spTgt spid="8">
                                            <p:graphicEl>
                                              <a:dgm id="{E5EF2D25-9052-40F1-A076-70E7B8C491B9}"/>
                                            </p:graphicEl>
                                          </p:spTgt>
                                        </p:tgtEl>
                                        <p:attrNameLst>
                                          <p:attrName>ppt_x</p:attrName>
                                        </p:attrNameLst>
                                      </p:cBhvr>
                                      <p:tavLst>
                                        <p:tav tm="0">
                                          <p:val>
                                            <p:strVal val="#ppt_x"/>
                                          </p:val>
                                        </p:tav>
                                        <p:tav tm="100000">
                                          <p:val>
                                            <p:strVal val="#ppt_x"/>
                                          </p:val>
                                        </p:tav>
                                      </p:tavLst>
                                    </p:anim>
                                    <p:anim calcmode="lin" valueType="num">
                                      <p:cBhvr>
                                        <p:cTn id="77" dur="1000" fill="hold"/>
                                        <p:tgtEl>
                                          <p:spTgt spid="8">
                                            <p:graphicEl>
                                              <a:dgm id="{E5EF2D25-9052-40F1-A076-70E7B8C491B9}"/>
                                            </p:graphic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8">
                                            <p:graphicEl>
                                              <a:dgm id="{D619A6AE-33C5-480A-BC3F-F78B4CBC6BC5}"/>
                                            </p:graphicEl>
                                          </p:spTgt>
                                        </p:tgtEl>
                                        <p:attrNameLst>
                                          <p:attrName>style.visibility</p:attrName>
                                        </p:attrNameLst>
                                      </p:cBhvr>
                                      <p:to>
                                        <p:strVal val="visible"/>
                                      </p:to>
                                    </p:set>
                                    <p:animEffect transition="in" filter="fade">
                                      <p:cBhvr>
                                        <p:cTn id="82" dur="1000"/>
                                        <p:tgtEl>
                                          <p:spTgt spid="8">
                                            <p:graphicEl>
                                              <a:dgm id="{D619A6AE-33C5-480A-BC3F-F78B4CBC6BC5}"/>
                                            </p:graphicEl>
                                          </p:spTgt>
                                        </p:tgtEl>
                                      </p:cBhvr>
                                    </p:animEffect>
                                    <p:anim calcmode="lin" valueType="num">
                                      <p:cBhvr>
                                        <p:cTn id="83" dur="1000" fill="hold"/>
                                        <p:tgtEl>
                                          <p:spTgt spid="8">
                                            <p:graphicEl>
                                              <a:dgm id="{D619A6AE-33C5-480A-BC3F-F78B4CBC6BC5}"/>
                                            </p:graphicEl>
                                          </p:spTgt>
                                        </p:tgtEl>
                                        <p:attrNameLst>
                                          <p:attrName>ppt_x</p:attrName>
                                        </p:attrNameLst>
                                      </p:cBhvr>
                                      <p:tavLst>
                                        <p:tav tm="0">
                                          <p:val>
                                            <p:strVal val="#ppt_x"/>
                                          </p:val>
                                        </p:tav>
                                        <p:tav tm="100000">
                                          <p:val>
                                            <p:strVal val="#ppt_x"/>
                                          </p:val>
                                        </p:tav>
                                      </p:tavLst>
                                    </p:anim>
                                    <p:anim calcmode="lin" valueType="num">
                                      <p:cBhvr>
                                        <p:cTn id="84" dur="1000" fill="hold"/>
                                        <p:tgtEl>
                                          <p:spTgt spid="8">
                                            <p:graphicEl>
                                              <a:dgm id="{D619A6AE-33C5-480A-BC3F-F78B4CBC6BC5}"/>
                                            </p:graphic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8">
                                            <p:graphicEl>
                                              <a:dgm id="{6AA08624-3C8B-42F2-B5B1-B4FDF5D1BBB2}"/>
                                            </p:graphicEl>
                                          </p:spTgt>
                                        </p:tgtEl>
                                        <p:attrNameLst>
                                          <p:attrName>style.visibility</p:attrName>
                                        </p:attrNameLst>
                                      </p:cBhvr>
                                      <p:to>
                                        <p:strVal val="visible"/>
                                      </p:to>
                                    </p:set>
                                    <p:animEffect transition="in" filter="fade">
                                      <p:cBhvr>
                                        <p:cTn id="89" dur="1000"/>
                                        <p:tgtEl>
                                          <p:spTgt spid="8">
                                            <p:graphicEl>
                                              <a:dgm id="{6AA08624-3C8B-42F2-B5B1-B4FDF5D1BBB2}"/>
                                            </p:graphicEl>
                                          </p:spTgt>
                                        </p:tgtEl>
                                      </p:cBhvr>
                                    </p:animEffect>
                                    <p:anim calcmode="lin" valueType="num">
                                      <p:cBhvr>
                                        <p:cTn id="90" dur="1000" fill="hold"/>
                                        <p:tgtEl>
                                          <p:spTgt spid="8">
                                            <p:graphicEl>
                                              <a:dgm id="{6AA08624-3C8B-42F2-B5B1-B4FDF5D1BBB2}"/>
                                            </p:graphicEl>
                                          </p:spTgt>
                                        </p:tgtEl>
                                        <p:attrNameLst>
                                          <p:attrName>ppt_x</p:attrName>
                                        </p:attrNameLst>
                                      </p:cBhvr>
                                      <p:tavLst>
                                        <p:tav tm="0">
                                          <p:val>
                                            <p:strVal val="#ppt_x"/>
                                          </p:val>
                                        </p:tav>
                                        <p:tav tm="100000">
                                          <p:val>
                                            <p:strVal val="#ppt_x"/>
                                          </p:val>
                                        </p:tav>
                                      </p:tavLst>
                                    </p:anim>
                                    <p:anim calcmode="lin" valueType="num">
                                      <p:cBhvr>
                                        <p:cTn id="91" dur="1000" fill="hold"/>
                                        <p:tgtEl>
                                          <p:spTgt spid="8">
                                            <p:graphicEl>
                                              <a:dgm id="{6AA08624-3C8B-42F2-B5B1-B4FDF5D1BBB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8" grpId="0">
        <p:bldSub>
          <a:bldDgm bld="lvl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20</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55215" y="1196752"/>
            <a:ext cx="8850538" cy="1477328"/>
          </a:xfrm>
          <a:prstGeom prst="rect">
            <a:avLst/>
          </a:prstGeom>
        </p:spPr>
        <p:txBody>
          <a:bodyPr wrap="square">
            <a:spAutoFit/>
          </a:bodyPr>
          <a:lstStyle/>
          <a:p>
            <a:r>
              <a:rPr lang="en-GB" dirty="0"/>
              <a:t>Sex-linked genes are found on the X chromosome. </a:t>
            </a:r>
            <a:r>
              <a:rPr lang="en-GB" dirty="0" smtClean="0"/>
              <a:t>Since females </a:t>
            </a:r>
            <a:r>
              <a:rPr lang="en-GB" dirty="0"/>
              <a:t>have two X chromosomes, they can have </a:t>
            </a:r>
            <a:r>
              <a:rPr lang="en-GB" dirty="0" smtClean="0"/>
              <a:t>two dominant </a:t>
            </a:r>
            <a:r>
              <a:rPr lang="en-GB" dirty="0"/>
              <a:t>alleles (homozygous dominant), two </a:t>
            </a:r>
            <a:r>
              <a:rPr lang="en-GB" dirty="0" smtClean="0"/>
              <a:t>recessive alleles </a:t>
            </a:r>
            <a:r>
              <a:rPr lang="en-GB" dirty="0"/>
              <a:t>(homozygous recessive) or one dominant and </a:t>
            </a:r>
            <a:r>
              <a:rPr lang="en-GB" dirty="0" smtClean="0"/>
              <a:t>one recessive </a:t>
            </a:r>
            <a:r>
              <a:rPr lang="en-GB" dirty="0"/>
              <a:t>allele (heterozygous). </a:t>
            </a:r>
            <a:r>
              <a:rPr lang="en-GB" b="1" dirty="0"/>
              <a:t>Males only have one </a:t>
            </a:r>
            <a:r>
              <a:rPr lang="en-GB" b="1" dirty="0" smtClean="0"/>
              <a:t>X chromosome</a:t>
            </a:r>
            <a:r>
              <a:rPr lang="en-GB" dirty="0"/>
              <a:t>. This means that the terms </a:t>
            </a:r>
            <a:r>
              <a:rPr lang="en-GB" b="1" dirty="0"/>
              <a:t>homozygous </a:t>
            </a:r>
            <a:r>
              <a:rPr lang="en-GB" b="1" dirty="0" smtClean="0"/>
              <a:t>or heterozygous </a:t>
            </a:r>
            <a:r>
              <a:rPr lang="en-GB" b="1" dirty="0"/>
              <a:t>do not apply</a:t>
            </a:r>
            <a:r>
              <a:rPr lang="en-GB" dirty="0"/>
              <a:t>.</a:t>
            </a:r>
          </a:p>
        </p:txBody>
      </p:sp>
      <p:grpSp>
        <p:nvGrpSpPr>
          <p:cNvPr id="6" name="Group 5"/>
          <p:cNvGrpSpPr/>
          <p:nvPr/>
        </p:nvGrpSpPr>
        <p:grpSpPr>
          <a:xfrm>
            <a:off x="215008" y="188640"/>
            <a:ext cx="8928992" cy="864096"/>
            <a:chOff x="0" y="4110770"/>
            <a:chExt cx="8928992" cy="476043"/>
          </a:xfrm>
          <a:scene3d>
            <a:camera prst="orthographicFront"/>
            <a:lightRig rig="flat" dir="t"/>
          </a:scene3d>
        </p:grpSpPr>
        <p:sp>
          <p:nvSpPr>
            <p:cNvPr id="7" name="Rounded Rectangle 6"/>
            <p:cNvSpPr/>
            <p:nvPr/>
          </p:nvSpPr>
          <p:spPr>
            <a:xfrm>
              <a:off x="0" y="4110770"/>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4134009"/>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4.3.9 State that a human female can be homozygous or heterozygous with respect to sex-linked genes.</a:t>
              </a:r>
              <a:endParaRPr lang="en-GB" kern="1200"/>
            </a:p>
          </p:txBody>
        </p:sp>
      </p:grpSp>
      <p:pic>
        <p:nvPicPr>
          <p:cNvPr id="1026" name="Picture 2" descr="http://click4biology.info/c4b/4/images/4.3/haemophili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674079"/>
            <a:ext cx="4824536" cy="3862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48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21</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07504" y="918194"/>
            <a:ext cx="9036496" cy="4247317"/>
          </a:xfrm>
          <a:prstGeom prst="rect">
            <a:avLst/>
          </a:prstGeom>
        </p:spPr>
        <p:txBody>
          <a:bodyPr wrap="square">
            <a:spAutoFit/>
          </a:bodyPr>
          <a:lstStyle/>
          <a:p>
            <a:r>
              <a:rPr lang="en-GB" dirty="0"/>
              <a:t>In humans the locus for the gene that controls </a:t>
            </a:r>
            <a:r>
              <a:rPr lang="en-GB" dirty="0" smtClean="0"/>
              <a:t>the production </a:t>
            </a:r>
            <a:r>
              <a:rPr lang="en-GB" dirty="0"/>
              <a:t>of a blood clotting factor is on the </a:t>
            </a:r>
            <a:r>
              <a:rPr lang="en-GB" dirty="0" smtClean="0"/>
              <a:t>X chromosome </a:t>
            </a:r>
            <a:r>
              <a:rPr lang="en-GB" dirty="0"/>
              <a:t>(i.e. and not on the Y chromosome). </a:t>
            </a:r>
            <a:r>
              <a:rPr lang="en-GB" b="1" dirty="0" smtClean="0"/>
              <a:t>This means </a:t>
            </a:r>
            <a:r>
              <a:rPr lang="en-GB" b="1" dirty="0"/>
              <a:t>that if a male has one defective allele he will </a:t>
            </a:r>
            <a:r>
              <a:rPr lang="en-GB" b="1" dirty="0" smtClean="0"/>
              <a:t>have the haemophilia </a:t>
            </a:r>
            <a:r>
              <a:rPr lang="en-GB" b="1" dirty="0"/>
              <a:t>condition.</a:t>
            </a:r>
            <a:r>
              <a:rPr lang="en-GB" dirty="0"/>
              <a:t> However a female will need </a:t>
            </a:r>
            <a:r>
              <a:rPr lang="en-GB" dirty="0" smtClean="0"/>
              <a:t>to have </a:t>
            </a:r>
            <a:r>
              <a:rPr lang="en-GB" dirty="0"/>
              <a:t>2 copies of the defective allele in order to have </a:t>
            </a:r>
            <a:r>
              <a:rPr lang="en-GB" dirty="0" smtClean="0"/>
              <a:t>the condition</a:t>
            </a:r>
            <a:r>
              <a:rPr lang="en-GB" dirty="0"/>
              <a:t>. Statistically this is much less likely and </a:t>
            </a:r>
            <a:r>
              <a:rPr lang="en-GB" dirty="0" smtClean="0"/>
              <a:t>with the </a:t>
            </a:r>
            <a:r>
              <a:rPr lang="en-GB" dirty="0"/>
              <a:t>advent of menstruation and child birth a woman </a:t>
            </a:r>
            <a:r>
              <a:rPr lang="en-GB" dirty="0" smtClean="0"/>
              <a:t>will need </a:t>
            </a:r>
            <a:r>
              <a:rPr lang="en-GB" dirty="0"/>
              <a:t>blood transfusions containing the clotting </a:t>
            </a:r>
            <a:r>
              <a:rPr lang="en-GB" dirty="0" smtClean="0"/>
              <a:t>factors to </a:t>
            </a:r>
            <a:r>
              <a:rPr lang="en-GB" dirty="0"/>
              <a:t>survive. Women can be carriers for trait. In that </a:t>
            </a:r>
            <a:r>
              <a:rPr lang="en-GB" dirty="0" smtClean="0"/>
              <a:t>case, they </a:t>
            </a:r>
            <a:r>
              <a:rPr lang="en-GB" dirty="0"/>
              <a:t>are heterozygous and will not show the trait but </a:t>
            </a:r>
            <a:r>
              <a:rPr lang="en-GB" dirty="0" smtClean="0"/>
              <a:t>are capable </a:t>
            </a:r>
            <a:r>
              <a:rPr lang="en-GB" dirty="0"/>
              <a:t>of passing it on</a:t>
            </a:r>
            <a:r>
              <a:rPr lang="en-GB" dirty="0" smtClean="0"/>
              <a:t>.</a:t>
            </a:r>
          </a:p>
          <a:p>
            <a:endParaRPr lang="en-GB" dirty="0"/>
          </a:p>
          <a:p>
            <a:r>
              <a:rPr lang="en-GB" dirty="0"/>
              <a:t>Since men only have one X chromosome, the allele </a:t>
            </a:r>
            <a:r>
              <a:rPr lang="en-GB" dirty="0" smtClean="0"/>
              <a:t>on this </a:t>
            </a:r>
            <a:r>
              <a:rPr lang="en-GB" dirty="0"/>
              <a:t>chromosome will always be expressed. Men can </a:t>
            </a:r>
            <a:r>
              <a:rPr lang="en-GB" dirty="0" smtClean="0"/>
              <a:t>have the </a:t>
            </a:r>
            <a:r>
              <a:rPr lang="en-GB" dirty="0"/>
              <a:t>allele for colour blindness and be colour blind or </a:t>
            </a:r>
            <a:r>
              <a:rPr lang="en-GB" dirty="0" smtClean="0"/>
              <a:t>have the </a:t>
            </a:r>
            <a:r>
              <a:rPr lang="en-GB" dirty="0"/>
              <a:t>allele for normal vision and have normal vision. </a:t>
            </a:r>
            <a:r>
              <a:rPr lang="en-GB" dirty="0" smtClean="0"/>
              <a:t>The same </a:t>
            </a:r>
            <a:r>
              <a:rPr lang="en-GB" dirty="0"/>
              <a:t>applies for </a:t>
            </a:r>
            <a:r>
              <a:rPr lang="en-GB" dirty="0" smtClean="0"/>
              <a:t>haemophilia. </a:t>
            </a:r>
            <a:r>
              <a:rPr lang="en-GB" dirty="0"/>
              <a:t>Men cannot have the </a:t>
            </a:r>
            <a:r>
              <a:rPr lang="en-GB" dirty="0" smtClean="0"/>
              <a:t>allele without </a:t>
            </a:r>
            <a:r>
              <a:rPr lang="en-GB" dirty="0"/>
              <a:t>expressing it so they can never be carriers for </a:t>
            </a:r>
            <a:r>
              <a:rPr lang="en-GB" dirty="0" smtClean="0"/>
              <a:t>X-linked traits</a:t>
            </a:r>
            <a:r>
              <a:rPr lang="en-GB" dirty="0"/>
              <a:t>.</a:t>
            </a:r>
          </a:p>
        </p:txBody>
      </p:sp>
      <p:grpSp>
        <p:nvGrpSpPr>
          <p:cNvPr id="6" name="Group 5"/>
          <p:cNvGrpSpPr/>
          <p:nvPr/>
        </p:nvGrpSpPr>
        <p:grpSpPr>
          <a:xfrm>
            <a:off x="84265" y="129211"/>
            <a:ext cx="8928992" cy="779509"/>
            <a:chOff x="0" y="4621374"/>
            <a:chExt cx="8928992" cy="476043"/>
          </a:xfrm>
          <a:scene3d>
            <a:camera prst="orthographicFront"/>
            <a:lightRig rig="flat" dir="t"/>
          </a:scene3d>
        </p:grpSpPr>
        <p:sp>
          <p:nvSpPr>
            <p:cNvPr id="7" name="Rounded Rectangle 6"/>
            <p:cNvSpPr/>
            <p:nvPr/>
          </p:nvSpPr>
          <p:spPr>
            <a:xfrm>
              <a:off x="0" y="4621374"/>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4644613"/>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2000" kern="1200" smtClean="0"/>
                <a:t>4.3.10 Explain that female carriers are heterozygous for X-linked recessive alleles.</a:t>
              </a:r>
              <a:endParaRPr lang="en-GB" sz="2000" kern="1200"/>
            </a:p>
          </p:txBody>
        </p:sp>
      </p:grpSp>
      <p:sp>
        <p:nvSpPr>
          <p:cNvPr id="3" name="TextBox 2"/>
          <p:cNvSpPr txBox="1"/>
          <p:nvPr/>
        </p:nvSpPr>
        <p:spPr>
          <a:xfrm>
            <a:off x="4042853" y="5566323"/>
            <a:ext cx="1011815" cy="584775"/>
          </a:xfrm>
          <a:prstGeom prst="rect">
            <a:avLst/>
          </a:prstGeom>
          <a:noFill/>
        </p:spPr>
        <p:txBody>
          <a:bodyPr wrap="none" rtlCol="0">
            <a:spAutoFit/>
          </a:bodyPr>
          <a:lstStyle/>
          <a:p>
            <a:r>
              <a:rPr lang="en-GB" sz="3200" dirty="0" smtClean="0">
                <a:hlinkClick r:id="rId2"/>
              </a:rPr>
              <a:t>LINK</a:t>
            </a:r>
            <a:endParaRPr lang="en-GB" dirty="0"/>
          </a:p>
        </p:txBody>
      </p:sp>
    </p:spTree>
    <p:extLst>
      <p:ext uri="{BB962C8B-B14F-4D97-AF65-F5344CB8AC3E}">
        <p14:creationId xmlns:p14="http://schemas.microsoft.com/office/powerpoint/2010/main" val="173778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80">
                                          <p:stCondLst>
                                            <p:cond delay="0"/>
                                          </p:stCondLst>
                                        </p:cTn>
                                        <p:tgtEl>
                                          <p:spTgt spid="3"/>
                                        </p:tgtEl>
                                      </p:cBhvr>
                                    </p:animEffect>
                                    <p:anim calcmode="lin" valueType="num">
                                      <p:cBhvr>
                                        <p:cTn id="2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gtEl>
                                      </p:cBhvr>
                                      <p:to x="100000" y="60000"/>
                                    </p:animScale>
                                    <p:animScale>
                                      <p:cBhvr>
                                        <p:cTn id="28" dur="166" decel="50000">
                                          <p:stCondLst>
                                            <p:cond delay="676"/>
                                          </p:stCondLst>
                                        </p:cTn>
                                        <p:tgtEl>
                                          <p:spTgt spid="3"/>
                                        </p:tgtEl>
                                      </p:cBhvr>
                                      <p:to x="100000" y="100000"/>
                                    </p:animScale>
                                    <p:animScale>
                                      <p:cBhvr>
                                        <p:cTn id="29" dur="26">
                                          <p:stCondLst>
                                            <p:cond delay="1312"/>
                                          </p:stCondLst>
                                        </p:cTn>
                                        <p:tgtEl>
                                          <p:spTgt spid="3"/>
                                        </p:tgtEl>
                                      </p:cBhvr>
                                      <p:to x="100000" y="80000"/>
                                    </p:animScale>
                                    <p:animScale>
                                      <p:cBhvr>
                                        <p:cTn id="30" dur="166" decel="50000">
                                          <p:stCondLst>
                                            <p:cond delay="1338"/>
                                          </p:stCondLst>
                                        </p:cTn>
                                        <p:tgtEl>
                                          <p:spTgt spid="3"/>
                                        </p:tgtEl>
                                      </p:cBhvr>
                                      <p:to x="100000" y="100000"/>
                                    </p:animScale>
                                    <p:animScale>
                                      <p:cBhvr>
                                        <p:cTn id="31" dur="26">
                                          <p:stCondLst>
                                            <p:cond delay="1642"/>
                                          </p:stCondLst>
                                        </p:cTn>
                                        <p:tgtEl>
                                          <p:spTgt spid="3"/>
                                        </p:tgtEl>
                                      </p:cBhvr>
                                      <p:to x="100000" y="90000"/>
                                    </p:animScale>
                                    <p:animScale>
                                      <p:cBhvr>
                                        <p:cTn id="32" dur="166" decel="50000">
                                          <p:stCondLst>
                                            <p:cond delay="1668"/>
                                          </p:stCondLst>
                                        </p:cTn>
                                        <p:tgtEl>
                                          <p:spTgt spid="3"/>
                                        </p:tgtEl>
                                      </p:cBhvr>
                                      <p:to x="100000" y="100000"/>
                                    </p:animScale>
                                    <p:animScale>
                                      <p:cBhvr>
                                        <p:cTn id="33" dur="26">
                                          <p:stCondLst>
                                            <p:cond delay="1808"/>
                                          </p:stCondLst>
                                        </p:cTn>
                                        <p:tgtEl>
                                          <p:spTgt spid="3"/>
                                        </p:tgtEl>
                                      </p:cBhvr>
                                      <p:to x="100000" y="95000"/>
                                    </p:animScale>
                                    <p:animScale>
                                      <p:cBhvr>
                                        <p:cTn id="34"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22</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51976468"/>
              </p:ext>
            </p:extLst>
          </p:nvPr>
        </p:nvGraphicFramePr>
        <p:xfrm>
          <a:off x="539552" y="1556792"/>
          <a:ext cx="6096000" cy="1920240"/>
        </p:xfrm>
        <a:graphic>
          <a:graphicData uri="http://schemas.openxmlformats.org/drawingml/2006/table">
            <a:tbl>
              <a:tblPr bandRow="1">
                <a:tableStyleId>{5C22544A-7EE6-4342-B048-85BDC9FD1C3A}</a:tableStyleId>
              </a:tblPr>
              <a:tblGrid>
                <a:gridCol w="2032000"/>
                <a:gridCol w="2032000"/>
                <a:gridCol w="2032000"/>
              </a:tblGrid>
              <a:tr h="370840">
                <a:tc>
                  <a:txBody>
                    <a:bodyPr/>
                    <a:lstStyle/>
                    <a:p>
                      <a:r>
                        <a:rPr lang="en-GB" dirty="0" smtClean="0">
                          <a:solidFill>
                            <a:schemeClr val="tx1"/>
                          </a:solidFill>
                        </a:rPr>
                        <a:t>Sickle-cell</a:t>
                      </a:r>
                      <a:endParaRPr lang="en-GB"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err="1" smtClean="0">
                          <a:solidFill>
                            <a:schemeClr val="tx1"/>
                          </a:solidFill>
                          <a:latin typeface="+mn-lt"/>
                          <a:ea typeface="+mn-ea"/>
                          <a:cs typeface="+mn-cs"/>
                        </a:rPr>
                        <a:t>Hb</a:t>
                      </a:r>
                      <a:r>
                        <a:rPr lang="en-GB" sz="1800" b="0" i="0" u="none" strike="noStrike" kern="1200" baseline="30000" dirty="0" err="1" smtClean="0">
                          <a:solidFill>
                            <a:schemeClr val="tx1"/>
                          </a:solidFill>
                          <a:latin typeface="+mn-lt"/>
                          <a:ea typeface="+mn-ea"/>
                          <a:cs typeface="+mn-cs"/>
                        </a:rPr>
                        <a:t>A</a:t>
                      </a:r>
                      <a:r>
                        <a:rPr lang="en-GB" sz="1800" b="0" i="0" u="none" strike="noStrike" kern="1200" baseline="0" dirty="0" smtClean="0">
                          <a:solidFill>
                            <a:schemeClr val="tx1"/>
                          </a:solidFill>
                          <a:latin typeface="+mn-lt"/>
                          <a:ea typeface="+mn-ea"/>
                          <a:cs typeface="+mn-cs"/>
                        </a:rPr>
                        <a:t> = normal</a:t>
                      </a:r>
                      <a:endParaRPr lang="en-GB" dirty="0" smtClean="0">
                        <a:solidFill>
                          <a:schemeClr val="tx1"/>
                        </a:solidFill>
                      </a:endParaRPr>
                    </a:p>
                    <a:p>
                      <a:endParaRPr lang="en-GB" dirty="0">
                        <a:solidFill>
                          <a:schemeClr val="tx1"/>
                        </a:solidFill>
                      </a:endParaRPr>
                    </a:p>
                  </a:txBody>
                  <a:tcPr/>
                </a:tc>
                <a:tc>
                  <a:txBody>
                    <a:bodyPr/>
                    <a:lstStyle/>
                    <a:p>
                      <a:r>
                        <a:rPr lang="en-GB" sz="1800" b="0" i="0" u="none" strike="noStrike" kern="1200" baseline="0" dirty="0" err="1" smtClean="0">
                          <a:solidFill>
                            <a:schemeClr val="tx1"/>
                          </a:solidFill>
                          <a:latin typeface="+mn-lt"/>
                          <a:ea typeface="+mn-ea"/>
                          <a:cs typeface="+mn-cs"/>
                        </a:rPr>
                        <a:t>Hb</a:t>
                      </a:r>
                      <a:r>
                        <a:rPr lang="en-GB" sz="1800" b="0" i="0" u="none" strike="noStrike" kern="1200" baseline="30000" dirty="0" err="1" smtClean="0">
                          <a:solidFill>
                            <a:schemeClr val="tx1"/>
                          </a:solidFill>
                          <a:latin typeface="+mn-lt"/>
                          <a:ea typeface="+mn-ea"/>
                          <a:cs typeface="+mn-cs"/>
                        </a:rPr>
                        <a:t>S</a:t>
                      </a:r>
                      <a:r>
                        <a:rPr lang="en-GB" sz="1800" b="0" i="0" u="none" strike="noStrike" kern="1200" baseline="0" dirty="0" smtClean="0">
                          <a:solidFill>
                            <a:schemeClr val="tx1"/>
                          </a:solidFill>
                          <a:latin typeface="+mn-lt"/>
                          <a:ea typeface="+mn-ea"/>
                          <a:cs typeface="+mn-cs"/>
                        </a:rPr>
                        <a:t> = sickle-cell</a:t>
                      </a:r>
                      <a:endParaRPr lang="en-GB"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Colour blindness </a:t>
                      </a:r>
                    </a:p>
                    <a:p>
                      <a:endParaRPr lang="en-GB" dirty="0">
                        <a:solidFill>
                          <a:schemeClr val="tx1"/>
                        </a:solidFill>
                      </a:endParaRPr>
                    </a:p>
                  </a:txBody>
                  <a:tcPr/>
                </a:tc>
                <a:tc>
                  <a:txBody>
                    <a:bodyPr/>
                    <a:lstStyle/>
                    <a:p>
                      <a:r>
                        <a:rPr lang="en-GB" dirty="0" err="1" smtClean="0">
                          <a:solidFill>
                            <a:schemeClr val="tx1"/>
                          </a:solidFill>
                        </a:rPr>
                        <a:t>X</a:t>
                      </a:r>
                      <a:r>
                        <a:rPr lang="en-GB" baseline="30000" dirty="0" err="1" smtClean="0">
                          <a:solidFill>
                            <a:schemeClr val="tx1"/>
                          </a:solidFill>
                        </a:rPr>
                        <a:t>b</a:t>
                      </a:r>
                      <a:r>
                        <a:rPr lang="en-GB" dirty="0" smtClean="0">
                          <a:solidFill>
                            <a:schemeClr val="tx1"/>
                          </a:solidFill>
                        </a:rPr>
                        <a:t> = colour blindness</a:t>
                      </a:r>
                      <a:endParaRPr lang="en-GB" dirty="0">
                        <a:solidFill>
                          <a:schemeClr val="tx1"/>
                        </a:solidFill>
                      </a:endParaRPr>
                    </a:p>
                  </a:txBody>
                  <a:tcPr/>
                </a:tc>
                <a:tc>
                  <a:txBody>
                    <a:bodyPr/>
                    <a:lstStyle/>
                    <a:p>
                      <a:r>
                        <a:rPr lang="en-GB" sz="1800" b="0" i="0" u="none" strike="noStrike" kern="1200" baseline="0" dirty="0" smtClean="0">
                          <a:solidFill>
                            <a:schemeClr val="tx1"/>
                          </a:solidFill>
                          <a:latin typeface="+mn-lt"/>
                          <a:ea typeface="+mn-ea"/>
                          <a:cs typeface="+mn-cs"/>
                        </a:rPr>
                        <a:t>X</a:t>
                      </a:r>
                      <a:r>
                        <a:rPr lang="en-GB" sz="1800" b="0" i="0" u="none" strike="noStrike" kern="1200" baseline="30000" dirty="0" smtClean="0">
                          <a:solidFill>
                            <a:schemeClr val="tx1"/>
                          </a:solidFill>
                          <a:latin typeface="+mn-lt"/>
                          <a:ea typeface="+mn-ea"/>
                          <a:cs typeface="+mn-cs"/>
                        </a:rPr>
                        <a:t>B</a:t>
                      </a:r>
                      <a:r>
                        <a:rPr lang="en-GB" sz="1800" b="0" i="0" u="none" strike="noStrike" kern="1200" baseline="0" dirty="0" smtClean="0">
                          <a:solidFill>
                            <a:schemeClr val="tx1"/>
                          </a:solidFill>
                          <a:latin typeface="+mn-lt"/>
                          <a:ea typeface="+mn-ea"/>
                          <a:cs typeface="+mn-cs"/>
                        </a:rPr>
                        <a:t> = normal vision</a:t>
                      </a:r>
                      <a:endParaRPr lang="en-GB" dirty="0">
                        <a:solidFill>
                          <a:schemeClr val="tx1"/>
                        </a:solidFill>
                      </a:endParaRPr>
                    </a:p>
                  </a:txBody>
                  <a:tcPr/>
                </a:tc>
              </a:tr>
              <a:tr h="370840">
                <a:tc>
                  <a:txBody>
                    <a:bodyPr/>
                    <a:lstStyle/>
                    <a:p>
                      <a:r>
                        <a:rPr lang="en-GB" dirty="0" err="1" smtClean="0">
                          <a:solidFill>
                            <a:schemeClr val="tx1"/>
                          </a:solidFill>
                        </a:rPr>
                        <a:t>Heamophilia</a:t>
                      </a:r>
                      <a:endParaRPr lang="en-GB" dirty="0">
                        <a:solidFill>
                          <a:schemeClr val="tx1"/>
                        </a:solidFill>
                      </a:endParaRPr>
                    </a:p>
                  </a:txBody>
                  <a:tcPr/>
                </a:tc>
                <a:tc>
                  <a:txBody>
                    <a:bodyPr/>
                    <a:lstStyle/>
                    <a:p>
                      <a:r>
                        <a:rPr lang="en-GB" sz="1800" b="0" i="0" u="none" strike="noStrike" kern="1200" baseline="0" dirty="0" err="1" smtClean="0">
                          <a:solidFill>
                            <a:schemeClr val="tx1"/>
                          </a:solidFill>
                          <a:latin typeface="+mn-lt"/>
                          <a:ea typeface="+mn-ea"/>
                          <a:cs typeface="+mn-cs"/>
                        </a:rPr>
                        <a:t>X</a:t>
                      </a:r>
                      <a:r>
                        <a:rPr lang="en-GB" sz="1800" b="0" i="0" u="none" strike="noStrike" kern="1200" baseline="30000" dirty="0" err="1" smtClean="0">
                          <a:solidFill>
                            <a:schemeClr val="tx1"/>
                          </a:solidFill>
                          <a:latin typeface="+mn-lt"/>
                          <a:ea typeface="+mn-ea"/>
                          <a:cs typeface="+mn-cs"/>
                        </a:rPr>
                        <a:t>h</a:t>
                      </a:r>
                      <a:r>
                        <a:rPr lang="en-GB" sz="1800" b="0" i="0" u="none" strike="noStrike" kern="1200" baseline="0" dirty="0" smtClean="0">
                          <a:solidFill>
                            <a:schemeClr val="tx1"/>
                          </a:solidFill>
                          <a:latin typeface="+mn-lt"/>
                          <a:ea typeface="+mn-ea"/>
                          <a:cs typeface="+mn-cs"/>
                        </a:rPr>
                        <a:t> = haemophilia</a:t>
                      </a:r>
                      <a:endParaRPr lang="en-GB" dirty="0">
                        <a:solidFill>
                          <a:schemeClr val="tx1"/>
                        </a:solidFill>
                      </a:endParaRPr>
                    </a:p>
                  </a:txBody>
                  <a:tcPr/>
                </a:tc>
                <a:tc>
                  <a:txBody>
                    <a:bodyPr/>
                    <a:lstStyle/>
                    <a:p>
                      <a:r>
                        <a:rPr lang="en-GB" dirty="0" smtClean="0">
                          <a:solidFill>
                            <a:schemeClr val="tx1"/>
                          </a:solidFill>
                        </a:rPr>
                        <a:t>X</a:t>
                      </a:r>
                      <a:r>
                        <a:rPr lang="en-GB" baseline="30000" dirty="0" smtClean="0">
                          <a:solidFill>
                            <a:schemeClr val="tx1"/>
                          </a:solidFill>
                        </a:rPr>
                        <a:t>H</a:t>
                      </a:r>
                      <a:r>
                        <a:rPr lang="en-GB" dirty="0" smtClean="0">
                          <a:solidFill>
                            <a:schemeClr val="tx1"/>
                          </a:solidFill>
                        </a:rPr>
                        <a:t> = normal blood clotting</a:t>
                      </a:r>
                      <a:endParaRPr lang="en-GB" dirty="0">
                        <a:solidFill>
                          <a:schemeClr val="tx1"/>
                        </a:solidFill>
                      </a:endParaRPr>
                    </a:p>
                  </a:txBody>
                  <a:tcPr/>
                </a:tc>
              </a:tr>
            </a:tbl>
          </a:graphicData>
        </a:graphic>
      </p:graphicFrame>
      <p:sp>
        <p:nvSpPr>
          <p:cNvPr id="4" name="Rectangle 3"/>
          <p:cNvSpPr/>
          <p:nvPr/>
        </p:nvSpPr>
        <p:spPr>
          <a:xfrm>
            <a:off x="120509" y="1083612"/>
            <a:ext cx="8316416" cy="369332"/>
          </a:xfrm>
          <a:prstGeom prst="rect">
            <a:avLst/>
          </a:prstGeom>
        </p:spPr>
        <p:txBody>
          <a:bodyPr wrap="square">
            <a:spAutoFit/>
          </a:bodyPr>
          <a:lstStyle/>
          <a:p>
            <a:r>
              <a:rPr lang="en-GB" dirty="0"/>
              <a:t>The accepted </a:t>
            </a:r>
            <a:r>
              <a:rPr lang="en-GB" dirty="0" smtClean="0"/>
              <a:t>notations </a:t>
            </a:r>
            <a:r>
              <a:rPr lang="en-GB" dirty="0"/>
              <a:t>for the alleles for this </a:t>
            </a:r>
            <a:r>
              <a:rPr lang="en-GB" dirty="0" smtClean="0"/>
              <a:t>characteristics are:</a:t>
            </a:r>
            <a:endParaRPr lang="en-GB" dirty="0"/>
          </a:p>
        </p:txBody>
      </p:sp>
      <p:grpSp>
        <p:nvGrpSpPr>
          <p:cNvPr id="7" name="Group 6"/>
          <p:cNvGrpSpPr/>
          <p:nvPr/>
        </p:nvGrpSpPr>
        <p:grpSpPr>
          <a:xfrm>
            <a:off x="84265" y="116632"/>
            <a:ext cx="8928992" cy="792088"/>
            <a:chOff x="0" y="5131977"/>
            <a:chExt cx="8928992" cy="476043"/>
          </a:xfrm>
          <a:scene3d>
            <a:camera prst="orthographicFront"/>
            <a:lightRig rig="flat" dir="t"/>
          </a:scene3d>
        </p:grpSpPr>
        <p:sp>
          <p:nvSpPr>
            <p:cNvPr id="8" name="Rounded Rectangle 7"/>
            <p:cNvSpPr/>
            <p:nvPr/>
          </p:nvSpPr>
          <p:spPr>
            <a:xfrm>
              <a:off x="0" y="5131977"/>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9" name="Rounded Rectangle 4"/>
            <p:cNvSpPr/>
            <p:nvPr/>
          </p:nvSpPr>
          <p:spPr>
            <a:xfrm>
              <a:off x="23239" y="5155216"/>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4.3.11 Predict the genotypic and phenotypic ratios of offspring of monohybrid crosses involving any of the above patterns of inheritance.</a:t>
              </a:r>
              <a:endParaRPr lang="en-GB" kern="1200"/>
            </a:p>
          </p:txBody>
        </p:sp>
      </p:grpSp>
      <p:sp>
        <p:nvSpPr>
          <p:cNvPr id="6" name="Rectangle 5"/>
          <p:cNvSpPr/>
          <p:nvPr/>
        </p:nvSpPr>
        <p:spPr>
          <a:xfrm>
            <a:off x="323528" y="3861048"/>
            <a:ext cx="8280920" cy="923330"/>
          </a:xfrm>
          <a:prstGeom prst="rect">
            <a:avLst/>
          </a:prstGeom>
        </p:spPr>
        <p:txBody>
          <a:bodyPr wrap="square">
            <a:spAutoFit/>
          </a:bodyPr>
          <a:lstStyle/>
          <a:p>
            <a:r>
              <a:rPr lang="en-GB" dirty="0" err="1"/>
              <a:t>Codominance</a:t>
            </a:r>
            <a:r>
              <a:rPr lang="en-GB" dirty="0"/>
              <a:t>, the main letter should relate to the </a:t>
            </a:r>
            <a:r>
              <a:rPr lang="en-GB" dirty="0" smtClean="0"/>
              <a:t>gene, while </a:t>
            </a:r>
            <a:r>
              <a:rPr lang="en-GB" dirty="0"/>
              <a:t>the superscript should relate to the allele. </a:t>
            </a:r>
            <a:r>
              <a:rPr lang="en-GB" dirty="0" smtClean="0"/>
              <a:t>Both should </a:t>
            </a:r>
            <a:r>
              <a:rPr lang="en-GB" dirty="0"/>
              <a:t>be capital letters.</a:t>
            </a:r>
          </a:p>
          <a:p>
            <a:r>
              <a:rPr lang="en-GB" dirty="0"/>
              <a:t>e.g. C</a:t>
            </a:r>
            <a:r>
              <a:rPr lang="en-GB" baseline="30000" dirty="0"/>
              <a:t>R</a:t>
            </a:r>
            <a:r>
              <a:rPr lang="en-GB" dirty="0"/>
              <a:t> = red flowers C</a:t>
            </a:r>
            <a:r>
              <a:rPr lang="en-GB" baseline="30000" dirty="0"/>
              <a:t>W</a:t>
            </a:r>
            <a:r>
              <a:rPr lang="en-GB" dirty="0"/>
              <a:t> = white flower</a:t>
            </a:r>
            <a:endParaRPr lang="en-GB" dirty="0"/>
          </a:p>
        </p:txBody>
      </p:sp>
    </p:spTree>
    <p:extLst>
      <p:ext uri="{BB962C8B-B14F-4D97-AF65-F5344CB8AC3E}">
        <p14:creationId xmlns:p14="http://schemas.microsoft.com/office/powerpoint/2010/main" val="2690166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07504" y="1124744"/>
            <a:ext cx="8604448" cy="3477875"/>
          </a:xfrm>
          <a:prstGeom prst="rect">
            <a:avLst/>
          </a:prstGeom>
        </p:spPr>
        <p:txBody>
          <a:bodyPr wrap="square">
            <a:spAutoFit/>
          </a:bodyPr>
          <a:lstStyle/>
          <a:p>
            <a:r>
              <a:rPr lang="en-GB" sz="2000" dirty="0" smtClean="0"/>
              <a:t>Just a reminder:</a:t>
            </a:r>
          </a:p>
          <a:p>
            <a:endParaRPr lang="en-GB" sz="2000" dirty="0" smtClean="0"/>
          </a:p>
          <a:p>
            <a:r>
              <a:rPr lang="en-GB" sz="2400" b="1" dirty="0" smtClean="0"/>
              <a:t>Mendel’s </a:t>
            </a:r>
            <a:r>
              <a:rPr lang="en-GB" sz="2400" b="1" dirty="0"/>
              <a:t>first law</a:t>
            </a:r>
          </a:p>
          <a:p>
            <a:r>
              <a:rPr lang="en-GB" b="1" dirty="0"/>
              <a:t>Law of segregation</a:t>
            </a:r>
          </a:p>
          <a:p>
            <a:r>
              <a:rPr lang="en-GB" dirty="0"/>
              <a:t>‘Parental factors (genes) are in pairs and split so that </a:t>
            </a:r>
            <a:r>
              <a:rPr lang="en-GB" dirty="0" smtClean="0"/>
              <a:t>one factor </a:t>
            </a:r>
            <a:r>
              <a:rPr lang="en-GB" dirty="0"/>
              <a:t>is present in each gamete</a:t>
            </a:r>
            <a:r>
              <a:rPr lang="en-GB" dirty="0" smtClean="0"/>
              <a:t>.’</a:t>
            </a:r>
          </a:p>
          <a:p>
            <a:endParaRPr lang="en-GB" sz="2400" b="1" dirty="0"/>
          </a:p>
          <a:p>
            <a:r>
              <a:rPr lang="en-GB" sz="2400" b="1" dirty="0" smtClean="0"/>
              <a:t>Mendel’s </a:t>
            </a:r>
            <a:r>
              <a:rPr lang="en-GB" sz="2400" b="1" dirty="0"/>
              <a:t>second law</a:t>
            </a:r>
          </a:p>
          <a:p>
            <a:r>
              <a:rPr lang="en-GB" b="1" dirty="0"/>
              <a:t>Principle of independent assortment</a:t>
            </a:r>
          </a:p>
          <a:p>
            <a:r>
              <a:rPr lang="en-GB" dirty="0"/>
              <a:t>‘Any of one pair of characteristics may combine with either</a:t>
            </a:r>
          </a:p>
          <a:p>
            <a:r>
              <a:rPr lang="en-GB" dirty="0"/>
              <a:t>one of another pair.’ (</a:t>
            </a:r>
            <a:r>
              <a:rPr lang="en-GB" dirty="0" err="1"/>
              <a:t>dihybrid</a:t>
            </a:r>
            <a:r>
              <a:rPr lang="en-GB" dirty="0"/>
              <a:t> inheritance)</a:t>
            </a:r>
            <a:endParaRPr lang="en-GB" dirty="0"/>
          </a:p>
        </p:txBody>
      </p:sp>
      <p:grpSp>
        <p:nvGrpSpPr>
          <p:cNvPr id="6" name="Group 5"/>
          <p:cNvGrpSpPr/>
          <p:nvPr/>
        </p:nvGrpSpPr>
        <p:grpSpPr>
          <a:xfrm>
            <a:off x="84265" y="116632"/>
            <a:ext cx="8928992" cy="792088"/>
            <a:chOff x="0" y="5131977"/>
            <a:chExt cx="8928992" cy="476043"/>
          </a:xfrm>
          <a:scene3d>
            <a:camera prst="orthographicFront"/>
            <a:lightRig rig="flat" dir="t"/>
          </a:scene3d>
        </p:grpSpPr>
        <p:sp>
          <p:nvSpPr>
            <p:cNvPr id="7" name="Rounded Rectangle 6"/>
            <p:cNvSpPr/>
            <p:nvPr/>
          </p:nvSpPr>
          <p:spPr>
            <a:xfrm>
              <a:off x="0" y="5131977"/>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5155216"/>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smtClean="0"/>
                <a:t>4.3.11 Predict the genotypic and phenotypic ratios of offspring of monohybrid crosses involving any of the above patterns of inheritance.</a:t>
              </a:r>
              <a:endParaRPr lang="en-GB" kern="1200"/>
            </a:p>
          </p:txBody>
        </p:sp>
      </p:grpSp>
    </p:spTree>
    <p:extLst>
      <p:ext uri="{BB962C8B-B14F-4D97-AF65-F5344CB8AC3E}">
        <p14:creationId xmlns:p14="http://schemas.microsoft.com/office/powerpoint/2010/main" val="1453748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050" name="Picture 2" descr="http://users.rcn.com/jkimball.ma.ultranet/BiologyPages/Q/Queen_Victoria.jpg"/>
          <p:cNvPicPr>
            <a:picLocks noChangeAspect="1" noChangeArrowheads="1"/>
          </p:cNvPicPr>
          <p:nvPr/>
        </p:nvPicPr>
        <p:blipFill rotWithShape="1">
          <a:blip r:embed="rId2">
            <a:extLst>
              <a:ext uri="{28A0092B-C50C-407E-A947-70E740481C1C}">
                <a14:useLocalDpi xmlns:a14="http://schemas.microsoft.com/office/drawing/2010/main" val="0"/>
              </a:ext>
            </a:extLst>
          </a:blip>
          <a:srcRect b="3026"/>
          <a:stretch/>
        </p:blipFill>
        <p:spPr bwMode="auto">
          <a:xfrm>
            <a:off x="293475" y="1364868"/>
            <a:ext cx="8673372" cy="5493132"/>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98892" y="764704"/>
            <a:ext cx="8905753" cy="1200329"/>
          </a:xfrm>
          <a:prstGeom prst="rect">
            <a:avLst/>
          </a:prstGeom>
        </p:spPr>
        <p:txBody>
          <a:bodyPr wrap="square">
            <a:spAutoFit/>
          </a:bodyPr>
          <a:lstStyle/>
          <a:p>
            <a:r>
              <a:rPr lang="en-GB" dirty="0"/>
              <a:t>Pedigree charts are often used to record blood lines </a:t>
            </a:r>
            <a:r>
              <a:rPr lang="en-GB" dirty="0" smtClean="0"/>
              <a:t>in royal </a:t>
            </a:r>
            <a:r>
              <a:rPr lang="en-GB" dirty="0"/>
              <a:t>families</a:t>
            </a:r>
            <a:r>
              <a:rPr lang="en-GB" dirty="0" smtClean="0"/>
              <a:t>. </a:t>
            </a:r>
            <a:r>
              <a:rPr lang="en-GB" dirty="0"/>
              <a:t>It is very likely that </a:t>
            </a:r>
            <a:r>
              <a:rPr lang="en-GB" dirty="0" smtClean="0"/>
              <a:t>Queen Victoria </a:t>
            </a:r>
            <a:r>
              <a:rPr lang="en-GB" dirty="0"/>
              <a:t>was a carrier with respect to </a:t>
            </a:r>
            <a:r>
              <a:rPr lang="en-GB" dirty="0" smtClean="0"/>
              <a:t>haemophilia because one </a:t>
            </a:r>
            <a:r>
              <a:rPr lang="en-GB" dirty="0"/>
              <a:t>of her sons was affected and two of her daughters were</a:t>
            </a:r>
          </a:p>
          <a:p>
            <a:r>
              <a:rPr lang="en-GB" dirty="0"/>
              <a:t>carriers.</a:t>
            </a:r>
            <a:endParaRPr lang="en-GB" dirty="0"/>
          </a:p>
        </p:txBody>
      </p:sp>
      <p:grpSp>
        <p:nvGrpSpPr>
          <p:cNvPr id="6" name="Group 5"/>
          <p:cNvGrpSpPr/>
          <p:nvPr/>
        </p:nvGrpSpPr>
        <p:grpSpPr>
          <a:xfrm>
            <a:off x="75653" y="92937"/>
            <a:ext cx="8928992" cy="671767"/>
            <a:chOff x="0" y="5642581"/>
            <a:chExt cx="8928992" cy="476043"/>
          </a:xfrm>
          <a:scene3d>
            <a:camera prst="orthographicFront"/>
            <a:lightRig rig="flat" dir="t"/>
          </a:scene3d>
        </p:grpSpPr>
        <p:sp>
          <p:nvSpPr>
            <p:cNvPr id="7" name="Rounded Rectangle 6"/>
            <p:cNvSpPr/>
            <p:nvPr/>
          </p:nvSpPr>
          <p:spPr>
            <a:xfrm>
              <a:off x="0" y="5642581"/>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5665820"/>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dirty="0" smtClean="0"/>
                <a:t>4.3.12 Deduce the genotypes and phenotypes of individuals in pedigree charts.</a:t>
              </a:r>
              <a:endParaRPr lang="en-GB" kern="1200" dirty="0"/>
            </a:p>
          </p:txBody>
        </p:sp>
      </p:grpSp>
    </p:spTree>
    <p:extLst>
      <p:ext uri="{BB962C8B-B14F-4D97-AF65-F5344CB8AC3E}">
        <p14:creationId xmlns:p14="http://schemas.microsoft.com/office/powerpoint/2010/main" val="130308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ipe(down)">
                                      <p:cBhvr>
                                        <p:cTn id="14" dur="580">
                                          <p:stCondLst>
                                            <p:cond delay="0"/>
                                          </p:stCondLst>
                                        </p:cTn>
                                        <p:tgtEl>
                                          <p:spTgt spid="2050"/>
                                        </p:tgtEl>
                                      </p:cBhvr>
                                    </p:animEffect>
                                    <p:anim calcmode="lin" valueType="num">
                                      <p:cBhvr>
                                        <p:cTn id="15"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0" dur="26">
                                          <p:stCondLst>
                                            <p:cond delay="650"/>
                                          </p:stCondLst>
                                        </p:cTn>
                                        <p:tgtEl>
                                          <p:spTgt spid="2050"/>
                                        </p:tgtEl>
                                      </p:cBhvr>
                                      <p:to x="100000" y="60000"/>
                                    </p:animScale>
                                    <p:animScale>
                                      <p:cBhvr>
                                        <p:cTn id="21" dur="166" decel="50000">
                                          <p:stCondLst>
                                            <p:cond delay="676"/>
                                          </p:stCondLst>
                                        </p:cTn>
                                        <p:tgtEl>
                                          <p:spTgt spid="2050"/>
                                        </p:tgtEl>
                                      </p:cBhvr>
                                      <p:to x="100000" y="100000"/>
                                    </p:animScale>
                                    <p:animScale>
                                      <p:cBhvr>
                                        <p:cTn id="22" dur="26">
                                          <p:stCondLst>
                                            <p:cond delay="1312"/>
                                          </p:stCondLst>
                                        </p:cTn>
                                        <p:tgtEl>
                                          <p:spTgt spid="2050"/>
                                        </p:tgtEl>
                                      </p:cBhvr>
                                      <p:to x="100000" y="80000"/>
                                    </p:animScale>
                                    <p:animScale>
                                      <p:cBhvr>
                                        <p:cTn id="23" dur="166" decel="50000">
                                          <p:stCondLst>
                                            <p:cond delay="1338"/>
                                          </p:stCondLst>
                                        </p:cTn>
                                        <p:tgtEl>
                                          <p:spTgt spid="2050"/>
                                        </p:tgtEl>
                                      </p:cBhvr>
                                      <p:to x="100000" y="100000"/>
                                    </p:animScale>
                                    <p:animScale>
                                      <p:cBhvr>
                                        <p:cTn id="24" dur="26">
                                          <p:stCondLst>
                                            <p:cond delay="1642"/>
                                          </p:stCondLst>
                                        </p:cTn>
                                        <p:tgtEl>
                                          <p:spTgt spid="2050"/>
                                        </p:tgtEl>
                                      </p:cBhvr>
                                      <p:to x="100000" y="90000"/>
                                    </p:animScale>
                                    <p:animScale>
                                      <p:cBhvr>
                                        <p:cTn id="25" dur="166" decel="50000">
                                          <p:stCondLst>
                                            <p:cond delay="1668"/>
                                          </p:stCondLst>
                                        </p:cTn>
                                        <p:tgtEl>
                                          <p:spTgt spid="2050"/>
                                        </p:tgtEl>
                                      </p:cBhvr>
                                      <p:to x="100000" y="100000"/>
                                    </p:animScale>
                                    <p:animScale>
                                      <p:cBhvr>
                                        <p:cTn id="26" dur="26">
                                          <p:stCondLst>
                                            <p:cond delay="1808"/>
                                          </p:stCondLst>
                                        </p:cTn>
                                        <p:tgtEl>
                                          <p:spTgt spid="2050"/>
                                        </p:tgtEl>
                                      </p:cBhvr>
                                      <p:to x="100000" y="95000"/>
                                    </p:animScale>
                                    <p:animScale>
                                      <p:cBhvr>
                                        <p:cTn id="27"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98892" y="1028343"/>
            <a:ext cx="8757076" cy="2031325"/>
          </a:xfrm>
          <a:prstGeom prst="rect">
            <a:avLst/>
          </a:prstGeom>
        </p:spPr>
        <p:txBody>
          <a:bodyPr wrap="square">
            <a:spAutoFit/>
          </a:bodyPr>
          <a:lstStyle/>
          <a:p>
            <a:r>
              <a:rPr lang="en-GB" dirty="0"/>
              <a:t>The genotype of Queen Victoria must have been X</a:t>
            </a:r>
            <a:r>
              <a:rPr lang="en-GB" baseline="30000" dirty="0"/>
              <a:t>H</a:t>
            </a:r>
            <a:r>
              <a:rPr lang="en-GB" dirty="0"/>
              <a:t> </a:t>
            </a:r>
            <a:r>
              <a:rPr lang="en-GB" dirty="0" err="1" smtClean="0"/>
              <a:t>X</a:t>
            </a:r>
            <a:r>
              <a:rPr lang="en-GB" baseline="30000" dirty="0" err="1" smtClean="0"/>
              <a:t>h</a:t>
            </a:r>
            <a:r>
              <a:rPr lang="en-GB" dirty="0" smtClean="0"/>
              <a:t>, while </a:t>
            </a:r>
            <a:r>
              <a:rPr lang="en-GB" dirty="0"/>
              <a:t>her husband was X</a:t>
            </a:r>
            <a:r>
              <a:rPr lang="en-GB" baseline="30000" dirty="0"/>
              <a:t>H</a:t>
            </a:r>
            <a:r>
              <a:rPr lang="en-GB" dirty="0"/>
              <a:t>Y. Leopold must have </a:t>
            </a:r>
            <a:r>
              <a:rPr lang="en-GB" dirty="0" smtClean="0"/>
              <a:t>received Y </a:t>
            </a:r>
            <a:r>
              <a:rPr lang="en-GB" dirty="0"/>
              <a:t>from his father and </a:t>
            </a:r>
            <a:r>
              <a:rPr lang="en-GB" dirty="0" err="1"/>
              <a:t>X</a:t>
            </a:r>
            <a:r>
              <a:rPr lang="en-GB" baseline="30000" dirty="0" err="1"/>
              <a:t>h</a:t>
            </a:r>
            <a:r>
              <a:rPr lang="en-GB" dirty="0"/>
              <a:t> from his mother which </a:t>
            </a:r>
            <a:r>
              <a:rPr lang="en-GB" dirty="0" smtClean="0"/>
              <a:t>caused him </a:t>
            </a:r>
            <a:r>
              <a:rPr lang="en-GB" dirty="0"/>
              <a:t>to have </a:t>
            </a:r>
            <a:r>
              <a:rPr lang="en-GB" dirty="0" smtClean="0"/>
              <a:t>haemophilia. </a:t>
            </a:r>
            <a:r>
              <a:rPr lang="en-GB" dirty="0"/>
              <a:t>Alice received X</a:t>
            </a:r>
            <a:r>
              <a:rPr lang="en-GB" baseline="30000" dirty="0"/>
              <a:t>H</a:t>
            </a:r>
            <a:r>
              <a:rPr lang="en-GB" dirty="0"/>
              <a:t> from her </a:t>
            </a:r>
            <a:r>
              <a:rPr lang="en-GB" dirty="0" smtClean="0"/>
              <a:t>father and </a:t>
            </a:r>
            <a:r>
              <a:rPr lang="en-GB" dirty="0" err="1"/>
              <a:t>X</a:t>
            </a:r>
            <a:r>
              <a:rPr lang="en-GB" baseline="30000" dirty="0" err="1"/>
              <a:t>h</a:t>
            </a:r>
            <a:r>
              <a:rPr lang="en-GB" dirty="0"/>
              <a:t> from her mother, making her a carrier. The </a:t>
            </a:r>
            <a:r>
              <a:rPr lang="en-GB" dirty="0" smtClean="0"/>
              <a:t>same happened </a:t>
            </a:r>
            <a:r>
              <a:rPr lang="en-GB" dirty="0"/>
              <a:t>to Alice’s daughter, Alexandra. She </a:t>
            </a:r>
            <a:r>
              <a:rPr lang="en-GB" dirty="0" smtClean="0"/>
              <a:t>subsequently passed </a:t>
            </a:r>
            <a:r>
              <a:rPr lang="en-GB" dirty="0"/>
              <a:t>on her </a:t>
            </a:r>
            <a:r>
              <a:rPr lang="en-GB" dirty="0" err="1"/>
              <a:t>X</a:t>
            </a:r>
            <a:r>
              <a:rPr lang="en-GB" baseline="30000" dirty="0" err="1"/>
              <a:t>h</a:t>
            </a:r>
            <a:r>
              <a:rPr lang="en-GB" dirty="0"/>
              <a:t> to her son Alexis, who obviously </a:t>
            </a:r>
            <a:r>
              <a:rPr lang="en-GB" dirty="0" smtClean="0"/>
              <a:t>received his </a:t>
            </a:r>
            <a:r>
              <a:rPr lang="en-GB" dirty="0"/>
              <a:t>Y chromosome from his father Czar Nicolas II </a:t>
            </a:r>
            <a:r>
              <a:rPr lang="en-GB" dirty="0" smtClean="0"/>
              <a:t>of Russia</a:t>
            </a:r>
            <a:r>
              <a:rPr lang="en-GB" dirty="0"/>
              <a:t>. Alexis had </a:t>
            </a:r>
            <a:r>
              <a:rPr lang="en-GB" dirty="0" smtClean="0"/>
              <a:t>haemophilia.</a:t>
            </a:r>
            <a:endParaRPr lang="en-GB" dirty="0"/>
          </a:p>
        </p:txBody>
      </p:sp>
      <p:grpSp>
        <p:nvGrpSpPr>
          <p:cNvPr id="6" name="Group 5"/>
          <p:cNvGrpSpPr/>
          <p:nvPr/>
        </p:nvGrpSpPr>
        <p:grpSpPr>
          <a:xfrm>
            <a:off x="75653" y="92937"/>
            <a:ext cx="8928992" cy="671767"/>
            <a:chOff x="0" y="5642581"/>
            <a:chExt cx="8928992" cy="476043"/>
          </a:xfrm>
          <a:scene3d>
            <a:camera prst="orthographicFront"/>
            <a:lightRig rig="flat" dir="t"/>
          </a:scene3d>
        </p:grpSpPr>
        <p:sp>
          <p:nvSpPr>
            <p:cNvPr id="7" name="Rounded Rectangle 6"/>
            <p:cNvSpPr/>
            <p:nvPr/>
          </p:nvSpPr>
          <p:spPr>
            <a:xfrm>
              <a:off x="0" y="5642581"/>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5665820"/>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dirty="0" smtClean="0"/>
                <a:t>4.3.12 Deduce the genotypes and phenotypes of individuals in pedigree charts.</a:t>
              </a:r>
              <a:endParaRPr lang="en-GB" kern="1200" dirty="0"/>
            </a:p>
          </p:txBody>
        </p:sp>
      </p:grpSp>
      <p:pic>
        <p:nvPicPr>
          <p:cNvPr id="3076" name="Picture 4" descr="http://www.thediamondjubilee.org/sites/www.thediamondjubilee.org/files/styles/lightbox/public/Queen-Victoria-Official-DJ-Portra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580" y="3212976"/>
            <a:ext cx="36957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21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wipe(down)">
                                      <p:cBhvr>
                                        <p:cTn id="14" dur="580">
                                          <p:stCondLst>
                                            <p:cond delay="0"/>
                                          </p:stCondLst>
                                        </p:cTn>
                                        <p:tgtEl>
                                          <p:spTgt spid="3076"/>
                                        </p:tgtEl>
                                      </p:cBhvr>
                                    </p:animEffect>
                                    <p:anim calcmode="lin" valueType="num">
                                      <p:cBhvr>
                                        <p:cTn id="15"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0" dur="26">
                                          <p:stCondLst>
                                            <p:cond delay="650"/>
                                          </p:stCondLst>
                                        </p:cTn>
                                        <p:tgtEl>
                                          <p:spTgt spid="3076"/>
                                        </p:tgtEl>
                                      </p:cBhvr>
                                      <p:to x="100000" y="60000"/>
                                    </p:animScale>
                                    <p:animScale>
                                      <p:cBhvr>
                                        <p:cTn id="21" dur="166" decel="50000">
                                          <p:stCondLst>
                                            <p:cond delay="676"/>
                                          </p:stCondLst>
                                        </p:cTn>
                                        <p:tgtEl>
                                          <p:spTgt spid="3076"/>
                                        </p:tgtEl>
                                      </p:cBhvr>
                                      <p:to x="100000" y="100000"/>
                                    </p:animScale>
                                    <p:animScale>
                                      <p:cBhvr>
                                        <p:cTn id="22" dur="26">
                                          <p:stCondLst>
                                            <p:cond delay="1312"/>
                                          </p:stCondLst>
                                        </p:cTn>
                                        <p:tgtEl>
                                          <p:spTgt spid="3076"/>
                                        </p:tgtEl>
                                      </p:cBhvr>
                                      <p:to x="100000" y="80000"/>
                                    </p:animScale>
                                    <p:animScale>
                                      <p:cBhvr>
                                        <p:cTn id="23" dur="166" decel="50000">
                                          <p:stCondLst>
                                            <p:cond delay="1338"/>
                                          </p:stCondLst>
                                        </p:cTn>
                                        <p:tgtEl>
                                          <p:spTgt spid="3076"/>
                                        </p:tgtEl>
                                      </p:cBhvr>
                                      <p:to x="100000" y="100000"/>
                                    </p:animScale>
                                    <p:animScale>
                                      <p:cBhvr>
                                        <p:cTn id="24" dur="26">
                                          <p:stCondLst>
                                            <p:cond delay="1642"/>
                                          </p:stCondLst>
                                        </p:cTn>
                                        <p:tgtEl>
                                          <p:spTgt spid="3076"/>
                                        </p:tgtEl>
                                      </p:cBhvr>
                                      <p:to x="100000" y="90000"/>
                                    </p:animScale>
                                    <p:animScale>
                                      <p:cBhvr>
                                        <p:cTn id="25" dur="166" decel="50000">
                                          <p:stCondLst>
                                            <p:cond delay="1668"/>
                                          </p:stCondLst>
                                        </p:cTn>
                                        <p:tgtEl>
                                          <p:spTgt spid="3076"/>
                                        </p:tgtEl>
                                      </p:cBhvr>
                                      <p:to x="100000" y="100000"/>
                                    </p:animScale>
                                    <p:animScale>
                                      <p:cBhvr>
                                        <p:cTn id="26" dur="26">
                                          <p:stCondLst>
                                            <p:cond delay="1808"/>
                                          </p:stCondLst>
                                        </p:cTn>
                                        <p:tgtEl>
                                          <p:spTgt spid="3076"/>
                                        </p:tgtEl>
                                      </p:cBhvr>
                                      <p:to x="100000" y="95000"/>
                                    </p:animScale>
                                    <p:animScale>
                                      <p:cBhvr>
                                        <p:cTn id="27" dur="166" decel="50000">
                                          <p:stCondLst>
                                            <p:cond delay="1834"/>
                                          </p:stCondLst>
                                        </p:cTn>
                                        <p:tgtEl>
                                          <p:spTgt spid="307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26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pic>
        <p:nvPicPr>
          <p:cNvPr id="4" name="Picture 2" descr="http://upload.wikimedia.org/wikipedia/commons/d/d4/Pedigree-chart-exam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109049"/>
            <a:ext cx="6954145" cy="4272279"/>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75653" y="92937"/>
            <a:ext cx="8928992" cy="671767"/>
            <a:chOff x="0" y="5642581"/>
            <a:chExt cx="8928992" cy="476043"/>
          </a:xfrm>
          <a:scene3d>
            <a:camera prst="orthographicFront"/>
            <a:lightRig rig="flat" dir="t"/>
          </a:scene3d>
        </p:grpSpPr>
        <p:sp>
          <p:nvSpPr>
            <p:cNvPr id="7" name="Rounded Rectangle 6"/>
            <p:cNvSpPr/>
            <p:nvPr/>
          </p:nvSpPr>
          <p:spPr>
            <a:xfrm>
              <a:off x="0" y="5642581"/>
              <a:ext cx="8928992" cy="476043"/>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3239" y="5665820"/>
              <a:ext cx="8882514" cy="4295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kern="1200" dirty="0" smtClean="0"/>
                <a:t>4.3.12 Deduce the genotypes and phenotypes of individuals in pedigree charts.</a:t>
              </a:r>
              <a:endParaRPr lang="en-GB" kern="1200" dirty="0"/>
            </a:p>
          </p:txBody>
        </p:sp>
      </p:grpSp>
      <p:sp>
        <p:nvSpPr>
          <p:cNvPr id="2" name="TextBox 1"/>
          <p:cNvSpPr txBox="1"/>
          <p:nvPr/>
        </p:nvSpPr>
        <p:spPr>
          <a:xfrm>
            <a:off x="319222" y="908720"/>
            <a:ext cx="8441854" cy="1200329"/>
          </a:xfrm>
          <a:prstGeom prst="rect">
            <a:avLst/>
          </a:prstGeom>
          <a:noFill/>
        </p:spPr>
        <p:txBody>
          <a:bodyPr wrap="square" rtlCol="0">
            <a:spAutoFit/>
          </a:bodyPr>
          <a:lstStyle/>
          <a:p>
            <a:r>
              <a:rPr lang="en-GB" dirty="0" smtClean="0"/>
              <a:t>So a pedigree chart has always the following format. A square is male and a circle female. Usually, if there is no legend saying otherwise, the black squares or circles are affected individuals and the white one normal. The line through the symbols means the individual is diseased.</a:t>
            </a:r>
            <a:endParaRPr lang="en-GB" dirty="0"/>
          </a:p>
        </p:txBody>
      </p:sp>
      <p:graphicFrame>
        <p:nvGraphicFramePr>
          <p:cNvPr id="9" name="Diagram 8"/>
          <p:cNvGraphicFramePr/>
          <p:nvPr/>
        </p:nvGraphicFramePr>
        <p:xfrm>
          <a:off x="6263680" y="2267580"/>
          <a:ext cx="2880320" cy="6463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208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80">
                                          <p:stCondLst>
                                            <p:cond delay="0"/>
                                          </p:stCondLst>
                                        </p:cTn>
                                        <p:tgtEl>
                                          <p:spTgt spid="9"/>
                                        </p:tgtEl>
                                      </p:cBhvr>
                                    </p:animEffect>
                                    <p:anim calcmode="lin" valueType="num">
                                      <p:cBhvr>
                                        <p:cTn id="3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8" dur="26">
                                          <p:stCondLst>
                                            <p:cond delay="650"/>
                                          </p:stCondLst>
                                        </p:cTn>
                                        <p:tgtEl>
                                          <p:spTgt spid="9"/>
                                        </p:tgtEl>
                                      </p:cBhvr>
                                      <p:to x="100000" y="60000"/>
                                    </p:animScale>
                                    <p:animScale>
                                      <p:cBhvr>
                                        <p:cTn id="39" dur="166" decel="50000">
                                          <p:stCondLst>
                                            <p:cond delay="676"/>
                                          </p:stCondLst>
                                        </p:cTn>
                                        <p:tgtEl>
                                          <p:spTgt spid="9"/>
                                        </p:tgtEl>
                                      </p:cBhvr>
                                      <p:to x="100000" y="100000"/>
                                    </p:animScale>
                                    <p:animScale>
                                      <p:cBhvr>
                                        <p:cTn id="40" dur="26">
                                          <p:stCondLst>
                                            <p:cond delay="1312"/>
                                          </p:stCondLst>
                                        </p:cTn>
                                        <p:tgtEl>
                                          <p:spTgt spid="9"/>
                                        </p:tgtEl>
                                      </p:cBhvr>
                                      <p:to x="100000" y="80000"/>
                                    </p:animScale>
                                    <p:animScale>
                                      <p:cBhvr>
                                        <p:cTn id="41" dur="166" decel="50000">
                                          <p:stCondLst>
                                            <p:cond delay="1338"/>
                                          </p:stCondLst>
                                        </p:cTn>
                                        <p:tgtEl>
                                          <p:spTgt spid="9"/>
                                        </p:tgtEl>
                                      </p:cBhvr>
                                      <p:to x="100000" y="100000"/>
                                    </p:animScale>
                                    <p:animScale>
                                      <p:cBhvr>
                                        <p:cTn id="42" dur="26">
                                          <p:stCondLst>
                                            <p:cond delay="1642"/>
                                          </p:stCondLst>
                                        </p:cTn>
                                        <p:tgtEl>
                                          <p:spTgt spid="9"/>
                                        </p:tgtEl>
                                      </p:cBhvr>
                                      <p:to x="100000" y="90000"/>
                                    </p:animScale>
                                    <p:animScale>
                                      <p:cBhvr>
                                        <p:cTn id="43" dur="166" decel="50000">
                                          <p:stCondLst>
                                            <p:cond delay="1668"/>
                                          </p:stCondLst>
                                        </p:cTn>
                                        <p:tgtEl>
                                          <p:spTgt spid="9"/>
                                        </p:tgtEl>
                                      </p:cBhvr>
                                      <p:to x="100000" y="100000"/>
                                    </p:animScale>
                                    <p:animScale>
                                      <p:cBhvr>
                                        <p:cTn id="44" dur="26">
                                          <p:stCondLst>
                                            <p:cond delay="1808"/>
                                          </p:stCondLst>
                                        </p:cTn>
                                        <p:tgtEl>
                                          <p:spTgt spid="9"/>
                                        </p:tgtEl>
                                      </p:cBhvr>
                                      <p:to x="100000" y="95000"/>
                                    </p:animScale>
                                    <p:animScale>
                                      <p:cBhvr>
                                        <p:cTn id="45"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Topic 4: </a:t>
            </a:r>
            <a:r>
              <a:rPr lang="en-GB" dirty="0" smtClean="0">
                <a:solidFill>
                  <a:schemeClr val="bg1">
                    <a:lumMod val="65000"/>
                  </a:schemeClr>
                </a:solidFill>
              </a:rPr>
              <a:t>Genetics</a:t>
            </a:r>
            <a:endParaRPr lang="en-GB" dirty="0">
              <a:solidFill>
                <a:schemeClr val="bg1">
                  <a:lumMod val="65000"/>
                </a:schemeClr>
              </a:solidFill>
            </a:endParaRPr>
          </a:p>
        </p:txBody>
      </p:sp>
      <p:sp>
        <p:nvSpPr>
          <p:cNvPr id="3" name="Subtitle 2"/>
          <p:cNvSpPr>
            <a:spLocks noGrp="1"/>
          </p:cNvSpPr>
          <p:nvPr>
            <p:ph type="subTitle" idx="1"/>
          </p:nvPr>
        </p:nvSpPr>
        <p:spPr>
          <a:xfrm>
            <a:off x="4753302" y="4581128"/>
            <a:ext cx="3419098" cy="936104"/>
          </a:xfrm>
        </p:spPr>
        <p:txBody>
          <a:bodyPr>
            <a:noAutofit/>
          </a:bodyPr>
          <a:lstStyle/>
          <a:p>
            <a:r>
              <a:rPr lang="en-GB" sz="2400" dirty="0" smtClean="0">
                <a:solidFill>
                  <a:srgbClr val="C00000"/>
                </a:solidFill>
              </a:rPr>
              <a:t>4.3 Theoretical genetics</a:t>
            </a:r>
            <a:r>
              <a:rPr lang="en-GB" sz="2400" dirty="0">
                <a:solidFill>
                  <a:srgbClr val="C00000"/>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76550" cy="914400"/>
          </a:xfrm>
          <a:prstGeom prst="rect">
            <a:avLst/>
          </a:prstGeom>
          <a:ln>
            <a:noFill/>
          </a:ln>
          <a:effectLst>
            <a:softEdge rad="112500"/>
          </a:effectLst>
        </p:spPr>
      </p:pic>
      <p:sp>
        <p:nvSpPr>
          <p:cNvPr id="7" name="Footer Placeholder 6"/>
          <p:cNvSpPr>
            <a:spLocks noGrp="1"/>
          </p:cNvSpPr>
          <p:nvPr>
            <p:ph type="ftr" sz="quarter" idx="11"/>
          </p:nvPr>
        </p:nvSpPr>
        <p:spPr/>
        <p:txBody>
          <a:bodyPr/>
          <a:lstStyle/>
          <a:p>
            <a:r>
              <a:rPr lang="en-US" dirty="0" smtClean="0"/>
              <a:t>IB Biology SFP - Mark Polko</a:t>
            </a:r>
            <a:endParaRPr lang="en-US" dirty="0"/>
          </a:p>
        </p:txBody>
      </p:sp>
      <p:sp>
        <p:nvSpPr>
          <p:cNvPr id="8" name="Slide Number Placeholder 7"/>
          <p:cNvSpPr>
            <a:spLocks noGrp="1"/>
          </p:cNvSpPr>
          <p:nvPr>
            <p:ph type="sldNum" sz="quarter" idx="12"/>
          </p:nvPr>
        </p:nvSpPr>
        <p:spPr/>
        <p:txBody>
          <a:bodyPr/>
          <a:lstStyle/>
          <a:p>
            <a:fld id="{6E2D2B3B-882E-40F3-A32F-6DD516915044}" type="slidenum">
              <a:rPr lang="en-US" smtClean="0"/>
              <a:pPr/>
              <a:t>27</a:t>
            </a:fld>
            <a:endParaRPr lang="en-US" dirty="0"/>
          </a:p>
        </p:txBody>
      </p:sp>
      <p:sp>
        <p:nvSpPr>
          <p:cNvPr id="10" name="Rectangle 9"/>
          <p:cNvSpPr/>
          <p:nvPr/>
        </p:nvSpPr>
        <p:spPr>
          <a:xfrm>
            <a:off x="4644008" y="0"/>
            <a:ext cx="3528392" cy="22768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1"/>
            <a:ext cx="3674230"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303" y="2561844"/>
            <a:ext cx="3576096" cy="275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178" y="304823"/>
            <a:ext cx="1088504"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896" y="180594"/>
            <a:ext cx="1160512" cy="2394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gregoriomendel.com.ar/wp/wp-content/uploads/2012/03/Gregor-Mende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3200" y="119675"/>
            <a:ext cx="2162302" cy="253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996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3</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grpSp>
        <p:nvGrpSpPr>
          <p:cNvPr id="9" name="Group 8"/>
          <p:cNvGrpSpPr/>
          <p:nvPr/>
        </p:nvGrpSpPr>
        <p:grpSpPr>
          <a:xfrm>
            <a:off x="91102" y="116632"/>
            <a:ext cx="8928992" cy="936104"/>
            <a:chOff x="0" y="4808"/>
            <a:chExt cx="8928992" cy="517140"/>
          </a:xfrm>
          <a:scene3d>
            <a:camera prst="orthographicFront"/>
            <a:lightRig rig="flat" dir="t"/>
          </a:scene3d>
        </p:grpSpPr>
        <p:sp>
          <p:nvSpPr>
            <p:cNvPr id="11" name="Rounded Rectangle 10"/>
            <p:cNvSpPr/>
            <p:nvPr/>
          </p:nvSpPr>
          <p:spPr>
            <a:xfrm>
              <a:off x="0" y="480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Rounded Rectangle 4"/>
            <p:cNvSpPr/>
            <p:nvPr/>
          </p:nvSpPr>
          <p:spPr>
            <a:xfrm>
              <a:off x="25245" y="3005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2000" kern="1200" dirty="0" smtClean="0"/>
                <a:t>4.3.1 Define </a:t>
              </a:r>
              <a:r>
                <a:rPr lang="en-GB" sz="2000" i="1" kern="1200" dirty="0" smtClean="0"/>
                <a:t>genotype</a:t>
              </a:r>
              <a:r>
                <a:rPr lang="en-GB" sz="2000" kern="1200" dirty="0" smtClean="0"/>
                <a:t>, </a:t>
              </a:r>
              <a:r>
                <a:rPr lang="en-GB" sz="2000" i="1" kern="1200" dirty="0" smtClean="0"/>
                <a:t>phenotype</a:t>
              </a:r>
              <a:r>
                <a:rPr lang="en-GB" sz="2000" kern="1200" dirty="0" smtClean="0"/>
                <a:t>, d</a:t>
              </a:r>
              <a:r>
                <a:rPr lang="en-GB" sz="2000" i="1" kern="1200" dirty="0" smtClean="0"/>
                <a:t>ominant allele</a:t>
              </a:r>
              <a:r>
                <a:rPr lang="en-GB" sz="2000" kern="1200" dirty="0" smtClean="0"/>
                <a:t>, </a:t>
              </a:r>
              <a:r>
                <a:rPr lang="en-GB" sz="2000" i="1" kern="1200" dirty="0" smtClean="0"/>
                <a:t>recessive allele</a:t>
              </a:r>
              <a:r>
                <a:rPr lang="en-GB" sz="2000" kern="1200" dirty="0" smtClean="0"/>
                <a:t>, </a:t>
              </a:r>
              <a:r>
                <a:rPr lang="en-GB" sz="2000" i="1" kern="1200" dirty="0" err="1" smtClean="0"/>
                <a:t>codominant</a:t>
              </a:r>
              <a:r>
                <a:rPr lang="en-GB" sz="2000" i="1" kern="1200" dirty="0" smtClean="0"/>
                <a:t> alleles</a:t>
              </a:r>
              <a:r>
                <a:rPr lang="en-GB" sz="2000" kern="1200" dirty="0" smtClean="0"/>
                <a:t>, </a:t>
              </a:r>
              <a:r>
                <a:rPr lang="en-GB" sz="2000" i="1" kern="1200" dirty="0" smtClean="0"/>
                <a:t>locus</a:t>
              </a:r>
              <a:r>
                <a:rPr lang="en-GB" sz="2000" kern="1200" dirty="0" smtClean="0"/>
                <a:t>, </a:t>
              </a:r>
              <a:r>
                <a:rPr lang="en-GB" sz="2000" i="1" kern="1200" dirty="0" smtClean="0"/>
                <a:t>homozygous</a:t>
              </a:r>
              <a:r>
                <a:rPr lang="en-GB" sz="2000" kern="1200" dirty="0" smtClean="0"/>
                <a:t>, </a:t>
              </a:r>
              <a:r>
                <a:rPr lang="en-GB" sz="2000" i="1" kern="1200" dirty="0" smtClean="0"/>
                <a:t>heterozygous</a:t>
              </a:r>
              <a:r>
                <a:rPr lang="en-GB" sz="2000" kern="1200" dirty="0" smtClean="0"/>
                <a:t>, </a:t>
              </a:r>
              <a:r>
                <a:rPr lang="en-GB" sz="2000" i="1" kern="1200" dirty="0" smtClean="0"/>
                <a:t>carrier </a:t>
              </a:r>
              <a:r>
                <a:rPr lang="en-GB" sz="2000" kern="1200" dirty="0" smtClean="0"/>
                <a:t>and </a:t>
              </a:r>
              <a:r>
                <a:rPr lang="en-GB" sz="2000" i="1" kern="1200" dirty="0" smtClean="0"/>
                <a:t>test cross</a:t>
              </a:r>
              <a:r>
                <a:rPr lang="en-GB" sz="2000" kern="1200" dirty="0" smtClean="0"/>
                <a:t>.</a:t>
              </a:r>
              <a:endParaRPr lang="en-GB" sz="2000" kern="1200" dirty="0"/>
            </a:p>
          </p:txBody>
        </p:sp>
      </p:grpSp>
      <p:sp>
        <p:nvSpPr>
          <p:cNvPr id="3" name="Rectangle 2"/>
          <p:cNvSpPr/>
          <p:nvPr/>
        </p:nvSpPr>
        <p:spPr>
          <a:xfrm>
            <a:off x="116347" y="1340768"/>
            <a:ext cx="8878502" cy="5170646"/>
          </a:xfrm>
          <a:prstGeom prst="rect">
            <a:avLst/>
          </a:prstGeom>
        </p:spPr>
        <p:txBody>
          <a:bodyPr wrap="square">
            <a:spAutoFit/>
          </a:bodyPr>
          <a:lstStyle/>
          <a:p>
            <a:r>
              <a:rPr lang="en-GB" sz="2400" b="1" dirty="0"/>
              <a:t>Genotype</a:t>
            </a:r>
            <a:r>
              <a:rPr lang="en-GB" sz="2400" dirty="0"/>
              <a:t>: the alleles of an organism</a:t>
            </a:r>
            <a:r>
              <a:rPr lang="en-GB" sz="2400" dirty="0" smtClean="0"/>
              <a:t>.</a:t>
            </a:r>
          </a:p>
          <a:p>
            <a:endParaRPr lang="en-GB" sz="2400" dirty="0"/>
          </a:p>
          <a:p>
            <a:r>
              <a:rPr lang="en-GB" sz="2400" b="1" dirty="0"/>
              <a:t>Phenotype</a:t>
            </a:r>
            <a:r>
              <a:rPr lang="en-GB" sz="2400" dirty="0"/>
              <a:t>: the characteristics of an organism</a:t>
            </a:r>
            <a:r>
              <a:rPr lang="en-GB" sz="2400" dirty="0" smtClean="0"/>
              <a:t>.</a:t>
            </a:r>
          </a:p>
          <a:p>
            <a:endParaRPr lang="en-GB" sz="2400" dirty="0"/>
          </a:p>
          <a:p>
            <a:r>
              <a:rPr lang="en-GB" sz="2400" b="1" dirty="0"/>
              <a:t>Dominant allele</a:t>
            </a:r>
            <a:r>
              <a:rPr lang="en-GB" sz="2400" dirty="0"/>
              <a:t>: an allele that has the same </a:t>
            </a:r>
            <a:r>
              <a:rPr lang="en-GB" sz="2400" dirty="0" smtClean="0"/>
              <a:t>effect on </a:t>
            </a:r>
            <a:r>
              <a:rPr lang="en-GB" sz="2400" dirty="0"/>
              <a:t>the phenotype whether it is present in </a:t>
            </a:r>
            <a:r>
              <a:rPr lang="en-GB" sz="2400" dirty="0" smtClean="0"/>
              <a:t>the homozygous </a:t>
            </a:r>
            <a:r>
              <a:rPr lang="en-GB" sz="2400" dirty="0"/>
              <a:t>or heterozygous state</a:t>
            </a:r>
            <a:r>
              <a:rPr lang="en-GB" sz="2400" dirty="0" smtClean="0"/>
              <a:t>.</a:t>
            </a:r>
          </a:p>
          <a:p>
            <a:endParaRPr lang="en-GB" sz="2400" dirty="0"/>
          </a:p>
          <a:p>
            <a:r>
              <a:rPr lang="en-GB" sz="2400" b="1" dirty="0"/>
              <a:t>Recessive allele: </a:t>
            </a:r>
            <a:r>
              <a:rPr lang="en-GB" sz="2400" dirty="0"/>
              <a:t>an allele that only has an effect </a:t>
            </a:r>
            <a:r>
              <a:rPr lang="en-GB" sz="2400" dirty="0" smtClean="0"/>
              <a:t>on the </a:t>
            </a:r>
            <a:r>
              <a:rPr lang="en-GB" sz="2400" dirty="0"/>
              <a:t>phenotype when present in the </a:t>
            </a:r>
            <a:r>
              <a:rPr lang="en-GB" sz="2400" dirty="0" smtClean="0"/>
              <a:t>homozygous state.</a:t>
            </a:r>
          </a:p>
          <a:p>
            <a:endParaRPr lang="en-GB" sz="2400" dirty="0"/>
          </a:p>
          <a:p>
            <a:r>
              <a:rPr lang="en-GB" sz="2400" b="1" dirty="0" err="1"/>
              <a:t>Codominant</a:t>
            </a:r>
            <a:r>
              <a:rPr lang="en-GB" sz="2400" b="1" dirty="0"/>
              <a:t> alleles</a:t>
            </a:r>
            <a:r>
              <a:rPr lang="en-GB" sz="2400" dirty="0"/>
              <a:t>: pairs of alleles that both </a:t>
            </a:r>
            <a:r>
              <a:rPr lang="en-GB" sz="2400" dirty="0" smtClean="0"/>
              <a:t>affect the </a:t>
            </a:r>
            <a:r>
              <a:rPr lang="en-GB" sz="2400" dirty="0"/>
              <a:t>phenotype when present in a heterozygote</a:t>
            </a:r>
            <a:r>
              <a:rPr lang="en-GB" sz="2400" dirty="0" smtClean="0"/>
              <a:t>.</a:t>
            </a:r>
          </a:p>
          <a:p>
            <a:endParaRPr lang="en-GB" dirty="0"/>
          </a:p>
        </p:txBody>
      </p:sp>
    </p:spTree>
    <p:extLst>
      <p:ext uri="{BB962C8B-B14F-4D97-AF65-F5344CB8AC3E}">
        <p14:creationId xmlns:p14="http://schemas.microsoft.com/office/powerpoint/2010/main" val="20453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4</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116347" y="1268760"/>
            <a:ext cx="8496944" cy="4893647"/>
          </a:xfrm>
          <a:prstGeom prst="rect">
            <a:avLst/>
          </a:prstGeom>
        </p:spPr>
        <p:txBody>
          <a:bodyPr wrap="square">
            <a:spAutoFit/>
          </a:bodyPr>
          <a:lstStyle/>
          <a:p>
            <a:r>
              <a:rPr lang="en-GB" sz="2400" b="1" dirty="0"/>
              <a:t>Locus</a:t>
            </a:r>
            <a:r>
              <a:rPr lang="en-GB" sz="2400" dirty="0"/>
              <a:t>: the particular position on homologous chromosomes of a gene.</a:t>
            </a:r>
          </a:p>
          <a:p>
            <a:endParaRPr lang="en-GB" sz="2400" dirty="0"/>
          </a:p>
          <a:p>
            <a:r>
              <a:rPr lang="en-GB" sz="2400" b="1" dirty="0"/>
              <a:t>Homozygous</a:t>
            </a:r>
            <a:r>
              <a:rPr lang="en-GB" sz="2400" dirty="0"/>
              <a:t>: having two identical alleles of a gene.</a:t>
            </a:r>
          </a:p>
          <a:p>
            <a:endParaRPr lang="en-GB" sz="2400" dirty="0"/>
          </a:p>
          <a:p>
            <a:r>
              <a:rPr lang="en-GB" sz="2400" b="1" dirty="0"/>
              <a:t>Heterozygous</a:t>
            </a:r>
            <a:r>
              <a:rPr lang="en-GB" sz="2400" dirty="0"/>
              <a:t>: having two different alleles of a gene.</a:t>
            </a:r>
          </a:p>
          <a:p>
            <a:endParaRPr lang="en-GB" sz="2400" dirty="0"/>
          </a:p>
          <a:p>
            <a:r>
              <a:rPr lang="en-GB" sz="2400" b="1" dirty="0"/>
              <a:t>Carrier: </a:t>
            </a:r>
            <a:r>
              <a:rPr lang="en-GB" sz="2400" dirty="0"/>
              <a:t>an individual that has one copy of a recessive allele that causes a genetic disease in individuals that are homozygous for this allele.</a:t>
            </a:r>
          </a:p>
          <a:p>
            <a:endParaRPr lang="en-GB" sz="2400" dirty="0"/>
          </a:p>
          <a:p>
            <a:r>
              <a:rPr lang="en-GB" sz="2400" b="1" dirty="0"/>
              <a:t>Test cross: </a:t>
            </a:r>
            <a:r>
              <a:rPr lang="en-GB" sz="2400" dirty="0"/>
              <a:t>testing a suspected heterozygote by crossing it with a known homozygous recessive.</a:t>
            </a:r>
          </a:p>
        </p:txBody>
      </p:sp>
      <p:grpSp>
        <p:nvGrpSpPr>
          <p:cNvPr id="6" name="Group 5"/>
          <p:cNvGrpSpPr/>
          <p:nvPr/>
        </p:nvGrpSpPr>
        <p:grpSpPr>
          <a:xfrm>
            <a:off x="91102" y="116632"/>
            <a:ext cx="8928992" cy="936104"/>
            <a:chOff x="0" y="4808"/>
            <a:chExt cx="8928992" cy="517140"/>
          </a:xfrm>
          <a:scene3d>
            <a:camera prst="orthographicFront"/>
            <a:lightRig rig="flat" dir="t"/>
          </a:scene3d>
        </p:grpSpPr>
        <p:sp>
          <p:nvSpPr>
            <p:cNvPr id="7" name="Rounded Rectangle 6"/>
            <p:cNvSpPr/>
            <p:nvPr/>
          </p:nvSpPr>
          <p:spPr>
            <a:xfrm>
              <a:off x="0" y="480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5245" y="3005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2000" kern="1200" dirty="0" smtClean="0"/>
                <a:t>4.3.1 Define </a:t>
              </a:r>
              <a:r>
                <a:rPr lang="en-GB" sz="2000" i="1" kern="1200" dirty="0" smtClean="0"/>
                <a:t>genotype</a:t>
              </a:r>
              <a:r>
                <a:rPr lang="en-GB" sz="2000" kern="1200" dirty="0" smtClean="0"/>
                <a:t>, </a:t>
              </a:r>
              <a:r>
                <a:rPr lang="en-GB" sz="2000" i="1" kern="1200" dirty="0" smtClean="0"/>
                <a:t>phenotype</a:t>
              </a:r>
              <a:r>
                <a:rPr lang="en-GB" sz="2000" kern="1200" dirty="0" smtClean="0"/>
                <a:t>, d</a:t>
              </a:r>
              <a:r>
                <a:rPr lang="en-GB" sz="2000" i="1" kern="1200" dirty="0" smtClean="0"/>
                <a:t>ominant allele</a:t>
              </a:r>
              <a:r>
                <a:rPr lang="en-GB" sz="2000" kern="1200" dirty="0" smtClean="0"/>
                <a:t>, </a:t>
              </a:r>
              <a:r>
                <a:rPr lang="en-GB" sz="2000" i="1" kern="1200" dirty="0" smtClean="0"/>
                <a:t>recessive allele</a:t>
              </a:r>
              <a:r>
                <a:rPr lang="en-GB" sz="2000" kern="1200" dirty="0" smtClean="0"/>
                <a:t>, </a:t>
              </a:r>
              <a:r>
                <a:rPr lang="en-GB" sz="2000" i="1" kern="1200" dirty="0" err="1" smtClean="0"/>
                <a:t>codominant</a:t>
              </a:r>
              <a:r>
                <a:rPr lang="en-GB" sz="2000" i="1" kern="1200" dirty="0" smtClean="0"/>
                <a:t> alleles</a:t>
              </a:r>
              <a:r>
                <a:rPr lang="en-GB" sz="2000" kern="1200" dirty="0" smtClean="0"/>
                <a:t>, </a:t>
              </a:r>
              <a:r>
                <a:rPr lang="en-GB" sz="2000" i="1" kern="1200" dirty="0" smtClean="0"/>
                <a:t>locus</a:t>
              </a:r>
              <a:r>
                <a:rPr lang="en-GB" sz="2000" kern="1200" dirty="0" smtClean="0"/>
                <a:t>, </a:t>
              </a:r>
              <a:r>
                <a:rPr lang="en-GB" sz="2000" i="1" kern="1200" dirty="0" smtClean="0"/>
                <a:t>homozygous</a:t>
              </a:r>
              <a:r>
                <a:rPr lang="en-GB" sz="2000" kern="1200" dirty="0" smtClean="0"/>
                <a:t>, </a:t>
              </a:r>
              <a:r>
                <a:rPr lang="en-GB" sz="2000" i="1" kern="1200" dirty="0" smtClean="0"/>
                <a:t>heterozygous</a:t>
              </a:r>
              <a:r>
                <a:rPr lang="en-GB" sz="2000" kern="1200" dirty="0" smtClean="0"/>
                <a:t>, </a:t>
              </a:r>
              <a:r>
                <a:rPr lang="en-GB" sz="2000" i="1" kern="1200" dirty="0" smtClean="0"/>
                <a:t>carrier </a:t>
              </a:r>
              <a:r>
                <a:rPr lang="en-GB" sz="2000" kern="1200" dirty="0" smtClean="0"/>
                <a:t>and </a:t>
              </a:r>
              <a:r>
                <a:rPr lang="en-GB" sz="2000" i="1" kern="1200" dirty="0" smtClean="0"/>
                <a:t>test cross</a:t>
              </a:r>
              <a:r>
                <a:rPr lang="en-GB" sz="2000" kern="1200" dirty="0" smtClean="0"/>
                <a:t>.</a:t>
              </a:r>
              <a:endParaRPr lang="en-GB" sz="2000" kern="1200" dirty="0"/>
            </a:p>
          </p:txBody>
        </p:sp>
      </p:grpSp>
    </p:spTree>
    <p:extLst>
      <p:ext uri="{BB962C8B-B14F-4D97-AF65-F5344CB8AC3E}">
        <p14:creationId xmlns:p14="http://schemas.microsoft.com/office/powerpoint/2010/main" val="426586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5</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467544" y="980728"/>
            <a:ext cx="7632848" cy="646331"/>
          </a:xfrm>
          <a:prstGeom prst="rect">
            <a:avLst/>
          </a:prstGeom>
        </p:spPr>
        <p:txBody>
          <a:bodyPr wrap="square">
            <a:spAutoFit/>
          </a:bodyPr>
          <a:lstStyle/>
          <a:p>
            <a:r>
              <a:rPr lang="en-GB" dirty="0"/>
              <a:t>A </a:t>
            </a:r>
            <a:r>
              <a:rPr lang="en-GB" b="1" dirty="0"/>
              <a:t>Punnett </a:t>
            </a:r>
            <a:r>
              <a:rPr lang="en-GB" b="1" dirty="0" smtClean="0"/>
              <a:t>grid (or square) </a:t>
            </a:r>
            <a:r>
              <a:rPr lang="en-GB" dirty="0"/>
              <a:t>is a way of finding the expected ratio of </a:t>
            </a:r>
            <a:r>
              <a:rPr lang="en-GB" dirty="0" smtClean="0"/>
              <a:t>the offspring</a:t>
            </a:r>
            <a:r>
              <a:rPr lang="en-GB" dirty="0"/>
              <a:t>, given certain parental phenotypes.</a:t>
            </a:r>
          </a:p>
        </p:txBody>
      </p:sp>
      <p:sp>
        <p:nvSpPr>
          <p:cNvPr id="3" name="Rectangle 2"/>
          <p:cNvSpPr/>
          <p:nvPr/>
        </p:nvSpPr>
        <p:spPr>
          <a:xfrm>
            <a:off x="467544" y="1772816"/>
            <a:ext cx="8424936" cy="2308324"/>
          </a:xfrm>
          <a:prstGeom prst="rect">
            <a:avLst/>
          </a:prstGeom>
        </p:spPr>
        <p:txBody>
          <a:bodyPr wrap="square">
            <a:spAutoFit/>
          </a:bodyPr>
          <a:lstStyle/>
          <a:p>
            <a:r>
              <a:rPr lang="en-GB" dirty="0"/>
              <a:t>We can study one of the characteristics </a:t>
            </a:r>
            <a:r>
              <a:rPr lang="en-GB" b="1" i="1" dirty="0"/>
              <a:t>Gregor </a:t>
            </a:r>
            <a:r>
              <a:rPr lang="en-GB" b="1" i="1" dirty="0" smtClean="0"/>
              <a:t>Mendel </a:t>
            </a:r>
            <a:r>
              <a:rPr lang="en-GB" dirty="0" smtClean="0"/>
              <a:t>(1822-1884</a:t>
            </a:r>
            <a:r>
              <a:rPr lang="en-GB" dirty="0"/>
              <a:t>) used in his experiments. He studied the </a:t>
            </a:r>
            <a:r>
              <a:rPr lang="en-GB" dirty="0" smtClean="0"/>
              <a:t>size of </a:t>
            </a:r>
            <a:r>
              <a:rPr lang="en-GB" dirty="0"/>
              <a:t>pea plants and found that ‘tall’ is dominant over ‘short</a:t>
            </a:r>
            <a:r>
              <a:rPr lang="en-GB" dirty="0" smtClean="0"/>
              <a:t>’. If </a:t>
            </a:r>
            <a:r>
              <a:rPr lang="en-GB" dirty="0"/>
              <a:t>we start with 2 pure breeding (homozygous) plants </a:t>
            </a:r>
            <a:r>
              <a:rPr lang="en-GB" dirty="0" smtClean="0"/>
              <a:t>of contrasting </a:t>
            </a:r>
            <a:r>
              <a:rPr lang="en-GB" dirty="0"/>
              <a:t>traits (tall and short), we will obtain an </a:t>
            </a:r>
            <a:r>
              <a:rPr lang="en-GB" dirty="0" smtClean="0"/>
              <a:t>F1 (First </a:t>
            </a:r>
            <a:r>
              <a:rPr lang="en-GB" dirty="0"/>
              <a:t>filial generation) which has the dominant </a:t>
            </a:r>
            <a:r>
              <a:rPr lang="en-GB" dirty="0" smtClean="0"/>
              <a:t>phenotype (tall</a:t>
            </a:r>
            <a:r>
              <a:rPr lang="en-GB" dirty="0"/>
              <a:t>) but is heterozygous. When self-fertilising the F1, </a:t>
            </a:r>
            <a:r>
              <a:rPr lang="en-GB" dirty="0" smtClean="0"/>
              <a:t>we will </a:t>
            </a:r>
            <a:r>
              <a:rPr lang="en-GB" dirty="0"/>
              <a:t>obtain an F2 (Second filial generation) which </a:t>
            </a:r>
            <a:r>
              <a:rPr lang="en-GB" dirty="0" smtClean="0"/>
              <a:t>will appear </a:t>
            </a:r>
            <a:r>
              <a:rPr lang="en-GB" dirty="0"/>
              <a:t>3/4 dominant (tall) and 1/4 recessive (short</a:t>
            </a:r>
            <a:r>
              <a:rPr lang="en-GB" dirty="0" smtClean="0"/>
              <a:t>).</a:t>
            </a:r>
          </a:p>
          <a:p>
            <a:endParaRPr lang="en-GB" dirty="0"/>
          </a:p>
        </p:txBody>
      </p:sp>
      <p:grpSp>
        <p:nvGrpSpPr>
          <p:cNvPr id="6" name="Group 5"/>
          <p:cNvGrpSpPr/>
          <p:nvPr/>
        </p:nvGrpSpPr>
        <p:grpSpPr>
          <a:xfrm>
            <a:off x="242697" y="98209"/>
            <a:ext cx="8928992" cy="517140"/>
            <a:chOff x="0" y="559388"/>
            <a:chExt cx="8928992" cy="517140"/>
          </a:xfrm>
          <a:scene3d>
            <a:camera prst="orthographicFront"/>
            <a:lightRig rig="flat" dir="t"/>
          </a:scene3d>
        </p:grpSpPr>
        <p:sp>
          <p:nvSpPr>
            <p:cNvPr id="7" name="Rounded Rectangle 6"/>
            <p:cNvSpPr/>
            <p:nvPr/>
          </p:nvSpPr>
          <p:spPr>
            <a:xfrm>
              <a:off x="0" y="55938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5245" y="58463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kern="1200" dirty="0" smtClean="0"/>
                <a:t>4.3.2 Determine the genotypes and phenotypes of the offspring of a monohybrid cross using a Punnett grid.</a:t>
              </a:r>
              <a:endParaRPr lang="en-GB" kern="1200" dirty="0"/>
            </a:p>
          </p:txBody>
        </p:sp>
      </p:grpSp>
      <p:sp>
        <p:nvSpPr>
          <p:cNvPr id="4" name="TextBox 3"/>
          <p:cNvSpPr txBox="1"/>
          <p:nvPr/>
        </p:nvSpPr>
        <p:spPr>
          <a:xfrm>
            <a:off x="4122006" y="4653135"/>
            <a:ext cx="1116011" cy="646331"/>
          </a:xfrm>
          <a:prstGeom prst="rect">
            <a:avLst/>
          </a:prstGeom>
          <a:noFill/>
        </p:spPr>
        <p:txBody>
          <a:bodyPr wrap="none" rtlCol="0">
            <a:spAutoFit/>
          </a:bodyPr>
          <a:lstStyle/>
          <a:p>
            <a:r>
              <a:rPr lang="en-GB" sz="3600" dirty="0" smtClean="0">
                <a:hlinkClick r:id="rId2"/>
              </a:rPr>
              <a:t>LINK</a:t>
            </a:r>
            <a:endParaRPr lang="en-GB" sz="3600" dirty="0"/>
          </a:p>
        </p:txBody>
      </p:sp>
    </p:spTree>
    <p:extLst>
      <p:ext uri="{BB962C8B-B14F-4D97-AF65-F5344CB8AC3E}">
        <p14:creationId xmlns:p14="http://schemas.microsoft.com/office/powerpoint/2010/main" val="390362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6</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4" name="Rectangle 3"/>
          <p:cNvSpPr/>
          <p:nvPr/>
        </p:nvSpPr>
        <p:spPr>
          <a:xfrm>
            <a:off x="248454" y="764704"/>
            <a:ext cx="8424936" cy="5078313"/>
          </a:xfrm>
          <a:prstGeom prst="rect">
            <a:avLst/>
          </a:prstGeom>
        </p:spPr>
        <p:txBody>
          <a:bodyPr wrap="square">
            <a:spAutoFit/>
          </a:bodyPr>
          <a:lstStyle/>
          <a:p>
            <a:r>
              <a:rPr lang="en-GB" dirty="0" smtClean="0"/>
              <a:t>How to solve a problem: (</a:t>
            </a:r>
            <a:r>
              <a:rPr lang="en-GB" i="1" dirty="0" smtClean="0"/>
              <a:t>Cambridge, Biology for the IB diploma</a:t>
            </a:r>
            <a:r>
              <a:rPr lang="en-GB" dirty="0" smtClean="0"/>
              <a:t>)</a:t>
            </a:r>
          </a:p>
          <a:p>
            <a:endParaRPr lang="en-GB" dirty="0" smtClean="0"/>
          </a:p>
          <a:p>
            <a:pPr marL="285750" indent="-285750">
              <a:buFont typeface="Arial" panose="020B0604020202020204" pitchFamily="34" charset="0"/>
              <a:buChar char="•"/>
            </a:pPr>
            <a:r>
              <a:rPr lang="en-GB" b="1" dirty="0" smtClean="0"/>
              <a:t>Choose </a:t>
            </a:r>
            <a:r>
              <a:rPr lang="en-GB" b="1" dirty="0"/>
              <a:t>a letter </a:t>
            </a:r>
            <a:r>
              <a:rPr lang="en-GB" dirty="0"/>
              <a:t>to represent the gene. Choose one that has a </a:t>
            </a:r>
            <a:r>
              <a:rPr lang="en-GB" dirty="0" smtClean="0"/>
              <a:t>distinctly different </a:t>
            </a:r>
            <a:r>
              <a:rPr lang="en-GB" dirty="0"/>
              <a:t>upper and lower case for the alleles – so for example O, P </a:t>
            </a:r>
            <a:r>
              <a:rPr lang="en-GB" dirty="0" smtClean="0"/>
              <a:t>and W </a:t>
            </a:r>
            <a:r>
              <a:rPr lang="en-GB" dirty="0"/>
              <a:t>would </a:t>
            </a:r>
            <a:r>
              <a:rPr lang="en-GB" b="1" dirty="0"/>
              <a:t>not be good choices</a:t>
            </a:r>
            <a:r>
              <a:rPr lang="en-GB" dirty="0"/>
              <a:t>. It is useful to base the letter on </a:t>
            </a:r>
            <a:r>
              <a:rPr lang="en-GB" dirty="0" smtClean="0"/>
              <a:t>the dominant </a:t>
            </a:r>
            <a:r>
              <a:rPr lang="en-GB" b="1" dirty="0"/>
              <a:t>phenotype </a:t>
            </a:r>
            <a:r>
              <a:rPr lang="en-GB" dirty="0"/>
              <a:t>– so for example R = red could be used </a:t>
            </a:r>
            <a:r>
              <a:rPr lang="en-GB" dirty="0" smtClean="0"/>
              <a:t>for petal colour.</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Represent </a:t>
            </a:r>
            <a:r>
              <a:rPr lang="en-GB" dirty="0"/>
              <a:t>the genotype of each parent with a pair of letters. Use a </a:t>
            </a:r>
            <a:r>
              <a:rPr lang="en-GB" dirty="0" smtClean="0"/>
              <a:t>single letter </a:t>
            </a:r>
            <a:r>
              <a:rPr lang="en-GB" dirty="0"/>
              <a:t>surrounded by a circle to represent the genotype of each </a:t>
            </a:r>
            <a:r>
              <a:rPr lang="en-GB" dirty="0" smtClean="0"/>
              <a:t>gamete.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Combine </a:t>
            </a:r>
            <a:r>
              <a:rPr lang="en-GB" dirty="0"/>
              <a:t>pairs of the letters representing the gametes to give all </a:t>
            </a:r>
            <a:r>
              <a:rPr lang="en-GB" dirty="0" smtClean="0"/>
              <a:t>the possible </a:t>
            </a:r>
            <a:r>
              <a:rPr lang="en-GB" dirty="0"/>
              <a:t>genotypes of the </a:t>
            </a:r>
            <a:r>
              <a:rPr lang="en-GB" dirty="0" smtClean="0"/>
              <a:t>offspring</a:t>
            </a:r>
            <a:r>
              <a:rPr lang="en-GB" dirty="0"/>
              <a:t>. </a:t>
            </a:r>
            <a:r>
              <a:rPr lang="en-GB" b="1" dirty="0"/>
              <a:t>A Punnett grid </a:t>
            </a:r>
            <a:r>
              <a:rPr lang="en-GB" dirty="0"/>
              <a:t>provides a clear </a:t>
            </a:r>
            <a:r>
              <a:rPr lang="en-GB" dirty="0" smtClean="0"/>
              <a:t>way of </a:t>
            </a:r>
            <a:r>
              <a:rPr lang="en-GB" dirty="0"/>
              <a:t>doing </a:t>
            </a:r>
            <a:r>
              <a:rPr lang="en-GB" dirty="0" smtClean="0"/>
              <a:t>this.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From </a:t>
            </a:r>
            <a:r>
              <a:rPr lang="en-GB" dirty="0"/>
              <a:t>the possible genotypes, </a:t>
            </a:r>
            <a:r>
              <a:rPr lang="en-GB" b="1" dirty="0"/>
              <a:t>work out the possible phenotypes </a:t>
            </a:r>
            <a:r>
              <a:rPr lang="en-GB" dirty="0"/>
              <a:t>of </a:t>
            </a:r>
            <a:r>
              <a:rPr lang="en-GB" dirty="0" smtClean="0"/>
              <a:t>the offspring</a:t>
            </a:r>
            <a:r>
              <a:rPr lang="en-GB" dirty="0"/>
              <a:t>.</a:t>
            </a:r>
          </a:p>
        </p:txBody>
      </p:sp>
      <p:grpSp>
        <p:nvGrpSpPr>
          <p:cNvPr id="7" name="Group 6"/>
          <p:cNvGrpSpPr/>
          <p:nvPr/>
        </p:nvGrpSpPr>
        <p:grpSpPr>
          <a:xfrm>
            <a:off x="242697" y="98209"/>
            <a:ext cx="8928992" cy="517140"/>
            <a:chOff x="0" y="559388"/>
            <a:chExt cx="8928992" cy="517140"/>
          </a:xfrm>
          <a:scene3d>
            <a:camera prst="orthographicFront"/>
            <a:lightRig rig="flat" dir="t"/>
          </a:scene3d>
        </p:grpSpPr>
        <p:sp>
          <p:nvSpPr>
            <p:cNvPr id="8" name="Rounded Rectangle 7"/>
            <p:cNvSpPr/>
            <p:nvPr/>
          </p:nvSpPr>
          <p:spPr>
            <a:xfrm>
              <a:off x="0" y="55938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9" name="Rounded Rectangle 4"/>
            <p:cNvSpPr/>
            <p:nvPr/>
          </p:nvSpPr>
          <p:spPr>
            <a:xfrm>
              <a:off x="25245" y="58463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kern="1200" dirty="0" smtClean="0"/>
                <a:t>4.3.2 Determine the genotypes and phenotypes of the offspring of a monohybrid cross using a Punnett grid.</a:t>
              </a:r>
              <a:endParaRPr lang="en-GB" kern="1200" dirty="0"/>
            </a:p>
          </p:txBody>
        </p:sp>
      </p:grpSp>
    </p:spTree>
    <p:extLst>
      <p:ext uri="{BB962C8B-B14F-4D97-AF65-F5344CB8AC3E}">
        <p14:creationId xmlns:p14="http://schemas.microsoft.com/office/powerpoint/2010/main" val="165600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1000"/>
                                        <p:tgtEl>
                                          <p:spTgt spid="4">
                                            <p:txEl>
                                              <p:pRg st="8" end="8"/>
                                            </p:txEl>
                                          </p:spTgt>
                                        </p:tgtEl>
                                      </p:cBhvr>
                                    </p:animEffect>
                                    <p:anim calcmode="lin" valueType="num">
                                      <p:cBhvr>
                                        <p:cTn id="3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2214" y="3068960"/>
            <a:ext cx="4644126" cy="3590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7</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49176" y="648622"/>
            <a:ext cx="8964488" cy="2031325"/>
          </a:xfrm>
          <a:prstGeom prst="rect">
            <a:avLst/>
          </a:prstGeom>
        </p:spPr>
        <p:txBody>
          <a:bodyPr wrap="square">
            <a:spAutoFit/>
          </a:bodyPr>
          <a:lstStyle/>
          <a:p>
            <a:r>
              <a:rPr lang="en-GB" b="1" dirty="0"/>
              <a:t>Worked example 1</a:t>
            </a:r>
          </a:p>
          <a:p>
            <a:r>
              <a:rPr lang="en-GB" dirty="0"/>
              <a:t>Suppose that fur colour in mice is determined by a single gene. Brown fur is dominant to white. A </a:t>
            </a:r>
            <a:r>
              <a:rPr lang="en-GB" dirty="0" smtClean="0"/>
              <a:t>mouse </a:t>
            </a:r>
            <a:r>
              <a:rPr lang="en-GB" b="1" dirty="0" smtClean="0"/>
              <a:t>homozygous </a:t>
            </a:r>
            <a:r>
              <a:rPr lang="en-GB" dirty="0"/>
              <a:t>for brown fur was crossed with a white mouse. Determine the possible genotypes and </a:t>
            </a:r>
            <a:r>
              <a:rPr lang="en-GB" dirty="0" smtClean="0"/>
              <a:t>phenotypes of the offspring.</a:t>
            </a:r>
          </a:p>
          <a:p>
            <a:endParaRPr lang="en-GB" dirty="0"/>
          </a:p>
          <a:p>
            <a:r>
              <a:rPr lang="en-GB" b="1" dirty="0"/>
              <a:t>Step 1 </a:t>
            </a:r>
            <a:r>
              <a:rPr lang="en-GB" dirty="0"/>
              <a:t>Choose a letter. Brown is dominant so </a:t>
            </a:r>
            <a:r>
              <a:rPr lang="en-GB" dirty="0" smtClean="0"/>
              <a:t>let </a:t>
            </a:r>
            <a:r>
              <a:rPr lang="en-GB" b="1" dirty="0" smtClean="0"/>
              <a:t>B </a:t>
            </a:r>
            <a:r>
              <a:rPr lang="en-GB" dirty="0"/>
              <a:t>= brown fur and </a:t>
            </a:r>
            <a:r>
              <a:rPr lang="en-GB" b="1" dirty="0"/>
              <a:t>b </a:t>
            </a:r>
            <a:r>
              <a:rPr lang="en-GB" dirty="0"/>
              <a:t>= white fur</a:t>
            </a:r>
            <a:r>
              <a:rPr lang="en-GB" dirty="0" smtClean="0"/>
              <a:t>.</a:t>
            </a:r>
          </a:p>
        </p:txBody>
      </p:sp>
      <p:sp>
        <p:nvSpPr>
          <p:cNvPr id="3" name="Rectangle 2"/>
          <p:cNvSpPr/>
          <p:nvPr/>
        </p:nvSpPr>
        <p:spPr>
          <a:xfrm>
            <a:off x="20472" y="2584584"/>
            <a:ext cx="4572000" cy="3693319"/>
          </a:xfrm>
          <a:prstGeom prst="rect">
            <a:avLst/>
          </a:prstGeom>
        </p:spPr>
        <p:txBody>
          <a:bodyPr>
            <a:spAutoFit/>
          </a:bodyPr>
          <a:lstStyle/>
          <a:p>
            <a:endParaRPr lang="en-GB" dirty="0"/>
          </a:p>
          <a:p>
            <a:r>
              <a:rPr lang="en-GB" b="1" dirty="0"/>
              <a:t>Step 2 </a:t>
            </a:r>
            <a:r>
              <a:rPr lang="en-GB" dirty="0"/>
              <a:t>We are told the brown mouse is homozygous so its genotype must be </a:t>
            </a:r>
            <a:r>
              <a:rPr lang="en-GB" b="1" dirty="0"/>
              <a:t>BB</a:t>
            </a:r>
            <a:r>
              <a:rPr lang="en-GB" dirty="0"/>
              <a:t>. Since white is recessive, the genotype of the white mouse can only be </a:t>
            </a:r>
            <a:r>
              <a:rPr lang="en-GB" b="1" dirty="0"/>
              <a:t>bb</a:t>
            </a:r>
            <a:r>
              <a:rPr lang="en-GB" dirty="0"/>
              <a:t>. If a </a:t>
            </a:r>
            <a:r>
              <a:rPr lang="en-GB" b="1" dirty="0"/>
              <a:t>B </a:t>
            </a:r>
            <a:r>
              <a:rPr lang="en-GB" dirty="0"/>
              <a:t>were present, the mouse would have brown fur.</a:t>
            </a:r>
          </a:p>
          <a:p>
            <a:endParaRPr lang="en-GB" dirty="0"/>
          </a:p>
          <a:p>
            <a:r>
              <a:rPr lang="en-GB" b="1" dirty="0"/>
              <a:t>Step 3 </a:t>
            </a:r>
            <a:r>
              <a:rPr lang="en-GB" dirty="0"/>
              <a:t>Set out the diagram.</a:t>
            </a:r>
          </a:p>
          <a:p>
            <a:endParaRPr lang="en-GB" dirty="0"/>
          </a:p>
          <a:p>
            <a:r>
              <a:rPr lang="en-GB" b="1" dirty="0"/>
              <a:t>Step 4 </a:t>
            </a:r>
            <a:r>
              <a:rPr lang="en-GB" dirty="0"/>
              <a:t>The Punnett grid shows that </a:t>
            </a:r>
            <a:r>
              <a:rPr lang="en-GB" dirty="0" smtClean="0"/>
              <a:t>all the offspring </a:t>
            </a:r>
            <a:r>
              <a:rPr lang="en-GB" dirty="0"/>
              <a:t>will be </a:t>
            </a:r>
            <a:r>
              <a:rPr lang="en-GB" dirty="0" smtClean="0"/>
              <a:t>phenotypically brown and their </a:t>
            </a:r>
            <a:r>
              <a:rPr lang="en-GB" dirty="0"/>
              <a:t>genotype will be </a:t>
            </a:r>
            <a:r>
              <a:rPr lang="en-GB" b="1" dirty="0"/>
              <a:t>Bb</a:t>
            </a:r>
            <a:r>
              <a:rPr lang="en-GB" dirty="0"/>
              <a:t>.</a:t>
            </a:r>
          </a:p>
        </p:txBody>
      </p:sp>
      <p:grpSp>
        <p:nvGrpSpPr>
          <p:cNvPr id="7" name="Group 6"/>
          <p:cNvGrpSpPr/>
          <p:nvPr/>
        </p:nvGrpSpPr>
        <p:grpSpPr>
          <a:xfrm>
            <a:off x="127976" y="98209"/>
            <a:ext cx="8928992" cy="517140"/>
            <a:chOff x="0" y="559388"/>
            <a:chExt cx="8928992" cy="517140"/>
          </a:xfrm>
          <a:scene3d>
            <a:camera prst="orthographicFront"/>
            <a:lightRig rig="flat" dir="t"/>
          </a:scene3d>
        </p:grpSpPr>
        <p:sp>
          <p:nvSpPr>
            <p:cNvPr id="8" name="Rounded Rectangle 7"/>
            <p:cNvSpPr/>
            <p:nvPr/>
          </p:nvSpPr>
          <p:spPr>
            <a:xfrm>
              <a:off x="0" y="55938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9" name="Rounded Rectangle 4"/>
            <p:cNvSpPr/>
            <p:nvPr/>
          </p:nvSpPr>
          <p:spPr>
            <a:xfrm>
              <a:off x="25245" y="58463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kern="1200" dirty="0" smtClean="0"/>
                <a:t>4.3.2 Determine the genotypes and phenotypes of the offspring of a monohybrid cross using a Punnett grid.</a:t>
              </a:r>
              <a:endParaRPr lang="en-GB" kern="1200" dirty="0"/>
            </a:p>
          </p:txBody>
        </p:sp>
      </p:grpSp>
    </p:spTree>
    <p:extLst>
      <p:ext uri="{BB962C8B-B14F-4D97-AF65-F5344CB8AC3E}">
        <p14:creationId xmlns:p14="http://schemas.microsoft.com/office/powerpoint/2010/main" val="205574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1026"/>
                                        </p:tgtEl>
                                        <p:attrNameLst>
                                          <p:attrName>style.visibility</p:attrName>
                                        </p:attrNameLst>
                                      </p:cBhvr>
                                      <p:to>
                                        <p:strVal val="visible"/>
                                      </p:to>
                                    </p:set>
                                    <p:animEffect transition="in" filter="wipe(down)">
                                      <p:cBhvr>
                                        <p:cTn id="42" dur="580">
                                          <p:stCondLst>
                                            <p:cond delay="0"/>
                                          </p:stCondLst>
                                        </p:cTn>
                                        <p:tgtEl>
                                          <p:spTgt spid="1026"/>
                                        </p:tgtEl>
                                      </p:cBhvr>
                                    </p:animEffect>
                                    <p:anim calcmode="lin" valueType="num">
                                      <p:cBhvr>
                                        <p:cTn id="43"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48" dur="26">
                                          <p:stCondLst>
                                            <p:cond delay="650"/>
                                          </p:stCondLst>
                                        </p:cTn>
                                        <p:tgtEl>
                                          <p:spTgt spid="1026"/>
                                        </p:tgtEl>
                                      </p:cBhvr>
                                      <p:to x="100000" y="60000"/>
                                    </p:animScale>
                                    <p:animScale>
                                      <p:cBhvr>
                                        <p:cTn id="49" dur="166" decel="50000">
                                          <p:stCondLst>
                                            <p:cond delay="676"/>
                                          </p:stCondLst>
                                        </p:cTn>
                                        <p:tgtEl>
                                          <p:spTgt spid="1026"/>
                                        </p:tgtEl>
                                      </p:cBhvr>
                                      <p:to x="100000" y="100000"/>
                                    </p:animScale>
                                    <p:animScale>
                                      <p:cBhvr>
                                        <p:cTn id="50" dur="26">
                                          <p:stCondLst>
                                            <p:cond delay="1312"/>
                                          </p:stCondLst>
                                        </p:cTn>
                                        <p:tgtEl>
                                          <p:spTgt spid="1026"/>
                                        </p:tgtEl>
                                      </p:cBhvr>
                                      <p:to x="100000" y="80000"/>
                                    </p:animScale>
                                    <p:animScale>
                                      <p:cBhvr>
                                        <p:cTn id="51" dur="166" decel="50000">
                                          <p:stCondLst>
                                            <p:cond delay="1338"/>
                                          </p:stCondLst>
                                        </p:cTn>
                                        <p:tgtEl>
                                          <p:spTgt spid="1026"/>
                                        </p:tgtEl>
                                      </p:cBhvr>
                                      <p:to x="100000" y="100000"/>
                                    </p:animScale>
                                    <p:animScale>
                                      <p:cBhvr>
                                        <p:cTn id="52" dur="26">
                                          <p:stCondLst>
                                            <p:cond delay="1642"/>
                                          </p:stCondLst>
                                        </p:cTn>
                                        <p:tgtEl>
                                          <p:spTgt spid="1026"/>
                                        </p:tgtEl>
                                      </p:cBhvr>
                                      <p:to x="100000" y="90000"/>
                                    </p:animScale>
                                    <p:animScale>
                                      <p:cBhvr>
                                        <p:cTn id="53" dur="166" decel="50000">
                                          <p:stCondLst>
                                            <p:cond delay="1668"/>
                                          </p:stCondLst>
                                        </p:cTn>
                                        <p:tgtEl>
                                          <p:spTgt spid="1026"/>
                                        </p:tgtEl>
                                      </p:cBhvr>
                                      <p:to x="100000" y="100000"/>
                                    </p:animScale>
                                    <p:animScale>
                                      <p:cBhvr>
                                        <p:cTn id="54" dur="26">
                                          <p:stCondLst>
                                            <p:cond delay="1808"/>
                                          </p:stCondLst>
                                        </p:cTn>
                                        <p:tgtEl>
                                          <p:spTgt spid="1026"/>
                                        </p:tgtEl>
                                      </p:cBhvr>
                                      <p:to x="100000" y="95000"/>
                                    </p:animScale>
                                    <p:animScale>
                                      <p:cBhvr>
                                        <p:cTn id="55" dur="166" decel="50000">
                                          <p:stCondLst>
                                            <p:cond delay="1834"/>
                                          </p:stCondLst>
                                        </p:cTn>
                                        <p:tgtEl>
                                          <p:spTgt spid="1026"/>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8</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TextBox 1"/>
          <p:cNvSpPr txBox="1"/>
          <p:nvPr/>
        </p:nvSpPr>
        <p:spPr>
          <a:xfrm>
            <a:off x="153221" y="836712"/>
            <a:ext cx="8058616" cy="1754326"/>
          </a:xfrm>
          <a:prstGeom prst="rect">
            <a:avLst/>
          </a:prstGeom>
          <a:noFill/>
        </p:spPr>
        <p:txBody>
          <a:bodyPr wrap="none" rtlCol="0">
            <a:spAutoFit/>
          </a:bodyPr>
          <a:lstStyle/>
          <a:p>
            <a:r>
              <a:rPr lang="en-GB" dirty="0" smtClean="0"/>
              <a:t>Now lets do this one:</a:t>
            </a:r>
          </a:p>
          <a:p>
            <a:endParaRPr lang="en-GB" b="1" dirty="0"/>
          </a:p>
          <a:p>
            <a:r>
              <a:rPr lang="en-GB" b="1" dirty="0" smtClean="0"/>
              <a:t>A homozygous tall pea plant is crossed with a homozygous short plant.</a:t>
            </a:r>
          </a:p>
          <a:p>
            <a:endParaRPr lang="en-GB" b="1" dirty="0"/>
          </a:p>
          <a:p>
            <a:pPr marL="342900" indent="-342900">
              <a:buAutoNum type="alphaLcParenR"/>
            </a:pPr>
            <a:r>
              <a:rPr lang="en-GB" b="1" dirty="0" smtClean="0"/>
              <a:t>What is the </a:t>
            </a:r>
            <a:r>
              <a:rPr lang="en-GB" b="1" dirty="0" err="1" smtClean="0"/>
              <a:t>geno</a:t>
            </a:r>
            <a:r>
              <a:rPr lang="en-GB" b="1" dirty="0" smtClean="0"/>
              <a:t> and phenotype of the offspring?</a:t>
            </a:r>
          </a:p>
          <a:p>
            <a:pPr marL="342900" indent="-342900">
              <a:buAutoNum type="alphaLcParenR"/>
            </a:pPr>
            <a:endParaRPr lang="en-GB" b="1" dirty="0"/>
          </a:p>
        </p:txBody>
      </p:sp>
      <p:grpSp>
        <p:nvGrpSpPr>
          <p:cNvPr id="6" name="Group 5"/>
          <p:cNvGrpSpPr/>
          <p:nvPr/>
        </p:nvGrpSpPr>
        <p:grpSpPr>
          <a:xfrm>
            <a:off x="127976" y="98209"/>
            <a:ext cx="8928992" cy="517140"/>
            <a:chOff x="0" y="559388"/>
            <a:chExt cx="8928992" cy="517140"/>
          </a:xfrm>
          <a:scene3d>
            <a:camera prst="orthographicFront"/>
            <a:lightRig rig="flat" dir="t"/>
          </a:scene3d>
        </p:grpSpPr>
        <p:sp>
          <p:nvSpPr>
            <p:cNvPr id="7" name="Rounded Rectangle 6"/>
            <p:cNvSpPr/>
            <p:nvPr/>
          </p:nvSpPr>
          <p:spPr>
            <a:xfrm>
              <a:off x="0" y="55938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5245" y="58463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kern="1200" dirty="0" smtClean="0"/>
                <a:t>4.3.2 Determine the genotypes and phenotypes of the offspring of a monohybrid cross using a Punnett grid.</a:t>
              </a:r>
              <a:endParaRPr lang="en-GB" kern="1200" dirty="0"/>
            </a:p>
          </p:txBody>
        </p:sp>
      </p:grpSp>
      <p:sp>
        <p:nvSpPr>
          <p:cNvPr id="3" name="TextBox 2"/>
          <p:cNvSpPr txBox="1"/>
          <p:nvPr/>
        </p:nvSpPr>
        <p:spPr>
          <a:xfrm>
            <a:off x="219000" y="2591038"/>
            <a:ext cx="8733440" cy="4247317"/>
          </a:xfrm>
          <a:prstGeom prst="rect">
            <a:avLst/>
          </a:prstGeom>
          <a:noFill/>
        </p:spPr>
        <p:txBody>
          <a:bodyPr wrap="square" rtlCol="0">
            <a:spAutoFit/>
          </a:bodyPr>
          <a:lstStyle/>
          <a:p>
            <a:r>
              <a:rPr lang="en-GB" dirty="0" smtClean="0"/>
              <a:t>Clearly, as the parent plants are homozygous and one tall and the other short the genotype must be</a:t>
            </a:r>
          </a:p>
          <a:p>
            <a:r>
              <a:rPr lang="en-GB" b="1" dirty="0" smtClean="0"/>
              <a:t>Parent genotypes:	</a:t>
            </a:r>
            <a:r>
              <a:rPr lang="en-GB" b="1" dirty="0" smtClean="0">
                <a:solidFill>
                  <a:srgbClr val="FF0000"/>
                </a:solidFill>
              </a:rPr>
              <a:t> TT </a:t>
            </a:r>
            <a:r>
              <a:rPr lang="en-GB" b="1" dirty="0">
                <a:solidFill>
                  <a:srgbClr val="FF0000"/>
                </a:solidFill>
              </a:rPr>
              <a:t>	</a:t>
            </a:r>
            <a:r>
              <a:rPr lang="en-GB" b="1" dirty="0" smtClean="0">
                <a:solidFill>
                  <a:srgbClr val="FF0000"/>
                </a:solidFill>
              </a:rPr>
              <a:t>x	 </a:t>
            </a:r>
            <a:r>
              <a:rPr lang="en-GB" b="1" dirty="0" err="1" smtClean="0">
                <a:solidFill>
                  <a:srgbClr val="FF0000"/>
                </a:solidFill>
              </a:rPr>
              <a:t>tt</a:t>
            </a:r>
            <a:endParaRPr lang="en-GB" b="1" dirty="0" smtClean="0">
              <a:solidFill>
                <a:srgbClr val="FF0000"/>
              </a:solidFill>
            </a:endParaRPr>
          </a:p>
          <a:p>
            <a:r>
              <a:rPr lang="en-GB" b="1" dirty="0" smtClean="0"/>
              <a:t>Parent phenotypes:	</a:t>
            </a:r>
            <a:r>
              <a:rPr lang="en-GB" b="1" dirty="0" smtClean="0">
                <a:solidFill>
                  <a:srgbClr val="FF0000"/>
                </a:solidFill>
              </a:rPr>
              <a:t>Tall	x	Short</a:t>
            </a:r>
          </a:p>
          <a:p>
            <a:r>
              <a:rPr lang="en-GB" b="1" dirty="0" smtClean="0"/>
              <a:t>Gametes:		</a:t>
            </a:r>
            <a:r>
              <a:rPr lang="en-GB" b="1" dirty="0" smtClean="0">
                <a:solidFill>
                  <a:srgbClr val="FF0000"/>
                </a:solidFill>
              </a:rPr>
              <a:t>T		t</a:t>
            </a:r>
          </a:p>
          <a:p>
            <a:endParaRPr lang="en-GB" b="1" dirty="0" smtClean="0"/>
          </a:p>
          <a:p>
            <a:r>
              <a:rPr lang="en-GB" b="1" dirty="0" smtClean="0"/>
              <a:t>Punnett grid F1:</a:t>
            </a:r>
          </a:p>
          <a:p>
            <a:endParaRPr lang="en-GB" b="1" dirty="0"/>
          </a:p>
          <a:p>
            <a:endParaRPr lang="en-GB" b="1" dirty="0" smtClean="0"/>
          </a:p>
          <a:p>
            <a:endParaRPr lang="en-GB" b="1" dirty="0" smtClean="0"/>
          </a:p>
          <a:p>
            <a:endParaRPr lang="en-GB" b="1" dirty="0"/>
          </a:p>
          <a:p>
            <a:endParaRPr lang="en-GB" b="1" dirty="0" smtClean="0"/>
          </a:p>
          <a:p>
            <a:r>
              <a:rPr lang="en-GB" b="1" dirty="0" smtClean="0"/>
              <a:t>All offspring would be </a:t>
            </a:r>
            <a:r>
              <a:rPr lang="en-GB" b="1" dirty="0" smtClean="0">
                <a:solidFill>
                  <a:srgbClr val="FF0000"/>
                </a:solidFill>
              </a:rPr>
              <a:t>heterozygous and tall</a:t>
            </a:r>
          </a:p>
          <a:p>
            <a:endParaRPr lang="en-GB" b="1"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49443405"/>
              </p:ext>
            </p:extLst>
          </p:nvPr>
        </p:nvGraphicFramePr>
        <p:xfrm>
          <a:off x="2150529" y="4365104"/>
          <a:ext cx="4064000" cy="1280160"/>
        </p:xfrm>
        <a:graphic>
          <a:graphicData uri="http://schemas.openxmlformats.org/drawingml/2006/table">
            <a:tbl>
              <a:tblPr firstRow="1" firstCol="1" bandRow="1">
                <a:tableStyleId>{5C22544A-7EE6-4342-B048-85BDC9FD1C3A}</a:tableStyleId>
              </a:tblPr>
              <a:tblGrid>
                <a:gridCol w="2032000"/>
                <a:gridCol w="2032000"/>
              </a:tblGrid>
              <a:tr h="370840">
                <a:tc>
                  <a:txBody>
                    <a:bodyPr/>
                    <a:lstStyle/>
                    <a:p>
                      <a:endParaRPr lang="en-GB" dirty="0"/>
                    </a:p>
                  </a:txBody>
                  <a:tcPr>
                    <a:noFill/>
                  </a:tcPr>
                </a:tc>
                <a:tc>
                  <a:txBody>
                    <a:bodyPr/>
                    <a:lstStyle/>
                    <a:p>
                      <a:r>
                        <a:rPr lang="en-GB" dirty="0" smtClean="0"/>
                        <a:t>t</a:t>
                      </a:r>
                    </a:p>
                    <a:p>
                      <a:endParaRPr lang="en-GB" dirty="0"/>
                    </a:p>
                  </a:txBody>
                  <a:tcPr/>
                </a:tc>
              </a:tr>
              <a:tr h="370840">
                <a:tc>
                  <a:txBody>
                    <a:bodyPr/>
                    <a:lstStyle/>
                    <a:p>
                      <a:r>
                        <a:rPr lang="en-GB" dirty="0" smtClean="0"/>
                        <a:t>T</a:t>
                      </a:r>
                      <a:endParaRPr lang="en-GB" dirty="0"/>
                    </a:p>
                  </a:txBody>
                  <a:tcPr/>
                </a:tc>
                <a:tc>
                  <a:txBody>
                    <a:bodyPr/>
                    <a:lstStyle/>
                    <a:p>
                      <a:r>
                        <a:rPr lang="en-GB" dirty="0" err="1" smtClean="0"/>
                        <a:t>Tt</a:t>
                      </a:r>
                      <a:endParaRPr lang="en-GB" dirty="0" smtClean="0"/>
                    </a:p>
                    <a:p>
                      <a:r>
                        <a:rPr lang="en-GB" dirty="0" smtClean="0"/>
                        <a:t>Tall</a:t>
                      </a:r>
                      <a:endParaRPr lang="en-GB" dirty="0"/>
                    </a:p>
                  </a:txBody>
                  <a:tcPr/>
                </a:tc>
              </a:tr>
            </a:tbl>
          </a:graphicData>
        </a:graphic>
      </p:graphicFrame>
    </p:spTree>
    <p:extLst>
      <p:ext uri="{BB962C8B-B14F-4D97-AF65-F5344CB8AC3E}">
        <p14:creationId xmlns:p14="http://schemas.microsoft.com/office/powerpoint/2010/main" val="12948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1000"/>
                                        <p:tgtEl>
                                          <p:spTgt spid="3">
                                            <p:txEl>
                                              <p:pRg st="1" end="1"/>
                                            </p:txEl>
                                          </p:spTgt>
                                        </p:tgtEl>
                                      </p:cBhvr>
                                    </p:animEffect>
                                    <p:anim calcmode="lin" valueType="num">
                                      <p:cBhvr>
                                        <p:cTn id="3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1000"/>
                                        <p:tgtEl>
                                          <p:spTgt spid="3">
                                            <p:txEl>
                                              <p:pRg st="2" end="2"/>
                                            </p:txEl>
                                          </p:spTgt>
                                        </p:tgtEl>
                                      </p:cBhvr>
                                    </p:animEffect>
                                    <p:anim calcmode="lin" valueType="num">
                                      <p:cBhvr>
                                        <p:cTn id="4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0"/>
                                        <p:tgtEl>
                                          <p:spTgt spid="3">
                                            <p:txEl>
                                              <p:pRg st="3" end="3"/>
                                            </p:txEl>
                                          </p:spTgt>
                                        </p:tgtEl>
                                      </p:cBhvr>
                                    </p:animEffect>
                                    <p:anim calcmode="lin" valueType="num">
                                      <p:cBhvr>
                                        <p:cTn id="5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wipe(down)">
                                      <p:cBhvr>
                                        <p:cTn id="63" dur="580">
                                          <p:stCondLst>
                                            <p:cond delay="0"/>
                                          </p:stCondLst>
                                        </p:cTn>
                                        <p:tgtEl>
                                          <p:spTgt spid="4"/>
                                        </p:tgtEl>
                                      </p:cBhvr>
                                    </p:animEffect>
                                    <p:anim calcmode="lin" valueType="num">
                                      <p:cBhvr>
                                        <p:cTn id="6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9" dur="26">
                                          <p:stCondLst>
                                            <p:cond delay="650"/>
                                          </p:stCondLst>
                                        </p:cTn>
                                        <p:tgtEl>
                                          <p:spTgt spid="4"/>
                                        </p:tgtEl>
                                      </p:cBhvr>
                                      <p:to x="100000" y="60000"/>
                                    </p:animScale>
                                    <p:animScale>
                                      <p:cBhvr>
                                        <p:cTn id="70" dur="166" decel="50000">
                                          <p:stCondLst>
                                            <p:cond delay="676"/>
                                          </p:stCondLst>
                                        </p:cTn>
                                        <p:tgtEl>
                                          <p:spTgt spid="4"/>
                                        </p:tgtEl>
                                      </p:cBhvr>
                                      <p:to x="100000" y="100000"/>
                                    </p:animScale>
                                    <p:animScale>
                                      <p:cBhvr>
                                        <p:cTn id="71" dur="26">
                                          <p:stCondLst>
                                            <p:cond delay="1312"/>
                                          </p:stCondLst>
                                        </p:cTn>
                                        <p:tgtEl>
                                          <p:spTgt spid="4"/>
                                        </p:tgtEl>
                                      </p:cBhvr>
                                      <p:to x="100000" y="80000"/>
                                    </p:animScale>
                                    <p:animScale>
                                      <p:cBhvr>
                                        <p:cTn id="72" dur="166" decel="50000">
                                          <p:stCondLst>
                                            <p:cond delay="1338"/>
                                          </p:stCondLst>
                                        </p:cTn>
                                        <p:tgtEl>
                                          <p:spTgt spid="4"/>
                                        </p:tgtEl>
                                      </p:cBhvr>
                                      <p:to x="100000" y="100000"/>
                                    </p:animScale>
                                    <p:animScale>
                                      <p:cBhvr>
                                        <p:cTn id="73" dur="26">
                                          <p:stCondLst>
                                            <p:cond delay="1642"/>
                                          </p:stCondLst>
                                        </p:cTn>
                                        <p:tgtEl>
                                          <p:spTgt spid="4"/>
                                        </p:tgtEl>
                                      </p:cBhvr>
                                      <p:to x="100000" y="90000"/>
                                    </p:animScale>
                                    <p:animScale>
                                      <p:cBhvr>
                                        <p:cTn id="74" dur="166" decel="50000">
                                          <p:stCondLst>
                                            <p:cond delay="1668"/>
                                          </p:stCondLst>
                                        </p:cTn>
                                        <p:tgtEl>
                                          <p:spTgt spid="4"/>
                                        </p:tgtEl>
                                      </p:cBhvr>
                                      <p:to x="100000" y="100000"/>
                                    </p:animScale>
                                    <p:animScale>
                                      <p:cBhvr>
                                        <p:cTn id="75" dur="26">
                                          <p:stCondLst>
                                            <p:cond delay="1808"/>
                                          </p:stCondLst>
                                        </p:cTn>
                                        <p:tgtEl>
                                          <p:spTgt spid="4"/>
                                        </p:tgtEl>
                                      </p:cBhvr>
                                      <p:to x="100000" y="95000"/>
                                    </p:animScale>
                                    <p:animScale>
                                      <p:cBhvr>
                                        <p:cTn id="76" dur="166" decel="50000">
                                          <p:stCondLst>
                                            <p:cond delay="1834"/>
                                          </p:stCondLst>
                                        </p:cTn>
                                        <p:tgtEl>
                                          <p:spTgt spid="4"/>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3">
                                            <p:txEl>
                                              <p:pRg st="11" end="11"/>
                                            </p:txEl>
                                          </p:spTgt>
                                        </p:tgtEl>
                                        <p:attrNameLst>
                                          <p:attrName>style.visibility</p:attrName>
                                        </p:attrNameLst>
                                      </p:cBhvr>
                                      <p:to>
                                        <p:strVal val="visible"/>
                                      </p:to>
                                    </p:set>
                                    <p:animEffect transition="in" filter="fade">
                                      <p:cBhvr>
                                        <p:cTn id="81" dur="1000"/>
                                        <p:tgtEl>
                                          <p:spTgt spid="3">
                                            <p:txEl>
                                              <p:pRg st="11" end="11"/>
                                            </p:txEl>
                                          </p:spTgt>
                                        </p:tgtEl>
                                      </p:cBhvr>
                                    </p:animEffect>
                                    <p:anim calcmode="lin" valueType="num">
                                      <p:cBhvr>
                                        <p:cTn id="8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7811844" y="6490446"/>
            <a:ext cx="1332156" cy="365125"/>
          </a:xfrm>
        </p:spPr>
        <p:txBody>
          <a:bodyPr/>
          <a:lstStyle/>
          <a:p>
            <a:pPr algn="ctr"/>
            <a:fld id="{6E2D2B3B-882E-40F3-A32F-6DD516915044}" type="slidenum">
              <a:rPr lang="en-US" smtClean="0">
                <a:solidFill>
                  <a:schemeClr val="tx1"/>
                </a:solidFill>
              </a:rPr>
              <a:pPr algn="ctr"/>
              <a:t>9</a:t>
            </a:fld>
            <a:endParaRPr lang="en-US">
              <a:solidFill>
                <a:schemeClr val="tx1"/>
              </a:solidFill>
            </a:endParaRPr>
          </a:p>
        </p:txBody>
      </p:sp>
      <p:sp>
        <p:nvSpPr>
          <p:cNvPr id="10" name="Footer Placeholder 9"/>
          <p:cNvSpPr>
            <a:spLocks noGrp="1"/>
          </p:cNvSpPr>
          <p:nvPr>
            <p:ph type="ftr" sz="quarter" idx="11"/>
          </p:nvPr>
        </p:nvSpPr>
        <p:spPr>
          <a:xfrm>
            <a:off x="2771800" y="6492875"/>
            <a:ext cx="3502152" cy="365125"/>
          </a:xfrm>
        </p:spPr>
        <p:txBody>
          <a:bodyPr/>
          <a:lstStyle/>
          <a:p>
            <a:pPr algn="ctr"/>
            <a:r>
              <a:rPr lang="en-US" smtClean="0"/>
              <a:t>IB Biology SFP - Mark Polko</a:t>
            </a:r>
            <a:endParaRPr lang="en-US"/>
          </a:p>
        </p:txBody>
      </p:sp>
      <p:sp>
        <p:nvSpPr>
          <p:cNvPr id="2" name="Rectangle 1"/>
          <p:cNvSpPr/>
          <p:nvPr/>
        </p:nvSpPr>
        <p:spPr>
          <a:xfrm>
            <a:off x="310667" y="868070"/>
            <a:ext cx="6696744" cy="369332"/>
          </a:xfrm>
          <a:prstGeom prst="rect">
            <a:avLst/>
          </a:prstGeom>
        </p:spPr>
        <p:txBody>
          <a:bodyPr wrap="square">
            <a:spAutoFit/>
          </a:bodyPr>
          <a:lstStyle/>
          <a:p>
            <a:r>
              <a:rPr lang="en-GB" b="1" dirty="0" smtClean="0"/>
              <a:t>b) What </a:t>
            </a:r>
            <a:r>
              <a:rPr lang="en-GB" b="1" dirty="0"/>
              <a:t>is the </a:t>
            </a:r>
            <a:r>
              <a:rPr lang="en-GB" b="1" dirty="0" err="1"/>
              <a:t>geno</a:t>
            </a:r>
            <a:r>
              <a:rPr lang="en-GB" b="1" dirty="0"/>
              <a:t> and phenotype of the F2?</a:t>
            </a:r>
          </a:p>
        </p:txBody>
      </p:sp>
      <p:grpSp>
        <p:nvGrpSpPr>
          <p:cNvPr id="6" name="Group 5"/>
          <p:cNvGrpSpPr/>
          <p:nvPr/>
        </p:nvGrpSpPr>
        <p:grpSpPr>
          <a:xfrm>
            <a:off x="127976" y="98209"/>
            <a:ext cx="8928992" cy="517140"/>
            <a:chOff x="0" y="559388"/>
            <a:chExt cx="8928992" cy="517140"/>
          </a:xfrm>
          <a:scene3d>
            <a:camera prst="orthographicFront"/>
            <a:lightRig rig="flat" dir="t"/>
          </a:scene3d>
        </p:grpSpPr>
        <p:sp>
          <p:nvSpPr>
            <p:cNvPr id="7" name="Rounded Rectangle 6"/>
            <p:cNvSpPr/>
            <p:nvPr/>
          </p:nvSpPr>
          <p:spPr>
            <a:xfrm>
              <a:off x="0" y="559388"/>
              <a:ext cx="8928992" cy="51714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Rounded Rectangle 4"/>
            <p:cNvSpPr/>
            <p:nvPr/>
          </p:nvSpPr>
          <p:spPr>
            <a:xfrm>
              <a:off x="25245" y="584633"/>
              <a:ext cx="8878502" cy="4666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kern="1200" dirty="0" smtClean="0"/>
                <a:t>4.3.2 Determine the genotypes and phenotypes of the offspring of a monohybrid cross using a Punnett grid.</a:t>
              </a:r>
              <a:endParaRPr lang="en-GB" kern="1200" dirty="0"/>
            </a:p>
          </p:txBody>
        </p:sp>
      </p:grpSp>
      <p:sp>
        <p:nvSpPr>
          <p:cNvPr id="3" name="Rectangle 2"/>
          <p:cNvSpPr/>
          <p:nvPr/>
        </p:nvSpPr>
        <p:spPr>
          <a:xfrm>
            <a:off x="323528" y="1439521"/>
            <a:ext cx="7920880" cy="4801314"/>
          </a:xfrm>
          <a:prstGeom prst="rect">
            <a:avLst/>
          </a:prstGeom>
        </p:spPr>
        <p:txBody>
          <a:bodyPr wrap="square">
            <a:spAutoFit/>
          </a:bodyPr>
          <a:lstStyle/>
          <a:p>
            <a:r>
              <a:rPr lang="en-GB" dirty="0"/>
              <a:t>Clearly, as the parent plants are </a:t>
            </a:r>
            <a:r>
              <a:rPr lang="en-GB" dirty="0" smtClean="0"/>
              <a:t>heterozygous their genotype must be </a:t>
            </a:r>
            <a:r>
              <a:rPr lang="en-GB" dirty="0" err="1" smtClean="0"/>
              <a:t>Tt</a:t>
            </a:r>
            <a:r>
              <a:rPr lang="en-GB" dirty="0" smtClean="0"/>
              <a:t>.</a:t>
            </a:r>
            <a:endParaRPr lang="en-GB" dirty="0"/>
          </a:p>
          <a:p>
            <a:r>
              <a:rPr lang="en-GB" b="1" dirty="0"/>
              <a:t>Parent genotypes:	 </a:t>
            </a:r>
            <a:r>
              <a:rPr lang="en-GB" b="1" dirty="0" err="1" smtClean="0">
                <a:solidFill>
                  <a:srgbClr val="FF0000"/>
                </a:solidFill>
              </a:rPr>
              <a:t>Tt</a:t>
            </a:r>
            <a:r>
              <a:rPr lang="en-GB" b="1" dirty="0" smtClean="0">
                <a:solidFill>
                  <a:srgbClr val="FF0000"/>
                </a:solidFill>
              </a:rPr>
              <a:t> </a:t>
            </a:r>
            <a:r>
              <a:rPr lang="en-GB" b="1" dirty="0">
                <a:solidFill>
                  <a:srgbClr val="FF0000"/>
                </a:solidFill>
              </a:rPr>
              <a:t>	x	 </a:t>
            </a:r>
            <a:r>
              <a:rPr lang="en-GB" b="1" dirty="0" err="1" smtClean="0">
                <a:solidFill>
                  <a:srgbClr val="FF0000"/>
                </a:solidFill>
              </a:rPr>
              <a:t>Tt</a:t>
            </a:r>
            <a:endParaRPr lang="en-GB" b="1" dirty="0">
              <a:solidFill>
                <a:srgbClr val="FF0000"/>
              </a:solidFill>
            </a:endParaRPr>
          </a:p>
          <a:p>
            <a:r>
              <a:rPr lang="en-GB" b="1" dirty="0" smtClean="0"/>
              <a:t>Parent </a:t>
            </a:r>
            <a:r>
              <a:rPr lang="en-GB" b="1" dirty="0"/>
              <a:t>phenotypes:	</a:t>
            </a:r>
            <a:r>
              <a:rPr lang="en-GB" b="1" dirty="0">
                <a:solidFill>
                  <a:srgbClr val="FF0000"/>
                </a:solidFill>
              </a:rPr>
              <a:t>Tall	x	</a:t>
            </a:r>
            <a:r>
              <a:rPr lang="en-GB" b="1" dirty="0" smtClean="0">
                <a:solidFill>
                  <a:srgbClr val="FF0000"/>
                </a:solidFill>
              </a:rPr>
              <a:t>Tall</a:t>
            </a:r>
            <a:endParaRPr lang="en-GB" b="1" dirty="0">
              <a:solidFill>
                <a:srgbClr val="FF0000"/>
              </a:solidFill>
            </a:endParaRPr>
          </a:p>
          <a:p>
            <a:r>
              <a:rPr lang="en-GB" b="1" dirty="0"/>
              <a:t>Gametes:		</a:t>
            </a:r>
            <a:r>
              <a:rPr lang="en-GB" b="1" dirty="0" smtClean="0">
                <a:solidFill>
                  <a:srgbClr val="FF0000"/>
                </a:solidFill>
              </a:rPr>
              <a:t>T and t</a:t>
            </a:r>
            <a:r>
              <a:rPr lang="en-GB" b="1" dirty="0">
                <a:solidFill>
                  <a:srgbClr val="FF0000"/>
                </a:solidFill>
              </a:rPr>
              <a:t>		</a:t>
            </a:r>
            <a:r>
              <a:rPr lang="en-GB" b="1" dirty="0" smtClean="0">
                <a:solidFill>
                  <a:srgbClr val="FF0000"/>
                </a:solidFill>
              </a:rPr>
              <a:t>T and t</a:t>
            </a:r>
            <a:endParaRPr lang="en-GB" b="1" dirty="0">
              <a:solidFill>
                <a:srgbClr val="FF0000"/>
              </a:solidFill>
            </a:endParaRPr>
          </a:p>
          <a:p>
            <a:endParaRPr lang="en-GB" b="1" dirty="0">
              <a:solidFill>
                <a:srgbClr val="FF0000"/>
              </a:solidFill>
            </a:endParaRPr>
          </a:p>
          <a:p>
            <a:r>
              <a:rPr lang="en-GB" b="1" dirty="0"/>
              <a:t>Punnett grid F1:</a:t>
            </a:r>
          </a:p>
          <a:p>
            <a:endParaRPr lang="en-GB" b="1" dirty="0"/>
          </a:p>
          <a:p>
            <a:endParaRPr lang="en-GB" b="1" dirty="0"/>
          </a:p>
          <a:p>
            <a:endParaRPr lang="en-GB" b="1" dirty="0"/>
          </a:p>
          <a:p>
            <a:endParaRPr lang="en-GB" b="1" dirty="0"/>
          </a:p>
          <a:p>
            <a:endParaRPr lang="en-GB" b="1" dirty="0" smtClean="0"/>
          </a:p>
          <a:p>
            <a:endParaRPr lang="en-GB" b="1" dirty="0"/>
          </a:p>
          <a:p>
            <a:endParaRPr lang="en-GB" b="1" dirty="0" smtClean="0"/>
          </a:p>
          <a:p>
            <a:endParaRPr lang="en-GB" b="1" dirty="0"/>
          </a:p>
          <a:p>
            <a:endParaRPr lang="en-GB" b="1" dirty="0"/>
          </a:p>
          <a:p>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3238599769"/>
              </p:ext>
            </p:extLst>
          </p:nvPr>
        </p:nvGraphicFramePr>
        <p:xfrm>
          <a:off x="2251968" y="3212976"/>
          <a:ext cx="4064001" cy="1920240"/>
        </p:xfrm>
        <a:graphic>
          <a:graphicData uri="http://schemas.openxmlformats.org/drawingml/2006/table">
            <a:tbl>
              <a:tblPr firstRow="1" firstCol="1" bandRow="1">
                <a:tableStyleId>{5C22544A-7EE6-4342-B048-85BDC9FD1C3A}</a:tableStyleId>
              </a:tblPr>
              <a:tblGrid>
                <a:gridCol w="1354667"/>
                <a:gridCol w="1354667"/>
                <a:gridCol w="1354667"/>
              </a:tblGrid>
              <a:tr h="370840">
                <a:tc>
                  <a:txBody>
                    <a:bodyPr/>
                    <a:lstStyle/>
                    <a:p>
                      <a:endParaRPr lang="en-GB" dirty="0"/>
                    </a:p>
                  </a:txBody>
                  <a:tcPr>
                    <a:noFill/>
                  </a:tcPr>
                </a:tc>
                <a:tc>
                  <a:txBody>
                    <a:bodyPr/>
                    <a:lstStyle/>
                    <a:p>
                      <a:r>
                        <a:rPr lang="en-GB" dirty="0" smtClean="0"/>
                        <a:t>T</a:t>
                      </a:r>
                    </a:p>
                    <a:p>
                      <a:endParaRPr lang="en-GB" dirty="0"/>
                    </a:p>
                  </a:txBody>
                  <a:tcPr/>
                </a:tc>
                <a:tc>
                  <a:txBody>
                    <a:bodyPr/>
                    <a:lstStyle/>
                    <a:p>
                      <a:r>
                        <a:rPr lang="en-GB" dirty="0" smtClean="0"/>
                        <a:t>t</a:t>
                      </a:r>
                      <a:endParaRPr lang="en-GB" dirty="0"/>
                    </a:p>
                  </a:txBody>
                  <a:tcPr/>
                </a:tc>
              </a:tr>
              <a:tr h="370840">
                <a:tc>
                  <a:txBody>
                    <a:bodyPr/>
                    <a:lstStyle/>
                    <a:p>
                      <a:r>
                        <a:rPr lang="en-GB" dirty="0" smtClean="0"/>
                        <a:t>T</a:t>
                      </a:r>
                      <a:endParaRPr lang="en-GB" dirty="0"/>
                    </a:p>
                  </a:txBody>
                  <a:tcPr/>
                </a:tc>
                <a:tc>
                  <a:txBody>
                    <a:bodyPr/>
                    <a:lstStyle/>
                    <a:p>
                      <a:r>
                        <a:rPr lang="en-GB" dirty="0" smtClean="0"/>
                        <a:t>TT</a:t>
                      </a:r>
                    </a:p>
                    <a:p>
                      <a:r>
                        <a:rPr lang="en-GB" dirty="0" smtClean="0"/>
                        <a:t>Tall</a:t>
                      </a:r>
                      <a:endParaRPr lang="en-GB" dirty="0"/>
                    </a:p>
                  </a:txBody>
                  <a:tcPr/>
                </a:tc>
                <a:tc>
                  <a:txBody>
                    <a:bodyPr/>
                    <a:lstStyle/>
                    <a:p>
                      <a:r>
                        <a:rPr lang="en-GB" dirty="0" err="1" smtClean="0"/>
                        <a:t>Tt</a:t>
                      </a:r>
                      <a:endParaRPr lang="en-GB" dirty="0" smtClean="0"/>
                    </a:p>
                    <a:p>
                      <a:r>
                        <a:rPr lang="en-GB" dirty="0" smtClean="0"/>
                        <a:t>Tall</a:t>
                      </a:r>
                      <a:endParaRPr lang="en-GB" dirty="0"/>
                    </a:p>
                  </a:txBody>
                  <a:tcPr/>
                </a:tc>
              </a:tr>
              <a:tr h="370840">
                <a:tc>
                  <a:txBody>
                    <a:bodyPr/>
                    <a:lstStyle/>
                    <a:p>
                      <a:r>
                        <a:rPr lang="en-GB" dirty="0" smtClean="0"/>
                        <a:t>t</a:t>
                      </a:r>
                      <a:endParaRPr lang="en-GB" dirty="0"/>
                    </a:p>
                  </a:txBody>
                  <a:tcPr/>
                </a:tc>
                <a:tc>
                  <a:txBody>
                    <a:bodyPr/>
                    <a:lstStyle/>
                    <a:p>
                      <a:r>
                        <a:rPr lang="en-GB" dirty="0" err="1" smtClean="0"/>
                        <a:t>Tt</a:t>
                      </a:r>
                      <a:endParaRPr lang="en-GB" dirty="0" smtClean="0"/>
                    </a:p>
                    <a:p>
                      <a:r>
                        <a:rPr lang="en-GB" dirty="0" smtClean="0"/>
                        <a:t>Tall</a:t>
                      </a:r>
                      <a:endParaRPr lang="en-GB" dirty="0"/>
                    </a:p>
                  </a:txBody>
                  <a:tcPr/>
                </a:tc>
                <a:tc>
                  <a:txBody>
                    <a:bodyPr/>
                    <a:lstStyle/>
                    <a:p>
                      <a:r>
                        <a:rPr lang="en-GB" dirty="0" err="1" smtClean="0"/>
                        <a:t>tt</a:t>
                      </a:r>
                      <a:endParaRPr lang="en-GB" dirty="0" smtClean="0"/>
                    </a:p>
                    <a:p>
                      <a:r>
                        <a:rPr lang="en-GB" dirty="0" smtClean="0"/>
                        <a:t>Short</a:t>
                      </a:r>
                      <a:endParaRPr lang="en-GB" dirty="0"/>
                    </a:p>
                  </a:txBody>
                  <a:tcPr/>
                </a:tc>
              </a:tr>
            </a:tbl>
          </a:graphicData>
        </a:graphic>
      </p:graphicFrame>
    </p:spTree>
    <p:extLst>
      <p:ext uri="{BB962C8B-B14F-4D97-AF65-F5344CB8AC3E}">
        <p14:creationId xmlns:p14="http://schemas.microsoft.com/office/powerpoint/2010/main" val="181073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580">
                                          <p:stCondLst>
                                            <p:cond delay="0"/>
                                          </p:stCondLst>
                                        </p:cTn>
                                        <p:tgtEl>
                                          <p:spTgt spid="9"/>
                                        </p:tgtEl>
                                      </p:cBhvr>
                                    </p:animEffect>
                                    <p:anim calcmode="lin" valueType="num">
                                      <p:cBhvr>
                                        <p:cTn id="5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5" dur="26">
                                          <p:stCondLst>
                                            <p:cond delay="650"/>
                                          </p:stCondLst>
                                        </p:cTn>
                                        <p:tgtEl>
                                          <p:spTgt spid="9"/>
                                        </p:tgtEl>
                                      </p:cBhvr>
                                      <p:to x="100000" y="60000"/>
                                    </p:animScale>
                                    <p:animScale>
                                      <p:cBhvr>
                                        <p:cTn id="56" dur="166" decel="50000">
                                          <p:stCondLst>
                                            <p:cond delay="676"/>
                                          </p:stCondLst>
                                        </p:cTn>
                                        <p:tgtEl>
                                          <p:spTgt spid="9"/>
                                        </p:tgtEl>
                                      </p:cBhvr>
                                      <p:to x="100000" y="100000"/>
                                    </p:animScale>
                                    <p:animScale>
                                      <p:cBhvr>
                                        <p:cTn id="57" dur="26">
                                          <p:stCondLst>
                                            <p:cond delay="1312"/>
                                          </p:stCondLst>
                                        </p:cTn>
                                        <p:tgtEl>
                                          <p:spTgt spid="9"/>
                                        </p:tgtEl>
                                      </p:cBhvr>
                                      <p:to x="100000" y="80000"/>
                                    </p:animScale>
                                    <p:animScale>
                                      <p:cBhvr>
                                        <p:cTn id="58" dur="166" decel="50000">
                                          <p:stCondLst>
                                            <p:cond delay="1338"/>
                                          </p:stCondLst>
                                        </p:cTn>
                                        <p:tgtEl>
                                          <p:spTgt spid="9"/>
                                        </p:tgtEl>
                                      </p:cBhvr>
                                      <p:to x="100000" y="100000"/>
                                    </p:animScale>
                                    <p:animScale>
                                      <p:cBhvr>
                                        <p:cTn id="59" dur="26">
                                          <p:stCondLst>
                                            <p:cond delay="1642"/>
                                          </p:stCondLst>
                                        </p:cTn>
                                        <p:tgtEl>
                                          <p:spTgt spid="9"/>
                                        </p:tgtEl>
                                      </p:cBhvr>
                                      <p:to x="100000" y="90000"/>
                                    </p:animScale>
                                    <p:animScale>
                                      <p:cBhvr>
                                        <p:cTn id="60" dur="166" decel="50000">
                                          <p:stCondLst>
                                            <p:cond delay="1668"/>
                                          </p:stCondLst>
                                        </p:cTn>
                                        <p:tgtEl>
                                          <p:spTgt spid="9"/>
                                        </p:tgtEl>
                                      </p:cBhvr>
                                      <p:to x="100000" y="100000"/>
                                    </p:animScale>
                                    <p:animScale>
                                      <p:cBhvr>
                                        <p:cTn id="61" dur="26">
                                          <p:stCondLst>
                                            <p:cond delay="1808"/>
                                          </p:stCondLst>
                                        </p:cTn>
                                        <p:tgtEl>
                                          <p:spTgt spid="9"/>
                                        </p:tgtEl>
                                      </p:cBhvr>
                                      <p:to x="100000" y="95000"/>
                                    </p:animScale>
                                    <p:animScale>
                                      <p:cBhvr>
                                        <p:cTn id="6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M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MP</Template>
  <TotalTime>30340</TotalTime>
  <Words>3091</Words>
  <Application>Microsoft Office PowerPoint</Application>
  <PresentationFormat>On-screen Show (4:3)</PresentationFormat>
  <Paragraphs>311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Template MP</vt:lpstr>
      <vt:lpstr>Topic 4: Genetics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4: Genetics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Mark Polko</dc:creator>
  <cp:lastModifiedBy>Mark Polko</cp:lastModifiedBy>
  <cp:revision>319</cp:revision>
  <dcterms:created xsi:type="dcterms:W3CDTF">2013-08-21T17:54:09Z</dcterms:created>
  <dcterms:modified xsi:type="dcterms:W3CDTF">2014-03-13T09:51:36Z</dcterms:modified>
</cp:coreProperties>
</file>