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0"/>
  </p:notesMasterIdLst>
  <p:sldIdLst>
    <p:sldId id="256" r:id="rId2"/>
    <p:sldId id="257" r:id="rId3"/>
    <p:sldId id="269" r:id="rId4"/>
    <p:sldId id="286"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671" autoAdjust="0"/>
  </p:normalViewPr>
  <p:slideViewPr>
    <p:cSldViewPr>
      <p:cViewPr varScale="1">
        <p:scale>
          <a:sx n="70" d="100"/>
          <a:sy n="70" d="100"/>
        </p:scale>
        <p:origin x="-128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C26D04-683E-4AE6-9917-FE11D873EC87}"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44ED83BE-AFDE-4A8A-A50C-3A3688C0387A}">
      <dgm:prSet custT="1"/>
      <dgm:spPr/>
      <dgm:t>
        <a:bodyPr/>
        <a:lstStyle/>
        <a:p>
          <a:pPr rtl="0"/>
          <a:r>
            <a:rPr lang="en-GB" sz="1800" smtClean="0"/>
            <a:t>4.2.1 State that meiosis is a reduction division of a diploid nucleus to form haploid nuclei.</a:t>
          </a:r>
          <a:endParaRPr lang="en-GB" sz="1800"/>
        </a:p>
      </dgm:t>
    </dgm:pt>
    <dgm:pt modelId="{32708B33-F642-4967-97B9-F2E70831A87F}" type="parTrans" cxnId="{AFF312FC-6973-4155-AB54-1C8519E6F61D}">
      <dgm:prSet/>
      <dgm:spPr/>
      <dgm:t>
        <a:bodyPr/>
        <a:lstStyle/>
        <a:p>
          <a:endParaRPr lang="en-GB" sz="2000"/>
        </a:p>
      </dgm:t>
    </dgm:pt>
    <dgm:pt modelId="{2608D400-616D-49A1-818E-3F4BB70E8B25}" type="sibTrans" cxnId="{AFF312FC-6973-4155-AB54-1C8519E6F61D}">
      <dgm:prSet/>
      <dgm:spPr/>
      <dgm:t>
        <a:bodyPr/>
        <a:lstStyle/>
        <a:p>
          <a:endParaRPr lang="en-GB" sz="2000"/>
        </a:p>
      </dgm:t>
    </dgm:pt>
    <dgm:pt modelId="{A560C115-F61C-4623-BE45-0637B8AF7050}">
      <dgm:prSet custT="1"/>
      <dgm:spPr/>
      <dgm:t>
        <a:bodyPr/>
        <a:lstStyle/>
        <a:p>
          <a:pPr rtl="0"/>
          <a:r>
            <a:rPr lang="en-GB" sz="1800" smtClean="0"/>
            <a:t>4.2.2 Define </a:t>
          </a:r>
          <a:r>
            <a:rPr lang="en-GB" sz="1800" i="1" smtClean="0"/>
            <a:t>homologous chromosomes</a:t>
          </a:r>
          <a:r>
            <a:rPr lang="en-GB" sz="1800" smtClean="0"/>
            <a:t>. </a:t>
          </a:r>
          <a:endParaRPr lang="en-GB" sz="1800"/>
        </a:p>
      </dgm:t>
    </dgm:pt>
    <dgm:pt modelId="{3605E544-06C3-45B4-B944-0BBC92E6CA59}" type="parTrans" cxnId="{BD96CAB3-08A9-47B5-B579-7C12A0F856CB}">
      <dgm:prSet/>
      <dgm:spPr/>
      <dgm:t>
        <a:bodyPr/>
        <a:lstStyle/>
        <a:p>
          <a:endParaRPr lang="en-GB" sz="2000"/>
        </a:p>
      </dgm:t>
    </dgm:pt>
    <dgm:pt modelId="{6F47990A-762B-4CA8-B601-6135B146BD11}" type="sibTrans" cxnId="{BD96CAB3-08A9-47B5-B579-7C12A0F856CB}">
      <dgm:prSet/>
      <dgm:spPr/>
      <dgm:t>
        <a:bodyPr/>
        <a:lstStyle/>
        <a:p>
          <a:endParaRPr lang="en-GB" sz="2000"/>
        </a:p>
      </dgm:t>
    </dgm:pt>
    <dgm:pt modelId="{F23FFB64-9791-40CD-83FE-80D5C67DFB0C}">
      <dgm:prSet custT="1"/>
      <dgm:spPr/>
      <dgm:t>
        <a:bodyPr/>
        <a:lstStyle/>
        <a:p>
          <a:pPr rtl="0"/>
          <a:r>
            <a:rPr lang="en-GB" sz="1800" smtClean="0"/>
            <a:t>4.2.3 Outline the process of meiosis, including pairing of homologous chromosomes and crossing over, followed by two divisions, which results in four haploid cells.</a:t>
          </a:r>
          <a:endParaRPr lang="en-GB" sz="1800"/>
        </a:p>
      </dgm:t>
    </dgm:pt>
    <dgm:pt modelId="{67B2C300-935D-46F3-BF93-A982750B995D}" type="parTrans" cxnId="{81625BFF-7EA7-49B1-A025-4977E71BC529}">
      <dgm:prSet/>
      <dgm:spPr/>
      <dgm:t>
        <a:bodyPr/>
        <a:lstStyle/>
        <a:p>
          <a:endParaRPr lang="en-GB" sz="2000"/>
        </a:p>
      </dgm:t>
    </dgm:pt>
    <dgm:pt modelId="{79DF4583-6EE3-429D-83B1-04850A11F1B6}" type="sibTrans" cxnId="{81625BFF-7EA7-49B1-A025-4977E71BC529}">
      <dgm:prSet/>
      <dgm:spPr/>
      <dgm:t>
        <a:bodyPr/>
        <a:lstStyle/>
        <a:p>
          <a:endParaRPr lang="en-GB" sz="2000"/>
        </a:p>
      </dgm:t>
    </dgm:pt>
    <dgm:pt modelId="{032FC0C4-72AB-4728-9879-C31F4087A3DF}">
      <dgm:prSet custT="1"/>
      <dgm:spPr/>
      <dgm:t>
        <a:bodyPr/>
        <a:lstStyle/>
        <a:p>
          <a:pPr rtl="0"/>
          <a:r>
            <a:rPr lang="en-GB" sz="1800" smtClean="0"/>
            <a:t>4.2.4 Explain that non-disjunction can lead to changes in chromosome number, illustrated by reference to Down syndrome (trisomy 21).</a:t>
          </a:r>
          <a:endParaRPr lang="en-GB" sz="1800"/>
        </a:p>
      </dgm:t>
    </dgm:pt>
    <dgm:pt modelId="{9467568F-2481-4837-BA77-8078CCBF8EF3}" type="parTrans" cxnId="{08C31314-0219-47A7-9E1E-4AAB237A95DC}">
      <dgm:prSet/>
      <dgm:spPr/>
      <dgm:t>
        <a:bodyPr/>
        <a:lstStyle/>
        <a:p>
          <a:endParaRPr lang="en-GB" sz="2000"/>
        </a:p>
      </dgm:t>
    </dgm:pt>
    <dgm:pt modelId="{001D6907-4969-4AF3-A63F-692D06CA8938}" type="sibTrans" cxnId="{08C31314-0219-47A7-9E1E-4AAB237A95DC}">
      <dgm:prSet/>
      <dgm:spPr/>
      <dgm:t>
        <a:bodyPr/>
        <a:lstStyle/>
        <a:p>
          <a:endParaRPr lang="en-GB" sz="2000"/>
        </a:p>
      </dgm:t>
    </dgm:pt>
    <dgm:pt modelId="{476D57F8-9AAF-4C99-8745-7470BFA60A53}">
      <dgm:prSet custT="1"/>
      <dgm:spPr/>
      <dgm:t>
        <a:bodyPr/>
        <a:lstStyle/>
        <a:p>
          <a:pPr rtl="0"/>
          <a:r>
            <a:rPr lang="en-GB" sz="1800" smtClean="0"/>
            <a:t>4.2.5 State that, in karyotyping, chromosomes are arranged in pairs according to their size and structure. </a:t>
          </a:r>
          <a:endParaRPr lang="en-GB" sz="1800"/>
        </a:p>
      </dgm:t>
    </dgm:pt>
    <dgm:pt modelId="{1D51CEBA-0B8E-4FC1-A3AE-99EAD4855537}" type="parTrans" cxnId="{E5655904-F107-4E1C-B219-D668071AF7C0}">
      <dgm:prSet/>
      <dgm:spPr/>
      <dgm:t>
        <a:bodyPr/>
        <a:lstStyle/>
        <a:p>
          <a:endParaRPr lang="en-GB" sz="2000"/>
        </a:p>
      </dgm:t>
    </dgm:pt>
    <dgm:pt modelId="{1FC1A91C-221C-4EE6-A209-5E6744017E76}" type="sibTrans" cxnId="{E5655904-F107-4E1C-B219-D668071AF7C0}">
      <dgm:prSet/>
      <dgm:spPr/>
      <dgm:t>
        <a:bodyPr/>
        <a:lstStyle/>
        <a:p>
          <a:endParaRPr lang="en-GB" sz="2000"/>
        </a:p>
      </dgm:t>
    </dgm:pt>
    <dgm:pt modelId="{835C03AA-35A4-44DF-B00F-B35BC0AA762C}">
      <dgm:prSet custT="1"/>
      <dgm:spPr/>
      <dgm:t>
        <a:bodyPr/>
        <a:lstStyle/>
        <a:p>
          <a:pPr rtl="0"/>
          <a:r>
            <a:rPr lang="en-GB" sz="1800" dirty="0" smtClean="0"/>
            <a:t>4.2.6 State that karyotyping is performed using cells collected by chorionic villus sampling or amniocentesis, for pre-natal diagnosis of chromosome abnormalities.</a:t>
          </a:r>
          <a:endParaRPr lang="en-GB" sz="1800" dirty="0"/>
        </a:p>
      </dgm:t>
    </dgm:pt>
    <dgm:pt modelId="{EC65DEDA-B610-49CC-A5A4-3EEDBF2A6CB4}" type="parTrans" cxnId="{63B054B6-D225-49AF-B3BD-1D6FC3DA2220}">
      <dgm:prSet/>
      <dgm:spPr/>
      <dgm:t>
        <a:bodyPr/>
        <a:lstStyle/>
        <a:p>
          <a:endParaRPr lang="en-GB" sz="2000"/>
        </a:p>
      </dgm:t>
    </dgm:pt>
    <dgm:pt modelId="{03935CFB-440F-4EF5-B3CE-352A0160C4FD}" type="sibTrans" cxnId="{63B054B6-D225-49AF-B3BD-1D6FC3DA2220}">
      <dgm:prSet/>
      <dgm:spPr/>
      <dgm:t>
        <a:bodyPr/>
        <a:lstStyle/>
        <a:p>
          <a:endParaRPr lang="en-GB" sz="2000"/>
        </a:p>
      </dgm:t>
    </dgm:pt>
    <dgm:pt modelId="{7F7DBFD7-4E1E-4A0C-8B48-3DE546D6A906}">
      <dgm:prSet custT="1"/>
      <dgm:spPr/>
      <dgm:t>
        <a:bodyPr/>
        <a:lstStyle/>
        <a:p>
          <a:pPr rtl="0"/>
          <a:r>
            <a:rPr lang="en-GB" sz="1800" dirty="0" smtClean="0"/>
            <a:t>4.2.7 Analyse a human karyotype to determine gender and whether nondisjunction has occurred.</a:t>
          </a:r>
          <a:endParaRPr lang="en-GB" sz="1800" dirty="0"/>
        </a:p>
      </dgm:t>
    </dgm:pt>
    <dgm:pt modelId="{5C20D747-D02A-4B29-A518-AFB6893565A5}" type="parTrans" cxnId="{E9ECC003-1547-4E66-835B-6D4ADC510266}">
      <dgm:prSet/>
      <dgm:spPr/>
      <dgm:t>
        <a:bodyPr/>
        <a:lstStyle/>
        <a:p>
          <a:endParaRPr lang="en-GB" sz="2000"/>
        </a:p>
      </dgm:t>
    </dgm:pt>
    <dgm:pt modelId="{AF8A6154-C80F-4C4F-AA05-F8F06D6E455B}" type="sibTrans" cxnId="{E9ECC003-1547-4E66-835B-6D4ADC510266}">
      <dgm:prSet/>
      <dgm:spPr/>
      <dgm:t>
        <a:bodyPr/>
        <a:lstStyle/>
        <a:p>
          <a:endParaRPr lang="en-GB" sz="2000"/>
        </a:p>
      </dgm:t>
    </dgm:pt>
    <dgm:pt modelId="{BEC64EF9-AA8C-4591-BB9E-F8420107C40E}" type="pres">
      <dgm:prSet presAssocID="{6CC26D04-683E-4AE6-9917-FE11D873EC87}" presName="linear" presStyleCnt="0">
        <dgm:presLayoutVars>
          <dgm:animLvl val="lvl"/>
          <dgm:resizeHandles val="exact"/>
        </dgm:presLayoutVars>
      </dgm:prSet>
      <dgm:spPr/>
      <dgm:t>
        <a:bodyPr/>
        <a:lstStyle/>
        <a:p>
          <a:endParaRPr lang="en-GB"/>
        </a:p>
      </dgm:t>
    </dgm:pt>
    <dgm:pt modelId="{9E2C55DE-FBC2-469A-9FAA-4B0A81CD2E07}" type="pres">
      <dgm:prSet presAssocID="{44ED83BE-AFDE-4A8A-A50C-3A3688C0387A}" presName="parentText" presStyleLbl="node1" presStyleIdx="0" presStyleCnt="7">
        <dgm:presLayoutVars>
          <dgm:chMax val="0"/>
          <dgm:bulletEnabled val="1"/>
        </dgm:presLayoutVars>
      </dgm:prSet>
      <dgm:spPr/>
      <dgm:t>
        <a:bodyPr/>
        <a:lstStyle/>
        <a:p>
          <a:endParaRPr lang="en-GB"/>
        </a:p>
      </dgm:t>
    </dgm:pt>
    <dgm:pt modelId="{978D43FF-5906-4742-A3F8-BE21024E04C3}" type="pres">
      <dgm:prSet presAssocID="{2608D400-616D-49A1-818E-3F4BB70E8B25}" presName="spacer" presStyleCnt="0"/>
      <dgm:spPr/>
    </dgm:pt>
    <dgm:pt modelId="{70CA8743-502B-4694-8694-23890C2CF863}" type="pres">
      <dgm:prSet presAssocID="{A560C115-F61C-4623-BE45-0637B8AF7050}" presName="parentText" presStyleLbl="node1" presStyleIdx="1" presStyleCnt="7">
        <dgm:presLayoutVars>
          <dgm:chMax val="0"/>
          <dgm:bulletEnabled val="1"/>
        </dgm:presLayoutVars>
      </dgm:prSet>
      <dgm:spPr/>
      <dgm:t>
        <a:bodyPr/>
        <a:lstStyle/>
        <a:p>
          <a:endParaRPr lang="en-GB"/>
        </a:p>
      </dgm:t>
    </dgm:pt>
    <dgm:pt modelId="{07434F23-2904-4AD8-B3ED-1C4714E0A8F4}" type="pres">
      <dgm:prSet presAssocID="{6F47990A-762B-4CA8-B601-6135B146BD11}" presName="spacer" presStyleCnt="0"/>
      <dgm:spPr/>
    </dgm:pt>
    <dgm:pt modelId="{DC261E7D-87BA-4040-97F2-9163DC58961C}" type="pres">
      <dgm:prSet presAssocID="{F23FFB64-9791-40CD-83FE-80D5C67DFB0C}" presName="parentText" presStyleLbl="node1" presStyleIdx="2" presStyleCnt="7">
        <dgm:presLayoutVars>
          <dgm:chMax val="0"/>
          <dgm:bulletEnabled val="1"/>
        </dgm:presLayoutVars>
      </dgm:prSet>
      <dgm:spPr/>
      <dgm:t>
        <a:bodyPr/>
        <a:lstStyle/>
        <a:p>
          <a:endParaRPr lang="en-GB"/>
        </a:p>
      </dgm:t>
    </dgm:pt>
    <dgm:pt modelId="{D61A6E43-B0F1-4A0A-AEF8-27FF60E1567C}" type="pres">
      <dgm:prSet presAssocID="{79DF4583-6EE3-429D-83B1-04850A11F1B6}" presName="spacer" presStyleCnt="0"/>
      <dgm:spPr/>
    </dgm:pt>
    <dgm:pt modelId="{BB2F5931-BBB2-4EBF-B9A5-E1CB5E09C831}" type="pres">
      <dgm:prSet presAssocID="{032FC0C4-72AB-4728-9879-C31F4087A3DF}" presName="parentText" presStyleLbl="node1" presStyleIdx="3" presStyleCnt="7">
        <dgm:presLayoutVars>
          <dgm:chMax val="0"/>
          <dgm:bulletEnabled val="1"/>
        </dgm:presLayoutVars>
      </dgm:prSet>
      <dgm:spPr/>
      <dgm:t>
        <a:bodyPr/>
        <a:lstStyle/>
        <a:p>
          <a:endParaRPr lang="en-GB"/>
        </a:p>
      </dgm:t>
    </dgm:pt>
    <dgm:pt modelId="{CD75A1D4-E533-4B54-BB8E-D566B3551941}" type="pres">
      <dgm:prSet presAssocID="{001D6907-4969-4AF3-A63F-692D06CA8938}" presName="spacer" presStyleCnt="0"/>
      <dgm:spPr/>
    </dgm:pt>
    <dgm:pt modelId="{70127FCD-8EBD-478D-9BF2-93350326BFCC}" type="pres">
      <dgm:prSet presAssocID="{476D57F8-9AAF-4C99-8745-7470BFA60A53}" presName="parentText" presStyleLbl="node1" presStyleIdx="4" presStyleCnt="7">
        <dgm:presLayoutVars>
          <dgm:chMax val="0"/>
          <dgm:bulletEnabled val="1"/>
        </dgm:presLayoutVars>
      </dgm:prSet>
      <dgm:spPr/>
      <dgm:t>
        <a:bodyPr/>
        <a:lstStyle/>
        <a:p>
          <a:endParaRPr lang="en-GB"/>
        </a:p>
      </dgm:t>
    </dgm:pt>
    <dgm:pt modelId="{18087C63-3C57-4F7D-B213-F4574470329D}" type="pres">
      <dgm:prSet presAssocID="{1FC1A91C-221C-4EE6-A209-5E6744017E76}" presName="spacer" presStyleCnt="0"/>
      <dgm:spPr/>
    </dgm:pt>
    <dgm:pt modelId="{FE9137CC-58B8-499D-B224-835092A8E999}" type="pres">
      <dgm:prSet presAssocID="{835C03AA-35A4-44DF-B00F-B35BC0AA762C}" presName="parentText" presStyleLbl="node1" presStyleIdx="5" presStyleCnt="7">
        <dgm:presLayoutVars>
          <dgm:chMax val="0"/>
          <dgm:bulletEnabled val="1"/>
        </dgm:presLayoutVars>
      </dgm:prSet>
      <dgm:spPr/>
      <dgm:t>
        <a:bodyPr/>
        <a:lstStyle/>
        <a:p>
          <a:endParaRPr lang="en-GB"/>
        </a:p>
      </dgm:t>
    </dgm:pt>
    <dgm:pt modelId="{D67E965A-F756-41C6-AB51-CA160BF917D0}" type="pres">
      <dgm:prSet presAssocID="{03935CFB-440F-4EF5-B3CE-352A0160C4FD}" presName="spacer" presStyleCnt="0"/>
      <dgm:spPr/>
    </dgm:pt>
    <dgm:pt modelId="{FF757AB6-A80A-40C4-930F-C85232E79DE3}" type="pres">
      <dgm:prSet presAssocID="{7F7DBFD7-4E1E-4A0C-8B48-3DE546D6A906}" presName="parentText" presStyleLbl="node1" presStyleIdx="6" presStyleCnt="7">
        <dgm:presLayoutVars>
          <dgm:chMax val="0"/>
          <dgm:bulletEnabled val="1"/>
        </dgm:presLayoutVars>
      </dgm:prSet>
      <dgm:spPr/>
      <dgm:t>
        <a:bodyPr/>
        <a:lstStyle/>
        <a:p>
          <a:endParaRPr lang="en-GB"/>
        </a:p>
      </dgm:t>
    </dgm:pt>
  </dgm:ptLst>
  <dgm:cxnLst>
    <dgm:cxn modelId="{22FFAC9B-839E-4660-AFC3-3D1C4BB6AE2D}" type="presOf" srcId="{7F7DBFD7-4E1E-4A0C-8B48-3DE546D6A906}" destId="{FF757AB6-A80A-40C4-930F-C85232E79DE3}" srcOrd="0" destOrd="0" presId="urn:microsoft.com/office/officeart/2005/8/layout/vList2"/>
    <dgm:cxn modelId="{AF3C41AE-0F83-4600-8EEC-7EFA0C9F3B24}" type="presOf" srcId="{A560C115-F61C-4623-BE45-0637B8AF7050}" destId="{70CA8743-502B-4694-8694-23890C2CF863}" srcOrd="0" destOrd="0" presId="urn:microsoft.com/office/officeart/2005/8/layout/vList2"/>
    <dgm:cxn modelId="{AFF312FC-6973-4155-AB54-1C8519E6F61D}" srcId="{6CC26D04-683E-4AE6-9917-FE11D873EC87}" destId="{44ED83BE-AFDE-4A8A-A50C-3A3688C0387A}" srcOrd="0" destOrd="0" parTransId="{32708B33-F642-4967-97B9-F2E70831A87F}" sibTransId="{2608D400-616D-49A1-818E-3F4BB70E8B25}"/>
    <dgm:cxn modelId="{B16B2904-2D1E-4612-BC31-4C9308D419D4}" type="presOf" srcId="{032FC0C4-72AB-4728-9879-C31F4087A3DF}" destId="{BB2F5931-BBB2-4EBF-B9A5-E1CB5E09C831}" srcOrd="0" destOrd="0" presId="urn:microsoft.com/office/officeart/2005/8/layout/vList2"/>
    <dgm:cxn modelId="{08C31314-0219-47A7-9E1E-4AAB237A95DC}" srcId="{6CC26D04-683E-4AE6-9917-FE11D873EC87}" destId="{032FC0C4-72AB-4728-9879-C31F4087A3DF}" srcOrd="3" destOrd="0" parTransId="{9467568F-2481-4837-BA77-8078CCBF8EF3}" sibTransId="{001D6907-4969-4AF3-A63F-692D06CA8938}"/>
    <dgm:cxn modelId="{63B054B6-D225-49AF-B3BD-1D6FC3DA2220}" srcId="{6CC26D04-683E-4AE6-9917-FE11D873EC87}" destId="{835C03AA-35A4-44DF-B00F-B35BC0AA762C}" srcOrd="5" destOrd="0" parTransId="{EC65DEDA-B610-49CC-A5A4-3EEDBF2A6CB4}" sibTransId="{03935CFB-440F-4EF5-B3CE-352A0160C4FD}"/>
    <dgm:cxn modelId="{F5F5E3CF-B825-45A3-A0FB-D028787CAE6E}" type="presOf" srcId="{44ED83BE-AFDE-4A8A-A50C-3A3688C0387A}" destId="{9E2C55DE-FBC2-469A-9FAA-4B0A81CD2E07}" srcOrd="0" destOrd="0" presId="urn:microsoft.com/office/officeart/2005/8/layout/vList2"/>
    <dgm:cxn modelId="{BD96CAB3-08A9-47B5-B579-7C12A0F856CB}" srcId="{6CC26D04-683E-4AE6-9917-FE11D873EC87}" destId="{A560C115-F61C-4623-BE45-0637B8AF7050}" srcOrd="1" destOrd="0" parTransId="{3605E544-06C3-45B4-B944-0BBC92E6CA59}" sibTransId="{6F47990A-762B-4CA8-B601-6135B146BD11}"/>
    <dgm:cxn modelId="{488BE64C-88ED-4DE0-961A-DEC068B0D964}" type="presOf" srcId="{6CC26D04-683E-4AE6-9917-FE11D873EC87}" destId="{BEC64EF9-AA8C-4591-BB9E-F8420107C40E}" srcOrd="0" destOrd="0" presId="urn:microsoft.com/office/officeart/2005/8/layout/vList2"/>
    <dgm:cxn modelId="{B3A91409-6583-4A66-B67C-010B5710F9E7}" type="presOf" srcId="{476D57F8-9AAF-4C99-8745-7470BFA60A53}" destId="{70127FCD-8EBD-478D-9BF2-93350326BFCC}" srcOrd="0" destOrd="0" presId="urn:microsoft.com/office/officeart/2005/8/layout/vList2"/>
    <dgm:cxn modelId="{E9ECC003-1547-4E66-835B-6D4ADC510266}" srcId="{6CC26D04-683E-4AE6-9917-FE11D873EC87}" destId="{7F7DBFD7-4E1E-4A0C-8B48-3DE546D6A906}" srcOrd="6" destOrd="0" parTransId="{5C20D747-D02A-4B29-A518-AFB6893565A5}" sibTransId="{AF8A6154-C80F-4C4F-AA05-F8F06D6E455B}"/>
    <dgm:cxn modelId="{E5655904-F107-4E1C-B219-D668071AF7C0}" srcId="{6CC26D04-683E-4AE6-9917-FE11D873EC87}" destId="{476D57F8-9AAF-4C99-8745-7470BFA60A53}" srcOrd="4" destOrd="0" parTransId="{1D51CEBA-0B8E-4FC1-A3AE-99EAD4855537}" sibTransId="{1FC1A91C-221C-4EE6-A209-5E6744017E76}"/>
    <dgm:cxn modelId="{81625BFF-7EA7-49B1-A025-4977E71BC529}" srcId="{6CC26D04-683E-4AE6-9917-FE11D873EC87}" destId="{F23FFB64-9791-40CD-83FE-80D5C67DFB0C}" srcOrd="2" destOrd="0" parTransId="{67B2C300-935D-46F3-BF93-A982750B995D}" sibTransId="{79DF4583-6EE3-429D-83B1-04850A11F1B6}"/>
    <dgm:cxn modelId="{1FDBB271-3D2B-46B3-ADDC-DF6AA1CE5699}" type="presOf" srcId="{835C03AA-35A4-44DF-B00F-B35BC0AA762C}" destId="{FE9137CC-58B8-499D-B224-835092A8E999}" srcOrd="0" destOrd="0" presId="urn:microsoft.com/office/officeart/2005/8/layout/vList2"/>
    <dgm:cxn modelId="{EE75D868-5E6E-43AB-9F3E-E82D5978CB14}" type="presOf" srcId="{F23FFB64-9791-40CD-83FE-80D5C67DFB0C}" destId="{DC261E7D-87BA-4040-97F2-9163DC58961C}" srcOrd="0" destOrd="0" presId="urn:microsoft.com/office/officeart/2005/8/layout/vList2"/>
    <dgm:cxn modelId="{D5F6EA67-66EA-43BF-AF0C-5F17F821521B}" type="presParOf" srcId="{BEC64EF9-AA8C-4591-BB9E-F8420107C40E}" destId="{9E2C55DE-FBC2-469A-9FAA-4B0A81CD2E07}" srcOrd="0" destOrd="0" presId="urn:microsoft.com/office/officeart/2005/8/layout/vList2"/>
    <dgm:cxn modelId="{83C95EB8-9D83-48DF-8961-050092BF9B86}" type="presParOf" srcId="{BEC64EF9-AA8C-4591-BB9E-F8420107C40E}" destId="{978D43FF-5906-4742-A3F8-BE21024E04C3}" srcOrd="1" destOrd="0" presId="urn:microsoft.com/office/officeart/2005/8/layout/vList2"/>
    <dgm:cxn modelId="{ACDAFC49-3933-4C8C-B0DD-ADF0B3D9F0E2}" type="presParOf" srcId="{BEC64EF9-AA8C-4591-BB9E-F8420107C40E}" destId="{70CA8743-502B-4694-8694-23890C2CF863}" srcOrd="2" destOrd="0" presId="urn:microsoft.com/office/officeart/2005/8/layout/vList2"/>
    <dgm:cxn modelId="{0CE18FD6-9F07-4539-9461-6632742CAC79}" type="presParOf" srcId="{BEC64EF9-AA8C-4591-BB9E-F8420107C40E}" destId="{07434F23-2904-4AD8-B3ED-1C4714E0A8F4}" srcOrd="3" destOrd="0" presId="urn:microsoft.com/office/officeart/2005/8/layout/vList2"/>
    <dgm:cxn modelId="{99F39ACB-F144-4E21-8F34-CFB1BFF324D0}" type="presParOf" srcId="{BEC64EF9-AA8C-4591-BB9E-F8420107C40E}" destId="{DC261E7D-87BA-4040-97F2-9163DC58961C}" srcOrd="4" destOrd="0" presId="urn:microsoft.com/office/officeart/2005/8/layout/vList2"/>
    <dgm:cxn modelId="{ED6F6BD8-314E-4FC5-9E46-1D05AEB7F037}" type="presParOf" srcId="{BEC64EF9-AA8C-4591-BB9E-F8420107C40E}" destId="{D61A6E43-B0F1-4A0A-AEF8-27FF60E1567C}" srcOrd="5" destOrd="0" presId="urn:microsoft.com/office/officeart/2005/8/layout/vList2"/>
    <dgm:cxn modelId="{4F89E1FB-9617-4FFF-B84E-8CDCB8F3516E}" type="presParOf" srcId="{BEC64EF9-AA8C-4591-BB9E-F8420107C40E}" destId="{BB2F5931-BBB2-4EBF-B9A5-E1CB5E09C831}" srcOrd="6" destOrd="0" presId="urn:microsoft.com/office/officeart/2005/8/layout/vList2"/>
    <dgm:cxn modelId="{BE452D62-C278-4037-8B20-E29C86EE3C01}" type="presParOf" srcId="{BEC64EF9-AA8C-4591-BB9E-F8420107C40E}" destId="{CD75A1D4-E533-4B54-BB8E-D566B3551941}" srcOrd="7" destOrd="0" presId="urn:microsoft.com/office/officeart/2005/8/layout/vList2"/>
    <dgm:cxn modelId="{9EBDEA7E-DFF5-45E2-8E84-9070AAE55158}" type="presParOf" srcId="{BEC64EF9-AA8C-4591-BB9E-F8420107C40E}" destId="{70127FCD-8EBD-478D-9BF2-93350326BFCC}" srcOrd="8" destOrd="0" presId="urn:microsoft.com/office/officeart/2005/8/layout/vList2"/>
    <dgm:cxn modelId="{B1612BFF-96A6-4B49-9E4D-44658997AC6E}" type="presParOf" srcId="{BEC64EF9-AA8C-4591-BB9E-F8420107C40E}" destId="{18087C63-3C57-4F7D-B213-F4574470329D}" srcOrd="9" destOrd="0" presId="urn:microsoft.com/office/officeart/2005/8/layout/vList2"/>
    <dgm:cxn modelId="{EFFE8C42-D9C7-438A-9B8E-8A26E1A5F6E6}" type="presParOf" srcId="{BEC64EF9-AA8C-4591-BB9E-F8420107C40E}" destId="{FE9137CC-58B8-499D-B224-835092A8E999}" srcOrd="10" destOrd="0" presId="urn:microsoft.com/office/officeart/2005/8/layout/vList2"/>
    <dgm:cxn modelId="{54A37B0E-00E7-4120-B909-CA33F436F217}" type="presParOf" srcId="{BEC64EF9-AA8C-4591-BB9E-F8420107C40E}" destId="{D67E965A-F756-41C6-AB51-CA160BF917D0}" srcOrd="11" destOrd="0" presId="urn:microsoft.com/office/officeart/2005/8/layout/vList2"/>
    <dgm:cxn modelId="{A173B34D-C6EE-4EF0-B071-64F7883C3414}" type="presParOf" srcId="{BEC64EF9-AA8C-4591-BB9E-F8420107C40E}" destId="{FF757AB6-A80A-40C4-930F-C85232E79DE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C55DE-FBC2-469A-9FAA-4B0A81CD2E07}">
      <dsp:nvSpPr>
        <dsp:cNvPr id="0" name=""/>
        <dsp:cNvSpPr/>
      </dsp:nvSpPr>
      <dsp:spPr>
        <a:xfrm>
          <a:off x="0" y="2855"/>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4.2.1 State that meiosis is a reduction division of a diploid nucleus to form haploid nuclei.</a:t>
          </a:r>
          <a:endParaRPr lang="en-GB" sz="1800" kern="1200"/>
        </a:p>
      </dsp:txBody>
      <dsp:txXfrm>
        <a:off x="39568" y="42423"/>
        <a:ext cx="8633833" cy="731421"/>
      </dsp:txXfrm>
    </dsp:sp>
    <dsp:sp modelId="{70CA8743-502B-4694-8694-23890C2CF863}">
      <dsp:nvSpPr>
        <dsp:cNvPr id="0" name=""/>
        <dsp:cNvSpPr/>
      </dsp:nvSpPr>
      <dsp:spPr>
        <a:xfrm>
          <a:off x="0" y="825043"/>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4.2.2 Define </a:t>
          </a:r>
          <a:r>
            <a:rPr lang="en-GB" sz="1800" i="1" kern="1200" smtClean="0"/>
            <a:t>homologous chromosomes</a:t>
          </a:r>
          <a:r>
            <a:rPr lang="en-GB" sz="1800" kern="1200" smtClean="0"/>
            <a:t>. </a:t>
          </a:r>
          <a:endParaRPr lang="en-GB" sz="1800" kern="1200"/>
        </a:p>
      </dsp:txBody>
      <dsp:txXfrm>
        <a:off x="39568" y="864611"/>
        <a:ext cx="8633833" cy="731421"/>
      </dsp:txXfrm>
    </dsp:sp>
    <dsp:sp modelId="{DC261E7D-87BA-4040-97F2-9163DC58961C}">
      <dsp:nvSpPr>
        <dsp:cNvPr id="0" name=""/>
        <dsp:cNvSpPr/>
      </dsp:nvSpPr>
      <dsp:spPr>
        <a:xfrm>
          <a:off x="0" y="1647230"/>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4.2.3 Outline the process of meiosis, including pairing of homologous chromosomes and crossing over, followed by two divisions, which results in four haploid cells.</a:t>
          </a:r>
          <a:endParaRPr lang="en-GB" sz="1800" kern="1200"/>
        </a:p>
      </dsp:txBody>
      <dsp:txXfrm>
        <a:off x="39568" y="1686798"/>
        <a:ext cx="8633833" cy="731421"/>
      </dsp:txXfrm>
    </dsp:sp>
    <dsp:sp modelId="{BB2F5931-BBB2-4EBF-B9A5-E1CB5E09C831}">
      <dsp:nvSpPr>
        <dsp:cNvPr id="0" name=""/>
        <dsp:cNvSpPr/>
      </dsp:nvSpPr>
      <dsp:spPr>
        <a:xfrm>
          <a:off x="0" y="2469417"/>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4.2.4 Explain that non-disjunction can lead to changes in chromosome number, illustrated by reference to Down syndrome (trisomy 21).</a:t>
          </a:r>
          <a:endParaRPr lang="en-GB" sz="1800" kern="1200"/>
        </a:p>
      </dsp:txBody>
      <dsp:txXfrm>
        <a:off x="39568" y="2508985"/>
        <a:ext cx="8633833" cy="731421"/>
      </dsp:txXfrm>
    </dsp:sp>
    <dsp:sp modelId="{70127FCD-8EBD-478D-9BF2-93350326BFCC}">
      <dsp:nvSpPr>
        <dsp:cNvPr id="0" name=""/>
        <dsp:cNvSpPr/>
      </dsp:nvSpPr>
      <dsp:spPr>
        <a:xfrm>
          <a:off x="0" y="3291604"/>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4.2.5 State that, in karyotyping, chromosomes are arranged in pairs according to their size and structure. </a:t>
          </a:r>
          <a:endParaRPr lang="en-GB" sz="1800" kern="1200"/>
        </a:p>
      </dsp:txBody>
      <dsp:txXfrm>
        <a:off x="39568" y="3331172"/>
        <a:ext cx="8633833" cy="731421"/>
      </dsp:txXfrm>
    </dsp:sp>
    <dsp:sp modelId="{FE9137CC-58B8-499D-B224-835092A8E999}">
      <dsp:nvSpPr>
        <dsp:cNvPr id="0" name=""/>
        <dsp:cNvSpPr/>
      </dsp:nvSpPr>
      <dsp:spPr>
        <a:xfrm>
          <a:off x="0" y="4113791"/>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4.2.6 State that karyotyping is performed using cells collected by chorionic villus sampling or amniocentesis, for pre-natal diagnosis of chromosome abnormalities.</a:t>
          </a:r>
          <a:endParaRPr lang="en-GB" sz="1800" kern="1200" dirty="0"/>
        </a:p>
      </dsp:txBody>
      <dsp:txXfrm>
        <a:off x="39568" y="4153359"/>
        <a:ext cx="8633833" cy="731421"/>
      </dsp:txXfrm>
    </dsp:sp>
    <dsp:sp modelId="{FF757AB6-A80A-40C4-930F-C85232E79DE3}">
      <dsp:nvSpPr>
        <dsp:cNvPr id="0" name=""/>
        <dsp:cNvSpPr/>
      </dsp:nvSpPr>
      <dsp:spPr>
        <a:xfrm>
          <a:off x="0" y="4935978"/>
          <a:ext cx="8712969" cy="810557"/>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4.2.7 Analyse a human karyotype to determine gender and whether nondisjunction has occurred.</a:t>
          </a:r>
          <a:endParaRPr lang="en-GB" sz="1800" kern="1200" dirty="0"/>
        </a:p>
      </dsp:txBody>
      <dsp:txXfrm>
        <a:off x="39568" y="4975546"/>
        <a:ext cx="8633833" cy="73142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622C23B-F302-4442-9272-4C062030D448}" type="datetimeFigureOut">
              <a:rPr lang="en-GB" smtClean="0"/>
              <a:t>10/03/2014</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2A20071-030F-43EC-B77C-337FD2E8140A}" type="slidenum">
              <a:rPr lang="en-GB" smtClean="0"/>
              <a:t>‹#›</a:t>
            </a:fld>
            <a:endParaRPr lang="en-GB"/>
          </a:p>
        </p:txBody>
      </p:sp>
    </p:spTree>
    <p:extLst>
      <p:ext uri="{BB962C8B-B14F-4D97-AF65-F5344CB8AC3E}">
        <p14:creationId xmlns:p14="http://schemas.microsoft.com/office/powerpoint/2010/main" val="1259014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FDE1410-EB66-40D9-9BAA-CF3C790CE997}" type="datetime1">
              <a:rPr lang="en-US" smtClean="0"/>
              <a:t>3/10/2014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IB Biology SFP - Mark Polko</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2D2B3B-882E-40F3-A32F-6DD516915044}"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8376A-6F0E-4BC5-8BC1-14B5429D2E18}"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0A37E-362F-4A7E-AAB4-F98E6B0E0B41}"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C85D5-EF2D-4108-BEBF-17C55537D511}"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3260A-077E-4CF2-BEC2-B50EF5400F7B}"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FC70443-CBB4-433B-A352-FA71B37D87B9}" type="datetime1">
              <a:rPr lang="en-US" smtClean="0"/>
              <a:t>3/10/2014</a:t>
            </a:fld>
            <a:endParaRPr lang="en-US"/>
          </a:p>
        </p:txBody>
      </p:sp>
      <p:sp>
        <p:nvSpPr>
          <p:cNvPr id="6" name="Footer Placeholder 5"/>
          <p:cNvSpPr>
            <a:spLocks noGrp="1"/>
          </p:cNvSpPr>
          <p:nvPr>
            <p:ph type="ftr" sz="quarter" idx="11"/>
          </p:nvPr>
        </p:nvSpPr>
        <p:spPr/>
        <p:txBody>
          <a:bodyPr/>
          <a:lstStyle/>
          <a:p>
            <a:r>
              <a:rPr lang="en-US" smtClean="0"/>
              <a:t>IB Biology SFP - Mark Polko</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06B31-7DA7-4FCB-AE4F-1CF433CBDF7C}" type="datetime1">
              <a:rPr lang="en-US" smtClean="0"/>
              <a:t>3/10/2014</a:t>
            </a:fld>
            <a:endParaRPr lang="en-US"/>
          </a:p>
        </p:txBody>
      </p:sp>
      <p:sp>
        <p:nvSpPr>
          <p:cNvPr id="8" name="Footer Placeholder 7"/>
          <p:cNvSpPr>
            <a:spLocks noGrp="1"/>
          </p:cNvSpPr>
          <p:nvPr>
            <p:ph type="ftr" sz="quarter" idx="11"/>
          </p:nvPr>
        </p:nvSpPr>
        <p:spPr/>
        <p:txBody>
          <a:bodyPr/>
          <a:lstStyle/>
          <a:p>
            <a:r>
              <a:rPr lang="en-US" smtClean="0"/>
              <a:t>IB Biology SFP - Mark Polko</a:t>
            </a:r>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25BAD-35E8-4AC1-906A-9CA51BABE166}" type="datetime1">
              <a:rPr lang="en-US" smtClean="0"/>
              <a:t>3/10/2014</a:t>
            </a:fld>
            <a:endParaRPr lang="en-US"/>
          </a:p>
        </p:txBody>
      </p:sp>
      <p:sp>
        <p:nvSpPr>
          <p:cNvPr id="4" name="Footer Placeholder 3"/>
          <p:cNvSpPr>
            <a:spLocks noGrp="1"/>
          </p:cNvSpPr>
          <p:nvPr>
            <p:ph type="ftr" sz="quarter" idx="11"/>
          </p:nvPr>
        </p:nvSpPr>
        <p:spPr/>
        <p:txBody>
          <a:bodyPr/>
          <a:lstStyle/>
          <a:p>
            <a:r>
              <a:rPr lang="en-US" smtClean="0"/>
              <a:t>IB Biology SFP - Mark Polko</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1C944-0708-44C6-839C-79B31600A10E}" type="datetime1">
              <a:rPr lang="en-US" smtClean="0"/>
              <a:t>3/10/2014</a:t>
            </a:fld>
            <a:endParaRPr lang="en-US"/>
          </a:p>
        </p:txBody>
      </p:sp>
      <p:sp>
        <p:nvSpPr>
          <p:cNvPr id="3" name="Footer Placeholder 2"/>
          <p:cNvSpPr>
            <a:spLocks noGrp="1"/>
          </p:cNvSpPr>
          <p:nvPr>
            <p:ph type="ftr" sz="quarter" idx="11"/>
          </p:nvPr>
        </p:nvSpPr>
        <p:spPr/>
        <p:txBody>
          <a:bodyPr/>
          <a:lstStyle/>
          <a:p>
            <a:r>
              <a:rPr lang="en-US" smtClean="0"/>
              <a:t>IB Biology SFP - Mark Polko</a:t>
            </a:r>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DBCD69-00CA-4272-B4A6-EE93FAF1A8E1}" type="datetime1">
              <a:rPr lang="en-US" smtClean="0"/>
              <a:t>3/10/2014</a:t>
            </a:fld>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EE7F6-FEB7-45E7-94F4-75C4FD9638B4}" type="datetime1">
              <a:rPr lang="en-US" smtClean="0"/>
              <a:t>3/10/2014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47904C7-27A4-4C04-BE2B-1694AE4406B9}" type="datetime1">
              <a:rPr lang="en-US" smtClean="0"/>
              <a:t>3/10/2014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IB Biology SFP - Mark Polko</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hyperlink" Target="http://sciencesfp.weebly.com/42-meiosi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umanasinc.com/webcontent/animations/content/mistakesmeiosis/mistakesmeiosis.html"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eosci.com/demos/10-1081_Human%20Genetics/Labs_HumanKaryotype.sw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video.about.com/pregnancy/Chorionic-Villus-Sampling.htm"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bZcGpjyOXt0"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xeculink.com/~ekimmel/karyotype_drag_and_drop.sw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List_of_organisms_by_chromosome_cou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hhe.com/biosci/bio_animations/08_MH_Meiosis_Web/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ezi.com/nwdbrp0hqtyr/?utm_campaign=share&amp;utm_medium=copy&amp;rc=ex0share"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iencesfp.weebly.com/401/login.php?redirect=/42-meiosis.html"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Topic 4: </a:t>
            </a:r>
            <a:r>
              <a:rPr lang="en-GB" dirty="0" smtClean="0">
                <a:solidFill>
                  <a:schemeClr val="bg1">
                    <a:lumMod val="65000"/>
                  </a:schemeClr>
                </a:solidFill>
              </a:rPr>
              <a:t>Genetics</a:t>
            </a:r>
            <a:endParaRPr lang="en-GB" dirty="0">
              <a:solidFill>
                <a:schemeClr val="bg1">
                  <a:lumMod val="65000"/>
                </a:schemeClr>
              </a:solidFill>
            </a:endParaRPr>
          </a:p>
        </p:txBody>
      </p:sp>
      <p:sp>
        <p:nvSpPr>
          <p:cNvPr id="3" name="Subtitle 2"/>
          <p:cNvSpPr>
            <a:spLocks noGrp="1"/>
          </p:cNvSpPr>
          <p:nvPr>
            <p:ph type="subTitle" idx="1"/>
          </p:nvPr>
        </p:nvSpPr>
        <p:spPr>
          <a:xfrm>
            <a:off x="4753302" y="4581128"/>
            <a:ext cx="3419098" cy="936104"/>
          </a:xfrm>
        </p:spPr>
        <p:txBody>
          <a:bodyPr>
            <a:noAutofit/>
          </a:bodyPr>
          <a:lstStyle/>
          <a:p>
            <a:r>
              <a:rPr lang="en-GB" sz="2400" dirty="0" smtClean="0">
                <a:solidFill>
                  <a:srgbClr val="C00000"/>
                </a:solidFill>
              </a:rPr>
              <a:t>4.2 Meiosis</a:t>
            </a:r>
            <a:r>
              <a:rPr lang="en-GB" sz="2400" dirty="0">
                <a:solidFill>
                  <a:srgbClr val="C00000"/>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dirty="0" smtClean="0"/>
              <a:t>IB Biology SFP - Mark Polko</a:t>
            </a:r>
            <a:endParaRPr lang="en-US" dirty="0"/>
          </a:p>
        </p:txBody>
      </p:sp>
      <p:sp>
        <p:nvSpPr>
          <p:cNvPr id="8" name="Slide Number Placeholder 7"/>
          <p:cNvSpPr>
            <a:spLocks noGrp="1"/>
          </p:cNvSpPr>
          <p:nvPr>
            <p:ph type="sldNum" sz="quarter" idx="12"/>
          </p:nvPr>
        </p:nvSpPr>
        <p:spPr/>
        <p:txBody>
          <a:bodyPr/>
          <a:lstStyle/>
          <a:p>
            <a:fld id="{6E2D2B3B-882E-40F3-A32F-6DD516915044}" type="slidenum">
              <a:rPr lang="en-US" smtClean="0"/>
              <a:pPr/>
              <a:t>1</a:t>
            </a:fld>
            <a:endParaRPr lang="en-US" dirty="0"/>
          </a:p>
        </p:txBody>
      </p:sp>
      <p:sp>
        <p:nvSpPr>
          <p:cNvPr id="10" name="Rectangle 9"/>
          <p:cNvSpPr/>
          <p:nvPr/>
        </p:nvSpPr>
        <p:spPr>
          <a:xfrm>
            <a:off x="4644008" y="0"/>
            <a:ext cx="3528392" cy="2276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1"/>
            <a:ext cx="3674230"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303" y="2561844"/>
            <a:ext cx="3576096" cy="275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0178" y="733713"/>
            <a:ext cx="3674230" cy="1285980"/>
          </a:xfrm>
          <a:prstGeom prst="rect">
            <a:avLst/>
          </a:prstGeom>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304823"/>
            <a:ext cx="1088504"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896" y="180594"/>
            <a:ext cx="1160512"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5435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10</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07504" y="980728"/>
            <a:ext cx="9036496" cy="5632311"/>
          </a:xfrm>
          <a:prstGeom prst="rect">
            <a:avLst/>
          </a:prstGeom>
        </p:spPr>
        <p:txBody>
          <a:bodyPr wrap="square">
            <a:spAutoFit/>
          </a:bodyPr>
          <a:lstStyle/>
          <a:p>
            <a:r>
              <a:rPr lang="en-GB" b="1" dirty="0"/>
              <a:t>Meiosis II</a:t>
            </a:r>
            <a:r>
              <a:rPr lang="en-GB" dirty="0"/>
              <a:t/>
            </a:r>
            <a:br>
              <a:rPr lang="en-GB" dirty="0"/>
            </a:br>
            <a:r>
              <a:rPr lang="en-GB" dirty="0"/>
              <a:t>The first stage of meiosis II is </a:t>
            </a:r>
            <a:r>
              <a:rPr lang="en-GB" b="1" dirty="0"/>
              <a:t>prophase II</a:t>
            </a:r>
            <a:r>
              <a:rPr lang="en-GB" dirty="0"/>
              <a:t>. </a:t>
            </a:r>
            <a:endParaRPr lang="en-GB" dirty="0" smtClean="0"/>
          </a:p>
          <a:p>
            <a:r>
              <a:rPr lang="en-GB" dirty="0" smtClean="0"/>
              <a:t>Here </a:t>
            </a:r>
            <a:r>
              <a:rPr lang="en-GB" dirty="0"/>
              <a:t>the cell </a:t>
            </a:r>
            <a:r>
              <a:rPr lang="en-GB" b="1" dirty="0"/>
              <a:t>has divided into two daughter haploid cells </a:t>
            </a:r>
            <a:r>
              <a:rPr lang="en-GB" dirty="0"/>
              <a:t>however the process does not end here as </a:t>
            </a:r>
            <a:r>
              <a:rPr lang="en-GB" b="1" dirty="0"/>
              <a:t>these two cells immediately start to divide again</a:t>
            </a:r>
            <a:r>
              <a:rPr lang="en-GB" dirty="0"/>
              <a:t>. </a:t>
            </a:r>
            <a:r>
              <a:rPr lang="en-GB" dirty="0" smtClean="0"/>
              <a:t>The </a:t>
            </a:r>
            <a:r>
              <a:rPr lang="en-GB" dirty="0"/>
              <a:t>spindle microtubules stretch out from each pole again and the nuclear membrane breaks down as in prophase I. </a:t>
            </a:r>
            <a:endParaRPr lang="en-GB" dirty="0" smtClean="0"/>
          </a:p>
          <a:p>
            <a:endParaRPr lang="en-GB" dirty="0"/>
          </a:p>
          <a:p>
            <a:r>
              <a:rPr lang="en-GB" dirty="0"/>
              <a:t>The second stage is </a:t>
            </a:r>
            <a:r>
              <a:rPr lang="en-GB" b="1" dirty="0"/>
              <a:t>metaphase II</a:t>
            </a:r>
            <a:r>
              <a:rPr lang="en-GB" b="1" dirty="0" smtClean="0"/>
              <a:t>.</a:t>
            </a:r>
          </a:p>
          <a:p>
            <a:r>
              <a:rPr lang="en-GB" dirty="0" smtClean="0"/>
              <a:t>Here </a:t>
            </a:r>
            <a:r>
              <a:rPr lang="en-GB" dirty="0"/>
              <a:t>the chromosomes in each cell line up at the equator and the spindle microtubules attach to the centromere of each chromosome. </a:t>
            </a:r>
            <a:endParaRPr lang="en-GB" dirty="0" smtClean="0"/>
          </a:p>
          <a:p>
            <a:endParaRPr lang="en-GB" dirty="0"/>
          </a:p>
          <a:p>
            <a:r>
              <a:rPr lang="en-GB" dirty="0" smtClean="0"/>
              <a:t>The </a:t>
            </a:r>
            <a:r>
              <a:rPr lang="en-GB" dirty="0"/>
              <a:t>third stage is </a:t>
            </a:r>
            <a:r>
              <a:rPr lang="en-GB" b="1" dirty="0"/>
              <a:t>anaphase II. </a:t>
            </a:r>
            <a:endParaRPr lang="en-GB" b="1" dirty="0" smtClean="0"/>
          </a:p>
          <a:p>
            <a:r>
              <a:rPr lang="en-GB" dirty="0" smtClean="0"/>
              <a:t>Here </a:t>
            </a:r>
            <a:r>
              <a:rPr lang="en-GB" b="1" dirty="0"/>
              <a:t>the centromere devised </a:t>
            </a:r>
            <a:r>
              <a:rPr lang="en-GB" dirty="0"/>
              <a:t>as a result of the spindle microtubules pulling each sister chromatid to opposite poles in both cells. Each sister chromatid then becomes a chromosome. </a:t>
            </a:r>
            <a:endParaRPr lang="en-GB" dirty="0" smtClean="0"/>
          </a:p>
          <a:p>
            <a:endParaRPr lang="en-GB" dirty="0"/>
          </a:p>
          <a:p>
            <a:r>
              <a:rPr lang="en-GB" dirty="0"/>
              <a:t>The fourth stage is </a:t>
            </a:r>
            <a:r>
              <a:rPr lang="en-GB" b="1" dirty="0" err="1"/>
              <a:t>telophase</a:t>
            </a:r>
            <a:r>
              <a:rPr lang="en-GB" b="1" dirty="0"/>
              <a:t> II</a:t>
            </a:r>
            <a:r>
              <a:rPr lang="en-GB" dirty="0"/>
              <a:t>. </a:t>
            </a:r>
            <a:endParaRPr lang="en-GB" dirty="0" smtClean="0"/>
          </a:p>
          <a:p>
            <a:r>
              <a:rPr lang="en-GB" dirty="0" smtClean="0"/>
              <a:t>Here </a:t>
            </a:r>
            <a:r>
              <a:rPr lang="en-GB" b="1" dirty="0"/>
              <a:t>the nuclear membrane reforms </a:t>
            </a:r>
            <a:r>
              <a:rPr lang="en-GB" dirty="0"/>
              <a:t>around the four sets of daughter chromosomes. Cytokinesis then follows to divide the cytoplasm of the two cells and so </a:t>
            </a:r>
            <a:r>
              <a:rPr lang="en-GB" b="1" dirty="0">
                <a:solidFill>
                  <a:srgbClr val="FF0000"/>
                </a:solidFill>
              </a:rPr>
              <a:t>the result is four daughter cells each with a haploid set of chromosomes</a:t>
            </a:r>
            <a:r>
              <a:rPr lang="en-GB" dirty="0"/>
              <a:t>. </a:t>
            </a:r>
          </a:p>
        </p:txBody>
      </p:sp>
      <p:grpSp>
        <p:nvGrpSpPr>
          <p:cNvPr id="6" name="Group 5"/>
          <p:cNvGrpSpPr/>
          <p:nvPr/>
        </p:nvGrpSpPr>
        <p:grpSpPr>
          <a:xfrm>
            <a:off x="179511" y="99158"/>
            <a:ext cx="8712969" cy="737554"/>
            <a:chOff x="0" y="2470028"/>
            <a:chExt cx="8712969" cy="1118812"/>
          </a:xfrm>
          <a:scene3d>
            <a:camera prst="orthographicFront"/>
            <a:lightRig rig="flat" dir="t"/>
          </a:scene3d>
        </p:grpSpPr>
        <p:sp>
          <p:nvSpPr>
            <p:cNvPr id="7" name="Rounded Rectangle 6"/>
            <p:cNvSpPr/>
            <p:nvPr/>
          </p:nvSpPr>
          <p:spPr>
            <a:xfrm>
              <a:off x="0" y="2470028"/>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2524644"/>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1400" kern="1200" dirty="0" smtClean="0"/>
                <a:t>4.2.3 Outline the process of meiosis, including pairing of homologous chromosomes and crossing over, followed by two divisions, which results in four haploid cells</a:t>
              </a:r>
              <a:r>
                <a:rPr lang="en-GB" sz="2000" kern="1200" dirty="0" smtClean="0"/>
                <a:t>.</a:t>
              </a:r>
              <a:endParaRPr lang="en-GB" sz="2000" kern="1200" dirty="0"/>
            </a:p>
          </p:txBody>
        </p:sp>
      </p:grpSp>
      <p:sp>
        <p:nvSpPr>
          <p:cNvPr id="3" name="TextBox 2"/>
          <p:cNvSpPr txBox="1"/>
          <p:nvPr/>
        </p:nvSpPr>
        <p:spPr>
          <a:xfrm>
            <a:off x="6732240" y="1124744"/>
            <a:ext cx="652743" cy="369332"/>
          </a:xfrm>
          <a:prstGeom prst="rect">
            <a:avLst/>
          </a:prstGeom>
          <a:noFill/>
        </p:spPr>
        <p:txBody>
          <a:bodyPr wrap="none" rtlCol="0">
            <a:spAutoFit/>
          </a:bodyPr>
          <a:lstStyle/>
          <a:p>
            <a:r>
              <a:rPr lang="en-GB" dirty="0" smtClean="0">
                <a:hlinkClick r:id="rId2"/>
              </a:rPr>
              <a:t>LINK</a:t>
            </a:r>
            <a:endParaRPr lang="en-GB" dirty="0"/>
          </a:p>
        </p:txBody>
      </p:sp>
    </p:spTree>
    <p:extLst>
      <p:ext uri="{BB962C8B-B14F-4D97-AF65-F5344CB8AC3E}">
        <p14:creationId xmlns:p14="http://schemas.microsoft.com/office/powerpoint/2010/main" val="40362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anim calcmode="lin" valueType="num">
                                      <p:cBhvr>
                                        <p:cTn id="5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fade">
                                      <p:cBhvr>
                                        <p:cTn id="56" dur="1000"/>
                                        <p:tgtEl>
                                          <p:spTgt spid="2">
                                            <p:txEl>
                                              <p:pRg st="10" end="10"/>
                                            </p:txEl>
                                          </p:spTgt>
                                        </p:tgtEl>
                                      </p:cBhvr>
                                    </p:animEffect>
                                    <p:anim calcmode="lin" valueType="num">
                                      <p:cBhvr>
                                        <p:cTn id="5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Effect transition="in" filter="wipe(down)">
                                      <p:cBhvr>
                                        <p:cTn id="63" dur="580">
                                          <p:stCondLst>
                                            <p:cond delay="0"/>
                                          </p:stCondLst>
                                        </p:cTn>
                                        <p:tgtEl>
                                          <p:spTgt spid="3">
                                            <p:txEl>
                                              <p:pRg st="0" end="0"/>
                                            </p:txEl>
                                          </p:spTgt>
                                        </p:tgtEl>
                                      </p:cBhvr>
                                    </p:animEffect>
                                    <p:anim calcmode="lin" valueType="num">
                                      <p:cBhvr>
                                        <p:cTn id="6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0" end="0"/>
                                            </p:txEl>
                                          </p:spTgt>
                                        </p:tgtEl>
                                      </p:cBhvr>
                                      <p:to x="100000" y="60000"/>
                                    </p:animScale>
                                    <p:animScale>
                                      <p:cBhvr>
                                        <p:cTn id="70" dur="166" decel="50000">
                                          <p:stCondLst>
                                            <p:cond delay="676"/>
                                          </p:stCondLst>
                                        </p:cTn>
                                        <p:tgtEl>
                                          <p:spTgt spid="3">
                                            <p:txEl>
                                              <p:pRg st="0" end="0"/>
                                            </p:txEl>
                                          </p:spTgt>
                                        </p:tgtEl>
                                      </p:cBhvr>
                                      <p:to x="100000" y="100000"/>
                                    </p:animScale>
                                    <p:animScale>
                                      <p:cBhvr>
                                        <p:cTn id="71" dur="26">
                                          <p:stCondLst>
                                            <p:cond delay="1312"/>
                                          </p:stCondLst>
                                        </p:cTn>
                                        <p:tgtEl>
                                          <p:spTgt spid="3">
                                            <p:txEl>
                                              <p:pRg st="0" end="0"/>
                                            </p:txEl>
                                          </p:spTgt>
                                        </p:tgtEl>
                                      </p:cBhvr>
                                      <p:to x="100000" y="80000"/>
                                    </p:animScale>
                                    <p:animScale>
                                      <p:cBhvr>
                                        <p:cTn id="72" dur="166" decel="50000">
                                          <p:stCondLst>
                                            <p:cond delay="1338"/>
                                          </p:stCondLst>
                                        </p:cTn>
                                        <p:tgtEl>
                                          <p:spTgt spid="3">
                                            <p:txEl>
                                              <p:pRg st="0" end="0"/>
                                            </p:txEl>
                                          </p:spTgt>
                                        </p:tgtEl>
                                      </p:cBhvr>
                                      <p:to x="100000" y="100000"/>
                                    </p:animScale>
                                    <p:animScale>
                                      <p:cBhvr>
                                        <p:cTn id="73" dur="26">
                                          <p:stCondLst>
                                            <p:cond delay="1642"/>
                                          </p:stCondLst>
                                        </p:cTn>
                                        <p:tgtEl>
                                          <p:spTgt spid="3">
                                            <p:txEl>
                                              <p:pRg st="0" end="0"/>
                                            </p:txEl>
                                          </p:spTgt>
                                        </p:tgtEl>
                                      </p:cBhvr>
                                      <p:to x="100000" y="90000"/>
                                    </p:animScale>
                                    <p:animScale>
                                      <p:cBhvr>
                                        <p:cTn id="74" dur="166" decel="50000">
                                          <p:stCondLst>
                                            <p:cond delay="1668"/>
                                          </p:stCondLst>
                                        </p:cTn>
                                        <p:tgtEl>
                                          <p:spTgt spid="3">
                                            <p:txEl>
                                              <p:pRg st="0" end="0"/>
                                            </p:txEl>
                                          </p:spTgt>
                                        </p:tgtEl>
                                      </p:cBhvr>
                                      <p:to x="100000" y="100000"/>
                                    </p:animScale>
                                    <p:animScale>
                                      <p:cBhvr>
                                        <p:cTn id="75" dur="26">
                                          <p:stCondLst>
                                            <p:cond delay="1808"/>
                                          </p:stCondLst>
                                        </p:cTn>
                                        <p:tgtEl>
                                          <p:spTgt spid="3">
                                            <p:txEl>
                                              <p:pRg st="0" end="0"/>
                                            </p:txEl>
                                          </p:spTgt>
                                        </p:tgtEl>
                                      </p:cBhvr>
                                      <p:to x="100000" y="95000"/>
                                    </p:animScale>
                                    <p:animScale>
                                      <p:cBhvr>
                                        <p:cTn id="7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2" descr="http://embryology.med.unsw.edu.au/embryology/images/9/97/Trisomy21fema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5343" y="4188447"/>
            <a:ext cx="4229501" cy="250245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11</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98124" y="1268760"/>
            <a:ext cx="8784976" cy="3139321"/>
          </a:xfrm>
          <a:prstGeom prst="rect">
            <a:avLst/>
          </a:prstGeom>
        </p:spPr>
        <p:txBody>
          <a:bodyPr wrap="square">
            <a:spAutoFit/>
          </a:bodyPr>
          <a:lstStyle/>
          <a:p>
            <a:r>
              <a:rPr lang="en-GB" dirty="0"/>
              <a:t>The pairing up of homologous chromosomes </a:t>
            </a:r>
            <a:r>
              <a:rPr lang="en-GB" dirty="0" smtClean="0"/>
              <a:t>during Prophase </a:t>
            </a:r>
            <a:r>
              <a:rPr lang="en-GB" dirty="0"/>
              <a:t>I is called </a:t>
            </a:r>
            <a:r>
              <a:rPr lang="en-GB" b="1" dirty="0">
                <a:solidFill>
                  <a:srgbClr val="FF0000"/>
                </a:solidFill>
              </a:rPr>
              <a:t>synapsis. </a:t>
            </a:r>
            <a:r>
              <a:rPr lang="en-GB" dirty="0"/>
              <a:t>Each resulting pair </a:t>
            </a:r>
            <a:r>
              <a:rPr lang="en-GB" dirty="0" smtClean="0"/>
              <a:t>of homologous </a:t>
            </a:r>
            <a:r>
              <a:rPr lang="en-GB" dirty="0"/>
              <a:t>chromosomes (both chromosomes </a:t>
            </a:r>
            <a:r>
              <a:rPr lang="en-GB" dirty="0" smtClean="0"/>
              <a:t>consisting of </a:t>
            </a:r>
            <a:r>
              <a:rPr lang="en-GB" dirty="0"/>
              <a:t>two identical ‘sister’ chromatids) is called tetrad </a:t>
            </a:r>
            <a:r>
              <a:rPr lang="en-GB" dirty="0" smtClean="0"/>
              <a:t>or bivalent</a:t>
            </a:r>
            <a:r>
              <a:rPr lang="en-GB" dirty="0"/>
              <a:t>. </a:t>
            </a:r>
            <a:endParaRPr lang="en-GB" dirty="0" smtClean="0"/>
          </a:p>
          <a:p>
            <a:endParaRPr lang="en-GB" dirty="0" smtClean="0"/>
          </a:p>
          <a:p>
            <a:r>
              <a:rPr lang="en-GB" dirty="0" smtClean="0"/>
              <a:t>The </a:t>
            </a:r>
            <a:r>
              <a:rPr lang="en-GB" dirty="0"/>
              <a:t>separation of homologous </a:t>
            </a:r>
            <a:r>
              <a:rPr lang="en-GB" dirty="0" smtClean="0"/>
              <a:t>chromosomes during </a:t>
            </a:r>
            <a:r>
              <a:rPr lang="en-GB" dirty="0"/>
              <a:t>Anaphase I is called disjunction. </a:t>
            </a:r>
            <a:r>
              <a:rPr lang="en-GB" b="1" dirty="0"/>
              <a:t>Failure </a:t>
            </a:r>
            <a:r>
              <a:rPr lang="en-GB" b="1" dirty="0" smtClean="0"/>
              <a:t>of chromosomes </a:t>
            </a:r>
            <a:r>
              <a:rPr lang="en-GB" b="1" dirty="0"/>
              <a:t>to separate </a:t>
            </a:r>
            <a:r>
              <a:rPr lang="en-GB" dirty="0"/>
              <a:t>can lead to </a:t>
            </a:r>
            <a:r>
              <a:rPr lang="en-GB" b="1" dirty="0">
                <a:solidFill>
                  <a:srgbClr val="FF0000"/>
                </a:solidFill>
              </a:rPr>
              <a:t>aneuploidy</a:t>
            </a:r>
            <a:r>
              <a:rPr lang="en-GB" dirty="0"/>
              <a:t>, </a:t>
            </a:r>
            <a:r>
              <a:rPr lang="en-GB" dirty="0" smtClean="0"/>
              <a:t>which means </a:t>
            </a:r>
            <a:r>
              <a:rPr lang="en-GB" b="1" dirty="0"/>
              <a:t>having one extra chromosome or missing one</a:t>
            </a:r>
          </a:p>
          <a:p>
            <a:r>
              <a:rPr lang="en-GB" b="1" dirty="0"/>
              <a:t>chromosome</a:t>
            </a:r>
            <a:r>
              <a:rPr lang="en-GB" dirty="0"/>
              <a:t>. In extreme cases, all homologous pairs </a:t>
            </a:r>
            <a:r>
              <a:rPr lang="en-GB" dirty="0" smtClean="0"/>
              <a:t>fail to </a:t>
            </a:r>
            <a:r>
              <a:rPr lang="en-GB" dirty="0"/>
              <a:t>separate. This is called total </a:t>
            </a:r>
            <a:r>
              <a:rPr lang="en-GB" b="1" dirty="0">
                <a:solidFill>
                  <a:srgbClr val="FF0000"/>
                </a:solidFill>
              </a:rPr>
              <a:t>non-disjunction</a:t>
            </a:r>
            <a:r>
              <a:rPr lang="en-GB" dirty="0"/>
              <a:t> and </a:t>
            </a:r>
            <a:r>
              <a:rPr lang="en-GB" dirty="0" smtClean="0"/>
              <a:t>will lead </a:t>
            </a:r>
            <a:r>
              <a:rPr lang="en-GB" dirty="0"/>
              <a:t>to </a:t>
            </a:r>
            <a:r>
              <a:rPr lang="en-GB" b="1" dirty="0">
                <a:solidFill>
                  <a:srgbClr val="FF0000"/>
                </a:solidFill>
              </a:rPr>
              <a:t>polyploidy</a:t>
            </a:r>
            <a:r>
              <a:rPr lang="en-GB" dirty="0"/>
              <a:t>, where the organisms has one </a:t>
            </a:r>
            <a:r>
              <a:rPr lang="en-GB" dirty="0" smtClean="0"/>
              <a:t>complete extra </a:t>
            </a:r>
            <a:r>
              <a:rPr lang="en-GB" dirty="0"/>
              <a:t>set of chromosomes and becomes, for example, 3n.</a:t>
            </a:r>
          </a:p>
        </p:txBody>
      </p:sp>
      <p:grpSp>
        <p:nvGrpSpPr>
          <p:cNvPr id="6" name="Group 5"/>
          <p:cNvGrpSpPr/>
          <p:nvPr/>
        </p:nvGrpSpPr>
        <p:grpSpPr>
          <a:xfrm>
            <a:off x="270131" y="0"/>
            <a:ext cx="8712969" cy="1118812"/>
            <a:chOff x="0" y="3646440"/>
            <a:chExt cx="8712969" cy="1118812"/>
          </a:xfrm>
          <a:scene3d>
            <a:camera prst="orthographicFront"/>
            <a:lightRig rig="flat" dir="t"/>
          </a:scene3d>
        </p:grpSpPr>
        <p:sp>
          <p:nvSpPr>
            <p:cNvPr id="7" name="Rounded Rectangle 6"/>
            <p:cNvSpPr/>
            <p:nvPr/>
          </p:nvSpPr>
          <p:spPr>
            <a:xfrm>
              <a:off x="0" y="3646440"/>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3701056"/>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4.2.4 Explain that non-disjunction can lead to changes in chromosome number, illustrated by reference to Down syndrome (trisomy 21).</a:t>
              </a:r>
              <a:endParaRPr lang="en-GB" sz="2000" kern="1200"/>
            </a:p>
          </p:txBody>
        </p:sp>
      </p:grpSp>
      <p:sp>
        <p:nvSpPr>
          <p:cNvPr id="3" name="TextBox 2"/>
          <p:cNvSpPr txBox="1"/>
          <p:nvPr/>
        </p:nvSpPr>
        <p:spPr>
          <a:xfrm>
            <a:off x="198124" y="4509120"/>
            <a:ext cx="909223" cy="523220"/>
          </a:xfrm>
          <a:prstGeom prst="rect">
            <a:avLst/>
          </a:prstGeom>
          <a:noFill/>
        </p:spPr>
        <p:txBody>
          <a:bodyPr wrap="none" rtlCol="0">
            <a:spAutoFit/>
          </a:bodyPr>
          <a:lstStyle/>
          <a:p>
            <a:r>
              <a:rPr lang="en-GB" sz="2800" dirty="0" smtClean="0">
                <a:hlinkClick r:id="rId3"/>
              </a:rPr>
              <a:t>LINK</a:t>
            </a:r>
            <a:endParaRPr lang="en-GB" dirty="0"/>
          </a:p>
        </p:txBody>
      </p:sp>
      <p:sp>
        <p:nvSpPr>
          <p:cNvPr id="4" name="Oval 3"/>
          <p:cNvSpPr/>
          <p:nvPr/>
        </p:nvSpPr>
        <p:spPr>
          <a:xfrm>
            <a:off x="4257449" y="6068108"/>
            <a:ext cx="504056" cy="622794"/>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825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mph" presetSubtype="0" repeatCount="indefinite" grpId="0" nodeType="clickEffect">
                                  <p:stCondLst>
                                    <p:cond delay="0"/>
                                  </p:stCondLst>
                                  <p:endCondLst>
                                    <p:cond evt="onNext" delay="0">
                                      <p:tgtEl>
                                        <p:sldTgt/>
                                      </p:tgtEl>
                                    </p:cond>
                                  </p:endCondLst>
                                  <p:childTnLst>
                                    <p:animEffect transition="out" filter="fade">
                                      <p:cBhvr>
                                        <p:cTn id="27" dur="500" tmFilter="0, 0; .2, .5; .8, .5; 1, 0"/>
                                        <p:tgtEl>
                                          <p:spTgt spid="4"/>
                                        </p:tgtEl>
                                      </p:cBhvr>
                                    </p:animEffect>
                                    <p:animScale>
                                      <p:cBhvr>
                                        <p:cTn id="28" dur="250" autoRev="1" fill="hold"/>
                                        <p:tgtEl>
                                          <p:spTgt spid="4"/>
                                        </p:tgtEl>
                                      </p:cBhvr>
                                      <p:by x="105000" y="105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146" name="Picture 2" descr="http://www.rayur.com/wp-content/uploads/2012/07/Trisomy-21.jpg"/>
          <p:cNvPicPr>
            <a:picLocks noChangeAspect="1" noChangeArrowheads="1"/>
          </p:cNvPicPr>
          <p:nvPr/>
        </p:nvPicPr>
        <p:blipFill rotWithShape="1">
          <a:blip r:embed="rId2">
            <a:extLst>
              <a:ext uri="{28A0092B-C50C-407E-A947-70E740481C1C}">
                <a14:useLocalDpi xmlns:a14="http://schemas.microsoft.com/office/drawing/2010/main" val="0"/>
              </a:ext>
            </a:extLst>
          </a:blip>
          <a:srcRect b="3929"/>
          <a:stretch/>
        </p:blipFill>
        <p:spPr bwMode="auto">
          <a:xfrm>
            <a:off x="5076056" y="2348880"/>
            <a:ext cx="3743325" cy="436490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12</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251520" y="1130423"/>
            <a:ext cx="8352928" cy="1754326"/>
          </a:xfrm>
          <a:prstGeom prst="rect">
            <a:avLst/>
          </a:prstGeom>
        </p:spPr>
        <p:txBody>
          <a:bodyPr wrap="square">
            <a:spAutoFit/>
          </a:bodyPr>
          <a:lstStyle/>
          <a:p>
            <a:r>
              <a:rPr lang="en-GB" dirty="0"/>
              <a:t>One of the best known examples of </a:t>
            </a:r>
            <a:r>
              <a:rPr lang="en-GB" b="1" dirty="0"/>
              <a:t>aneuploidy </a:t>
            </a:r>
            <a:r>
              <a:rPr lang="en-GB" dirty="0"/>
              <a:t>is </a:t>
            </a:r>
            <a:r>
              <a:rPr lang="en-GB" b="1" dirty="0" smtClean="0"/>
              <a:t>Down Syndrome</a:t>
            </a:r>
            <a:r>
              <a:rPr lang="en-GB" dirty="0"/>
              <a:t>. If non-disjunction occurs in either parent, </a:t>
            </a:r>
            <a:r>
              <a:rPr lang="en-GB" dirty="0" smtClean="0"/>
              <a:t>one </a:t>
            </a:r>
            <a:r>
              <a:rPr lang="en-GB" dirty="0"/>
              <a:t>of the two gametes will carry two copies of </a:t>
            </a:r>
            <a:r>
              <a:rPr lang="en-GB" dirty="0" smtClean="0"/>
              <a:t>chromosome 21</a:t>
            </a:r>
            <a:r>
              <a:rPr lang="en-GB" dirty="0"/>
              <a:t>. When the zygote is formed, it will contain three </a:t>
            </a:r>
            <a:r>
              <a:rPr lang="en-GB" dirty="0" smtClean="0"/>
              <a:t>copies of </a:t>
            </a:r>
            <a:r>
              <a:rPr lang="en-GB" dirty="0"/>
              <a:t>chromosome 21 and will be </a:t>
            </a:r>
            <a:r>
              <a:rPr lang="en-GB" dirty="0" err="1"/>
              <a:t>aneuploid</a:t>
            </a:r>
            <a:r>
              <a:rPr lang="en-GB" dirty="0"/>
              <a:t>. It is also referred</a:t>
            </a:r>
          </a:p>
          <a:p>
            <a:r>
              <a:rPr lang="en-GB" dirty="0"/>
              <a:t>to as trisomy 21. The resulting symptoms are called </a:t>
            </a:r>
            <a:r>
              <a:rPr lang="en-GB" dirty="0" smtClean="0"/>
              <a:t>Down Syndrome </a:t>
            </a:r>
            <a:r>
              <a:rPr lang="en-GB" dirty="0"/>
              <a:t>and are accompanied by (varying degrees </a:t>
            </a:r>
            <a:r>
              <a:rPr lang="en-GB" dirty="0" smtClean="0"/>
              <a:t>of) disability</a:t>
            </a:r>
            <a:r>
              <a:rPr lang="en-GB" dirty="0"/>
              <a:t>.</a:t>
            </a:r>
          </a:p>
        </p:txBody>
      </p:sp>
      <p:grpSp>
        <p:nvGrpSpPr>
          <p:cNvPr id="6" name="Group 5"/>
          <p:cNvGrpSpPr/>
          <p:nvPr/>
        </p:nvGrpSpPr>
        <p:grpSpPr>
          <a:xfrm>
            <a:off x="270131" y="0"/>
            <a:ext cx="8712969" cy="1118812"/>
            <a:chOff x="0" y="3646440"/>
            <a:chExt cx="8712969" cy="1118812"/>
          </a:xfrm>
          <a:scene3d>
            <a:camera prst="orthographicFront"/>
            <a:lightRig rig="flat" dir="t"/>
          </a:scene3d>
        </p:grpSpPr>
        <p:sp>
          <p:nvSpPr>
            <p:cNvPr id="7" name="Rounded Rectangle 6"/>
            <p:cNvSpPr/>
            <p:nvPr/>
          </p:nvSpPr>
          <p:spPr>
            <a:xfrm>
              <a:off x="0" y="3646440"/>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3701056"/>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4.2.4 Explain that non-disjunction can lead to changes in chromosome number, illustrated by reference to Down syndrome (trisomy 21).</a:t>
              </a:r>
              <a:endParaRPr lang="en-GB" sz="2000" kern="1200"/>
            </a:p>
          </p:txBody>
        </p:sp>
      </p:grpSp>
      <p:pic>
        <p:nvPicPr>
          <p:cNvPr id="6148" name="Picture 4" descr="http://www.mpietrangelo.com/hbio/unit/9_cell_reproduction/Chapter_08/B_Jpegs_of_Art_and_Photos/08_Labeled_Art_and_Photos/08_21aNondisjunctionMI_3-L.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185"/>
          <a:stretch/>
        </p:blipFill>
        <p:spPr bwMode="auto">
          <a:xfrm>
            <a:off x="251520" y="2884749"/>
            <a:ext cx="4375095" cy="3728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87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fade">
                                      <p:cBhvr>
                                        <p:cTn id="14" dur="15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148"/>
                                        </p:tgtEl>
                                        <p:attrNameLst>
                                          <p:attrName>style.visibility</p:attrName>
                                        </p:attrNameLst>
                                      </p:cBhvr>
                                      <p:to>
                                        <p:strVal val="visible"/>
                                      </p:to>
                                    </p:set>
                                    <p:animEffect transition="in" filter="fade">
                                      <p:cBhvr>
                                        <p:cTn id="19" dur="1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245937" y="1166843"/>
            <a:ext cx="8502527" cy="1754326"/>
          </a:xfrm>
          <a:prstGeom prst="rect">
            <a:avLst/>
          </a:prstGeom>
        </p:spPr>
        <p:txBody>
          <a:bodyPr wrap="square">
            <a:spAutoFit/>
          </a:bodyPr>
          <a:lstStyle/>
          <a:p>
            <a:r>
              <a:rPr lang="en-GB" b="1" dirty="0">
                <a:solidFill>
                  <a:srgbClr val="FF0000"/>
                </a:solidFill>
              </a:rPr>
              <a:t>Karyotyping </a:t>
            </a:r>
            <a:r>
              <a:rPr lang="en-GB" dirty="0"/>
              <a:t>is the process of finding the </a:t>
            </a:r>
            <a:r>
              <a:rPr lang="en-GB" dirty="0" smtClean="0"/>
              <a:t>chromosomal characteristics </a:t>
            </a:r>
            <a:r>
              <a:rPr lang="en-GB" dirty="0"/>
              <a:t>of a cell. </a:t>
            </a:r>
            <a:r>
              <a:rPr lang="en-GB" b="1" dirty="0"/>
              <a:t>Chromosomes can be stained </a:t>
            </a:r>
            <a:r>
              <a:rPr lang="en-GB" b="1" dirty="0" smtClean="0"/>
              <a:t>to show </a:t>
            </a:r>
            <a:r>
              <a:rPr lang="en-GB" b="1" dirty="0"/>
              <a:t>banding</a:t>
            </a:r>
            <a:r>
              <a:rPr lang="en-GB" dirty="0"/>
              <a:t>. This is used in the process of </a:t>
            </a:r>
            <a:r>
              <a:rPr lang="en-GB" dirty="0" smtClean="0"/>
              <a:t>karyotyping. Chromosome </a:t>
            </a:r>
            <a:r>
              <a:rPr lang="en-GB" dirty="0"/>
              <a:t>structure and banding can be used </a:t>
            </a:r>
            <a:r>
              <a:rPr lang="en-GB" dirty="0" smtClean="0"/>
              <a:t>to arrange </a:t>
            </a:r>
            <a:r>
              <a:rPr lang="en-GB" dirty="0"/>
              <a:t>the chromosomes in their pairs. </a:t>
            </a:r>
            <a:r>
              <a:rPr lang="en-GB" dirty="0" smtClean="0"/>
              <a:t>To make a </a:t>
            </a:r>
            <a:r>
              <a:rPr lang="en-GB" dirty="0"/>
              <a:t>karyotype, the chromosomes in the picture would be </a:t>
            </a:r>
            <a:r>
              <a:rPr lang="en-GB" dirty="0" smtClean="0"/>
              <a:t>cut out </a:t>
            </a:r>
            <a:r>
              <a:rPr lang="en-GB" dirty="0"/>
              <a:t>and arranged in pairs, starting with the largest.</a:t>
            </a:r>
          </a:p>
        </p:txBody>
      </p:sp>
      <p:grpSp>
        <p:nvGrpSpPr>
          <p:cNvPr id="6" name="Group 5"/>
          <p:cNvGrpSpPr/>
          <p:nvPr/>
        </p:nvGrpSpPr>
        <p:grpSpPr>
          <a:xfrm>
            <a:off x="191321" y="0"/>
            <a:ext cx="8712969" cy="1118812"/>
            <a:chOff x="0" y="4822853"/>
            <a:chExt cx="8712969" cy="1118812"/>
          </a:xfrm>
          <a:scene3d>
            <a:camera prst="orthographicFront"/>
            <a:lightRig rig="flat" dir="t"/>
          </a:scene3d>
        </p:grpSpPr>
        <p:sp>
          <p:nvSpPr>
            <p:cNvPr id="7" name="Rounded Rectangle 6"/>
            <p:cNvSpPr/>
            <p:nvPr/>
          </p:nvSpPr>
          <p:spPr>
            <a:xfrm>
              <a:off x="0" y="4822853"/>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4877469"/>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4.2.5 State that, in karyotyping, chromosomes are arranged in pairs according to their size and structure.</a:t>
              </a:r>
              <a:endParaRPr lang="en-GB" sz="2000" kern="1200"/>
            </a:p>
          </p:txBody>
        </p:sp>
      </p:grpSp>
      <p:sp>
        <p:nvSpPr>
          <p:cNvPr id="9" name="TextBox 8"/>
          <p:cNvSpPr txBox="1"/>
          <p:nvPr/>
        </p:nvSpPr>
        <p:spPr>
          <a:xfrm>
            <a:off x="3035637" y="4077072"/>
            <a:ext cx="3024336" cy="523220"/>
          </a:xfrm>
          <a:prstGeom prst="rect">
            <a:avLst/>
          </a:prstGeom>
          <a:noFill/>
        </p:spPr>
        <p:txBody>
          <a:bodyPr wrap="square" rtlCol="0">
            <a:spAutoFit/>
          </a:bodyPr>
          <a:lstStyle/>
          <a:p>
            <a:pPr algn="ctr"/>
            <a:r>
              <a:rPr lang="en-GB" sz="2800" dirty="0" smtClean="0">
                <a:hlinkClick r:id="rId2"/>
              </a:rPr>
              <a:t>Try it yourself!</a:t>
            </a:r>
            <a:endParaRPr lang="en-GB" sz="2800" dirty="0"/>
          </a:p>
        </p:txBody>
      </p:sp>
    </p:spTree>
    <p:extLst>
      <p:ext uri="{BB962C8B-B14F-4D97-AF65-F5344CB8AC3E}">
        <p14:creationId xmlns:p14="http://schemas.microsoft.com/office/powerpoint/2010/main" val="10303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175977" y="116632"/>
            <a:ext cx="8712969" cy="809947"/>
            <a:chOff x="0" y="4115126"/>
            <a:chExt cx="8712969" cy="809947"/>
          </a:xfrm>
          <a:scene3d>
            <a:camera prst="orthographicFront"/>
            <a:lightRig rig="flat" dir="t"/>
          </a:scene3d>
        </p:grpSpPr>
        <p:sp>
          <p:nvSpPr>
            <p:cNvPr id="6" name="Rounded Rectangle 5"/>
            <p:cNvSpPr/>
            <p:nvPr/>
          </p:nvSpPr>
          <p:spPr>
            <a:xfrm>
              <a:off x="0" y="4115126"/>
              <a:ext cx="8712969" cy="80994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39538" y="4154664"/>
              <a:ext cx="8633893" cy="73087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smtClean="0"/>
                <a:t>4.2.6 State that karyotyping is performed using cells collected by chorionic villus sampling or amniocentesis, for pre-natal diagnosis of chromosome abnormalities.</a:t>
              </a:r>
              <a:endParaRPr lang="en-GB" sz="1800" kern="1200"/>
            </a:p>
          </p:txBody>
        </p:sp>
      </p:grpSp>
      <p:sp>
        <p:nvSpPr>
          <p:cNvPr id="2" name="Rectangle 1"/>
          <p:cNvSpPr/>
          <p:nvPr/>
        </p:nvSpPr>
        <p:spPr>
          <a:xfrm>
            <a:off x="142054" y="1124744"/>
            <a:ext cx="8928485" cy="1754326"/>
          </a:xfrm>
          <a:prstGeom prst="rect">
            <a:avLst/>
          </a:prstGeom>
        </p:spPr>
        <p:txBody>
          <a:bodyPr wrap="square">
            <a:spAutoFit/>
          </a:bodyPr>
          <a:lstStyle/>
          <a:p>
            <a:r>
              <a:rPr lang="en-GB" dirty="0"/>
              <a:t>One application of karyotyping can be found in </a:t>
            </a:r>
            <a:r>
              <a:rPr lang="en-GB" dirty="0" smtClean="0"/>
              <a:t>an </a:t>
            </a:r>
            <a:r>
              <a:rPr lang="en-GB" b="1" dirty="0" smtClean="0"/>
              <a:t>amniocentesis</a:t>
            </a:r>
            <a:r>
              <a:rPr lang="en-GB" dirty="0"/>
              <a:t>. The risk of having a child with </a:t>
            </a:r>
            <a:r>
              <a:rPr lang="en-GB" dirty="0" smtClean="0"/>
              <a:t>Down’s syndrome </a:t>
            </a:r>
            <a:r>
              <a:rPr lang="en-GB" dirty="0"/>
              <a:t>increases with </a:t>
            </a:r>
            <a:r>
              <a:rPr lang="en-GB" b="1" dirty="0"/>
              <a:t>the mother’s age</a:t>
            </a:r>
            <a:r>
              <a:rPr lang="en-GB" dirty="0"/>
              <a:t>. </a:t>
            </a:r>
            <a:r>
              <a:rPr lang="en-GB" dirty="0" smtClean="0"/>
              <a:t>Non-disjunction, which </a:t>
            </a:r>
            <a:r>
              <a:rPr lang="en-GB" dirty="0"/>
              <a:t>can cause Down syndrome, also seems to have a</a:t>
            </a:r>
          </a:p>
          <a:p>
            <a:r>
              <a:rPr lang="en-GB" b="1" dirty="0"/>
              <a:t>genetic component </a:t>
            </a:r>
            <a:r>
              <a:rPr lang="en-GB" dirty="0"/>
              <a:t>so that it can be said that people </a:t>
            </a:r>
            <a:r>
              <a:rPr lang="en-GB" dirty="0" smtClean="0"/>
              <a:t>with relatives </a:t>
            </a:r>
            <a:r>
              <a:rPr lang="en-GB" dirty="0"/>
              <a:t>with Down syndrome have an increased chance </a:t>
            </a:r>
            <a:r>
              <a:rPr lang="en-GB" dirty="0" smtClean="0"/>
              <a:t>of having </a:t>
            </a:r>
            <a:r>
              <a:rPr lang="en-GB" dirty="0"/>
              <a:t>a baby with this genetic disorder, as have </a:t>
            </a:r>
            <a:r>
              <a:rPr lang="en-GB" dirty="0" smtClean="0"/>
              <a:t>mothers over </a:t>
            </a:r>
            <a:r>
              <a:rPr lang="en-GB" dirty="0"/>
              <a:t>the age of 35.</a:t>
            </a:r>
            <a:endParaRPr lang="en-GB" dirty="0"/>
          </a:p>
        </p:txBody>
      </p:sp>
      <p:sp>
        <p:nvSpPr>
          <p:cNvPr id="3" name="Rectangle 2"/>
          <p:cNvSpPr/>
          <p:nvPr/>
        </p:nvSpPr>
        <p:spPr>
          <a:xfrm>
            <a:off x="0" y="3140968"/>
            <a:ext cx="2832486" cy="2031325"/>
          </a:xfrm>
          <a:prstGeom prst="rect">
            <a:avLst/>
          </a:prstGeom>
        </p:spPr>
        <p:txBody>
          <a:bodyPr wrap="square">
            <a:spAutoFit/>
          </a:bodyPr>
          <a:lstStyle/>
          <a:p>
            <a:r>
              <a:rPr lang="en-GB" dirty="0"/>
              <a:t>In either situation, it is possible to do pre-natal </a:t>
            </a:r>
            <a:r>
              <a:rPr lang="en-GB" dirty="0" smtClean="0"/>
              <a:t>testing. There </a:t>
            </a:r>
            <a:r>
              <a:rPr lang="en-GB" dirty="0"/>
              <a:t>are two common tests:</a:t>
            </a:r>
          </a:p>
          <a:p>
            <a:pPr marL="285750" indent="-285750">
              <a:buFont typeface="Arial" panose="020B0604020202020204" pitchFamily="34" charset="0"/>
              <a:buChar char="•"/>
            </a:pPr>
            <a:r>
              <a:rPr lang="en-GB" dirty="0"/>
              <a:t>chorionic villus sampling</a:t>
            </a:r>
          </a:p>
          <a:p>
            <a:pPr marL="285750" indent="-285750">
              <a:buFont typeface="Arial" panose="020B0604020202020204" pitchFamily="34" charset="0"/>
              <a:buChar char="•"/>
            </a:pPr>
            <a:r>
              <a:rPr lang="en-GB" dirty="0"/>
              <a:t>amniocentesis</a:t>
            </a:r>
            <a:endParaRPr lang="en-GB" dirty="0"/>
          </a:p>
        </p:txBody>
      </p:sp>
      <p:pic>
        <p:nvPicPr>
          <p:cNvPr id="2050" name="Picture 2" descr="http://www.mamasonbedrest.com/wp-content/uploads/2010/02/amnioandCVS.jpg"/>
          <p:cNvPicPr>
            <a:picLocks noChangeAspect="1" noChangeArrowheads="1"/>
          </p:cNvPicPr>
          <p:nvPr/>
        </p:nvPicPr>
        <p:blipFill rotWithShape="1">
          <a:blip r:embed="rId2">
            <a:extLst>
              <a:ext uri="{28A0092B-C50C-407E-A947-70E740481C1C}">
                <a14:useLocalDpi xmlns:a14="http://schemas.microsoft.com/office/drawing/2010/main" val="0"/>
              </a:ext>
            </a:extLst>
          </a:blip>
          <a:srcRect t="2871"/>
          <a:stretch/>
        </p:blipFill>
        <p:spPr bwMode="auto">
          <a:xfrm>
            <a:off x="3707904" y="2871740"/>
            <a:ext cx="5436096" cy="396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85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6" presetClass="entr" presetSubtype="0" fill="hold" nodeType="after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wipe(down)">
                                      <p:cBhvr>
                                        <p:cTn id="20" dur="580">
                                          <p:stCondLst>
                                            <p:cond delay="0"/>
                                          </p:stCondLst>
                                        </p:cTn>
                                        <p:tgtEl>
                                          <p:spTgt spid="2050"/>
                                        </p:tgtEl>
                                      </p:cBhvr>
                                    </p:animEffect>
                                    <p:anim calcmode="lin" valueType="num">
                                      <p:cBhvr>
                                        <p:cTn id="21"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6" dur="26">
                                          <p:stCondLst>
                                            <p:cond delay="650"/>
                                          </p:stCondLst>
                                        </p:cTn>
                                        <p:tgtEl>
                                          <p:spTgt spid="2050"/>
                                        </p:tgtEl>
                                      </p:cBhvr>
                                      <p:to x="100000" y="60000"/>
                                    </p:animScale>
                                    <p:animScale>
                                      <p:cBhvr>
                                        <p:cTn id="27" dur="166" decel="50000">
                                          <p:stCondLst>
                                            <p:cond delay="676"/>
                                          </p:stCondLst>
                                        </p:cTn>
                                        <p:tgtEl>
                                          <p:spTgt spid="2050"/>
                                        </p:tgtEl>
                                      </p:cBhvr>
                                      <p:to x="100000" y="100000"/>
                                    </p:animScale>
                                    <p:animScale>
                                      <p:cBhvr>
                                        <p:cTn id="28" dur="26">
                                          <p:stCondLst>
                                            <p:cond delay="1312"/>
                                          </p:stCondLst>
                                        </p:cTn>
                                        <p:tgtEl>
                                          <p:spTgt spid="2050"/>
                                        </p:tgtEl>
                                      </p:cBhvr>
                                      <p:to x="100000" y="80000"/>
                                    </p:animScale>
                                    <p:animScale>
                                      <p:cBhvr>
                                        <p:cTn id="29" dur="166" decel="50000">
                                          <p:stCondLst>
                                            <p:cond delay="1338"/>
                                          </p:stCondLst>
                                        </p:cTn>
                                        <p:tgtEl>
                                          <p:spTgt spid="2050"/>
                                        </p:tgtEl>
                                      </p:cBhvr>
                                      <p:to x="100000" y="100000"/>
                                    </p:animScale>
                                    <p:animScale>
                                      <p:cBhvr>
                                        <p:cTn id="30" dur="26">
                                          <p:stCondLst>
                                            <p:cond delay="1642"/>
                                          </p:stCondLst>
                                        </p:cTn>
                                        <p:tgtEl>
                                          <p:spTgt spid="2050"/>
                                        </p:tgtEl>
                                      </p:cBhvr>
                                      <p:to x="100000" y="90000"/>
                                    </p:animScale>
                                    <p:animScale>
                                      <p:cBhvr>
                                        <p:cTn id="31" dur="166" decel="50000">
                                          <p:stCondLst>
                                            <p:cond delay="1668"/>
                                          </p:stCondLst>
                                        </p:cTn>
                                        <p:tgtEl>
                                          <p:spTgt spid="2050"/>
                                        </p:tgtEl>
                                      </p:cBhvr>
                                      <p:to x="100000" y="100000"/>
                                    </p:animScale>
                                    <p:animScale>
                                      <p:cBhvr>
                                        <p:cTn id="32" dur="26">
                                          <p:stCondLst>
                                            <p:cond delay="1808"/>
                                          </p:stCondLst>
                                        </p:cTn>
                                        <p:tgtEl>
                                          <p:spTgt spid="2050"/>
                                        </p:tgtEl>
                                      </p:cBhvr>
                                      <p:to x="100000" y="95000"/>
                                    </p:animScale>
                                    <p:animScale>
                                      <p:cBhvr>
                                        <p:cTn id="33"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2" descr="http://content.answcdn.com/main/content/img/medTest/f025003.jpg"/>
          <p:cNvPicPr>
            <a:picLocks noChangeAspect="1" noChangeArrowheads="1"/>
          </p:cNvPicPr>
          <p:nvPr/>
        </p:nvPicPr>
        <p:blipFill rotWithShape="1">
          <a:blip r:embed="rId2">
            <a:extLst>
              <a:ext uri="{28A0092B-C50C-407E-A947-70E740481C1C}">
                <a14:useLocalDpi xmlns:a14="http://schemas.microsoft.com/office/drawing/2010/main" val="0"/>
              </a:ext>
            </a:extLst>
          </a:blip>
          <a:srcRect b="3488"/>
          <a:stretch/>
        </p:blipFill>
        <p:spPr bwMode="auto">
          <a:xfrm>
            <a:off x="1331640" y="2748528"/>
            <a:ext cx="5405665" cy="4109472"/>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215515" y="1028343"/>
            <a:ext cx="8633893" cy="2031325"/>
          </a:xfrm>
          <a:prstGeom prst="rect">
            <a:avLst/>
          </a:prstGeom>
        </p:spPr>
        <p:txBody>
          <a:bodyPr wrap="square">
            <a:spAutoFit/>
          </a:bodyPr>
          <a:lstStyle/>
          <a:p>
            <a:r>
              <a:rPr lang="en-GB" dirty="0"/>
              <a:t>Chorionic villus sampling is a pre-natal test that can </a:t>
            </a:r>
            <a:r>
              <a:rPr lang="en-GB" dirty="0" smtClean="0"/>
              <a:t>be done </a:t>
            </a:r>
            <a:r>
              <a:rPr lang="en-GB" dirty="0"/>
              <a:t>at </a:t>
            </a:r>
            <a:r>
              <a:rPr lang="en-GB" b="1" dirty="0"/>
              <a:t>11-12 weeks of pregnancy</a:t>
            </a:r>
            <a:r>
              <a:rPr lang="en-GB" dirty="0"/>
              <a:t>. It involves taking </a:t>
            </a:r>
            <a:r>
              <a:rPr lang="en-GB" b="1" dirty="0" smtClean="0"/>
              <a:t>a sample </a:t>
            </a:r>
            <a:r>
              <a:rPr lang="en-GB" b="1" dirty="0"/>
              <a:t>of the chorionic villi </a:t>
            </a:r>
            <a:r>
              <a:rPr lang="en-GB" dirty="0"/>
              <a:t>in order to obtain cells </a:t>
            </a:r>
            <a:r>
              <a:rPr lang="en-GB" dirty="0" smtClean="0"/>
              <a:t>from tissue </a:t>
            </a:r>
            <a:r>
              <a:rPr lang="en-GB" dirty="0"/>
              <a:t>that originally came from the zygote. The cells will</a:t>
            </a:r>
          </a:p>
          <a:p>
            <a:r>
              <a:rPr lang="en-GB" dirty="0"/>
              <a:t>therefore have the </a:t>
            </a:r>
            <a:r>
              <a:rPr lang="en-GB" b="1" dirty="0"/>
              <a:t>same genetic composition as the cells </a:t>
            </a:r>
            <a:r>
              <a:rPr lang="en-GB" b="1" dirty="0" smtClean="0"/>
              <a:t>of the </a:t>
            </a:r>
            <a:r>
              <a:rPr lang="en-GB" b="1" dirty="0"/>
              <a:t>unborn baby </a:t>
            </a:r>
            <a:r>
              <a:rPr lang="en-GB" dirty="0"/>
              <a:t>so a </a:t>
            </a:r>
            <a:r>
              <a:rPr lang="en-GB" b="1" dirty="0"/>
              <a:t>karyotype </a:t>
            </a:r>
            <a:r>
              <a:rPr lang="en-GB" dirty="0"/>
              <a:t>can be made. This </a:t>
            </a:r>
            <a:r>
              <a:rPr lang="en-GB" dirty="0" smtClean="0"/>
              <a:t>should take less </a:t>
            </a:r>
            <a:r>
              <a:rPr lang="en-GB" dirty="0"/>
              <a:t>than two weeks. The risks associated </a:t>
            </a:r>
            <a:r>
              <a:rPr lang="en-GB" dirty="0" smtClean="0"/>
              <a:t>with chorionic </a:t>
            </a:r>
            <a:r>
              <a:rPr lang="en-GB" dirty="0"/>
              <a:t>villus sampling (around 1%) are slightly </a:t>
            </a:r>
            <a:r>
              <a:rPr lang="en-GB" dirty="0" smtClean="0"/>
              <a:t>larger than </a:t>
            </a:r>
            <a:r>
              <a:rPr lang="en-GB" dirty="0"/>
              <a:t>of amniocentesis (around 0.5%).</a:t>
            </a:r>
            <a:endParaRPr lang="en-GB" dirty="0"/>
          </a:p>
        </p:txBody>
      </p:sp>
      <p:grpSp>
        <p:nvGrpSpPr>
          <p:cNvPr id="6" name="Group 5"/>
          <p:cNvGrpSpPr/>
          <p:nvPr/>
        </p:nvGrpSpPr>
        <p:grpSpPr>
          <a:xfrm>
            <a:off x="175977" y="116632"/>
            <a:ext cx="8712969" cy="809947"/>
            <a:chOff x="0" y="4115126"/>
            <a:chExt cx="8712969" cy="809947"/>
          </a:xfrm>
          <a:scene3d>
            <a:camera prst="orthographicFront"/>
            <a:lightRig rig="flat" dir="t"/>
          </a:scene3d>
        </p:grpSpPr>
        <p:sp>
          <p:nvSpPr>
            <p:cNvPr id="7" name="Rounded Rectangle 6"/>
            <p:cNvSpPr/>
            <p:nvPr/>
          </p:nvSpPr>
          <p:spPr>
            <a:xfrm>
              <a:off x="0" y="4115126"/>
              <a:ext cx="8712969" cy="80994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39538" y="4154664"/>
              <a:ext cx="8633893" cy="73087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4.2.6 State that karyotyping is performed using cells collected by chorionic villus sampling or amniocentesis, for pre-natal diagnosis of chromosome abnormalities.</a:t>
              </a:r>
              <a:endParaRPr lang="en-GB" sz="1800" kern="1200" dirty="0"/>
            </a:p>
          </p:txBody>
        </p:sp>
      </p:grpSp>
      <p:sp>
        <p:nvSpPr>
          <p:cNvPr id="3" name="TextBox 2"/>
          <p:cNvSpPr txBox="1"/>
          <p:nvPr/>
        </p:nvSpPr>
        <p:spPr>
          <a:xfrm>
            <a:off x="7020272" y="3356992"/>
            <a:ext cx="1116011" cy="646331"/>
          </a:xfrm>
          <a:prstGeom prst="rect">
            <a:avLst/>
          </a:prstGeom>
          <a:noFill/>
        </p:spPr>
        <p:txBody>
          <a:bodyPr wrap="none" rtlCol="0">
            <a:spAutoFit/>
          </a:bodyPr>
          <a:lstStyle/>
          <a:p>
            <a:r>
              <a:rPr lang="en-GB" sz="3600" dirty="0" smtClean="0">
                <a:hlinkClick r:id="rId3"/>
              </a:rPr>
              <a:t>LINK</a:t>
            </a:r>
            <a:endParaRPr lang="en-GB" dirty="0"/>
          </a:p>
        </p:txBody>
      </p:sp>
    </p:spTree>
    <p:extLst>
      <p:ext uri="{BB962C8B-B14F-4D97-AF65-F5344CB8AC3E}">
        <p14:creationId xmlns:p14="http://schemas.microsoft.com/office/powerpoint/2010/main" val="37670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wipe(down)">
                                      <p:cBhvr>
                                        <p:cTn id="13" dur="580">
                                          <p:stCondLst>
                                            <p:cond delay="0"/>
                                          </p:stCondLst>
                                        </p:cTn>
                                        <p:tgtEl>
                                          <p:spTgt spid="3074"/>
                                        </p:tgtEl>
                                      </p:cBhvr>
                                    </p:animEffect>
                                    <p:anim calcmode="lin" valueType="num">
                                      <p:cBhvr>
                                        <p:cTn id="14"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9" dur="26">
                                          <p:stCondLst>
                                            <p:cond delay="650"/>
                                          </p:stCondLst>
                                        </p:cTn>
                                        <p:tgtEl>
                                          <p:spTgt spid="3074"/>
                                        </p:tgtEl>
                                      </p:cBhvr>
                                      <p:to x="100000" y="60000"/>
                                    </p:animScale>
                                    <p:animScale>
                                      <p:cBhvr>
                                        <p:cTn id="20" dur="166" decel="50000">
                                          <p:stCondLst>
                                            <p:cond delay="676"/>
                                          </p:stCondLst>
                                        </p:cTn>
                                        <p:tgtEl>
                                          <p:spTgt spid="3074"/>
                                        </p:tgtEl>
                                      </p:cBhvr>
                                      <p:to x="100000" y="100000"/>
                                    </p:animScale>
                                    <p:animScale>
                                      <p:cBhvr>
                                        <p:cTn id="21" dur="26">
                                          <p:stCondLst>
                                            <p:cond delay="1312"/>
                                          </p:stCondLst>
                                        </p:cTn>
                                        <p:tgtEl>
                                          <p:spTgt spid="3074"/>
                                        </p:tgtEl>
                                      </p:cBhvr>
                                      <p:to x="100000" y="80000"/>
                                    </p:animScale>
                                    <p:animScale>
                                      <p:cBhvr>
                                        <p:cTn id="22" dur="166" decel="50000">
                                          <p:stCondLst>
                                            <p:cond delay="1338"/>
                                          </p:stCondLst>
                                        </p:cTn>
                                        <p:tgtEl>
                                          <p:spTgt spid="3074"/>
                                        </p:tgtEl>
                                      </p:cBhvr>
                                      <p:to x="100000" y="100000"/>
                                    </p:animScale>
                                    <p:animScale>
                                      <p:cBhvr>
                                        <p:cTn id="23" dur="26">
                                          <p:stCondLst>
                                            <p:cond delay="1642"/>
                                          </p:stCondLst>
                                        </p:cTn>
                                        <p:tgtEl>
                                          <p:spTgt spid="3074"/>
                                        </p:tgtEl>
                                      </p:cBhvr>
                                      <p:to x="100000" y="90000"/>
                                    </p:animScale>
                                    <p:animScale>
                                      <p:cBhvr>
                                        <p:cTn id="24" dur="166" decel="50000">
                                          <p:stCondLst>
                                            <p:cond delay="1668"/>
                                          </p:stCondLst>
                                        </p:cTn>
                                        <p:tgtEl>
                                          <p:spTgt spid="3074"/>
                                        </p:tgtEl>
                                      </p:cBhvr>
                                      <p:to x="100000" y="100000"/>
                                    </p:animScale>
                                    <p:animScale>
                                      <p:cBhvr>
                                        <p:cTn id="25" dur="26">
                                          <p:stCondLst>
                                            <p:cond delay="1808"/>
                                          </p:stCondLst>
                                        </p:cTn>
                                        <p:tgtEl>
                                          <p:spTgt spid="3074"/>
                                        </p:tgtEl>
                                      </p:cBhvr>
                                      <p:to x="100000" y="95000"/>
                                    </p:animScale>
                                    <p:animScale>
                                      <p:cBhvr>
                                        <p:cTn id="26" dur="166" decel="50000">
                                          <p:stCondLst>
                                            <p:cond delay="1834"/>
                                          </p:stCondLst>
                                        </p:cTn>
                                        <p:tgtEl>
                                          <p:spTgt spid="3074"/>
                                        </p:tgtEl>
                                      </p:cBhvr>
                                      <p:to x="100000" y="100000"/>
                                    </p:animScale>
                                  </p:childTnLst>
                                </p:cTn>
                              </p:par>
                            </p:childTnLst>
                          </p:cTn>
                        </p:par>
                        <p:par>
                          <p:cTn id="27" fill="hold">
                            <p:stCondLst>
                              <p:cond delay="3000"/>
                            </p:stCondLst>
                            <p:childTnLst>
                              <p:par>
                                <p:cTn id="28" presetID="26" presetClass="entr" presetSubtype="0"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80">
                                          <p:stCondLst>
                                            <p:cond delay="0"/>
                                          </p:stCondLst>
                                        </p:cTn>
                                        <p:tgtEl>
                                          <p:spTgt spid="3"/>
                                        </p:tgtEl>
                                      </p:cBhvr>
                                    </p:animEffect>
                                    <p:anim calcmode="lin" valueType="num">
                                      <p:cBhvr>
                                        <p:cTn id="3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gtEl>
                                      </p:cBhvr>
                                      <p:to x="100000" y="60000"/>
                                    </p:animScale>
                                    <p:animScale>
                                      <p:cBhvr>
                                        <p:cTn id="37" dur="166" decel="50000">
                                          <p:stCondLst>
                                            <p:cond delay="676"/>
                                          </p:stCondLst>
                                        </p:cTn>
                                        <p:tgtEl>
                                          <p:spTgt spid="3"/>
                                        </p:tgtEl>
                                      </p:cBhvr>
                                      <p:to x="100000" y="100000"/>
                                    </p:animScale>
                                    <p:animScale>
                                      <p:cBhvr>
                                        <p:cTn id="38" dur="26">
                                          <p:stCondLst>
                                            <p:cond delay="1312"/>
                                          </p:stCondLst>
                                        </p:cTn>
                                        <p:tgtEl>
                                          <p:spTgt spid="3"/>
                                        </p:tgtEl>
                                      </p:cBhvr>
                                      <p:to x="100000" y="80000"/>
                                    </p:animScale>
                                    <p:animScale>
                                      <p:cBhvr>
                                        <p:cTn id="39" dur="166" decel="50000">
                                          <p:stCondLst>
                                            <p:cond delay="1338"/>
                                          </p:stCondLst>
                                        </p:cTn>
                                        <p:tgtEl>
                                          <p:spTgt spid="3"/>
                                        </p:tgtEl>
                                      </p:cBhvr>
                                      <p:to x="100000" y="100000"/>
                                    </p:animScale>
                                    <p:animScale>
                                      <p:cBhvr>
                                        <p:cTn id="40" dur="26">
                                          <p:stCondLst>
                                            <p:cond delay="1642"/>
                                          </p:stCondLst>
                                        </p:cTn>
                                        <p:tgtEl>
                                          <p:spTgt spid="3"/>
                                        </p:tgtEl>
                                      </p:cBhvr>
                                      <p:to x="100000" y="90000"/>
                                    </p:animScale>
                                    <p:animScale>
                                      <p:cBhvr>
                                        <p:cTn id="41" dur="166" decel="50000">
                                          <p:stCondLst>
                                            <p:cond delay="1668"/>
                                          </p:stCondLst>
                                        </p:cTn>
                                        <p:tgtEl>
                                          <p:spTgt spid="3"/>
                                        </p:tgtEl>
                                      </p:cBhvr>
                                      <p:to x="100000" y="100000"/>
                                    </p:animScale>
                                    <p:animScale>
                                      <p:cBhvr>
                                        <p:cTn id="42" dur="26">
                                          <p:stCondLst>
                                            <p:cond delay="1808"/>
                                          </p:stCondLst>
                                        </p:cTn>
                                        <p:tgtEl>
                                          <p:spTgt spid="3"/>
                                        </p:tgtEl>
                                      </p:cBhvr>
                                      <p:to x="100000" y="95000"/>
                                    </p:animScale>
                                    <p:animScale>
                                      <p:cBhvr>
                                        <p:cTn id="4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098" name="Picture 2" descr="http://bio3400.nicerweb.com/Locked/media/ch22/22_08-amniocentesis.jpg"/>
          <p:cNvPicPr>
            <a:picLocks noChangeAspect="1" noChangeArrowheads="1"/>
          </p:cNvPicPr>
          <p:nvPr/>
        </p:nvPicPr>
        <p:blipFill rotWithShape="1">
          <a:blip r:embed="rId2">
            <a:extLst>
              <a:ext uri="{28A0092B-C50C-407E-A947-70E740481C1C}">
                <a14:useLocalDpi xmlns:a14="http://schemas.microsoft.com/office/drawing/2010/main" val="0"/>
              </a:ext>
            </a:extLst>
          </a:blip>
          <a:srcRect t="3241"/>
          <a:stretch/>
        </p:blipFill>
        <p:spPr bwMode="auto">
          <a:xfrm>
            <a:off x="970511" y="2906971"/>
            <a:ext cx="7123900" cy="376241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247985" y="1017265"/>
            <a:ext cx="8568952" cy="2031325"/>
          </a:xfrm>
          <a:prstGeom prst="rect">
            <a:avLst/>
          </a:prstGeom>
        </p:spPr>
        <p:txBody>
          <a:bodyPr wrap="square">
            <a:spAutoFit/>
          </a:bodyPr>
          <a:lstStyle/>
          <a:p>
            <a:r>
              <a:rPr lang="en-GB" b="1" dirty="0"/>
              <a:t>Amniocentesis </a:t>
            </a:r>
            <a:r>
              <a:rPr lang="en-GB" dirty="0"/>
              <a:t>can be done around the </a:t>
            </a:r>
            <a:r>
              <a:rPr lang="en-GB" b="1" dirty="0"/>
              <a:t>16th week of </a:t>
            </a:r>
            <a:r>
              <a:rPr lang="en-GB" b="1" dirty="0" smtClean="0"/>
              <a:t>the pregnancy</a:t>
            </a:r>
            <a:r>
              <a:rPr lang="en-GB" dirty="0"/>
              <a:t>. A </a:t>
            </a:r>
            <a:r>
              <a:rPr lang="en-GB" b="1" dirty="0"/>
              <a:t>sample of the amniotic fluid </a:t>
            </a:r>
            <a:r>
              <a:rPr lang="en-GB" dirty="0"/>
              <a:t>(</a:t>
            </a:r>
            <a:r>
              <a:rPr lang="en-GB" dirty="0" smtClean="0"/>
              <a:t>containing </a:t>
            </a:r>
            <a:r>
              <a:rPr lang="en-GB" dirty="0" err="1" smtClean="0"/>
              <a:t>fetal</a:t>
            </a:r>
            <a:r>
              <a:rPr lang="en-GB" dirty="0" smtClean="0"/>
              <a:t> </a:t>
            </a:r>
            <a:r>
              <a:rPr lang="en-GB" dirty="0"/>
              <a:t>cells) is taken and a culture is made. When </a:t>
            </a:r>
            <a:r>
              <a:rPr lang="en-GB" dirty="0" smtClean="0"/>
              <a:t>sufficient cells </a:t>
            </a:r>
            <a:r>
              <a:rPr lang="en-GB" dirty="0"/>
              <a:t>have been obtained, a karyotype can be done </a:t>
            </a:r>
            <a:r>
              <a:rPr lang="en-GB" dirty="0" smtClean="0"/>
              <a:t>to detect </a:t>
            </a:r>
            <a:r>
              <a:rPr lang="en-GB" dirty="0"/>
              <a:t>chromosome abnormalities. </a:t>
            </a:r>
            <a:r>
              <a:rPr lang="en-GB" b="1" dirty="0"/>
              <a:t>The dividing cells </a:t>
            </a:r>
            <a:r>
              <a:rPr lang="en-GB" b="1" dirty="0" smtClean="0"/>
              <a:t>are photographed</a:t>
            </a:r>
            <a:r>
              <a:rPr lang="en-GB" dirty="0" smtClean="0"/>
              <a:t> </a:t>
            </a:r>
            <a:r>
              <a:rPr lang="en-GB" dirty="0"/>
              <a:t>and, using these pictures, </a:t>
            </a:r>
            <a:r>
              <a:rPr lang="en-GB" b="1" dirty="0"/>
              <a:t>the </a:t>
            </a:r>
            <a:r>
              <a:rPr lang="en-GB" b="1" dirty="0" smtClean="0"/>
              <a:t>chromosomes are </a:t>
            </a:r>
            <a:r>
              <a:rPr lang="en-GB" b="1" dirty="0"/>
              <a:t>arranged in homologous pairs</a:t>
            </a:r>
            <a:r>
              <a:rPr lang="en-GB" dirty="0"/>
              <a:t>. Some genetic </a:t>
            </a:r>
            <a:r>
              <a:rPr lang="en-GB" dirty="0" smtClean="0"/>
              <a:t>disorders can </a:t>
            </a:r>
            <a:r>
              <a:rPr lang="en-GB" dirty="0"/>
              <a:t>be detected this way (e.g. Down syndrome). </a:t>
            </a:r>
            <a:r>
              <a:rPr lang="en-GB" dirty="0" smtClean="0"/>
              <a:t>This process </a:t>
            </a:r>
            <a:r>
              <a:rPr lang="en-GB" dirty="0"/>
              <a:t>takes approximately 3 weeks.</a:t>
            </a:r>
            <a:endParaRPr lang="en-GB" dirty="0"/>
          </a:p>
        </p:txBody>
      </p:sp>
      <p:grpSp>
        <p:nvGrpSpPr>
          <p:cNvPr id="6" name="Group 5"/>
          <p:cNvGrpSpPr/>
          <p:nvPr/>
        </p:nvGrpSpPr>
        <p:grpSpPr>
          <a:xfrm>
            <a:off x="175977" y="116632"/>
            <a:ext cx="8712969" cy="809947"/>
            <a:chOff x="0" y="4115126"/>
            <a:chExt cx="8712969" cy="809947"/>
          </a:xfrm>
          <a:scene3d>
            <a:camera prst="orthographicFront"/>
            <a:lightRig rig="flat" dir="t"/>
          </a:scene3d>
        </p:grpSpPr>
        <p:sp>
          <p:nvSpPr>
            <p:cNvPr id="7" name="Rounded Rectangle 6"/>
            <p:cNvSpPr/>
            <p:nvPr/>
          </p:nvSpPr>
          <p:spPr>
            <a:xfrm>
              <a:off x="0" y="4115126"/>
              <a:ext cx="8712969" cy="80994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39538" y="4154664"/>
              <a:ext cx="8633893" cy="73087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4.2.6 State that karyotyping is performed using cells collected by chorionic villus sampling or amniocentesis, for pre-natal diagnosis of chromosome abnormalities.</a:t>
              </a:r>
              <a:endParaRPr lang="en-GB" sz="1800" kern="1200" dirty="0"/>
            </a:p>
          </p:txBody>
        </p:sp>
      </p:grpSp>
      <p:sp>
        <p:nvSpPr>
          <p:cNvPr id="3" name="TextBox 2"/>
          <p:cNvSpPr txBox="1"/>
          <p:nvPr/>
        </p:nvSpPr>
        <p:spPr>
          <a:xfrm>
            <a:off x="6228184" y="3645024"/>
            <a:ext cx="1011815" cy="584775"/>
          </a:xfrm>
          <a:prstGeom prst="rect">
            <a:avLst/>
          </a:prstGeom>
          <a:noFill/>
        </p:spPr>
        <p:txBody>
          <a:bodyPr wrap="none" rtlCol="0">
            <a:spAutoFit/>
          </a:bodyPr>
          <a:lstStyle/>
          <a:p>
            <a:r>
              <a:rPr lang="en-GB" sz="3200" dirty="0" smtClean="0">
                <a:hlinkClick r:id="rId3"/>
              </a:rPr>
              <a:t>LINK</a:t>
            </a:r>
            <a:endParaRPr lang="en-GB" dirty="0"/>
          </a:p>
        </p:txBody>
      </p:sp>
    </p:spTree>
    <p:extLst>
      <p:ext uri="{BB962C8B-B14F-4D97-AF65-F5344CB8AC3E}">
        <p14:creationId xmlns:p14="http://schemas.microsoft.com/office/powerpoint/2010/main" val="293996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ipe(down)">
                                      <p:cBhvr>
                                        <p:cTn id="14" dur="580">
                                          <p:stCondLst>
                                            <p:cond delay="0"/>
                                          </p:stCondLst>
                                        </p:cTn>
                                        <p:tgtEl>
                                          <p:spTgt spid="4098"/>
                                        </p:tgtEl>
                                      </p:cBhvr>
                                    </p:animEffect>
                                    <p:anim calcmode="lin" valueType="num">
                                      <p:cBhvr>
                                        <p:cTn id="15"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0" dur="26">
                                          <p:stCondLst>
                                            <p:cond delay="650"/>
                                          </p:stCondLst>
                                        </p:cTn>
                                        <p:tgtEl>
                                          <p:spTgt spid="4098"/>
                                        </p:tgtEl>
                                      </p:cBhvr>
                                      <p:to x="100000" y="60000"/>
                                    </p:animScale>
                                    <p:animScale>
                                      <p:cBhvr>
                                        <p:cTn id="21" dur="166" decel="50000">
                                          <p:stCondLst>
                                            <p:cond delay="676"/>
                                          </p:stCondLst>
                                        </p:cTn>
                                        <p:tgtEl>
                                          <p:spTgt spid="4098"/>
                                        </p:tgtEl>
                                      </p:cBhvr>
                                      <p:to x="100000" y="100000"/>
                                    </p:animScale>
                                    <p:animScale>
                                      <p:cBhvr>
                                        <p:cTn id="22" dur="26">
                                          <p:stCondLst>
                                            <p:cond delay="1312"/>
                                          </p:stCondLst>
                                        </p:cTn>
                                        <p:tgtEl>
                                          <p:spTgt spid="4098"/>
                                        </p:tgtEl>
                                      </p:cBhvr>
                                      <p:to x="100000" y="80000"/>
                                    </p:animScale>
                                    <p:animScale>
                                      <p:cBhvr>
                                        <p:cTn id="23" dur="166" decel="50000">
                                          <p:stCondLst>
                                            <p:cond delay="1338"/>
                                          </p:stCondLst>
                                        </p:cTn>
                                        <p:tgtEl>
                                          <p:spTgt spid="4098"/>
                                        </p:tgtEl>
                                      </p:cBhvr>
                                      <p:to x="100000" y="100000"/>
                                    </p:animScale>
                                    <p:animScale>
                                      <p:cBhvr>
                                        <p:cTn id="24" dur="26">
                                          <p:stCondLst>
                                            <p:cond delay="1642"/>
                                          </p:stCondLst>
                                        </p:cTn>
                                        <p:tgtEl>
                                          <p:spTgt spid="4098"/>
                                        </p:tgtEl>
                                      </p:cBhvr>
                                      <p:to x="100000" y="90000"/>
                                    </p:animScale>
                                    <p:animScale>
                                      <p:cBhvr>
                                        <p:cTn id="25" dur="166" decel="50000">
                                          <p:stCondLst>
                                            <p:cond delay="1668"/>
                                          </p:stCondLst>
                                        </p:cTn>
                                        <p:tgtEl>
                                          <p:spTgt spid="4098"/>
                                        </p:tgtEl>
                                      </p:cBhvr>
                                      <p:to x="100000" y="100000"/>
                                    </p:animScale>
                                    <p:animScale>
                                      <p:cBhvr>
                                        <p:cTn id="26" dur="26">
                                          <p:stCondLst>
                                            <p:cond delay="1808"/>
                                          </p:stCondLst>
                                        </p:cTn>
                                        <p:tgtEl>
                                          <p:spTgt spid="4098"/>
                                        </p:tgtEl>
                                      </p:cBhvr>
                                      <p:to x="100000" y="95000"/>
                                    </p:animScale>
                                    <p:animScale>
                                      <p:cBhvr>
                                        <p:cTn id="27" dur="166" decel="50000">
                                          <p:stCondLst>
                                            <p:cond delay="1834"/>
                                          </p:stCondLst>
                                        </p:cTn>
                                        <p:tgtEl>
                                          <p:spTgt spid="4098"/>
                                        </p:tgtEl>
                                      </p:cBhvr>
                                      <p:to x="100000" y="100000"/>
                                    </p:animScale>
                                  </p:childTnLst>
                                </p:cTn>
                              </p:par>
                            </p:childTnLst>
                          </p:cTn>
                        </p:par>
                        <p:par>
                          <p:cTn id="28" fill="hold">
                            <p:stCondLst>
                              <p:cond delay="2000"/>
                            </p:stCondLst>
                            <p:childTnLst>
                              <p:par>
                                <p:cTn id="29" presetID="16" presetClass="entr" presetSubtype="21"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75976" y="1268760"/>
            <a:ext cx="8673431" cy="1754326"/>
          </a:xfrm>
          <a:prstGeom prst="rect">
            <a:avLst/>
          </a:prstGeom>
        </p:spPr>
        <p:txBody>
          <a:bodyPr wrap="square">
            <a:spAutoFit/>
          </a:bodyPr>
          <a:lstStyle/>
          <a:p>
            <a:r>
              <a:rPr lang="en-GB" dirty="0"/>
              <a:t>When analysing a human karyotype to determine </a:t>
            </a:r>
            <a:r>
              <a:rPr lang="en-GB" dirty="0" smtClean="0"/>
              <a:t>gender and </a:t>
            </a:r>
            <a:r>
              <a:rPr lang="en-GB" dirty="0"/>
              <a:t>the occurrence of non-disjunction, the karyotype </a:t>
            </a:r>
            <a:r>
              <a:rPr lang="en-GB" dirty="0" smtClean="0"/>
              <a:t>must be </a:t>
            </a:r>
            <a:r>
              <a:rPr lang="en-GB" dirty="0"/>
              <a:t>carefully examined and pairs of chromosomes </a:t>
            </a:r>
            <a:r>
              <a:rPr lang="en-GB" dirty="0" smtClean="0"/>
              <a:t>need to </a:t>
            </a:r>
            <a:r>
              <a:rPr lang="en-GB" dirty="0"/>
              <a:t>be identified and placed together. This can be </a:t>
            </a:r>
            <a:r>
              <a:rPr lang="en-GB" dirty="0" smtClean="0"/>
              <a:t>done using </a:t>
            </a:r>
            <a:r>
              <a:rPr lang="en-GB" dirty="0"/>
              <a:t>pictures on paper or on a computer screen. If </a:t>
            </a:r>
            <a:r>
              <a:rPr lang="en-GB" dirty="0" smtClean="0"/>
              <a:t>nondisjunction has </a:t>
            </a:r>
            <a:r>
              <a:rPr lang="en-GB" dirty="0"/>
              <a:t>occurred there will either be one, or </a:t>
            </a:r>
            <a:r>
              <a:rPr lang="en-GB" dirty="0" smtClean="0"/>
              <a:t>three copies</a:t>
            </a:r>
            <a:r>
              <a:rPr lang="en-GB" dirty="0"/>
              <a:t>, of a particular chromosome</a:t>
            </a:r>
            <a:endParaRPr lang="en-GB" dirty="0"/>
          </a:p>
        </p:txBody>
      </p:sp>
      <p:grpSp>
        <p:nvGrpSpPr>
          <p:cNvPr id="6" name="Group 5"/>
          <p:cNvGrpSpPr/>
          <p:nvPr/>
        </p:nvGrpSpPr>
        <p:grpSpPr>
          <a:xfrm>
            <a:off x="175977" y="116632"/>
            <a:ext cx="8712969" cy="809947"/>
            <a:chOff x="0" y="4115126"/>
            <a:chExt cx="8712969" cy="809947"/>
          </a:xfrm>
          <a:scene3d>
            <a:camera prst="orthographicFront"/>
            <a:lightRig rig="flat" dir="t"/>
          </a:scene3d>
        </p:grpSpPr>
        <p:sp>
          <p:nvSpPr>
            <p:cNvPr id="7" name="Rounded Rectangle 6"/>
            <p:cNvSpPr/>
            <p:nvPr/>
          </p:nvSpPr>
          <p:spPr>
            <a:xfrm>
              <a:off x="0" y="4115126"/>
              <a:ext cx="8712969" cy="80994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39538" y="4154664"/>
              <a:ext cx="8633893" cy="73087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4.2.6 State that karyotyping is performed using cells collected by chorionic villus sampling or amniocentesis, for pre-natal diagnosis of chromosome abnormalities.</a:t>
              </a:r>
              <a:endParaRPr lang="en-GB" sz="1800" kern="1200" dirty="0"/>
            </a:p>
          </p:txBody>
        </p:sp>
      </p:grpSp>
      <p:sp>
        <p:nvSpPr>
          <p:cNvPr id="9" name="TextBox 8"/>
          <p:cNvSpPr txBox="1"/>
          <p:nvPr/>
        </p:nvSpPr>
        <p:spPr>
          <a:xfrm>
            <a:off x="2356339" y="3473911"/>
            <a:ext cx="4382931" cy="523220"/>
          </a:xfrm>
          <a:prstGeom prst="rect">
            <a:avLst/>
          </a:prstGeom>
          <a:noFill/>
        </p:spPr>
        <p:txBody>
          <a:bodyPr wrap="none" rtlCol="0">
            <a:spAutoFit/>
          </a:bodyPr>
          <a:lstStyle/>
          <a:p>
            <a:r>
              <a:rPr lang="en-GB" sz="2800" dirty="0" smtClean="0">
                <a:hlinkClick r:id="rId2"/>
              </a:rPr>
              <a:t>Ordering chromosomes</a:t>
            </a:r>
            <a:endParaRPr lang="en-GB" sz="2800" dirty="0"/>
          </a:p>
        </p:txBody>
      </p:sp>
    </p:spTree>
    <p:extLst>
      <p:ext uri="{BB962C8B-B14F-4D97-AF65-F5344CB8AC3E}">
        <p14:creationId xmlns:p14="http://schemas.microsoft.com/office/powerpoint/2010/main" val="232260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80">
                                          <p:stCondLst>
                                            <p:cond delay="0"/>
                                          </p:stCondLst>
                                        </p:cTn>
                                        <p:tgtEl>
                                          <p:spTgt spid="9"/>
                                        </p:tgtEl>
                                      </p:cBhvr>
                                    </p:animEffect>
                                    <p:anim calcmode="lin" valueType="num">
                                      <p:cBhvr>
                                        <p:cTn id="1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0" dur="26">
                                          <p:stCondLst>
                                            <p:cond delay="650"/>
                                          </p:stCondLst>
                                        </p:cTn>
                                        <p:tgtEl>
                                          <p:spTgt spid="9"/>
                                        </p:tgtEl>
                                      </p:cBhvr>
                                      <p:to x="100000" y="60000"/>
                                    </p:animScale>
                                    <p:animScale>
                                      <p:cBhvr>
                                        <p:cTn id="21" dur="166" decel="50000">
                                          <p:stCondLst>
                                            <p:cond delay="676"/>
                                          </p:stCondLst>
                                        </p:cTn>
                                        <p:tgtEl>
                                          <p:spTgt spid="9"/>
                                        </p:tgtEl>
                                      </p:cBhvr>
                                      <p:to x="100000" y="100000"/>
                                    </p:animScale>
                                    <p:animScale>
                                      <p:cBhvr>
                                        <p:cTn id="22" dur="26">
                                          <p:stCondLst>
                                            <p:cond delay="1312"/>
                                          </p:stCondLst>
                                        </p:cTn>
                                        <p:tgtEl>
                                          <p:spTgt spid="9"/>
                                        </p:tgtEl>
                                      </p:cBhvr>
                                      <p:to x="100000" y="80000"/>
                                    </p:animScale>
                                    <p:animScale>
                                      <p:cBhvr>
                                        <p:cTn id="23" dur="166" decel="50000">
                                          <p:stCondLst>
                                            <p:cond delay="1338"/>
                                          </p:stCondLst>
                                        </p:cTn>
                                        <p:tgtEl>
                                          <p:spTgt spid="9"/>
                                        </p:tgtEl>
                                      </p:cBhvr>
                                      <p:to x="100000" y="100000"/>
                                    </p:animScale>
                                    <p:animScale>
                                      <p:cBhvr>
                                        <p:cTn id="24" dur="26">
                                          <p:stCondLst>
                                            <p:cond delay="1642"/>
                                          </p:stCondLst>
                                        </p:cTn>
                                        <p:tgtEl>
                                          <p:spTgt spid="9"/>
                                        </p:tgtEl>
                                      </p:cBhvr>
                                      <p:to x="100000" y="90000"/>
                                    </p:animScale>
                                    <p:animScale>
                                      <p:cBhvr>
                                        <p:cTn id="25" dur="166" decel="50000">
                                          <p:stCondLst>
                                            <p:cond delay="1668"/>
                                          </p:stCondLst>
                                        </p:cTn>
                                        <p:tgtEl>
                                          <p:spTgt spid="9"/>
                                        </p:tgtEl>
                                      </p:cBhvr>
                                      <p:to x="100000" y="100000"/>
                                    </p:animScale>
                                    <p:animScale>
                                      <p:cBhvr>
                                        <p:cTn id="26" dur="26">
                                          <p:stCondLst>
                                            <p:cond delay="1808"/>
                                          </p:stCondLst>
                                        </p:cTn>
                                        <p:tgtEl>
                                          <p:spTgt spid="9"/>
                                        </p:tgtEl>
                                      </p:cBhvr>
                                      <p:to x="100000" y="95000"/>
                                    </p:animScale>
                                    <p:animScale>
                                      <p:cBhvr>
                                        <p:cTn id="2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Topic 4: </a:t>
            </a:r>
            <a:r>
              <a:rPr lang="en-GB" dirty="0" smtClean="0">
                <a:solidFill>
                  <a:schemeClr val="bg1">
                    <a:lumMod val="65000"/>
                  </a:schemeClr>
                </a:solidFill>
              </a:rPr>
              <a:t>Genetics</a:t>
            </a:r>
            <a:endParaRPr lang="en-GB" dirty="0">
              <a:solidFill>
                <a:schemeClr val="bg1">
                  <a:lumMod val="65000"/>
                </a:schemeClr>
              </a:solidFill>
            </a:endParaRPr>
          </a:p>
        </p:txBody>
      </p:sp>
      <p:sp>
        <p:nvSpPr>
          <p:cNvPr id="3" name="Subtitle 2"/>
          <p:cNvSpPr>
            <a:spLocks noGrp="1"/>
          </p:cNvSpPr>
          <p:nvPr>
            <p:ph type="subTitle" idx="1"/>
          </p:nvPr>
        </p:nvSpPr>
        <p:spPr>
          <a:xfrm>
            <a:off x="4753302" y="4581128"/>
            <a:ext cx="3419098" cy="936104"/>
          </a:xfrm>
        </p:spPr>
        <p:txBody>
          <a:bodyPr>
            <a:noAutofit/>
          </a:bodyPr>
          <a:lstStyle/>
          <a:p>
            <a:r>
              <a:rPr lang="en-GB" sz="2400" dirty="0" smtClean="0">
                <a:solidFill>
                  <a:srgbClr val="C00000"/>
                </a:solidFill>
              </a:rPr>
              <a:t>4.2 Meiosis</a:t>
            </a:r>
            <a:r>
              <a:rPr lang="en-GB" sz="2400" dirty="0">
                <a:solidFill>
                  <a:srgbClr val="C00000"/>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dirty="0" smtClean="0"/>
              <a:t>IB Biology SFP - Mark Polko</a:t>
            </a:r>
            <a:endParaRPr lang="en-US" dirty="0"/>
          </a:p>
        </p:txBody>
      </p:sp>
      <p:sp>
        <p:nvSpPr>
          <p:cNvPr id="8" name="Slide Number Placeholder 7"/>
          <p:cNvSpPr>
            <a:spLocks noGrp="1"/>
          </p:cNvSpPr>
          <p:nvPr>
            <p:ph type="sldNum" sz="quarter" idx="12"/>
          </p:nvPr>
        </p:nvSpPr>
        <p:spPr/>
        <p:txBody>
          <a:bodyPr/>
          <a:lstStyle/>
          <a:p>
            <a:fld id="{6E2D2B3B-882E-40F3-A32F-6DD516915044}" type="slidenum">
              <a:rPr lang="en-US" smtClean="0"/>
              <a:pPr/>
              <a:t>18</a:t>
            </a:fld>
            <a:endParaRPr lang="en-US" dirty="0"/>
          </a:p>
        </p:txBody>
      </p:sp>
      <p:sp>
        <p:nvSpPr>
          <p:cNvPr id="10" name="Rectangle 9"/>
          <p:cNvSpPr/>
          <p:nvPr/>
        </p:nvSpPr>
        <p:spPr>
          <a:xfrm>
            <a:off x="4644008" y="0"/>
            <a:ext cx="3528392" cy="2276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1"/>
            <a:ext cx="3674230"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303" y="2561844"/>
            <a:ext cx="3576096" cy="275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0178" y="733713"/>
            <a:ext cx="3674230" cy="1285980"/>
          </a:xfrm>
          <a:prstGeom prst="rect">
            <a:avLst/>
          </a:prstGeom>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304823"/>
            <a:ext cx="1088504"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896" y="180594"/>
            <a:ext cx="1160512"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9538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a:t>
            </a:fld>
            <a:endParaRPr lang="en-US" dirty="0">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dirty="0" smtClean="0"/>
              <a:t>IB Biology SFP - Mark Polko</a:t>
            </a:r>
            <a:endParaRPr lang="en-US" dirty="0"/>
          </a:p>
        </p:txBody>
      </p:sp>
      <p:sp>
        <p:nvSpPr>
          <p:cNvPr id="4" name="TextBox 3"/>
          <p:cNvSpPr txBox="1"/>
          <p:nvPr/>
        </p:nvSpPr>
        <p:spPr>
          <a:xfrm>
            <a:off x="251519" y="129621"/>
            <a:ext cx="2935419" cy="646331"/>
          </a:xfrm>
          <a:prstGeom prst="rect">
            <a:avLst/>
          </a:prstGeom>
          <a:noFill/>
        </p:spPr>
        <p:txBody>
          <a:bodyPr wrap="none" rtlCol="0">
            <a:spAutoFit/>
          </a:bodyPr>
          <a:lstStyle/>
          <a:p>
            <a:r>
              <a:rPr lang="en-GB" dirty="0" smtClean="0">
                <a:solidFill>
                  <a:srgbClr val="0070C0"/>
                </a:solidFill>
              </a:rPr>
              <a:t>ASSESSMENT STATEMENTS</a:t>
            </a:r>
          </a:p>
          <a:p>
            <a:endParaRPr lang="en-GB" dirty="0">
              <a:solidFill>
                <a:srgbClr val="0070C0"/>
              </a:solidFill>
            </a:endParaRPr>
          </a:p>
        </p:txBody>
      </p:sp>
      <p:graphicFrame>
        <p:nvGraphicFramePr>
          <p:cNvPr id="6" name="Diagram 5"/>
          <p:cNvGraphicFramePr/>
          <p:nvPr>
            <p:extLst>
              <p:ext uri="{D42A27DB-BD31-4B8C-83A1-F6EECF244321}">
                <p14:modId xmlns:p14="http://schemas.microsoft.com/office/powerpoint/2010/main" val="4133395370"/>
              </p:ext>
            </p:extLst>
          </p:nvPr>
        </p:nvGraphicFramePr>
        <p:xfrm>
          <a:off x="251519" y="775952"/>
          <a:ext cx="8712969" cy="5749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1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8" name="Group 7"/>
          <p:cNvGrpSpPr/>
          <p:nvPr/>
        </p:nvGrpSpPr>
        <p:grpSpPr>
          <a:xfrm>
            <a:off x="175947" y="188640"/>
            <a:ext cx="8712969" cy="810557"/>
            <a:chOff x="0" y="825043"/>
            <a:chExt cx="8712969" cy="810557"/>
          </a:xfrm>
          <a:scene3d>
            <a:camera prst="orthographicFront"/>
            <a:lightRig rig="flat" dir="t"/>
          </a:scene3d>
        </p:grpSpPr>
        <p:sp>
          <p:nvSpPr>
            <p:cNvPr id="13" name="Rounded Rectangle 12"/>
            <p:cNvSpPr/>
            <p:nvPr/>
          </p:nvSpPr>
          <p:spPr>
            <a:xfrm>
              <a:off x="0" y="825043"/>
              <a:ext cx="8712969" cy="81055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4" name="Rounded Rectangle 4"/>
            <p:cNvSpPr/>
            <p:nvPr/>
          </p:nvSpPr>
          <p:spPr>
            <a:xfrm>
              <a:off x="39568" y="864611"/>
              <a:ext cx="8633833" cy="7314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t>4.2.2 Define </a:t>
              </a:r>
              <a:r>
                <a:rPr lang="en-GB" sz="1800" i="1" kern="1200" dirty="0" smtClean="0"/>
                <a:t>homologous chromosomes</a:t>
              </a:r>
              <a:r>
                <a:rPr lang="en-GB" sz="1800" kern="1200" dirty="0" smtClean="0"/>
                <a:t>. </a:t>
              </a:r>
              <a:endParaRPr lang="en-GB" sz="1800" kern="1200" dirty="0"/>
            </a:p>
          </p:txBody>
        </p:sp>
      </p:grpSp>
      <p:sp>
        <p:nvSpPr>
          <p:cNvPr id="2" name="TextBox 1"/>
          <p:cNvSpPr txBox="1"/>
          <p:nvPr/>
        </p:nvSpPr>
        <p:spPr>
          <a:xfrm>
            <a:off x="215515" y="1392537"/>
            <a:ext cx="8428501" cy="2031325"/>
          </a:xfrm>
          <a:prstGeom prst="rect">
            <a:avLst/>
          </a:prstGeom>
          <a:noFill/>
        </p:spPr>
        <p:txBody>
          <a:bodyPr wrap="square" rtlCol="0">
            <a:spAutoFit/>
          </a:bodyPr>
          <a:lstStyle/>
          <a:p>
            <a:r>
              <a:rPr lang="en-GB" b="1" dirty="0"/>
              <a:t>Homologous chromosomes </a:t>
            </a:r>
            <a:r>
              <a:rPr lang="en-GB" dirty="0"/>
              <a:t>(or a homologous pair) </a:t>
            </a:r>
            <a:r>
              <a:rPr lang="en-GB" b="1" dirty="0" smtClean="0"/>
              <a:t>are two </a:t>
            </a:r>
            <a:r>
              <a:rPr lang="en-GB" b="1" dirty="0"/>
              <a:t>chromosomes</a:t>
            </a:r>
            <a:r>
              <a:rPr lang="en-GB" dirty="0"/>
              <a:t>, one from each parent, </a:t>
            </a:r>
            <a:r>
              <a:rPr lang="en-GB" b="1" dirty="0"/>
              <a:t>that</a:t>
            </a:r>
            <a:r>
              <a:rPr lang="en-GB" dirty="0"/>
              <a:t> look </a:t>
            </a:r>
            <a:r>
              <a:rPr lang="en-GB" dirty="0" smtClean="0"/>
              <a:t>the same</a:t>
            </a:r>
            <a:r>
              <a:rPr lang="en-GB" dirty="0"/>
              <a:t>. They are the same size and they will show the </a:t>
            </a:r>
            <a:r>
              <a:rPr lang="en-GB" dirty="0" smtClean="0"/>
              <a:t>same banding </a:t>
            </a:r>
            <a:r>
              <a:rPr lang="en-GB" dirty="0"/>
              <a:t>pattern in a </a:t>
            </a:r>
            <a:r>
              <a:rPr lang="en-GB" dirty="0" smtClean="0"/>
              <a:t>karyotype. They </a:t>
            </a:r>
            <a:r>
              <a:rPr lang="en-GB" b="1" dirty="0" smtClean="0"/>
              <a:t>carry </a:t>
            </a:r>
            <a:r>
              <a:rPr lang="en-GB" b="1" dirty="0"/>
              <a:t>the same genes but not necessarily the same </a:t>
            </a:r>
            <a:r>
              <a:rPr lang="en-GB" b="1" dirty="0" smtClean="0"/>
              <a:t>alleles</a:t>
            </a:r>
            <a:r>
              <a:rPr lang="en-GB" dirty="0" smtClean="0"/>
              <a:t>, for example</a:t>
            </a:r>
            <a:r>
              <a:rPr lang="en-GB" dirty="0"/>
              <a:t>, both homologous chromosomes will </a:t>
            </a:r>
            <a:r>
              <a:rPr lang="en-GB" dirty="0" smtClean="0"/>
              <a:t>carry the </a:t>
            </a:r>
            <a:r>
              <a:rPr lang="en-GB" dirty="0"/>
              <a:t>gene for eye colour but one may have the allele ‘</a:t>
            </a:r>
            <a:r>
              <a:rPr lang="en-GB" dirty="0" smtClean="0"/>
              <a:t>brown’ while </a:t>
            </a:r>
            <a:r>
              <a:rPr lang="en-GB" dirty="0"/>
              <a:t>the other may have the allele ‘blue’. </a:t>
            </a:r>
            <a:r>
              <a:rPr lang="en-GB" dirty="0" smtClean="0"/>
              <a:t>Homologous chromosomes </a:t>
            </a:r>
            <a:r>
              <a:rPr lang="en-GB" dirty="0"/>
              <a:t>will pair up and split up during meiosis.</a:t>
            </a:r>
            <a:endParaRPr lang="en-GB" dirty="0"/>
          </a:p>
        </p:txBody>
      </p:sp>
      <p:pic>
        <p:nvPicPr>
          <p:cNvPr id="1026" name="Picture 2" descr="http://www.hartnell.edu/tutorials/biology/images/homologous_chromosom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1586" y="3423862"/>
            <a:ext cx="4596358" cy="337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3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9" name="Group 8"/>
          <p:cNvGrpSpPr/>
          <p:nvPr/>
        </p:nvGrpSpPr>
        <p:grpSpPr>
          <a:xfrm>
            <a:off x="197456" y="76760"/>
            <a:ext cx="8712969" cy="970296"/>
            <a:chOff x="0" y="117203"/>
            <a:chExt cx="8712969" cy="1118812"/>
          </a:xfrm>
          <a:scene3d>
            <a:camera prst="orthographicFront"/>
            <a:lightRig rig="flat" dir="t"/>
          </a:scene3d>
        </p:grpSpPr>
        <p:sp>
          <p:nvSpPr>
            <p:cNvPr id="11" name="Rounded Rectangle 10"/>
            <p:cNvSpPr/>
            <p:nvPr/>
          </p:nvSpPr>
          <p:spPr>
            <a:xfrm>
              <a:off x="0" y="117203"/>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Rounded Rectangle 4"/>
            <p:cNvSpPr/>
            <p:nvPr/>
          </p:nvSpPr>
          <p:spPr>
            <a:xfrm>
              <a:off x="54616" y="171819"/>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4.2.1 State that meiosis is a reduction division of a diploid nucleus to form haploid nuclei.</a:t>
              </a:r>
              <a:endParaRPr lang="en-GB" sz="2000" kern="1200"/>
            </a:p>
          </p:txBody>
        </p:sp>
      </p:grpSp>
      <p:sp>
        <p:nvSpPr>
          <p:cNvPr id="3" name="Rectangle 2"/>
          <p:cNvSpPr/>
          <p:nvPr/>
        </p:nvSpPr>
        <p:spPr>
          <a:xfrm>
            <a:off x="252072" y="1268760"/>
            <a:ext cx="8784424" cy="4247317"/>
          </a:xfrm>
          <a:prstGeom prst="rect">
            <a:avLst/>
          </a:prstGeom>
        </p:spPr>
        <p:txBody>
          <a:bodyPr wrap="square">
            <a:spAutoFit/>
          </a:bodyPr>
          <a:lstStyle/>
          <a:p>
            <a:r>
              <a:rPr lang="en-GB" dirty="0"/>
              <a:t>Meiosis is called a “</a:t>
            </a:r>
            <a:r>
              <a:rPr lang="en-GB" b="1" dirty="0"/>
              <a:t>reduction division</a:t>
            </a:r>
            <a:r>
              <a:rPr lang="en-GB" dirty="0"/>
              <a:t>” because the </a:t>
            </a:r>
            <a:r>
              <a:rPr lang="en-GB" dirty="0" smtClean="0"/>
              <a:t>daughter cells </a:t>
            </a:r>
            <a:r>
              <a:rPr lang="en-GB" dirty="0"/>
              <a:t>have only half of the number of chromosomes as </a:t>
            </a:r>
            <a:r>
              <a:rPr lang="en-GB" dirty="0" smtClean="0"/>
              <a:t>the original </a:t>
            </a:r>
            <a:r>
              <a:rPr lang="en-GB" dirty="0"/>
              <a:t>parent cell</a:t>
            </a:r>
            <a:r>
              <a:rPr lang="en-GB" dirty="0" smtClean="0"/>
              <a:t>.</a:t>
            </a:r>
          </a:p>
          <a:p>
            <a:endParaRPr lang="en-GB" dirty="0"/>
          </a:p>
          <a:p>
            <a:r>
              <a:rPr lang="en-GB" dirty="0"/>
              <a:t>The purpose of meiosis is </a:t>
            </a:r>
            <a:r>
              <a:rPr lang="en-GB" b="1" dirty="0"/>
              <a:t>to produce gametes</a:t>
            </a:r>
            <a:r>
              <a:rPr lang="en-GB" dirty="0"/>
              <a:t>. A (</a:t>
            </a:r>
            <a:r>
              <a:rPr lang="en-GB" dirty="0" smtClean="0"/>
              <a:t>haploid) gamete </a:t>
            </a:r>
            <a:r>
              <a:rPr lang="en-GB" dirty="0"/>
              <a:t>(sex cell, sperm or egg cell) has half the </a:t>
            </a:r>
            <a:r>
              <a:rPr lang="en-GB" dirty="0" smtClean="0"/>
              <a:t>number of </a:t>
            </a:r>
            <a:r>
              <a:rPr lang="en-GB" dirty="0"/>
              <a:t>chromosomes compared to a (diploid) somatic </a:t>
            </a:r>
            <a:r>
              <a:rPr lang="en-GB" dirty="0" smtClean="0"/>
              <a:t>cell (body </a:t>
            </a:r>
            <a:r>
              <a:rPr lang="en-GB" dirty="0"/>
              <a:t>cell). A male and a female gamete may then </a:t>
            </a:r>
            <a:r>
              <a:rPr lang="en-GB" dirty="0" smtClean="0"/>
              <a:t>fuse (fertilisation</a:t>
            </a:r>
            <a:r>
              <a:rPr lang="en-GB" dirty="0"/>
              <a:t>) to form a </a:t>
            </a:r>
            <a:r>
              <a:rPr lang="en-GB" b="1" dirty="0"/>
              <a:t>zygote</a:t>
            </a:r>
            <a:r>
              <a:rPr lang="en-GB" dirty="0"/>
              <a:t>, which will have the </a:t>
            </a:r>
            <a:r>
              <a:rPr lang="en-GB" dirty="0" smtClean="0"/>
              <a:t>same number </a:t>
            </a:r>
            <a:r>
              <a:rPr lang="en-GB" dirty="0"/>
              <a:t>of chromosomes as a </a:t>
            </a:r>
            <a:r>
              <a:rPr lang="en-GB" b="1" dirty="0"/>
              <a:t>somatic </a:t>
            </a:r>
            <a:r>
              <a:rPr lang="en-GB" b="1" dirty="0" smtClean="0"/>
              <a:t>cell</a:t>
            </a:r>
            <a:r>
              <a:rPr lang="en-GB" dirty="0" smtClean="0"/>
              <a:t>. </a:t>
            </a:r>
          </a:p>
          <a:p>
            <a:endParaRPr lang="en-GB" dirty="0"/>
          </a:p>
          <a:p>
            <a:r>
              <a:rPr lang="en-GB" dirty="0" smtClean="0"/>
              <a:t>The </a:t>
            </a:r>
            <a:r>
              <a:rPr lang="en-GB" dirty="0"/>
              <a:t>number of chromosomes in a haploid cell is </a:t>
            </a:r>
            <a:r>
              <a:rPr lang="en-GB" dirty="0" smtClean="0"/>
              <a:t>often given </a:t>
            </a:r>
            <a:r>
              <a:rPr lang="en-GB" dirty="0"/>
              <a:t>as ‘</a:t>
            </a:r>
            <a:r>
              <a:rPr lang="en-GB" i="1" dirty="0"/>
              <a:t>n</a:t>
            </a:r>
            <a:r>
              <a:rPr lang="en-GB" dirty="0"/>
              <a:t>’. The number of chromosomes in a diploid </a:t>
            </a:r>
            <a:r>
              <a:rPr lang="en-GB" dirty="0" smtClean="0"/>
              <a:t>cell is </a:t>
            </a:r>
            <a:r>
              <a:rPr lang="en-GB" dirty="0"/>
              <a:t>often given as ‘2</a:t>
            </a:r>
            <a:r>
              <a:rPr lang="en-GB" i="1" dirty="0"/>
              <a:t>n’</a:t>
            </a:r>
            <a:r>
              <a:rPr lang="en-GB" dirty="0"/>
              <a:t>. For example:</a:t>
            </a:r>
          </a:p>
          <a:p>
            <a:r>
              <a:rPr lang="en-GB" dirty="0"/>
              <a:t>in a human somatic cell 2</a:t>
            </a:r>
            <a:r>
              <a:rPr lang="en-GB" i="1" dirty="0"/>
              <a:t>n </a:t>
            </a:r>
            <a:r>
              <a:rPr lang="en-GB" dirty="0"/>
              <a:t>= 46</a:t>
            </a:r>
          </a:p>
          <a:p>
            <a:r>
              <a:rPr lang="en-GB" dirty="0"/>
              <a:t>in a gamete of a camel </a:t>
            </a:r>
            <a:r>
              <a:rPr lang="en-GB" i="1" dirty="0"/>
              <a:t>n </a:t>
            </a:r>
            <a:r>
              <a:rPr lang="en-GB" dirty="0"/>
              <a:t>= 35</a:t>
            </a:r>
          </a:p>
          <a:p>
            <a:r>
              <a:rPr lang="en-GB" dirty="0"/>
              <a:t>in a somatic cell of an apple 2</a:t>
            </a:r>
            <a:r>
              <a:rPr lang="en-GB" i="1" dirty="0"/>
              <a:t>n </a:t>
            </a:r>
            <a:r>
              <a:rPr lang="en-GB" dirty="0"/>
              <a:t>= </a:t>
            </a:r>
            <a:r>
              <a:rPr lang="en-GB" dirty="0" smtClean="0"/>
              <a:t>34</a:t>
            </a:r>
          </a:p>
          <a:p>
            <a:r>
              <a:rPr lang="en-GB" dirty="0" smtClean="0">
                <a:hlinkClick r:id="rId2"/>
              </a:rPr>
              <a:t>LINK</a:t>
            </a:r>
            <a:endParaRPr lang="en-GB" dirty="0"/>
          </a:p>
        </p:txBody>
      </p:sp>
    </p:spTree>
    <p:extLst>
      <p:ext uri="{BB962C8B-B14F-4D97-AF65-F5344CB8AC3E}">
        <p14:creationId xmlns:p14="http://schemas.microsoft.com/office/powerpoint/2010/main" val="402344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4578" name="Picture 2" descr="http://www.daviddarling.info/images/karyoty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9929" y="3000890"/>
            <a:ext cx="4045694" cy="37335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97455" y="1047056"/>
            <a:ext cx="8658353" cy="2031325"/>
          </a:xfrm>
          <a:prstGeom prst="rect">
            <a:avLst/>
          </a:prstGeom>
        </p:spPr>
        <p:txBody>
          <a:bodyPr wrap="square">
            <a:spAutoFit/>
          </a:bodyPr>
          <a:lstStyle/>
          <a:p>
            <a:r>
              <a:rPr lang="en-GB" b="1" dirty="0"/>
              <a:t>Homologous chromosomes </a:t>
            </a:r>
            <a:r>
              <a:rPr lang="en-GB" dirty="0"/>
              <a:t>(or a homologous pair) </a:t>
            </a:r>
            <a:r>
              <a:rPr lang="en-GB" dirty="0" smtClean="0"/>
              <a:t>are two </a:t>
            </a:r>
            <a:r>
              <a:rPr lang="en-GB" dirty="0"/>
              <a:t>chromosomes, one from each parent, </a:t>
            </a:r>
            <a:r>
              <a:rPr lang="en-GB" b="1" dirty="0"/>
              <a:t>that look </a:t>
            </a:r>
            <a:r>
              <a:rPr lang="en-GB" b="1" dirty="0" smtClean="0"/>
              <a:t>the same</a:t>
            </a:r>
            <a:r>
              <a:rPr lang="en-GB" dirty="0"/>
              <a:t>. They are the same size and they will show the </a:t>
            </a:r>
            <a:r>
              <a:rPr lang="en-GB" dirty="0" smtClean="0"/>
              <a:t>same banding </a:t>
            </a:r>
            <a:r>
              <a:rPr lang="en-GB" dirty="0"/>
              <a:t>pattern in a </a:t>
            </a:r>
            <a:r>
              <a:rPr lang="en-GB" b="1" dirty="0" smtClean="0"/>
              <a:t>karyotype</a:t>
            </a:r>
            <a:r>
              <a:rPr lang="en-GB" dirty="0" smtClean="0"/>
              <a:t>. They </a:t>
            </a:r>
            <a:r>
              <a:rPr lang="en-GB" b="1" dirty="0" smtClean="0"/>
              <a:t>carry </a:t>
            </a:r>
            <a:r>
              <a:rPr lang="en-GB" b="1" dirty="0"/>
              <a:t>the same genes but not necessarily the same </a:t>
            </a:r>
            <a:r>
              <a:rPr lang="en-GB" b="1" dirty="0" smtClean="0"/>
              <a:t>alleles</a:t>
            </a:r>
            <a:r>
              <a:rPr lang="en-GB" dirty="0" smtClean="0"/>
              <a:t>, for </a:t>
            </a:r>
            <a:r>
              <a:rPr lang="en-GB" dirty="0"/>
              <a:t>example, both homologous chromosomes will </a:t>
            </a:r>
            <a:r>
              <a:rPr lang="en-GB" dirty="0" smtClean="0"/>
              <a:t>carry the </a:t>
            </a:r>
            <a:r>
              <a:rPr lang="en-GB" dirty="0"/>
              <a:t>gene for eye colour but one may have the allele ‘</a:t>
            </a:r>
            <a:r>
              <a:rPr lang="en-GB" dirty="0" smtClean="0"/>
              <a:t>brown’ while </a:t>
            </a:r>
            <a:r>
              <a:rPr lang="en-GB" dirty="0"/>
              <a:t>the other may have the allele ‘blue’. </a:t>
            </a:r>
            <a:r>
              <a:rPr lang="en-GB" dirty="0" smtClean="0"/>
              <a:t>Homologous chromosomes </a:t>
            </a:r>
            <a:r>
              <a:rPr lang="en-GB" dirty="0"/>
              <a:t>will </a:t>
            </a:r>
            <a:r>
              <a:rPr lang="en-GB" b="1" dirty="0" smtClean="0"/>
              <a:t>pair up and split up during meiosis</a:t>
            </a:r>
            <a:r>
              <a:rPr lang="en-GB" dirty="0" smtClean="0"/>
              <a:t>.</a:t>
            </a:r>
            <a:endParaRPr lang="en-GB" dirty="0"/>
          </a:p>
        </p:txBody>
      </p:sp>
      <p:grpSp>
        <p:nvGrpSpPr>
          <p:cNvPr id="6" name="Group 5"/>
          <p:cNvGrpSpPr/>
          <p:nvPr/>
        </p:nvGrpSpPr>
        <p:grpSpPr>
          <a:xfrm>
            <a:off x="197456" y="76760"/>
            <a:ext cx="8712969" cy="970296"/>
            <a:chOff x="0" y="117203"/>
            <a:chExt cx="8712969" cy="1118812"/>
          </a:xfrm>
          <a:scene3d>
            <a:camera prst="orthographicFront"/>
            <a:lightRig rig="flat" dir="t"/>
          </a:scene3d>
        </p:grpSpPr>
        <p:sp>
          <p:nvSpPr>
            <p:cNvPr id="7" name="Rounded Rectangle 6"/>
            <p:cNvSpPr/>
            <p:nvPr/>
          </p:nvSpPr>
          <p:spPr>
            <a:xfrm>
              <a:off x="0" y="117203"/>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171819"/>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4.2.1 State that meiosis is a reduction division of a diploid nucleus to form haploid nuclei.</a:t>
              </a:r>
              <a:endParaRPr lang="en-GB" sz="2000" kern="1200"/>
            </a:p>
          </p:txBody>
        </p:sp>
      </p:grpSp>
      <p:pic>
        <p:nvPicPr>
          <p:cNvPr id="24580" name="Picture 4" descr="http://www.hartnell.edu/tutorials/biology/images/homologous_chromosom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7" y="3264767"/>
            <a:ext cx="4366050" cy="3205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29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24580"/>
                                        </p:tgtEl>
                                        <p:attrNameLst>
                                          <p:attrName>style.visibility</p:attrName>
                                        </p:attrNameLst>
                                      </p:cBhvr>
                                      <p:to>
                                        <p:strVal val="visible"/>
                                      </p:to>
                                    </p:set>
                                    <p:animEffect transition="in" filter="fade">
                                      <p:cBhvr>
                                        <p:cTn id="13" dur="1750"/>
                                        <p:tgtEl>
                                          <p:spTgt spid="24580"/>
                                        </p:tgtEl>
                                      </p:cBhvr>
                                    </p:animEffect>
                                  </p:childTnLst>
                                </p:cTn>
                              </p:par>
                            </p:childTnLst>
                          </p:cTn>
                        </p:par>
                        <p:par>
                          <p:cTn id="14" fill="hold">
                            <p:stCondLst>
                              <p:cond delay="2750"/>
                            </p:stCondLst>
                            <p:childTnLst>
                              <p:par>
                                <p:cTn id="15" presetID="10" presetClass="entr" presetSubtype="0" fill="hold" nodeType="afterEffect">
                                  <p:stCondLst>
                                    <p:cond delay="0"/>
                                  </p:stCondLst>
                                  <p:childTnLst>
                                    <p:set>
                                      <p:cBhvr>
                                        <p:cTn id="16" dur="1" fill="hold">
                                          <p:stCondLst>
                                            <p:cond delay="0"/>
                                          </p:stCondLst>
                                        </p:cTn>
                                        <p:tgtEl>
                                          <p:spTgt spid="24578"/>
                                        </p:tgtEl>
                                        <p:attrNameLst>
                                          <p:attrName>style.visibility</p:attrName>
                                        </p:attrNameLst>
                                      </p:cBhvr>
                                      <p:to>
                                        <p:strVal val="visible"/>
                                      </p:to>
                                    </p:set>
                                    <p:animEffect transition="in" filter="fade">
                                      <p:cBhvr>
                                        <p:cTn id="17" dur="1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323528" y="1242031"/>
            <a:ext cx="8424936" cy="3416320"/>
          </a:xfrm>
          <a:prstGeom prst="rect">
            <a:avLst/>
          </a:prstGeom>
        </p:spPr>
        <p:txBody>
          <a:bodyPr wrap="square">
            <a:spAutoFit/>
          </a:bodyPr>
          <a:lstStyle/>
          <a:p>
            <a:r>
              <a:rPr lang="en-GB" dirty="0"/>
              <a:t>The process of meiosis can be </a:t>
            </a:r>
            <a:r>
              <a:rPr lang="en-GB" dirty="0" smtClean="0"/>
              <a:t>divided into </a:t>
            </a:r>
            <a:r>
              <a:rPr lang="en-GB" dirty="0"/>
              <a:t>two </a:t>
            </a:r>
            <a:r>
              <a:rPr lang="en-GB" dirty="0" smtClean="0"/>
              <a:t>main stages</a:t>
            </a:r>
            <a:r>
              <a:rPr lang="en-GB" dirty="0"/>
              <a:t>:</a:t>
            </a:r>
          </a:p>
          <a:p>
            <a:r>
              <a:rPr lang="en-GB" dirty="0"/>
              <a:t>Meiosis I</a:t>
            </a:r>
          </a:p>
          <a:p>
            <a:r>
              <a:rPr lang="en-GB" dirty="0"/>
              <a:t>Meiosis II</a:t>
            </a:r>
            <a:r>
              <a:rPr lang="en-GB" dirty="0" smtClean="0"/>
              <a:t>.</a:t>
            </a:r>
          </a:p>
          <a:p>
            <a:r>
              <a:rPr lang="en-GB" dirty="0"/>
              <a:t>Both Meiosis I and II are subdivided into:</a:t>
            </a:r>
          </a:p>
          <a:p>
            <a:pPr marL="285750" indent="-285750">
              <a:buFont typeface="Arial" panose="020B0604020202020204" pitchFamily="34" charset="0"/>
              <a:buChar char="•"/>
            </a:pPr>
            <a:r>
              <a:rPr lang="en-GB" dirty="0"/>
              <a:t>Prophase</a:t>
            </a:r>
          </a:p>
          <a:p>
            <a:pPr marL="285750" indent="-285750">
              <a:buFont typeface="Arial" panose="020B0604020202020204" pitchFamily="34" charset="0"/>
              <a:buChar char="•"/>
            </a:pPr>
            <a:r>
              <a:rPr lang="en-GB" dirty="0"/>
              <a:t>Metaphase</a:t>
            </a:r>
          </a:p>
          <a:p>
            <a:pPr marL="285750" indent="-285750">
              <a:buFont typeface="Arial" panose="020B0604020202020204" pitchFamily="34" charset="0"/>
              <a:buChar char="•"/>
            </a:pPr>
            <a:r>
              <a:rPr lang="en-GB" dirty="0"/>
              <a:t>Anaphase</a:t>
            </a:r>
          </a:p>
          <a:p>
            <a:pPr marL="285750" indent="-285750">
              <a:buFont typeface="Arial" panose="020B0604020202020204" pitchFamily="34" charset="0"/>
              <a:buChar char="•"/>
            </a:pPr>
            <a:r>
              <a:rPr lang="en-GB" dirty="0" err="1" smtClean="0"/>
              <a:t>Telophase</a:t>
            </a:r>
            <a:endParaRPr lang="en-GB" dirty="0" smtClean="0"/>
          </a:p>
          <a:p>
            <a:pPr marL="285750" indent="-285750">
              <a:buFont typeface="Arial" panose="020B0604020202020204" pitchFamily="34" charset="0"/>
              <a:buChar char="•"/>
            </a:pPr>
            <a:endParaRPr lang="en-GB" dirty="0"/>
          </a:p>
          <a:p>
            <a:r>
              <a:rPr lang="en-GB" dirty="0"/>
              <a:t>The key to the process of meiosis is the pairing </a:t>
            </a:r>
            <a:r>
              <a:rPr lang="en-GB" dirty="0" smtClean="0"/>
              <a:t>of homologous chromosomes </a:t>
            </a:r>
            <a:r>
              <a:rPr lang="en-GB" dirty="0"/>
              <a:t>in Prophase I and the </a:t>
            </a:r>
            <a:r>
              <a:rPr lang="en-GB" dirty="0" smtClean="0"/>
              <a:t>splitting of </a:t>
            </a:r>
            <a:r>
              <a:rPr lang="en-GB" dirty="0"/>
              <a:t>the homologues in Anaphase I.</a:t>
            </a:r>
          </a:p>
        </p:txBody>
      </p:sp>
      <p:grpSp>
        <p:nvGrpSpPr>
          <p:cNvPr id="6" name="Group 5"/>
          <p:cNvGrpSpPr/>
          <p:nvPr/>
        </p:nvGrpSpPr>
        <p:grpSpPr>
          <a:xfrm>
            <a:off x="179511" y="99158"/>
            <a:ext cx="8712969" cy="1064196"/>
            <a:chOff x="0" y="2470028"/>
            <a:chExt cx="8712969" cy="1118812"/>
          </a:xfrm>
          <a:scene3d>
            <a:camera prst="orthographicFront"/>
            <a:lightRig rig="flat" dir="t"/>
          </a:scene3d>
        </p:grpSpPr>
        <p:sp>
          <p:nvSpPr>
            <p:cNvPr id="7" name="Rounded Rectangle 6"/>
            <p:cNvSpPr/>
            <p:nvPr/>
          </p:nvSpPr>
          <p:spPr>
            <a:xfrm>
              <a:off x="0" y="2470028"/>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2524644"/>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4.2.3 Outline the process of meiosis, including pairing of homologous chromosomes and crossing over, followed by two divisions, which results in four haploid cells.</a:t>
              </a:r>
              <a:endParaRPr lang="en-GB" sz="2000" kern="1200"/>
            </a:p>
          </p:txBody>
        </p:sp>
      </p:grpSp>
      <p:sp>
        <p:nvSpPr>
          <p:cNvPr id="3" name="TextBox 2"/>
          <p:cNvSpPr txBox="1"/>
          <p:nvPr/>
        </p:nvSpPr>
        <p:spPr>
          <a:xfrm>
            <a:off x="6372200" y="2950191"/>
            <a:ext cx="1011815" cy="584775"/>
          </a:xfrm>
          <a:prstGeom prst="rect">
            <a:avLst/>
          </a:prstGeom>
          <a:noFill/>
        </p:spPr>
        <p:txBody>
          <a:bodyPr wrap="none" rtlCol="0">
            <a:spAutoFit/>
          </a:bodyPr>
          <a:lstStyle/>
          <a:p>
            <a:r>
              <a:rPr lang="en-GB" sz="3200" dirty="0" smtClean="0">
                <a:hlinkClick r:id="rId2"/>
              </a:rPr>
              <a:t>LINK</a:t>
            </a:r>
            <a:endParaRPr lang="en-GB" dirty="0"/>
          </a:p>
        </p:txBody>
      </p:sp>
      <p:sp>
        <p:nvSpPr>
          <p:cNvPr id="4" name="TextBox 3"/>
          <p:cNvSpPr txBox="1"/>
          <p:nvPr/>
        </p:nvSpPr>
        <p:spPr>
          <a:xfrm>
            <a:off x="1905851" y="4658350"/>
            <a:ext cx="5260287" cy="2062103"/>
          </a:xfrm>
          <a:prstGeom prst="rect">
            <a:avLst/>
          </a:prstGeom>
          <a:noFill/>
        </p:spPr>
        <p:txBody>
          <a:bodyPr wrap="square" rtlCol="0">
            <a:spAutoFit/>
          </a:bodyPr>
          <a:lstStyle/>
          <a:p>
            <a:pPr algn="ctr"/>
            <a:r>
              <a:rPr lang="en-GB" sz="3200" b="1" dirty="0" smtClean="0"/>
              <a:t>Task: Do a </a:t>
            </a:r>
            <a:r>
              <a:rPr lang="en-GB" sz="3200" b="1" dirty="0" err="1" smtClean="0"/>
              <a:t>prezi</a:t>
            </a:r>
            <a:r>
              <a:rPr lang="en-GB" sz="3200" b="1" dirty="0" smtClean="0"/>
              <a:t> on Meiosis including all phases and a short description of each</a:t>
            </a:r>
            <a:endParaRPr lang="en-GB" sz="3200" b="1" dirty="0"/>
          </a:p>
        </p:txBody>
      </p:sp>
    </p:spTree>
    <p:extLst>
      <p:ext uri="{BB962C8B-B14F-4D97-AF65-F5344CB8AC3E}">
        <p14:creationId xmlns:p14="http://schemas.microsoft.com/office/powerpoint/2010/main" val="397166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Effect transition="in" filter="fade">
                                      <p:cBhvr>
                                        <p:cTn id="61" dur="1000"/>
                                        <p:tgtEl>
                                          <p:spTgt spid="2">
                                            <p:txEl>
                                              <p:pRg st="9" end="9"/>
                                            </p:txEl>
                                          </p:spTgt>
                                        </p:tgtEl>
                                      </p:cBhvr>
                                    </p:animEffect>
                                    <p:anim calcmode="lin" valueType="num">
                                      <p:cBhvr>
                                        <p:cTn id="6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80">
                                          <p:stCondLst>
                                            <p:cond delay="0"/>
                                          </p:stCondLst>
                                        </p:cTn>
                                        <p:tgtEl>
                                          <p:spTgt spid="3"/>
                                        </p:tgtEl>
                                      </p:cBhvr>
                                    </p:animEffect>
                                    <p:anim calcmode="lin" valueType="num">
                                      <p:cBhvr>
                                        <p:cTn id="69"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gtEl>
                                      </p:cBhvr>
                                      <p:to x="100000" y="60000"/>
                                    </p:animScale>
                                    <p:animScale>
                                      <p:cBhvr>
                                        <p:cTn id="75" dur="166" decel="50000">
                                          <p:stCondLst>
                                            <p:cond delay="676"/>
                                          </p:stCondLst>
                                        </p:cTn>
                                        <p:tgtEl>
                                          <p:spTgt spid="3"/>
                                        </p:tgtEl>
                                      </p:cBhvr>
                                      <p:to x="100000" y="100000"/>
                                    </p:animScale>
                                    <p:animScale>
                                      <p:cBhvr>
                                        <p:cTn id="76" dur="26">
                                          <p:stCondLst>
                                            <p:cond delay="1312"/>
                                          </p:stCondLst>
                                        </p:cTn>
                                        <p:tgtEl>
                                          <p:spTgt spid="3"/>
                                        </p:tgtEl>
                                      </p:cBhvr>
                                      <p:to x="100000" y="80000"/>
                                    </p:animScale>
                                    <p:animScale>
                                      <p:cBhvr>
                                        <p:cTn id="77" dur="166" decel="50000">
                                          <p:stCondLst>
                                            <p:cond delay="1338"/>
                                          </p:stCondLst>
                                        </p:cTn>
                                        <p:tgtEl>
                                          <p:spTgt spid="3"/>
                                        </p:tgtEl>
                                      </p:cBhvr>
                                      <p:to x="100000" y="100000"/>
                                    </p:animScale>
                                    <p:animScale>
                                      <p:cBhvr>
                                        <p:cTn id="78" dur="26">
                                          <p:stCondLst>
                                            <p:cond delay="1642"/>
                                          </p:stCondLst>
                                        </p:cTn>
                                        <p:tgtEl>
                                          <p:spTgt spid="3"/>
                                        </p:tgtEl>
                                      </p:cBhvr>
                                      <p:to x="100000" y="90000"/>
                                    </p:animScale>
                                    <p:animScale>
                                      <p:cBhvr>
                                        <p:cTn id="79" dur="166" decel="50000">
                                          <p:stCondLst>
                                            <p:cond delay="1668"/>
                                          </p:stCondLst>
                                        </p:cTn>
                                        <p:tgtEl>
                                          <p:spTgt spid="3"/>
                                        </p:tgtEl>
                                      </p:cBhvr>
                                      <p:to x="100000" y="100000"/>
                                    </p:animScale>
                                    <p:animScale>
                                      <p:cBhvr>
                                        <p:cTn id="80" dur="26">
                                          <p:stCondLst>
                                            <p:cond delay="1808"/>
                                          </p:stCondLst>
                                        </p:cTn>
                                        <p:tgtEl>
                                          <p:spTgt spid="3"/>
                                        </p:tgtEl>
                                      </p:cBhvr>
                                      <p:to x="100000" y="95000"/>
                                    </p:animScale>
                                    <p:animScale>
                                      <p:cBhvr>
                                        <p:cTn id="81" dur="166" decel="50000">
                                          <p:stCondLst>
                                            <p:cond delay="1834"/>
                                          </p:stCondLst>
                                        </p:cTn>
                                        <p:tgtEl>
                                          <p:spTgt spid="3"/>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down)">
                                      <p:cBhvr>
                                        <p:cTn id="86" dur="580">
                                          <p:stCondLst>
                                            <p:cond delay="0"/>
                                          </p:stCondLst>
                                        </p:cTn>
                                        <p:tgtEl>
                                          <p:spTgt spid="4"/>
                                        </p:tgtEl>
                                      </p:cBhvr>
                                    </p:animEffect>
                                    <p:anim calcmode="lin" valueType="num">
                                      <p:cBhvr>
                                        <p:cTn id="8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92" dur="26">
                                          <p:stCondLst>
                                            <p:cond delay="650"/>
                                          </p:stCondLst>
                                        </p:cTn>
                                        <p:tgtEl>
                                          <p:spTgt spid="4"/>
                                        </p:tgtEl>
                                      </p:cBhvr>
                                      <p:to x="100000" y="60000"/>
                                    </p:animScale>
                                    <p:animScale>
                                      <p:cBhvr>
                                        <p:cTn id="93" dur="166" decel="50000">
                                          <p:stCondLst>
                                            <p:cond delay="676"/>
                                          </p:stCondLst>
                                        </p:cTn>
                                        <p:tgtEl>
                                          <p:spTgt spid="4"/>
                                        </p:tgtEl>
                                      </p:cBhvr>
                                      <p:to x="100000" y="100000"/>
                                    </p:animScale>
                                    <p:animScale>
                                      <p:cBhvr>
                                        <p:cTn id="94" dur="26">
                                          <p:stCondLst>
                                            <p:cond delay="1312"/>
                                          </p:stCondLst>
                                        </p:cTn>
                                        <p:tgtEl>
                                          <p:spTgt spid="4"/>
                                        </p:tgtEl>
                                      </p:cBhvr>
                                      <p:to x="100000" y="80000"/>
                                    </p:animScale>
                                    <p:animScale>
                                      <p:cBhvr>
                                        <p:cTn id="95" dur="166" decel="50000">
                                          <p:stCondLst>
                                            <p:cond delay="1338"/>
                                          </p:stCondLst>
                                        </p:cTn>
                                        <p:tgtEl>
                                          <p:spTgt spid="4"/>
                                        </p:tgtEl>
                                      </p:cBhvr>
                                      <p:to x="100000" y="100000"/>
                                    </p:animScale>
                                    <p:animScale>
                                      <p:cBhvr>
                                        <p:cTn id="96" dur="26">
                                          <p:stCondLst>
                                            <p:cond delay="1642"/>
                                          </p:stCondLst>
                                        </p:cTn>
                                        <p:tgtEl>
                                          <p:spTgt spid="4"/>
                                        </p:tgtEl>
                                      </p:cBhvr>
                                      <p:to x="100000" y="90000"/>
                                    </p:animScale>
                                    <p:animScale>
                                      <p:cBhvr>
                                        <p:cTn id="97" dur="166" decel="50000">
                                          <p:stCondLst>
                                            <p:cond delay="1668"/>
                                          </p:stCondLst>
                                        </p:cTn>
                                        <p:tgtEl>
                                          <p:spTgt spid="4"/>
                                        </p:tgtEl>
                                      </p:cBhvr>
                                      <p:to x="100000" y="100000"/>
                                    </p:animScale>
                                    <p:animScale>
                                      <p:cBhvr>
                                        <p:cTn id="98" dur="26">
                                          <p:stCondLst>
                                            <p:cond delay="1808"/>
                                          </p:stCondLst>
                                        </p:cTn>
                                        <p:tgtEl>
                                          <p:spTgt spid="4"/>
                                        </p:tgtEl>
                                      </p:cBhvr>
                                      <p:to x="100000" y="95000"/>
                                    </p:animScale>
                                    <p:animScale>
                                      <p:cBhvr>
                                        <p:cTn id="9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26" name="Picture 2" descr="http://1.bp.blogspot.com/-hA4M8hcYGyY/UE0E1x0vGEI/AAAAAAAAAB0/zWuOMdzIXwg/s1600/meiosis.jpg"/>
          <p:cNvPicPr>
            <a:picLocks noChangeAspect="1" noChangeArrowheads="1"/>
          </p:cNvPicPr>
          <p:nvPr/>
        </p:nvPicPr>
        <p:blipFill rotWithShape="1">
          <a:blip r:embed="rId2">
            <a:extLst>
              <a:ext uri="{28A0092B-C50C-407E-A947-70E740481C1C}">
                <a14:useLocalDpi xmlns:a14="http://schemas.microsoft.com/office/drawing/2010/main" val="0"/>
              </a:ext>
            </a:extLst>
          </a:blip>
          <a:srcRect b="11470"/>
          <a:stretch/>
        </p:blipFill>
        <p:spPr bwMode="auto">
          <a:xfrm>
            <a:off x="234127" y="2264098"/>
            <a:ext cx="7767376" cy="454946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79511" y="1340768"/>
            <a:ext cx="8712969" cy="923330"/>
          </a:xfrm>
          <a:prstGeom prst="rect">
            <a:avLst/>
          </a:prstGeom>
        </p:spPr>
        <p:txBody>
          <a:bodyPr wrap="square">
            <a:spAutoFit/>
          </a:bodyPr>
          <a:lstStyle/>
          <a:p>
            <a:r>
              <a:rPr lang="en-GB" dirty="0"/>
              <a:t>One event that can take place during meiosis is </a:t>
            </a:r>
            <a:r>
              <a:rPr lang="en-GB" dirty="0" smtClean="0"/>
              <a:t>crossing over. </a:t>
            </a:r>
            <a:r>
              <a:rPr lang="en-GB" b="1" dirty="0"/>
              <a:t>Crossing over </a:t>
            </a:r>
            <a:r>
              <a:rPr lang="en-GB" dirty="0"/>
              <a:t>is the exchange </a:t>
            </a:r>
            <a:r>
              <a:rPr lang="en-GB" dirty="0" smtClean="0"/>
              <a:t>of genetic </a:t>
            </a:r>
            <a:r>
              <a:rPr lang="en-GB" dirty="0"/>
              <a:t>material between two homologous </a:t>
            </a:r>
            <a:r>
              <a:rPr lang="en-GB" dirty="0" smtClean="0"/>
              <a:t>chromosomes  which </a:t>
            </a:r>
            <a:r>
              <a:rPr lang="en-GB" dirty="0"/>
              <a:t>have paired up during </a:t>
            </a:r>
            <a:r>
              <a:rPr lang="en-GB" b="1" dirty="0"/>
              <a:t>Prophase I.</a:t>
            </a:r>
            <a:r>
              <a:rPr lang="en-GB" dirty="0"/>
              <a:t> </a:t>
            </a:r>
          </a:p>
        </p:txBody>
      </p:sp>
      <p:grpSp>
        <p:nvGrpSpPr>
          <p:cNvPr id="6" name="Group 5"/>
          <p:cNvGrpSpPr/>
          <p:nvPr/>
        </p:nvGrpSpPr>
        <p:grpSpPr>
          <a:xfrm>
            <a:off x="179511" y="99158"/>
            <a:ext cx="8712969" cy="1064196"/>
            <a:chOff x="0" y="2470028"/>
            <a:chExt cx="8712969" cy="1118812"/>
          </a:xfrm>
          <a:scene3d>
            <a:camera prst="orthographicFront"/>
            <a:lightRig rig="flat" dir="t"/>
          </a:scene3d>
        </p:grpSpPr>
        <p:sp>
          <p:nvSpPr>
            <p:cNvPr id="7" name="Rounded Rectangle 6"/>
            <p:cNvSpPr/>
            <p:nvPr/>
          </p:nvSpPr>
          <p:spPr>
            <a:xfrm>
              <a:off x="0" y="2470028"/>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2524644"/>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4.2.3 Outline the process of meiosis, including pairing of homologous chromosomes and crossing over, followed by two divisions, which results in four haploid cells.</a:t>
              </a:r>
              <a:endParaRPr lang="en-GB" sz="2000" kern="1200"/>
            </a:p>
          </p:txBody>
        </p:sp>
      </p:grpSp>
      <p:sp>
        <p:nvSpPr>
          <p:cNvPr id="3" name="TextBox 2"/>
          <p:cNvSpPr txBox="1"/>
          <p:nvPr/>
        </p:nvSpPr>
        <p:spPr>
          <a:xfrm>
            <a:off x="8231650" y="2229425"/>
            <a:ext cx="909223" cy="523220"/>
          </a:xfrm>
          <a:prstGeom prst="rect">
            <a:avLst/>
          </a:prstGeom>
          <a:noFill/>
        </p:spPr>
        <p:txBody>
          <a:bodyPr wrap="none" rtlCol="0">
            <a:spAutoFit/>
          </a:bodyPr>
          <a:lstStyle/>
          <a:p>
            <a:r>
              <a:rPr lang="en-GB" sz="2800" dirty="0" smtClean="0">
                <a:hlinkClick r:id="rId3"/>
              </a:rPr>
              <a:t>LINK</a:t>
            </a:r>
            <a:endParaRPr lang="en-GB" dirty="0"/>
          </a:p>
        </p:txBody>
      </p:sp>
    </p:spTree>
    <p:extLst>
      <p:ext uri="{BB962C8B-B14F-4D97-AF65-F5344CB8AC3E}">
        <p14:creationId xmlns:p14="http://schemas.microsoft.com/office/powerpoint/2010/main" val="28740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868"/>
          <a:stretch/>
        </p:blipFill>
        <p:spPr bwMode="auto">
          <a:xfrm>
            <a:off x="5380668" y="1163354"/>
            <a:ext cx="3763332" cy="5664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8</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6" name="Group 5"/>
          <p:cNvGrpSpPr/>
          <p:nvPr/>
        </p:nvGrpSpPr>
        <p:grpSpPr>
          <a:xfrm>
            <a:off x="179511" y="99158"/>
            <a:ext cx="8712969" cy="1064196"/>
            <a:chOff x="0" y="2470028"/>
            <a:chExt cx="8712969" cy="1118812"/>
          </a:xfrm>
          <a:scene3d>
            <a:camera prst="orthographicFront"/>
            <a:lightRig rig="flat" dir="t"/>
          </a:scene3d>
        </p:grpSpPr>
        <p:sp>
          <p:nvSpPr>
            <p:cNvPr id="7" name="Rounded Rectangle 6"/>
            <p:cNvSpPr/>
            <p:nvPr/>
          </p:nvSpPr>
          <p:spPr>
            <a:xfrm>
              <a:off x="0" y="2470028"/>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2524644"/>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4.2.3 Outline the process of meiosis, including pairing of homologous chromosomes and crossing over, followed by two divisions, which results in four haploid cells.</a:t>
              </a:r>
              <a:endParaRPr lang="en-GB" sz="2000" kern="1200"/>
            </a:p>
          </p:txBody>
        </p:sp>
      </p:grpSp>
      <p:sp>
        <p:nvSpPr>
          <p:cNvPr id="2" name="Rectangle 1"/>
          <p:cNvSpPr/>
          <p:nvPr/>
        </p:nvSpPr>
        <p:spPr>
          <a:xfrm>
            <a:off x="234126" y="1556792"/>
            <a:ext cx="5706025" cy="1200329"/>
          </a:xfrm>
          <a:prstGeom prst="rect">
            <a:avLst/>
          </a:prstGeom>
        </p:spPr>
        <p:txBody>
          <a:bodyPr wrap="square">
            <a:spAutoFit/>
          </a:bodyPr>
          <a:lstStyle/>
          <a:p>
            <a:r>
              <a:rPr lang="en-GB" dirty="0"/>
              <a:t>The result of crossing over is genetic recombination: an exchange of genes. The points where the homologous chromosomes cross over are called </a:t>
            </a:r>
            <a:r>
              <a:rPr lang="en-GB" b="1" dirty="0" err="1"/>
              <a:t>chiasmata</a:t>
            </a:r>
            <a:r>
              <a:rPr lang="en-GB" dirty="0"/>
              <a:t>.</a:t>
            </a:r>
          </a:p>
        </p:txBody>
      </p:sp>
      <p:sp>
        <p:nvSpPr>
          <p:cNvPr id="3" name="TextBox 2"/>
          <p:cNvSpPr txBox="1"/>
          <p:nvPr/>
        </p:nvSpPr>
        <p:spPr>
          <a:xfrm>
            <a:off x="1907704" y="2996952"/>
            <a:ext cx="652743" cy="369332"/>
          </a:xfrm>
          <a:prstGeom prst="rect">
            <a:avLst/>
          </a:prstGeom>
          <a:noFill/>
        </p:spPr>
        <p:txBody>
          <a:bodyPr wrap="none" rtlCol="0">
            <a:spAutoFit/>
          </a:bodyPr>
          <a:lstStyle/>
          <a:p>
            <a:r>
              <a:rPr lang="en-GB" dirty="0" smtClean="0">
                <a:hlinkClick r:id="rId3"/>
              </a:rPr>
              <a:t>LINK</a:t>
            </a:r>
            <a:endParaRPr lang="en-GB" dirty="0"/>
          </a:p>
        </p:txBody>
      </p:sp>
      <p:pic>
        <p:nvPicPr>
          <p:cNvPr id="2052" name="Picture 4" descr="http://www.biologie.uni-hamburg.de/b-online/library/onlinebio/Crossov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529" y="3573016"/>
            <a:ext cx="4105275"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1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ipe(down)">
                                      <p:cBhvr>
                                        <p:cTn id="14" dur="580">
                                          <p:stCondLst>
                                            <p:cond delay="0"/>
                                          </p:stCondLst>
                                        </p:cTn>
                                        <p:tgtEl>
                                          <p:spTgt spid="2050"/>
                                        </p:tgtEl>
                                      </p:cBhvr>
                                    </p:animEffect>
                                    <p:anim calcmode="lin" valueType="num">
                                      <p:cBhvr>
                                        <p:cTn id="15"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0" dur="26">
                                          <p:stCondLst>
                                            <p:cond delay="650"/>
                                          </p:stCondLst>
                                        </p:cTn>
                                        <p:tgtEl>
                                          <p:spTgt spid="2050"/>
                                        </p:tgtEl>
                                      </p:cBhvr>
                                      <p:to x="100000" y="60000"/>
                                    </p:animScale>
                                    <p:animScale>
                                      <p:cBhvr>
                                        <p:cTn id="21" dur="166" decel="50000">
                                          <p:stCondLst>
                                            <p:cond delay="676"/>
                                          </p:stCondLst>
                                        </p:cTn>
                                        <p:tgtEl>
                                          <p:spTgt spid="2050"/>
                                        </p:tgtEl>
                                      </p:cBhvr>
                                      <p:to x="100000" y="100000"/>
                                    </p:animScale>
                                    <p:animScale>
                                      <p:cBhvr>
                                        <p:cTn id="22" dur="26">
                                          <p:stCondLst>
                                            <p:cond delay="1312"/>
                                          </p:stCondLst>
                                        </p:cTn>
                                        <p:tgtEl>
                                          <p:spTgt spid="2050"/>
                                        </p:tgtEl>
                                      </p:cBhvr>
                                      <p:to x="100000" y="80000"/>
                                    </p:animScale>
                                    <p:animScale>
                                      <p:cBhvr>
                                        <p:cTn id="23" dur="166" decel="50000">
                                          <p:stCondLst>
                                            <p:cond delay="1338"/>
                                          </p:stCondLst>
                                        </p:cTn>
                                        <p:tgtEl>
                                          <p:spTgt spid="2050"/>
                                        </p:tgtEl>
                                      </p:cBhvr>
                                      <p:to x="100000" y="100000"/>
                                    </p:animScale>
                                    <p:animScale>
                                      <p:cBhvr>
                                        <p:cTn id="24" dur="26">
                                          <p:stCondLst>
                                            <p:cond delay="1642"/>
                                          </p:stCondLst>
                                        </p:cTn>
                                        <p:tgtEl>
                                          <p:spTgt spid="2050"/>
                                        </p:tgtEl>
                                      </p:cBhvr>
                                      <p:to x="100000" y="90000"/>
                                    </p:animScale>
                                    <p:animScale>
                                      <p:cBhvr>
                                        <p:cTn id="25" dur="166" decel="50000">
                                          <p:stCondLst>
                                            <p:cond delay="1668"/>
                                          </p:stCondLst>
                                        </p:cTn>
                                        <p:tgtEl>
                                          <p:spTgt spid="2050"/>
                                        </p:tgtEl>
                                      </p:cBhvr>
                                      <p:to x="100000" y="100000"/>
                                    </p:animScale>
                                    <p:animScale>
                                      <p:cBhvr>
                                        <p:cTn id="26" dur="26">
                                          <p:stCondLst>
                                            <p:cond delay="1808"/>
                                          </p:stCondLst>
                                        </p:cTn>
                                        <p:tgtEl>
                                          <p:spTgt spid="2050"/>
                                        </p:tgtEl>
                                      </p:cBhvr>
                                      <p:to x="100000" y="95000"/>
                                    </p:animScale>
                                    <p:animScale>
                                      <p:cBhvr>
                                        <p:cTn id="27" dur="166" decel="50000">
                                          <p:stCondLst>
                                            <p:cond delay="1834"/>
                                          </p:stCondLst>
                                        </p:cTn>
                                        <p:tgtEl>
                                          <p:spTgt spid="2050"/>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wipe(down)">
                                      <p:cBhvr>
                                        <p:cTn id="32" dur="580">
                                          <p:stCondLst>
                                            <p:cond delay="0"/>
                                          </p:stCondLst>
                                        </p:cTn>
                                        <p:tgtEl>
                                          <p:spTgt spid="2052"/>
                                        </p:tgtEl>
                                      </p:cBhvr>
                                    </p:animEffect>
                                    <p:anim calcmode="lin" valueType="num">
                                      <p:cBhvr>
                                        <p:cTn id="33"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38" dur="26">
                                          <p:stCondLst>
                                            <p:cond delay="650"/>
                                          </p:stCondLst>
                                        </p:cTn>
                                        <p:tgtEl>
                                          <p:spTgt spid="2052"/>
                                        </p:tgtEl>
                                      </p:cBhvr>
                                      <p:to x="100000" y="60000"/>
                                    </p:animScale>
                                    <p:animScale>
                                      <p:cBhvr>
                                        <p:cTn id="39" dur="166" decel="50000">
                                          <p:stCondLst>
                                            <p:cond delay="676"/>
                                          </p:stCondLst>
                                        </p:cTn>
                                        <p:tgtEl>
                                          <p:spTgt spid="2052"/>
                                        </p:tgtEl>
                                      </p:cBhvr>
                                      <p:to x="100000" y="100000"/>
                                    </p:animScale>
                                    <p:animScale>
                                      <p:cBhvr>
                                        <p:cTn id="40" dur="26">
                                          <p:stCondLst>
                                            <p:cond delay="1312"/>
                                          </p:stCondLst>
                                        </p:cTn>
                                        <p:tgtEl>
                                          <p:spTgt spid="2052"/>
                                        </p:tgtEl>
                                      </p:cBhvr>
                                      <p:to x="100000" y="80000"/>
                                    </p:animScale>
                                    <p:animScale>
                                      <p:cBhvr>
                                        <p:cTn id="41" dur="166" decel="50000">
                                          <p:stCondLst>
                                            <p:cond delay="1338"/>
                                          </p:stCondLst>
                                        </p:cTn>
                                        <p:tgtEl>
                                          <p:spTgt spid="2052"/>
                                        </p:tgtEl>
                                      </p:cBhvr>
                                      <p:to x="100000" y="100000"/>
                                    </p:animScale>
                                    <p:animScale>
                                      <p:cBhvr>
                                        <p:cTn id="42" dur="26">
                                          <p:stCondLst>
                                            <p:cond delay="1642"/>
                                          </p:stCondLst>
                                        </p:cTn>
                                        <p:tgtEl>
                                          <p:spTgt spid="2052"/>
                                        </p:tgtEl>
                                      </p:cBhvr>
                                      <p:to x="100000" y="90000"/>
                                    </p:animScale>
                                    <p:animScale>
                                      <p:cBhvr>
                                        <p:cTn id="43" dur="166" decel="50000">
                                          <p:stCondLst>
                                            <p:cond delay="1668"/>
                                          </p:stCondLst>
                                        </p:cTn>
                                        <p:tgtEl>
                                          <p:spTgt spid="2052"/>
                                        </p:tgtEl>
                                      </p:cBhvr>
                                      <p:to x="100000" y="100000"/>
                                    </p:animScale>
                                    <p:animScale>
                                      <p:cBhvr>
                                        <p:cTn id="44" dur="26">
                                          <p:stCondLst>
                                            <p:cond delay="1808"/>
                                          </p:stCondLst>
                                        </p:cTn>
                                        <p:tgtEl>
                                          <p:spTgt spid="2052"/>
                                        </p:tgtEl>
                                      </p:cBhvr>
                                      <p:to x="100000" y="95000"/>
                                    </p:animScale>
                                    <p:animScale>
                                      <p:cBhvr>
                                        <p:cTn id="45" dur="166" decel="50000">
                                          <p:stCondLst>
                                            <p:cond delay="1834"/>
                                          </p:stCondLst>
                                        </p:cTn>
                                        <p:tgtEl>
                                          <p:spTgt spid="2052"/>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9</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3" name="Rectangle 2"/>
          <p:cNvSpPr/>
          <p:nvPr/>
        </p:nvSpPr>
        <p:spPr>
          <a:xfrm>
            <a:off x="0" y="836712"/>
            <a:ext cx="9145016" cy="6217087"/>
          </a:xfrm>
          <a:prstGeom prst="rect">
            <a:avLst/>
          </a:prstGeom>
        </p:spPr>
        <p:txBody>
          <a:bodyPr wrap="square">
            <a:spAutoFit/>
          </a:bodyPr>
          <a:lstStyle/>
          <a:p>
            <a:r>
              <a:rPr lang="en-GB" sz="1600" b="1" dirty="0"/>
              <a:t>Meiosis I</a:t>
            </a:r>
            <a:r>
              <a:rPr lang="en-GB" sz="1600" dirty="0"/>
              <a:t/>
            </a:r>
            <a:br>
              <a:rPr lang="en-GB" sz="1600" dirty="0"/>
            </a:br>
            <a:r>
              <a:rPr lang="en-GB" sz="1600" dirty="0"/>
              <a:t>The first stage of meiosis I is </a:t>
            </a:r>
            <a:r>
              <a:rPr lang="en-GB" sz="1600" b="1" dirty="0"/>
              <a:t>prophase I</a:t>
            </a:r>
            <a:r>
              <a:rPr lang="en-GB" sz="1600" dirty="0"/>
              <a:t>. </a:t>
            </a:r>
            <a:endParaRPr lang="en-GB" sz="1600" dirty="0" smtClean="0"/>
          </a:p>
          <a:p>
            <a:r>
              <a:rPr lang="en-GB" sz="1600" dirty="0" smtClean="0"/>
              <a:t>In </a:t>
            </a:r>
            <a:r>
              <a:rPr lang="en-GB" sz="1600" dirty="0"/>
              <a:t>prophase I </a:t>
            </a:r>
            <a:r>
              <a:rPr lang="en-GB" sz="1600" b="1" dirty="0"/>
              <a:t>the chromosomes pair up </a:t>
            </a:r>
            <a:r>
              <a:rPr lang="en-GB" sz="1600" dirty="0"/>
              <a:t>so that the chromosomes in each pair are homologous. Once the homologous chromosomes are paired up, </a:t>
            </a:r>
            <a:r>
              <a:rPr lang="en-GB" sz="1600" b="1" dirty="0">
                <a:solidFill>
                  <a:srgbClr val="FF0000"/>
                </a:solidFill>
              </a:rPr>
              <a:t>crossing over occurs</a:t>
            </a:r>
            <a:r>
              <a:rPr lang="en-GB" sz="1600" dirty="0"/>
              <a:t>. Crossing over is the exchange of genetic material between non-sister chromatids. The nuclear membrane also starts to break down and the spindle microtubules stretch out from each pole to the equator. </a:t>
            </a:r>
            <a:endParaRPr lang="en-GB" sz="1600" dirty="0" smtClean="0"/>
          </a:p>
          <a:p>
            <a:endParaRPr lang="en-GB" sz="1600" dirty="0"/>
          </a:p>
          <a:p>
            <a:r>
              <a:rPr lang="en-GB" sz="1600" dirty="0"/>
              <a:t>The second stage is </a:t>
            </a:r>
            <a:r>
              <a:rPr lang="en-GB" sz="1600" b="1" dirty="0"/>
              <a:t>metaphase I</a:t>
            </a:r>
            <a:r>
              <a:rPr lang="en-GB" sz="1600" dirty="0"/>
              <a:t>. </a:t>
            </a:r>
            <a:endParaRPr lang="en-GB" sz="1600" dirty="0" smtClean="0"/>
          </a:p>
          <a:p>
            <a:r>
              <a:rPr lang="en-GB" sz="1600" dirty="0" smtClean="0"/>
              <a:t>Here </a:t>
            </a:r>
            <a:r>
              <a:rPr lang="en-GB" sz="1600" dirty="0"/>
              <a:t>the paired up homologous </a:t>
            </a:r>
            <a:r>
              <a:rPr lang="en-GB" sz="1600" b="1" dirty="0"/>
              <a:t>chromosomes line up at the equator </a:t>
            </a:r>
            <a:r>
              <a:rPr lang="en-GB" sz="1600" dirty="0"/>
              <a:t>and the spindle fibbers attach to the chromosomes in a way that ensures that for each homologous pair, one chromosome moved to one pole and the other moves to the opposite pole. </a:t>
            </a:r>
            <a:endParaRPr lang="en-GB" sz="1600" dirty="0" smtClean="0"/>
          </a:p>
          <a:p>
            <a:endParaRPr lang="en-GB" sz="1600" dirty="0"/>
          </a:p>
          <a:p>
            <a:r>
              <a:rPr lang="en-GB" sz="1600" dirty="0"/>
              <a:t>The third stage is </a:t>
            </a:r>
            <a:r>
              <a:rPr lang="en-GB" sz="1600" b="1" dirty="0"/>
              <a:t>anaphase I. </a:t>
            </a:r>
            <a:endParaRPr lang="en-GB" sz="1600" b="1" dirty="0" smtClean="0"/>
          </a:p>
          <a:p>
            <a:r>
              <a:rPr lang="en-GB" sz="1600" dirty="0" smtClean="0"/>
              <a:t>This </a:t>
            </a:r>
            <a:r>
              <a:rPr lang="en-GB" sz="1600" dirty="0"/>
              <a:t>is the stage where the homologous </a:t>
            </a:r>
            <a:r>
              <a:rPr lang="en-GB" sz="1600" b="1" dirty="0"/>
              <a:t>chromosomes are separated and pulled to opposite poles</a:t>
            </a:r>
            <a:r>
              <a:rPr lang="en-GB" sz="1600" dirty="0"/>
              <a:t>. This halves the chromosome number however each chromosome is still composed of two sister chromatids. The cell membrane starts to prepare for its separation at the equator to form two cells</a:t>
            </a:r>
            <a:r>
              <a:rPr lang="en-GB" sz="1600" dirty="0" smtClean="0"/>
              <a:t>.</a:t>
            </a:r>
          </a:p>
          <a:p>
            <a:endParaRPr lang="en-GB" sz="1600" dirty="0"/>
          </a:p>
          <a:p>
            <a:r>
              <a:rPr lang="en-GB" sz="1600" dirty="0"/>
              <a:t>The fourth stage is </a:t>
            </a:r>
            <a:r>
              <a:rPr lang="en-GB" sz="1600" b="1" dirty="0" err="1"/>
              <a:t>telophase</a:t>
            </a:r>
            <a:r>
              <a:rPr lang="en-GB" sz="1600" b="1" dirty="0"/>
              <a:t> I. </a:t>
            </a:r>
            <a:r>
              <a:rPr lang="en-GB" sz="1600" dirty="0"/>
              <a:t>Here each chromosome from the homologous pair are found at </a:t>
            </a:r>
            <a:r>
              <a:rPr lang="en-GB" sz="1600" b="1" dirty="0"/>
              <a:t>opposite poles </a:t>
            </a:r>
            <a:r>
              <a:rPr lang="en-GB" sz="1600" dirty="0"/>
              <a:t>and the </a:t>
            </a:r>
            <a:r>
              <a:rPr lang="en-GB" sz="1600" b="1" dirty="0"/>
              <a:t>nuclear membrane reforms </a:t>
            </a:r>
            <a:r>
              <a:rPr lang="en-GB" sz="1600" dirty="0"/>
              <a:t>around each daughter nucleus. The membrane then divides through </a:t>
            </a:r>
            <a:r>
              <a:rPr lang="en-GB" sz="1600" b="1" dirty="0" smtClean="0"/>
              <a:t>cytokinesis.</a:t>
            </a:r>
            <a:r>
              <a:rPr lang="en-GB" sz="1600" dirty="0"/>
              <a:t> </a:t>
            </a:r>
          </a:p>
          <a:p>
            <a:r>
              <a:rPr lang="en-GB" sz="1600" dirty="0"/>
              <a:t>There is a brief interphase stage before the start of meiosis II. This stage does not </a:t>
            </a:r>
            <a:r>
              <a:rPr lang="en-GB" sz="1600" dirty="0" smtClean="0"/>
              <a:t>include the </a:t>
            </a:r>
            <a:r>
              <a:rPr lang="en-GB" sz="1600" dirty="0"/>
              <a:t>S phase</a:t>
            </a:r>
            <a:r>
              <a:rPr lang="en-GB" sz="1600" dirty="0" smtClean="0"/>
              <a:t>.</a:t>
            </a:r>
            <a:endParaRPr lang="en-GB" sz="1600" dirty="0"/>
          </a:p>
        </p:txBody>
      </p:sp>
      <p:grpSp>
        <p:nvGrpSpPr>
          <p:cNvPr id="6" name="Group 5"/>
          <p:cNvGrpSpPr/>
          <p:nvPr/>
        </p:nvGrpSpPr>
        <p:grpSpPr>
          <a:xfrm>
            <a:off x="179511" y="99158"/>
            <a:ext cx="8712969" cy="737554"/>
            <a:chOff x="0" y="2470028"/>
            <a:chExt cx="8712969" cy="1118812"/>
          </a:xfrm>
          <a:scene3d>
            <a:camera prst="orthographicFront"/>
            <a:lightRig rig="flat" dir="t"/>
          </a:scene3d>
        </p:grpSpPr>
        <p:sp>
          <p:nvSpPr>
            <p:cNvPr id="7" name="Rounded Rectangle 6"/>
            <p:cNvSpPr/>
            <p:nvPr/>
          </p:nvSpPr>
          <p:spPr>
            <a:xfrm>
              <a:off x="0" y="2470028"/>
              <a:ext cx="8712969" cy="1118812"/>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54616" y="2524644"/>
              <a:ext cx="8603737" cy="10095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1600" kern="1200" dirty="0" smtClean="0"/>
                <a:t>4.2.3 Outline the process of meiosis, including pairing of homologous chromosomes and crossing over, followed by two divisions, which results in four haploid cells.</a:t>
              </a:r>
              <a:endParaRPr lang="en-GB" sz="1600" kern="1200" dirty="0"/>
            </a:p>
          </p:txBody>
        </p:sp>
      </p:grpSp>
    </p:spTree>
    <p:extLst>
      <p:ext uri="{BB962C8B-B14F-4D97-AF65-F5344CB8AC3E}">
        <p14:creationId xmlns:p14="http://schemas.microsoft.com/office/powerpoint/2010/main" val="36925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M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MP</Template>
  <TotalTime>29500</TotalTime>
  <Words>1694</Words>
  <Application>Microsoft Office PowerPoint</Application>
  <PresentationFormat>On-screen Show (4:3)</PresentationFormat>
  <Paragraphs>134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 MP</vt:lpstr>
      <vt:lpstr>Topic 4: Genetics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4: Genetics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Mark Polko</dc:creator>
  <cp:lastModifiedBy>Mark Polko</cp:lastModifiedBy>
  <cp:revision>294</cp:revision>
  <dcterms:created xsi:type="dcterms:W3CDTF">2013-08-21T17:54:09Z</dcterms:created>
  <dcterms:modified xsi:type="dcterms:W3CDTF">2014-03-10T17:49:50Z</dcterms:modified>
</cp:coreProperties>
</file>