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13"/>
  </p:notesMasterIdLst>
  <p:sldIdLst>
    <p:sldId id="256" r:id="rId2"/>
    <p:sldId id="257" r:id="rId3"/>
    <p:sldId id="269" r:id="rId4"/>
    <p:sldId id="271" r:id="rId5"/>
    <p:sldId id="270" r:id="rId6"/>
    <p:sldId id="273" r:id="rId7"/>
    <p:sldId id="275" r:id="rId8"/>
    <p:sldId id="274" r:id="rId9"/>
    <p:sldId id="276" r:id="rId10"/>
    <p:sldId id="277" r:id="rId11"/>
    <p:sldId id="28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2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B557A3-A9E3-4C3B-9749-E19F8EBC6D0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EFB85D2-AC1C-4B43-9E96-08DB155476BF}">
      <dgm:prSet/>
      <dgm:spPr/>
      <dgm:t>
        <a:bodyPr/>
        <a:lstStyle/>
        <a:p>
          <a:pPr rtl="0"/>
          <a:r>
            <a:rPr lang="en-GB" smtClean="0"/>
            <a:t>4.1.1 State that eukaryote chromosomes are made of DNA and proteins.</a:t>
          </a:r>
          <a:endParaRPr lang="en-GB"/>
        </a:p>
      </dgm:t>
    </dgm:pt>
    <dgm:pt modelId="{13007F8F-5A26-421D-B5C6-2EF9B2467CBE}" type="parTrans" cxnId="{94FEC3E1-CFDC-4A83-8CA2-DFD4057004A5}">
      <dgm:prSet/>
      <dgm:spPr/>
      <dgm:t>
        <a:bodyPr/>
        <a:lstStyle/>
        <a:p>
          <a:endParaRPr lang="en-GB"/>
        </a:p>
      </dgm:t>
    </dgm:pt>
    <dgm:pt modelId="{4D0F8666-FF05-4E8C-A699-35F91147FC7E}" type="sibTrans" cxnId="{94FEC3E1-CFDC-4A83-8CA2-DFD4057004A5}">
      <dgm:prSet/>
      <dgm:spPr/>
      <dgm:t>
        <a:bodyPr/>
        <a:lstStyle/>
        <a:p>
          <a:endParaRPr lang="en-GB"/>
        </a:p>
      </dgm:t>
    </dgm:pt>
    <dgm:pt modelId="{F6B0C9EE-1594-44E4-836E-F2EF6774DE44}">
      <dgm:prSet/>
      <dgm:spPr/>
      <dgm:t>
        <a:bodyPr/>
        <a:lstStyle/>
        <a:p>
          <a:pPr rtl="0"/>
          <a:r>
            <a:rPr lang="en-GB" dirty="0" smtClean="0"/>
            <a:t>4.1.2 Define </a:t>
          </a:r>
          <a:r>
            <a:rPr lang="en-GB" i="1" dirty="0" smtClean="0"/>
            <a:t>gene</a:t>
          </a:r>
          <a:r>
            <a:rPr lang="en-GB" dirty="0" smtClean="0"/>
            <a:t>, </a:t>
          </a:r>
          <a:r>
            <a:rPr lang="en-GB" i="1" dirty="0" smtClean="0"/>
            <a:t>allele </a:t>
          </a:r>
          <a:r>
            <a:rPr lang="en-GB" dirty="0" smtClean="0"/>
            <a:t>and </a:t>
          </a:r>
          <a:r>
            <a:rPr lang="en-GB" i="1" dirty="0" smtClean="0"/>
            <a:t>genome</a:t>
          </a:r>
          <a:r>
            <a:rPr lang="en-GB" dirty="0" smtClean="0"/>
            <a:t>. </a:t>
          </a:r>
          <a:endParaRPr lang="en-GB" dirty="0"/>
        </a:p>
      </dgm:t>
    </dgm:pt>
    <dgm:pt modelId="{B0B97B8E-CFD7-4B20-86D8-B58E5DB876C7}" type="parTrans" cxnId="{F23A586D-27F0-4E4C-AF6F-C2DFD1D7932D}">
      <dgm:prSet/>
      <dgm:spPr/>
      <dgm:t>
        <a:bodyPr/>
        <a:lstStyle/>
        <a:p>
          <a:endParaRPr lang="en-GB"/>
        </a:p>
      </dgm:t>
    </dgm:pt>
    <dgm:pt modelId="{72213768-0E3D-4FB0-B4FE-9C8EFE139E0E}" type="sibTrans" cxnId="{F23A586D-27F0-4E4C-AF6F-C2DFD1D7932D}">
      <dgm:prSet/>
      <dgm:spPr/>
      <dgm:t>
        <a:bodyPr/>
        <a:lstStyle/>
        <a:p>
          <a:endParaRPr lang="en-GB"/>
        </a:p>
      </dgm:t>
    </dgm:pt>
    <dgm:pt modelId="{159A5936-5F7B-47D9-A0EF-D014FDA536FD}">
      <dgm:prSet/>
      <dgm:spPr/>
      <dgm:t>
        <a:bodyPr/>
        <a:lstStyle/>
        <a:p>
          <a:pPr rtl="0"/>
          <a:r>
            <a:rPr lang="en-GB" smtClean="0"/>
            <a:t>4.1.3 Define </a:t>
          </a:r>
          <a:r>
            <a:rPr lang="en-GB" i="1" smtClean="0"/>
            <a:t>gene mutation</a:t>
          </a:r>
          <a:r>
            <a:rPr lang="en-GB" smtClean="0"/>
            <a:t>.</a:t>
          </a:r>
          <a:endParaRPr lang="en-GB"/>
        </a:p>
      </dgm:t>
    </dgm:pt>
    <dgm:pt modelId="{C8323F12-DD64-4818-8E52-1E09B4A8325C}" type="parTrans" cxnId="{7982827E-9665-440C-8DB6-00331DF37102}">
      <dgm:prSet/>
      <dgm:spPr/>
      <dgm:t>
        <a:bodyPr/>
        <a:lstStyle/>
        <a:p>
          <a:endParaRPr lang="en-GB"/>
        </a:p>
      </dgm:t>
    </dgm:pt>
    <dgm:pt modelId="{2DFBFAC9-6271-4D37-A3C5-C62C81DE2CAB}" type="sibTrans" cxnId="{7982827E-9665-440C-8DB6-00331DF37102}">
      <dgm:prSet/>
      <dgm:spPr/>
      <dgm:t>
        <a:bodyPr/>
        <a:lstStyle/>
        <a:p>
          <a:endParaRPr lang="en-GB"/>
        </a:p>
      </dgm:t>
    </dgm:pt>
    <dgm:pt modelId="{1A16C483-AE7B-4B56-B8A3-4F46E4473231}">
      <dgm:prSet/>
      <dgm:spPr/>
      <dgm:t>
        <a:bodyPr/>
        <a:lstStyle/>
        <a:p>
          <a:pPr rtl="0"/>
          <a:r>
            <a:rPr lang="en-GB" dirty="0" smtClean="0"/>
            <a:t>4.1.4 Explain the consequence of a base substitution mutation in relation to the processes of transcription and translation, using the example of sickle-cell </a:t>
          </a:r>
          <a:r>
            <a:rPr lang="en-GB" dirty="0" err="1" smtClean="0"/>
            <a:t>anemia</a:t>
          </a:r>
          <a:r>
            <a:rPr lang="en-GB" dirty="0" smtClean="0"/>
            <a:t>.</a:t>
          </a:r>
          <a:endParaRPr lang="en-GB" dirty="0"/>
        </a:p>
      </dgm:t>
    </dgm:pt>
    <dgm:pt modelId="{696F3389-EFA6-4C26-A956-36F51F8B1480}" type="parTrans" cxnId="{B06EBB47-42AA-4D46-845D-1B5A541584EF}">
      <dgm:prSet/>
      <dgm:spPr/>
      <dgm:t>
        <a:bodyPr/>
        <a:lstStyle/>
        <a:p>
          <a:endParaRPr lang="en-GB"/>
        </a:p>
      </dgm:t>
    </dgm:pt>
    <dgm:pt modelId="{B622FA96-FE53-4BF0-AAD2-C1C4DB6229C1}" type="sibTrans" cxnId="{B06EBB47-42AA-4D46-845D-1B5A541584EF}">
      <dgm:prSet/>
      <dgm:spPr/>
      <dgm:t>
        <a:bodyPr/>
        <a:lstStyle/>
        <a:p>
          <a:endParaRPr lang="en-GB"/>
        </a:p>
      </dgm:t>
    </dgm:pt>
    <dgm:pt modelId="{B9A5DC74-83EB-4A28-B426-858F2B2B3D7D}" type="pres">
      <dgm:prSet presAssocID="{17B557A3-A9E3-4C3B-9749-E19F8EBC6D01}" presName="linear" presStyleCnt="0">
        <dgm:presLayoutVars>
          <dgm:animLvl val="lvl"/>
          <dgm:resizeHandles val="exact"/>
        </dgm:presLayoutVars>
      </dgm:prSet>
      <dgm:spPr/>
    </dgm:pt>
    <dgm:pt modelId="{78524300-BBFE-42A2-817F-4D9A38D381C9}" type="pres">
      <dgm:prSet presAssocID="{3EFB85D2-AC1C-4B43-9E96-08DB155476B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671D7F3-37A7-4741-A65E-A8C1F91C5B3F}" type="pres">
      <dgm:prSet presAssocID="{4D0F8666-FF05-4E8C-A699-35F91147FC7E}" presName="spacer" presStyleCnt="0"/>
      <dgm:spPr/>
    </dgm:pt>
    <dgm:pt modelId="{D50CE50D-A832-4CD2-B3C7-2725330442D3}" type="pres">
      <dgm:prSet presAssocID="{F6B0C9EE-1594-44E4-836E-F2EF6774DE4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E182C7-4531-4EFC-88BB-0B5F40E40E69}" type="pres">
      <dgm:prSet presAssocID="{72213768-0E3D-4FB0-B4FE-9C8EFE139E0E}" presName="spacer" presStyleCnt="0"/>
      <dgm:spPr/>
    </dgm:pt>
    <dgm:pt modelId="{CB21A521-8849-483E-A031-06D4D2D61783}" type="pres">
      <dgm:prSet presAssocID="{159A5936-5F7B-47D9-A0EF-D014FDA536F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718D388-CC45-43FC-AE75-09A39D8F547D}" type="pres">
      <dgm:prSet presAssocID="{2DFBFAC9-6271-4D37-A3C5-C62C81DE2CAB}" presName="spacer" presStyleCnt="0"/>
      <dgm:spPr/>
    </dgm:pt>
    <dgm:pt modelId="{14B65C0D-E077-4542-B4AE-A02F5EBFE16F}" type="pres">
      <dgm:prSet presAssocID="{1A16C483-AE7B-4B56-B8A3-4F46E4473231}" presName="parentText" presStyleLbl="node1" presStyleIdx="3" presStyleCnt="4" custLinFactNeighborY="-66932">
        <dgm:presLayoutVars>
          <dgm:chMax val="0"/>
          <dgm:bulletEnabled val="1"/>
        </dgm:presLayoutVars>
      </dgm:prSet>
      <dgm:spPr/>
    </dgm:pt>
  </dgm:ptLst>
  <dgm:cxnLst>
    <dgm:cxn modelId="{03C122F8-FD02-4279-9185-B2D40E60B5C8}" type="presOf" srcId="{F6B0C9EE-1594-44E4-836E-F2EF6774DE44}" destId="{D50CE50D-A832-4CD2-B3C7-2725330442D3}" srcOrd="0" destOrd="0" presId="urn:microsoft.com/office/officeart/2005/8/layout/vList2"/>
    <dgm:cxn modelId="{94FEC3E1-CFDC-4A83-8CA2-DFD4057004A5}" srcId="{17B557A3-A9E3-4C3B-9749-E19F8EBC6D01}" destId="{3EFB85D2-AC1C-4B43-9E96-08DB155476BF}" srcOrd="0" destOrd="0" parTransId="{13007F8F-5A26-421D-B5C6-2EF9B2467CBE}" sibTransId="{4D0F8666-FF05-4E8C-A699-35F91147FC7E}"/>
    <dgm:cxn modelId="{B06EBB47-42AA-4D46-845D-1B5A541584EF}" srcId="{17B557A3-A9E3-4C3B-9749-E19F8EBC6D01}" destId="{1A16C483-AE7B-4B56-B8A3-4F46E4473231}" srcOrd="3" destOrd="0" parTransId="{696F3389-EFA6-4C26-A956-36F51F8B1480}" sibTransId="{B622FA96-FE53-4BF0-AAD2-C1C4DB6229C1}"/>
    <dgm:cxn modelId="{7982827E-9665-440C-8DB6-00331DF37102}" srcId="{17B557A3-A9E3-4C3B-9749-E19F8EBC6D01}" destId="{159A5936-5F7B-47D9-A0EF-D014FDA536FD}" srcOrd="2" destOrd="0" parTransId="{C8323F12-DD64-4818-8E52-1E09B4A8325C}" sibTransId="{2DFBFAC9-6271-4D37-A3C5-C62C81DE2CAB}"/>
    <dgm:cxn modelId="{F23A586D-27F0-4E4C-AF6F-C2DFD1D7932D}" srcId="{17B557A3-A9E3-4C3B-9749-E19F8EBC6D01}" destId="{F6B0C9EE-1594-44E4-836E-F2EF6774DE44}" srcOrd="1" destOrd="0" parTransId="{B0B97B8E-CFD7-4B20-86D8-B58E5DB876C7}" sibTransId="{72213768-0E3D-4FB0-B4FE-9C8EFE139E0E}"/>
    <dgm:cxn modelId="{F2A6B6CA-10A9-4410-8645-2A6C18EE6FE5}" type="presOf" srcId="{3EFB85D2-AC1C-4B43-9E96-08DB155476BF}" destId="{78524300-BBFE-42A2-817F-4D9A38D381C9}" srcOrd="0" destOrd="0" presId="urn:microsoft.com/office/officeart/2005/8/layout/vList2"/>
    <dgm:cxn modelId="{D2BB5A3E-9805-4236-AE13-BD7DD85BCDDC}" type="presOf" srcId="{159A5936-5F7B-47D9-A0EF-D014FDA536FD}" destId="{CB21A521-8849-483E-A031-06D4D2D61783}" srcOrd="0" destOrd="0" presId="urn:microsoft.com/office/officeart/2005/8/layout/vList2"/>
    <dgm:cxn modelId="{E69FC078-1CDD-4F1E-9D15-FA576FAAECD5}" type="presOf" srcId="{1A16C483-AE7B-4B56-B8A3-4F46E4473231}" destId="{14B65C0D-E077-4542-B4AE-A02F5EBFE16F}" srcOrd="0" destOrd="0" presId="urn:microsoft.com/office/officeart/2005/8/layout/vList2"/>
    <dgm:cxn modelId="{8420DC79-1A43-4E05-9901-480F5FC158CD}" type="presOf" srcId="{17B557A3-A9E3-4C3B-9749-E19F8EBC6D01}" destId="{B9A5DC74-83EB-4A28-B426-858F2B2B3D7D}" srcOrd="0" destOrd="0" presId="urn:microsoft.com/office/officeart/2005/8/layout/vList2"/>
    <dgm:cxn modelId="{12FCCD08-FEBF-497E-9A37-78165F129856}" type="presParOf" srcId="{B9A5DC74-83EB-4A28-B426-858F2B2B3D7D}" destId="{78524300-BBFE-42A2-817F-4D9A38D381C9}" srcOrd="0" destOrd="0" presId="urn:microsoft.com/office/officeart/2005/8/layout/vList2"/>
    <dgm:cxn modelId="{5B6C7183-01AB-49EF-8C68-5DD8CDF481C3}" type="presParOf" srcId="{B9A5DC74-83EB-4A28-B426-858F2B2B3D7D}" destId="{7671D7F3-37A7-4741-A65E-A8C1F91C5B3F}" srcOrd="1" destOrd="0" presId="urn:microsoft.com/office/officeart/2005/8/layout/vList2"/>
    <dgm:cxn modelId="{5F5BCBA6-E608-42D8-AE6D-8449E5780E7A}" type="presParOf" srcId="{B9A5DC74-83EB-4A28-B426-858F2B2B3D7D}" destId="{D50CE50D-A832-4CD2-B3C7-2725330442D3}" srcOrd="2" destOrd="0" presId="urn:microsoft.com/office/officeart/2005/8/layout/vList2"/>
    <dgm:cxn modelId="{CE4ADBFB-C712-44CC-A8A2-193C01085FE6}" type="presParOf" srcId="{B9A5DC74-83EB-4A28-B426-858F2B2B3D7D}" destId="{36E182C7-4531-4EFC-88BB-0B5F40E40E69}" srcOrd="3" destOrd="0" presId="urn:microsoft.com/office/officeart/2005/8/layout/vList2"/>
    <dgm:cxn modelId="{75615B46-4CB8-4251-8A6A-84F66B86C434}" type="presParOf" srcId="{B9A5DC74-83EB-4A28-B426-858F2B2B3D7D}" destId="{CB21A521-8849-483E-A031-06D4D2D61783}" srcOrd="4" destOrd="0" presId="urn:microsoft.com/office/officeart/2005/8/layout/vList2"/>
    <dgm:cxn modelId="{56CE3F1E-CE39-40F1-B0C2-F567AA3BE181}" type="presParOf" srcId="{B9A5DC74-83EB-4A28-B426-858F2B2B3D7D}" destId="{7718D388-CC45-43FC-AE75-09A39D8F547D}" srcOrd="5" destOrd="0" presId="urn:microsoft.com/office/officeart/2005/8/layout/vList2"/>
    <dgm:cxn modelId="{873F1D2C-4758-4000-A0E0-78F62CD448EA}" type="presParOf" srcId="{B9A5DC74-83EB-4A28-B426-858F2B2B3D7D}" destId="{14B65C0D-E077-4542-B4AE-A02F5EBFE16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24300-BBFE-42A2-817F-4D9A38D381C9}">
      <dsp:nvSpPr>
        <dsp:cNvPr id="0" name=""/>
        <dsp:cNvSpPr/>
      </dsp:nvSpPr>
      <dsp:spPr>
        <a:xfrm>
          <a:off x="0" y="99679"/>
          <a:ext cx="8675670" cy="12866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smtClean="0"/>
            <a:t>4.1.1 State that eukaryote chromosomes are made of DNA and proteins.</a:t>
          </a:r>
          <a:endParaRPr lang="en-GB" sz="2300" kern="1200"/>
        </a:p>
      </dsp:txBody>
      <dsp:txXfrm>
        <a:off x="62808" y="162487"/>
        <a:ext cx="8550054" cy="1161018"/>
      </dsp:txXfrm>
    </dsp:sp>
    <dsp:sp modelId="{D50CE50D-A832-4CD2-B3C7-2725330442D3}">
      <dsp:nvSpPr>
        <dsp:cNvPr id="0" name=""/>
        <dsp:cNvSpPr/>
      </dsp:nvSpPr>
      <dsp:spPr>
        <a:xfrm>
          <a:off x="0" y="1452553"/>
          <a:ext cx="8675670" cy="12866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4.1.2 Define </a:t>
          </a:r>
          <a:r>
            <a:rPr lang="en-GB" sz="2300" i="1" kern="1200" dirty="0" smtClean="0"/>
            <a:t>gene</a:t>
          </a:r>
          <a:r>
            <a:rPr lang="en-GB" sz="2300" kern="1200" dirty="0" smtClean="0"/>
            <a:t>, </a:t>
          </a:r>
          <a:r>
            <a:rPr lang="en-GB" sz="2300" i="1" kern="1200" dirty="0" smtClean="0"/>
            <a:t>allele </a:t>
          </a:r>
          <a:r>
            <a:rPr lang="en-GB" sz="2300" kern="1200" dirty="0" smtClean="0"/>
            <a:t>and </a:t>
          </a:r>
          <a:r>
            <a:rPr lang="en-GB" sz="2300" i="1" kern="1200" dirty="0" smtClean="0"/>
            <a:t>genome</a:t>
          </a:r>
          <a:r>
            <a:rPr lang="en-GB" sz="2300" kern="1200" dirty="0" smtClean="0"/>
            <a:t>. </a:t>
          </a:r>
          <a:endParaRPr lang="en-GB" sz="2300" kern="1200" dirty="0"/>
        </a:p>
      </dsp:txBody>
      <dsp:txXfrm>
        <a:off x="62808" y="1515361"/>
        <a:ext cx="8550054" cy="1161018"/>
      </dsp:txXfrm>
    </dsp:sp>
    <dsp:sp modelId="{CB21A521-8849-483E-A031-06D4D2D61783}">
      <dsp:nvSpPr>
        <dsp:cNvPr id="0" name=""/>
        <dsp:cNvSpPr/>
      </dsp:nvSpPr>
      <dsp:spPr>
        <a:xfrm>
          <a:off x="0" y="2805428"/>
          <a:ext cx="8675670" cy="12866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smtClean="0"/>
            <a:t>4.1.3 Define </a:t>
          </a:r>
          <a:r>
            <a:rPr lang="en-GB" sz="2300" i="1" kern="1200" smtClean="0"/>
            <a:t>gene mutation</a:t>
          </a:r>
          <a:r>
            <a:rPr lang="en-GB" sz="2300" kern="1200" smtClean="0"/>
            <a:t>.</a:t>
          </a:r>
          <a:endParaRPr lang="en-GB" sz="2300" kern="1200"/>
        </a:p>
      </dsp:txBody>
      <dsp:txXfrm>
        <a:off x="62808" y="2868236"/>
        <a:ext cx="8550054" cy="1161018"/>
      </dsp:txXfrm>
    </dsp:sp>
    <dsp:sp modelId="{14B65C0D-E077-4542-B4AE-A02F5EBFE16F}">
      <dsp:nvSpPr>
        <dsp:cNvPr id="0" name=""/>
        <dsp:cNvSpPr/>
      </dsp:nvSpPr>
      <dsp:spPr>
        <a:xfrm>
          <a:off x="0" y="4113966"/>
          <a:ext cx="8675670" cy="12866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4.1.4 Explain the consequence of a base substitution mutation in relation to the processes of transcription and translation, using the example of sickle-cell </a:t>
          </a:r>
          <a:r>
            <a:rPr lang="en-GB" sz="2300" kern="1200" dirty="0" err="1" smtClean="0"/>
            <a:t>anemia</a:t>
          </a:r>
          <a:r>
            <a:rPr lang="en-GB" sz="2300" kern="1200" dirty="0" smtClean="0"/>
            <a:t>.</a:t>
          </a:r>
          <a:endParaRPr lang="en-GB" sz="2300" kern="1200" dirty="0"/>
        </a:p>
      </dsp:txBody>
      <dsp:txXfrm>
        <a:off x="62808" y="4176774"/>
        <a:ext cx="8550054" cy="1161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2C23B-F302-4442-9272-4C062030D448}" type="datetimeFigureOut">
              <a:rPr lang="en-GB" smtClean="0"/>
              <a:t>22/02/2014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20071-030F-43EC-B77C-337FD2E8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14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FDE1410-EB66-40D9-9BAA-CF3C790CE997}" type="datetime1">
              <a:rPr lang="en-US" smtClean="0"/>
              <a:t>2/22/2014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8376A-6F0E-4BC5-8BC1-14B5429D2E18}" type="datetime1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A37E-362F-4A7E-AAB4-F98E6B0E0B41}" type="datetime1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85D5-EF2D-4108-BEBF-17C55537D511}" type="datetime1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260A-077E-4CF2-BEC2-B50EF5400F7B}" type="datetime1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0443-CBB4-433B-A352-FA71B37D87B9}" type="datetime1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6B31-7DA7-4FCB-AE4F-1CF433CBDF7C}" type="datetime1">
              <a:rPr lang="en-US" smtClean="0"/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5BAD-35E8-4AC1-906A-9CA51BABE166}" type="datetime1">
              <a:rPr lang="en-US" smtClean="0"/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944-0708-44C6-839C-79B31600A10E}" type="datetime1">
              <a:rPr lang="en-US" smtClean="0"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CD69-00CA-4272-B4A6-EE93FAF1A8E1}" type="datetime1">
              <a:rPr lang="en-US" smtClean="0"/>
              <a:t>2/22/2014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E7F6-FEB7-45E7-94F4-75C4FD9638B4}" type="datetime1">
              <a:rPr lang="en-US" smtClean="0"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47904C7-27A4-4C04-BE2B-1694AE4406B9}" type="datetime1">
              <a:rPr lang="en-US" smtClean="0"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IB Biology SFP - Mark Polko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fstlgoynlk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alc.org/resources/3d/17-sickle-cell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Topic 4: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Genetics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3302" y="4581128"/>
            <a:ext cx="3419098" cy="936104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4.1 Chromosomes, genes, alleles and mutations</a:t>
            </a:r>
            <a:r>
              <a:rPr lang="en-GB" sz="2400" dirty="0">
                <a:solidFill>
                  <a:srgbClr val="C00000"/>
                </a:solidFill>
              </a:rPr>
              <a:t>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655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IB Biology SFP - Mark Polko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4008" y="0"/>
            <a:ext cx="3528392" cy="2276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178" y="-1"/>
            <a:ext cx="3674230" cy="239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303" y="2561844"/>
            <a:ext cx="3576096" cy="275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1.bp.blogspot.com/_aKG7aVF8Ckw/RyjdDK7WZWI/AAAAAAAAACw/Ss1VIh8rGpk/s320/chromosom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179" y="33458"/>
            <a:ext cx="3550220" cy="3139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4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pic>
        <p:nvPicPr>
          <p:cNvPr id="8194" name="Picture 2" descr="http://img2.tfd.com/mk/S/X2604-S-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5169"/>
            <a:ext cx="7981598" cy="650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29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Topic 4: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Genetics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3302" y="4581128"/>
            <a:ext cx="3419098" cy="936104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4.1 Chromosomes, genes, alleles and mutations</a:t>
            </a:r>
            <a:r>
              <a:rPr lang="en-GB" sz="2400" dirty="0">
                <a:solidFill>
                  <a:srgbClr val="C00000"/>
                </a:solidFill>
              </a:rPr>
              <a:t>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7655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IB Biology SFP - Mark Polko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44008" y="0"/>
            <a:ext cx="3528392" cy="2276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178" y="-1"/>
            <a:ext cx="3674230" cy="239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303" y="2561844"/>
            <a:ext cx="3576096" cy="275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1.bp.blogspot.com/_aKG7aVF8Ckw/RyjdDK7WZWI/AAAAAAAAACw/Ss1VIh8rGpk/s320/chromosom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179" y="33458"/>
            <a:ext cx="3550220" cy="3139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5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dirty="0" smtClean="0"/>
              <a:t>IB Biology SFP - Mark Polko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19" y="129621"/>
            <a:ext cx="293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ASSESSMENT STATEMENTS</a:t>
            </a:r>
          </a:p>
          <a:p>
            <a:endParaRPr lang="en-GB" dirty="0">
              <a:solidFill>
                <a:srgbClr val="0070C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98082796"/>
              </p:ext>
            </p:extLst>
          </p:nvPr>
        </p:nvGraphicFramePr>
        <p:xfrm>
          <a:off x="216811" y="908720"/>
          <a:ext cx="867567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51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un.ca/biology/scarr/iGen3_05-09_Figure-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05"/>
          <a:stretch/>
        </p:blipFill>
        <p:spPr bwMode="auto">
          <a:xfrm>
            <a:off x="1835696" y="3285382"/>
            <a:ext cx="5794236" cy="357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32611" y="116632"/>
            <a:ext cx="8675670" cy="643317"/>
            <a:chOff x="0" y="99679"/>
            <a:chExt cx="8675670" cy="1286634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99679"/>
              <a:ext cx="8675670" cy="1286634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62808" y="162487"/>
              <a:ext cx="8550054" cy="116101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l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300" kern="1200" smtClean="0"/>
                <a:t>4.1.1 State that eukaryote chromosomes are made of DNA and proteins.</a:t>
              </a:r>
              <a:endParaRPr lang="en-GB" sz="2300" kern="1200"/>
            </a:p>
          </p:txBody>
        </p:sp>
      </p:grpSp>
      <p:sp>
        <p:nvSpPr>
          <p:cNvPr id="2" name="Rectangle 1"/>
          <p:cNvSpPr/>
          <p:nvPr/>
        </p:nvSpPr>
        <p:spPr>
          <a:xfrm>
            <a:off x="295419" y="1028343"/>
            <a:ext cx="85500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As you know from previous topics, prokaryotic </a:t>
            </a:r>
            <a:r>
              <a:rPr lang="en-GB" dirty="0"/>
              <a:t>chromosomes are circular. </a:t>
            </a:r>
            <a:r>
              <a:rPr lang="en-GB" dirty="0" smtClean="0"/>
              <a:t>Prokaryotes also </a:t>
            </a:r>
            <a:r>
              <a:rPr lang="en-GB" dirty="0"/>
              <a:t>have some DNA in the form of small loops </a:t>
            </a:r>
            <a:r>
              <a:rPr lang="en-GB" dirty="0" smtClean="0"/>
              <a:t>called plasmids</a:t>
            </a:r>
            <a:r>
              <a:rPr lang="en-GB" dirty="0"/>
              <a:t>. Prokaryotic DNA is found in the nucleoid </a:t>
            </a:r>
            <a:r>
              <a:rPr lang="en-GB" dirty="0" smtClean="0"/>
              <a:t>area of </a:t>
            </a:r>
            <a:r>
              <a:rPr lang="en-GB" dirty="0"/>
              <a:t>the cell, not in a nucleus. Prokaryotic </a:t>
            </a:r>
            <a:r>
              <a:rPr lang="en-GB" dirty="0" smtClean="0"/>
              <a:t>chromosomes contain </a:t>
            </a:r>
            <a:r>
              <a:rPr lang="en-GB" dirty="0"/>
              <a:t>DNA but no </a:t>
            </a:r>
            <a:r>
              <a:rPr lang="en-GB" dirty="0" smtClean="0"/>
              <a:t>protein.</a:t>
            </a:r>
          </a:p>
          <a:p>
            <a:endParaRPr lang="en-GB" dirty="0"/>
          </a:p>
          <a:p>
            <a:r>
              <a:rPr lang="en-GB" dirty="0" smtClean="0"/>
              <a:t>Eukaryotic </a:t>
            </a:r>
            <a:r>
              <a:rPr lang="en-GB" dirty="0"/>
              <a:t>chromosomes are found inside a </a:t>
            </a:r>
            <a:r>
              <a:rPr lang="en-GB" dirty="0" smtClean="0"/>
              <a:t>nucleus. There </a:t>
            </a:r>
            <a:r>
              <a:rPr lang="en-GB" dirty="0"/>
              <a:t>are usually more than one chromosome and </a:t>
            </a:r>
            <a:r>
              <a:rPr lang="en-GB" dirty="0" smtClean="0"/>
              <a:t>they are </a:t>
            </a:r>
            <a:r>
              <a:rPr lang="en-GB" dirty="0"/>
              <a:t>linear. Eukaryotic chromosomes contain DNA </a:t>
            </a:r>
            <a:r>
              <a:rPr lang="en-GB" dirty="0" smtClean="0"/>
              <a:t>and proteins</a:t>
            </a:r>
            <a:r>
              <a:rPr lang="en-GB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3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ciencebrainwaves.com/wp-content/uploads/2011/02/alle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0"/>
          <a:stretch/>
        </p:blipFill>
        <p:spPr bwMode="auto">
          <a:xfrm>
            <a:off x="3635896" y="4189267"/>
            <a:ext cx="4046588" cy="252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02958" y="116632"/>
            <a:ext cx="8675670" cy="792088"/>
            <a:chOff x="0" y="1452553"/>
            <a:chExt cx="8675670" cy="1286634"/>
          </a:xfrm>
          <a:scene3d>
            <a:camera prst="orthographicFront"/>
            <a:lightRig rig="flat" dir="t"/>
          </a:scene3d>
        </p:grpSpPr>
        <p:sp>
          <p:nvSpPr>
            <p:cNvPr id="6" name="Rounded Rectangle 5"/>
            <p:cNvSpPr/>
            <p:nvPr/>
          </p:nvSpPr>
          <p:spPr>
            <a:xfrm>
              <a:off x="0" y="1452553"/>
              <a:ext cx="8675670" cy="1286634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62808" y="1515361"/>
              <a:ext cx="8550054" cy="116101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l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300" kern="1200" dirty="0" smtClean="0"/>
                <a:t>4.1.2 Define </a:t>
              </a:r>
              <a:r>
                <a:rPr lang="en-GB" sz="2300" i="1" kern="1200" dirty="0" smtClean="0"/>
                <a:t>gene</a:t>
              </a:r>
              <a:r>
                <a:rPr lang="en-GB" sz="2300" kern="1200" dirty="0" smtClean="0"/>
                <a:t>, </a:t>
              </a:r>
              <a:r>
                <a:rPr lang="en-GB" sz="2300" i="1" kern="1200" dirty="0" smtClean="0"/>
                <a:t>allele </a:t>
              </a:r>
              <a:r>
                <a:rPr lang="en-GB" sz="2300" kern="1200" dirty="0" smtClean="0"/>
                <a:t>and </a:t>
              </a:r>
              <a:r>
                <a:rPr lang="en-GB" sz="2300" i="1" kern="1200" dirty="0" smtClean="0"/>
                <a:t>genome</a:t>
              </a:r>
              <a:r>
                <a:rPr lang="en-GB" sz="2300" kern="1200" dirty="0" smtClean="0"/>
                <a:t>. </a:t>
              </a:r>
              <a:endParaRPr lang="en-GB" sz="2300" kern="12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428574" y="1124744"/>
            <a:ext cx="85500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</a:t>
            </a:r>
            <a:r>
              <a:rPr lang="en-GB" b="1" dirty="0"/>
              <a:t> gene</a:t>
            </a:r>
            <a:r>
              <a:rPr lang="en-GB" dirty="0"/>
              <a:t> is a heritable factor that controls a </a:t>
            </a:r>
            <a:r>
              <a:rPr lang="en-GB" dirty="0" smtClean="0"/>
              <a:t>specific characteristic </a:t>
            </a:r>
            <a:r>
              <a:rPr lang="en-GB" dirty="0"/>
              <a:t>(such as eye colour), consists of a length </a:t>
            </a:r>
            <a:r>
              <a:rPr lang="en-GB" dirty="0" smtClean="0"/>
              <a:t>of DNA </a:t>
            </a:r>
            <a:r>
              <a:rPr lang="en-GB" dirty="0"/>
              <a:t>and occupies </a:t>
            </a:r>
            <a:r>
              <a:rPr lang="en-GB" b="1" dirty="0"/>
              <a:t>a position </a:t>
            </a:r>
            <a:r>
              <a:rPr lang="en-GB" dirty="0"/>
              <a:t>on a chromosome </a:t>
            </a:r>
            <a:r>
              <a:rPr lang="en-GB" dirty="0" smtClean="0"/>
              <a:t>known as </a:t>
            </a:r>
            <a:r>
              <a:rPr lang="en-GB" dirty="0"/>
              <a:t>a</a:t>
            </a:r>
            <a:r>
              <a:rPr lang="en-GB" b="1" dirty="0"/>
              <a:t> locus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The term </a:t>
            </a:r>
            <a:r>
              <a:rPr lang="en-GB" b="1" dirty="0"/>
              <a:t>allele</a:t>
            </a:r>
            <a:r>
              <a:rPr lang="en-GB" dirty="0"/>
              <a:t> refers to one specific form of a </a:t>
            </a:r>
            <a:r>
              <a:rPr lang="en-GB" dirty="0" smtClean="0"/>
              <a:t>gene, differing </a:t>
            </a:r>
            <a:r>
              <a:rPr lang="en-GB" dirty="0"/>
              <a:t>from other alleles by one or a few bases only </a:t>
            </a:r>
            <a:r>
              <a:rPr lang="en-GB" dirty="0" smtClean="0"/>
              <a:t>and occupying </a:t>
            </a:r>
            <a:r>
              <a:rPr lang="en-GB" dirty="0"/>
              <a:t>the same gene locus as other alleles of the gene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A </a:t>
            </a:r>
            <a:r>
              <a:rPr lang="en-GB" b="1" dirty="0"/>
              <a:t>genome </a:t>
            </a:r>
            <a:r>
              <a:rPr lang="en-GB" dirty="0"/>
              <a:t>is the total genetic </a:t>
            </a:r>
            <a:r>
              <a:rPr lang="en-GB" dirty="0" smtClean="0"/>
              <a:t>material of </a:t>
            </a:r>
            <a:r>
              <a:rPr lang="en-GB" dirty="0"/>
              <a:t>an organelle, cell or organism.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b="1" dirty="0"/>
              <a:t>gene pool </a:t>
            </a:r>
            <a:r>
              <a:rPr lang="en-GB" dirty="0"/>
              <a:t>refers </a:t>
            </a:r>
            <a:r>
              <a:rPr lang="en-GB" dirty="0" smtClean="0"/>
              <a:t>to the </a:t>
            </a:r>
            <a:r>
              <a:rPr lang="en-GB" dirty="0"/>
              <a:t>total of the genes carried by the individual </a:t>
            </a:r>
            <a:r>
              <a:rPr lang="en-GB" dirty="0" smtClean="0"/>
              <a:t>members of a population.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51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un.ca/biology/scarr/Manx_c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921" y="2996952"/>
            <a:ext cx="501015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23528" y="908720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 </a:t>
            </a:r>
            <a:r>
              <a:rPr lang="en-GB" b="1" dirty="0"/>
              <a:t>gene mutation </a:t>
            </a:r>
            <a:r>
              <a:rPr lang="en-GB" dirty="0"/>
              <a:t>may be defined as </a:t>
            </a:r>
            <a:r>
              <a:rPr lang="en-GB" dirty="0" smtClean="0"/>
              <a:t>a </a:t>
            </a:r>
            <a:r>
              <a:rPr lang="en-GB" b="1" dirty="0" smtClean="0"/>
              <a:t>permanent </a:t>
            </a:r>
            <a:r>
              <a:rPr lang="en-GB" b="1" dirty="0"/>
              <a:t>change in the sequence of base pairs</a:t>
            </a:r>
            <a:r>
              <a:rPr lang="en-GB" dirty="0"/>
              <a:t> in </a:t>
            </a:r>
            <a:r>
              <a:rPr lang="en-GB" dirty="0" smtClean="0"/>
              <a:t>the DNA </a:t>
            </a:r>
            <a:r>
              <a:rPr lang="en-GB" dirty="0"/>
              <a:t>that makes up a gene. A mutation may involve </a:t>
            </a:r>
            <a:r>
              <a:rPr lang="en-GB" dirty="0" smtClean="0"/>
              <a:t>just one </a:t>
            </a:r>
            <a:r>
              <a:rPr lang="en-GB" dirty="0"/>
              <a:t>nucleotide or it may affect a large section of the </a:t>
            </a:r>
            <a:r>
              <a:rPr lang="en-GB" dirty="0" smtClean="0"/>
              <a:t>gene. </a:t>
            </a:r>
          </a:p>
          <a:p>
            <a:endParaRPr lang="en-GB" dirty="0"/>
          </a:p>
          <a:p>
            <a:r>
              <a:rPr lang="en-GB" dirty="0" smtClean="0"/>
              <a:t>An </a:t>
            </a:r>
            <a:r>
              <a:rPr lang="en-GB" dirty="0"/>
              <a:t>example of a mutation occurs in the Manx cat </a:t>
            </a:r>
            <a:r>
              <a:rPr lang="en-GB" dirty="0" smtClean="0"/>
              <a:t>shown. </a:t>
            </a:r>
            <a:r>
              <a:rPr lang="en-GB" dirty="0"/>
              <a:t>Due to a mutation, some Manx cats </a:t>
            </a:r>
            <a:r>
              <a:rPr lang="en-GB" dirty="0" smtClean="0"/>
              <a:t>were born </a:t>
            </a:r>
            <a:r>
              <a:rPr lang="en-GB" dirty="0"/>
              <a:t>without tails. This was selected for by breeders and </a:t>
            </a:r>
            <a:r>
              <a:rPr lang="en-GB" dirty="0" smtClean="0"/>
              <a:t>a tailless </a:t>
            </a:r>
            <a:r>
              <a:rPr lang="en-GB" dirty="0"/>
              <a:t>breed of cats was created.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71357" y="31404"/>
            <a:ext cx="8675670" cy="643317"/>
            <a:chOff x="0" y="2805428"/>
            <a:chExt cx="8675670" cy="1286634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2805428"/>
              <a:ext cx="8675670" cy="1286634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62808" y="2868236"/>
              <a:ext cx="8550054" cy="116101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l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300" kern="1200" smtClean="0"/>
                <a:t>4.1.3 Define </a:t>
              </a:r>
              <a:r>
                <a:rPr lang="en-GB" sz="2300" i="1" kern="1200" smtClean="0"/>
                <a:t>gene mutation</a:t>
              </a:r>
              <a:r>
                <a:rPr lang="en-GB" sz="2300" kern="1200" smtClean="0"/>
                <a:t>.</a:t>
              </a:r>
              <a:endParaRPr lang="en-GB" sz="2300" kern="120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308304" y="43651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3"/>
              </a:rPr>
              <a:t>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76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gugenetics.pbworks.com/f/1353152428/sicklec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11770"/>
            <a:ext cx="3123918" cy="573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7665" y="1196752"/>
            <a:ext cx="505642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It is often thought that a mutation which involves </a:t>
            </a:r>
            <a:r>
              <a:rPr lang="en-GB" dirty="0" smtClean="0"/>
              <a:t>a smaller </a:t>
            </a:r>
            <a:r>
              <a:rPr lang="en-GB" dirty="0"/>
              <a:t>number of nitrogenous bases in the DNA will </a:t>
            </a:r>
            <a:r>
              <a:rPr lang="en-GB" dirty="0" smtClean="0"/>
              <a:t>be less </a:t>
            </a:r>
            <a:r>
              <a:rPr lang="en-GB" dirty="0"/>
              <a:t>significant than one where a larger number of bases </a:t>
            </a:r>
            <a:r>
              <a:rPr lang="en-GB" dirty="0" smtClean="0"/>
              <a:t>is changed</a:t>
            </a:r>
            <a:r>
              <a:rPr lang="en-GB" dirty="0"/>
              <a:t>. This is </a:t>
            </a:r>
            <a:r>
              <a:rPr lang="en-GB" b="1" dirty="0"/>
              <a:t>not necessarily true </a:t>
            </a:r>
            <a:r>
              <a:rPr lang="en-GB" dirty="0"/>
              <a:t>and a good </a:t>
            </a:r>
            <a:r>
              <a:rPr lang="en-GB" dirty="0" smtClean="0"/>
              <a:t>example is </a:t>
            </a:r>
            <a:r>
              <a:rPr lang="en-GB" dirty="0"/>
              <a:t>found in the gene that controls sickle-cell </a:t>
            </a:r>
            <a:r>
              <a:rPr lang="en-GB" dirty="0" smtClean="0"/>
              <a:t>anaemia where a </a:t>
            </a:r>
            <a:r>
              <a:rPr lang="en-GB" dirty="0"/>
              <a:t>change of only one base leads to a protein with </a:t>
            </a:r>
            <a:r>
              <a:rPr lang="en-GB" dirty="0" smtClean="0"/>
              <a:t>one amino </a:t>
            </a:r>
            <a:r>
              <a:rPr lang="en-GB" dirty="0"/>
              <a:t>acid changed and the resulting disease of </a:t>
            </a:r>
            <a:r>
              <a:rPr lang="en-GB" dirty="0" smtClean="0"/>
              <a:t>sickle‑cell anaemia.</a:t>
            </a:r>
          </a:p>
          <a:p>
            <a:endParaRPr lang="en-GB" dirty="0"/>
          </a:p>
          <a:p>
            <a:r>
              <a:rPr lang="en-GB" dirty="0" smtClean="0"/>
              <a:t>Haemoglobin </a:t>
            </a:r>
            <a:r>
              <a:rPr lang="en-GB" dirty="0"/>
              <a:t>is made of four polypeptide chains: </a:t>
            </a:r>
            <a:r>
              <a:rPr lang="en-GB" dirty="0" smtClean="0"/>
              <a:t>two alpha </a:t>
            </a:r>
            <a:r>
              <a:rPr lang="en-GB" dirty="0"/>
              <a:t>chains and two beta chains. When an </a:t>
            </a:r>
            <a:r>
              <a:rPr lang="en-GB" b="1" dirty="0"/>
              <a:t>A to T </a:t>
            </a:r>
            <a:r>
              <a:rPr lang="en-GB" b="1" dirty="0" smtClean="0"/>
              <a:t>base substitution </a:t>
            </a:r>
            <a:r>
              <a:rPr lang="en-GB" dirty="0"/>
              <a:t>occurs in the region of the gene coding </a:t>
            </a:r>
            <a:r>
              <a:rPr lang="en-GB" dirty="0" smtClean="0"/>
              <a:t>for the </a:t>
            </a:r>
            <a:r>
              <a:rPr lang="en-GB" dirty="0"/>
              <a:t>6th amino acid in the beta chain, the codon </a:t>
            </a:r>
            <a:r>
              <a:rPr lang="en-GB" dirty="0" smtClean="0"/>
              <a:t>GAG (glutamic </a:t>
            </a:r>
            <a:r>
              <a:rPr lang="en-GB" dirty="0"/>
              <a:t>acid) becomes GTG (</a:t>
            </a:r>
            <a:r>
              <a:rPr lang="en-GB" dirty="0" err="1"/>
              <a:t>valine</a:t>
            </a:r>
            <a:r>
              <a:rPr lang="en-GB" dirty="0"/>
              <a:t>).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63176" y="0"/>
            <a:ext cx="8675670" cy="1052736"/>
            <a:chOff x="0" y="4158302"/>
            <a:chExt cx="8675670" cy="1286634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4158302"/>
              <a:ext cx="8675670" cy="1286634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62808" y="4221110"/>
              <a:ext cx="8550054" cy="116101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l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300" kern="1200" dirty="0" smtClean="0"/>
                <a:t>4.1.4 Explain the consequence of a base substitution mutation in relation to the processes of transcription and translation, using the example of sickle-cell </a:t>
              </a:r>
              <a:r>
                <a:rPr lang="en-GB" sz="2300" kern="1200" dirty="0" err="1" smtClean="0"/>
                <a:t>anemia</a:t>
              </a:r>
              <a:r>
                <a:rPr lang="en-GB" sz="2300" kern="1200" dirty="0" smtClean="0"/>
                <a:t>.</a:t>
              </a:r>
              <a:endParaRPr lang="en-GB" sz="2300" kern="12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195736" y="6275065"/>
            <a:ext cx="909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hlinkClick r:id="rId3"/>
              </a:rPr>
              <a:t>LINK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21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edia.petridish.org/projects/assets/625/Sickle%20cell%20anemia-1%20copy_detail.jpg?134133430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4"/>
          <a:stretch/>
        </p:blipFill>
        <p:spPr bwMode="auto">
          <a:xfrm>
            <a:off x="5958270" y="3717032"/>
            <a:ext cx="3185730" cy="301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1268760"/>
            <a:ext cx="896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resulting</a:t>
            </a:r>
            <a:r>
              <a:rPr lang="en-GB" b="1" dirty="0"/>
              <a:t> polypeptide </a:t>
            </a:r>
            <a:r>
              <a:rPr lang="en-GB" dirty="0"/>
              <a:t>is different </a:t>
            </a:r>
            <a:r>
              <a:rPr lang="en-GB" dirty="0" smtClean="0"/>
              <a:t>and the haemoglobin </a:t>
            </a:r>
            <a:r>
              <a:rPr lang="en-GB" dirty="0"/>
              <a:t>formed is </a:t>
            </a:r>
            <a:r>
              <a:rPr lang="en-GB" dirty="0" smtClean="0"/>
              <a:t>commonly known </a:t>
            </a:r>
            <a:r>
              <a:rPr lang="en-GB" dirty="0"/>
              <a:t>as </a:t>
            </a:r>
            <a:r>
              <a:rPr lang="en-GB" b="1" dirty="0" err="1"/>
              <a:t>HbS</a:t>
            </a:r>
            <a:r>
              <a:rPr lang="en-GB" dirty="0"/>
              <a:t>; the ‘normal’ </a:t>
            </a:r>
            <a:r>
              <a:rPr lang="en-GB" dirty="0" smtClean="0"/>
              <a:t>haemoglobin is known </a:t>
            </a:r>
            <a:r>
              <a:rPr lang="en-GB" dirty="0"/>
              <a:t>as </a:t>
            </a:r>
            <a:r>
              <a:rPr lang="en-GB" b="1" dirty="0" err="1"/>
              <a:t>HbA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The result of this is </a:t>
            </a:r>
            <a:r>
              <a:rPr lang="en-GB" b="1" dirty="0"/>
              <a:t>a slightly </a:t>
            </a:r>
            <a:r>
              <a:rPr lang="en-GB" b="1" dirty="0" smtClean="0"/>
              <a:t>different structure</a:t>
            </a:r>
            <a:r>
              <a:rPr lang="en-GB" dirty="0"/>
              <a:t>, by one amino acid of the</a:t>
            </a:r>
          </a:p>
          <a:p>
            <a:r>
              <a:rPr lang="en-GB" dirty="0" smtClean="0"/>
              <a:t>haemoglobin </a:t>
            </a:r>
            <a:r>
              <a:rPr lang="en-GB" dirty="0"/>
              <a:t>molecule which makes </a:t>
            </a:r>
            <a:r>
              <a:rPr lang="en-GB" dirty="0" smtClean="0"/>
              <a:t>it </a:t>
            </a:r>
            <a:r>
              <a:rPr lang="en-GB" b="1" dirty="0" smtClean="0"/>
              <a:t>crystallise </a:t>
            </a:r>
            <a:r>
              <a:rPr lang="en-GB" b="1" dirty="0"/>
              <a:t>at low oxygen </a:t>
            </a:r>
            <a:r>
              <a:rPr lang="en-GB" dirty="0"/>
              <a:t>levels (e.g. in </a:t>
            </a:r>
            <a:r>
              <a:rPr lang="en-GB" dirty="0" smtClean="0"/>
              <a:t>the capillaries</a:t>
            </a:r>
            <a:r>
              <a:rPr lang="en-GB" dirty="0"/>
              <a:t>). The </a:t>
            </a:r>
            <a:r>
              <a:rPr lang="en-GB" dirty="0" smtClean="0"/>
              <a:t>erythrocyte (red blood cell) </a:t>
            </a:r>
            <a:r>
              <a:rPr lang="en-GB" dirty="0"/>
              <a:t>in which </a:t>
            </a:r>
            <a:r>
              <a:rPr lang="en-GB" dirty="0" smtClean="0"/>
              <a:t>the haemoglobin </a:t>
            </a:r>
            <a:r>
              <a:rPr lang="en-GB" dirty="0"/>
              <a:t>can be found will then </a:t>
            </a:r>
            <a:r>
              <a:rPr lang="en-GB" dirty="0" smtClean="0"/>
              <a:t>change from </a:t>
            </a:r>
            <a:r>
              <a:rPr lang="en-GB" dirty="0"/>
              <a:t>a biconcave shape into a </a:t>
            </a:r>
            <a:r>
              <a:rPr lang="en-GB" dirty="0" smtClean="0"/>
              <a:t>sickle-cell </a:t>
            </a:r>
            <a:r>
              <a:rPr lang="en-GB" dirty="0"/>
              <a:t>shape </a:t>
            </a:r>
            <a:r>
              <a:rPr lang="en-GB" dirty="0" smtClean="0"/>
              <a:t>and </a:t>
            </a:r>
            <a:r>
              <a:rPr lang="en-GB" dirty="0"/>
              <a:t>can block the small </a:t>
            </a:r>
            <a:r>
              <a:rPr lang="en-GB" dirty="0" smtClean="0"/>
              <a:t>capillaries, and </a:t>
            </a:r>
            <a:r>
              <a:rPr lang="en-GB" dirty="0"/>
              <a:t>is less efficient at transporting oxygen. Even when </a:t>
            </a:r>
            <a:r>
              <a:rPr lang="en-GB" dirty="0" smtClean="0"/>
              <a:t>the oxygen </a:t>
            </a:r>
            <a:r>
              <a:rPr lang="en-GB" dirty="0"/>
              <a:t>concentration increases again, the cells keep </a:t>
            </a:r>
            <a:r>
              <a:rPr lang="en-GB" dirty="0" smtClean="0"/>
              <a:t>their sickle </a:t>
            </a:r>
            <a:r>
              <a:rPr lang="en-GB" dirty="0"/>
              <a:t>shape</a:t>
            </a:r>
            <a:r>
              <a:rPr lang="en-GB" dirty="0" smtClean="0"/>
              <a:t>.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63176" y="0"/>
            <a:ext cx="8675670" cy="1052736"/>
            <a:chOff x="0" y="4158302"/>
            <a:chExt cx="8675670" cy="1286634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4158302"/>
              <a:ext cx="8675670" cy="1286634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62808" y="4221110"/>
              <a:ext cx="8550054" cy="116101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l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300" kern="1200" dirty="0" smtClean="0"/>
                <a:t>4.1.4 Explain the consequence of a base substitution mutation in relation to the processes of transcription and translation, using the example of sickle-cell </a:t>
              </a:r>
              <a:r>
                <a:rPr lang="en-GB" sz="2300" kern="1200" dirty="0" err="1" smtClean="0"/>
                <a:t>anemia</a:t>
              </a:r>
              <a:r>
                <a:rPr lang="en-GB" sz="2300" kern="1200" dirty="0" smtClean="0"/>
                <a:t>.</a:t>
              </a:r>
              <a:endParaRPr lang="en-GB" sz="2300" kern="1200" dirty="0"/>
            </a:p>
          </p:txBody>
        </p:sp>
      </p:grpSp>
      <p:pic>
        <p:nvPicPr>
          <p:cNvPr id="6148" name="Picture 4" descr="http://evolution.berkeley.edu/evolibrary/images/evo/hemomutan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28867"/>
            <a:ext cx="424436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59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pic>
        <p:nvPicPr>
          <p:cNvPr id="4098" name="Picture 2" descr="http://www.ox.ac.uk/images/hi_res/15799_Sickle_cell_anaemia_M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9" y="1772816"/>
            <a:ext cx="912828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92694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B050"/>
                </a:solidFill>
              </a:rPr>
              <a:t>World map of sickle cell anaemia allele frequency. Why is central Africa so red?</a:t>
            </a:r>
            <a:endParaRPr lang="en-GB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40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1844" y="6490446"/>
            <a:ext cx="1332156" cy="365125"/>
          </a:xfrm>
        </p:spPr>
        <p:txBody>
          <a:bodyPr/>
          <a:lstStyle/>
          <a:p>
            <a:pPr algn="ctr"/>
            <a:fld id="{6E2D2B3B-882E-40F3-A32F-6DD516915044}" type="slidenum">
              <a:rPr lang="en-US" smtClean="0">
                <a:solidFill>
                  <a:schemeClr val="tx1"/>
                </a:solidFill>
              </a:rPr>
              <a:pPr algn="ctr"/>
              <a:t>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800" y="6492875"/>
            <a:ext cx="3502152" cy="365125"/>
          </a:xfrm>
        </p:spPr>
        <p:txBody>
          <a:bodyPr/>
          <a:lstStyle/>
          <a:p>
            <a:pPr algn="ctr"/>
            <a:r>
              <a:rPr lang="en-US" smtClean="0"/>
              <a:t>IB Biology SFP - Mark Polko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5870" y="1340768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symptoms of sickle-cell </a:t>
            </a:r>
            <a:r>
              <a:rPr lang="en-GB" dirty="0" smtClean="0"/>
              <a:t>anaemia </a:t>
            </a:r>
            <a:r>
              <a:rPr lang="en-GB" dirty="0"/>
              <a:t>are </a:t>
            </a:r>
            <a:r>
              <a:rPr lang="en-GB" b="1" dirty="0"/>
              <a:t>acute </a:t>
            </a:r>
            <a:r>
              <a:rPr lang="en-GB" b="1" dirty="0" smtClean="0"/>
              <a:t>anaemia</a:t>
            </a:r>
            <a:r>
              <a:rPr lang="en-GB" dirty="0" smtClean="0"/>
              <a:t>, which </a:t>
            </a:r>
            <a:r>
              <a:rPr lang="en-GB" dirty="0"/>
              <a:t>causes physical weakness. The lack of </a:t>
            </a:r>
            <a:r>
              <a:rPr lang="en-GB" dirty="0" smtClean="0"/>
              <a:t>oxygen may </a:t>
            </a:r>
            <a:r>
              <a:rPr lang="en-GB" dirty="0"/>
              <a:t>be severe enough to cause damage to the heart </a:t>
            </a:r>
            <a:r>
              <a:rPr lang="en-GB" dirty="0" smtClean="0"/>
              <a:t>and kidneys </a:t>
            </a:r>
            <a:r>
              <a:rPr lang="en-GB" dirty="0"/>
              <a:t>or even death (in </a:t>
            </a:r>
            <a:r>
              <a:rPr lang="en-GB" b="1" dirty="0"/>
              <a:t>homozygous individuals</a:t>
            </a:r>
            <a:r>
              <a:rPr lang="en-GB" dirty="0"/>
              <a:t>).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gene for sickle-cell </a:t>
            </a:r>
            <a:r>
              <a:rPr lang="en-GB" dirty="0" smtClean="0"/>
              <a:t>anaemia </a:t>
            </a:r>
            <a:r>
              <a:rPr lang="en-GB" dirty="0"/>
              <a:t>is </a:t>
            </a:r>
            <a:r>
              <a:rPr lang="en-GB" b="1" dirty="0" smtClean="0"/>
              <a:t>co-dominant</a:t>
            </a:r>
            <a:r>
              <a:rPr lang="en-GB" dirty="0" smtClean="0"/>
              <a:t> </a:t>
            </a:r>
            <a:r>
              <a:rPr lang="en-GB" dirty="0"/>
              <a:t>with </a:t>
            </a:r>
            <a:r>
              <a:rPr lang="en-GB" dirty="0" smtClean="0"/>
              <a:t>the “normal</a:t>
            </a:r>
            <a:r>
              <a:rPr lang="en-GB" dirty="0"/>
              <a:t>” allele although the latter is expressed </a:t>
            </a:r>
            <a:r>
              <a:rPr lang="en-GB" dirty="0" smtClean="0"/>
              <a:t>more strongly </a:t>
            </a:r>
            <a:r>
              <a:rPr lang="en-GB" dirty="0"/>
              <a:t>in the heterozygous individual. </a:t>
            </a:r>
            <a:endParaRPr lang="en-GB" dirty="0" smtClean="0"/>
          </a:p>
          <a:p>
            <a:endParaRPr lang="en-GB" dirty="0"/>
          </a:p>
          <a:p>
            <a:r>
              <a:rPr lang="en-GB" b="1" dirty="0" smtClean="0"/>
              <a:t>Heterozygous</a:t>
            </a:r>
            <a:r>
              <a:rPr lang="en-GB" dirty="0" smtClean="0"/>
              <a:t> individuals </a:t>
            </a:r>
            <a:r>
              <a:rPr lang="en-GB" dirty="0"/>
              <a:t>(carriers) </a:t>
            </a:r>
            <a:r>
              <a:rPr lang="en-GB" b="1" dirty="0"/>
              <a:t>have some </a:t>
            </a:r>
            <a:r>
              <a:rPr lang="en-GB" b="1" dirty="0" err="1"/>
              <a:t>HbS</a:t>
            </a:r>
            <a:r>
              <a:rPr lang="en-GB" b="1" dirty="0"/>
              <a:t> but more </a:t>
            </a:r>
            <a:r>
              <a:rPr lang="en-GB" b="1" dirty="0" smtClean="0"/>
              <a:t>normal haemoglobin</a:t>
            </a:r>
            <a:r>
              <a:rPr lang="en-GB" dirty="0" smtClean="0"/>
              <a:t>. </a:t>
            </a:r>
            <a:r>
              <a:rPr lang="en-GB" dirty="0"/>
              <a:t>They may suffer from mild </a:t>
            </a:r>
            <a:r>
              <a:rPr lang="en-GB" dirty="0" smtClean="0"/>
              <a:t>anaemia. The selective </a:t>
            </a:r>
            <a:r>
              <a:rPr lang="en-GB" dirty="0"/>
              <a:t>advantage of being a carrier is found in </a:t>
            </a:r>
            <a:r>
              <a:rPr lang="en-GB" b="1" dirty="0" smtClean="0"/>
              <a:t>malaria infested areas</a:t>
            </a:r>
            <a:r>
              <a:rPr lang="en-GB" dirty="0"/>
              <a:t>. </a:t>
            </a:r>
            <a:endParaRPr lang="en-GB" dirty="0" smtClean="0"/>
          </a:p>
          <a:p>
            <a:endParaRPr lang="en-GB" i="1" dirty="0"/>
          </a:p>
          <a:p>
            <a:r>
              <a:rPr lang="en-GB" i="1" dirty="0" smtClean="0"/>
              <a:t>Plasmodium </a:t>
            </a:r>
            <a:r>
              <a:rPr lang="en-GB" dirty="0"/>
              <a:t>(the </a:t>
            </a:r>
            <a:r>
              <a:rPr lang="en-GB" dirty="0" err="1"/>
              <a:t>protist</a:t>
            </a:r>
            <a:r>
              <a:rPr lang="en-GB" dirty="0"/>
              <a:t> causing </a:t>
            </a:r>
            <a:r>
              <a:rPr lang="en-GB" dirty="0" smtClean="0"/>
              <a:t>malaria) cannot </a:t>
            </a:r>
            <a:r>
              <a:rPr lang="en-GB" dirty="0"/>
              <a:t>reproduce in erythrocytes with </a:t>
            </a:r>
            <a:r>
              <a:rPr lang="en-GB" dirty="0" err="1"/>
              <a:t>HbS</a:t>
            </a:r>
            <a:r>
              <a:rPr lang="en-GB" dirty="0"/>
              <a:t>. This </a:t>
            </a:r>
            <a:r>
              <a:rPr lang="en-GB" dirty="0" smtClean="0"/>
              <a:t>means that </a:t>
            </a:r>
            <a:r>
              <a:rPr lang="en-GB" dirty="0"/>
              <a:t>individuals heterozygous for the sickle-cell trait </a:t>
            </a:r>
            <a:r>
              <a:rPr lang="en-GB" dirty="0" smtClean="0"/>
              <a:t>have </a:t>
            </a:r>
            <a:r>
              <a:rPr lang="en-GB" b="1" dirty="0" smtClean="0"/>
              <a:t>a </a:t>
            </a:r>
            <a:r>
              <a:rPr lang="en-GB" b="1" dirty="0"/>
              <a:t>reduced chance of contracting malaria</a:t>
            </a:r>
            <a:r>
              <a:rPr lang="en-GB" dirty="0" smtClean="0"/>
              <a:t>. </a:t>
            </a:r>
            <a:r>
              <a:rPr lang="en-GB" dirty="0"/>
              <a:t>Natural selection has ensured that the sickle-cell trait </a:t>
            </a:r>
            <a:r>
              <a:rPr lang="en-GB" dirty="0" smtClean="0"/>
              <a:t>is more </a:t>
            </a:r>
            <a:r>
              <a:rPr lang="en-GB" dirty="0"/>
              <a:t>common among people living in malaria-infested</a:t>
            </a:r>
          </a:p>
          <a:p>
            <a:r>
              <a:rPr lang="en-GB" dirty="0"/>
              <a:t>areas such as West Africa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63176" y="0"/>
            <a:ext cx="8675670" cy="1052736"/>
            <a:chOff x="0" y="4158302"/>
            <a:chExt cx="8675670" cy="1286634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0" y="4158302"/>
              <a:ext cx="8675670" cy="1286634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62808" y="4221110"/>
              <a:ext cx="8550054" cy="116101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l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300" kern="1200" dirty="0" smtClean="0"/>
                <a:t>4.1.4 Explain the consequence of a base substitution mutation in relation to the processes of transcription and translation, using the example of sickle-cell </a:t>
              </a:r>
              <a:r>
                <a:rPr lang="en-GB" sz="2300" kern="1200" dirty="0" err="1" smtClean="0"/>
                <a:t>anemia</a:t>
              </a:r>
              <a:r>
                <a:rPr lang="en-GB" sz="2300" kern="1200" dirty="0" smtClean="0"/>
                <a:t>.</a:t>
              </a:r>
              <a:endParaRPr lang="en-GB" sz="2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0248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 MP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MP</Template>
  <TotalTime>25745</TotalTime>
  <Words>931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 MP</vt:lpstr>
      <vt:lpstr>Topic 4: Genetics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4: Genetics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Mark Polko</dc:creator>
  <cp:lastModifiedBy>Mark Polko</cp:lastModifiedBy>
  <cp:revision>276</cp:revision>
  <dcterms:created xsi:type="dcterms:W3CDTF">2013-08-21T17:54:09Z</dcterms:created>
  <dcterms:modified xsi:type="dcterms:W3CDTF">2014-02-22T17:13:44Z</dcterms:modified>
</cp:coreProperties>
</file>