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7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9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6C5D9-2C94-4487-88BC-BBDBC339701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5A87420-6A4A-48E9-AC93-78201E441A04}">
      <dgm:prSet custT="1"/>
      <dgm:spPr/>
      <dgm:t>
        <a:bodyPr/>
        <a:lstStyle/>
        <a:p>
          <a:pPr rtl="0"/>
          <a:r>
            <a:rPr lang="en-GB" sz="1800" smtClean="0"/>
            <a:t>3.8.1 State that photosynthesis involves the conversion of light energy into chemical energy.</a:t>
          </a:r>
          <a:endParaRPr lang="en-GB" sz="1800"/>
        </a:p>
      </dgm:t>
    </dgm:pt>
    <dgm:pt modelId="{BCC0BD3C-9352-456A-A3FF-4F77CE85DBFA}" type="parTrans" cxnId="{916571D7-4DCE-4E53-BCAF-09CCB966B3F7}">
      <dgm:prSet/>
      <dgm:spPr/>
      <dgm:t>
        <a:bodyPr/>
        <a:lstStyle/>
        <a:p>
          <a:endParaRPr lang="en-GB" sz="2000"/>
        </a:p>
      </dgm:t>
    </dgm:pt>
    <dgm:pt modelId="{BEBB1C58-7B7D-4BF4-B58A-CE988412C81A}" type="sibTrans" cxnId="{916571D7-4DCE-4E53-BCAF-09CCB966B3F7}">
      <dgm:prSet/>
      <dgm:spPr/>
      <dgm:t>
        <a:bodyPr/>
        <a:lstStyle/>
        <a:p>
          <a:endParaRPr lang="en-GB" sz="2000"/>
        </a:p>
      </dgm:t>
    </dgm:pt>
    <dgm:pt modelId="{0C508017-A5D0-463F-AF5F-EF9F4AF5CCD9}">
      <dgm:prSet custT="1"/>
      <dgm:spPr/>
      <dgm:t>
        <a:bodyPr/>
        <a:lstStyle/>
        <a:p>
          <a:pPr rtl="0"/>
          <a:r>
            <a:rPr lang="en-GB" sz="1800" dirty="0" smtClean="0"/>
            <a:t>3.8.2 State that light from the Sun is composed of a range of wavelengths(colours).</a:t>
          </a:r>
          <a:endParaRPr lang="en-GB" sz="1800" dirty="0"/>
        </a:p>
      </dgm:t>
    </dgm:pt>
    <dgm:pt modelId="{D5A01795-FF2B-47DD-8530-72A2701FC894}" type="parTrans" cxnId="{89EE2D3A-5F2C-4D4E-B9E0-8A852CC29F21}">
      <dgm:prSet/>
      <dgm:spPr/>
      <dgm:t>
        <a:bodyPr/>
        <a:lstStyle/>
        <a:p>
          <a:endParaRPr lang="en-GB" sz="2000"/>
        </a:p>
      </dgm:t>
    </dgm:pt>
    <dgm:pt modelId="{730BDAF5-DB54-498E-AB15-6B9732A216C2}" type="sibTrans" cxnId="{89EE2D3A-5F2C-4D4E-B9E0-8A852CC29F21}">
      <dgm:prSet/>
      <dgm:spPr/>
      <dgm:t>
        <a:bodyPr/>
        <a:lstStyle/>
        <a:p>
          <a:endParaRPr lang="en-GB" sz="2000"/>
        </a:p>
      </dgm:t>
    </dgm:pt>
    <dgm:pt modelId="{67832929-BDF9-41D8-836D-11494356B7A2}">
      <dgm:prSet custT="1"/>
      <dgm:spPr/>
      <dgm:t>
        <a:bodyPr/>
        <a:lstStyle/>
        <a:p>
          <a:pPr rtl="0"/>
          <a:r>
            <a:rPr lang="en-GB" sz="1800" smtClean="0"/>
            <a:t>3.8.3 State that chlorophyll is the main photosynthetic pigment.</a:t>
          </a:r>
          <a:endParaRPr lang="en-GB" sz="1800"/>
        </a:p>
      </dgm:t>
    </dgm:pt>
    <dgm:pt modelId="{079C922E-F4E8-4F37-8818-98AE8D99E122}" type="parTrans" cxnId="{789517C1-980B-400A-91AE-F0F0F452DB73}">
      <dgm:prSet/>
      <dgm:spPr/>
      <dgm:t>
        <a:bodyPr/>
        <a:lstStyle/>
        <a:p>
          <a:endParaRPr lang="en-GB" sz="2000"/>
        </a:p>
      </dgm:t>
    </dgm:pt>
    <dgm:pt modelId="{F7AC9FE4-E759-43F2-84CB-F4C980C7E7F3}" type="sibTrans" cxnId="{789517C1-980B-400A-91AE-F0F0F452DB73}">
      <dgm:prSet/>
      <dgm:spPr/>
      <dgm:t>
        <a:bodyPr/>
        <a:lstStyle/>
        <a:p>
          <a:endParaRPr lang="en-GB" sz="2000"/>
        </a:p>
      </dgm:t>
    </dgm:pt>
    <dgm:pt modelId="{6A6E84E1-D774-4E91-A1EC-2F66C01128D3}">
      <dgm:prSet custT="1"/>
      <dgm:spPr/>
      <dgm:t>
        <a:bodyPr/>
        <a:lstStyle/>
        <a:p>
          <a:pPr rtl="0"/>
          <a:r>
            <a:rPr lang="en-GB" sz="1800" smtClean="0"/>
            <a:t>3.8.4 Outline the differences in absorption of red, blue and green light by chlorophyll.</a:t>
          </a:r>
          <a:endParaRPr lang="en-GB" sz="1800"/>
        </a:p>
      </dgm:t>
    </dgm:pt>
    <dgm:pt modelId="{1DD1F54D-6B80-44EE-B423-2CB4527F41F0}" type="parTrans" cxnId="{43A3FAD7-1C1E-4267-AE17-50644B447EC3}">
      <dgm:prSet/>
      <dgm:spPr/>
      <dgm:t>
        <a:bodyPr/>
        <a:lstStyle/>
        <a:p>
          <a:endParaRPr lang="en-GB" sz="2000"/>
        </a:p>
      </dgm:t>
    </dgm:pt>
    <dgm:pt modelId="{5547C9E5-3B79-41F5-9603-459F08C1FED7}" type="sibTrans" cxnId="{43A3FAD7-1C1E-4267-AE17-50644B447EC3}">
      <dgm:prSet/>
      <dgm:spPr/>
      <dgm:t>
        <a:bodyPr/>
        <a:lstStyle/>
        <a:p>
          <a:endParaRPr lang="en-GB" sz="2000"/>
        </a:p>
      </dgm:t>
    </dgm:pt>
    <dgm:pt modelId="{63C48AF1-F638-4803-87FC-8C46075420DB}">
      <dgm:prSet custT="1"/>
      <dgm:spPr/>
      <dgm:t>
        <a:bodyPr/>
        <a:lstStyle/>
        <a:p>
          <a:pPr rtl="0"/>
          <a:r>
            <a:rPr lang="en-GB" sz="1800" dirty="0" smtClean="0"/>
            <a:t>3.8.5 State that light energy is used to produce ATP, and to split water molecules (photolysis) to form oxygen and hydrogen.</a:t>
          </a:r>
          <a:endParaRPr lang="en-GB" sz="1800" dirty="0"/>
        </a:p>
      </dgm:t>
    </dgm:pt>
    <dgm:pt modelId="{E7372924-08F1-4176-9057-E6A0DC8D2A8F}" type="parTrans" cxnId="{21807F68-1943-4A3D-B5DD-84915DE19EDE}">
      <dgm:prSet/>
      <dgm:spPr/>
      <dgm:t>
        <a:bodyPr/>
        <a:lstStyle/>
        <a:p>
          <a:endParaRPr lang="en-GB" sz="2000"/>
        </a:p>
      </dgm:t>
    </dgm:pt>
    <dgm:pt modelId="{7EB0B1E3-BB7F-46E2-8A84-41B0EA656AE2}" type="sibTrans" cxnId="{21807F68-1943-4A3D-B5DD-84915DE19EDE}">
      <dgm:prSet/>
      <dgm:spPr/>
      <dgm:t>
        <a:bodyPr/>
        <a:lstStyle/>
        <a:p>
          <a:endParaRPr lang="en-GB" sz="2000"/>
        </a:p>
      </dgm:t>
    </dgm:pt>
    <dgm:pt modelId="{BCEB4E70-22F1-46CE-BF80-62F3482833EC}">
      <dgm:prSet custT="1"/>
      <dgm:spPr/>
      <dgm:t>
        <a:bodyPr/>
        <a:lstStyle/>
        <a:p>
          <a:pPr rtl="0"/>
          <a:r>
            <a:rPr lang="en-GB" sz="1800" dirty="0" smtClean="0"/>
            <a:t>3.8.6 State that ATP and hydrogen (derived from the photolysis of water) are used to fix carbon dioxide to make organic molecules.</a:t>
          </a:r>
          <a:endParaRPr lang="en-GB" sz="1800" dirty="0"/>
        </a:p>
      </dgm:t>
    </dgm:pt>
    <dgm:pt modelId="{62C99844-2D28-4C5F-9983-AD66FE2EFE81}" type="parTrans" cxnId="{6B24EDA8-C4AD-49F6-B6DC-32E2E015CA07}">
      <dgm:prSet/>
      <dgm:spPr/>
      <dgm:t>
        <a:bodyPr/>
        <a:lstStyle/>
        <a:p>
          <a:endParaRPr lang="en-GB" sz="2000"/>
        </a:p>
      </dgm:t>
    </dgm:pt>
    <dgm:pt modelId="{3B4F9C6B-9C61-43ED-9094-23531090A604}" type="sibTrans" cxnId="{6B24EDA8-C4AD-49F6-B6DC-32E2E015CA07}">
      <dgm:prSet/>
      <dgm:spPr/>
      <dgm:t>
        <a:bodyPr/>
        <a:lstStyle/>
        <a:p>
          <a:endParaRPr lang="en-GB" sz="2000"/>
        </a:p>
      </dgm:t>
    </dgm:pt>
    <dgm:pt modelId="{D999D667-8D1E-48CE-A3C5-93B40E338E16}">
      <dgm:prSet custT="1"/>
      <dgm:spPr/>
      <dgm:t>
        <a:bodyPr/>
        <a:lstStyle/>
        <a:p>
          <a:pPr rtl="0"/>
          <a:r>
            <a:rPr lang="en-GB" sz="1800" dirty="0" smtClean="0"/>
            <a:t>3.8.7 Explain that the rate of photosynthesis can be measured directly by the production of oxygen or the uptake of carbon dioxide, or indirectly by an increase in biomass.</a:t>
          </a:r>
          <a:endParaRPr lang="en-GB" sz="1800" dirty="0"/>
        </a:p>
      </dgm:t>
    </dgm:pt>
    <dgm:pt modelId="{BC8EE212-F9C6-4C6C-9E0E-D46BC3CEF708}" type="parTrans" cxnId="{7481B49E-8754-44F7-9B18-A3CF2CF4665E}">
      <dgm:prSet/>
      <dgm:spPr/>
      <dgm:t>
        <a:bodyPr/>
        <a:lstStyle/>
        <a:p>
          <a:endParaRPr lang="en-GB" sz="2000"/>
        </a:p>
      </dgm:t>
    </dgm:pt>
    <dgm:pt modelId="{4D6BD9D0-4EF7-4BD3-B0B9-DE9C95D8EA0C}" type="sibTrans" cxnId="{7481B49E-8754-44F7-9B18-A3CF2CF4665E}">
      <dgm:prSet/>
      <dgm:spPr/>
      <dgm:t>
        <a:bodyPr/>
        <a:lstStyle/>
        <a:p>
          <a:endParaRPr lang="en-GB" sz="2000"/>
        </a:p>
      </dgm:t>
    </dgm:pt>
    <dgm:pt modelId="{56D43F75-6C9F-4F51-BF01-CDA8EDE3003D}">
      <dgm:prSet custT="1"/>
      <dgm:spPr/>
      <dgm:t>
        <a:bodyPr/>
        <a:lstStyle/>
        <a:p>
          <a:pPr rtl="0"/>
          <a:r>
            <a:rPr lang="en-GB" sz="1800" dirty="0" smtClean="0"/>
            <a:t>3.8.8 Outline the effects of temperature, light intensity and carbon dioxide concentration on the rate of photosynthesis.</a:t>
          </a:r>
          <a:endParaRPr lang="en-GB" sz="1800" dirty="0"/>
        </a:p>
      </dgm:t>
    </dgm:pt>
    <dgm:pt modelId="{075F4D17-271D-4AA6-8E7F-5307052F5862}" type="parTrans" cxnId="{6C934201-84C6-4E3F-A2EF-31E531479676}">
      <dgm:prSet/>
      <dgm:spPr/>
      <dgm:t>
        <a:bodyPr/>
        <a:lstStyle/>
        <a:p>
          <a:endParaRPr lang="en-GB" sz="2000"/>
        </a:p>
      </dgm:t>
    </dgm:pt>
    <dgm:pt modelId="{29ED3640-E866-446F-ABA9-662EB2A9D4B2}" type="sibTrans" cxnId="{6C934201-84C6-4E3F-A2EF-31E531479676}">
      <dgm:prSet/>
      <dgm:spPr/>
      <dgm:t>
        <a:bodyPr/>
        <a:lstStyle/>
        <a:p>
          <a:endParaRPr lang="en-GB" sz="2000"/>
        </a:p>
      </dgm:t>
    </dgm:pt>
    <dgm:pt modelId="{A5B0B57C-02D5-4B7F-B6B5-AA67963F5D56}" type="pres">
      <dgm:prSet presAssocID="{00D6C5D9-2C94-4487-88BC-BBDBC33970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915A65F-CE46-4E39-9471-58ABFABC3D59}" type="pres">
      <dgm:prSet presAssocID="{C5A87420-6A4A-48E9-AC93-78201E441A0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E0B026-BFA8-4984-8046-4C6B852B737F}" type="pres">
      <dgm:prSet presAssocID="{BEBB1C58-7B7D-4BF4-B58A-CE988412C81A}" presName="spacer" presStyleCnt="0"/>
      <dgm:spPr/>
    </dgm:pt>
    <dgm:pt modelId="{586EB5F6-B3D0-42DA-8B28-5C15110727FA}" type="pres">
      <dgm:prSet presAssocID="{0C508017-A5D0-463F-AF5F-EF9F4AF5CCD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18FD35-3CDE-4CAA-9F85-622E096A2896}" type="pres">
      <dgm:prSet presAssocID="{730BDAF5-DB54-498E-AB15-6B9732A216C2}" presName="spacer" presStyleCnt="0"/>
      <dgm:spPr/>
    </dgm:pt>
    <dgm:pt modelId="{18ADE527-9494-44F7-9962-0332961C0123}" type="pres">
      <dgm:prSet presAssocID="{67832929-BDF9-41D8-836D-11494356B7A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F35499-466E-439E-A23E-F59039FAC782}" type="pres">
      <dgm:prSet presAssocID="{F7AC9FE4-E759-43F2-84CB-F4C980C7E7F3}" presName="spacer" presStyleCnt="0"/>
      <dgm:spPr/>
    </dgm:pt>
    <dgm:pt modelId="{FC67ACC7-4CBD-4440-9C9A-72019302C7A8}" type="pres">
      <dgm:prSet presAssocID="{6A6E84E1-D774-4E91-A1EC-2F66C01128D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319214-3998-4A81-87AD-C3BEE047F001}" type="pres">
      <dgm:prSet presAssocID="{5547C9E5-3B79-41F5-9603-459F08C1FED7}" presName="spacer" presStyleCnt="0"/>
      <dgm:spPr/>
    </dgm:pt>
    <dgm:pt modelId="{4C6146FE-5B53-4BA5-8035-A691F04F5828}" type="pres">
      <dgm:prSet presAssocID="{63C48AF1-F638-4803-87FC-8C46075420D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F5D242-1DC4-4659-9666-711C8DB77E59}" type="pres">
      <dgm:prSet presAssocID="{7EB0B1E3-BB7F-46E2-8A84-41B0EA656AE2}" presName="spacer" presStyleCnt="0"/>
      <dgm:spPr/>
    </dgm:pt>
    <dgm:pt modelId="{30821DD5-B79C-422C-92F0-4EB65225158B}" type="pres">
      <dgm:prSet presAssocID="{BCEB4E70-22F1-46CE-BF80-62F3482833E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C0E5DF-B723-49C0-A24D-581BA6DD00A0}" type="pres">
      <dgm:prSet presAssocID="{3B4F9C6B-9C61-43ED-9094-23531090A604}" presName="spacer" presStyleCnt="0"/>
      <dgm:spPr/>
    </dgm:pt>
    <dgm:pt modelId="{519B8659-712B-4524-BB03-3256DFB0F562}" type="pres">
      <dgm:prSet presAssocID="{D999D667-8D1E-48CE-A3C5-93B40E338E1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BDF90C-5813-44C8-8407-E0AD0A7A908F}" type="pres">
      <dgm:prSet presAssocID="{4D6BD9D0-4EF7-4BD3-B0B9-DE9C95D8EA0C}" presName="spacer" presStyleCnt="0"/>
      <dgm:spPr/>
    </dgm:pt>
    <dgm:pt modelId="{E3A7C243-5D06-4F73-8EF9-DF3A6AD1892C}" type="pres">
      <dgm:prSet presAssocID="{56D43F75-6C9F-4F51-BF01-CDA8EDE3003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3A3FAD7-1C1E-4267-AE17-50644B447EC3}" srcId="{00D6C5D9-2C94-4487-88BC-BBDBC339701E}" destId="{6A6E84E1-D774-4E91-A1EC-2F66C01128D3}" srcOrd="3" destOrd="0" parTransId="{1DD1F54D-6B80-44EE-B423-2CB4527F41F0}" sibTransId="{5547C9E5-3B79-41F5-9603-459F08C1FED7}"/>
    <dgm:cxn modelId="{916571D7-4DCE-4E53-BCAF-09CCB966B3F7}" srcId="{00D6C5D9-2C94-4487-88BC-BBDBC339701E}" destId="{C5A87420-6A4A-48E9-AC93-78201E441A04}" srcOrd="0" destOrd="0" parTransId="{BCC0BD3C-9352-456A-A3FF-4F77CE85DBFA}" sibTransId="{BEBB1C58-7B7D-4BF4-B58A-CE988412C81A}"/>
    <dgm:cxn modelId="{B6906465-8979-46F4-82B2-25FCAC800F44}" type="presOf" srcId="{C5A87420-6A4A-48E9-AC93-78201E441A04}" destId="{8915A65F-CE46-4E39-9471-58ABFABC3D59}" srcOrd="0" destOrd="0" presId="urn:microsoft.com/office/officeart/2005/8/layout/vList2"/>
    <dgm:cxn modelId="{21807F68-1943-4A3D-B5DD-84915DE19EDE}" srcId="{00D6C5D9-2C94-4487-88BC-BBDBC339701E}" destId="{63C48AF1-F638-4803-87FC-8C46075420DB}" srcOrd="4" destOrd="0" parTransId="{E7372924-08F1-4176-9057-E6A0DC8D2A8F}" sibTransId="{7EB0B1E3-BB7F-46E2-8A84-41B0EA656AE2}"/>
    <dgm:cxn modelId="{6B24EDA8-C4AD-49F6-B6DC-32E2E015CA07}" srcId="{00D6C5D9-2C94-4487-88BC-BBDBC339701E}" destId="{BCEB4E70-22F1-46CE-BF80-62F3482833EC}" srcOrd="5" destOrd="0" parTransId="{62C99844-2D28-4C5F-9983-AD66FE2EFE81}" sibTransId="{3B4F9C6B-9C61-43ED-9094-23531090A604}"/>
    <dgm:cxn modelId="{1B37E3FA-4308-4533-AE89-BE3238445720}" type="presOf" srcId="{63C48AF1-F638-4803-87FC-8C46075420DB}" destId="{4C6146FE-5B53-4BA5-8035-A691F04F5828}" srcOrd="0" destOrd="0" presId="urn:microsoft.com/office/officeart/2005/8/layout/vList2"/>
    <dgm:cxn modelId="{C98C1D5E-991A-4F5D-83E3-B7C5F40C6B3C}" type="presOf" srcId="{BCEB4E70-22F1-46CE-BF80-62F3482833EC}" destId="{30821DD5-B79C-422C-92F0-4EB65225158B}" srcOrd="0" destOrd="0" presId="urn:microsoft.com/office/officeart/2005/8/layout/vList2"/>
    <dgm:cxn modelId="{7B4FFA47-E865-4597-BBAA-3B25ED2BFBBC}" type="presOf" srcId="{D999D667-8D1E-48CE-A3C5-93B40E338E16}" destId="{519B8659-712B-4524-BB03-3256DFB0F562}" srcOrd="0" destOrd="0" presId="urn:microsoft.com/office/officeart/2005/8/layout/vList2"/>
    <dgm:cxn modelId="{6C934201-84C6-4E3F-A2EF-31E531479676}" srcId="{00D6C5D9-2C94-4487-88BC-BBDBC339701E}" destId="{56D43F75-6C9F-4F51-BF01-CDA8EDE3003D}" srcOrd="7" destOrd="0" parTransId="{075F4D17-271D-4AA6-8E7F-5307052F5862}" sibTransId="{29ED3640-E866-446F-ABA9-662EB2A9D4B2}"/>
    <dgm:cxn modelId="{79E14A47-D35F-44DA-8AD2-6BF7D7B6DC1B}" type="presOf" srcId="{0C508017-A5D0-463F-AF5F-EF9F4AF5CCD9}" destId="{586EB5F6-B3D0-42DA-8B28-5C15110727FA}" srcOrd="0" destOrd="0" presId="urn:microsoft.com/office/officeart/2005/8/layout/vList2"/>
    <dgm:cxn modelId="{88201C3A-CADE-49F6-8236-C2AAFB9ED26D}" type="presOf" srcId="{00D6C5D9-2C94-4487-88BC-BBDBC339701E}" destId="{A5B0B57C-02D5-4B7F-B6B5-AA67963F5D56}" srcOrd="0" destOrd="0" presId="urn:microsoft.com/office/officeart/2005/8/layout/vList2"/>
    <dgm:cxn modelId="{7481B49E-8754-44F7-9B18-A3CF2CF4665E}" srcId="{00D6C5D9-2C94-4487-88BC-BBDBC339701E}" destId="{D999D667-8D1E-48CE-A3C5-93B40E338E16}" srcOrd="6" destOrd="0" parTransId="{BC8EE212-F9C6-4C6C-9E0E-D46BC3CEF708}" sibTransId="{4D6BD9D0-4EF7-4BD3-B0B9-DE9C95D8EA0C}"/>
    <dgm:cxn modelId="{8E6FCD11-D85E-48EF-A255-E7CDDCA60D71}" type="presOf" srcId="{6A6E84E1-D774-4E91-A1EC-2F66C01128D3}" destId="{FC67ACC7-4CBD-4440-9C9A-72019302C7A8}" srcOrd="0" destOrd="0" presId="urn:microsoft.com/office/officeart/2005/8/layout/vList2"/>
    <dgm:cxn modelId="{42430AB8-5721-4D52-BCCC-E28D9E28EF24}" type="presOf" srcId="{67832929-BDF9-41D8-836D-11494356B7A2}" destId="{18ADE527-9494-44F7-9962-0332961C0123}" srcOrd="0" destOrd="0" presId="urn:microsoft.com/office/officeart/2005/8/layout/vList2"/>
    <dgm:cxn modelId="{1D8C018C-457B-4CF2-BF94-F64D7A087F08}" type="presOf" srcId="{56D43F75-6C9F-4F51-BF01-CDA8EDE3003D}" destId="{E3A7C243-5D06-4F73-8EF9-DF3A6AD1892C}" srcOrd="0" destOrd="0" presId="urn:microsoft.com/office/officeart/2005/8/layout/vList2"/>
    <dgm:cxn modelId="{89EE2D3A-5F2C-4D4E-B9E0-8A852CC29F21}" srcId="{00D6C5D9-2C94-4487-88BC-BBDBC339701E}" destId="{0C508017-A5D0-463F-AF5F-EF9F4AF5CCD9}" srcOrd="1" destOrd="0" parTransId="{D5A01795-FF2B-47DD-8530-72A2701FC894}" sibTransId="{730BDAF5-DB54-498E-AB15-6B9732A216C2}"/>
    <dgm:cxn modelId="{789517C1-980B-400A-91AE-F0F0F452DB73}" srcId="{00D6C5D9-2C94-4487-88BC-BBDBC339701E}" destId="{67832929-BDF9-41D8-836D-11494356B7A2}" srcOrd="2" destOrd="0" parTransId="{079C922E-F4E8-4F37-8818-98AE8D99E122}" sibTransId="{F7AC9FE4-E759-43F2-84CB-F4C980C7E7F3}"/>
    <dgm:cxn modelId="{0CD19909-0798-4860-A9B9-3FDBB38C7DB1}" type="presParOf" srcId="{A5B0B57C-02D5-4B7F-B6B5-AA67963F5D56}" destId="{8915A65F-CE46-4E39-9471-58ABFABC3D59}" srcOrd="0" destOrd="0" presId="urn:microsoft.com/office/officeart/2005/8/layout/vList2"/>
    <dgm:cxn modelId="{E7049FC7-12EC-45CF-BACE-70E91F4AD3C2}" type="presParOf" srcId="{A5B0B57C-02D5-4B7F-B6B5-AA67963F5D56}" destId="{B2E0B026-BFA8-4984-8046-4C6B852B737F}" srcOrd="1" destOrd="0" presId="urn:microsoft.com/office/officeart/2005/8/layout/vList2"/>
    <dgm:cxn modelId="{97F8B28F-2BF6-4D06-B7FD-4A6DE4939904}" type="presParOf" srcId="{A5B0B57C-02D5-4B7F-B6B5-AA67963F5D56}" destId="{586EB5F6-B3D0-42DA-8B28-5C15110727FA}" srcOrd="2" destOrd="0" presId="urn:microsoft.com/office/officeart/2005/8/layout/vList2"/>
    <dgm:cxn modelId="{90CFA19A-F75C-4A09-BF01-F862F5247179}" type="presParOf" srcId="{A5B0B57C-02D5-4B7F-B6B5-AA67963F5D56}" destId="{DF18FD35-3CDE-4CAA-9F85-622E096A2896}" srcOrd="3" destOrd="0" presId="urn:microsoft.com/office/officeart/2005/8/layout/vList2"/>
    <dgm:cxn modelId="{4ED70CF4-CD15-4A1A-9C7C-3E51FDE3550C}" type="presParOf" srcId="{A5B0B57C-02D5-4B7F-B6B5-AA67963F5D56}" destId="{18ADE527-9494-44F7-9962-0332961C0123}" srcOrd="4" destOrd="0" presId="urn:microsoft.com/office/officeart/2005/8/layout/vList2"/>
    <dgm:cxn modelId="{AC55EB97-94FA-4AA2-81DE-8AFF26127BC0}" type="presParOf" srcId="{A5B0B57C-02D5-4B7F-B6B5-AA67963F5D56}" destId="{B5F35499-466E-439E-A23E-F59039FAC782}" srcOrd="5" destOrd="0" presId="urn:microsoft.com/office/officeart/2005/8/layout/vList2"/>
    <dgm:cxn modelId="{5BA4FCC6-3093-40DC-A1DB-61F0920AFB67}" type="presParOf" srcId="{A5B0B57C-02D5-4B7F-B6B5-AA67963F5D56}" destId="{FC67ACC7-4CBD-4440-9C9A-72019302C7A8}" srcOrd="6" destOrd="0" presId="urn:microsoft.com/office/officeart/2005/8/layout/vList2"/>
    <dgm:cxn modelId="{3F8B58D1-6B3C-45C5-9E93-633A838C2F6C}" type="presParOf" srcId="{A5B0B57C-02D5-4B7F-B6B5-AA67963F5D56}" destId="{D3319214-3998-4A81-87AD-C3BEE047F001}" srcOrd="7" destOrd="0" presId="urn:microsoft.com/office/officeart/2005/8/layout/vList2"/>
    <dgm:cxn modelId="{5B5D69B4-6826-4A35-B067-B1BB7967EC0A}" type="presParOf" srcId="{A5B0B57C-02D5-4B7F-B6B5-AA67963F5D56}" destId="{4C6146FE-5B53-4BA5-8035-A691F04F5828}" srcOrd="8" destOrd="0" presId="urn:microsoft.com/office/officeart/2005/8/layout/vList2"/>
    <dgm:cxn modelId="{5BBD616D-FFF8-4C96-B9DD-FC029CFB3073}" type="presParOf" srcId="{A5B0B57C-02D5-4B7F-B6B5-AA67963F5D56}" destId="{3EF5D242-1DC4-4659-9666-711C8DB77E59}" srcOrd="9" destOrd="0" presId="urn:microsoft.com/office/officeart/2005/8/layout/vList2"/>
    <dgm:cxn modelId="{6E5CC6A7-5E2A-4BBD-AA5B-F039B7050C07}" type="presParOf" srcId="{A5B0B57C-02D5-4B7F-B6B5-AA67963F5D56}" destId="{30821DD5-B79C-422C-92F0-4EB65225158B}" srcOrd="10" destOrd="0" presId="urn:microsoft.com/office/officeart/2005/8/layout/vList2"/>
    <dgm:cxn modelId="{7DE1A8E1-DD6E-44EA-AFD6-DC9282A4255D}" type="presParOf" srcId="{A5B0B57C-02D5-4B7F-B6B5-AA67963F5D56}" destId="{E7C0E5DF-B723-49C0-A24D-581BA6DD00A0}" srcOrd="11" destOrd="0" presId="urn:microsoft.com/office/officeart/2005/8/layout/vList2"/>
    <dgm:cxn modelId="{FA2F19DD-B21B-41A8-9092-2F678094178D}" type="presParOf" srcId="{A5B0B57C-02D5-4B7F-B6B5-AA67963F5D56}" destId="{519B8659-712B-4524-BB03-3256DFB0F562}" srcOrd="12" destOrd="0" presId="urn:microsoft.com/office/officeart/2005/8/layout/vList2"/>
    <dgm:cxn modelId="{402160AD-131F-4C42-9808-87243A65ECF1}" type="presParOf" srcId="{A5B0B57C-02D5-4B7F-B6B5-AA67963F5D56}" destId="{A0BDF90C-5813-44C8-8407-E0AD0A7A908F}" srcOrd="13" destOrd="0" presId="urn:microsoft.com/office/officeart/2005/8/layout/vList2"/>
    <dgm:cxn modelId="{32CF891F-2D4E-4803-AF20-EC50C61A5A7A}" type="presParOf" srcId="{A5B0B57C-02D5-4B7F-B6B5-AA67963F5D56}" destId="{E3A7C243-5D06-4F73-8EF9-DF3A6AD1892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5A65F-CE46-4E39-9471-58ABFABC3D59}">
      <dsp:nvSpPr>
        <dsp:cNvPr id="0" name=""/>
        <dsp:cNvSpPr/>
      </dsp:nvSpPr>
      <dsp:spPr>
        <a:xfrm>
          <a:off x="0" y="2848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3.8.1 State that photosynthesis involves the conversion of light energy into chemical energy.</a:t>
          </a:r>
          <a:endParaRPr lang="en-GB" sz="1800" kern="1200"/>
        </a:p>
      </dsp:txBody>
      <dsp:txXfrm>
        <a:off x="35549" y="38397"/>
        <a:ext cx="8893390" cy="657129"/>
      </dsp:txXfrm>
    </dsp:sp>
    <dsp:sp modelId="{586EB5F6-B3D0-42DA-8B28-5C15110727FA}">
      <dsp:nvSpPr>
        <dsp:cNvPr id="0" name=""/>
        <dsp:cNvSpPr/>
      </dsp:nvSpPr>
      <dsp:spPr>
        <a:xfrm>
          <a:off x="0" y="741524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3.8.2 State that light from the Sun is composed of a range of wavelengths(colours).</a:t>
          </a:r>
          <a:endParaRPr lang="en-GB" sz="1800" kern="1200" dirty="0"/>
        </a:p>
      </dsp:txBody>
      <dsp:txXfrm>
        <a:off x="35549" y="777073"/>
        <a:ext cx="8893390" cy="657129"/>
      </dsp:txXfrm>
    </dsp:sp>
    <dsp:sp modelId="{18ADE527-9494-44F7-9962-0332961C0123}">
      <dsp:nvSpPr>
        <dsp:cNvPr id="0" name=""/>
        <dsp:cNvSpPr/>
      </dsp:nvSpPr>
      <dsp:spPr>
        <a:xfrm>
          <a:off x="0" y="1480200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3.8.3 State that chlorophyll is the main photosynthetic pigment.</a:t>
          </a:r>
          <a:endParaRPr lang="en-GB" sz="1800" kern="1200"/>
        </a:p>
      </dsp:txBody>
      <dsp:txXfrm>
        <a:off x="35549" y="1515749"/>
        <a:ext cx="8893390" cy="657129"/>
      </dsp:txXfrm>
    </dsp:sp>
    <dsp:sp modelId="{FC67ACC7-4CBD-4440-9C9A-72019302C7A8}">
      <dsp:nvSpPr>
        <dsp:cNvPr id="0" name=""/>
        <dsp:cNvSpPr/>
      </dsp:nvSpPr>
      <dsp:spPr>
        <a:xfrm>
          <a:off x="0" y="2218876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3.8.4 Outline the differences in absorption of red, blue and green light by chlorophyll.</a:t>
          </a:r>
          <a:endParaRPr lang="en-GB" sz="1800" kern="1200"/>
        </a:p>
      </dsp:txBody>
      <dsp:txXfrm>
        <a:off x="35549" y="2254425"/>
        <a:ext cx="8893390" cy="657129"/>
      </dsp:txXfrm>
    </dsp:sp>
    <dsp:sp modelId="{4C6146FE-5B53-4BA5-8035-A691F04F5828}">
      <dsp:nvSpPr>
        <dsp:cNvPr id="0" name=""/>
        <dsp:cNvSpPr/>
      </dsp:nvSpPr>
      <dsp:spPr>
        <a:xfrm>
          <a:off x="0" y="2957552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3.8.5 State that light energy is used to produce ATP, and to split water molecules (photolysis) to form oxygen and hydrogen.</a:t>
          </a:r>
          <a:endParaRPr lang="en-GB" sz="1800" kern="1200" dirty="0"/>
        </a:p>
      </dsp:txBody>
      <dsp:txXfrm>
        <a:off x="35549" y="2993101"/>
        <a:ext cx="8893390" cy="657129"/>
      </dsp:txXfrm>
    </dsp:sp>
    <dsp:sp modelId="{30821DD5-B79C-422C-92F0-4EB65225158B}">
      <dsp:nvSpPr>
        <dsp:cNvPr id="0" name=""/>
        <dsp:cNvSpPr/>
      </dsp:nvSpPr>
      <dsp:spPr>
        <a:xfrm>
          <a:off x="0" y="3696228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3.8.6 State that ATP and hydrogen (derived from the photolysis of water) are used to fix carbon dioxide to make organic molecules.</a:t>
          </a:r>
          <a:endParaRPr lang="en-GB" sz="1800" kern="1200" dirty="0"/>
        </a:p>
      </dsp:txBody>
      <dsp:txXfrm>
        <a:off x="35549" y="3731777"/>
        <a:ext cx="8893390" cy="657129"/>
      </dsp:txXfrm>
    </dsp:sp>
    <dsp:sp modelId="{519B8659-712B-4524-BB03-3256DFB0F562}">
      <dsp:nvSpPr>
        <dsp:cNvPr id="0" name=""/>
        <dsp:cNvSpPr/>
      </dsp:nvSpPr>
      <dsp:spPr>
        <a:xfrm>
          <a:off x="0" y="4434904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3.8.7 Explain that the rate of photosynthesis can be measured directly by the production of oxygen or the uptake of carbon dioxide, or indirectly by an increase in biomass.</a:t>
          </a:r>
          <a:endParaRPr lang="en-GB" sz="1800" kern="1200" dirty="0"/>
        </a:p>
      </dsp:txBody>
      <dsp:txXfrm>
        <a:off x="35549" y="4470453"/>
        <a:ext cx="8893390" cy="657129"/>
      </dsp:txXfrm>
    </dsp:sp>
    <dsp:sp modelId="{E3A7C243-5D06-4F73-8EF9-DF3A6AD1892C}">
      <dsp:nvSpPr>
        <dsp:cNvPr id="0" name=""/>
        <dsp:cNvSpPr/>
      </dsp:nvSpPr>
      <dsp:spPr>
        <a:xfrm>
          <a:off x="0" y="5173580"/>
          <a:ext cx="8964488" cy="7282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3.8.8 Outline the effects of temperature, light intensity and carbon dioxide concentration on the rate of photosynthesis.</a:t>
          </a:r>
          <a:endParaRPr lang="en-GB" sz="1800" kern="1200" dirty="0"/>
        </a:p>
      </dsp:txBody>
      <dsp:txXfrm>
        <a:off x="35549" y="5209129"/>
        <a:ext cx="8893390" cy="65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DE1410-EB66-40D9-9BAA-CF3C790CE997}" type="datetime1">
              <a:rPr lang="en-US" smtClean="0"/>
              <a:t>2/19/2014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76A-6F0E-4BC5-8BC1-14B5429D2E18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37E-362F-4A7E-AAB4-F98E6B0E0B41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85D5-EF2D-4108-BEBF-17C55537D511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60A-077E-4CF2-BEC2-B50EF5400F7B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0443-CBB4-433B-A352-FA71B37D87B9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6B31-7DA7-4FCB-AE4F-1CF433CBDF7C}" type="datetime1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BAD-35E8-4AC1-906A-9CA51BABE166}" type="datetime1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944-0708-44C6-839C-79B31600A10E}" type="datetime1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D69-00CA-4272-B4A6-EE93FAF1A8E1}" type="datetime1">
              <a:rPr lang="en-US" smtClean="0"/>
              <a:t>2/19/2014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7F6-FEB7-45E7-94F4-75C4FD9638B4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904C7-27A4-4C04-BE2B-1694AE4406B9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biosci/bio_animations/02_MH_Photosynthesis_Web/index.html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3: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chemistry of life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2" y="4797152"/>
            <a:ext cx="3419098" cy="9361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3.8 Photosynthesis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3" y="2561844"/>
            <a:ext cx="3576096" cy="2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static.ddmcdn.com/gif/irrigation-photosynthesi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40" y="77144"/>
            <a:ext cx="3301306" cy="294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2.gstatic.com/images?q=tbn:ANd9GcQSbg9PCTKomimzgaAj-9npTEroiHD8ZnYUnyu1J9FSJKQ1p3yT9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9"/>
          <a:stretch/>
        </p:blipFill>
        <p:spPr bwMode="auto">
          <a:xfrm>
            <a:off x="2001638" y="1796915"/>
            <a:ext cx="5109407" cy="489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3474" y="1196751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It is easier to measure </a:t>
            </a:r>
            <a:r>
              <a:rPr lang="en-GB" dirty="0" smtClean="0"/>
              <a:t>photosynthesis </a:t>
            </a:r>
            <a:r>
              <a:rPr lang="en-GB" dirty="0"/>
              <a:t>by looking at </a:t>
            </a:r>
            <a:r>
              <a:rPr lang="en-GB" dirty="0" smtClean="0"/>
              <a:t>the other </a:t>
            </a:r>
            <a:r>
              <a:rPr lang="en-GB" dirty="0"/>
              <a:t>side of the equation. Photosynthesis </a:t>
            </a:r>
            <a:r>
              <a:rPr lang="en-GB" b="1" dirty="0" smtClean="0"/>
              <a:t>produces oxygen </a:t>
            </a:r>
            <a:r>
              <a:rPr lang="en-GB" b="1" dirty="0"/>
              <a:t>and glucose</a:t>
            </a:r>
            <a:r>
              <a:rPr lang="en-GB" dirty="0"/>
              <a:t>. It is possible to measure how </a:t>
            </a:r>
            <a:r>
              <a:rPr lang="en-GB" dirty="0" smtClean="0"/>
              <a:t>much oxygen </a:t>
            </a:r>
            <a:r>
              <a:rPr lang="en-GB" dirty="0"/>
              <a:t>a plant produces over time. Again, it is easier to </a:t>
            </a:r>
            <a:r>
              <a:rPr lang="en-GB" dirty="0" smtClean="0"/>
              <a:t>use water </a:t>
            </a:r>
            <a:r>
              <a:rPr lang="en-GB" dirty="0"/>
              <a:t>plants such as </a:t>
            </a:r>
            <a:r>
              <a:rPr lang="en-GB" i="1" dirty="0" smtClean="0"/>
              <a:t>Elodea.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4098" y="139766"/>
            <a:ext cx="8964488" cy="728227"/>
            <a:chOff x="0" y="4434904"/>
            <a:chExt cx="8964488" cy="728227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4434904"/>
              <a:ext cx="8964488" cy="72822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5549" y="4470453"/>
              <a:ext cx="8893390" cy="657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3.8.7 Explain that the rate of photosynthesis can be measured directly by the production of oxygen or the uptake of carbon dioxide, or indirectly by an increase in biomass.</a:t>
              </a:r>
              <a:endParaRPr lang="en-GB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844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ikea.com/us/en/images/products/fejka-artificial-potted-plant__0136211_PE293491_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06" y="2067061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houseplantsguru.com/wp-content/uploads/2011/03/dehydration-in-housepla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062" y="2530064"/>
            <a:ext cx="429093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9647" y="1052736"/>
            <a:ext cx="89289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It is also possible to measure </a:t>
            </a:r>
            <a:r>
              <a:rPr lang="en-GB" b="1" dirty="0"/>
              <a:t>how much heavier</a:t>
            </a:r>
            <a:r>
              <a:rPr lang="en-GB" dirty="0"/>
              <a:t> a plant </a:t>
            </a:r>
            <a:r>
              <a:rPr lang="en-GB" dirty="0" smtClean="0"/>
              <a:t>is after </a:t>
            </a:r>
            <a:r>
              <a:rPr lang="en-GB" dirty="0"/>
              <a:t>photosynthesis. We need to make sure that we </a:t>
            </a:r>
            <a:r>
              <a:rPr lang="en-GB" dirty="0" smtClean="0"/>
              <a:t>measure the </a:t>
            </a:r>
            <a:r>
              <a:rPr lang="en-GB" dirty="0"/>
              <a:t>change in organic matter and not, for example, </a:t>
            </a:r>
            <a:r>
              <a:rPr lang="en-GB" dirty="0" smtClean="0"/>
              <a:t>the change </a:t>
            </a:r>
            <a:r>
              <a:rPr lang="en-GB" dirty="0"/>
              <a:t>in water content. Therefore, we need to </a:t>
            </a:r>
            <a:r>
              <a:rPr lang="en-GB" dirty="0" smtClean="0"/>
              <a:t>determine the </a:t>
            </a:r>
            <a:r>
              <a:rPr lang="en-GB" dirty="0"/>
              <a:t>biomass by completely </a:t>
            </a:r>
            <a:r>
              <a:rPr lang="en-GB" b="1" dirty="0"/>
              <a:t>dehydrating </a:t>
            </a:r>
            <a:r>
              <a:rPr lang="en-GB" dirty="0"/>
              <a:t>(drying) the </a:t>
            </a:r>
            <a:r>
              <a:rPr lang="en-GB" dirty="0" smtClean="0"/>
              <a:t>plant before </a:t>
            </a:r>
            <a:r>
              <a:rPr lang="en-GB" dirty="0"/>
              <a:t>weighing it.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4098" y="139766"/>
            <a:ext cx="8964488" cy="728227"/>
            <a:chOff x="0" y="4434904"/>
            <a:chExt cx="8964488" cy="72822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434904"/>
              <a:ext cx="8964488" cy="72822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5549" y="4470453"/>
              <a:ext cx="8893390" cy="657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3.8.7 Explain that the rate of photosynthesis can be measured directly by the production of oxygen or the uptake of carbon dioxide, or indirectly by an increase in biomass.</a:t>
              </a:r>
              <a:endParaRPr lang="en-GB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242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3630" y="90872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allow photosynthesis to take place the following </a:t>
            </a:r>
            <a:r>
              <a:rPr lang="en-GB" dirty="0" smtClean="0"/>
              <a:t>criteria need </a:t>
            </a:r>
            <a:r>
              <a:rPr lang="en-GB" dirty="0"/>
              <a:t>to be fulfilled: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presence of chlorophyll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presence of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presence of carbon dioxide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presence of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suitable temperature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9756" y="59022"/>
            <a:ext cx="8964488" cy="728227"/>
            <a:chOff x="0" y="5173580"/>
            <a:chExt cx="8964488" cy="72822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5173580"/>
              <a:ext cx="8964488" cy="72822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5549" y="5209129"/>
              <a:ext cx="8893390" cy="657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3.8.8 Outline the effects of temperature, light intensity and carbon dioxide concentration on the rate of photosynthesis.</a:t>
              </a:r>
              <a:endParaRPr lang="en-GB" sz="1800" kern="12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154101" y="2969323"/>
            <a:ext cx="8864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practical work, it is possible to determine if all </a:t>
            </a:r>
            <a:r>
              <a:rPr lang="en-GB" dirty="0" smtClean="0"/>
              <a:t>the above </a:t>
            </a:r>
            <a:r>
              <a:rPr lang="en-GB" dirty="0"/>
              <a:t>(and maybe some other factors) are required </a:t>
            </a:r>
            <a:r>
              <a:rPr lang="en-GB" dirty="0" smtClean="0"/>
              <a:t>for photosynthesis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045" y="3637912"/>
            <a:ext cx="86458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basis of the experiment is the following set </a:t>
            </a:r>
            <a:r>
              <a:rPr lang="en-GB" dirty="0" smtClean="0"/>
              <a:t>of observations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glucose produced during photosynthesis is </a:t>
            </a:r>
            <a:r>
              <a:rPr lang="en-GB" dirty="0" smtClean="0"/>
              <a:t>turned to </a:t>
            </a:r>
            <a:r>
              <a:rPr lang="en-GB" dirty="0"/>
              <a:t>starch;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plant can be ‘</a:t>
            </a:r>
            <a:r>
              <a:rPr lang="en-GB" dirty="0" err="1"/>
              <a:t>destarched</a:t>
            </a:r>
            <a:r>
              <a:rPr lang="en-GB" dirty="0"/>
              <a:t>’ by placing it in a </a:t>
            </a:r>
            <a:r>
              <a:rPr lang="en-GB" dirty="0" smtClean="0"/>
              <a:t>dark cupboard </a:t>
            </a:r>
            <a:r>
              <a:rPr lang="en-GB" dirty="0"/>
              <a:t>for 2 days;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during the experiment photosynthesis may or may </a:t>
            </a:r>
            <a:r>
              <a:rPr lang="en-GB" dirty="0" smtClean="0"/>
              <a:t>not take </a:t>
            </a:r>
            <a:r>
              <a:rPr lang="en-GB" dirty="0"/>
              <a:t>place</a:t>
            </a:r>
            <a:r>
              <a:rPr lang="en-GB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presence of starch can be tested for in a simple </a:t>
            </a:r>
            <a:r>
              <a:rPr lang="en-GB" dirty="0" smtClean="0"/>
              <a:t>test involving </a:t>
            </a:r>
            <a:r>
              <a:rPr lang="en-GB" dirty="0"/>
              <a:t>the use of iodine (producing a </a:t>
            </a:r>
            <a:r>
              <a:rPr lang="en-GB" dirty="0" smtClean="0"/>
              <a:t>blue/black colour </a:t>
            </a:r>
            <a:r>
              <a:rPr lang="en-GB" dirty="0"/>
              <a:t>in the presence of starch).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2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bc.co.uk/bitesize/standard/biology/images/temperature_grap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39" b="7478"/>
          <a:stretch/>
        </p:blipFill>
        <p:spPr bwMode="auto">
          <a:xfrm>
            <a:off x="3131841" y="4244899"/>
            <a:ext cx="4865748" cy="261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851" y="751700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Chlorophyll requirement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</a:t>
            </a:r>
            <a:r>
              <a:rPr lang="en-GB" dirty="0" smtClean="0"/>
              <a:t>se </a:t>
            </a:r>
            <a:r>
              <a:rPr lang="en-GB" dirty="0"/>
              <a:t>a </a:t>
            </a:r>
            <a:r>
              <a:rPr lang="en-GB" dirty="0" err="1"/>
              <a:t>destarched</a:t>
            </a:r>
            <a:r>
              <a:rPr lang="en-GB" dirty="0"/>
              <a:t> plant with variegated leaves (</a:t>
            </a:r>
            <a:r>
              <a:rPr lang="en-GB" dirty="0" smtClean="0"/>
              <a:t>green and </a:t>
            </a:r>
            <a:r>
              <a:rPr lang="en-GB" dirty="0"/>
              <a:t>white)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est </a:t>
            </a:r>
            <a:r>
              <a:rPr lang="en-GB" dirty="0"/>
              <a:t>that the leaves contain no </a:t>
            </a:r>
            <a:r>
              <a:rPr lang="en-GB" dirty="0" smtClean="0"/>
              <a:t>starch place </a:t>
            </a:r>
            <a:r>
              <a:rPr lang="en-GB" dirty="0"/>
              <a:t>it in the </a:t>
            </a:r>
            <a:r>
              <a:rPr lang="en-GB" dirty="0" smtClean="0"/>
              <a:t>light after </a:t>
            </a:r>
            <a:r>
              <a:rPr lang="en-GB" dirty="0"/>
              <a:t>a day, the leaf will show that the white parts </a:t>
            </a:r>
            <a:r>
              <a:rPr lang="en-GB" dirty="0" smtClean="0"/>
              <a:t>still contain </a:t>
            </a:r>
            <a:r>
              <a:rPr lang="en-GB" dirty="0"/>
              <a:t>no starch but the green parts show the </a:t>
            </a:r>
            <a:r>
              <a:rPr lang="en-GB" dirty="0" smtClean="0"/>
              <a:t>presence of starch.</a:t>
            </a:r>
          </a:p>
          <a:p>
            <a:endParaRPr lang="en-GB" dirty="0"/>
          </a:p>
          <a:p>
            <a:r>
              <a:rPr lang="en-GB" dirty="0"/>
              <a:t>This demonstrates the need for chlorophyll in the </a:t>
            </a:r>
            <a:r>
              <a:rPr lang="en-GB" dirty="0" smtClean="0"/>
              <a:t>process of </a:t>
            </a:r>
            <a:r>
              <a:rPr lang="en-GB" dirty="0"/>
              <a:t>photosynthesis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 smtClean="0"/>
              <a:t>Temperature requirement</a:t>
            </a:r>
            <a:endParaRPr lang="en-GB" b="1" dirty="0"/>
          </a:p>
          <a:p>
            <a:r>
              <a:rPr lang="en-GB" dirty="0"/>
              <a:t>The enzymes involved in photosynthesis have </a:t>
            </a:r>
            <a:r>
              <a:rPr lang="en-GB" dirty="0" smtClean="0"/>
              <a:t>temperature ranges </a:t>
            </a:r>
            <a:r>
              <a:rPr lang="en-GB" dirty="0"/>
              <a:t>in which they are most effective. These vary </a:t>
            </a:r>
            <a:r>
              <a:rPr lang="en-GB" dirty="0" smtClean="0"/>
              <a:t>from enzyme </a:t>
            </a:r>
            <a:r>
              <a:rPr lang="en-GB" dirty="0"/>
              <a:t>to enzyme. The rate is therefore highest at </a:t>
            </a:r>
            <a:r>
              <a:rPr lang="en-GB" dirty="0" smtClean="0"/>
              <a:t>the optimum </a:t>
            </a:r>
            <a:r>
              <a:rPr lang="en-GB" dirty="0"/>
              <a:t>temperature and lower at both low and </a:t>
            </a:r>
            <a:r>
              <a:rPr lang="en-GB" dirty="0" smtClean="0"/>
              <a:t>high temperatures</a:t>
            </a:r>
            <a:r>
              <a:rPr lang="en-GB" dirty="0"/>
              <a:t>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89756" y="59022"/>
            <a:ext cx="8964488" cy="728227"/>
            <a:chOff x="0" y="5173580"/>
            <a:chExt cx="8964488" cy="728227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5173580"/>
              <a:ext cx="8964488" cy="72822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5549" y="5209129"/>
              <a:ext cx="8893390" cy="657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3.8.8 Outline the effects of temperature, light intensity and carbon dioxide concentration on the rate of photosynthesis.</a:t>
              </a:r>
              <a:endParaRPr lang="en-GB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72717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05" y="787249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CO</a:t>
            </a:r>
            <a:r>
              <a:rPr lang="en-GB" baseline="-25000" dirty="0"/>
              <a:t>2 </a:t>
            </a:r>
            <a:r>
              <a:rPr lang="en-GB" baseline="-25000" dirty="0" smtClean="0"/>
              <a:t> </a:t>
            </a:r>
            <a:r>
              <a:rPr lang="en-GB" b="1" dirty="0" smtClean="0"/>
              <a:t>requirement</a:t>
            </a:r>
            <a:endParaRPr lang="en-GB" b="1" dirty="0"/>
          </a:p>
          <a:p>
            <a:r>
              <a:rPr lang="en-GB" dirty="0"/>
              <a:t>Two </a:t>
            </a:r>
            <a:r>
              <a:rPr lang="en-GB" dirty="0" err="1"/>
              <a:t>destarched</a:t>
            </a:r>
            <a:r>
              <a:rPr lang="en-GB" dirty="0"/>
              <a:t> plants are placed in the light but </a:t>
            </a:r>
            <a:r>
              <a:rPr lang="en-GB" dirty="0" smtClean="0"/>
              <a:t>covered with </a:t>
            </a:r>
            <a:r>
              <a:rPr lang="en-GB" dirty="0"/>
              <a:t>a transparent plastic bag. Under the bag (with one </a:t>
            </a:r>
            <a:r>
              <a:rPr lang="en-GB" dirty="0" smtClean="0"/>
              <a:t>of the </a:t>
            </a:r>
            <a:r>
              <a:rPr lang="en-GB" dirty="0"/>
              <a:t>plants), a small beaker of </a:t>
            </a:r>
            <a:r>
              <a:rPr lang="en-GB" b="1" dirty="0"/>
              <a:t>soda-lime</a:t>
            </a:r>
            <a:r>
              <a:rPr lang="en-GB" dirty="0"/>
              <a:t> (which </a:t>
            </a:r>
            <a:r>
              <a:rPr lang="en-GB" dirty="0" smtClean="0"/>
              <a:t>contains </a:t>
            </a:r>
            <a:r>
              <a:rPr lang="en-GB" dirty="0" err="1" smtClean="0"/>
              <a:t>NaOH</a:t>
            </a:r>
            <a:r>
              <a:rPr lang="en-GB" dirty="0"/>
              <a:t>) is placed (this absorbs carbon dioxide from the air</a:t>
            </a:r>
            <a:r>
              <a:rPr lang="en-GB" dirty="0" smtClean="0"/>
              <a:t>). When </a:t>
            </a:r>
            <a:r>
              <a:rPr lang="en-GB" dirty="0"/>
              <a:t>the plants are tested for starch the next day, the </a:t>
            </a:r>
            <a:r>
              <a:rPr lang="en-GB" dirty="0" smtClean="0"/>
              <a:t>plant with </a:t>
            </a:r>
            <a:r>
              <a:rPr lang="en-GB" dirty="0"/>
              <a:t>the soda-lime will have had no photosynthesis, </a:t>
            </a:r>
            <a:r>
              <a:rPr lang="en-GB" dirty="0" smtClean="0"/>
              <a:t>while the </a:t>
            </a:r>
            <a:r>
              <a:rPr lang="en-GB" dirty="0"/>
              <a:t>other plant will show the presence of starch, </a:t>
            </a:r>
            <a:r>
              <a:rPr lang="en-GB" dirty="0" smtClean="0"/>
              <a:t>indicating the </a:t>
            </a:r>
            <a:r>
              <a:rPr lang="en-GB" dirty="0"/>
              <a:t>need for carbon dioxide to allow </a:t>
            </a:r>
            <a:r>
              <a:rPr lang="en-GB" dirty="0" smtClean="0"/>
              <a:t>photosynthesis.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9756" y="59022"/>
            <a:ext cx="8964488" cy="728227"/>
            <a:chOff x="0" y="5173580"/>
            <a:chExt cx="8964488" cy="72822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5173580"/>
              <a:ext cx="8964488" cy="72822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5549" y="5209129"/>
              <a:ext cx="8893390" cy="657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3.8.8 Outline the effects of temperature, light intensity and carbon dioxide concentration on the rate of photosynthesis.</a:t>
              </a:r>
              <a:endParaRPr lang="en-GB" sz="1800" kern="12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132129" y="3120400"/>
            <a:ext cx="8562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Light </a:t>
            </a:r>
            <a:r>
              <a:rPr lang="en-GB" b="1" dirty="0" smtClean="0"/>
              <a:t>requirement</a:t>
            </a:r>
            <a:endParaRPr lang="en-GB" b="1" dirty="0"/>
          </a:p>
          <a:p>
            <a:r>
              <a:rPr lang="en-GB" dirty="0"/>
              <a:t>A </a:t>
            </a:r>
            <a:r>
              <a:rPr lang="en-GB" dirty="0" err="1"/>
              <a:t>destarched</a:t>
            </a:r>
            <a:r>
              <a:rPr lang="en-GB" dirty="0"/>
              <a:t> plant left in a dark cupboard will </a:t>
            </a:r>
            <a:r>
              <a:rPr lang="en-GB" dirty="0" smtClean="0"/>
              <a:t>contain </a:t>
            </a:r>
            <a:r>
              <a:rPr lang="en-GB" b="1" dirty="0" smtClean="0"/>
              <a:t>no </a:t>
            </a:r>
            <a:r>
              <a:rPr lang="en-GB" b="1" dirty="0"/>
              <a:t>starch </a:t>
            </a:r>
            <a:r>
              <a:rPr lang="en-GB" dirty="0"/>
              <a:t>a day later, while a similar plant placed </a:t>
            </a:r>
            <a:r>
              <a:rPr lang="en-GB" dirty="0" smtClean="0"/>
              <a:t>in the </a:t>
            </a:r>
            <a:r>
              <a:rPr lang="en-GB" dirty="0"/>
              <a:t>light will have photosynthesised and starch will </a:t>
            </a:r>
            <a:r>
              <a:rPr lang="en-GB" dirty="0" smtClean="0"/>
              <a:t>be found</a:t>
            </a:r>
            <a:r>
              <a:rPr lang="en-GB" dirty="0"/>
              <a:t>. Alternatively we can cover part of a leaf of a </a:t>
            </a:r>
            <a:r>
              <a:rPr lang="en-GB" dirty="0" smtClean="0"/>
              <a:t>green </a:t>
            </a:r>
            <a:r>
              <a:rPr lang="en-GB" dirty="0" err="1" smtClean="0"/>
              <a:t>destarched</a:t>
            </a:r>
            <a:r>
              <a:rPr lang="en-GB" dirty="0" smtClean="0"/>
              <a:t> </a:t>
            </a:r>
            <a:r>
              <a:rPr lang="en-GB" dirty="0"/>
              <a:t>plant which is placed in the light and </a:t>
            </a:r>
            <a:r>
              <a:rPr lang="en-GB" dirty="0" smtClean="0"/>
              <a:t>show the </a:t>
            </a:r>
            <a:r>
              <a:rPr lang="en-GB" dirty="0"/>
              <a:t>absence of starch the next day. So, light is essential </a:t>
            </a:r>
            <a:r>
              <a:rPr lang="en-GB" dirty="0" smtClean="0"/>
              <a:t>for photosynthesis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8953" y="5085184"/>
            <a:ext cx="855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highest rate of photosynthesis will be reached </a:t>
            </a:r>
            <a:r>
              <a:rPr lang="en-GB" dirty="0" smtClean="0"/>
              <a:t>by providing </a:t>
            </a:r>
            <a:r>
              <a:rPr lang="en-GB" dirty="0"/>
              <a:t>the plant with its </a:t>
            </a:r>
            <a:r>
              <a:rPr lang="en-GB" b="1" dirty="0"/>
              <a:t>optimum </a:t>
            </a:r>
            <a:r>
              <a:rPr lang="en-GB" b="1" dirty="0" smtClean="0"/>
              <a:t>temperature, maximum </a:t>
            </a:r>
            <a:r>
              <a:rPr lang="en-GB" b="1" dirty="0"/>
              <a:t>light intensity and maximum carbon </a:t>
            </a:r>
            <a:r>
              <a:rPr lang="en-GB" b="1" dirty="0" smtClean="0"/>
              <a:t>dioxide concentration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44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Topic 3: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 chemistry of life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2" y="4797152"/>
            <a:ext cx="3419098" cy="9361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3.8 Photosynthesis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3" y="2561844"/>
            <a:ext cx="3576096" cy="2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static.ddmcdn.com/gif/irrigation-photosynthesi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40" y="77144"/>
            <a:ext cx="3301306" cy="294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19" y="129621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ASSESSMENT STATEMENTS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7159697"/>
              </p:ext>
            </p:extLst>
          </p:nvPr>
        </p:nvGraphicFramePr>
        <p:xfrm>
          <a:off x="2733" y="620688"/>
          <a:ext cx="896448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15A65F-CE46-4E39-9471-58ABFABC3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8915A65F-CE46-4E39-9471-58ABFABC3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8915A65F-CE46-4E39-9471-58ABFABC3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8915A65F-CE46-4E39-9471-58ABFABC3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6EB5F6-B3D0-42DA-8B28-5C151107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586EB5F6-B3D0-42DA-8B28-5C1511072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586EB5F6-B3D0-42DA-8B28-5C151107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586EB5F6-B3D0-42DA-8B28-5C1511072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ADE527-9494-44F7-9962-0332961C0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18ADE527-9494-44F7-9962-0332961C0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18ADE527-9494-44F7-9962-0332961C0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18ADE527-9494-44F7-9962-0332961C0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67ACC7-4CBD-4440-9C9A-72019302C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FC67ACC7-4CBD-4440-9C9A-72019302C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FC67ACC7-4CBD-4440-9C9A-72019302C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FC67ACC7-4CBD-4440-9C9A-72019302C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6146FE-5B53-4BA5-8035-A691F04F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graphicEl>
                                              <a:dgm id="{4C6146FE-5B53-4BA5-8035-A691F04F5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4C6146FE-5B53-4BA5-8035-A691F04F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4C6146FE-5B53-4BA5-8035-A691F04F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821DD5-B79C-422C-92F0-4EB652251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30821DD5-B79C-422C-92F0-4EB652251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graphicEl>
                                              <a:dgm id="{30821DD5-B79C-422C-92F0-4EB652251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30821DD5-B79C-422C-92F0-4EB652251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9B8659-712B-4524-BB03-3256DFB0F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graphicEl>
                                              <a:dgm id="{519B8659-712B-4524-BB03-3256DFB0F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519B8659-712B-4524-BB03-3256DFB0F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519B8659-712B-4524-BB03-3256DFB0F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A7C243-5D06-4F73-8EF9-DF3A6AD18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graphicEl>
                                              <a:dgm id="{E3A7C243-5D06-4F73-8EF9-DF3A6AD18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graphicEl>
                                              <a:dgm id="{E3A7C243-5D06-4F73-8EF9-DF3A6AD18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E3A7C243-5D06-4F73-8EF9-DF3A6AD18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9756" y="116632"/>
            <a:ext cx="8964488" cy="725221"/>
            <a:chOff x="0" y="1778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0" y="1778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5402" y="37180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3.8.1 State that photosynthesis involves the conversion of light energy into chemical energy.</a:t>
              </a:r>
              <a:endParaRPr lang="en-GB" sz="18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520" y="1052736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the process of photosynthesis, </a:t>
            </a:r>
            <a:r>
              <a:rPr lang="en-GB" b="1" dirty="0"/>
              <a:t>light energy is </a:t>
            </a:r>
            <a:r>
              <a:rPr lang="en-GB" b="1" dirty="0" smtClean="0"/>
              <a:t>converted into </a:t>
            </a:r>
            <a:r>
              <a:rPr lang="en-GB" b="1" dirty="0"/>
              <a:t>chemical energy</a:t>
            </a:r>
            <a:r>
              <a:rPr lang="en-GB" dirty="0"/>
              <a:t>. The substances needed </a:t>
            </a:r>
            <a:r>
              <a:rPr lang="en-GB" dirty="0" smtClean="0"/>
              <a:t>for photosynthesis </a:t>
            </a:r>
            <a:r>
              <a:rPr lang="en-GB" dirty="0"/>
              <a:t>are </a:t>
            </a:r>
            <a:r>
              <a:rPr lang="en-GB" b="1" dirty="0"/>
              <a:t>carbon dioxide and water</a:t>
            </a:r>
            <a:r>
              <a:rPr lang="en-GB" dirty="0"/>
              <a:t>, which, in </a:t>
            </a:r>
            <a:r>
              <a:rPr lang="en-GB" dirty="0" smtClean="0"/>
              <a:t>the presence </a:t>
            </a:r>
            <a:r>
              <a:rPr lang="en-GB" dirty="0"/>
              <a:t>of sunlight and chlorophyll, can produce </a:t>
            </a:r>
            <a:r>
              <a:rPr lang="en-GB" b="1" dirty="0" smtClean="0"/>
              <a:t>glucose and </a:t>
            </a:r>
            <a:r>
              <a:rPr lang="en-GB" b="1" dirty="0"/>
              <a:t>oxygen</a:t>
            </a:r>
            <a:r>
              <a:rPr lang="en-GB" dirty="0"/>
              <a:t>. This is far from being a one-step </a:t>
            </a:r>
            <a:r>
              <a:rPr lang="en-GB" dirty="0" smtClean="0"/>
              <a:t>reaction. </a:t>
            </a:r>
            <a:r>
              <a:rPr lang="en-GB" dirty="0"/>
              <a:t>Some of the energy of the </a:t>
            </a:r>
            <a:r>
              <a:rPr lang="en-GB" dirty="0" smtClean="0"/>
              <a:t>light will </a:t>
            </a:r>
            <a:r>
              <a:rPr lang="en-GB" dirty="0"/>
              <a:t>be converted into </a:t>
            </a:r>
            <a:r>
              <a:rPr lang="en-GB" b="1" dirty="0"/>
              <a:t>chemical energy in glucose</a:t>
            </a:r>
            <a:r>
              <a:rPr lang="en-GB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3152505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C6H12O6  +  O2                              CO2  +  H2O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27402" y="3337171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upload.wikimedia.org/wikipedia/commons/4/49/Plagiomnium_affine_laminazelle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93" y="3719146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hobiesurfshops.files.wordpress.com/2012/06/image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343" y="2782669"/>
            <a:ext cx="6444716" cy="405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9756" y="57665"/>
            <a:ext cx="8964488" cy="725221"/>
            <a:chOff x="0" y="741189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741189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5402" y="776591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/>
                <a:t>3.8.2 State that light from the Sun is composed of a range of wavelengths(colours).</a:t>
              </a:r>
              <a:endParaRPr lang="en-GB" sz="1800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25158" y="751344"/>
            <a:ext cx="89290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most usual light for photosynthesis is </a:t>
            </a:r>
            <a:r>
              <a:rPr lang="en-GB" b="1" dirty="0"/>
              <a:t>sunlight</a:t>
            </a:r>
            <a:r>
              <a:rPr lang="en-GB" dirty="0"/>
              <a:t>. </a:t>
            </a:r>
            <a:r>
              <a:rPr lang="en-GB" dirty="0" smtClean="0"/>
              <a:t>Sunlight is </a:t>
            </a:r>
            <a:r>
              <a:rPr lang="en-GB" b="1" dirty="0"/>
              <a:t>white light, made of all colours together</a:t>
            </a:r>
            <a:r>
              <a:rPr lang="en-GB" dirty="0"/>
              <a:t>. </a:t>
            </a:r>
            <a:r>
              <a:rPr lang="en-GB" dirty="0" smtClean="0"/>
              <a:t>Different colours </a:t>
            </a:r>
            <a:r>
              <a:rPr lang="en-GB" dirty="0"/>
              <a:t>are actually different wavelengths of light. On </a:t>
            </a:r>
            <a:r>
              <a:rPr lang="en-GB" dirty="0" smtClean="0"/>
              <a:t>one side </a:t>
            </a:r>
            <a:r>
              <a:rPr lang="en-GB" dirty="0"/>
              <a:t>of the spectrum, there is violet light with the </a:t>
            </a:r>
            <a:r>
              <a:rPr lang="en-GB" dirty="0" smtClean="0"/>
              <a:t>shortest wavelength </a:t>
            </a:r>
            <a:r>
              <a:rPr lang="en-GB" dirty="0"/>
              <a:t>and the most energy, on the other side there </a:t>
            </a:r>
            <a:r>
              <a:rPr lang="en-GB" dirty="0" smtClean="0"/>
              <a:t>is red </a:t>
            </a:r>
            <a:r>
              <a:rPr lang="en-GB" dirty="0"/>
              <a:t>light with the longest wavelength and the least </a:t>
            </a:r>
            <a:r>
              <a:rPr lang="en-GB" dirty="0" smtClean="0"/>
              <a:t>energy. To </a:t>
            </a:r>
            <a:r>
              <a:rPr lang="en-GB" dirty="0"/>
              <a:t>one side of the visible spectrum (shorter wavelength</a:t>
            </a:r>
            <a:r>
              <a:rPr lang="en-GB" dirty="0" smtClean="0"/>
              <a:t>), the </a:t>
            </a:r>
            <a:r>
              <a:rPr lang="en-GB" dirty="0"/>
              <a:t>electromagnetic radiation continues as ultraviolet, X</a:t>
            </a:r>
          </a:p>
          <a:p>
            <a:r>
              <a:rPr lang="en-GB" dirty="0"/>
              <a:t>rays, etc. To the other side (longer wavelength) are </a:t>
            </a:r>
            <a:r>
              <a:rPr lang="en-GB" dirty="0" smtClean="0"/>
              <a:t>e.g. infrared</a:t>
            </a:r>
            <a:r>
              <a:rPr lang="en-GB" dirty="0"/>
              <a:t>, radio waves.</a:t>
            </a:r>
          </a:p>
        </p:txBody>
      </p:sp>
    </p:spTree>
    <p:extLst>
      <p:ext uri="{BB962C8B-B14F-4D97-AF65-F5344CB8AC3E}">
        <p14:creationId xmlns:p14="http://schemas.microsoft.com/office/powerpoint/2010/main" val="265038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129.photobucket.com/albums/p207/rockpoolie/Chlorophyll-f-spectr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01" y="3059695"/>
            <a:ext cx="7275666" cy="383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3270" y="1400362"/>
            <a:ext cx="91007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Most plants are green. The green colour is caused by </a:t>
            </a:r>
            <a:r>
              <a:rPr lang="en-GB" dirty="0" smtClean="0"/>
              <a:t>the presence </a:t>
            </a:r>
            <a:r>
              <a:rPr lang="en-GB" dirty="0"/>
              <a:t>of the pigment chlorophyll, found in </a:t>
            </a:r>
            <a:r>
              <a:rPr lang="en-GB" dirty="0" smtClean="0"/>
              <a:t>chloroplasts. Chlorophyll </a:t>
            </a:r>
            <a:r>
              <a:rPr lang="en-GB" dirty="0"/>
              <a:t>is the main photosynthetic pigment.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Chlorophyll </a:t>
            </a:r>
            <a:r>
              <a:rPr lang="en-GB" dirty="0"/>
              <a:t>is green, i.e. </a:t>
            </a:r>
            <a:r>
              <a:rPr lang="en-GB" b="1" dirty="0"/>
              <a:t>it reflects green light and </a:t>
            </a:r>
            <a:r>
              <a:rPr lang="en-GB" b="1" dirty="0" smtClean="0"/>
              <a:t>absorbs all </a:t>
            </a:r>
            <a:r>
              <a:rPr lang="en-GB" b="1" dirty="0"/>
              <a:t>other colours</a:t>
            </a:r>
            <a:r>
              <a:rPr lang="en-GB" dirty="0"/>
              <a:t>. Several different kinds of </a:t>
            </a:r>
            <a:r>
              <a:rPr lang="en-GB" dirty="0" smtClean="0"/>
              <a:t>chlorophyll exist</a:t>
            </a:r>
            <a:r>
              <a:rPr lang="en-GB" dirty="0"/>
              <a:t>, each with their own specific absorption </a:t>
            </a:r>
            <a:r>
              <a:rPr lang="en-GB" dirty="0" smtClean="0"/>
              <a:t>spectrum.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7869" y="77529"/>
            <a:ext cx="8964488" cy="725221"/>
            <a:chOff x="0" y="1480600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1480600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5402" y="1516002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3.8.3 State that chlorophyll is the main photosynthetic pigment.</a:t>
              </a:r>
              <a:endParaRPr lang="en-GB" sz="18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0" y="717172"/>
            <a:ext cx="8964488" cy="725221"/>
            <a:chOff x="0" y="2220011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0" y="2220011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5402" y="2255413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3.8.4 Outline the differences in absorption of red, blue and green light by chlorophyll.</a:t>
              </a:r>
              <a:endParaRPr lang="en-GB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7033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itruscollege.edu/lc/archive/biology/PublishingImages/c06_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0"/>
          <a:stretch/>
        </p:blipFill>
        <p:spPr bwMode="auto">
          <a:xfrm>
            <a:off x="251520" y="3360309"/>
            <a:ext cx="4680520" cy="338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676" y="1052736"/>
            <a:ext cx="8893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Since chlorophyll appears to be green, green light </a:t>
            </a:r>
            <a:r>
              <a:rPr lang="en-GB" dirty="0" smtClean="0"/>
              <a:t>is reflected</a:t>
            </a:r>
            <a:r>
              <a:rPr lang="en-GB" dirty="0"/>
              <a:t>. From this you can conclude that green light </a:t>
            </a:r>
            <a:r>
              <a:rPr lang="en-GB" dirty="0" smtClean="0"/>
              <a:t>is not </a:t>
            </a:r>
            <a:r>
              <a:rPr lang="en-GB" dirty="0"/>
              <a:t>absorbed very well. An absorption spectrum can </a:t>
            </a:r>
            <a:r>
              <a:rPr lang="en-GB" dirty="0" smtClean="0"/>
              <a:t>be determined </a:t>
            </a:r>
            <a:r>
              <a:rPr lang="en-GB" dirty="0"/>
              <a:t>in the following way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/>
              <a:t>If you shine white light through a chlorophyll </a:t>
            </a:r>
            <a:r>
              <a:rPr lang="en-GB" dirty="0" smtClean="0"/>
              <a:t>solution, some </a:t>
            </a:r>
            <a:r>
              <a:rPr lang="en-GB" dirty="0"/>
              <a:t>frequencies will be absorbed, others will not. If </a:t>
            </a:r>
            <a:r>
              <a:rPr lang="en-GB" dirty="0" smtClean="0"/>
              <a:t>the remaining </a:t>
            </a:r>
            <a:r>
              <a:rPr lang="en-GB" dirty="0"/>
              <a:t>light is directed through a prism, you will </a:t>
            </a:r>
            <a:r>
              <a:rPr lang="en-GB" dirty="0" smtClean="0"/>
              <a:t>get the </a:t>
            </a:r>
            <a:r>
              <a:rPr lang="en-GB" dirty="0"/>
              <a:t>usual spectrum but with some colours ‘missing’. </a:t>
            </a:r>
            <a:r>
              <a:rPr lang="en-GB" dirty="0" smtClean="0"/>
              <a:t>These are </a:t>
            </a:r>
            <a:r>
              <a:rPr lang="en-GB" dirty="0"/>
              <a:t>the colours which were absorbed by the </a:t>
            </a:r>
            <a:r>
              <a:rPr lang="en-GB" dirty="0" smtClean="0"/>
              <a:t>chlorophyll solution</a:t>
            </a:r>
            <a:r>
              <a:rPr lang="en-GB" dirty="0"/>
              <a:t>.</a:t>
            </a:r>
          </a:p>
        </p:txBody>
      </p:sp>
      <p:pic>
        <p:nvPicPr>
          <p:cNvPr id="5124" name="Picture 4" descr="http://www.aquaest-lakes-properties.com/site/medias/prism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4"/>
          <a:stretch/>
        </p:blipFill>
        <p:spPr bwMode="auto">
          <a:xfrm>
            <a:off x="4224652" y="3717032"/>
            <a:ext cx="491934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7869" y="77529"/>
            <a:ext cx="8964488" cy="725221"/>
            <a:chOff x="0" y="1480600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0" y="1480600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5402" y="1516002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3.8.3 State that chlorophyll is the main photosynthetic pigment.</a:t>
              </a:r>
              <a:endParaRPr lang="en-GB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7594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9470" y="982176"/>
            <a:ext cx="51124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Photosynthesis can be divided into two stages</a:t>
            </a:r>
            <a:r>
              <a:rPr lang="en-GB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light dependent </a:t>
            </a:r>
            <a:r>
              <a:rPr lang="en-GB" dirty="0" smtClean="0"/>
              <a:t>stage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light independent </a:t>
            </a:r>
            <a:r>
              <a:rPr lang="en-GB" dirty="0" smtClean="0"/>
              <a:t>stage </a:t>
            </a:r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the light dependent stage, </a:t>
            </a:r>
            <a:r>
              <a:rPr lang="en-GB" b="1" dirty="0"/>
              <a:t>light energy is used to </a:t>
            </a:r>
            <a:r>
              <a:rPr lang="en-GB" b="1" dirty="0" smtClean="0"/>
              <a:t>split water molecules (photolysis</a:t>
            </a:r>
            <a:r>
              <a:rPr lang="en-GB" b="1" dirty="0"/>
              <a:t>) into hydrogen ions (H+) </a:t>
            </a:r>
            <a:r>
              <a:rPr lang="en-GB" b="1" dirty="0" smtClean="0"/>
              <a:t>and oxygen </a:t>
            </a:r>
            <a:r>
              <a:rPr lang="en-GB" b="1" dirty="0"/>
              <a:t>(</a:t>
            </a:r>
            <a:r>
              <a:rPr lang="en-GB" b="1" dirty="0" smtClean="0"/>
              <a:t>O2) and </a:t>
            </a:r>
            <a:r>
              <a:rPr lang="en-GB" b="1" dirty="0"/>
              <a:t>electrons</a:t>
            </a:r>
            <a:r>
              <a:rPr lang="en-GB" dirty="0"/>
              <a:t>. This process also </a:t>
            </a:r>
            <a:r>
              <a:rPr lang="en-GB" dirty="0" smtClean="0"/>
              <a:t>produces ATP.</a:t>
            </a:r>
          </a:p>
          <a:p>
            <a:endParaRPr lang="en-GB" dirty="0" smtClean="0"/>
          </a:p>
          <a:p>
            <a:r>
              <a:rPr lang="en-GB" dirty="0"/>
              <a:t>In the light </a:t>
            </a:r>
            <a:r>
              <a:rPr lang="en-GB" b="1" dirty="0"/>
              <a:t>independent stage</a:t>
            </a:r>
            <a:r>
              <a:rPr lang="en-GB" dirty="0"/>
              <a:t>, the H+ and ATP produced </a:t>
            </a:r>
            <a:r>
              <a:rPr lang="en-GB" dirty="0" smtClean="0"/>
              <a:t>in the </a:t>
            </a:r>
            <a:r>
              <a:rPr lang="en-GB" dirty="0"/>
              <a:t>light dependent stage, are used to fix carbon dioxide </a:t>
            </a:r>
            <a:r>
              <a:rPr lang="en-GB" dirty="0" smtClean="0"/>
              <a:t>to make </a:t>
            </a:r>
            <a:r>
              <a:rPr lang="en-GB" dirty="0"/>
              <a:t>organic molecules.</a:t>
            </a:r>
          </a:p>
        </p:txBody>
      </p:sp>
      <p:pic>
        <p:nvPicPr>
          <p:cNvPr id="6146" name="Picture 2" descr="http://leavingbio.net/PHOTOSYNTHESIS_files/image0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555" y="1844824"/>
            <a:ext cx="379228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56176" y="14847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LINK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33012" y="116632"/>
            <a:ext cx="8964488" cy="725221"/>
            <a:chOff x="0" y="2959422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0" y="2959422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5402" y="2994824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/>
                <a:t>3.8.5 State that light energy is used to produce ATP, and to split water molecules (photolysis) to form oxygen and hydrogen.</a:t>
              </a:r>
              <a:endParaRPr lang="en-GB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851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ldiesroom.org/Multimedia/Bio_Images/07%20Respiration/03%20ADP%20to%20AT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25" y="2711457"/>
            <a:ext cx="826883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80728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ATP (Adenosine Tri Phosphate) is an </a:t>
            </a:r>
            <a:r>
              <a:rPr lang="en-GB" b="1" dirty="0"/>
              <a:t>energy </a:t>
            </a:r>
            <a:r>
              <a:rPr lang="en-GB" b="1" dirty="0" smtClean="0"/>
              <a:t>rich compound</a:t>
            </a:r>
            <a:r>
              <a:rPr lang="en-GB" dirty="0"/>
              <a:t>. It contains high </a:t>
            </a:r>
            <a:r>
              <a:rPr lang="en-GB" b="1" dirty="0"/>
              <a:t>energy bonds </a:t>
            </a:r>
            <a:r>
              <a:rPr lang="en-GB" dirty="0"/>
              <a:t>between </a:t>
            </a:r>
            <a:r>
              <a:rPr lang="en-GB" dirty="0" smtClean="0"/>
              <a:t>the phosphate </a:t>
            </a:r>
            <a:r>
              <a:rPr lang="en-GB" dirty="0"/>
              <a:t>groups. It can release a phosphate, and with </a:t>
            </a:r>
            <a:r>
              <a:rPr lang="en-GB" dirty="0" smtClean="0"/>
              <a:t>it a </a:t>
            </a:r>
            <a:r>
              <a:rPr lang="en-GB" dirty="0"/>
              <a:t>certain amount of energy, and become ADP (Adenosine</a:t>
            </a:r>
          </a:p>
          <a:p>
            <a:r>
              <a:rPr lang="en-GB" dirty="0"/>
              <a:t>Di Phosphate</a:t>
            </a:r>
            <a:r>
              <a:rPr lang="en-GB" dirty="0" smtClean="0"/>
              <a:t>). This reaction is reversible.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9756" y="116632"/>
            <a:ext cx="8964488" cy="725221"/>
            <a:chOff x="0" y="3698833"/>
            <a:chExt cx="8964488" cy="725221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3698833"/>
              <a:ext cx="8964488" cy="72522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5402" y="3734235"/>
              <a:ext cx="8893684" cy="6544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smtClean="0"/>
                <a:t>3.8.6 State that ATP and hydrogen (derived from the photolysis of water) are used to fix carbon dioxide to make organic molecules.</a:t>
              </a:r>
              <a:endParaRPr lang="en-GB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4321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vernier.com/images/cache/lab.BWV-31C-COMP-photosynthesis_resp_CO2_O2_1.293.2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30" y="3629321"/>
            <a:ext cx="3955469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475" y="811504"/>
            <a:ext cx="87781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you want to measure </a:t>
            </a:r>
            <a:r>
              <a:rPr lang="en-GB" b="1" dirty="0"/>
              <a:t>how much</a:t>
            </a:r>
            <a:r>
              <a:rPr lang="en-GB" dirty="0"/>
              <a:t> photosynthesis </a:t>
            </a:r>
            <a:r>
              <a:rPr lang="en-GB" dirty="0" smtClean="0"/>
              <a:t>is taking </a:t>
            </a:r>
            <a:r>
              <a:rPr lang="en-GB" dirty="0"/>
              <a:t>place per unit time (minute, hour, decade), you </a:t>
            </a:r>
            <a:r>
              <a:rPr lang="en-GB" dirty="0" smtClean="0"/>
              <a:t>can measure </a:t>
            </a:r>
            <a:r>
              <a:rPr lang="en-GB" dirty="0"/>
              <a:t>one of the following factors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Since photosynthesis utilises </a:t>
            </a:r>
            <a:r>
              <a:rPr lang="en-GB" dirty="0" smtClean="0"/>
              <a:t>, </a:t>
            </a:r>
            <a:r>
              <a:rPr lang="en-GB" dirty="0"/>
              <a:t>it </a:t>
            </a:r>
            <a:r>
              <a:rPr lang="en-GB" dirty="0" smtClean="0"/>
              <a:t>is theoretically </a:t>
            </a:r>
            <a:r>
              <a:rPr lang="en-GB" dirty="0"/>
              <a:t>possible to place a plant in an enclosed </a:t>
            </a:r>
            <a:r>
              <a:rPr lang="en-GB" dirty="0" smtClean="0"/>
              <a:t>space, then </a:t>
            </a:r>
            <a:r>
              <a:rPr lang="en-GB" dirty="0"/>
              <a:t>measure the available carbon dioxide before </a:t>
            </a:r>
            <a:r>
              <a:rPr lang="en-GB" dirty="0" smtClean="0"/>
              <a:t>and after </a:t>
            </a:r>
            <a:r>
              <a:rPr lang="en-GB" dirty="0"/>
              <a:t>the experiment. This will tell you how much </a:t>
            </a:r>
            <a:r>
              <a:rPr lang="en-GB" dirty="0" smtClean="0"/>
              <a:t>carbon dioxide </a:t>
            </a:r>
            <a:r>
              <a:rPr lang="en-GB" dirty="0"/>
              <a:t>was used for photosynthesis.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/>
              <a:t>method </a:t>
            </a:r>
            <a:r>
              <a:rPr lang="en-GB" dirty="0" smtClean="0"/>
              <a:t>allows the </a:t>
            </a:r>
            <a:r>
              <a:rPr lang="en-GB" dirty="0"/>
              <a:t>carbon dioxide to interact with water, </a:t>
            </a:r>
            <a:r>
              <a:rPr lang="en-GB" dirty="0" smtClean="0"/>
              <a:t>producing bicarbonate </a:t>
            </a:r>
            <a:r>
              <a:rPr lang="en-GB" dirty="0"/>
              <a:t>and hydrogen ions. Hence the acidity of </a:t>
            </a:r>
            <a:r>
              <a:rPr lang="en-GB" dirty="0" smtClean="0"/>
              <a:t>the resulting solution will </a:t>
            </a:r>
            <a:r>
              <a:rPr lang="en-GB" dirty="0"/>
              <a:t>indicate the amount of </a:t>
            </a:r>
            <a:r>
              <a:rPr lang="en-GB" dirty="0" smtClean="0"/>
              <a:t>carbon dioxide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16632"/>
            <a:ext cx="8964488" cy="728227"/>
            <a:chOff x="0" y="4434904"/>
            <a:chExt cx="8964488" cy="72822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434904"/>
              <a:ext cx="8964488" cy="72822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5549" y="4470453"/>
              <a:ext cx="8893390" cy="657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3.8.7 Explain that the rate of photosynthesis can be measured directly by the production of oxygen or the uptake of carbon dioxide, or indirectly by an increase in biomass.</a:t>
              </a:r>
              <a:endParaRPr lang="en-GB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172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25136</TotalTime>
  <Words>1648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 MP</vt:lpstr>
      <vt:lpstr>Topic 3: The chemistry of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3: The chemistry of life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 Polko</cp:lastModifiedBy>
  <cp:revision>263</cp:revision>
  <dcterms:created xsi:type="dcterms:W3CDTF">2013-08-21T17:54:09Z</dcterms:created>
  <dcterms:modified xsi:type="dcterms:W3CDTF">2014-02-19T17:05:59Z</dcterms:modified>
</cp:coreProperties>
</file>