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8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354D2-77DA-499A-9CC2-9762E71588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80C768C-17EE-427C-B377-0A613C1B7DD9}">
      <dgm:prSet/>
      <dgm:spPr/>
      <dgm:t>
        <a:bodyPr/>
        <a:lstStyle/>
        <a:p>
          <a:pPr rtl="0"/>
          <a:r>
            <a:rPr lang="en-GB" smtClean="0"/>
            <a:t>3.4.1 Explain DNA replication in terms of unwinding the double helix and separation of the strands by helicase, followed by formation of the new complementary strands by DNA polymerase.</a:t>
          </a:r>
          <a:endParaRPr lang="en-GB"/>
        </a:p>
      </dgm:t>
    </dgm:pt>
    <dgm:pt modelId="{22D85251-4952-41C5-A688-84D1E30685BB}" type="parTrans" cxnId="{1718F57F-84DB-4D52-8F85-7D7BD96E085B}">
      <dgm:prSet/>
      <dgm:spPr/>
      <dgm:t>
        <a:bodyPr/>
        <a:lstStyle/>
        <a:p>
          <a:endParaRPr lang="en-GB"/>
        </a:p>
      </dgm:t>
    </dgm:pt>
    <dgm:pt modelId="{A7522670-FBD5-462B-8AB6-BEF190762A4C}" type="sibTrans" cxnId="{1718F57F-84DB-4D52-8F85-7D7BD96E085B}">
      <dgm:prSet/>
      <dgm:spPr/>
      <dgm:t>
        <a:bodyPr/>
        <a:lstStyle/>
        <a:p>
          <a:endParaRPr lang="en-GB"/>
        </a:p>
      </dgm:t>
    </dgm:pt>
    <dgm:pt modelId="{9B279703-D2DC-4D8B-B67C-A516FDC5B6DF}">
      <dgm:prSet/>
      <dgm:spPr/>
      <dgm:t>
        <a:bodyPr/>
        <a:lstStyle/>
        <a:p>
          <a:pPr rtl="0"/>
          <a:r>
            <a:rPr lang="en-GB" smtClean="0"/>
            <a:t>3.4.2 Explain the significance of complementary base pairing in the conservation of the base sequence of DNA.</a:t>
          </a:r>
          <a:endParaRPr lang="en-GB"/>
        </a:p>
      </dgm:t>
    </dgm:pt>
    <dgm:pt modelId="{58C2316F-B001-4746-B820-7ACF442CC6A3}" type="parTrans" cxnId="{840325A6-9C8D-442B-96B2-D8267C18F9D9}">
      <dgm:prSet/>
      <dgm:spPr/>
      <dgm:t>
        <a:bodyPr/>
        <a:lstStyle/>
        <a:p>
          <a:endParaRPr lang="en-GB"/>
        </a:p>
      </dgm:t>
    </dgm:pt>
    <dgm:pt modelId="{EDB58B80-DAA2-4827-BFAF-8E75C3FBC9E6}" type="sibTrans" cxnId="{840325A6-9C8D-442B-96B2-D8267C18F9D9}">
      <dgm:prSet/>
      <dgm:spPr/>
      <dgm:t>
        <a:bodyPr/>
        <a:lstStyle/>
        <a:p>
          <a:endParaRPr lang="en-GB"/>
        </a:p>
      </dgm:t>
    </dgm:pt>
    <dgm:pt modelId="{2E9F1526-4D94-48C8-AF7C-A2B0C1AC4003}">
      <dgm:prSet/>
      <dgm:spPr/>
      <dgm:t>
        <a:bodyPr/>
        <a:lstStyle/>
        <a:p>
          <a:pPr rtl="0"/>
          <a:r>
            <a:rPr lang="en-GB" smtClean="0"/>
            <a:t>3.4.3 State that DNA replication is semiconservative.</a:t>
          </a:r>
          <a:endParaRPr lang="en-GB"/>
        </a:p>
      </dgm:t>
    </dgm:pt>
    <dgm:pt modelId="{A23DE192-65F5-4E28-82DD-D85B343FCB9E}" type="parTrans" cxnId="{61E9455A-BF05-4ED7-8B58-5B70FC38E80E}">
      <dgm:prSet/>
      <dgm:spPr/>
      <dgm:t>
        <a:bodyPr/>
        <a:lstStyle/>
        <a:p>
          <a:endParaRPr lang="en-GB"/>
        </a:p>
      </dgm:t>
    </dgm:pt>
    <dgm:pt modelId="{2752D3F7-FF22-459A-B7C1-878ED4A5E5C7}" type="sibTrans" cxnId="{61E9455A-BF05-4ED7-8B58-5B70FC38E80E}">
      <dgm:prSet/>
      <dgm:spPr/>
      <dgm:t>
        <a:bodyPr/>
        <a:lstStyle/>
        <a:p>
          <a:endParaRPr lang="en-GB"/>
        </a:p>
      </dgm:t>
    </dgm:pt>
    <dgm:pt modelId="{190B7B39-C352-49A2-8786-A6CF570E10C3}" type="pres">
      <dgm:prSet presAssocID="{FA8354D2-77DA-499A-9CC2-9762E7158807}" presName="linear" presStyleCnt="0">
        <dgm:presLayoutVars>
          <dgm:animLvl val="lvl"/>
          <dgm:resizeHandles val="exact"/>
        </dgm:presLayoutVars>
      </dgm:prSet>
      <dgm:spPr/>
    </dgm:pt>
    <dgm:pt modelId="{F4A6934E-80E7-4671-8ED7-23D5A7AF7A67}" type="pres">
      <dgm:prSet presAssocID="{B80C768C-17EE-427C-B377-0A613C1B7D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31A0EF-B762-46D5-8841-6291AED440B8}" type="pres">
      <dgm:prSet presAssocID="{A7522670-FBD5-462B-8AB6-BEF190762A4C}" presName="spacer" presStyleCnt="0"/>
      <dgm:spPr/>
    </dgm:pt>
    <dgm:pt modelId="{8AD6AA82-549F-4297-A8DA-5F1AA4D81062}" type="pres">
      <dgm:prSet presAssocID="{9B279703-D2DC-4D8B-B67C-A516FDC5B6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ECFCF1-932C-48F3-9426-F7397A4550D0}" type="pres">
      <dgm:prSet presAssocID="{EDB58B80-DAA2-4827-BFAF-8E75C3FBC9E6}" presName="spacer" presStyleCnt="0"/>
      <dgm:spPr/>
    </dgm:pt>
    <dgm:pt modelId="{06641EFB-F897-41F7-BA53-4C34BFB34088}" type="pres">
      <dgm:prSet presAssocID="{2E9F1526-4D94-48C8-AF7C-A2B0C1AC4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ABF8A1-8D7E-4A58-BFB0-29914429A141}" type="presOf" srcId="{FA8354D2-77DA-499A-9CC2-9762E7158807}" destId="{190B7B39-C352-49A2-8786-A6CF570E10C3}" srcOrd="0" destOrd="0" presId="urn:microsoft.com/office/officeart/2005/8/layout/vList2"/>
    <dgm:cxn modelId="{B7B2BD93-D769-43A5-8BA8-19163E886555}" type="presOf" srcId="{9B279703-D2DC-4D8B-B67C-A516FDC5B6DF}" destId="{8AD6AA82-549F-4297-A8DA-5F1AA4D81062}" srcOrd="0" destOrd="0" presId="urn:microsoft.com/office/officeart/2005/8/layout/vList2"/>
    <dgm:cxn modelId="{33D3F08A-41F7-4912-BF13-649724677F53}" type="presOf" srcId="{2E9F1526-4D94-48C8-AF7C-A2B0C1AC4003}" destId="{06641EFB-F897-41F7-BA53-4C34BFB34088}" srcOrd="0" destOrd="0" presId="urn:microsoft.com/office/officeart/2005/8/layout/vList2"/>
    <dgm:cxn modelId="{1718F57F-84DB-4D52-8F85-7D7BD96E085B}" srcId="{FA8354D2-77DA-499A-9CC2-9762E7158807}" destId="{B80C768C-17EE-427C-B377-0A613C1B7DD9}" srcOrd="0" destOrd="0" parTransId="{22D85251-4952-41C5-A688-84D1E30685BB}" sibTransId="{A7522670-FBD5-462B-8AB6-BEF190762A4C}"/>
    <dgm:cxn modelId="{2579CA55-EECA-4288-BAAC-142E81B427F8}" type="presOf" srcId="{B80C768C-17EE-427C-B377-0A613C1B7DD9}" destId="{F4A6934E-80E7-4671-8ED7-23D5A7AF7A67}" srcOrd="0" destOrd="0" presId="urn:microsoft.com/office/officeart/2005/8/layout/vList2"/>
    <dgm:cxn modelId="{840325A6-9C8D-442B-96B2-D8267C18F9D9}" srcId="{FA8354D2-77DA-499A-9CC2-9762E7158807}" destId="{9B279703-D2DC-4D8B-B67C-A516FDC5B6DF}" srcOrd="1" destOrd="0" parTransId="{58C2316F-B001-4746-B820-7ACF442CC6A3}" sibTransId="{EDB58B80-DAA2-4827-BFAF-8E75C3FBC9E6}"/>
    <dgm:cxn modelId="{61E9455A-BF05-4ED7-8B58-5B70FC38E80E}" srcId="{FA8354D2-77DA-499A-9CC2-9762E7158807}" destId="{2E9F1526-4D94-48C8-AF7C-A2B0C1AC4003}" srcOrd="2" destOrd="0" parTransId="{A23DE192-65F5-4E28-82DD-D85B343FCB9E}" sibTransId="{2752D3F7-FF22-459A-B7C1-878ED4A5E5C7}"/>
    <dgm:cxn modelId="{FBD4AE71-17FF-4991-BF8E-E89180C8627E}" type="presParOf" srcId="{190B7B39-C352-49A2-8786-A6CF570E10C3}" destId="{F4A6934E-80E7-4671-8ED7-23D5A7AF7A67}" srcOrd="0" destOrd="0" presId="urn:microsoft.com/office/officeart/2005/8/layout/vList2"/>
    <dgm:cxn modelId="{E4AD6C80-7EE3-4088-A9F6-4F4B67C83112}" type="presParOf" srcId="{190B7B39-C352-49A2-8786-A6CF570E10C3}" destId="{B931A0EF-B762-46D5-8841-6291AED440B8}" srcOrd="1" destOrd="0" presId="urn:microsoft.com/office/officeart/2005/8/layout/vList2"/>
    <dgm:cxn modelId="{8C89E279-8F1D-422D-93C1-35AA1D18E3B8}" type="presParOf" srcId="{190B7B39-C352-49A2-8786-A6CF570E10C3}" destId="{8AD6AA82-549F-4297-A8DA-5F1AA4D81062}" srcOrd="2" destOrd="0" presId="urn:microsoft.com/office/officeart/2005/8/layout/vList2"/>
    <dgm:cxn modelId="{EFC02AFB-DCAF-4148-89A8-0891913B6613}" type="presParOf" srcId="{190B7B39-C352-49A2-8786-A6CF570E10C3}" destId="{95ECFCF1-932C-48F3-9426-F7397A4550D0}" srcOrd="3" destOrd="0" presId="urn:microsoft.com/office/officeart/2005/8/layout/vList2"/>
    <dgm:cxn modelId="{00A652E1-EC24-45CF-A9DA-D86F63DEB9BF}" type="presParOf" srcId="{190B7B39-C352-49A2-8786-A6CF570E10C3}" destId="{06641EFB-F897-41F7-BA53-4C34BFB340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6934E-80E7-4671-8ED7-23D5A7AF7A67}">
      <dsp:nvSpPr>
        <dsp:cNvPr id="0" name=""/>
        <dsp:cNvSpPr/>
      </dsp:nvSpPr>
      <dsp:spPr>
        <a:xfrm>
          <a:off x="0" y="374755"/>
          <a:ext cx="7848872" cy="171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3.4.1 Explain DNA replication in terms of unwinding the double helix and separation of the strands by helicase, followed by formation of the new complementary strands by DNA polymerase.</a:t>
          </a:r>
          <a:endParaRPr lang="en-GB" sz="2400" kern="1200"/>
        </a:p>
      </dsp:txBody>
      <dsp:txXfrm>
        <a:off x="83616" y="458371"/>
        <a:ext cx="7681640" cy="1545648"/>
      </dsp:txXfrm>
    </dsp:sp>
    <dsp:sp modelId="{8AD6AA82-549F-4297-A8DA-5F1AA4D81062}">
      <dsp:nvSpPr>
        <dsp:cNvPr id="0" name=""/>
        <dsp:cNvSpPr/>
      </dsp:nvSpPr>
      <dsp:spPr>
        <a:xfrm>
          <a:off x="0" y="2156755"/>
          <a:ext cx="7848872" cy="171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3.4.2 Explain the significance of complementary base pairing in the conservation of the base sequence of DNA.</a:t>
          </a:r>
          <a:endParaRPr lang="en-GB" sz="2400" kern="1200"/>
        </a:p>
      </dsp:txBody>
      <dsp:txXfrm>
        <a:off x="83616" y="2240371"/>
        <a:ext cx="7681640" cy="1545648"/>
      </dsp:txXfrm>
    </dsp:sp>
    <dsp:sp modelId="{06641EFB-F897-41F7-BA53-4C34BFB34088}">
      <dsp:nvSpPr>
        <dsp:cNvPr id="0" name=""/>
        <dsp:cNvSpPr/>
      </dsp:nvSpPr>
      <dsp:spPr>
        <a:xfrm>
          <a:off x="0" y="3938755"/>
          <a:ext cx="7848872" cy="171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3.4.3 State that DNA replication is semiconservative.</a:t>
          </a:r>
          <a:endParaRPr lang="en-GB" sz="2400" kern="1200"/>
        </a:p>
      </dsp:txBody>
      <dsp:txXfrm>
        <a:off x="83616" y="4022371"/>
        <a:ext cx="7681640" cy="154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2/11/2014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hhmi.org/biointeractive/dna-replication-advanced-det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3.4 </a:t>
            </a:r>
            <a:r>
              <a:rPr lang="en-GB" sz="2400" dirty="0" smtClean="0">
                <a:solidFill>
                  <a:srgbClr val="C00000"/>
                </a:solidFill>
              </a:rPr>
              <a:t>DNA </a:t>
            </a:r>
            <a:r>
              <a:rPr lang="en-GB" sz="2400" dirty="0" smtClean="0">
                <a:solidFill>
                  <a:srgbClr val="C00000"/>
                </a:solidFill>
              </a:rPr>
              <a:t>replication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00" y="-10495"/>
            <a:ext cx="3734807" cy="24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</a:t>
            </a:r>
            <a:r>
              <a:rPr lang="en-GB" dirty="0" smtClean="0">
                <a:solidFill>
                  <a:srgbClr val="0070C0"/>
                </a:solidFill>
              </a:rPr>
              <a:t>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3655493"/>
              </p:ext>
            </p:extLst>
          </p:nvPr>
        </p:nvGraphicFramePr>
        <p:xfrm>
          <a:off x="683568" y="799546"/>
          <a:ext cx="7848872" cy="602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72705" y="591286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HERE THEY COME!!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A6934E-80E7-4671-8ED7-23D5A7AF7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>
                                            <p:graphicEl>
                                              <a:dgm id="{F4A6934E-80E7-4671-8ED7-23D5A7AF7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graphicEl>
                                              <a:dgm id="{F4A6934E-80E7-4671-8ED7-23D5A7AF7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D6AA82-549F-4297-A8DA-5F1AA4D8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graphicEl>
                                              <a:dgm id="{8AD6AA82-549F-4297-A8DA-5F1AA4D8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graphicEl>
                                              <a:dgm id="{8AD6AA82-549F-4297-A8DA-5F1AA4D8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641EFB-F897-41F7-BA53-4C34BFB3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>
                                            <p:graphicEl>
                                              <a:dgm id="{06641EFB-F897-41F7-BA53-4C34BFB3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graphicEl>
                                              <a:dgm id="{06641EFB-F897-41F7-BA53-4C34BFB3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7564" y="188640"/>
            <a:ext cx="7848872" cy="856440"/>
            <a:chOff x="0" y="374755"/>
            <a:chExt cx="7848872" cy="171288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74755"/>
              <a:ext cx="7848872" cy="1712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83616" y="458371"/>
              <a:ext cx="7681640" cy="1545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3.4.1 Explain DNA replication in terms of </a:t>
              </a:r>
              <a:r>
                <a:rPr lang="en-GB" b="1" kern="1200" dirty="0" smtClean="0"/>
                <a:t>unwinding the double helix </a:t>
              </a:r>
              <a:r>
                <a:rPr lang="en-GB" kern="1200" dirty="0" smtClean="0"/>
                <a:t>and separation of the strands by </a:t>
              </a:r>
              <a:r>
                <a:rPr lang="en-GB" b="1" kern="1200" dirty="0" smtClean="0"/>
                <a:t>helicase</a:t>
              </a:r>
              <a:r>
                <a:rPr lang="en-GB" kern="1200" dirty="0" smtClean="0"/>
                <a:t>, followed by formation of the new complementary strands by </a:t>
              </a:r>
              <a:r>
                <a:rPr lang="en-GB" b="1" kern="1200" dirty="0" smtClean="0"/>
                <a:t>DNA polymerase</a:t>
              </a:r>
              <a:r>
                <a:rPr lang="en-GB" kern="1200" dirty="0" smtClean="0"/>
                <a:t>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43065" y="1406185"/>
            <a:ext cx="8257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DNA replication requires several processes to take </a:t>
            </a:r>
            <a:r>
              <a:rPr lang="en-GB" dirty="0" smtClean="0"/>
              <a:t>place. </a:t>
            </a:r>
            <a:r>
              <a:rPr lang="en-GB" dirty="0"/>
              <a:t>First the DNA double </a:t>
            </a:r>
            <a:r>
              <a:rPr lang="en-GB" dirty="0" smtClean="0"/>
              <a:t>helix needs </a:t>
            </a:r>
            <a:r>
              <a:rPr lang="en-GB" b="1" dirty="0"/>
              <a:t>to unwind </a:t>
            </a:r>
            <a:r>
              <a:rPr lang="en-GB" dirty="0"/>
              <a:t>and the two strands need to separate</a:t>
            </a:r>
          </a:p>
          <a:p>
            <a:r>
              <a:rPr lang="en-GB" dirty="0"/>
              <a:t>(or ‘unzip’). The enzyme ‘</a:t>
            </a:r>
            <a:r>
              <a:rPr lang="en-GB" b="1" dirty="0"/>
              <a:t>helicase</a:t>
            </a:r>
            <a:r>
              <a:rPr lang="en-GB" dirty="0"/>
              <a:t>’ is responsible for </a:t>
            </a:r>
            <a:r>
              <a:rPr lang="en-GB" dirty="0" smtClean="0"/>
              <a:t>this process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01722" y="21229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0" y="2405129"/>
            <a:ext cx="3258108" cy="21720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59478" y="2957080"/>
            <a:ext cx="648072" cy="7920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07550" y="3320988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3430" y="315939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Helicase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067944" y="2492313"/>
            <a:ext cx="46329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Free nucleotides which are ‘floating around’ in the </a:t>
            </a:r>
            <a:r>
              <a:rPr lang="en-GB" dirty="0" smtClean="0"/>
              <a:t>nucleus form </a:t>
            </a:r>
            <a:r>
              <a:rPr lang="en-GB" b="1" dirty="0" smtClean="0"/>
              <a:t>complementary </a:t>
            </a:r>
            <a:r>
              <a:rPr lang="en-GB" b="1" dirty="0"/>
              <a:t>pairs </a:t>
            </a:r>
            <a:r>
              <a:rPr lang="en-GB" dirty="0"/>
              <a:t>with the nucleotides of both </a:t>
            </a:r>
            <a:r>
              <a:rPr lang="en-GB" dirty="0" smtClean="0"/>
              <a:t>of the </a:t>
            </a:r>
            <a:r>
              <a:rPr lang="en-GB" dirty="0"/>
              <a:t>DNA strands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nucleotides which have formed complementary </a:t>
            </a:r>
            <a:r>
              <a:rPr lang="en-GB" dirty="0" smtClean="0"/>
              <a:t>base pairs </a:t>
            </a:r>
            <a:r>
              <a:rPr lang="en-GB" dirty="0"/>
              <a:t>with the nucleotides on the old strand now </a:t>
            </a:r>
            <a:r>
              <a:rPr lang="en-GB" b="1" dirty="0"/>
              <a:t>join </a:t>
            </a:r>
            <a:r>
              <a:rPr lang="en-GB" b="1" dirty="0" smtClean="0"/>
              <a:t>each </a:t>
            </a:r>
            <a:r>
              <a:rPr lang="en-GB" b="1" dirty="0"/>
              <a:t>other </a:t>
            </a:r>
            <a:r>
              <a:rPr lang="en-GB" dirty="0"/>
              <a:t>to form a new strand of DNA. The </a:t>
            </a:r>
            <a:r>
              <a:rPr lang="en-GB" dirty="0" smtClean="0"/>
              <a:t>enzyme ‘</a:t>
            </a:r>
            <a:r>
              <a:rPr lang="en-GB" b="1" dirty="0" smtClean="0"/>
              <a:t>DNA </a:t>
            </a:r>
            <a:r>
              <a:rPr lang="en-GB" b="1" dirty="0"/>
              <a:t>polymerase</a:t>
            </a:r>
            <a:r>
              <a:rPr lang="en-GB" dirty="0"/>
              <a:t>’ is responsible for this process. All </a:t>
            </a:r>
            <a:r>
              <a:rPr lang="en-GB" dirty="0" smtClean="0"/>
              <a:t>these processes </a:t>
            </a:r>
            <a:r>
              <a:rPr lang="en-GB" dirty="0"/>
              <a:t>result in two identical DNA double helices, </a:t>
            </a:r>
            <a:r>
              <a:rPr lang="en-GB" dirty="0" smtClean="0"/>
              <a:t>each consisting </a:t>
            </a:r>
            <a:r>
              <a:rPr lang="en-GB" dirty="0"/>
              <a:t>of one ‘old’ and one ‘new’ strand.</a:t>
            </a:r>
            <a:endParaRPr lang="en-GB" dirty="0"/>
          </a:p>
        </p:txBody>
      </p:sp>
      <p:pic>
        <p:nvPicPr>
          <p:cNvPr id="6146" name="Picture 2" descr="http://www.nature.com/scitable/content/ne0000/ne0000/ne0000/ne0000/14668888/U2.cp1.1_439542a-f1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8741"/>
            <a:ext cx="3816424" cy="24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13" grpId="0"/>
      <p:bldP spid="13" grpId="1"/>
      <p:bldP spid="13" grpId="2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nx.org/content/m46073/latest/0323_DNA_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76664" cy="36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0965" y="105273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Since every organic base will only ‘fit’ with one other </a:t>
            </a:r>
            <a:r>
              <a:rPr lang="en-GB" dirty="0" smtClean="0"/>
              <a:t>one (complementary </a:t>
            </a:r>
            <a:r>
              <a:rPr lang="en-GB" dirty="0"/>
              <a:t>base pairing), the ‘new’ strand of </a:t>
            </a:r>
            <a:r>
              <a:rPr lang="en-GB" dirty="0" smtClean="0"/>
              <a:t>DNA will </a:t>
            </a:r>
            <a:r>
              <a:rPr lang="en-GB" dirty="0"/>
              <a:t>be </a:t>
            </a:r>
            <a:r>
              <a:rPr lang="en-GB" b="1" dirty="0"/>
              <a:t>identical </a:t>
            </a:r>
            <a:r>
              <a:rPr lang="en-GB" dirty="0"/>
              <a:t>to one from which the ‘old’ strand </a:t>
            </a:r>
            <a:r>
              <a:rPr lang="en-GB" dirty="0" smtClean="0"/>
              <a:t>just separated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 </a:t>
            </a:r>
            <a:r>
              <a:rPr lang="en-GB" dirty="0"/>
              <a:t>(theoretically) this process can </a:t>
            </a:r>
            <a:r>
              <a:rPr lang="en-GB" dirty="0" smtClean="0"/>
              <a:t>continue forever </a:t>
            </a:r>
            <a:r>
              <a:rPr lang="en-GB" dirty="0"/>
              <a:t>without any change to the genetic material. </a:t>
            </a:r>
            <a:r>
              <a:rPr lang="en-GB" dirty="0" smtClean="0"/>
              <a:t>Mistakes however </a:t>
            </a:r>
            <a:r>
              <a:rPr lang="en-GB" dirty="0"/>
              <a:t>do occur and these are called mutations.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60965" y="7960"/>
            <a:ext cx="7848872" cy="856440"/>
            <a:chOff x="0" y="2156755"/>
            <a:chExt cx="7848872" cy="171288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156755"/>
              <a:ext cx="7848872" cy="1712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83616" y="2240371"/>
              <a:ext cx="7681640" cy="1545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3.4.2 Explain the significance of complementary base pairing in the conservation of the base sequence of DNA.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15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9476" y="116632"/>
            <a:ext cx="7848872" cy="856440"/>
            <a:chOff x="0" y="3938755"/>
            <a:chExt cx="7848872" cy="171288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938755"/>
              <a:ext cx="7848872" cy="1712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83616" y="4022371"/>
              <a:ext cx="7681640" cy="1545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3.4.3 State that DNA replication is semiconservative.</a:t>
              </a:r>
              <a:endParaRPr lang="en-GB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5440" y="126876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When a DNA double helix replicates into 2 DNA </a:t>
            </a:r>
            <a:r>
              <a:rPr lang="en-GB" dirty="0" smtClean="0"/>
              <a:t>double helices</a:t>
            </a:r>
            <a:r>
              <a:rPr lang="en-GB" dirty="0"/>
              <a:t>, one strand of each helix is an ‘old’ while the </a:t>
            </a:r>
            <a:r>
              <a:rPr lang="en-GB" dirty="0" smtClean="0"/>
              <a:t>other is </a:t>
            </a:r>
            <a:r>
              <a:rPr lang="en-GB" dirty="0"/>
              <a:t>‘new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/>
              <a:t>When DNA replication is described as ‘</a:t>
            </a:r>
            <a:r>
              <a:rPr lang="en-GB" dirty="0" smtClean="0"/>
              <a:t>semi-conservative’ it </a:t>
            </a:r>
            <a:r>
              <a:rPr lang="en-GB" dirty="0"/>
              <a:t>is meant that each of the two DNA molecules will have </a:t>
            </a:r>
            <a:r>
              <a:rPr lang="en-GB" dirty="0" smtClean="0"/>
              <a:t>a ‘new</a:t>
            </a:r>
            <a:r>
              <a:rPr lang="en-GB" dirty="0"/>
              <a:t>’ strand and an ‘old strand.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94128"/>
            <a:ext cx="3311450" cy="38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3.4 </a:t>
            </a:r>
            <a:r>
              <a:rPr lang="en-GB" sz="2400" dirty="0" smtClean="0">
                <a:solidFill>
                  <a:srgbClr val="C00000"/>
                </a:solidFill>
              </a:rPr>
              <a:t>DNA </a:t>
            </a:r>
            <a:r>
              <a:rPr lang="en-GB" sz="2400" dirty="0" smtClean="0">
                <a:solidFill>
                  <a:srgbClr val="C00000"/>
                </a:solidFill>
              </a:rPr>
              <a:t>replication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00" y="-10495"/>
            <a:ext cx="3734807" cy="24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23363</TotalTime>
  <Words>440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221</cp:revision>
  <dcterms:created xsi:type="dcterms:W3CDTF">2013-08-21T17:54:09Z</dcterms:created>
  <dcterms:modified xsi:type="dcterms:W3CDTF">2014-02-11T18:20:01Z</dcterms:modified>
</cp:coreProperties>
</file>