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58" r:id="rId2"/>
    <p:sldMasterId id="2147484070" r:id="rId3"/>
  </p:sldMasterIdLst>
  <p:notesMasterIdLst>
    <p:notesMasterId r:id="rId21"/>
  </p:notesMasterIdLst>
  <p:sldIdLst>
    <p:sldId id="256" r:id="rId4"/>
    <p:sldId id="257" r:id="rId5"/>
    <p:sldId id="284" r:id="rId6"/>
    <p:sldId id="394" r:id="rId7"/>
    <p:sldId id="381" r:id="rId8"/>
    <p:sldId id="380" r:id="rId9"/>
    <p:sldId id="382" r:id="rId10"/>
    <p:sldId id="383" r:id="rId11"/>
    <p:sldId id="384" r:id="rId12"/>
    <p:sldId id="393" r:id="rId13"/>
    <p:sldId id="395" r:id="rId14"/>
    <p:sldId id="396" r:id="rId15"/>
    <p:sldId id="390" r:id="rId16"/>
    <p:sldId id="391" r:id="rId17"/>
    <p:sldId id="392" r:id="rId18"/>
    <p:sldId id="397" r:id="rId19"/>
    <p:sldId id="39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71" autoAdjust="0"/>
  </p:normalViewPr>
  <p:slideViewPr>
    <p:cSldViewPr>
      <p:cViewPr>
        <p:scale>
          <a:sx n="77" d="100"/>
          <a:sy n="77" d="100"/>
        </p:scale>
        <p:origin x="-546" y="24"/>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8B04D1B3-38CF-4FF8-96D1-C81526825C94}">
      <dgm:prSet/>
      <dgm:spPr/>
      <dgm:t>
        <a:bodyPr/>
        <a:lstStyle/>
        <a:p>
          <a:r>
            <a:rPr lang="en-US" dirty="0"/>
            <a:t>Photosynthesis is the production of carbon compounds in cells using </a:t>
          </a:r>
          <a:r>
            <a:rPr lang="en-US" dirty="0" smtClean="0"/>
            <a:t>light </a:t>
          </a:r>
          <a:r>
            <a:rPr lang="en-GB" dirty="0" smtClean="0"/>
            <a:t>energy.</a:t>
          </a:r>
          <a:endParaRPr lang="en-GB" dirty="0"/>
        </a:p>
      </dgm:t>
    </dgm:pt>
    <dgm:pt modelId="{9FFF32AC-D72C-43E6-80F4-9B71F72029B8}" type="parTrans" cxnId="{AF46DF22-8D5F-4CF9-B27F-F892FA404010}">
      <dgm:prSet/>
      <dgm:spPr/>
      <dgm:t>
        <a:bodyPr/>
        <a:lstStyle/>
        <a:p>
          <a:endParaRPr lang="en-GB"/>
        </a:p>
      </dgm:t>
    </dgm:pt>
    <dgm:pt modelId="{078E9CAF-1A6A-4BA0-868E-0699A1ECD101}" type="sibTrans" cxnId="{AF46DF22-8D5F-4CF9-B27F-F892FA404010}">
      <dgm:prSet/>
      <dgm:spPr/>
      <dgm:t>
        <a:bodyPr/>
        <a:lstStyle/>
        <a:p>
          <a:endParaRPr lang="en-GB"/>
        </a:p>
      </dgm:t>
    </dgm:pt>
    <dgm:pt modelId="{1A9F227F-FB9A-49B8-89A4-47103C725980}">
      <dgm:prSet/>
      <dgm:spPr/>
      <dgm:t>
        <a:bodyPr/>
        <a:lstStyle/>
        <a:p>
          <a:r>
            <a:rPr lang="en-US" dirty="0" smtClean="0"/>
            <a:t>Visible </a:t>
          </a:r>
          <a:r>
            <a:rPr lang="en-US" dirty="0"/>
            <a:t>light has a range of wavelengths with violet the shortest </a:t>
          </a:r>
          <a:r>
            <a:rPr lang="en-US" dirty="0" smtClean="0"/>
            <a:t>wavelength </a:t>
          </a:r>
          <a:r>
            <a:rPr lang="en-GB" dirty="0" smtClean="0"/>
            <a:t>and red the longest.</a:t>
          </a:r>
          <a:endParaRPr lang="en-GB" dirty="0"/>
        </a:p>
      </dgm:t>
    </dgm:pt>
    <dgm:pt modelId="{D4D2D970-56CF-4132-9028-E696ABF355EF}" type="parTrans" cxnId="{E33AB197-B2D0-4B7D-86C2-593591C48643}">
      <dgm:prSet/>
      <dgm:spPr/>
      <dgm:t>
        <a:bodyPr/>
        <a:lstStyle/>
        <a:p>
          <a:endParaRPr lang="en-GB"/>
        </a:p>
      </dgm:t>
    </dgm:pt>
    <dgm:pt modelId="{016C73DF-7911-42EF-88E0-02860226D3A9}" type="sibTrans" cxnId="{E33AB197-B2D0-4B7D-86C2-593591C48643}">
      <dgm:prSet/>
      <dgm:spPr/>
      <dgm:t>
        <a:bodyPr/>
        <a:lstStyle/>
        <a:p>
          <a:endParaRPr lang="en-GB"/>
        </a:p>
      </dgm:t>
    </dgm:pt>
    <dgm:pt modelId="{28708889-7C4C-4E91-A101-48E3C0191035}">
      <dgm:prSet/>
      <dgm:spPr/>
      <dgm:t>
        <a:bodyPr/>
        <a:lstStyle/>
        <a:p>
          <a:r>
            <a:rPr lang="en-US" dirty="0" smtClean="0"/>
            <a:t>Chlorophyll </a:t>
          </a:r>
          <a:r>
            <a:rPr lang="en-US" dirty="0"/>
            <a:t>absorbs red and blue light most effectively and reflects </a:t>
          </a:r>
          <a:r>
            <a:rPr lang="en-US" dirty="0" smtClean="0"/>
            <a:t>green light more than other </a:t>
          </a:r>
          <a:r>
            <a:rPr lang="en-US" dirty="0" err="1" smtClean="0"/>
            <a:t>colours</a:t>
          </a:r>
          <a:r>
            <a:rPr lang="en-US" dirty="0" smtClean="0"/>
            <a:t>.</a:t>
          </a:r>
          <a:endParaRPr lang="en-GB" dirty="0"/>
        </a:p>
      </dgm:t>
    </dgm:pt>
    <dgm:pt modelId="{C860F8BA-B2A5-4D32-BEEA-5942B5C8B031}" type="parTrans" cxnId="{15CC029F-54F8-4A1F-A101-1979F7D61E3B}">
      <dgm:prSet/>
      <dgm:spPr/>
      <dgm:t>
        <a:bodyPr/>
        <a:lstStyle/>
        <a:p>
          <a:endParaRPr lang="en-GB"/>
        </a:p>
      </dgm:t>
    </dgm:pt>
    <dgm:pt modelId="{112896B6-1B06-457D-948C-46B986EE052C}" type="sibTrans" cxnId="{15CC029F-54F8-4A1F-A101-1979F7D61E3B}">
      <dgm:prSet/>
      <dgm:spPr/>
      <dgm:t>
        <a:bodyPr/>
        <a:lstStyle/>
        <a:p>
          <a:endParaRPr lang="en-GB"/>
        </a:p>
      </dgm:t>
    </dgm:pt>
    <dgm:pt modelId="{338AABCB-4080-4300-8AFD-D19F151410CF}">
      <dgm:prSet/>
      <dgm:spPr/>
      <dgm:t>
        <a:bodyPr/>
        <a:lstStyle/>
        <a:p>
          <a:r>
            <a:rPr lang="en-US" dirty="0" smtClean="0"/>
            <a:t>Oxygen </a:t>
          </a:r>
          <a:r>
            <a:rPr lang="en-US" dirty="0"/>
            <a:t>is produced in photosynthesis from the photolysis of water.</a:t>
          </a:r>
          <a:endParaRPr lang="en-GB" dirty="0"/>
        </a:p>
      </dgm:t>
    </dgm:pt>
    <dgm:pt modelId="{388D3098-492B-4E0E-8360-779B172EB58A}" type="parTrans" cxnId="{AAEC8696-D946-4D36-89B5-CF3D3C38635F}">
      <dgm:prSet/>
      <dgm:spPr/>
      <dgm:t>
        <a:bodyPr/>
        <a:lstStyle/>
        <a:p>
          <a:endParaRPr lang="en-GB"/>
        </a:p>
      </dgm:t>
    </dgm:pt>
    <dgm:pt modelId="{132B38B9-6449-40E8-830E-9D4192C4F8C2}" type="sibTrans" cxnId="{AAEC8696-D946-4D36-89B5-CF3D3C38635F}">
      <dgm:prSet/>
      <dgm:spPr/>
      <dgm:t>
        <a:bodyPr/>
        <a:lstStyle/>
        <a:p>
          <a:endParaRPr lang="en-GB"/>
        </a:p>
      </dgm:t>
    </dgm:pt>
    <dgm:pt modelId="{C1B0B9B0-253D-46CC-8543-F78F8F0CF935}">
      <dgm:prSet/>
      <dgm:spPr/>
      <dgm:t>
        <a:bodyPr/>
        <a:lstStyle/>
        <a:p>
          <a:r>
            <a:rPr lang="en-US" dirty="0" smtClean="0"/>
            <a:t>Energy </a:t>
          </a:r>
          <a:r>
            <a:rPr lang="en-US" dirty="0"/>
            <a:t>is needed to produce carbohydrates and other carbon </a:t>
          </a:r>
          <a:r>
            <a:rPr lang="en-US" dirty="0" smtClean="0"/>
            <a:t>compounds </a:t>
          </a:r>
          <a:r>
            <a:rPr lang="en-GB" dirty="0" smtClean="0"/>
            <a:t>from carbon dioxide.</a:t>
          </a:r>
          <a:endParaRPr lang="en-GB" dirty="0"/>
        </a:p>
      </dgm:t>
    </dgm:pt>
    <dgm:pt modelId="{F2690983-8FB7-48D5-9B4C-5B49A626BF03}" type="parTrans" cxnId="{0618DF4D-0A81-498A-A37D-E1855748A98B}">
      <dgm:prSet/>
      <dgm:spPr/>
      <dgm:t>
        <a:bodyPr/>
        <a:lstStyle/>
        <a:p>
          <a:endParaRPr lang="en-GB"/>
        </a:p>
      </dgm:t>
    </dgm:pt>
    <dgm:pt modelId="{704EA129-70A1-43D9-8A79-3B3401D97D70}" type="sibTrans" cxnId="{0618DF4D-0A81-498A-A37D-E1855748A98B}">
      <dgm:prSet/>
      <dgm:spPr/>
      <dgm:t>
        <a:bodyPr/>
        <a:lstStyle/>
        <a:p>
          <a:endParaRPr lang="en-GB"/>
        </a:p>
      </dgm:t>
    </dgm:pt>
    <dgm:pt modelId="{4EBE479C-BA06-4486-B34C-8AFA68456F4A}">
      <dgm:prSet/>
      <dgm:spPr/>
      <dgm:t>
        <a:bodyPr/>
        <a:lstStyle/>
        <a:p>
          <a:r>
            <a:rPr lang="en-US" dirty="0" smtClean="0"/>
            <a:t>Temperature</a:t>
          </a:r>
          <a:r>
            <a:rPr lang="en-US" dirty="0"/>
            <a:t>, light intensity and carbon dioxide concentration are </a:t>
          </a:r>
          <a:r>
            <a:rPr lang="en-US" dirty="0" smtClean="0"/>
            <a:t>possible limiting factors on the rate of photosynthesis.</a:t>
          </a:r>
          <a:endParaRPr lang="en-GB" dirty="0"/>
        </a:p>
      </dgm:t>
    </dgm:pt>
    <dgm:pt modelId="{00C8D2D7-6E91-41D4-BC8D-0FBD59D7309A}" type="parTrans" cxnId="{207B3662-E249-4962-9010-80C8B00D8614}">
      <dgm:prSet/>
      <dgm:spPr/>
      <dgm:t>
        <a:bodyPr/>
        <a:lstStyle/>
        <a:p>
          <a:endParaRPr lang="en-GB"/>
        </a:p>
      </dgm:t>
    </dgm:pt>
    <dgm:pt modelId="{7EC114A5-4CE0-4DAA-B9EF-0E32C620D30C}" type="sibTrans" cxnId="{207B3662-E249-4962-9010-80C8B00D8614}">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E4324767-A5EC-4957-BDD8-CC4CD15062A1}" type="pres">
      <dgm:prSet presAssocID="{8B04D1B3-38CF-4FF8-96D1-C81526825C94}" presName="parentText" presStyleLbl="node1" presStyleIdx="0" presStyleCnt="6">
        <dgm:presLayoutVars>
          <dgm:chMax val="0"/>
          <dgm:bulletEnabled val="1"/>
        </dgm:presLayoutVars>
      </dgm:prSet>
      <dgm:spPr/>
    </dgm:pt>
    <dgm:pt modelId="{DBDDBEE3-1780-4993-AA5F-0BD05A79D5DD}" type="pres">
      <dgm:prSet presAssocID="{078E9CAF-1A6A-4BA0-868E-0699A1ECD101}" presName="spacer" presStyleCnt="0"/>
      <dgm:spPr/>
    </dgm:pt>
    <dgm:pt modelId="{CFEBFAA5-B16D-4283-A326-6398CAAAF07F}" type="pres">
      <dgm:prSet presAssocID="{1A9F227F-FB9A-49B8-89A4-47103C725980}" presName="parentText" presStyleLbl="node1" presStyleIdx="1" presStyleCnt="6">
        <dgm:presLayoutVars>
          <dgm:chMax val="0"/>
          <dgm:bulletEnabled val="1"/>
        </dgm:presLayoutVars>
      </dgm:prSet>
      <dgm:spPr/>
      <dgm:t>
        <a:bodyPr/>
        <a:lstStyle/>
        <a:p>
          <a:endParaRPr lang="en-GB"/>
        </a:p>
      </dgm:t>
    </dgm:pt>
    <dgm:pt modelId="{1BA926D0-2D77-4B6E-8F28-3759E2861796}" type="pres">
      <dgm:prSet presAssocID="{016C73DF-7911-42EF-88E0-02860226D3A9}" presName="spacer" presStyleCnt="0"/>
      <dgm:spPr/>
    </dgm:pt>
    <dgm:pt modelId="{20BF992B-2475-4122-AACE-B73C94740B87}" type="pres">
      <dgm:prSet presAssocID="{28708889-7C4C-4E91-A101-48E3C0191035}" presName="parentText" presStyleLbl="node1" presStyleIdx="2" presStyleCnt="6">
        <dgm:presLayoutVars>
          <dgm:chMax val="0"/>
          <dgm:bulletEnabled val="1"/>
        </dgm:presLayoutVars>
      </dgm:prSet>
      <dgm:spPr/>
      <dgm:t>
        <a:bodyPr/>
        <a:lstStyle/>
        <a:p>
          <a:endParaRPr lang="en-GB"/>
        </a:p>
      </dgm:t>
    </dgm:pt>
    <dgm:pt modelId="{02D523DA-ADF6-4D15-9DBD-47A455B2846C}" type="pres">
      <dgm:prSet presAssocID="{112896B6-1B06-457D-948C-46B986EE052C}" presName="spacer" presStyleCnt="0"/>
      <dgm:spPr/>
    </dgm:pt>
    <dgm:pt modelId="{0B4B384D-3FB2-4B7C-8F9D-714B3DE84EDB}" type="pres">
      <dgm:prSet presAssocID="{338AABCB-4080-4300-8AFD-D19F151410CF}" presName="parentText" presStyleLbl="node1" presStyleIdx="3" presStyleCnt="6">
        <dgm:presLayoutVars>
          <dgm:chMax val="0"/>
          <dgm:bulletEnabled val="1"/>
        </dgm:presLayoutVars>
      </dgm:prSet>
      <dgm:spPr/>
      <dgm:t>
        <a:bodyPr/>
        <a:lstStyle/>
        <a:p>
          <a:endParaRPr lang="en-GB"/>
        </a:p>
      </dgm:t>
    </dgm:pt>
    <dgm:pt modelId="{E4A3F386-D7CA-487F-9B42-8CB6EC8D5A67}" type="pres">
      <dgm:prSet presAssocID="{132B38B9-6449-40E8-830E-9D4192C4F8C2}" presName="spacer" presStyleCnt="0"/>
      <dgm:spPr/>
    </dgm:pt>
    <dgm:pt modelId="{4708ACD2-FB72-4591-B369-05BABE4EC3EA}" type="pres">
      <dgm:prSet presAssocID="{C1B0B9B0-253D-46CC-8543-F78F8F0CF935}" presName="parentText" presStyleLbl="node1" presStyleIdx="4" presStyleCnt="6">
        <dgm:presLayoutVars>
          <dgm:chMax val="0"/>
          <dgm:bulletEnabled val="1"/>
        </dgm:presLayoutVars>
      </dgm:prSet>
      <dgm:spPr/>
      <dgm:t>
        <a:bodyPr/>
        <a:lstStyle/>
        <a:p>
          <a:endParaRPr lang="en-GB"/>
        </a:p>
      </dgm:t>
    </dgm:pt>
    <dgm:pt modelId="{B070B52A-F888-4EEF-A899-AA4D28EA7A9A}" type="pres">
      <dgm:prSet presAssocID="{704EA129-70A1-43D9-8A79-3B3401D97D70}" presName="spacer" presStyleCnt="0"/>
      <dgm:spPr/>
    </dgm:pt>
    <dgm:pt modelId="{120A9121-ED6C-432E-B8F0-6F968A70E510}" type="pres">
      <dgm:prSet presAssocID="{4EBE479C-BA06-4486-B34C-8AFA68456F4A}" presName="parentText" presStyleLbl="node1" presStyleIdx="5" presStyleCnt="6">
        <dgm:presLayoutVars>
          <dgm:chMax val="0"/>
          <dgm:bulletEnabled val="1"/>
        </dgm:presLayoutVars>
      </dgm:prSet>
      <dgm:spPr/>
      <dgm:t>
        <a:bodyPr/>
        <a:lstStyle/>
        <a:p>
          <a:endParaRPr lang="en-GB"/>
        </a:p>
      </dgm:t>
    </dgm:pt>
  </dgm:ptLst>
  <dgm:cxnLst>
    <dgm:cxn modelId="{0618DF4D-0A81-498A-A37D-E1855748A98B}" srcId="{FBAE8630-DC10-4B52-AFE9-52D0B66F20CA}" destId="{C1B0B9B0-253D-46CC-8543-F78F8F0CF935}" srcOrd="4" destOrd="0" parTransId="{F2690983-8FB7-48D5-9B4C-5B49A626BF03}" sibTransId="{704EA129-70A1-43D9-8A79-3B3401D97D70}"/>
    <dgm:cxn modelId="{18DB72B9-9ABB-4001-BFC5-239483BDCDA2}" type="presOf" srcId="{8B04D1B3-38CF-4FF8-96D1-C81526825C94}" destId="{E4324767-A5EC-4957-BDD8-CC4CD15062A1}" srcOrd="0" destOrd="0" presId="urn:microsoft.com/office/officeart/2005/8/layout/vList2"/>
    <dgm:cxn modelId="{350442DB-0996-43B8-A455-814B67904F54}" type="presOf" srcId="{FBAE8630-DC10-4B52-AFE9-52D0B66F20CA}" destId="{F9EB2F10-2B83-439B-8299-10923EE9C12E}" srcOrd="0" destOrd="0" presId="urn:microsoft.com/office/officeart/2005/8/layout/vList2"/>
    <dgm:cxn modelId="{207B3662-E249-4962-9010-80C8B00D8614}" srcId="{FBAE8630-DC10-4B52-AFE9-52D0B66F20CA}" destId="{4EBE479C-BA06-4486-B34C-8AFA68456F4A}" srcOrd="5" destOrd="0" parTransId="{00C8D2D7-6E91-41D4-BC8D-0FBD59D7309A}" sibTransId="{7EC114A5-4CE0-4DAA-B9EF-0E32C620D30C}"/>
    <dgm:cxn modelId="{E33AB197-B2D0-4B7D-86C2-593591C48643}" srcId="{FBAE8630-DC10-4B52-AFE9-52D0B66F20CA}" destId="{1A9F227F-FB9A-49B8-89A4-47103C725980}" srcOrd="1" destOrd="0" parTransId="{D4D2D970-56CF-4132-9028-E696ABF355EF}" sibTransId="{016C73DF-7911-42EF-88E0-02860226D3A9}"/>
    <dgm:cxn modelId="{E38D8ACA-8721-4DD3-BFF8-17D5A744D8F8}" type="presOf" srcId="{338AABCB-4080-4300-8AFD-D19F151410CF}" destId="{0B4B384D-3FB2-4B7C-8F9D-714B3DE84EDB}" srcOrd="0" destOrd="0" presId="urn:microsoft.com/office/officeart/2005/8/layout/vList2"/>
    <dgm:cxn modelId="{CEF6CEC2-7776-4A4A-BBE8-7A72A4B28AE8}" type="presOf" srcId="{C1B0B9B0-253D-46CC-8543-F78F8F0CF935}" destId="{4708ACD2-FB72-4591-B369-05BABE4EC3EA}" srcOrd="0" destOrd="0" presId="urn:microsoft.com/office/officeart/2005/8/layout/vList2"/>
    <dgm:cxn modelId="{24C08245-741F-4623-928F-2DE968A8619B}" type="presOf" srcId="{28708889-7C4C-4E91-A101-48E3C0191035}" destId="{20BF992B-2475-4122-AACE-B73C94740B87}" srcOrd="0" destOrd="0" presId="urn:microsoft.com/office/officeart/2005/8/layout/vList2"/>
    <dgm:cxn modelId="{50A8E32C-1D60-4903-A658-98599EE7449E}" type="presOf" srcId="{4EBE479C-BA06-4486-B34C-8AFA68456F4A}" destId="{120A9121-ED6C-432E-B8F0-6F968A70E510}" srcOrd="0" destOrd="0" presId="urn:microsoft.com/office/officeart/2005/8/layout/vList2"/>
    <dgm:cxn modelId="{15CC029F-54F8-4A1F-A101-1979F7D61E3B}" srcId="{FBAE8630-DC10-4B52-AFE9-52D0B66F20CA}" destId="{28708889-7C4C-4E91-A101-48E3C0191035}" srcOrd="2" destOrd="0" parTransId="{C860F8BA-B2A5-4D32-BEEA-5942B5C8B031}" sibTransId="{112896B6-1B06-457D-948C-46B986EE052C}"/>
    <dgm:cxn modelId="{C854E513-4655-4C53-902D-0E4F06001F5A}" type="presOf" srcId="{1A9F227F-FB9A-49B8-89A4-47103C725980}" destId="{CFEBFAA5-B16D-4283-A326-6398CAAAF07F}" srcOrd="0" destOrd="0" presId="urn:microsoft.com/office/officeart/2005/8/layout/vList2"/>
    <dgm:cxn modelId="{AF46DF22-8D5F-4CF9-B27F-F892FA404010}" srcId="{FBAE8630-DC10-4B52-AFE9-52D0B66F20CA}" destId="{8B04D1B3-38CF-4FF8-96D1-C81526825C94}" srcOrd="0" destOrd="0" parTransId="{9FFF32AC-D72C-43E6-80F4-9B71F72029B8}" sibTransId="{078E9CAF-1A6A-4BA0-868E-0699A1ECD101}"/>
    <dgm:cxn modelId="{AAEC8696-D946-4D36-89B5-CF3D3C38635F}" srcId="{FBAE8630-DC10-4B52-AFE9-52D0B66F20CA}" destId="{338AABCB-4080-4300-8AFD-D19F151410CF}" srcOrd="3" destOrd="0" parTransId="{388D3098-492B-4E0E-8360-779B172EB58A}" sibTransId="{132B38B9-6449-40E8-830E-9D4192C4F8C2}"/>
    <dgm:cxn modelId="{10C6BDE2-16FA-460F-A600-91C640402535}" type="presParOf" srcId="{F9EB2F10-2B83-439B-8299-10923EE9C12E}" destId="{E4324767-A5EC-4957-BDD8-CC4CD15062A1}" srcOrd="0" destOrd="0" presId="urn:microsoft.com/office/officeart/2005/8/layout/vList2"/>
    <dgm:cxn modelId="{FC4E3D3F-6A28-422B-8A94-1210A3EA8D00}" type="presParOf" srcId="{F9EB2F10-2B83-439B-8299-10923EE9C12E}" destId="{DBDDBEE3-1780-4993-AA5F-0BD05A79D5DD}" srcOrd="1" destOrd="0" presId="urn:microsoft.com/office/officeart/2005/8/layout/vList2"/>
    <dgm:cxn modelId="{5BF9D1B3-E65C-4D54-991C-5515E21F1C03}" type="presParOf" srcId="{F9EB2F10-2B83-439B-8299-10923EE9C12E}" destId="{CFEBFAA5-B16D-4283-A326-6398CAAAF07F}" srcOrd="2" destOrd="0" presId="urn:microsoft.com/office/officeart/2005/8/layout/vList2"/>
    <dgm:cxn modelId="{D62D9843-B399-4F68-8397-38EB4C55CED4}" type="presParOf" srcId="{F9EB2F10-2B83-439B-8299-10923EE9C12E}" destId="{1BA926D0-2D77-4B6E-8F28-3759E2861796}" srcOrd="3" destOrd="0" presId="urn:microsoft.com/office/officeart/2005/8/layout/vList2"/>
    <dgm:cxn modelId="{B8B22B81-6DC7-4442-9D75-C04823245178}" type="presParOf" srcId="{F9EB2F10-2B83-439B-8299-10923EE9C12E}" destId="{20BF992B-2475-4122-AACE-B73C94740B87}" srcOrd="4" destOrd="0" presId="urn:microsoft.com/office/officeart/2005/8/layout/vList2"/>
    <dgm:cxn modelId="{537EC29A-E678-4DE3-8DEC-91989AC47737}" type="presParOf" srcId="{F9EB2F10-2B83-439B-8299-10923EE9C12E}" destId="{02D523DA-ADF6-4D15-9DBD-47A455B2846C}" srcOrd="5" destOrd="0" presId="urn:microsoft.com/office/officeart/2005/8/layout/vList2"/>
    <dgm:cxn modelId="{E53A7ED5-17F2-4A2C-A915-C3D995EA18BE}" type="presParOf" srcId="{F9EB2F10-2B83-439B-8299-10923EE9C12E}" destId="{0B4B384D-3FB2-4B7C-8F9D-714B3DE84EDB}" srcOrd="6" destOrd="0" presId="urn:microsoft.com/office/officeart/2005/8/layout/vList2"/>
    <dgm:cxn modelId="{2F21022C-A908-4246-8ED7-550B7E758D53}" type="presParOf" srcId="{F9EB2F10-2B83-439B-8299-10923EE9C12E}" destId="{E4A3F386-D7CA-487F-9B42-8CB6EC8D5A67}" srcOrd="7" destOrd="0" presId="urn:microsoft.com/office/officeart/2005/8/layout/vList2"/>
    <dgm:cxn modelId="{4AA0EECC-F594-4AAF-BF30-0E3FB91FEF38}" type="presParOf" srcId="{F9EB2F10-2B83-439B-8299-10923EE9C12E}" destId="{4708ACD2-FB72-4591-B369-05BABE4EC3EA}" srcOrd="8" destOrd="0" presId="urn:microsoft.com/office/officeart/2005/8/layout/vList2"/>
    <dgm:cxn modelId="{CB2D5E13-2E2F-49E9-B0F9-40D929B33E65}" type="presParOf" srcId="{F9EB2F10-2B83-439B-8299-10923EE9C12E}" destId="{B070B52A-F888-4EEF-A899-AA4D28EA7A9A}" srcOrd="9" destOrd="0" presId="urn:microsoft.com/office/officeart/2005/8/layout/vList2"/>
    <dgm:cxn modelId="{49F6277C-E9CF-41A4-B106-4B99EF6025A1}" type="presParOf" srcId="{F9EB2F10-2B83-439B-8299-10923EE9C12E}" destId="{120A9121-ED6C-432E-B8F0-6F968A70E5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US" dirty="0" smtClean="0"/>
            <a:t>Experimental design—controlling relevant variables in photosynthesis experiments is essential. (3.1)</a:t>
          </a:r>
          <a:endParaRPr lang="en-GB" dirty="0"/>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77856A18-BF49-48FE-AA4B-CE17AFEF465D}">
      <dgm:prSet/>
      <dgm:spPr/>
      <dgm:t>
        <a:bodyPr/>
        <a:lstStyle/>
        <a:p>
          <a:r>
            <a:rPr lang="en-US" dirty="0"/>
            <a:t>Application: Changes to the Earth’s atmosphere, oceans and rock </a:t>
          </a:r>
          <a:r>
            <a:rPr lang="en-US" dirty="0" smtClean="0"/>
            <a:t>deposition </a:t>
          </a:r>
          <a:r>
            <a:rPr lang="en-GB" dirty="0" smtClean="0"/>
            <a:t>due to photosynthesis.</a:t>
          </a:r>
          <a:endParaRPr lang="en-GB" dirty="0"/>
        </a:p>
      </dgm:t>
    </dgm:pt>
    <dgm:pt modelId="{633FF551-7841-4E2D-AB6D-AFD6EC38D26F}" type="parTrans" cxnId="{F653E60D-AF09-45EB-872B-39FA110EDA35}">
      <dgm:prSet/>
      <dgm:spPr/>
      <dgm:t>
        <a:bodyPr/>
        <a:lstStyle/>
        <a:p>
          <a:endParaRPr lang="en-GB"/>
        </a:p>
      </dgm:t>
    </dgm:pt>
    <dgm:pt modelId="{E58FF7DE-1DDD-4F7F-802A-12CDDA7946A8}" type="sibTrans" cxnId="{F653E60D-AF09-45EB-872B-39FA110EDA35}">
      <dgm:prSet/>
      <dgm:spPr/>
      <dgm:t>
        <a:bodyPr/>
        <a:lstStyle/>
        <a:p>
          <a:endParaRPr lang="en-GB"/>
        </a:p>
      </dgm:t>
    </dgm:pt>
    <dgm:pt modelId="{990A79D4-6B73-44E5-9E57-6B38D2084403}">
      <dgm:prSet/>
      <dgm:spPr/>
      <dgm:t>
        <a:bodyPr/>
        <a:lstStyle/>
        <a:p>
          <a:r>
            <a:rPr lang="en-US" dirty="0" smtClean="0"/>
            <a:t>Skill</a:t>
          </a:r>
          <a:r>
            <a:rPr lang="en-US" dirty="0"/>
            <a:t>: Drawing an absorption spectrum for chlorophyll and an </a:t>
          </a:r>
          <a:r>
            <a:rPr lang="en-US" dirty="0" smtClean="0"/>
            <a:t>action </a:t>
          </a:r>
          <a:r>
            <a:rPr lang="en-GB" dirty="0" smtClean="0"/>
            <a:t>spectrum for photosynthesis.</a:t>
          </a:r>
          <a:endParaRPr lang="en-GB" dirty="0"/>
        </a:p>
      </dgm:t>
    </dgm:pt>
    <dgm:pt modelId="{0DA7F2C4-9893-49E2-B010-1494349EBD9D}" type="parTrans" cxnId="{1DD22ECE-3A3A-4674-ADCD-42EAD861E7FD}">
      <dgm:prSet/>
      <dgm:spPr/>
      <dgm:t>
        <a:bodyPr/>
        <a:lstStyle/>
        <a:p>
          <a:endParaRPr lang="en-GB"/>
        </a:p>
      </dgm:t>
    </dgm:pt>
    <dgm:pt modelId="{B910E615-54A8-4AC2-A19F-D82A9703BB90}" type="sibTrans" cxnId="{1DD22ECE-3A3A-4674-ADCD-42EAD861E7FD}">
      <dgm:prSet/>
      <dgm:spPr/>
      <dgm:t>
        <a:bodyPr/>
        <a:lstStyle/>
        <a:p>
          <a:endParaRPr lang="en-GB"/>
        </a:p>
      </dgm:t>
    </dgm:pt>
    <dgm:pt modelId="{268CB63F-90AB-4CA0-99B9-EE3D66D15A11}">
      <dgm:prSet/>
      <dgm:spPr/>
      <dgm:t>
        <a:bodyPr/>
        <a:lstStyle/>
        <a:p>
          <a:r>
            <a:rPr lang="en-US" dirty="0" smtClean="0"/>
            <a:t>Skill</a:t>
          </a:r>
          <a:r>
            <a:rPr lang="en-US" dirty="0"/>
            <a:t>: Design of experiments to investigate the effect of limiting factors </a:t>
          </a:r>
          <a:r>
            <a:rPr lang="en-US" dirty="0" smtClean="0"/>
            <a:t>on </a:t>
          </a:r>
          <a:r>
            <a:rPr lang="en-GB" dirty="0" smtClean="0"/>
            <a:t>photosynthesis.</a:t>
          </a:r>
          <a:endParaRPr lang="en-GB" dirty="0"/>
        </a:p>
      </dgm:t>
    </dgm:pt>
    <dgm:pt modelId="{88E9757A-3C60-4A78-BE4D-04EBFD867701}" type="parTrans" cxnId="{E1FF1BDD-F9EF-4AC0-AA02-51A8BCF40BA8}">
      <dgm:prSet/>
      <dgm:spPr/>
      <dgm:t>
        <a:bodyPr/>
        <a:lstStyle/>
        <a:p>
          <a:endParaRPr lang="en-GB"/>
        </a:p>
      </dgm:t>
    </dgm:pt>
    <dgm:pt modelId="{8BA19CA3-CF38-4EFC-8630-AD4FEB2D6970}" type="sibTrans" cxnId="{E1FF1BDD-F9EF-4AC0-AA02-51A8BCF40BA8}">
      <dgm:prSet/>
      <dgm:spPr/>
      <dgm:t>
        <a:bodyPr/>
        <a:lstStyle/>
        <a:p>
          <a:endParaRPr lang="en-GB"/>
        </a:p>
      </dgm:t>
    </dgm:pt>
    <dgm:pt modelId="{EBD78BD1-4B58-4D1E-BABC-32ABA0F7AF1A}">
      <dgm:prSet/>
      <dgm:spPr/>
      <dgm:t>
        <a:bodyPr/>
        <a:lstStyle/>
        <a:p>
          <a:r>
            <a:rPr lang="en-US" dirty="0" smtClean="0"/>
            <a:t>Skill</a:t>
          </a:r>
          <a:r>
            <a:rPr lang="en-US" dirty="0"/>
            <a:t>: Separation of photosynthetic pigments by chromatograph. (Practical 4)</a:t>
          </a:r>
          <a:endParaRPr lang="en-GB" dirty="0"/>
        </a:p>
      </dgm:t>
    </dgm:pt>
    <dgm:pt modelId="{B3F7EF15-158C-4520-BBB2-D0B94DE4771C}" type="parTrans" cxnId="{39050B27-5A4A-47E9-A019-6731EB3B87E9}">
      <dgm:prSet/>
      <dgm:spPr/>
      <dgm:t>
        <a:bodyPr/>
        <a:lstStyle/>
        <a:p>
          <a:endParaRPr lang="en-GB"/>
        </a:p>
      </dgm:t>
    </dgm:pt>
    <dgm:pt modelId="{23185AB3-B088-48CB-BF1D-9C40A53E6B76}" type="sibTrans" cxnId="{39050B27-5A4A-47E9-A019-6731EB3B87E9}">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81F9A74D-6F2A-4423-87A3-FBA9315F34FC}" type="pres">
      <dgm:prSet presAssocID="{77856A18-BF49-48FE-AA4B-CE17AFEF465D}" presName="parentText" presStyleLbl="node1" presStyleIdx="0" presStyleCnt="4">
        <dgm:presLayoutVars>
          <dgm:chMax val="0"/>
          <dgm:bulletEnabled val="1"/>
        </dgm:presLayoutVars>
      </dgm:prSet>
      <dgm:spPr/>
    </dgm:pt>
    <dgm:pt modelId="{C8774536-ED04-4018-8031-BABFC450A6C8}" type="pres">
      <dgm:prSet presAssocID="{E58FF7DE-1DDD-4F7F-802A-12CDDA7946A8}" presName="spacer" presStyleCnt="0"/>
      <dgm:spPr/>
    </dgm:pt>
    <dgm:pt modelId="{FCCEE493-C5E0-4676-BA8A-16C6EC0FF17C}" type="pres">
      <dgm:prSet presAssocID="{990A79D4-6B73-44E5-9E57-6B38D2084403}" presName="parentText" presStyleLbl="node1" presStyleIdx="1" presStyleCnt="4">
        <dgm:presLayoutVars>
          <dgm:chMax val="0"/>
          <dgm:bulletEnabled val="1"/>
        </dgm:presLayoutVars>
      </dgm:prSet>
      <dgm:spPr/>
      <dgm:t>
        <a:bodyPr/>
        <a:lstStyle/>
        <a:p>
          <a:endParaRPr lang="en-GB"/>
        </a:p>
      </dgm:t>
    </dgm:pt>
    <dgm:pt modelId="{18F5BCC6-58CC-426D-9E99-88F55A404012}" type="pres">
      <dgm:prSet presAssocID="{B910E615-54A8-4AC2-A19F-D82A9703BB90}" presName="spacer" presStyleCnt="0"/>
      <dgm:spPr/>
    </dgm:pt>
    <dgm:pt modelId="{31641588-B863-473C-8C05-8E6E6D693B17}" type="pres">
      <dgm:prSet presAssocID="{268CB63F-90AB-4CA0-99B9-EE3D66D15A11}" presName="parentText" presStyleLbl="node1" presStyleIdx="2" presStyleCnt="4">
        <dgm:presLayoutVars>
          <dgm:chMax val="0"/>
          <dgm:bulletEnabled val="1"/>
        </dgm:presLayoutVars>
      </dgm:prSet>
      <dgm:spPr/>
      <dgm:t>
        <a:bodyPr/>
        <a:lstStyle/>
        <a:p>
          <a:endParaRPr lang="en-GB"/>
        </a:p>
      </dgm:t>
    </dgm:pt>
    <dgm:pt modelId="{AD38F1F0-FA11-4628-AAEB-DB7D1E09FD19}" type="pres">
      <dgm:prSet presAssocID="{8BA19CA3-CF38-4EFC-8630-AD4FEB2D6970}" presName="spacer" presStyleCnt="0"/>
      <dgm:spPr/>
    </dgm:pt>
    <dgm:pt modelId="{C8D7856B-9B7A-4D25-8326-CA5E61C7DA7D}" type="pres">
      <dgm:prSet presAssocID="{EBD78BD1-4B58-4D1E-BABC-32ABA0F7AF1A}" presName="parentText" presStyleLbl="node1" presStyleIdx="3" presStyleCnt="4">
        <dgm:presLayoutVars>
          <dgm:chMax val="0"/>
          <dgm:bulletEnabled val="1"/>
        </dgm:presLayoutVars>
      </dgm:prSet>
      <dgm:spPr/>
      <dgm:t>
        <a:bodyPr/>
        <a:lstStyle/>
        <a:p>
          <a:endParaRPr lang="en-GB"/>
        </a:p>
      </dgm:t>
    </dgm:pt>
  </dgm:ptLst>
  <dgm:cxnLst>
    <dgm:cxn modelId="{39050B27-5A4A-47E9-A019-6731EB3B87E9}" srcId="{FBAE8630-DC10-4B52-AFE9-52D0B66F20CA}" destId="{EBD78BD1-4B58-4D1E-BABC-32ABA0F7AF1A}" srcOrd="3" destOrd="0" parTransId="{B3F7EF15-158C-4520-BBB2-D0B94DE4771C}" sibTransId="{23185AB3-B088-48CB-BF1D-9C40A53E6B76}"/>
    <dgm:cxn modelId="{E1FF1BDD-F9EF-4AC0-AA02-51A8BCF40BA8}" srcId="{FBAE8630-DC10-4B52-AFE9-52D0B66F20CA}" destId="{268CB63F-90AB-4CA0-99B9-EE3D66D15A11}" srcOrd="2" destOrd="0" parTransId="{88E9757A-3C60-4A78-BE4D-04EBFD867701}" sibTransId="{8BA19CA3-CF38-4EFC-8630-AD4FEB2D6970}"/>
    <dgm:cxn modelId="{724E0616-44A9-4CE5-8C8E-FD3521F3806C}" type="presOf" srcId="{EBD78BD1-4B58-4D1E-BABC-32ABA0F7AF1A}" destId="{C8D7856B-9B7A-4D25-8326-CA5E61C7DA7D}" srcOrd="0" destOrd="0" presId="urn:microsoft.com/office/officeart/2005/8/layout/vList2"/>
    <dgm:cxn modelId="{1DD22ECE-3A3A-4674-ADCD-42EAD861E7FD}" srcId="{FBAE8630-DC10-4B52-AFE9-52D0B66F20CA}" destId="{990A79D4-6B73-44E5-9E57-6B38D2084403}" srcOrd="1" destOrd="0" parTransId="{0DA7F2C4-9893-49E2-B010-1494349EBD9D}" sibTransId="{B910E615-54A8-4AC2-A19F-D82A9703BB90}"/>
    <dgm:cxn modelId="{4E29629E-C5D5-41F4-AAEF-B0400DC01F57}" type="presOf" srcId="{990A79D4-6B73-44E5-9E57-6B38D2084403}" destId="{FCCEE493-C5E0-4676-BA8A-16C6EC0FF17C}" srcOrd="0" destOrd="0" presId="urn:microsoft.com/office/officeart/2005/8/layout/vList2"/>
    <dgm:cxn modelId="{720BD40B-F660-46C8-B916-6EDAE0B5959E}" type="presOf" srcId="{FBAE8630-DC10-4B52-AFE9-52D0B66F20CA}" destId="{F9EB2F10-2B83-439B-8299-10923EE9C12E}" srcOrd="0" destOrd="0" presId="urn:microsoft.com/office/officeart/2005/8/layout/vList2"/>
    <dgm:cxn modelId="{3D429D20-B974-4486-8AAA-03139B3C7A48}" type="presOf" srcId="{77856A18-BF49-48FE-AA4B-CE17AFEF465D}" destId="{81F9A74D-6F2A-4423-87A3-FBA9315F34FC}" srcOrd="0" destOrd="0" presId="urn:microsoft.com/office/officeart/2005/8/layout/vList2"/>
    <dgm:cxn modelId="{1D1866F6-4D14-4E92-9A8B-16664037E005}" type="presOf" srcId="{268CB63F-90AB-4CA0-99B9-EE3D66D15A11}" destId="{31641588-B863-473C-8C05-8E6E6D693B17}" srcOrd="0" destOrd="0" presId="urn:microsoft.com/office/officeart/2005/8/layout/vList2"/>
    <dgm:cxn modelId="{F653E60D-AF09-45EB-872B-39FA110EDA35}" srcId="{FBAE8630-DC10-4B52-AFE9-52D0B66F20CA}" destId="{77856A18-BF49-48FE-AA4B-CE17AFEF465D}" srcOrd="0" destOrd="0" parTransId="{633FF551-7841-4E2D-AB6D-AFD6EC38D26F}" sibTransId="{E58FF7DE-1DDD-4F7F-802A-12CDDA7946A8}"/>
    <dgm:cxn modelId="{ECA4B771-788D-48B7-AA84-3A25125F0F25}" type="presParOf" srcId="{F9EB2F10-2B83-439B-8299-10923EE9C12E}" destId="{81F9A74D-6F2A-4423-87A3-FBA9315F34FC}" srcOrd="0" destOrd="0" presId="urn:microsoft.com/office/officeart/2005/8/layout/vList2"/>
    <dgm:cxn modelId="{7254A611-EDE7-432D-A94E-8FEDA9CAD4E8}" type="presParOf" srcId="{F9EB2F10-2B83-439B-8299-10923EE9C12E}" destId="{C8774536-ED04-4018-8031-BABFC450A6C8}" srcOrd="1" destOrd="0" presId="urn:microsoft.com/office/officeart/2005/8/layout/vList2"/>
    <dgm:cxn modelId="{707B5173-131F-4388-9B7B-17820A1699A4}" type="presParOf" srcId="{F9EB2F10-2B83-439B-8299-10923EE9C12E}" destId="{FCCEE493-C5E0-4676-BA8A-16C6EC0FF17C}" srcOrd="2" destOrd="0" presId="urn:microsoft.com/office/officeart/2005/8/layout/vList2"/>
    <dgm:cxn modelId="{91B19A6A-00FE-444B-8380-D27331FC203F}" type="presParOf" srcId="{F9EB2F10-2B83-439B-8299-10923EE9C12E}" destId="{18F5BCC6-58CC-426D-9E99-88F55A404012}" srcOrd="3" destOrd="0" presId="urn:microsoft.com/office/officeart/2005/8/layout/vList2"/>
    <dgm:cxn modelId="{D170D0AD-0532-4858-9433-C0250844898B}" type="presParOf" srcId="{F9EB2F10-2B83-439B-8299-10923EE9C12E}" destId="{31641588-B863-473C-8C05-8E6E6D693B17}" srcOrd="4" destOrd="0" presId="urn:microsoft.com/office/officeart/2005/8/layout/vList2"/>
    <dgm:cxn modelId="{42CF1C95-98F4-46A2-8293-9A16E2A80C35}" type="presParOf" srcId="{F9EB2F10-2B83-439B-8299-10923EE9C12E}" destId="{AD38F1F0-FA11-4628-AAEB-DB7D1E09FD19}" srcOrd="5" destOrd="0" presId="urn:microsoft.com/office/officeart/2005/8/layout/vList2"/>
    <dgm:cxn modelId="{1DA311A2-566E-483B-8064-4C7B08AD53C6}" type="presParOf" srcId="{F9EB2F10-2B83-439B-8299-10923EE9C12E}" destId="{C8D7856B-9B7A-4D25-8326-CA5E61C7DA7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custT="1"/>
      <dgm:spPr/>
      <dgm:t>
        <a:bodyPr/>
        <a:lstStyle/>
        <a:p>
          <a:r>
            <a:rPr lang="es-ES_tradnl" sz="2000" dirty="0" err="1" smtClean="0"/>
            <a:t>None</a:t>
          </a:r>
          <a:endParaRPr lang="en-GB" sz="2000" b="1" dirty="0"/>
        </a:p>
      </dgm:t>
    </dgm:pt>
    <dgm:pt modelId="{0F5448C9-0552-4810-ABD8-51C7555B8F5F}" type="parTrans" cxnId="{DCE3F067-98BE-438F-9ED8-641E71E735E2}">
      <dgm:prSet/>
      <dgm:spPr/>
      <dgm:t>
        <a:bodyPr/>
        <a:lstStyle/>
        <a:p>
          <a:endParaRPr lang="en-GB" sz="1200"/>
        </a:p>
      </dgm:t>
    </dgm:pt>
    <dgm:pt modelId="{52652FC3-6523-449E-B207-28E69B7FCAB7}" type="sibTrans" cxnId="{DCE3F067-98BE-438F-9ED8-641E71E735E2}">
      <dgm:prSet/>
      <dgm:spPr/>
      <dgm:t>
        <a:bodyPr/>
        <a:lstStyle/>
        <a:p>
          <a:endParaRPr lang="en-GB" sz="1200"/>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BD78BD1-4B58-4D1E-BABC-32ABA0F7AF1A}">
      <dgm:prSet/>
      <dgm:spPr/>
      <dgm:t>
        <a:bodyPr/>
        <a:lstStyle/>
        <a:p>
          <a:r>
            <a:rPr lang="en-US" dirty="0" smtClean="0"/>
            <a:t>Students should know that visible light has wavelengths between 400 and 700 </a:t>
          </a:r>
          <a:r>
            <a:rPr lang="en-US" dirty="0" err="1" smtClean="0"/>
            <a:t>nanometres</a:t>
          </a:r>
          <a:r>
            <a:rPr lang="en-US" dirty="0" smtClean="0"/>
            <a:t>, but they are not expected to recall the wavelengths of </a:t>
          </a:r>
          <a:r>
            <a:rPr lang="en-GB" dirty="0" smtClean="0"/>
            <a:t>specific colours of light.</a:t>
          </a:r>
          <a:endParaRPr lang="en-GB" dirty="0"/>
        </a:p>
      </dgm:t>
    </dgm:pt>
    <dgm:pt modelId="{B3F7EF15-158C-4520-BBB2-D0B94DE4771C}" type="parTrans" cxnId="{39050B27-5A4A-47E9-A019-6731EB3B87E9}">
      <dgm:prSet/>
      <dgm:spPr/>
      <dgm:t>
        <a:bodyPr/>
        <a:lstStyle/>
        <a:p>
          <a:endParaRPr lang="en-GB"/>
        </a:p>
      </dgm:t>
    </dgm:pt>
    <dgm:pt modelId="{23185AB3-B088-48CB-BF1D-9C40A53E6B76}" type="sibTrans" cxnId="{39050B27-5A4A-47E9-A019-6731EB3B87E9}">
      <dgm:prSet/>
      <dgm:spPr/>
      <dgm:t>
        <a:bodyPr/>
        <a:lstStyle/>
        <a:p>
          <a:endParaRPr lang="en-GB"/>
        </a:p>
      </dgm:t>
    </dgm:pt>
    <dgm:pt modelId="{BF86F3E0-9D0F-45E8-A23E-9ED434A46565}">
      <dgm:prSet/>
      <dgm:spPr/>
      <dgm:t>
        <a:bodyPr/>
        <a:lstStyle/>
        <a:p>
          <a:r>
            <a:rPr lang="en-US" dirty="0" smtClean="0"/>
            <a:t>Water </a:t>
          </a:r>
          <a:r>
            <a:rPr lang="en-US" dirty="0"/>
            <a:t>free of dissolved carbon dioxide for photosynthesis experiments </a:t>
          </a:r>
          <a:r>
            <a:rPr lang="en-US" dirty="0" smtClean="0"/>
            <a:t>can be produced by boiling and cooling water.</a:t>
          </a:r>
          <a:endParaRPr lang="en-GB" dirty="0"/>
        </a:p>
      </dgm:t>
    </dgm:pt>
    <dgm:pt modelId="{A9F24028-B41B-4ADB-938B-43D1D783DD90}" type="parTrans" cxnId="{0C28942C-19A3-4F4B-B1D6-14E5C4033146}">
      <dgm:prSet/>
      <dgm:spPr/>
      <dgm:t>
        <a:bodyPr/>
        <a:lstStyle/>
        <a:p>
          <a:endParaRPr lang="en-GB"/>
        </a:p>
      </dgm:t>
    </dgm:pt>
    <dgm:pt modelId="{7A8E9AFC-6F02-4436-A2C5-40A71025EA3A}" type="sibTrans" cxnId="{0C28942C-19A3-4F4B-B1D6-14E5C4033146}">
      <dgm:prSet/>
      <dgm:spPr/>
      <dgm:t>
        <a:bodyPr/>
        <a:lstStyle/>
        <a:p>
          <a:endParaRPr lang="en-GB"/>
        </a:p>
      </dgm:t>
    </dgm:pt>
    <dgm:pt modelId="{F3A9D7EB-7720-4104-9FAD-29BD66340A28}">
      <dgm:prSet/>
      <dgm:spPr/>
      <dgm:t>
        <a:bodyPr/>
        <a:lstStyle/>
        <a:p>
          <a:r>
            <a:rPr lang="en-US" dirty="0" smtClean="0"/>
            <a:t>Paper </a:t>
          </a:r>
          <a:r>
            <a:rPr lang="en-US" dirty="0"/>
            <a:t>chromatography can be used to separate photosynthetic pigments </a:t>
          </a:r>
          <a:r>
            <a:rPr lang="en-US" dirty="0" smtClean="0"/>
            <a:t>but thin layer chromatography gives better results.</a:t>
          </a:r>
          <a:endParaRPr lang="en-GB" dirty="0"/>
        </a:p>
      </dgm:t>
    </dgm:pt>
    <dgm:pt modelId="{ECD64313-4F20-43C2-BD5C-BF4C9F8338A0}" type="parTrans" cxnId="{132E9CF7-1A3F-4101-9772-1614EB59B724}">
      <dgm:prSet/>
      <dgm:spPr/>
      <dgm:t>
        <a:bodyPr/>
        <a:lstStyle/>
        <a:p>
          <a:endParaRPr lang="en-GB"/>
        </a:p>
      </dgm:t>
    </dgm:pt>
    <dgm:pt modelId="{766F5C60-BA68-4F79-B6E5-27A57E7F969E}" type="sibTrans" cxnId="{132E9CF7-1A3F-4101-9772-1614EB59B724}">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C8D7856B-9B7A-4D25-8326-CA5E61C7DA7D}" type="pres">
      <dgm:prSet presAssocID="{EBD78BD1-4B58-4D1E-BABC-32ABA0F7AF1A}" presName="parentText" presStyleLbl="node1" presStyleIdx="0" presStyleCnt="3">
        <dgm:presLayoutVars>
          <dgm:chMax val="0"/>
          <dgm:bulletEnabled val="1"/>
        </dgm:presLayoutVars>
      </dgm:prSet>
      <dgm:spPr/>
      <dgm:t>
        <a:bodyPr/>
        <a:lstStyle/>
        <a:p>
          <a:endParaRPr lang="en-GB"/>
        </a:p>
      </dgm:t>
    </dgm:pt>
    <dgm:pt modelId="{DA9CD691-531B-4DC9-892F-3CC4119B79E9}" type="pres">
      <dgm:prSet presAssocID="{23185AB3-B088-48CB-BF1D-9C40A53E6B76}" presName="spacer" presStyleCnt="0"/>
      <dgm:spPr/>
    </dgm:pt>
    <dgm:pt modelId="{2699326B-09B8-4E1E-B279-D5124733347D}" type="pres">
      <dgm:prSet presAssocID="{BF86F3E0-9D0F-45E8-A23E-9ED434A46565}" presName="parentText" presStyleLbl="node1" presStyleIdx="1" presStyleCnt="3">
        <dgm:presLayoutVars>
          <dgm:chMax val="0"/>
          <dgm:bulletEnabled val="1"/>
        </dgm:presLayoutVars>
      </dgm:prSet>
      <dgm:spPr/>
      <dgm:t>
        <a:bodyPr/>
        <a:lstStyle/>
        <a:p>
          <a:endParaRPr lang="en-GB"/>
        </a:p>
      </dgm:t>
    </dgm:pt>
    <dgm:pt modelId="{39B81B6E-2CD2-4607-95F3-463677767964}" type="pres">
      <dgm:prSet presAssocID="{7A8E9AFC-6F02-4436-A2C5-40A71025EA3A}" presName="spacer" presStyleCnt="0"/>
      <dgm:spPr/>
    </dgm:pt>
    <dgm:pt modelId="{B0D0FB01-2810-4A01-BE69-8028267E220C}" type="pres">
      <dgm:prSet presAssocID="{F3A9D7EB-7720-4104-9FAD-29BD66340A28}" presName="parentText" presStyleLbl="node1" presStyleIdx="2" presStyleCnt="3">
        <dgm:presLayoutVars>
          <dgm:chMax val="0"/>
          <dgm:bulletEnabled val="1"/>
        </dgm:presLayoutVars>
      </dgm:prSet>
      <dgm:spPr/>
      <dgm:t>
        <a:bodyPr/>
        <a:lstStyle/>
        <a:p>
          <a:endParaRPr lang="en-GB"/>
        </a:p>
      </dgm:t>
    </dgm:pt>
  </dgm:ptLst>
  <dgm:cxnLst>
    <dgm:cxn modelId="{F67A0306-36B9-45A2-98FB-DA7734B09F77}" type="presOf" srcId="{FBAE8630-DC10-4B52-AFE9-52D0B66F20CA}" destId="{F9EB2F10-2B83-439B-8299-10923EE9C12E}" srcOrd="0" destOrd="0" presId="urn:microsoft.com/office/officeart/2005/8/layout/vList2"/>
    <dgm:cxn modelId="{D9E3E8F6-88B7-4855-ACF2-709E78722978}" type="presOf" srcId="{EBD78BD1-4B58-4D1E-BABC-32ABA0F7AF1A}" destId="{C8D7856B-9B7A-4D25-8326-CA5E61C7DA7D}" srcOrd="0" destOrd="0" presId="urn:microsoft.com/office/officeart/2005/8/layout/vList2"/>
    <dgm:cxn modelId="{0C28942C-19A3-4F4B-B1D6-14E5C4033146}" srcId="{FBAE8630-DC10-4B52-AFE9-52D0B66F20CA}" destId="{BF86F3E0-9D0F-45E8-A23E-9ED434A46565}" srcOrd="1" destOrd="0" parTransId="{A9F24028-B41B-4ADB-938B-43D1D783DD90}" sibTransId="{7A8E9AFC-6F02-4436-A2C5-40A71025EA3A}"/>
    <dgm:cxn modelId="{132E9CF7-1A3F-4101-9772-1614EB59B724}" srcId="{FBAE8630-DC10-4B52-AFE9-52D0B66F20CA}" destId="{F3A9D7EB-7720-4104-9FAD-29BD66340A28}" srcOrd="2" destOrd="0" parTransId="{ECD64313-4F20-43C2-BD5C-BF4C9F8338A0}" sibTransId="{766F5C60-BA68-4F79-B6E5-27A57E7F969E}"/>
    <dgm:cxn modelId="{CEF5FF99-C4C6-4B23-A023-76621B89D830}" type="presOf" srcId="{BF86F3E0-9D0F-45E8-A23E-9ED434A46565}" destId="{2699326B-09B8-4E1E-B279-D5124733347D}" srcOrd="0" destOrd="0" presId="urn:microsoft.com/office/officeart/2005/8/layout/vList2"/>
    <dgm:cxn modelId="{39050B27-5A4A-47E9-A019-6731EB3B87E9}" srcId="{FBAE8630-DC10-4B52-AFE9-52D0B66F20CA}" destId="{EBD78BD1-4B58-4D1E-BABC-32ABA0F7AF1A}" srcOrd="0" destOrd="0" parTransId="{B3F7EF15-158C-4520-BBB2-D0B94DE4771C}" sibTransId="{23185AB3-B088-48CB-BF1D-9C40A53E6B76}"/>
    <dgm:cxn modelId="{A4D5BFF5-F8C1-4528-A59C-FE4AFAE1EF2D}" type="presOf" srcId="{F3A9D7EB-7720-4104-9FAD-29BD66340A28}" destId="{B0D0FB01-2810-4A01-BE69-8028267E220C}" srcOrd="0" destOrd="0" presId="urn:microsoft.com/office/officeart/2005/8/layout/vList2"/>
    <dgm:cxn modelId="{AD07BF75-7ED7-4362-ABBB-CF96FBC0313E}" type="presParOf" srcId="{F9EB2F10-2B83-439B-8299-10923EE9C12E}" destId="{C8D7856B-9B7A-4D25-8326-CA5E61C7DA7D}" srcOrd="0" destOrd="0" presId="urn:microsoft.com/office/officeart/2005/8/layout/vList2"/>
    <dgm:cxn modelId="{FA2B7B26-7EEF-43A1-A384-BBB6F8DF746D}" type="presParOf" srcId="{F9EB2F10-2B83-439B-8299-10923EE9C12E}" destId="{DA9CD691-531B-4DC9-892F-3CC4119B79E9}" srcOrd="1" destOrd="0" presId="urn:microsoft.com/office/officeart/2005/8/layout/vList2"/>
    <dgm:cxn modelId="{5B9BBBBA-79B2-4681-8A6C-0E0532D82277}" type="presParOf" srcId="{F9EB2F10-2B83-439B-8299-10923EE9C12E}" destId="{2699326B-09B8-4E1E-B279-D5124733347D}" srcOrd="2" destOrd="0" presId="urn:microsoft.com/office/officeart/2005/8/layout/vList2"/>
    <dgm:cxn modelId="{77D307D7-1FA1-4E77-B7AC-7EA0657E979F}" type="presParOf" srcId="{F9EB2F10-2B83-439B-8299-10923EE9C12E}" destId="{39B81B6E-2CD2-4607-95F3-463677767964}" srcOrd="3" destOrd="0" presId="urn:microsoft.com/office/officeart/2005/8/layout/vList2"/>
    <dgm:cxn modelId="{EC157035-4A59-4E3F-8A69-EC43098DEC16}" type="presParOf" srcId="{F9EB2F10-2B83-439B-8299-10923EE9C12E}" destId="{B0D0FB01-2810-4A01-BE69-8028267E22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4767-A5EC-4957-BDD8-CC4CD15062A1}">
      <dsp:nvSpPr>
        <dsp:cNvPr id="0" name=""/>
        <dsp:cNvSpPr/>
      </dsp:nvSpPr>
      <dsp:spPr>
        <a:xfrm>
          <a:off x="0" y="121314"/>
          <a:ext cx="8208912" cy="51642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t>Photosynthesis is the production of carbon compounds in cells using </a:t>
          </a:r>
          <a:r>
            <a:rPr lang="en-US" sz="1300" kern="1200" dirty="0" smtClean="0"/>
            <a:t>light </a:t>
          </a:r>
          <a:r>
            <a:rPr lang="en-GB" sz="1300" kern="1200" dirty="0" smtClean="0"/>
            <a:t>energy.</a:t>
          </a:r>
          <a:endParaRPr lang="en-GB" sz="1300" kern="1200" dirty="0"/>
        </a:p>
      </dsp:txBody>
      <dsp:txXfrm>
        <a:off x="25210" y="146524"/>
        <a:ext cx="8158492" cy="466007"/>
      </dsp:txXfrm>
    </dsp:sp>
    <dsp:sp modelId="{CFEBFAA5-B16D-4283-A326-6398CAAAF07F}">
      <dsp:nvSpPr>
        <dsp:cNvPr id="0" name=""/>
        <dsp:cNvSpPr/>
      </dsp:nvSpPr>
      <dsp:spPr>
        <a:xfrm>
          <a:off x="0" y="675181"/>
          <a:ext cx="8208912" cy="51642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Visible </a:t>
          </a:r>
          <a:r>
            <a:rPr lang="en-US" sz="1300" kern="1200" dirty="0"/>
            <a:t>light has a range of wavelengths with violet the shortest </a:t>
          </a:r>
          <a:r>
            <a:rPr lang="en-US" sz="1300" kern="1200" dirty="0" smtClean="0"/>
            <a:t>wavelength </a:t>
          </a:r>
          <a:r>
            <a:rPr lang="en-GB" sz="1300" kern="1200" dirty="0" smtClean="0"/>
            <a:t>and red the longest.</a:t>
          </a:r>
          <a:endParaRPr lang="en-GB" sz="1300" kern="1200" dirty="0"/>
        </a:p>
      </dsp:txBody>
      <dsp:txXfrm>
        <a:off x="25210" y="700391"/>
        <a:ext cx="8158492" cy="466007"/>
      </dsp:txXfrm>
    </dsp:sp>
    <dsp:sp modelId="{20BF992B-2475-4122-AACE-B73C94740B87}">
      <dsp:nvSpPr>
        <dsp:cNvPr id="0" name=""/>
        <dsp:cNvSpPr/>
      </dsp:nvSpPr>
      <dsp:spPr>
        <a:xfrm>
          <a:off x="0" y="1229048"/>
          <a:ext cx="8208912" cy="51642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Chlorophyll </a:t>
          </a:r>
          <a:r>
            <a:rPr lang="en-US" sz="1300" kern="1200" dirty="0"/>
            <a:t>absorbs red and blue light most effectively and reflects </a:t>
          </a:r>
          <a:r>
            <a:rPr lang="en-US" sz="1300" kern="1200" dirty="0" smtClean="0"/>
            <a:t>green light more than other </a:t>
          </a:r>
          <a:r>
            <a:rPr lang="en-US" sz="1300" kern="1200" dirty="0" err="1" smtClean="0"/>
            <a:t>colours</a:t>
          </a:r>
          <a:r>
            <a:rPr lang="en-US" sz="1300" kern="1200" dirty="0" smtClean="0"/>
            <a:t>.</a:t>
          </a:r>
          <a:endParaRPr lang="en-GB" sz="1300" kern="1200" dirty="0"/>
        </a:p>
      </dsp:txBody>
      <dsp:txXfrm>
        <a:off x="25210" y="1254258"/>
        <a:ext cx="8158492" cy="466007"/>
      </dsp:txXfrm>
    </dsp:sp>
    <dsp:sp modelId="{0B4B384D-3FB2-4B7C-8F9D-714B3DE84EDB}">
      <dsp:nvSpPr>
        <dsp:cNvPr id="0" name=""/>
        <dsp:cNvSpPr/>
      </dsp:nvSpPr>
      <dsp:spPr>
        <a:xfrm>
          <a:off x="0" y="1782915"/>
          <a:ext cx="8208912" cy="51642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Oxygen </a:t>
          </a:r>
          <a:r>
            <a:rPr lang="en-US" sz="1300" kern="1200" dirty="0"/>
            <a:t>is produced in photosynthesis from the photolysis of water.</a:t>
          </a:r>
          <a:endParaRPr lang="en-GB" sz="1300" kern="1200" dirty="0"/>
        </a:p>
      </dsp:txBody>
      <dsp:txXfrm>
        <a:off x="25210" y="1808125"/>
        <a:ext cx="8158492" cy="466007"/>
      </dsp:txXfrm>
    </dsp:sp>
    <dsp:sp modelId="{4708ACD2-FB72-4591-B369-05BABE4EC3EA}">
      <dsp:nvSpPr>
        <dsp:cNvPr id="0" name=""/>
        <dsp:cNvSpPr/>
      </dsp:nvSpPr>
      <dsp:spPr>
        <a:xfrm>
          <a:off x="0" y="2336783"/>
          <a:ext cx="8208912" cy="51642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Energy </a:t>
          </a:r>
          <a:r>
            <a:rPr lang="en-US" sz="1300" kern="1200" dirty="0"/>
            <a:t>is needed to produce carbohydrates and other carbon </a:t>
          </a:r>
          <a:r>
            <a:rPr lang="en-US" sz="1300" kern="1200" dirty="0" smtClean="0"/>
            <a:t>compounds </a:t>
          </a:r>
          <a:r>
            <a:rPr lang="en-GB" sz="1300" kern="1200" dirty="0" smtClean="0"/>
            <a:t>from carbon dioxide.</a:t>
          </a:r>
          <a:endParaRPr lang="en-GB" sz="1300" kern="1200" dirty="0"/>
        </a:p>
      </dsp:txBody>
      <dsp:txXfrm>
        <a:off x="25210" y="2361993"/>
        <a:ext cx="8158492" cy="466007"/>
      </dsp:txXfrm>
    </dsp:sp>
    <dsp:sp modelId="{120A9121-ED6C-432E-B8F0-6F968A70E510}">
      <dsp:nvSpPr>
        <dsp:cNvPr id="0" name=""/>
        <dsp:cNvSpPr/>
      </dsp:nvSpPr>
      <dsp:spPr>
        <a:xfrm>
          <a:off x="0" y="2890650"/>
          <a:ext cx="8208912" cy="516427"/>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Temperature</a:t>
          </a:r>
          <a:r>
            <a:rPr lang="en-US" sz="1300" kern="1200" dirty="0"/>
            <a:t>, light intensity and carbon dioxide concentration are </a:t>
          </a:r>
          <a:r>
            <a:rPr lang="en-US" sz="1300" kern="1200" dirty="0" smtClean="0"/>
            <a:t>possible limiting factors on the rate of photosynthesis.</a:t>
          </a:r>
          <a:endParaRPr lang="en-GB" sz="1300" kern="1200" dirty="0"/>
        </a:p>
      </dsp:txBody>
      <dsp:txXfrm>
        <a:off x="25210" y="2915860"/>
        <a:ext cx="8158492" cy="46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8583"/>
          <a:ext cx="8201891" cy="1460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Experimental design—controlling relevant variables in photosynthesis experiments is essential. (3.1)</a:t>
          </a:r>
          <a:endParaRPr lang="en-GB" sz="2600" kern="1200" dirty="0"/>
        </a:p>
      </dsp:txBody>
      <dsp:txXfrm>
        <a:off x="71279" y="79862"/>
        <a:ext cx="8059333"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9A74D-6F2A-4423-87A3-FBA9315F34FC}">
      <dsp:nvSpPr>
        <dsp:cNvPr id="0" name=""/>
        <dsp:cNvSpPr/>
      </dsp:nvSpPr>
      <dsp:spPr>
        <a:xfrm>
          <a:off x="0" y="566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Application: Changes to the Earth’s atmosphere, oceans and rock </a:t>
          </a:r>
          <a:r>
            <a:rPr lang="en-US" sz="2100" kern="1200" dirty="0" smtClean="0"/>
            <a:t>deposition </a:t>
          </a:r>
          <a:r>
            <a:rPr lang="en-GB" sz="2100" kern="1200" dirty="0" smtClean="0"/>
            <a:t>due to photosynthesis.</a:t>
          </a:r>
          <a:endParaRPr lang="en-GB" sz="2100" kern="1200" dirty="0"/>
        </a:p>
      </dsp:txBody>
      <dsp:txXfrm>
        <a:off x="40780" y="46447"/>
        <a:ext cx="8090562" cy="753819"/>
      </dsp:txXfrm>
    </dsp:sp>
    <dsp:sp modelId="{FCCEE493-C5E0-4676-BA8A-16C6EC0FF17C}">
      <dsp:nvSpPr>
        <dsp:cNvPr id="0" name=""/>
        <dsp:cNvSpPr/>
      </dsp:nvSpPr>
      <dsp:spPr>
        <a:xfrm>
          <a:off x="0" y="90152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Skill</a:t>
          </a:r>
          <a:r>
            <a:rPr lang="en-US" sz="2100" kern="1200" dirty="0"/>
            <a:t>: Drawing an absorption spectrum for chlorophyll and an </a:t>
          </a:r>
          <a:r>
            <a:rPr lang="en-US" sz="2100" kern="1200" dirty="0" smtClean="0"/>
            <a:t>action </a:t>
          </a:r>
          <a:r>
            <a:rPr lang="en-GB" sz="2100" kern="1200" dirty="0" smtClean="0"/>
            <a:t>spectrum for photosynthesis.</a:t>
          </a:r>
          <a:endParaRPr lang="en-GB" sz="2100" kern="1200" dirty="0"/>
        </a:p>
      </dsp:txBody>
      <dsp:txXfrm>
        <a:off x="40780" y="942307"/>
        <a:ext cx="8090562" cy="753819"/>
      </dsp:txXfrm>
    </dsp:sp>
    <dsp:sp modelId="{31641588-B863-473C-8C05-8E6E6D693B17}">
      <dsp:nvSpPr>
        <dsp:cNvPr id="0" name=""/>
        <dsp:cNvSpPr/>
      </dsp:nvSpPr>
      <dsp:spPr>
        <a:xfrm>
          <a:off x="0" y="179738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Skill</a:t>
          </a:r>
          <a:r>
            <a:rPr lang="en-US" sz="2100" kern="1200" dirty="0"/>
            <a:t>: Design of experiments to investigate the effect of limiting factors </a:t>
          </a:r>
          <a:r>
            <a:rPr lang="en-US" sz="2100" kern="1200" dirty="0" smtClean="0"/>
            <a:t>on </a:t>
          </a:r>
          <a:r>
            <a:rPr lang="en-GB" sz="2100" kern="1200" dirty="0" smtClean="0"/>
            <a:t>photosynthesis.</a:t>
          </a:r>
          <a:endParaRPr lang="en-GB" sz="2100" kern="1200" dirty="0"/>
        </a:p>
      </dsp:txBody>
      <dsp:txXfrm>
        <a:off x="40780" y="1838167"/>
        <a:ext cx="8090562" cy="753819"/>
      </dsp:txXfrm>
    </dsp:sp>
    <dsp:sp modelId="{C8D7856B-9B7A-4D25-8326-CA5E61C7DA7D}">
      <dsp:nvSpPr>
        <dsp:cNvPr id="0" name=""/>
        <dsp:cNvSpPr/>
      </dsp:nvSpPr>
      <dsp:spPr>
        <a:xfrm>
          <a:off x="0" y="269324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Skill</a:t>
          </a:r>
          <a:r>
            <a:rPr lang="en-US" sz="2100" kern="1200" dirty="0"/>
            <a:t>: Separation of photosynthetic pigments by chromatograph. (Practical 4)</a:t>
          </a:r>
          <a:endParaRPr lang="en-GB" sz="2100" kern="1200" dirty="0"/>
        </a:p>
      </dsp:txBody>
      <dsp:txXfrm>
        <a:off x="40780" y="2734027"/>
        <a:ext cx="8090562" cy="75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24317"/>
          <a:ext cx="8208912" cy="569328"/>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_tradnl" sz="2000" kern="1200" dirty="0" err="1" smtClean="0"/>
            <a:t>None</a:t>
          </a:r>
          <a:endParaRPr lang="en-GB" sz="2000" b="1" kern="1200" dirty="0"/>
        </a:p>
      </dsp:txBody>
      <dsp:txXfrm>
        <a:off x="27792" y="152109"/>
        <a:ext cx="8153328" cy="513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7856B-9B7A-4D25-8326-CA5E61C7DA7D}">
      <dsp:nvSpPr>
        <dsp:cNvPr id="0" name=""/>
        <dsp:cNvSpPr/>
      </dsp:nvSpPr>
      <dsp:spPr>
        <a:xfrm>
          <a:off x="0" y="23933"/>
          <a:ext cx="8172122" cy="178425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Students should know that visible light has wavelengths between 400 and 700 </a:t>
          </a:r>
          <a:r>
            <a:rPr lang="en-US" sz="2500" kern="1200" dirty="0" err="1" smtClean="0"/>
            <a:t>nanometres</a:t>
          </a:r>
          <a:r>
            <a:rPr lang="en-US" sz="2500" kern="1200" dirty="0" smtClean="0"/>
            <a:t>, but they are not expected to recall the wavelengths of </a:t>
          </a:r>
          <a:r>
            <a:rPr lang="en-GB" sz="2500" kern="1200" dirty="0" smtClean="0"/>
            <a:t>specific colours of light.</a:t>
          </a:r>
          <a:endParaRPr lang="en-GB" sz="2500" kern="1200" dirty="0"/>
        </a:p>
      </dsp:txBody>
      <dsp:txXfrm>
        <a:off x="87100" y="111033"/>
        <a:ext cx="7997922" cy="1610050"/>
      </dsp:txXfrm>
    </dsp:sp>
    <dsp:sp modelId="{2699326B-09B8-4E1E-B279-D5124733347D}">
      <dsp:nvSpPr>
        <dsp:cNvPr id="0" name=""/>
        <dsp:cNvSpPr/>
      </dsp:nvSpPr>
      <dsp:spPr>
        <a:xfrm>
          <a:off x="0" y="1880183"/>
          <a:ext cx="8172122" cy="178425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Water </a:t>
          </a:r>
          <a:r>
            <a:rPr lang="en-US" sz="2500" kern="1200" dirty="0"/>
            <a:t>free of dissolved carbon dioxide for photosynthesis experiments </a:t>
          </a:r>
          <a:r>
            <a:rPr lang="en-US" sz="2500" kern="1200" dirty="0" smtClean="0"/>
            <a:t>can be produced by boiling and cooling water.</a:t>
          </a:r>
          <a:endParaRPr lang="en-GB" sz="2500" kern="1200" dirty="0"/>
        </a:p>
      </dsp:txBody>
      <dsp:txXfrm>
        <a:off x="87100" y="1967283"/>
        <a:ext cx="7997922" cy="1610050"/>
      </dsp:txXfrm>
    </dsp:sp>
    <dsp:sp modelId="{B0D0FB01-2810-4A01-BE69-8028267E220C}">
      <dsp:nvSpPr>
        <dsp:cNvPr id="0" name=""/>
        <dsp:cNvSpPr/>
      </dsp:nvSpPr>
      <dsp:spPr>
        <a:xfrm>
          <a:off x="0" y="3736433"/>
          <a:ext cx="8172122" cy="178425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Paper </a:t>
          </a:r>
          <a:r>
            <a:rPr lang="en-US" sz="2500" kern="1200" dirty="0"/>
            <a:t>chromatography can be used to separate photosynthetic pigments </a:t>
          </a:r>
          <a:r>
            <a:rPr lang="en-US" sz="2500" kern="1200" dirty="0" smtClean="0"/>
            <a:t>but thin layer chromatography gives better results.</a:t>
          </a:r>
          <a:endParaRPr lang="en-GB" sz="2500" kern="1200" dirty="0"/>
        </a:p>
      </dsp:txBody>
      <dsp:txXfrm>
        <a:off x="87100" y="3823533"/>
        <a:ext cx="7997922" cy="1610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14/01/2016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1/14/2016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1/14/2016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1/14/2016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83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12492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29280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1/14/2016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042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1/14/2016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8242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1/14/2016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573517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1/14/2016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85204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1/14/2016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769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1/14/2016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1/14/2016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79277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13377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758991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071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21752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42839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1/14/2016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82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1/14/2016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990784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1/14/2016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70720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1/14/2016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7680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1/14/2016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1/14/2016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02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1/14/2016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2532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67203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1/14/2016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41073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1/14/2016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1/14/2016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1/14/2016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1/14/2016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1/14/2016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1/14/2016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1/14/2016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1/14/2016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467464940"/>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1/14/2016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53487199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RQm6N60bneo?t=15m32s" TargetMode="External"/><Relationship Id="rId2" Type="http://schemas.openxmlformats.org/officeDocument/2006/relationships/hyperlink" Target="https://www.youtube.com/watch?v=dbY6dCyvPPQ" TargetMode="Externa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QJqbgwoE84" TargetMode="External"/><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0PawPSdk28" TargetMode="External"/><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2.9 Photosynthesis</a:t>
            </a:r>
            <a:endParaRPr lang="en-GB" sz="2400" dirty="0" smtClean="0">
              <a:solidFill>
                <a:schemeClr val="accent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tatic.ddmcdn.com/gif/irrigation-photosynthesi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578" y="0"/>
            <a:ext cx="3653829" cy="294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cnx.org/resources/8280193506a302ccea1644c95886c75d42b625fc/graphics4.jpg"/>
          <p:cNvPicPr>
            <a:picLocks noChangeAspect="1" noChangeArrowheads="1"/>
          </p:cNvPicPr>
          <p:nvPr/>
        </p:nvPicPr>
        <p:blipFill rotWithShape="1">
          <a:blip r:embed="rId2">
            <a:extLst>
              <a:ext uri="{28A0092B-C50C-407E-A947-70E740481C1C}">
                <a14:useLocalDpi xmlns:a14="http://schemas.microsoft.com/office/drawing/2010/main" val="0"/>
              </a:ext>
            </a:extLst>
          </a:blip>
          <a:srcRect l="789" r="60124" b="27124"/>
          <a:stretch/>
        </p:blipFill>
        <p:spPr bwMode="auto">
          <a:xfrm>
            <a:off x="1399626" y="1700808"/>
            <a:ext cx="6213870" cy="8524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203609"/>
            <a:ext cx="8496944" cy="1477328"/>
          </a:xfrm>
          <a:prstGeom prst="rect">
            <a:avLst/>
          </a:prstGeom>
        </p:spPr>
        <p:txBody>
          <a:bodyPr wrap="square">
            <a:spAutoFit/>
          </a:bodyPr>
          <a:lstStyle/>
          <a:p>
            <a:r>
              <a:rPr lang="en-GB" dirty="0" smtClean="0">
                <a:solidFill>
                  <a:prstClr val="black"/>
                </a:solidFill>
              </a:rPr>
              <a:t>One of the most important steps in photosynthesis is the splitting of water to release electrons needed in later stages.</a:t>
            </a:r>
          </a:p>
          <a:p>
            <a:endParaRPr lang="en-GB" dirty="0" smtClean="0">
              <a:solidFill>
                <a:prstClr val="black"/>
              </a:solidFill>
            </a:endParaRPr>
          </a:p>
          <a:p>
            <a:endParaRPr lang="en-GB" dirty="0">
              <a:solidFill>
                <a:prstClr val="black"/>
              </a:solidFill>
            </a:endParaRPr>
          </a:p>
          <a:p>
            <a:endParaRPr lang="en-GB" dirty="0">
              <a:solidFill>
                <a:prstClr val="black"/>
              </a:solidFill>
            </a:endParaRPr>
          </a:p>
        </p:txBody>
      </p:sp>
      <p:sp>
        <p:nvSpPr>
          <p:cNvPr id="6" name="5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descr="http://leavingbio.net/PHOTOSYNTHESIS_files/image0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746" y="2680937"/>
            <a:ext cx="3792287"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55688" y="2996952"/>
            <a:ext cx="4572000" cy="1754326"/>
          </a:xfrm>
          <a:prstGeom prst="rect">
            <a:avLst/>
          </a:prstGeom>
        </p:spPr>
        <p:txBody>
          <a:bodyPr>
            <a:spAutoFit/>
          </a:bodyPr>
          <a:lstStyle/>
          <a:p>
            <a:r>
              <a:rPr lang="en-GB" dirty="0">
                <a:solidFill>
                  <a:prstClr val="black"/>
                </a:solidFill>
              </a:rPr>
              <a:t>This reaction is called </a:t>
            </a:r>
            <a:r>
              <a:rPr lang="en-GB" b="1" dirty="0">
                <a:solidFill>
                  <a:prstClr val="black"/>
                </a:solidFill>
              </a:rPr>
              <a:t>photolysis </a:t>
            </a:r>
            <a:r>
              <a:rPr lang="en-GB" dirty="0">
                <a:solidFill>
                  <a:prstClr val="black"/>
                </a:solidFill>
              </a:rPr>
              <a:t>because it happens in the light and ‘lysis’ stands for ‘disintegration’ or ‘breaking/splitting’. All of the O</a:t>
            </a:r>
            <a:r>
              <a:rPr lang="en-GB" baseline="-25000" dirty="0">
                <a:solidFill>
                  <a:prstClr val="black"/>
                </a:solidFill>
              </a:rPr>
              <a:t>2 </a:t>
            </a:r>
            <a:r>
              <a:rPr lang="en-GB" dirty="0">
                <a:solidFill>
                  <a:prstClr val="black"/>
                </a:solidFill>
              </a:rPr>
              <a:t>released in photosynthesis comes from the splitting of water molecules.</a:t>
            </a:r>
          </a:p>
        </p:txBody>
      </p:sp>
    </p:spTree>
    <p:extLst>
      <p:ext uri="{BB962C8B-B14F-4D97-AF65-F5344CB8AC3E}">
        <p14:creationId xmlns:p14="http://schemas.microsoft.com/office/powerpoint/2010/main" val="18506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500"/>
                            </p:stCondLst>
                            <p:childTnLst>
                              <p:par>
                                <p:cTn id="25" presetID="26"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325299"/>
            <a:ext cx="8496944" cy="3139321"/>
          </a:xfrm>
          <a:prstGeom prst="rect">
            <a:avLst/>
          </a:prstGeom>
        </p:spPr>
        <p:txBody>
          <a:bodyPr wrap="square">
            <a:spAutoFit/>
          </a:bodyPr>
          <a:lstStyle/>
          <a:p>
            <a:r>
              <a:rPr lang="en-GB" dirty="0" smtClean="0">
                <a:solidFill>
                  <a:prstClr val="black"/>
                </a:solidFill>
              </a:rPr>
              <a:t>The first organisms to perform photosynthesis were prokaryotes about 3.5 billion years ago. Later algae and plats started to carry our photosynthesis too. This changes the atmosphere dramatically as </a:t>
            </a:r>
            <a:r>
              <a:rPr lang="en-GB" dirty="0">
                <a:solidFill>
                  <a:prstClr val="black"/>
                </a:solidFill>
              </a:rPr>
              <a:t>O</a:t>
            </a:r>
            <a:r>
              <a:rPr lang="en-GB" baseline="-25000" dirty="0">
                <a:solidFill>
                  <a:prstClr val="black"/>
                </a:solidFill>
              </a:rPr>
              <a:t>2 </a:t>
            </a:r>
            <a:r>
              <a:rPr lang="en-GB" baseline="-25000" dirty="0" smtClean="0">
                <a:solidFill>
                  <a:prstClr val="black"/>
                </a:solidFill>
              </a:rPr>
              <a:t> </a:t>
            </a:r>
            <a:r>
              <a:rPr lang="en-GB" dirty="0" smtClean="0">
                <a:solidFill>
                  <a:prstClr val="black"/>
                </a:solidFill>
              </a:rPr>
              <a:t>was introduced rising the concentration in 200 million years by 2%. This seems insignificant but caused the oxidation of many molecules and was therefore a huge disaster for early life not adapted to this O</a:t>
            </a:r>
            <a:r>
              <a:rPr lang="en-GB" baseline="-25000" dirty="0" smtClean="0">
                <a:solidFill>
                  <a:prstClr val="black"/>
                </a:solidFill>
              </a:rPr>
              <a:t>2</a:t>
            </a:r>
            <a:r>
              <a:rPr lang="en-GB" dirty="0" smtClean="0">
                <a:solidFill>
                  <a:prstClr val="black"/>
                </a:solidFill>
              </a:rPr>
              <a:t>. This was called the great oxidation event.</a:t>
            </a:r>
          </a:p>
          <a:p>
            <a:endParaRPr lang="en-GB" dirty="0" smtClean="0">
              <a:solidFill>
                <a:prstClr val="black"/>
              </a:solidFill>
              <a:hlinkClick r:id="rId2"/>
            </a:endParaRPr>
          </a:p>
          <a:p>
            <a:r>
              <a:rPr lang="en-GB" dirty="0" smtClean="0">
                <a:solidFill>
                  <a:prstClr val="black"/>
                </a:solidFill>
                <a:hlinkClick r:id="rId3"/>
              </a:rPr>
              <a:t>VIDEO</a:t>
            </a:r>
            <a:r>
              <a:rPr lang="en-GB" dirty="0" smtClean="0">
                <a:solidFill>
                  <a:prstClr val="black"/>
                </a:solidFill>
              </a:rPr>
              <a:t> (till 19 min)</a:t>
            </a:r>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6" name="5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atmosphere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oceans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rock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deposition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due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https://cdn-assets.answersingenesis.org/img/articles/2014/02/GO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068960"/>
            <a:ext cx="4608513"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325299"/>
            <a:ext cx="8496944" cy="1200329"/>
          </a:xfrm>
          <a:prstGeom prst="rect">
            <a:avLst/>
          </a:prstGeom>
        </p:spPr>
        <p:txBody>
          <a:bodyPr wrap="square">
            <a:spAutoFit/>
          </a:bodyPr>
          <a:lstStyle/>
          <a:p>
            <a:r>
              <a:rPr lang="en-GB" dirty="0" smtClean="0">
                <a:solidFill>
                  <a:prstClr val="black"/>
                </a:solidFill>
              </a:rPr>
              <a:t>The increase </a:t>
            </a:r>
            <a:r>
              <a:rPr lang="en-GB" dirty="0" smtClean="0">
                <a:solidFill>
                  <a:prstClr val="black"/>
                </a:solidFill>
              </a:rPr>
              <a:t>of oxygen and the oxidation of iron in the oceans caused an increase of iron depositing on the ocean beds. This produced a distinctive rock formation called the </a:t>
            </a:r>
            <a:r>
              <a:rPr lang="en-GB" b="1" dirty="0" smtClean="0">
                <a:solidFill>
                  <a:prstClr val="black"/>
                </a:solidFill>
              </a:rPr>
              <a:t>banded iron formation.</a:t>
            </a:r>
          </a:p>
          <a:p>
            <a:endParaRPr lang="en-GB" dirty="0">
              <a:solidFill>
                <a:prstClr val="black"/>
              </a:solidFill>
            </a:endParaRPr>
          </a:p>
        </p:txBody>
      </p:sp>
      <p:sp>
        <p:nvSpPr>
          <p:cNvPr id="6" name="5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Earths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atmosphere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oceans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rock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deposition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due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58089" y="2391690"/>
            <a:ext cx="4371413" cy="3693319"/>
          </a:xfrm>
          <a:prstGeom prst="rect">
            <a:avLst/>
          </a:prstGeom>
          <a:noFill/>
        </p:spPr>
        <p:txBody>
          <a:bodyPr wrap="square" rtlCol="0">
            <a:spAutoFit/>
          </a:bodyPr>
          <a:lstStyle/>
          <a:p>
            <a:r>
              <a:rPr lang="en-GB" dirty="0" smtClean="0"/>
              <a:t>This banded iron formation is the most important sources of iron today, so this early photosynthesis is the reason for us having a large amount of iron today to use in manifold products.</a:t>
            </a:r>
          </a:p>
          <a:p>
            <a:endParaRPr lang="en-GB" dirty="0"/>
          </a:p>
          <a:p>
            <a:r>
              <a:rPr lang="en-GB" dirty="0" smtClean="0"/>
              <a:t>The oxygen concentration of 2% was maintained for millions of years until about 750 – 635 </a:t>
            </a:r>
            <a:r>
              <a:rPr lang="en-GB" dirty="0" err="1" smtClean="0"/>
              <a:t>mya</a:t>
            </a:r>
            <a:r>
              <a:rPr lang="en-GB" dirty="0" smtClean="0"/>
              <a:t>, when there was a significant rise in oxygen levels to the 20% we have today. This corresponds to a huge increase in biodiversity.</a:t>
            </a:r>
            <a:endParaRPr lang="en-GB" dirty="0"/>
          </a:p>
        </p:txBody>
      </p:sp>
      <p:pic>
        <p:nvPicPr>
          <p:cNvPr id="4098" name="Picture 2" descr="https://whyevolutionistrue.files.wordpress.com/2009/04/bandediron.jpeg?w=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55" y="2420888"/>
            <a:ext cx="443030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80">
                                          <p:stCondLst>
                                            <p:cond delay="0"/>
                                          </p:stCondLst>
                                        </p:cTn>
                                        <p:tgtEl>
                                          <p:spTgt spid="4098"/>
                                        </p:tgtEl>
                                      </p:cBhvr>
                                    </p:animEffect>
                                    <p:anim calcmode="lin" valueType="num">
                                      <p:cBhvr>
                                        <p:cTn id="20"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5" dur="26">
                                          <p:stCondLst>
                                            <p:cond delay="650"/>
                                          </p:stCondLst>
                                        </p:cTn>
                                        <p:tgtEl>
                                          <p:spTgt spid="4098"/>
                                        </p:tgtEl>
                                      </p:cBhvr>
                                      <p:to x="100000" y="60000"/>
                                    </p:animScale>
                                    <p:animScale>
                                      <p:cBhvr>
                                        <p:cTn id="26" dur="166" decel="50000">
                                          <p:stCondLst>
                                            <p:cond delay="676"/>
                                          </p:stCondLst>
                                        </p:cTn>
                                        <p:tgtEl>
                                          <p:spTgt spid="4098"/>
                                        </p:tgtEl>
                                      </p:cBhvr>
                                      <p:to x="100000" y="100000"/>
                                    </p:animScale>
                                    <p:animScale>
                                      <p:cBhvr>
                                        <p:cTn id="27" dur="26">
                                          <p:stCondLst>
                                            <p:cond delay="1312"/>
                                          </p:stCondLst>
                                        </p:cTn>
                                        <p:tgtEl>
                                          <p:spTgt spid="4098"/>
                                        </p:tgtEl>
                                      </p:cBhvr>
                                      <p:to x="100000" y="80000"/>
                                    </p:animScale>
                                    <p:animScale>
                                      <p:cBhvr>
                                        <p:cTn id="28" dur="166" decel="50000">
                                          <p:stCondLst>
                                            <p:cond delay="1338"/>
                                          </p:stCondLst>
                                        </p:cTn>
                                        <p:tgtEl>
                                          <p:spTgt spid="4098"/>
                                        </p:tgtEl>
                                      </p:cBhvr>
                                      <p:to x="100000" y="100000"/>
                                    </p:animScale>
                                    <p:animScale>
                                      <p:cBhvr>
                                        <p:cTn id="29" dur="26">
                                          <p:stCondLst>
                                            <p:cond delay="1642"/>
                                          </p:stCondLst>
                                        </p:cTn>
                                        <p:tgtEl>
                                          <p:spTgt spid="4098"/>
                                        </p:tgtEl>
                                      </p:cBhvr>
                                      <p:to x="100000" y="90000"/>
                                    </p:animScale>
                                    <p:animScale>
                                      <p:cBhvr>
                                        <p:cTn id="30" dur="166" decel="50000">
                                          <p:stCondLst>
                                            <p:cond delay="1668"/>
                                          </p:stCondLst>
                                        </p:cTn>
                                        <p:tgtEl>
                                          <p:spTgt spid="4098"/>
                                        </p:tgtEl>
                                      </p:cBhvr>
                                      <p:to x="100000" y="100000"/>
                                    </p:animScale>
                                    <p:animScale>
                                      <p:cBhvr>
                                        <p:cTn id="31" dur="26">
                                          <p:stCondLst>
                                            <p:cond delay="1808"/>
                                          </p:stCondLst>
                                        </p:cTn>
                                        <p:tgtEl>
                                          <p:spTgt spid="4098"/>
                                        </p:tgtEl>
                                      </p:cBhvr>
                                      <p:to x="100000" y="95000"/>
                                    </p:animScale>
                                    <p:animScale>
                                      <p:cBhvr>
                                        <p:cTn id="32" dur="166" decel="50000">
                                          <p:stCondLst>
                                            <p:cond delay="1834"/>
                                          </p:stCondLst>
                                        </p:cTn>
                                        <p:tgtEl>
                                          <p:spTgt spid="409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31557" y="1529163"/>
            <a:ext cx="8208912" cy="2031325"/>
          </a:xfrm>
          <a:prstGeom prst="rect">
            <a:avLst/>
          </a:prstGeom>
        </p:spPr>
        <p:txBody>
          <a:bodyPr wrap="square">
            <a:spAutoFit/>
          </a:bodyPr>
          <a:lstStyle/>
          <a:p>
            <a:r>
              <a:rPr lang="en-GB" dirty="0">
                <a:solidFill>
                  <a:prstClr val="black"/>
                </a:solidFill>
              </a:rPr>
              <a:t>To allow photosynthesis to take place the following </a:t>
            </a:r>
            <a:r>
              <a:rPr lang="en-GB" dirty="0" smtClean="0">
                <a:solidFill>
                  <a:prstClr val="black"/>
                </a:solidFill>
              </a:rPr>
              <a:t>criteria need </a:t>
            </a:r>
            <a:r>
              <a:rPr lang="en-GB" dirty="0">
                <a:solidFill>
                  <a:prstClr val="black"/>
                </a:solidFill>
              </a:rPr>
              <a:t>to be fulfilled:</a:t>
            </a:r>
          </a:p>
          <a:p>
            <a:pPr marL="285750" indent="-285750">
              <a:buFont typeface="Arial" panose="020B0604020202020204" pitchFamily="34" charset="0"/>
              <a:buChar char="•"/>
            </a:pPr>
            <a:r>
              <a:rPr lang="en-GB" dirty="0">
                <a:solidFill>
                  <a:prstClr val="black"/>
                </a:solidFill>
              </a:rPr>
              <a:t>presence of chlorophyll</a:t>
            </a:r>
          </a:p>
          <a:p>
            <a:pPr marL="285750" indent="-285750">
              <a:buFont typeface="Arial" panose="020B0604020202020204" pitchFamily="34" charset="0"/>
              <a:buChar char="•"/>
            </a:pPr>
            <a:r>
              <a:rPr lang="en-GB" dirty="0">
                <a:solidFill>
                  <a:prstClr val="black"/>
                </a:solidFill>
              </a:rPr>
              <a:t>presence of light</a:t>
            </a:r>
          </a:p>
          <a:p>
            <a:pPr marL="285750" indent="-285750">
              <a:buFont typeface="Arial" panose="020B0604020202020204" pitchFamily="34" charset="0"/>
              <a:buChar char="•"/>
            </a:pPr>
            <a:r>
              <a:rPr lang="en-GB" dirty="0">
                <a:solidFill>
                  <a:prstClr val="black"/>
                </a:solidFill>
              </a:rPr>
              <a:t>presence of carbon dioxide</a:t>
            </a:r>
          </a:p>
          <a:p>
            <a:pPr marL="285750" indent="-285750">
              <a:buFont typeface="Arial" panose="020B0604020202020204" pitchFamily="34" charset="0"/>
              <a:buChar char="•"/>
            </a:pPr>
            <a:r>
              <a:rPr lang="en-GB" dirty="0">
                <a:solidFill>
                  <a:prstClr val="black"/>
                </a:solidFill>
              </a:rPr>
              <a:t>presence of water</a:t>
            </a:r>
          </a:p>
          <a:p>
            <a:pPr marL="285750" indent="-285750">
              <a:buFont typeface="Arial" panose="020B0604020202020204" pitchFamily="34" charset="0"/>
              <a:buChar char="•"/>
            </a:pPr>
            <a:r>
              <a:rPr lang="en-GB" dirty="0">
                <a:solidFill>
                  <a:prstClr val="black"/>
                </a:solidFill>
              </a:rPr>
              <a:t>suitable temperature</a:t>
            </a:r>
          </a:p>
        </p:txBody>
      </p:sp>
      <p:sp>
        <p:nvSpPr>
          <p:cNvPr id="3" name="Rectangle 2"/>
          <p:cNvSpPr/>
          <p:nvPr/>
        </p:nvSpPr>
        <p:spPr>
          <a:xfrm>
            <a:off x="143476" y="3586065"/>
            <a:ext cx="8864593" cy="646331"/>
          </a:xfrm>
          <a:prstGeom prst="rect">
            <a:avLst/>
          </a:prstGeom>
        </p:spPr>
        <p:txBody>
          <a:bodyPr wrap="square">
            <a:spAutoFit/>
          </a:bodyPr>
          <a:lstStyle/>
          <a:p>
            <a:r>
              <a:rPr lang="en-GB" dirty="0">
                <a:solidFill>
                  <a:prstClr val="black"/>
                </a:solidFill>
              </a:rPr>
              <a:t>In practical work, it is possible to determine if all </a:t>
            </a:r>
            <a:r>
              <a:rPr lang="en-GB" dirty="0" smtClean="0">
                <a:solidFill>
                  <a:prstClr val="black"/>
                </a:solidFill>
              </a:rPr>
              <a:t>the above </a:t>
            </a:r>
            <a:r>
              <a:rPr lang="en-GB" dirty="0">
                <a:solidFill>
                  <a:prstClr val="black"/>
                </a:solidFill>
              </a:rPr>
              <a:t>(and maybe some other factors) are required </a:t>
            </a:r>
            <a:r>
              <a:rPr lang="en-GB" dirty="0" smtClean="0">
                <a:solidFill>
                  <a:prstClr val="black"/>
                </a:solidFill>
              </a:rPr>
              <a:t>for photosynthesis</a:t>
            </a:r>
            <a:r>
              <a:rPr lang="en-GB" dirty="0">
                <a:solidFill>
                  <a:prstClr val="black"/>
                </a:solidFill>
              </a:rPr>
              <a:t>.</a:t>
            </a:r>
          </a:p>
        </p:txBody>
      </p:sp>
      <p:sp>
        <p:nvSpPr>
          <p:cNvPr id="4" name="Rectangle 3"/>
          <p:cNvSpPr/>
          <p:nvPr/>
        </p:nvSpPr>
        <p:spPr>
          <a:xfrm>
            <a:off x="133630" y="4293096"/>
            <a:ext cx="8645899" cy="1754326"/>
          </a:xfrm>
          <a:prstGeom prst="rect">
            <a:avLst/>
          </a:prstGeom>
        </p:spPr>
        <p:txBody>
          <a:bodyPr wrap="square">
            <a:spAutoFit/>
          </a:bodyPr>
          <a:lstStyle/>
          <a:p>
            <a:r>
              <a:rPr lang="en-GB" dirty="0">
                <a:solidFill>
                  <a:prstClr val="black"/>
                </a:solidFill>
              </a:rPr>
              <a:t>The basis of the experiment is the following set </a:t>
            </a:r>
            <a:r>
              <a:rPr lang="en-GB" dirty="0" smtClean="0">
                <a:solidFill>
                  <a:prstClr val="black"/>
                </a:solidFill>
              </a:rPr>
              <a:t>of observations</a:t>
            </a:r>
            <a:r>
              <a:rPr lang="en-GB" dirty="0">
                <a:solidFill>
                  <a:prstClr val="black"/>
                </a:solidFill>
              </a:rPr>
              <a:t>:</a:t>
            </a:r>
          </a:p>
          <a:p>
            <a:pPr marL="285750" indent="-285750">
              <a:buFont typeface="Arial" panose="020B0604020202020204" pitchFamily="34" charset="0"/>
              <a:buChar char="•"/>
            </a:pPr>
            <a:r>
              <a:rPr lang="en-GB" dirty="0">
                <a:solidFill>
                  <a:prstClr val="black"/>
                </a:solidFill>
              </a:rPr>
              <a:t>the glucose produced during photosynthesis is </a:t>
            </a:r>
            <a:r>
              <a:rPr lang="en-GB" dirty="0" smtClean="0">
                <a:solidFill>
                  <a:prstClr val="black"/>
                </a:solidFill>
              </a:rPr>
              <a:t>turned to </a:t>
            </a:r>
            <a:r>
              <a:rPr lang="en-GB" dirty="0">
                <a:solidFill>
                  <a:prstClr val="black"/>
                </a:solidFill>
              </a:rPr>
              <a:t>starch;</a:t>
            </a:r>
          </a:p>
          <a:p>
            <a:pPr marL="285750" indent="-285750">
              <a:buFont typeface="Arial" panose="020B0604020202020204" pitchFamily="34" charset="0"/>
              <a:buChar char="•"/>
            </a:pPr>
            <a:r>
              <a:rPr lang="en-GB" dirty="0">
                <a:solidFill>
                  <a:prstClr val="black"/>
                </a:solidFill>
              </a:rPr>
              <a:t>a plant can be ‘</a:t>
            </a:r>
            <a:r>
              <a:rPr lang="en-GB" dirty="0" err="1">
                <a:solidFill>
                  <a:prstClr val="black"/>
                </a:solidFill>
              </a:rPr>
              <a:t>destarched</a:t>
            </a:r>
            <a:r>
              <a:rPr lang="en-GB" dirty="0">
                <a:solidFill>
                  <a:prstClr val="black"/>
                </a:solidFill>
              </a:rPr>
              <a:t>’ by placing it in a </a:t>
            </a:r>
            <a:r>
              <a:rPr lang="en-GB" dirty="0" smtClean="0">
                <a:solidFill>
                  <a:prstClr val="black"/>
                </a:solidFill>
              </a:rPr>
              <a:t>dark cupboard </a:t>
            </a:r>
            <a:r>
              <a:rPr lang="en-GB" dirty="0">
                <a:solidFill>
                  <a:prstClr val="black"/>
                </a:solidFill>
              </a:rPr>
              <a:t>for 2 days;</a:t>
            </a:r>
          </a:p>
          <a:p>
            <a:pPr marL="285750" indent="-285750">
              <a:buFont typeface="Arial" panose="020B0604020202020204" pitchFamily="34" charset="0"/>
              <a:buChar char="•"/>
            </a:pPr>
            <a:r>
              <a:rPr lang="en-GB" dirty="0">
                <a:solidFill>
                  <a:prstClr val="black"/>
                </a:solidFill>
              </a:rPr>
              <a:t>during the experiment photosynthesis may or may </a:t>
            </a:r>
            <a:r>
              <a:rPr lang="en-GB" dirty="0" smtClean="0">
                <a:solidFill>
                  <a:prstClr val="black"/>
                </a:solidFill>
              </a:rPr>
              <a:t>not take </a:t>
            </a:r>
            <a:r>
              <a:rPr lang="en-GB" dirty="0">
                <a:solidFill>
                  <a:prstClr val="black"/>
                </a:solidFill>
              </a:rPr>
              <a:t>place</a:t>
            </a:r>
            <a:r>
              <a:rPr lang="en-GB" dirty="0" smtClean="0">
                <a:solidFill>
                  <a:prstClr val="black"/>
                </a:solidFill>
              </a:rPr>
              <a:t>;</a:t>
            </a:r>
          </a:p>
          <a:p>
            <a:pPr marL="285750" indent="-285750">
              <a:buFont typeface="Arial" panose="020B0604020202020204" pitchFamily="34" charset="0"/>
              <a:buChar char="•"/>
            </a:pPr>
            <a:r>
              <a:rPr lang="en-GB" dirty="0">
                <a:solidFill>
                  <a:prstClr val="black"/>
                </a:solidFill>
              </a:rPr>
              <a:t>the presence of starch can be tested for in a simple </a:t>
            </a:r>
            <a:r>
              <a:rPr lang="en-GB" dirty="0" smtClean="0">
                <a:solidFill>
                  <a:prstClr val="black"/>
                </a:solidFill>
              </a:rPr>
              <a:t>test involving </a:t>
            </a:r>
            <a:r>
              <a:rPr lang="en-GB" dirty="0">
                <a:solidFill>
                  <a:prstClr val="black"/>
                </a:solidFill>
              </a:rPr>
              <a:t>the use of iodine (producing a </a:t>
            </a:r>
            <a:r>
              <a:rPr lang="en-GB" dirty="0" smtClean="0">
                <a:solidFill>
                  <a:prstClr val="black"/>
                </a:solidFill>
              </a:rPr>
              <a:t>blue/black colour </a:t>
            </a:r>
            <a:r>
              <a:rPr lang="en-GB" dirty="0">
                <a:solidFill>
                  <a:prstClr val="black"/>
                </a:solidFill>
              </a:rPr>
              <a:t>in the presence of starch).</a:t>
            </a:r>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Temperature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light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intensity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dioxide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concentration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495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1000"/>
                                        <p:tgtEl>
                                          <p:spTgt spid="4">
                                            <p:txEl>
                                              <p:pRg st="0" end="0"/>
                                            </p:txEl>
                                          </p:spTgt>
                                        </p:tgtEl>
                                      </p:cBhvr>
                                    </p:animEffect>
                                    <p:anim calcmode="lin" valueType="num">
                                      <p:cBhvr>
                                        <p:cTn id="6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Effect transition="in" filter="fade">
                                      <p:cBhvr>
                                        <p:cTn id="89" dur="1000"/>
                                        <p:tgtEl>
                                          <p:spTgt spid="4">
                                            <p:txEl>
                                              <p:pRg st="4" end="4"/>
                                            </p:txEl>
                                          </p:spTgt>
                                        </p:tgtEl>
                                      </p:cBhvr>
                                    </p:animEffect>
                                    <p:anim calcmode="lin" valueType="num">
                                      <p:cBhvr>
                                        <p:cTn id="9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bbc.co.uk/bitesize/standard/biology/images/temperature_graph.gif"/>
          <p:cNvPicPr>
            <a:picLocks noChangeAspect="1" noChangeArrowheads="1"/>
          </p:cNvPicPr>
          <p:nvPr/>
        </p:nvPicPr>
        <p:blipFill rotWithShape="1">
          <a:blip r:embed="rId2">
            <a:extLst>
              <a:ext uri="{28A0092B-C50C-407E-A947-70E740481C1C}">
                <a14:useLocalDpi xmlns:a14="http://schemas.microsoft.com/office/drawing/2010/main" val="0"/>
              </a:ext>
            </a:extLst>
          </a:blip>
          <a:srcRect r="3139" b="7478"/>
          <a:stretch/>
        </p:blipFill>
        <p:spPr bwMode="auto">
          <a:xfrm>
            <a:off x="3779912" y="4253150"/>
            <a:ext cx="4865748" cy="26131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3" name="Rectangle 2"/>
          <p:cNvSpPr/>
          <p:nvPr/>
        </p:nvSpPr>
        <p:spPr>
          <a:xfrm>
            <a:off x="31851" y="1196752"/>
            <a:ext cx="8856984" cy="3693319"/>
          </a:xfrm>
          <a:prstGeom prst="rect">
            <a:avLst/>
          </a:prstGeom>
        </p:spPr>
        <p:txBody>
          <a:bodyPr wrap="square">
            <a:spAutoFit/>
          </a:bodyPr>
          <a:lstStyle/>
          <a:p>
            <a:r>
              <a:rPr lang="en-GB" b="1" dirty="0" smtClean="0">
                <a:solidFill>
                  <a:prstClr val="black"/>
                </a:solidFill>
              </a:rPr>
              <a:t>Chlorophyll requirement</a:t>
            </a:r>
            <a:endParaRPr lang="en-GB" b="1" dirty="0">
              <a:solidFill>
                <a:prstClr val="black"/>
              </a:solidFill>
            </a:endParaRPr>
          </a:p>
          <a:p>
            <a:pPr marL="285750" indent="-285750">
              <a:buFont typeface="Arial" panose="020B0604020202020204" pitchFamily="34" charset="0"/>
              <a:buChar char="•"/>
            </a:pPr>
            <a:r>
              <a:rPr lang="en-GB" dirty="0">
                <a:solidFill>
                  <a:prstClr val="black"/>
                </a:solidFill>
              </a:rPr>
              <a:t>U</a:t>
            </a:r>
            <a:r>
              <a:rPr lang="en-GB" dirty="0" smtClean="0">
                <a:solidFill>
                  <a:prstClr val="black"/>
                </a:solidFill>
              </a:rPr>
              <a:t>se </a:t>
            </a:r>
            <a:r>
              <a:rPr lang="en-GB" dirty="0">
                <a:solidFill>
                  <a:prstClr val="black"/>
                </a:solidFill>
              </a:rPr>
              <a:t>a </a:t>
            </a:r>
            <a:r>
              <a:rPr lang="en-GB" dirty="0" err="1">
                <a:solidFill>
                  <a:prstClr val="black"/>
                </a:solidFill>
              </a:rPr>
              <a:t>destarched</a:t>
            </a:r>
            <a:r>
              <a:rPr lang="en-GB" dirty="0">
                <a:solidFill>
                  <a:prstClr val="black"/>
                </a:solidFill>
              </a:rPr>
              <a:t> plant with variegated leaves (</a:t>
            </a:r>
            <a:r>
              <a:rPr lang="en-GB" dirty="0" smtClean="0">
                <a:solidFill>
                  <a:prstClr val="black"/>
                </a:solidFill>
              </a:rPr>
              <a:t>green and </a:t>
            </a:r>
            <a:r>
              <a:rPr lang="en-GB" dirty="0">
                <a:solidFill>
                  <a:prstClr val="black"/>
                </a:solidFill>
              </a:rPr>
              <a:t>white)</a:t>
            </a:r>
          </a:p>
          <a:p>
            <a:pPr marL="285750" indent="-285750">
              <a:buFont typeface="Arial" panose="020B0604020202020204" pitchFamily="34" charset="0"/>
              <a:buChar char="•"/>
            </a:pPr>
            <a:r>
              <a:rPr lang="en-GB" dirty="0">
                <a:solidFill>
                  <a:prstClr val="black"/>
                </a:solidFill>
              </a:rPr>
              <a:t>T</a:t>
            </a:r>
            <a:r>
              <a:rPr lang="en-GB" dirty="0" smtClean="0">
                <a:solidFill>
                  <a:prstClr val="black"/>
                </a:solidFill>
              </a:rPr>
              <a:t>est </a:t>
            </a:r>
            <a:r>
              <a:rPr lang="en-GB" dirty="0">
                <a:solidFill>
                  <a:prstClr val="black"/>
                </a:solidFill>
              </a:rPr>
              <a:t>that the leaves contain no </a:t>
            </a:r>
            <a:r>
              <a:rPr lang="en-GB" dirty="0" smtClean="0">
                <a:solidFill>
                  <a:prstClr val="black"/>
                </a:solidFill>
              </a:rPr>
              <a:t>starch place </a:t>
            </a:r>
            <a:r>
              <a:rPr lang="en-GB" dirty="0">
                <a:solidFill>
                  <a:prstClr val="black"/>
                </a:solidFill>
              </a:rPr>
              <a:t>it in the </a:t>
            </a:r>
            <a:r>
              <a:rPr lang="en-GB" dirty="0" smtClean="0">
                <a:solidFill>
                  <a:prstClr val="black"/>
                </a:solidFill>
              </a:rPr>
              <a:t>light after </a:t>
            </a:r>
            <a:r>
              <a:rPr lang="en-GB" dirty="0">
                <a:solidFill>
                  <a:prstClr val="black"/>
                </a:solidFill>
              </a:rPr>
              <a:t>a day, the leaf will show that the white parts </a:t>
            </a:r>
            <a:r>
              <a:rPr lang="en-GB" dirty="0" smtClean="0">
                <a:solidFill>
                  <a:prstClr val="black"/>
                </a:solidFill>
              </a:rPr>
              <a:t>still contain </a:t>
            </a:r>
            <a:r>
              <a:rPr lang="en-GB" dirty="0">
                <a:solidFill>
                  <a:prstClr val="black"/>
                </a:solidFill>
              </a:rPr>
              <a:t>no starch but the green parts show the </a:t>
            </a:r>
            <a:r>
              <a:rPr lang="en-GB" dirty="0" smtClean="0">
                <a:solidFill>
                  <a:prstClr val="black"/>
                </a:solidFill>
              </a:rPr>
              <a:t>presence of starch.</a:t>
            </a:r>
          </a:p>
          <a:p>
            <a:endParaRPr lang="en-GB" dirty="0">
              <a:solidFill>
                <a:prstClr val="black"/>
              </a:solidFill>
            </a:endParaRPr>
          </a:p>
          <a:p>
            <a:r>
              <a:rPr lang="en-GB" dirty="0">
                <a:solidFill>
                  <a:prstClr val="black"/>
                </a:solidFill>
              </a:rPr>
              <a:t>This demonstrates the need for chlorophyll in the </a:t>
            </a:r>
            <a:r>
              <a:rPr lang="en-GB" dirty="0" smtClean="0">
                <a:solidFill>
                  <a:prstClr val="black"/>
                </a:solidFill>
              </a:rPr>
              <a:t>process of </a:t>
            </a:r>
            <a:r>
              <a:rPr lang="en-GB" dirty="0">
                <a:solidFill>
                  <a:prstClr val="black"/>
                </a:solidFill>
              </a:rPr>
              <a:t>photosynthesis</a:t>
            </a:r>
            <a:r>
              <a:rPr lang="en-GB" dirty="0" smtClean="0">
                <a:solidFill>
                  <a:prstClr val="black"/>
                </a:solidFill>
              </a:rPr>
              <a:t>.</a:t>
            </a:r>
          </a:p>
          <a:p>
            <a:endParaRPr lang="en-GB" dirty="0">
              <a:solidFill>
                <a:prstClr val="black"/>
              </a:solidFill>
            </a:endParaRPr>
          </a:p>
          <a:p>
            <a:r>
              <a:rPr lang="en-GB" b="1" dirty="0" smtClean="0">
                <a:solidFill>
                  <a:prstClr val="black"/>
                </a:solidFill>
              </a:rPr>
              <a:t>Temperature requirement</a:t>
            </a:r>
            <a:endParaRPr lang="en-GB" b="1" dirty="0">
              <a:solidFill>
                <a:prstClr val="black"/>
              </a:solidFill>
            </a:endParaRPr>
          </a:p>
          <a:p>
            <a:r>
              <a:rPr lang="en-GB" dirty="0">
                <a:solidFill>
                  <a:prstClr val="black"/>
                </a:solidFill>
              </a:rPr>
              <a:t>The enzymes involved in photosynthesis have </a:t>
            </a:r>
            <a:r>
              <a:rPr lang="en-GB" dirty="0" smtClean="0">
                <a:solidFill>
                  <a:prstClr val="black"/>
                </a:solidFill>
              </a:rPr>
              <a:t>temperature ranges </a:t>
            </a:r>
            <a:r>
              <a:rPr lang="en-GB" dirty="0">
                <a:solidFill>
                  <a:prstClr val="black"/>
                </a:solidFill>
              </a:rPr>
              <a:t>in which they are most effective. These vary </a:t>
            </a:r>
            <a:r>
              <a:rPr lang="en-GB" dirty="0" smtClean="0">
                <a:solidFill>
                  <a:prstClr val="black"/>
                </a:solidFill>
              </a:rPr>
              <a:t>from enzyme </a:t>
            </a:r>
            <a:r>
              <a:rPr lang="en-GB" dirty="0">
                <a:solidFill>
                  <a:prstClr val="black"/>
                </a:solidFill>
              </a:rPr>
              <a:t>to enzyme. The rate is therefore highest at </a:t>
            </a:r>
            <a:r>
              <a:rPr lang="en-GB" dirty="0" smtClean="0">
                <a:solidFill>
                  <a:prstClr val="black"/>
                </a:solidFill>
              </a:rPr>
              <a:t>the optimum </a:t>
            </a:r>
            <a:r>
              <a:rPr lang="en-GB" dirty="0">
                <a:solidFill>
                  <a:prstClr val="black"/>
                </a:solidFill>
              </a:rPr>
              <a:t>temperature and lower at both low and </a:t>
            </a:r>
            <a:r>
              <a:rPr lang="en-GB" dirty="0" smtClean="0">
                <a:solidFill>
                  <a:prstClr val="black"/>
                </a:solidFill>
              </a:rPr>
              <a:t>high temperatures</a:t>
            </a:r>
            <a:r>
              <a:rPr lang="en-GB" dirty="0">
                <a:solidFill>
                  <a:prstClr val="black"/>
                </a:solidFill>
              </a:rPr>
              <a:t>.</a:t>
            </a:r>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Temperature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light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intensity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dioxide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concentration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656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122"/>
                                        </p:tgtEl>
                                        <p:attrNameLst>
                                          <p:attrName>style.visibility</p:attrName>
                                        </p:attrNameLst>
                                      </p:cBhvr>
                                      <p:to>
                                        <p:strVal val="visible"/>
                                      </p:to>
                                    </p:set>
                                    <p:animEffect transition="in" filter="wipe(down)">
                                      <p:cBhvr>
                                        <p:cTn id="54" dur="580">
                                          <p:stCondLst>
                                            <p:cond delay="0"/>
                                          </p:stCondLst>
                                        </p:cTn>
                                        <p:tgtEl>
                                          <p:spTgt spid="5122"/>
                                        </p:tgtEl>
                                      </p:cBhvr>
                                    </p:animEffect>
                                    <p:anim calcmode="lin" valueType="num">
                                      <p:cBhvr>
                                        <p:cTn id="55"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60" dur="26">
                                          <p:stCondLst>
                                            <p:cond delay="650"/>
                                          </p:stCondLst>
                                        </p:cTn>
                                        <p:tgtEl>
                                          <p:spTgt spid="5122"/>
                                        </p:tgtEl>
                                      </p:cBhvr>
                                      <p:to x="100000" y="60000"/>
                                    </p:animScale>
                                    <p:animScale>
                                      <p:cBhvr>
                                        <p:cTn id="61" dur="166" decel="50000">
                                          <p:stCondLst>
                                            <p:cond delay="676"/>
                                          </p:stCondLst>
                                        </p:cTn>
                                        <p:tgtEl>
                                          <p:spTgt spid="5122"/>
                                        </p:tgtEl>
                                      </p:cBhvr>
                                      <p:to x="100000" y="100000"/>
                                    </p:animScale>
                                    <p:animScale>
                                      <p:cBhvr>
                                        <p:cTn id="62" dur="26">
                                          <p:stCondLst>
                                            <p:cond delay="1312"/>
                                          </p:stCondLst>
                                        </p:cTn>
                                        <p:tgtEl>
                                          <p:spTgt spid="5122"/>
                                        </p:tgtEl>
                                      </p:cBhvr>
                                      <p:to x="100000" y="80000"/>
                                    </p:animScale>
                                    <p:animScale>
                                      <p:cBhvr>
                                        <p:cTn id="63" dur="166" decel="50000">
                                          <p:stCondLst>
                                            <p:cond delay="1338"/>
                                          </p:stCondLst>
                                        </p:cTn>
                                        <p:tgtEl>
                                          <p:spTgt spid="5122"/>
                                        </p:tgtEl>
                                      </p:cBhvr>
                                      <p:to x="100000" y="100000"/>
                                    </p:animScale>
                                    <p:animScale>
                                      <p:cBhvr>
                                        <p:cTn id="64" dur="26">
                                          <p:stCondLst>
                                            <p:cond delay="1642"/>
                                          </p:stCondLst>
                                        </p:cTn>
                                        <p:tgtEl>
                                          <p:spTgt spid="5122"/>
                                        </p:tgtEl>
                                      </p:cBhvr>
                                      <p:to x="100000" y="90000"/>
                                    </p:animScale>
                                    <p:animScale>
                                      <p:cBhvr>
                                        <p:cTn id="65" dur="166" decel="50000">
                                          <p:stCondLst>
                                            <p:cond delay="1668"/>
                                          </p:stCondLst>
                                        </p:cTn>
                                        <p:tgtEl>
                                          <p:spTgt spid="5122"/>
                                        </p:tgtEl>
                                      </p:cBhvr>
                                      <p:to x="100000" y="100000"/>
                                    </p:animScale>
                                    <p:animScale>
                                      <p:cBhvr>
                                        <p:cTn id="66" dur="26">
                                          <p:stCondLst>
                                            <p:cond delay="1808"/>
                                          </p:stCondLst>
                                        </p:cTn>
                                        <p:tgtEl>
                                          <p:spTgt spid="5122"/>
                                        </p:tgtEl>
                                      </p:cBhvr>
                                      <p:to x="100000" y="95000"/>
                                    </p:animScale>
                                    <p:animScale>
                                      <p:cBhvr>
                                        <p:cTn id="67"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22085" y="1484784"/>
            <a:ext cx="8568952" cy="2308324"/>
          </a:xfrm>
          <a:prstGeom prst="rect">
            <a:avLst/>
          </a:prstGeom>
        </p:spPr>
        <p:txBody>
          <a:bodyPr wrap="square">
            <a:spAutoFit/>
          </a:bodyPr>
          <a:lstStyle/>
          <a:p>
            <a:r>
              <a:rPr lang="en-GB" b="1" dirty="0">
                <a:solidFill>
                  <a:prstClr val="black"/>
                </a:solidFill>
              </a:rPr>
              <a:t>CO</a:t>
            </a:r>
            <a:r>
              <a:rPr lang="en-GB" baseline="-25000" dirty="0">
                <a:solidFill>
                  <a:prstClr val="black"/>
                </a:solidFill>
              </a:rPr>
              <a:t>2 </a:t>
            </a:r>
            <a:r>
              <a:rPr lang="en-GB" baseline="-25000" dirty="0" smtClean="0">
                <a:solidFill>
                  <a:prstClr val="black"/>
                </a:solidFill>
              </a:rPr>
              <a:t> </a:t>
            </a:r>
            <a:r>
              <a:rPr lang="en-GB" b="1" dirty="0" smtClean="0">
                <a:solidFill>
                  <a:prstClr val="black"/>
                </a:solidFill>
              </a:rPr>
              <a:t>requirement</a:t>
            </a:r>
            <a:endParaRPr lang="en-GB" b="1" dirty="0">
              <a:solidFill>
                <a:prstClr val="black"/>
              </a:solidFill>
            </a:endParaRPr>
          </a:p>
          <a:p>
            <a:r>
              <a:rPr lang="en-GB" dirty="0">
                <a:solidFill>
                  <a:prstClr val="black"/>
                </a:solidFill>
              </a:rPr>
              <a:t>Two </a:t>
            </a:r>
            <a:r>
              <a:rPr lang="en-GB" dirty="0" err="1">
                <a:solidFill>
                  <a:prstClr val="black"/>
                </a:solidFill>
              </a:rPr>
              <a:t>destarched</a:t>
            </a:r>
            <a:r>
              <a:rPr lang="en-GB" dirty="0">
                <a:solidFill>
                  <a:prstClr val="black"/>
                </a:solidFill>
              </a:rPr>
              <a:t> plants are placed in the light but </a:t>
            </a:r>
            <a:r>
              <a:rPr lang="en-GB" dirty="0" smtClean="0">
                <a:solidFill>
                  <a:prstClr val="black"/>
                </a:solidFill>
              </a:rPr>
              <a:t>covered with </a:t>
            </a:r>
            <a:r>
              <a:rPr lang="en-GB" dirty="0">
                <a:solidFill>
                  <a:prstClr val="black"/>
                </a:solidFill>
              </a:rPr>
              <a:t>a transparent plastic bag. Under the bag (with one </a:t>
            </a:r>
            <a:r>
              <a:rPr lang="en-GB" dirty="0" smtClean="0">
                <a:solidFill>
                  <a:prstClr val="black"/>
                </a:solidFill>
              </a:rPr>
              <a:t>of the </a:t>
            </a:r>
            <a:r>
              <a:rPr lang="en-GB" dirty="0">
                <a:solidFill>
                  <a:prstClr val="black"/>
                </a:solidFill>
              </a:rPr>
              <a:t>plants), a small beaker of </a:t>
            </a:r>
            <a:r>
              <a:rPr lang="en-GB" b="1" dirty="0">
                <a:solidFill>
                  <a:prstClr val="black"/>
                </a:solidFill>
              </a:rPr>
              <a:t>soda-lime</a:t>
            </a:r>
            <a:r>
              <a:rPr lang="en-GB" dirty="0">
                <a:solidFill>
                  <a:prstClr val="black"/>
                </a:solidFill>
              </a:rPr>
              <a:t> (which </a:t>
            </a:r>
            <a:r>
              <a:rPr lang="en-GB" dirty="0" smtClean="0">
                <a:solidFill>
                  <a:prstClr val="black"/>
                </a:solidFill>
              </a:rPr>
              <a:t>contains </a:t>
            </a:r>
            <a:r>
              <a:rPr lang="en-GB" dirty="0" err="1" smtClean="0">
                <a:solidFill>
                  <a:prstClr val="black"/>
                </a:solidFill>
              </a:rPr>
              <a:t>NaOH</a:t>
            </a:r>
            <a:r>
              <a:rPr lang="en-GB" dirty="0">
                <a:solidFill>
                  <a:prstClr val="black"/>
                </a:solidFill>
              </a:rPr>
              <a:t>) is placed (this absorbs carbon dioxide from the air</a:t>
            </a:r>
            <a:r>
              <a:rPr lang="en-GB" dirty="0" smtClean="0">
                <a:solidFill>
                  <a:prstClr val="black"/>
                </a:solidFill>
              </a:rPr>
              <a:t>). When </a:t>
            </a:r>
            <a:r>
              <a:rPr lang="en-GB" dirty="0">
                <a:solidFill>
                  <a:prstClr val="black"/>
                </a:solidFill>
              </a:rPr>
              <a:t>the plants are tested for starch the next day, the </a:t>
            </a:r>
            <a:r>
              <a:rPr lang="en-GB" dirty="0" smtClean="0">
                <a:solidFill>
                  <a:prstClr val="black"/>
                </a:solidFill>
              </a:rPr>
              <a:t>plant with </a:t>
            </a:r>
            <a:r>
              <a:rPr lang="en-GB" dirty="0">
                <a:solidFill>
                  <a:prstClr val="black"/>
                </a:solidFill>
              </a:rPr>
              <a:t>the soda-lime will have had no photosynthesis, </a:t>
            </a:r>
            <a:r>
              <a:rPr lang="en-GB" dirty="0" smtClean="0">
                <a:solidFill>
                  <a:prstClr val="black"/>
                </a:solidFill>
              </a:rPr>
              <a:t>while the </a:t>
            </a:r>
            <a:r>
              <a:rPr lang="en-GB" dirty="0">
                <a:solidFill>
                  <a:prstClr val="black"/>
                </a:solidFill>
              </a:rPr>
              <a:t>other plant will show the presence of starch, </a:t>
            </a:r>
            <a:r>
              <a:rPr lang="en-GB" dirty="0" smtClean="0">
                <a:solidFill>
                  <a:prstClr val="black"/>
                </a:solidFill>
              </a:rPr>
              <a:t>indicating the </a:t>
            </a:r>
            <a:r>
              <a:rPr lang="en-GB" dirty="0">
                <a:solidFill>
                  <a:prstClr val="black"/>
                </a:solidFill>
              </a:rPr>
              <a:t>need for carbon dioxide to allow </a:t>
            </a:r>
            <a:r>
              <a:rPr lang="en-GB" dirty="0" smtClean="0">
                <a:solidFill>
                  <a:prstClr val="black"/>
                </a:solidFill>
              </a:rPr>
              <a:t>photosynthesis.</a:t>
            </a:r>
            <a:endParaRPr lang="en-GB" dirty="0">
              <a:solidFill>
                <a:prstClr val="black"/>
              </a:solidFill>
            </a:endParaRPr>
          </a:p>
        </p:txBody>
      </p:sp>
      <p:sp>
        <p:nvSpPr>
          <p:cNvPr id="3" name="Rectangle 2"/>
          <p:cNvSpPr/>
          <p:nvPr/>
        </p:nvSpPr>
        <p:spPr>
          <a:xfrm>
            <a:off x="132129" y="3888372"/>
            <a:ext cx="8562128" cy="1754326"/>
          </a:xfrm>
          <a:prstGeom prst="rect">
            <a:avLst/>
          </a:prstGeom>
        </p:spPr>
        <p:txBody>
          <a:bodyPr wrap="square">
            <a:spAutoFit/>
          </a:bodyPr>
          <a:lstStyle/>
          <a:p>
            <a:r>
              <a:rPr lang="en-GB" b="1" dirty="0">
                <a:solidFill>
                  <a:prstClr val="black"/>
                </a:solidFill>
              </a:rPr>
              <a:t>Light </a:t>
            </a:r>
            <a:r>
              <a:rPr lang="en-GB" b="1" dirty="0" smtClean="0">
                <a:solidFill>
                  <a:prstClr val="black"/>
                </a:solidFill>
              </a:rPr>
              <a:t>requirement</a:t>
            </a:r>
            <a:endParaRPr lang="en-GB" b="1" dirty="0">
              <a:solidFill>
                <a:prstClr val="black"/>
              </a:solidFill>
            </a:endParaRPr>
          </a:p>
          <a:p>
            <a:r>
              <a:rPr lang="en-GB" dirty="0">
                <a:solidFill>
                  <a:prstClr val="black"/>
                </a:solidFill>
              </a:rPr>
              <a:t>A </a:t>
            </a:r>
            <a:r>
              <a:rPr lang="en-GB" dirty="0" err="1">
                <a:solidFill>
                  <a:prstClr val="black"/>
                </a:solidFill>
              </a:rPr>
              <a:t>destarched</a:t>
            </a:r>
            <a:r>
              <a:rPr lang="en-GB" dirty="0">
                <a:solidFill>
                  <a:prstClr val="black"/>
                </a:solidFill>
              </a:rPr>
              <a:t> plant left in a dark cupboard will </a:t>
            </a:r>
            <a:r>
              <a:rPr lang="en-GB" dirty="0" smtClean="0">
                <a:solidFill>
                  <a:prstClr val="black"/>
                </a:solidFill>
              </a:rPr>
              <a:t>contain </a:t>
            </a:r>
            <a:r>
              <a:rPr lang="en-GB" b="1" dirty="0" smtClean="0">
                <a:solidFill>
                  <a:prstClr val="black"/>
                </a:solidFill>
              </a:rPr>
              <a:t>no </a:t>
            </a:r>
            <a:r>
              <a:rPr lang="en-GB" b="1" dirty="0">
                <a:solidFill>
                  <a:prstClr val="black"/>
                </a:solidFill>
              </a:rPr>
              <a:t>starch </a:t>
            </a:r>
            <a:r>
              <a:rPr lang="en-GB" dirty="0">
                <a:solidFill>
                  <a:prstClr val="black"/>
                </a:solidFill>
              </a:rPr>
              <a:t>a day later, while a similar plant placed </a:t>
            </a:r>
            <a:r>
              <a:rPr lang="en-GB" dirty="0" smtClean="0">
                <a:solidFill>
                  <a:prstClr val="black"/>
                </a:solidFill>
              </a:rPr>
              <a:t>in the </a:t>
            </a:r>
            <a:r>
              <a:rPr lang="en-GB" dirty="0">
                <a:solidFill>
                  <a:prstClr val="black"/>
                </a:solidFill>
              </a:rPr>
              <a:t>light will have photosynthesised and starch will </a:t>
            </a:r>
            <a:r>
              <a:rPr lang="en-GB" dirty="0" smtClean="0">
                <a:solidFill>
                  <a:prstClr val="black"/>
                </a:solidFill>
              </a:rPr>
              <a:t>be found</a:t>
            </a:r>
            <a:r>
              <a:rPr lang="en-GB" dirty="0">
                <a:solidFill>
                  <a:prstClr val="black"/>
                </a:solidFill>
              </a:rPr>
              <a:t>. Alternatively we can cover part of a leaf of a </a:t>
            </a:r>
            <a:r>
              <a:rPr lang="en-GB" dirty="0" smtClean="0">
                <a:solidFill>
                  <a:prstClr val="black"/>
                </a:solidFill>
              </a:rPr>
              <a:t>green </a:t>
            </a:r>
            <a:r>
              <a:rPr lang="en-GB" dirty="0" err="1" smtClean="0">
                <a:solidFill>
                  <a:prstClr val="black"/>
                </a:solidFill>
              </a:rPr>
              <a:t>destarched</a:t>
            </a:r>
            <a:r>
              <a:rPr lang="en-GB" dirty="0" smtClean="0">
                <a:solidFill>
                  <a:prstClr val="black"/>
                </a:solidFill>
              </a:rPr>
              <a:t> </a:t>
            </a:r>
            <a:r>
              <a:rPr lang="en-GB" dirty="0">
                <a:solidFill>
                  <a:prstClr val="black"/>
                </a:solidFill>
              </a:rPr>
              <a:t>plant which is placed in the light and </a:t>
            </a:r>
            <a:r>
              <a:rPr lang="en-GB" dirty="0" smtClean="0">
                <a:solidFill>
                  <a:prstClr val="black"/>
                </a:solidFill>
              </a:rPr>
              <a:t>show the </a:t>
            </a:r>
            <a:r>
              <a:rPr lang="en-GB" dirty="0">
                <a:solidFill>
                  <a:prstClr val="black"/>
                </a:solidFill>
              </a:rPr>
              <a:t>absence of starch the next day. So, light is essential </a:t>
            </a:r>
            <a:r>
              <a:rPr lang="en-GB" dirty="0" smtClean="0">
                <a:solidFill>
                  <a:prstClr val="black"/>
                </a:solidFill>
              </a:rPr>
              <a:t>for photosynthesis</a:t>
            </a:r>
            <a:r>
              <a:rPr lang="en-GB" dirty="0">
                <a:solidFill>
                  <a:prstClr val="black"/>
                </a:solidFill>
              </a:rPr>
              <a:t>.</a:t>
            </a:r>
          </a:p>
        </p:txBody>
      </p:sp>
      <p:sp>
        <p:nvSpPr>
          <p:cNvPr id="4" name="Rectangle 3"/>
          <p:cNvSpPr/>
          <p:nvPr/>
        </p:nvSpPr>
        <p:spPr>
          <a:xfrm>
            <a:off x="107049" y="5661248"/>
            <a:ext cx="8555304" cy="923330"/>
          </a:xfrm>
          <a:prstGeom prst="rect">
            <a:avLst/>
          </a:prstGeom>
        </p:spPr>
        <p:txBody>
          <a:bodyPr wrap="square">
            <a:spAutoFit/>
          </a:bodyPr>
          <a:lstStyle/>
          <a:p>
            <a:r>
              <a:rPr lang="en-GB" dirty="0">
                <a:solidFill>
                  <a:prstClr val="black"/>
                </a:solidFill>
              </a:rPr>
              <a:t>The highest rate of photosynthesis will be reached </a:t>
            </a:r>
            <a:r>
              <a:rPr lang="en-GB" dirty="0" smtClean="0">
                <a:solidFill>
                  <a:prstClr val="black"/>
                </a:solidFill>
              </a:rPr>
              <a:t>by providing </a:t>
            </a:r>
            <a:r>
              <a:rPr lang="en-GB" dirty="0">
                <a:solidFill>
                  <a:prstClr val="black"/>
                </a:solidFill>
              </a:rPr>
              <a:t>the plant with its </a:t>
            </a:r>
            <a:r>
              <a:rPr lang="en-GB" b="1" dirty="0">
                <a:solidFill>
                  <a:prstClr val="black"/>
                </a:solidFill>
              </a:rPr>
              <a:t>optimum </a:t>
            </a:r>
            <a:r>
              <a:rPr lang="en-GB" b="1" dirty="0" smtClean="0">
                <a:solidFill>
                  <a:prstClr val="black"/>
                </a:solidFill>
              </a:rPr>
              <a:t>temperature, maximum </a:t>
            </a:r>
            <a:r>
              <a:rPr lang="en-GB" b="1" dirty="0">
                <a:solidFill>
                  <a:prstClr val="black"/>
                </a:solidFill>
              </a:rPr>
              <a:t>light intensity and maximum carbon </a:t>
            </a:r>
            <a:r>
              <a:rPr lang="en-GB" b="1" dirty="0" smtClean="0">
                <a:solidFill>
                  <a:prstClr val="black"/>
                </a:solidFill>
              </a:rPr>
              <a:t>dioxide concentration</a:t>
            </a:r>
            <a:r>
              <a:rPr lang="en-GB" dirty="0">
                <a:solidFill>
                  <a:prstClr val="black"/>
                </a:solidFill>
              </a:rPr>
              <a:t>.</a:t>
            </a:r>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Temperature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light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intensity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dioxide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concentration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920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22085" y="1179677"/>
            <a:ext cx="8568952" cy="4647426"/>
          </a:xfrm>
          <a:prstGeom prst="rect">
            <a:avLst/>
          </a:prstGeom>
        </p:spPr>
        <p:txBody>
          <a:bodyPr wrap="square">
            <a:spAutoFit/>
          </a:bodyPr>
          <a:lstStyle/>
          <a:p>
            <a:r>
              <a:rPr lang="en-GB" sz="2000" b="1" dirty="0" smtClean="0">
                <a:solidFill>
                  <a:prstClr val="black"/>
                </a:solidFill>
              </a:rPr>
              <a:t>Activity 1 </a:t>
            </a:r>
            <a:r>
              <a:rPr lang="en-GB" dirty="0" smtClean="0">
                <a:solidFill>
                  <a:prstClr val="black"/>
                </a:solidFill>
              </a:rPr>
              <a:t/>
            </a:r>
            <a:br>
              <a:rPr lang="en-GB" dirty="0" smtClean="0">
                <a:solidFill>
                  <a:prstClr val="black"/>
                </a:solidFill>
              </a:rPr>
            </a:br>
            <a:endParaRPr lang="en-GB" dirty="0" smtClean="0">
              <a:solidFill>
                <a:prstClr val="black"/>
              </a:solidFill>
            </a:endParaRPr>
          </a:p>
          <a:p>
            <a:r>
              <a:rPr lang="en-GB" i="1" dirty="0" smtClean="0">
                <a:solidFill>
                  <a:prstClr val="black"/>
                </a:solidFill>
              </a:rPr>
              <a:t>Read page 136 and 137 (the green text)</a:t>
            </a:r>
            <a:r>
              <a:rPr lang="en-GB" dirty="0" smtClean="0">
                <a:solidFill>
                  <a:prstClr val="black"/>
                </a:solidFill>
              </a:rPr>
              <a:t>.</a:t>
            </a:r>
          </a:p>
          <a:p>
            <a:pPr marL="285750" indent="-285750">
              <a:buFont typeface="Wingdings"/>
              <a:buChar char="à"/>
            </a:pPr>
            <a:r>
              <a:rPr lang="en-GB" dirty="0" smtClean="0">
                <a:solidFill>
                  <a:prstClr val="black"/>
                </a:solidFill>
              </a:rPr>
              <a:t>Do a basic design of an experiment on one of the limiting factors we have discussed and answer the three bullet point in the green part on top of page 137.</a:t>
            </a:r>
          </a:p>
          <a:p>
            <a:pPr marL="285750" indent="-285750">
              <a:buFont typeface="Wingdings"/>
              <a:buChar char="à"/>
            </a:pPr>
            <a:endParaRPr lang="en-GB" dirty="0">
              <a:solidFill>
                <a:prstClr val="black"/>
              </a:solidFill>
            </a:endParaRPr>
          </a:p>
          <a:p>
            <a:r>
              <a:rPr lang="en-GB" sz="2000" b="1" dirty="0">
                <a:solidFill>
                  <a:prstClr val="black"/>
                </a:solidFill>
              </a:rPr>
              <a:t>Activity </a:t>
            </a:r>
            <a:r>
              <a:rPr lang="en-GB" sz="2000" b="1" dirty="0" smtClean="0">
                <a:solidFill>
                  <a:prstClr val="black"/>
                </a:solidFill>
              </a:rPr>
              <a:t>2 </a:t>
            </a:r>
            <a:r>
              <a:rPr lang="en-GB" dirty="0">
                <a:solidFill>
                  <a:prstClr val="black"/>
                </a:solidFill>
              </a:rPr>
              <a:t/>
            </a:r>
            <a:br>
              <a:rPr lang="en-GB" dirty="0">
                <a:solidFill>
                  <a:prstClr val="black"/>
                </a:solidFill>
              </a:rPr>
            </a:br>
            <a:endParaRPr lang="en-GB" dirty="0">
              <a:solidFill>
                <a:prstClr val="black"/>
              </a:solidFill>
            </a:endParaRPr>
          </a:p>
          <a:p>
            <a:r>
              <a:rPr lang="en-GB" i="1" dirty="0">
                <a:solidFill>
                  <a:prstClr val="black"/>
                </a:solidFill>
              </a:rPr>
              <a:t>Read page </a:t>
            </a:r>
            <a:r>
              <a:rPr lang="en-GB" i="1" dirty="0" smtClean="0">
                <a:solidFill>
                  <a:prstClr val="black"/>
                </a:solidFill>
              </a:rPr>
              <a:t>137 </a:t>
            </a:r>
            <a:r>
              <a:rPr lang="en-GB" i="1" dirty="0">
                <a:solidFill>
                  <a:prstClr val="black"/>
                </a:solidFill>
              </a:rPr>
              <a:t>and </a:t>
            </a:r>
            <a:r>
              <a:rPr lang="en-GB" i="1" dirty="0" smtClean="0">
                <a:solidFill>
                  <a:prstClr val="black"/>
                </a:solidFill>
              </a:rPr>
              <a:t>138 </a:t>
            </a:r>
            <a:r>
              <a:rPr lang="en-GB" i="1" dirty="0">
                <a:solidFill>
                  <a:prstClr val="black"/>
                </a:solidFill>
              </a:rPr>
              <a:t>(the </a:t>
            </a:r>
            <a:r>
              <a:rPr lang="en-GB" i="1" dirty="0" smtClean="0">
                <a:solidFill>
                  <a:prstClr val="black"/>
                </a:solidFill>
              </a:rPr>
              <a:t>purple </a:t>
            </a:r>
            <a:r>
              <a:rPr lang="en-GB" i="1" dirty="0">
                <a:solidFill>
                  <a:prstClr val="black"/>
                </a:solidFill>
              </a:rPr>
              <a:t>text)</a:t>
            </a:r>
            <a:r>
              <a:rPr lang="en-GB" dirty="0">
                <a:solidFill>
                  <a:prstClr val="black"/>
                </a:solidFill>
              </a:rPr>
              <a:t>.</a:t>
            </a:r>
          </a:p>
          <a:p>
            <a:pPr marL="285750" indent="-285750">
              <a:buFont typeface="Wingdings"/>
              <a:buChar char="à"/>
            </a:pPr>
            <a:r>
              <a:rPr lang="en-GB" dirty="0" smtClean="0">
                <a:solidFill>
                  <a:prstClr val="black"/>
                </a:solidFill>
              </a:rPr>
              <a:t>Answer the 3 questions on page 138</a:t>
            </a:r>
          </a:p>
          <a:p>
            <a:pPr marL="285750" indent="-285750">
              <a:buFont typeface="Wingdings"/>
              <a:buChar char="à"/>
            </a:pPr>
            <a:endParaRPr lang="en-GB" dirty="0">
              <a:solidFill>
                <a:prstClr val="black"/>
              </a:solidFill>
            </a:endParaRPr>
          </a:p>
          <a:p>
            <a:pPr marL="285750" indent="-285750">
              <a:buFont typeface="Wingdings"/>
              <a:buChar char="à"/>
            </a:pPr>
            <a:endParaRPr lang="en-GB" dirty="0" smtClean="0">
              <a:solidFill>
                <a:prstClr val="black"/>
              </a:solidFill>
            </a:endParaRPr>
          </a:p>
          <a:p>
            <a:pPr algn="ctr"/>
            <a:r>
              <a:rPr lang="en-GB" sz="2000" dirty="0" smtClean="0">
                <a:solidFill>
                  <a:srgbClr val="1003BD"/>
                </a:solidFill>
              </a:rPr>
              <a:t>When you finish you explain one by one your conclusions of both activities, first all of activity 1, then all of activity 2 </a:t>
            </a:r>
            <a:endParaRPr lang="en-GB" sz="2000" dirty="0">
              <a:solidFill>
                <a:srgbClr val="1003BD"/>
              </a:solidFill>
            </a:endParaRPr>
          </a:p>
          <a:p>
            <a:pPr marL="285750" indent="-285750">
              <a:buFont typeface="Wingdings"/>
              <a:buChar char="à"/>
            </a:pPr>
            <a:endParaRPr lang="en-GB" dirty="0">
              <a:solidFill>
                <a:prstClr val="black"/>
              </a:solidFill>
            </a:endParaRPr>
          </a:p>
        </p:txBody>
      </p:sp>
      <p:sp>
        <p:nvSpPr>
          <p:cNvPr id="11" name="10 Rectángulo"/>
          <p:cNvSpPr/>
          <p:nvPr/>
        </p:nvSpPr>
        <p:spPr>
          <a:xfrm>
            <a:off x="0" y="309637"/>
            <a:ext cx="9013122" cy="830997"/>
          </a:xfrm>
          <a:prstGeom prst="rect">
            <a:avLst/>
          </a:prstGeom>
          <a:noFill/>
        </p:spPr>
        <p:txBody>
          <a:bodyPr wrap="square" lIns="91440" tIns="45720" rIns="91440" bIns="45720" anchor="ctr">
            <a:spAutoFit/>
          </a:bodyPr>
          <a:lstStyle/>
          <a:p>
            <a:pPr algn="ctr"/>
            <a:r>
              <a:rPr lang="es-ES" sz="4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endParaRPr lang="es-E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96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2.9 Photosynthesis</a:t>
            </a:r>
            <a:endParaRPr lang="en-GB" sz="2400" dirty="0" smtClean="0">
              <a:solidFill>
                <a:schemeClr val="accent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tatic.ddmcdn.com/gif/irrigation-photosynthesi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578" y="0"/>
            <a:ext cx="3653829" cy="294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8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918942264"/>
              </p:ext>
            </p:extLst>
          </p:nvPr>
        </p:nvGraphicFramePr>
        <p:xfrm>
          <a:off x="539552" y="2996952"/>
          <a:ext cx="82089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325710879"/>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E4324767-A5EC-4957-BDD8-CC4CD15062A1}"/>
                                            </p:graphicEl>
                                          </p:spTgt>
                                        </p:tgtEl>
                                        <p:attrNameLst>
                                          <p:attrName>style.visibility</p:attrName>
                                        </p:attrNameLst>
                                      </p:cBhvr>
                                      <p:to>
                                        <p:strVal val="visible"/>
                                      </p:to>
                                    </p:set>
                                    <p:animEffect transition="in" filter="fade">
                                      <p:cBhvr>
                                        <p:cTn id="22" dur="500"/>
                                        <p:tgtEl>
                                          <p:spTgt spid="8">
                                            <p:graphicEl>
                                              <a:dgm id="{E4324767-A5EC-4957-BDD8-CC4CD15062A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FEBFAA5-B16D-4283-A326-6398CAAAF07F}"/>
                                            </p:graphicEl>
                                          </p:spTgt>
                                        </p:tgtEl>
                                        <p:attrNameLst>
                                          <p:attrName>style.visibility</p:attrName>
                                        </p:attrNameLst>
                                      </p:cBhvr>
                                      <p:to>
                                        <p:strVal val="visible"/>
                                      </p:to>
                                    </p:set>
                                    <p:animEffect transition="in" filter="fade">
                                      <p:cBhvr>
                                        <p:cTn id="27" dur="500"/>
                                        <p:tgtEl>
                                          <p:spTgt spid="8">
                                            <p:graphicEl>
                                              <a:dgm id="{CFEBFAA5-B16D-4283-A326-6398CAAAF07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20BF992B-2475-4122-AACE-B73C94740B87}"/>
                                            </p:graphicEl>
                                          </p:spTgt>
                                        </p:tgtEl>
                                        <p:attrNameLst>
                                          <p:attrName>style.visibility</p:attrName>
                                        </p:attrNameLst>
                                      </p:cBhvr>
                                      <p:to>
                                        <p:strVal val="visible"/>
                                      </p:to>
                                    </p:set>
                                    <p:animEffect transition="in" filter="fade">
                                      <p:cBhvr>
                                        <p:cTn id="32" dur="500"/>
                                        <p:tgtEl>
                                          <p:spTgt spid="8">
                                            <p:graphicEl>
                                              <a:dgm id="{20BF992B-2475-4122-AACE-B73C94740B8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0B4B384D-3FB2-4B7C-8F9D-714B3DE84EDB}"/>
                                            </p:graphicEl>
                                          </p:spTgt>
                                        </p:tgtEl>
                                        <p:attrNameLst>
                                          <p:attrName>style.visibility</p:attrName>
                                        </p:attrNameLst>
                                      </p:cBhvr>
                                      <p:to>
                                        <p:strVal val="visible"/>
                                      </p:to>
                                    </p:set>
                                    <p:animEffect transition="in" filter="fade">
                                      <p:cBhvr>
                                        <p:cTn id="37" dur="500"/>
                                        <p:tgtEl>
                                          <p:spTgt spid="8">
                                            <p:graphicEl>
                                              <a:dgm id="{0B4B384D-3FB2-4B7C-8F9D-714B3DE84ED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4708ACD2-FB72-4591-B369-05BABE4EC3EA}"/>
                                            </p:graphicEl>
                                          </p:spTgt>
                                        </p:tgtEl>
                                        <p:attrNameLst>
                                          <p:attrName>style.visibility</p:attrName>
                                        </p:attrNameLst>
                                      </p:cBhvr>
                                      <p:to>
                                        <p:strVal val="visible"/>
                                      </p:to>
                                    </p:set>
                                    <p:animEffect transition="in" filter="fade">
                                      <p:cBhvr>
                                        <p:cTn id="42" dur="500"/>
                                        <p:tgtEl>
                                          <p:spTgt spid="8">
                                            <p:graphicEl>
                                              <a:dgm id="{4708ACD2-FB72-4591-B369-05BABE4EC3E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120A9121-ED6C-432E-B8F0-6F968A70E510}"/>
                                            </p:graphicEl>
                                          </p:spTgt>
                                        </p:tgtEl>
                                        <p:attrNameLst>
                                          <p:attrName>style.visibility</p:attrName>
                                        </p:attrNameLst>
                                      </p:cBhvr>
                                      <p:to>
                                        <p:strVal val="visible"/>
                                      </p:to>
                                    </p:set>
                                    <p:animEffect transition="in" filter="fade">
                                      <p:cBhvr>
                                        <p:cTn id="47" dur="500"/>
                                        <p:tgtEl>
                                          <p:spTgt spid="8">
                                            <p:graphicEl>
                                              <a:dgm id="{120A9121-ED6C-432E-B8F0-6F968A70E5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162405801"/>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769441"/>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 uses the energy in sunlight to produce the chemical energy needed for life.</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80554" y="4437112"/>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593392348"/>
              </p:ext>
            </p:extLst>
          </p:nvPr>
        </p:nvGraphicFramePr>
        <p:xfrm>
          <a:off x="441428" y="4941168"/>
          <a:ext cx="8208912" cy="8179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81F9A74D-6F2A-4423-87A3-FBA9315F34FC}"/>
                                            </p:graphicEl>
                                          </p:spTgt>
                                        </p:tgtEl>
                                        <p:attrNameLst>
                                          <p:attrName>style.visibility</p:attrName>
                                        </p:attrNameLst>
                                      </p:cBhvr>
                                      <p:to>
                                        <p:strVal val="visible"/>
                                      </p:to>
                                    </p:set>
                                    <p:animEffect transition="in" filter="fade">
                                      <p:cBhvr>
                                        <p:cTn id="12" dur="500"/>
                                        <p:tgtEl>
                                          <p:spTgt spid="8">
                                            <p:graphicEl>
                                              <a:dgm id="{81F9A74D-6F2A-4423-87A3-FBA9315F34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FCCEE493-C5E0-4676-BA8A-16C6EC0FF17C}"/>
                                            </p:graphicEl>
                                          </p:spTgt>
                                        </p:tgtEl>
                                        <p:attrNameLst>
                                          <p:attrName>style.visibility</p:attrName>
                                        </p:attrNameLst>
                                      </p:cBhvr>
                                      <p:to>
                                        <p:strVal val="visible"/>
                                      </p:to>
                                    </p:set>
                                    <p:animEffect transition="in" filter="fade">
                                      <p:cBhvr>
                                        <p:cTn id="17" dur="500"/>
                                        <p:tgtEl>
                                          <p:spTgt spid="8">
                                            <p:graphicEl>
                                              <a:dgm id="{FCCEE493-C5E0-4676-BA8A-16C6EC0FF17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31641588-B863-473C-8C05-8E6E6D693B17}"/>
                                            </p:graphicEl>
                                          </p:spTgt>
                                        </p:tgtEl>
                                        <p:attrNameLst>
                                          <p:attrName>style.visibility</p:attrName>
                                        </p:attrNameLst>
                                      </p:cBhvr>
                                      <p:to>
                                        <p:strVal val="visible"/>
                                      </p:to>
                                    </p:set>
                                    <p:animEffect transition="in" filter="fade">
                                      <p:cBhvr>
                                        <p:cTn id="22" dur="500"/>
                                        <p:tgtEl>
                                          <p:spTgt spid="8">
                                            <p:graphicEl>
                                              <a:dgm id="{31641588-B863-473C-8C05-8E6E6D693B1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8D7856B-9B7A-4D25-8326-CA5E61C7DA7D}"/>
                                            </p:graphicEl>
                                          </p:spTgt>
                                        </p:tgtEl>
                                        <p:attrNameLst>
                                          <p:attrName>style.visibility</p:attrName>
                                        </p:attrNameLst>
                                      </p:cBhvr>
                                      <p:to>
                                        <p:strVal val="visible"/>
                                      </p:to>
                                    </p:set>
                                    <p:animEffect transition="in" filter="fade">
                                      <p:cBhvr>
                                        <p:cTn id="27" dur="500"/>
                                        <p:tgtEl>
                                          <p:spTgt spid="8">
                                            <p:graphicEl>
                                              <a:dgm id="{C8D7856B-9B7A-4D25-8326-CA5E61C7DA7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430260010"/>
              </p:ext>
            </p:extLst>
          </p:nvPr>
        </p:nvGraphicFramePr>
        <p:xfrm>
          <a:off x="431445" y="692696"/>
          <a:ext cx="817212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notes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567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C8D7856B-9B7A-4D25-8326-CA5E61C7DA7D}"/>
                                            </p:graphicEl>
                                          </p:spTgt>
                                        </p:tgtEl>
                                        <p:attrNameLst>
                                          <p:attrName>style.visibility</p:attrName>
                                        </p:attrNameLst>
                                      </p:cBhvr>
                                      <p:to>
                                        <p:strVal val="visible"/>
                                      </p:to>
                                    </p:set>
                                    <p:animEffect transition="in" filter="fade">
                                      <p:cBhvr>
                                        <p:cTn id="12" dur="500"/>
                                        <p:tgtEl>
                                          <p:spTgt spid="8">
                                            <p:graphicEl>
                                              <a:dgm id="{C8D7856B-9B7A-4D25-8326-CA5E61C7DA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2699326B-09B8-4E1E-B279-D5124733347D}"/>
                                            </p:graphicEl>
                                          </p:spTgt>
                                        </p:tgtEl>
                                        <p:attrNameLst>
                                          <p:attrName>style.visibility</p:attrName>
                                        </p:attrNameLst>
                                      </p:cBhvr>
                                      <p:to>
                                        <p:strVal val="visible"/>
                                      </p:to>
                                    </p:set>
                                    <p:animEffect transition="in" filter="fade">
                                      <p:cBhvr>
                                        <p:cTn id="17" dur="500"/>
                                        <p:tgtEl>
                                          <p:spTgt spid="8">
                                            <p:graphicEl>
                                              <a:dgm id="{2699326B-09B8-4E1E-B279-D512473334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B0D0FB01-2810-4A01-BE69-8028267E220C}"/>
                                            </p:graphicEl>
                                          </p:spTgt>
                                        </p:tgtEl>
                                        <p:attrNameLst>
                                          <p:attrName>style.visibility</p:attrName>
                                        </p:attrNameLst>
                                      </p:cBhvr>
                                      <p:to>
                                        <p:strVal val="visible"/>
                                      </p:to>
                                    </p:set>
                                    <p:animEffect transition="in" filter="fade">
                                      <p:cBhvr>
                                        <p:cTn id="22" dur="500"/>
                                        <p:tgtEl>
                                          <p:spTgt spid="8">
                                            <p:graphicEl>
                                              <a:dgm id="{B0D0FB01-2810-4A01-BE69-8028267E22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1477328"/>
          </a:xfrm>
          <a:prstGeom prst="rect">
            <a:avLst/>
          </a:prstGeom>
        </p:spPr>
        <p:txBody>
          <a:bodyPr wrap="square">
            <a:spAutoFit/>
          </a:bodyPr>
          <a:lstStyle/>
          <a:p>
            <a:r>
              <a:rPr lang="en-GB" dirty="0">
                <a:solidFill>
                  <a:prstClr val="black"/>
                </a:solidFill>
              </a:rPr>
              <a:t>In the process of photosynthesis, </a:t>
            </a:r>
            <a:r>
              <a:rPr lang="en-GB" b="1" dirty="0">
                <a:solidFill>
                  <a:prstClr val="black"/>
                </a:solidFill>
              </a:rPr>
              <a:t>light energy is </a:t>
            </a:r>
            <a:r>
              <a:rPr lang="en-GB" b="1" dirty="0" smtClean="0">
                <a:solidFill>
                  <a:prstClr val="black"/>
                </a:solidFill>
              </a:rPr>
              <a:t>converted into </a:t>
            </a:r>
            <a:r>
              <a:rPr lang="en-GB" b="1" dirty="0">
                <a:solidFill>
                  <a:prstClr val="black"/>
                </a:solidFill>
              </a:rPr>
              <a:t>chemical energy</a:t>
            </a:r>
            <a:r>
              <a:rPr lang="en-GB" dirty="0">
                <a:solidFill>
                  <a:prstClr val="black"/>
                </a:solidFill>
              </a:rPr>
              <a:t>. The substances needed </a:t>
            </a:r>
            <a:r>
              <a:rPr lang="en-GB" dirty="0" smtClean="0">
                <a:solidFill>
                  <a:prstClr val="black"/>
                </a:solidFill>
              </a:rPr>
              <a:t>for photosynthesis </a:t>
            </a:r>
            <a:r>
              <a:rPr lang="en-GB" dirty="0">
                <a:solidFill>
                  <a:prstClr val="black"/>
                </a:solidFill>
              </a:rPr>
              <a:t>are </a:t>
            </a:r>
            <a:r>
              <a:rPr lang="en-GB" b="1" dirty="0">
                <a:solidFill>
                  <a:prstClr val="black"/>
                </a:solidFill>
              </a:rPr>
              <a:t>carbon dioxide and water</a:t>
            </a:r>
            <a:r>
              <a:rPr lang="en-GB" dirty="0">
                <a:solidFill>
                  <a:prstClr val="black"/>
                </a:solidFill>
              </a:rPr>
              <a:t>, which, in </a:t>
            </a:r>
            <a:r>
              <a:rPr lang="en-GB" dirty="0" smtClean="0">
                <a:solidFill>
                  <a:prstClr val="black"/>
                </a:solidFill>
              </a:rPr>
              <a:t>the presence </a:t>
            </a:r>
            <a:r>
              <a:rPr lang="en-GB" dirty="0">
                <a:solidFill>
                  <a:prstClr val="black"/>
                </a:solidFill>
              </a:rPr>
              <a:t>of sunlight and chlorophyll, can produce </a:t>
            </a:r>
            <a:r>
              <a:rPr lang="en-GB" b="1" dirty="0" smtClean="0">
                <a:solidFill>
                  <a:prstClr val="black"/>
                </a:solidFill>
              </a:rPr>
              <a:t>glucose and </a:t>
            </a:r>
            <a:r>
              <a:rPr lang="en-GB" b="1" dirty="0">
                <a:solidFill>
                  <a:prstClr val="black"/>
                </a:solidFill>
              </a:rPr>
              <a:t>oxygen</a:t>
            </a:r>
            <a:r>
              <a:rPr lang="en-GB" dirty="0">
                <a:solidFill>
                  <a:prstClr val="black"/>
                </a:solidFill>
              </a:rPr>
              <a:t>. This is far from being a one-step </a:t>
            </a:r>
            <a:r>
              <a:rPr lang="en-GB" dirty="0" smtClean="0">
                <a:solidFill>
                  <a:prstClr val="black"/>
                </a:solidFill>
              </a:rPr>
              <a:t>reaction. </a:t>
            </a:r>
            <a:r>
              <a:rPr lang="en-GB" dirty="0">
                <a:solidFill>
                  <a:prstClr val="black"/>
                </a:solidFill>
              </a:rPr>
              <a:t>Some of the energy of the </a:t>
            </a:r>
            <a:r>
              <a:rPr lang="en-GB" dirty="0" smtClean="0">
                <a:solidFill>
                  <a:prstClr val="black"/>
                </a:solidFill>
              </a:rPr>
              <a:t>light will </a:t>
            </a:r>
            <a:r>
              <a:rPr lang="en-GB" dirty="0">
                <a:solidFill>
                  <a:prstClr val="black"/>
                </a:solidFill>
              </a:rPr>
              <a:t>be converted into </a:t>
            </a:r>
            <a:r>
              <a:rPr lang="en-GB" b="1" dirty="0">
                <a:solidFill>
                  <a:prstClr val="black"/>
                </a:solidFill>
              </a:rPr>
              <a:t>chemical energy in glucose</a:t>
            </a:r>
            <a:r>
              <a:rPr lang="en-GB" dirty="0">
                <a:solidFill>
                  <a:prstClr val="black"/>
                </a:solidFill>
              </a:rPr>
              <a:t>.</a:t>
            </a:r>
          </a:p>
        </p:txBody>
      </p:sp>
      <p:sp>
        <p:nvSpPr>
          <p:cNvPr id="4" name="TextBox 3"/>
          <p:cNvSpPr txBox="1"/>
          <p:nvPr/>
        </p:nvSpPr>
        <p:spPr>
          <a:xfrm>
            <a:off x="1691680" y="3152505"/>
            <a:ext cx="1518364" cy="369332"/>
          </a:xfrm>
          <a:prstGeom prst="rect">
            <a:avLst/>
          </a:prstGeom>
          <a:noFill/>
        </p:spPr>
        <p:txBody>
          <a:bodyPr wrap="none" rtlCol="0">
            <a:spAutoFit/>
          </a:bodyPr>
          <a:lstStyle/>
          <a:p>
            <a:r>
              <a:rPr lang="en-GB" dirty="0" smtClean="0">
                <a:solidFill>
                  <a:prstClr val="black"/>
                </a:solidFill>
              </a:rPr>
              <a:t>CO</a:t>
            </a:r>
            <a:r>
              <a:rPr lang="en-GB" baseline="-25000" dirty="0" smtClean="0">
                <a:solidFill>
                  <a:prstClr val="black"/>
                </a:solidFill>
              </a:rPr>
              <a:t>2 </a:t>
            </a:r>
            <a:r>
              <a:rPr lang="en-GB" dirty="0" smtClean="0">
                <a:solidFill>
                  <a:prstClr val="black"/>
                </a:solidFill>
              </a:rPr>
              <a:t> +  H</a:t>
            </a:r>
            <a:r>
              <a:rPr lang="en-GB" baseline="-25000" dirty="0" smtClean="0">
                <a:solidFill>
                  <a:prstClr val="black"/>
                </a:solidFill>
              </a:rPr>
              <a:t>2</a:t>
            </a:r>
            <a:r>
              <a:rPr lang="en-GB" dirty="0" smtClean="0">
                <a:solidFill>
                  <a:prstClr val="black"/>
                </a:solidFill>
              </a:rPr>
              <a:t>O</a:t>
            </a:r>
            <a:endParaRPr lang="en-GB" dirty="0">
              <a:solidFill>
                <a:prstClr val="black"/>
              </a:solidFill>
            </a:endParaRPr>
          </a:p>
        </p:txBody>
      </p:sp>
      <p:cxnSp>
        <p:nvCxnSpPr>
          <p:cNvPr id="7" name="Straight Arrow Connector 6"/>
          <p:cNvCxnSpPr/>
          <p:nvPr/>
        </p:nvCxnSpPr>
        <p:spPr>
          <a:xfrm>
            <a:off x="3727402" y="3337171"/>
            <a:ext cx="165618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 name="Picture 2" descr="http://upload.wikimedia.org/wikipedia/commons/4/49/Plagiomnium_affine_laminazell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993" y="371914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70207" y="3152505"/>
            <a:ext cx="1794081" cy="369332"/>
          </a:xfrm>
          <a:prstGeom prst="rect">
            <a:avLst/>
          </a:prstGeom>
        </p:spPr>
        <p:txBody>
          <a:bodyPr wrap="none">
            <a:spAutoFit/>
          </a:bodyPr>
          <a:lstStyle/>
          <a:p>
            <a:r>
              <a:rPr lang="en-GB" dirty="0">
                <a:solidFill>
                  <a:prstClr val="black"/>
                </a:solidFill>
              </a:rPr>
              <a:t>C</a:t>
            </a:r>
            <a:r>
              <a:rPr lang="en-GB" baseline="-25000" dirty="0">
                <a:solidFill>
                  <a:prstClr val="black"/>
                </a:solidFill>
              </a:rPr>
              <a:t>6</a:t>
            </a:r>
            <a:r>
              <a:rPr lang="en-GB" dirty="0">
                <a:solidFill>
                  <a:prstClr val="black"/>
                </a:solidFill>
              </a:rPr>
              <a:t>H</a:t>
            </a:r>
            <a:r>
              <a:rPr lang="en-GB" baseline="-25000" dirty="0">
                <a:solidFill>
                  <a:prstClr val="black"/>
                </a:solidFill>
              </a:rPr>
              <a:t>12</a:t>
            </a:r>
            <a:r>
              <a:rPr lang="en-GB" dirty="0">
                <a:solidFill>
                  <a:prstClr val="black"/>
                </a:solidFill>
              </a:rPr>
              <a:t>O</a:t>
            </a:r>
            <a:r>
              <a:rPr lang="en-GB" baseline="-25000" dirty="0">
                <a:solidFill>
                  <a:prstClr val="black"/>
                </a:solidFill>
              </a:rPr>
              <a:t>6</a:t>
            </a:r>
            <a:r>
              <a:rPr lang="en-GB" dirty="0">
                <a:solidFill>
                  <a:prstClr val="black"/>
                </a:solidFill>
              </a:rPr>
              <a:t>  +  O</a:t>
            </a:r>
            <a:r>
              <a:rPr lang="en-GB" baseline="-25000" dirty="0">
                <a:solidFill>
                  <a:prstClr val="black"/>
                </a:solidFill>
              </a:rPr>
              <a:t>2</a:t>
            </a: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Photosynthesis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compounds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light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CuadroTexto"/>
          <p:cNvSpPr txBox="1"/>
          <p:nvPr/>
        </p:nvSpPr>
        <p:spPr>
          <a:xfrm>
            <a:off x="6441158" y="4837802"/>
            <a:ext cx="2241319" cy="369332"/>
          </a:xfrm>
          <a:prstGeom prst="rect">
            <a:avLst/>
          </a:prstGeom>
          <a:noFill/>
        </p:spPr>
        <p:txBody>
          <a:bodyPr wrap="none" rtlCol="0">
            <a:spAutoFit/>
          </a:bodyPr>
          <a:lstStyle/>
          <a:p>
            <a:r>
              <a:rPr lang="en-GB" dirty="0" smtClean="0">
                <a:hlinkClick r:id="rId3"/>
              </a:rPr>
              <a:t>Introduction video</a:t>
            </a:r>
            <a:endParaRPr lang="en-GB" dirty="0"/>
          </a:p>
        </p:txBody>
      </p:sp>
    </p:spTree>
    <p:extLst>
      <p:ext uri="{BB962C8B-B14F-4D97-AF65-F5344CB8AC3E}">
        <p14:creationId xmlns:p14="http://schemas.microsoft.com/office/powerpoint/2010/main" val="37310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childTnLst>
                                </p:cTn>
                              </p:par>
                            </p:childTnLst>
                          </p:cTn>
                        </p:par>
                        <p:par>
                          <p:cTn id="20" fill="hold">
                            <p:stCondLst>
                              <p:cond delay="1250"/>
                            </p:stCondLst>
                            <p:childTnLst>
                              <p:par>
                                <p:cTn id="21" presetID="26"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3250"/>
                            </p:stCondLst>
                            <p:childTnLst>
                              <p:par>
                                <p:cTn id="38" presetID="26"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85440" y="1196752"/>
            <a:ext cx="6994872" cy="1754326"/>
          </a:xfrm>
          <a:prstGeom prst="rect">
            <a:avLst/>
          </a:prstGeom>
        </p:spPr>
        <p:txBody>
          <a:bodyPr wrap="square">
            <a:spAutoFit/>
          </a:bodyPr>
          <a:lstStyle/>
          <a:p>
            <a:r>
              <a:rPr lang="en-GB" dirty="0" smtClean="0">
                <a:solidFill>
                  <a:prstClr val="black"/>
                </a:solidFill>
              </a:rPr>
              <a:t>Chloroplasts contain several kinds of chlorophyll and other pigments called accessory pigments. Because these pigments absorb different ranges of  wavelengths of light.  By chromatography you can separate those pigments. Paper chromatography, like you see on the image on the right, you have probably seen in previous years in the science lab.  </a:t>
            </a:r>
          </a:p>
        </p:txBody>
      </p:sp>
      <p:sp>
        <p:nvSpPr>
          <p:cNvPr id="9" name="8 Rectángulo"/>
          <p:cNvSpPr/>
          <p:nvPr/>
        </p:nvSpPr>
        <p:spPr>
          <a:xfrm>
            <a:off x="0" y="186525"/>
            <a:ext cx="9013122" cy="1077218"/>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Separating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photosynhetic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pigments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chromatography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descr="https://i.imgur.com/0Sia2Zv.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45" r="28636"/>
          <a:stretch/>
        </p:blipFill>
        <p:spPr bwMode="auto">
          <a:xfrm>
            <a:off x="7380312" y="1196752"/>
            <a:ext cx="1553623" cy="50248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udy.com/cimages/multimages/16/chromatography_of_chlorophyll_resu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22" y="2996952"/>
            <a:ext cx="1769079" cy="322465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220999" y="3140968"/>
            <a:ext cx="4572000" cy="2308324"/>
          </a:xfrm>
          <a:prstGeom prst="rect">
            <a:avLst/>
          </a:prstGeom>
        </p:spPr>
        <p:txBody>
          <a:bodyPr>
            <a:spAutoFit/>
          </a:bodyPr>
          <a:lstStyle/>
          <a:p>
            <a:endParaRPr lang="en-GB" dirty="0">
              <a:solidFill>
                <a:prstClr val="black"/>
              </a:solidFill>
            </a:endParaRPr>
          </a:p>
          <a:p>
            <a:r>
              <a:rPr lang="en-GB" dirty="0">
                <a:solidFill>
                  <a:prstClr val="black"/>
                </a:solidFill>
              </a:rPr>
              <a:t>Thin layer </a:t>
            </a:r>
            <a:r>
              <a:rPr lang="en-GB" dirty="0" smtClean="0">
                <a:solidFill>
                  <a:prstClr val="black"/>
                </a:solidFill>
              </a:rPr>
              <a:t>chromatography, here on the left, </a:t>
            </a:r>
            <a:r>
              <a:rPr lang="en-GB" dirty="0">
                <a:solidFill>
                  <a:prstClr val="black"/>
                </a:solidFill>
              </a:rPr>
              <a:t>gives better results. This is done with a plastic strip which has been coated with a special porous layer. A spot of an extract from the leaf tissue is placed at one end and a solvent runs up the strip to separate the pigments.</a:t>
            </a:r>
          </a:p>
        </p:txBody>
      </p:sp>
      <p:sp>
        <p:nvSpPr>
          <p:cNvPr id="11" name="10 Rectángulo redondeado"/>
          <p:cNvSpPr/>
          <p:nvPr/>
        </p:nvSpPr>
        <p:spPr>
          <a:xfrm>
            <a:off x="2555776" y="5442607"/>
            <a:ext cx="3960440" cy="1076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practical on page 130 and 131 will be performed soon in the lab</a:t>
            </a:r>
            <a:r>
              <a:rPr lang="en-GB" dirty="0" smtClean="0"/>
              <a:t>.</a:t>
            </a:r>
            <a:endParaRPr lang="en-GB" dirty="0"/>
          </a:p>
        </p:txBody>
      </p:sp>
    </p:spTree>
    <p:extLst>
      <p:ext uri="{BB962C8B-B14F-4D97-AF65-F5344CB8AC3E}">
        <p14:creationId xmlns:p14="http://schemas.microsoft.com/office/powerpoint/2010/main" val="39519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6"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down)">
                                      <p:cBhvr>
                                        <p:cTn id="29" dur="580">
                                          <p:stCondLst>
                                            <p:cond delay="0"/>
                                          </p:stCondLst>
                                        </p:cTn>
                                        <p:tgtEl>
                                          <p:spTgt spid="1028"/>
                                        </p:tgtEl>
                                      </p:cBhvr>
                                    </p:animEffect>
                                    <p:anim calcmode="lin" valueType="num">
                                      <p:cBhvr>
                                        <p:cTn id="3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8"/>
                                        </p:tgtEl>
                                      </p:cBhvr>
                                      <p:to x="100000" y="60000"/>
                                    </p:animScale>
                                    <p:animScale>
                                      <p:cBhvr>
                                        <p:cTn id="36" dur="166" decel="50000">
                                          <p:stCondLst>
                                            <p:cond delay="676"/>
                                          </p:stCondLst>
                                        </p:cTn>
                                        <p:tgtEl>
                                          <p:spTgt spid="1028"/>
                                        </p:tgtEl>
                                      </p:cBhvr>
                                      <p:to x="100000" y="100000"/>
                                    </p:animScale>
                                    <p:animScale>
                                      <p:cBhvr>
                                        <p:cTn id="37" dur="26">
                                          <p:stCondLst>
                                            <p:cond delay="1312"/>
                                          </p:stCondLst>
                                        </p:cTn>
                                        <p:tgtEl>
                                          <p:spTgt spid="1028"/>
                                        </p:tgtEl>
                                      </p:cBhvr>
                                      <p:to x="100000" y="80000"/>
                                    </p:animScale>
                                    <p:animScale>
                                      <p:cBhvr>
                                        <p:cTn id="38" dur="166" decel="50000">
                                          <p:stCondLst>
                                            <p:cond delay="1338"/>
                                          </p:stCondLst>
                                        </p:cTn>
                                        <p:tgtEl>
                                          <p:spTgt spid="1028"/>
                                        </p:tgtEl>
                                      </p:cBhvr>
                                      <p:to x="100000" y="100000"/>
                                    </p:animScale>
                                    <p:animScale>
                                      <p:cBhvr>
                                        <p:cTn id="39" dur="26">
                                          <p:stCondLst>
                                            <p:cond delay="1642"/>
                                          </p:stCondLst>
                                        </p:cTn>
                                        <p:tgtEl>
                                          <p:spTgt spid="1028"/>
                                        </p:tgtEl>
                                      </p:cBhvr>
                                      <p:to x="100000" y="90000"/>
                                    </p:animScale>
                                    <p:animScale>
                                      <p:cBhvr>
                                        <p:cTn id="40" dur="166" decel="50000">
                                          <p:stCondLst>
                                            <p:cond delay="1668"/>
                                          </p:stCondLst>
                                        </p:cTn>
                                        <p:tgtEl>
                                          <p:spTgt spid="1028"/>
                                        </p:tgtEl>
                                      </p:cBhvr>
                                      <p:to x="100000" y="100000"/>
                                    </p:animScale>
                                    <p:animScale>
                                      <p:cBhvr>
                                        <p:cTn id="41" dur="26">
                                          <p:stCondLst>
                                            <p:cond delay="1808"/>
                                          </p:stCondLst>
                                        </p:cTn>
                                        <p:tgtEl>
                                          <p:spTgt spid="1028"/>
                                        </p:tgtEl>
                                      </p:cBhvr>
                                      <p:to x="100000" y="95000"/>
                                    </p:animScale>
                                    <p:animScale>
                                      <p:cBhvr>
                                        <p:cTn id="42" dur="166" decel="50000">
                                          <p:stCondLst>
                                            <p:cond delay="1834"/>
                                          </p:stCondLst>
                                        </p:cTn>
                                        <p:tgtEl>
                                          <p:spTgt spid="102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7"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6" name="Picture 4" descr="http://hobiesurfshops.files.wordpress.com/2012/06/imag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78806"/>
            <a:ext cx="6013120" cy="32809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12423" y="1325299"/>
            <a:ext cx="8929086" cy="2308324"/>
          </a:xfrm>
          <a:prstGeom prst="rect">
            <a:avLst/>
          </a:prstGeom>
        </p:spPr>
        <p:txBody>
          <a:bodyPr wrap="square">
            <a:spAutoFit/>
          </a:bodyPr>
          <a:lstStyle/>
          <a:p>
            <a:r>
              <a:rPr lang="en-GB" dirty="0">
                <a:solidFill>
                  <a:prstClr val="black"/>
                </a:solidFill>
              </a:rPr>
              <a:t>The most usual light for photosynthesis is </a:t>
            </a:r>
            <a:r>
              <a:rPr lang="en-GB" b="1" dirty="0">
                <a:solidFill>
                  <a:prstClr val="black"/>
                </a:solidFill>
              </a:rPr>
              <a:t>sunlight</a:t>
            </a:r>
            <a:r>
              <a:rPr lang="en-GB" dirty="0">
                <a:solidFill>
                  <a:prstClr val="black"/>
                </a:solidFill>
              </a:rPr>
              <a:t>. </a:t>
            </a:r>
            <a:r>
              <a:rPr lang="en-GB" dirty="0" smtClean="0">
                <a:solidFill>
                  <a:prstClr val="black"/>
                </a:solidFill>
              </a:rPr>
              <a:t>Sunlight is </a:t>
            </a:r>
            <a:r>
              <a:rPr lang="en-GB" b="1" dirty="0">
                <a:solidFill>
                  <a:prstClr val="black"/>
                </a:solidFill>
              </a:rPr>
              <a:t>white light, made of all colours together</a:t>
            </a:r>
            <a:r>
              <a:rPr lang="en-GB" dirty="0">
                <a:solidFill>
                  <a:prstClr val="black"/>
                </a:solidFill>
              </a:rPr>
              <a:t>. </a:t>
            </a:r>
            <a:r>
              <a:rPr lang="en-GB" dirty="0" smtClean="0">
                <a:solidFill>
                  <a:prstClr val="black"/>
                </a:solidFill>
              </a:rPr>
              <a:t>Different colours </a:t>
            </a:r>
            <a:r>
              <a:rPr lang="en-GB" dirty="0">
                <a:solidFill>
                  <a:prstClr val="black"/>
                </a:solidFill>
              </a:rPr>
              <a:t>are actually different wavelengths of light. </a:t>
            </a:r>
            <a:r>
              <a:rPr lang="en-GB" dirty="0">
                <a:solidFill>
                  <a:prstClr val="black"/>
                </a:solidFill>
              </a:rPr>
              <a:t>On </a:t>
            </a:r>
            <a:r>
              <a:rPr lang="en-GB" dirty="0" smtClean="0">
                <a:solidFill>
                  <a:prstClr val="black"/>
                </a:solidFill>
              </a:rPr>
              <a:t>one side </a:t>
            </a:r>
            <a:r>
              <a:rPr lang="en-GB" dirty="0">
                <a:solidFill>
                  <a:prstClr val="black"/>
                </a:solidFill>
              </a:rPr>
              <a:t>of the spectrum, there is violet light with the </a:t>
            </a:r>
            <a:r>
              <a:rPr lang="en-GB" dirty="0" smtClean="0">
                <a:solidFill>
                  <a:prstClr val="black"/>
                </a:solidFill>
              </a:rPr>
              <a:t>shortest wavelength </a:t>
            </a:r>
            <a:r>
              <a:rPr lang="en-GB" dirty="0">
                <a:solidFill>
                  <a:prstClr val="black"/>
                </a:solidFill>
              </a:rPr>
              <a:t>and the most energy, on the other side there </a:t>
            </a:r>
            <a:r>
              <a:rPr lang="en-GB" dirty="0" smtClean="0">
                <a:solidFill>
                  <a:prstClr val="black"/>
                </a:solidFill>
              </a:rPr>
              <a:t>is red </a:t>
            </a:r>
            <a:r>
              <a:rPr lang="en-GB" dirty="0">
                <a:solidFill>
                  <a:prstClr val="black"/>
                </a:solidFill>
              </a:rPr>
              <a:t>light with the longest wavelength and the least </a:t>
            </a:r>
            <a:r>
              <a:rPr lang="en-GB" dirty="0" smtClean="0">
                <a:solidFill>
                  <a:prstClr val="black"/>
                </a:solidFill>
              </a:rPr>
              <a:t>energy. </a:t>
            </a:r>
            <a:endParaRPr lang="en-GB" dirty="0" smtClean="0">
              <a:solidFill>
                <a:prstClr val="black"/>
              </a:solidFill>
            </a:endParaRPr>
          </a:p>
          <a:p>
            <a:r>
              <a:rPr lang="en-GB" dirty="0" smtClean="0">
                <a:solidFill>
                  <a:prstClr val="black"/>
                </a:solidFill>
              </a:rPr>
              <a:t>To </a:t>
            </a:r>
            <a:r>
              <a:rPr lang="en-GB" dirty="0">
                <a:solidFill>
                  <a:prstClr val="black"/>
                </a:solidFill>
              </a:rPr>
              <a:t>one side of the visible spectrum (shorter wavelength</a:t>
            </a:r>
            <a:r>
              <a:rPr lang="en-GB" dirty="0" smtClean="0">
                <a:solidFill>
                  <a:prstClr val="black"/>
                </a:solidFill>
              </a:rPr>
              <a:t>), the </a:t>
            </a:r>
            <a:r>
              <a:rPr lang="en-GB" dirty="0">
                <a:solidFill>
                  <a:prstClr val="black"/>
                </a:solidFill>
              </a:rPr>
              <a:t>electromagnetic radiation continues as ultraviolet, </a:t>
            </a:r>
            <a:r>
              <a:rPr lang="en-GB" dirty="0" smtClean="0">
                <a:solidFill>
                  <a:prstClr val="black"/>
                </a:solidFill>
              </a:rPr>
              <a:t>X rays</a:t>
            </a:r>
            <a:r>
              <a:rPr lang="en-GB" dirty="0">
                <a:solidFill>
                  <a:prstClr val="black"/>
                </a:solidFill>
              </a:rPr>
              <a:t>, etc. </a:t>
            </a:r>
            <a:r>
              <a:rPr lang="en-GB" dirty="0">
                <a:solidFill>
                  <a:prstClr val="black"/>
                </a:solidFill>
              </a:rPr>
              <a:t>To the other side (longer wavelength) are </a:t>
            </a:r>
            <a:r>
              <a:rPr lang="en-GB" dirty="0" smtClean="0">
                <a:solidFill>
                  <a:prstClr val="black"/>
                </a:solidFill>
              </a:rPr>
              <a:t>e.g. infrared</a:t>
            </a:r>
            <a:r>
              <a:rPr lang="en-GB" dirty="0">
                <a:solidFill>
                  <a:prstClr val="black"/>
                </a:solidFill>
              </a:rPr>
              <a:t>, radio waves.</a:t>
            </a:r>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Wavelengths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light</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Visible light has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wavelengths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violet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shortest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wavelength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red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longest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7514861" y="4390437"/>
            <a:ext cx="1075936" cy="461665"/>
          </a:xfrm>
          <a:prstGeom prst="rect">
            <a:avLst/>
          </a:prstGeom>
          <a:noFill/>
        </p:spPr>
        <p:txBody>
          <a:bodyPr wrap="none" rtlCol="0">
            <a:spAutoFit/>
          </a:bodyPr>
          <a:lstStyle/>
          <a:p>
            <a:r>
              <a:rPr lang="en-GB" sz="2400" dirty="0" smtClean="0">
                <a:hlinkClick r:id="rId3"/>
              </a:rPr>
              <a:t>Video</a:t>
            </a:r>
            <a:endParaRPr lang="en-GB" sz="2400" dirty="0"/>
          </a:p>
        </p:txBody>
      </p:sp>
    </p:spTree>
    <p:extLst>
      <p:ext uri="{BB962C8B-B14F-4D97-AF65-F5344CB8AC3E}">
        <p14:creationId xmlns:p14="http://schemas.microsoft.com/office/powerpoint/2010/main" val="6228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wipe(down)">
                                      <p:cBhvr>
                                        <p:cTn id="26" dur="580">
                                          <p:stCondLst>
                                            <p:cond delay="0"/>
                                          </p:stCondLst>
                                        </p:cTn>
                                        <p:tgtEl>
                                          <p:spTgt spid="3076"/>
                                        </p:tgtEl>
                                      </p:cBhvr>
                                    </p:animEffect>
                                    <p:anim calcmode="lin" valueType="num">
                                      <p:cBhvr>
                                        <p:cTn id="27"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2" dur="26">
                                          <p:stCondLst>
                                            <p:cond delay="650"/>
                                          </p:stCondLst>
                                        </p:cTn>
                                        <p:tgtEl>
                                          <p:spTgt spid="3076"/>
                                        </p:tgtEl>
                                      </p:cBhvr>
                                      <p:to x="100000" y="60000"/>
                                    </p:animScale>
                                    <p:animScale>
                                      <p:cBhvr>
                                        <p:cTn id="33" dur="166" decel="50000">
                                          <p:stCondLst>
                                            <p:cond delay="676"/>
                                          </p:stCondLst>
                                        </p:cTn>
                                        <p:tgtEl>
                                          <p:spTgt spid="3076"/>
                                        </p:tgtEl>
                                      </p:cBhvr>
                                      <p:to x="100000" y="100000"/>
                                    </p:animScale>
                                    <p:animScale>
                                      <p:cBhvr>
                                        <p:cTn id="34" dur="26">
                                          <p:stCondLst>
                                            <p:cond delay="1312"/>
                                          </p:stCondLst>
                                        </p:cTn>
                                        <p:tgtEl>
                                          <p:spTgt spid="3076"/>
                                        </p:tgtEl>
                                      </p:cBhvr>
                                      <p:to x="100000" y="80000"/>
                                    </p:animScale>
                                    <p:animScale>
                                      <p:cBhvr>
                                        <p:cTn id="35" dur="166" decel="50000">
                                          <p:stCondLst>
                                            <p:cond delay="1338"/>
                                          </p:stCondLst>
                                        </p:cTn>
                                        <p:tgtEl>
                                          <p:spTgt spid="3076"/>
                                        </p:tgtEl>
                                      </p:cBhvr>
                                      <p:to x="100000" y="100000"/>
                                    </p:animScale>
                                    <p:animScale>
                                      <p:cBhvr>
                                        <p:cTn id="36" dur="26">
                                          <p:stCondLst>
                                            <p:cond delay="1642"/>
                                          </p:stCondLst>
                                        </p:cTn>
                                        <p:tgtEl>
                                          <p:spTgt spid="3076"/>
                                        </p:tgtEl>
                                      </p:cBhvr>
                                      <p:to x="100000" y="90000"/>
                                    </p:animScale>
                                    <p:animScale>
                                      <p:cBhvr>
                                        <p:cTn id="37" dur="166" decel="50000">
                                          <p:stCondLst>
                                            <p:cond delay="1668"/>
                                          </p:stCondLst>
                                        </p:cTn>
                                        <p:tgtEl>
                                          <p:spTgt spid="3076"/>
                                        </p:tgtEl>
                                      </p:cBhvr>
                                      <p:to x="100000" y="100000"/>
                                    </p:animScale>
                                    <p:animScale>
                                      <p:cBhvr>
                                        <p:cTn id="38" dur="26">
                                          <p:stCondLst>
                                            <p:cond delay="1808"/>
                                          </p:stCondLst>
                                        </p:cTn>
                                        <p:tgtEl>
                                          <p:spTgt spid="3076"/>
                                        </p:tgtEl>
                                      </p:cBhvr>
                                      <p:to x="100000" y="95000"/>
                                    </p:animScale>
                                    <p:animScale>
                                      <p:cBhvr>
                                        <p:cTn id="39" dur="166" decel="50000">
                                          <p:stCondLst>
                                            <p:cond delay="1834"/>
                                          </p:stCondLst>
                                        </p:cTn>
                                        <p:tgtEl>
                                          <p:spTgt spid="307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1000"/>
                                        <p:tgtEl>
                                          <p:spTgt spid="3">
                                            <p:txEl>
                                              <p:pRg st="0" end="0"/>
                                            </p:txEl>
                                          </p:spTgt>
                                        </p:tgtEl>
                                      </p:cBhvr>
                                    </p:animEffect>
                                    <p:anim calcmode="lin" valueType="num">
                                      <p:cBhvr>
                                        <p:cTn id="4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http://i129.photobucket.com/albums/p207/rockpoolie/Chlorophyll-f-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01" y="3059695"/>
            <a:ext cx="7275666" cy="38333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43270" y="1400362"/>
            <a:ext cx="9100729" cy="2031325"/>
          </a:xfrm>
          <a:prstGeom prst="rect">
            <a:avLst/>
          </a:prstGeom>
        </p:spPr>
        <p:txBody>
          <a:bodyPr wrap="square">
            <a:spAutoFit/>
          </a:bodyPr>
          <a:lstStyle/>
          <a:p>
            <a:r>
              <a:rPr lang="en-GB" dirty="0">
                <a:solidFill>
                  <a:prstClr val="black"/>
                </a:solidFill>
              </a:rPr>
              <a:t>Most plants are green. The green colour is caused by </a:t>
            </a:r>
            <a:r>
              <a:rPr lang="en-GB" dirty="0" smtClean="0">
                <a:solidFill>
                  <a:prstClr val="black"/>
                </a:solidFill>
              </a:rPr>
              <a:t>the presence </a:t>
            </a:r>
            <a:r>
              <a:rPr lang="en-GB" dirty="0">
                <a:solidFill>
                  <a:prstClr val="black"/>
                </a:solidFill>
              </a:rPr>
              <a:t>of the pigment chlorophyll, found in </a:t>
            </a:r>
            <a:r>
              <a:rPr lang="en-GB" dirty="0" smtClean="0">
                <a:solidFill>
                  <a:prstClr val="black"/>
                </a:solidFill>
              </a:rPr>
              <a:t>chloroplasts. Chlorophyll </a:t>
            </a:r>
            <a:r>
              <a:rPr lang="en-GB" dirty="0">
                <a:solidFill>
                  <a:prstClr val="black"/>
                </a:solidFill>
              </a:rPr>
              <a:t>is the main photosynthetic pigment.</a:t>
            </a:r>
            <a:endParaRPr lang="en-GB" dirty="0" smtClean="0">
              <a:solidFill>
                <a:prstClr val="black"/>
              </a:solidFill>
            </a:endParaRPr>
          </a:p>
          <a:p>
            <a:endParaRPr lang="en-GB" dirty="0">
              <a:solidFill>
                <a:prstClr val="black"/>
              </a:solidFill>
            </a:endParaRPr>
          </a:p>
          <a:p>
            <a:r>
              <a:rPr lang="en-GB" dirty="0" smtClean="0">
                <a:solidFill>
                  <a:prstClr val="black"/>
                </a:solidFill>
              </a:rPr>
              <a:t>Chlorophyll </a:t>
            </a:r>
            <a:r>
              <a:rPr lang="en-GB" dirty="0">
                <a:solidFill>
                  <a:prstClr val="black"/>
                </a:solidFill>
              </a:rPr>
              <a:t>is green, i.e. </a:t>
            </a:r>
            <a:r>
              <a:rPr lang="en-GB" b="1" dirty="0">
                <a:solidFill>
                  <a:prstClr val="black"/>
                </a:solidFill>
              </a:rPr>
              <a:t>it reflects green light and </a:t>
            </a:r>
            <a:r>
              <a:rPr lang="en-GB" b="1" dirty="0" smtClean="0">
                <a:solidFill>
                  <a:prstClr val="black"/>
                </a:solidFill>
              </a:rPr>
              <a:t>absorbs all </a:t>
            </a:r>
            <a:r>
              <a:rPr lang="en-GB" b="1" dirty="0">
                <a:solidFill>
                  <a:prstClr val="black"/>
                </a:solidFill>
              </a:rPr>
              <a:t>other colours</a:t>
            </a:r>
            <a:r>
              <a:rPr lang="en-GB" dirty="0">
                <a:solidFill>
                  <a:prstClr val="black"/>
                </a:solidFill>
              </a:rPr>
              <a:t>. Several different kinds of </a:t>
            </a:r>
            <a:r>
              <a:rPr lang="en-GB" dirty="0" smtClean="0">
                <a:solidFill>
                  <a:prstClr val="black"/>
                </a:solidFill>
              </a:rPr>
              <a:t>chlorophyll exist</a:t>
            </a:r>
            <a:r>
              <a:rPr lang="en-GB" dirty="0">
                <a:solidFill>
                  <a:prstClr val="black"/>
                </a:solidFill>
              </a:rPr>
              <a:t>, each with their own specific absorption </a:t>
            </a:r>
            <a:r>
              <a:rPr lang="en-GB" dirty="0" smtClean="0">
                <a:solidFill>
                  <a:prstClr val="black"/>
                </a:solidFill>
              </a:rPr>
              <a:t>spectrum.</a:t>
            </a:r>
            <a:endParaRPr lang="en-GB" dirty="0">
              <a:solidFill>
                <a:prstClr val="black"/>
              </a:solidFill>
            </a:endParaRPr>
          </a:p>
        </p:txBody>
      </p:sp>
      <p:sp>
        <p:nvSpPr>
          <p:cNvPr id="16" name="15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Light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absorbtion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chlorophyll</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Chlorophyll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absorbs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red and blue light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most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effectively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reflects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light more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colours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859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citruscollege.edu/lc/archive/biology/PublishingImages/c06_04.jpg"/>
          <p:cNvPicPr>
            <a:picLocks noChangeAspect="1" noChangeArrowheads="1"/>
          </p:cNvPicPr>
          <p:nvPr/>
        </p:nvPicPr>
        <p:blipFill rotWithShape="1">
          <a:blip r:embed="rId2">
            <a:extLst>
              <a:ext uri="{28A0092B-C50C-407E-A947-70E740481C1C}">
                <a14:useLocalDpi xmlns:a14="http://schemas.microsoft.com/office/drawing/2010/main" val="0"/>
              </a:ext>
            </a:extLst>
          </a:blip>
          <a:srcRect t="3700"/>
          <a:stretch/>
        </p:blipFill>
        <p:spPr bwMode="auto">
          <a:xfrm>
            <a:off x="251520" y="3668067"/>
            <a:ext cx="4255041" cy="30777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25676" y="1300608"/>
            <a:ext cx="8893166" cy="2308324"/>
          </a:xfrm>
          <a:prstGeom prst="rect">
            <a:avLst/>
          </a:prstGeom>
        </p:spPr>
        <p:txBody>
          <a:bodyPr wrap="square">
            <a:spAutoFit/>
          </a:bodyPr>
          <a:lstStyle/>
          <a:p>
            <a:r>
              <a:rPr lang="en-GB" dirty="0">
                <a:solidFill>
                  <a:prstClr val="black"/>
                </a:solidFill>
              </a:rPr>
              <a:t>Since chlorophyll appears to be green, green light </a:t>
            </a:r>
            <a:r>
              <a:rPr lang="en-GB" dirty="0" smtClean="0">
                <a:solidFill>
                  <a:prstClr val="black"/>
                </a:solidFill>
              </a:rPr>
              <a:t>is reflected</a:t>
            </a:r>
            <a:r>
              <a:rPr lang="en-GB" dirty="0">
                <a:solidFill>
                  <a:prstClr val="black"/>
                </a:solidFill>
              </a:rPr>
              <a:t>. From this you can conclude that green light </a:t>
            </a:r>
            <a:r>
              <a:rPr lang="en-GB" dirty="0" smtClean="0">
                <a:solidFill>
                  <a:prstClr val="black"/>
                </a:solidFill>
              </a:rPr>
              <a:t>is not </a:t>
            </a:r>
            <a:r>
              <a:rPr lang="en-GB" dirty="0">
                <a:solidFill>
                  <a:prstClr val="black"/>
                </a:solidFill>
              </a:rPr>
              <a:t>absorbed very well. An absorption spectrum can </a:t>
            </a:r>
            <a:r>
              <a:rPr lang="en-GB" dirty="0" smtClean="0">
                <a:solidFill>
                  <a:prstClr val="black"/>
                </a:solidFill>
              </a:rPr>
              <a:t>be determined </a:t>
            </a:r>
            <a:r>
              <a:rPr lang="en-GB" dirty="0">
                <a:solidFill>
                  <a:prstClr val="black"/>
                </a:solidFill>
              </a:rPr>
              <a:t>in the following way</a:t>
            </a:r>
            <a:r>
              <a:rPr lang="en-GB" dirty="0" smtClean="0">
                <a:solidFill>
                  <a:prstClr val="black"/>
                </a:solidFill>
              </a:rPr>
              <a:t>:</a:t>
            </a:r>
          </a:p>
          <a:p>
            <a:endParaRPr lang="en-GB" dirty="0">
              <a:solidFill>
                <a:prstClr val="black"/>
              </a:solidFill>
            </a:endParaRPr>
          </a:p>
          <a:p>
            <a:r>
              <a:rPr lang="en-GB" dirty="0">
                <a:solidFill>
                  <a:prstClr val="black"/>
                </a:solidFill>
              </a:rPr>
              <a:t>If you shine white light through a chlorophyll </a:t>
            </a:r>
            <a:r>
              <a:rPr lang="en-GB" dirty="0" smtClean="0">
                <a:solidFill>
                  <a:prstClr val="black"/>
                </a:solidFill>
              </a:rPr>
              <a:t>solution, some </a:t>
            </a:r>
            <a:r>
              <a:rPr lang="en-GB" dirty="0">
                <a:solidFill>
                  <a:prstClr val="black"/>
                </a:solidFill>
              </a:rPr>
              <a:t>frequencies will be absorbed, others will not. If </a:t>
            </a:r>
            <a:r>
              <a:rPr lang="en-GB" dirty="0" smtClean="0">
                <a:solidFill>
                  <a:prstClr val="black"/>
                </a:solidFill>
              </a:rPr>
              <a:t>the remaining </a:t>
            </a:r>
            <a:r>
              <a:rPr lang="en-GB" dirty="0">
                <a:solidFill>
                  <a:prstClr val="black"/>
                </a:solidFill>
              </a:rPr>
              <a:t>light is directed through a prism, you will </a:t>
            </a:r>
            <a:r>
              <a:rPr lang="en-GB" dirty="0" smtClean="0">
                <a:solidFill>
                  <a:prstClr val="black"/>
                </a:solidFill>
              </a:rPr>
              <a:t>get the </a:t>
            </a:r>
            <a:r>
              <a:rPr lang="en-GB" dirty="0">
                <a:solidFill>
                  <a:prstClr val="black"/>
                </a:solidFill>
              </a:rPr>
              <a:t>usual spectrum but with some colours ‘missing’. </a:t>
            </a:r>
            <a:r>
              <a:rPr lang="en-GB" dirty="0" smtClean="0">
                <a:solidFill>
                  <a:prstClr val="black"/>
                </a:solidFill>
              </a:rPr>
              <a:t>These are </a:t>
            </a:r>
            <a:r>
              <a:rPr lang="en-GB" dirty="0">
                <a:solidFill>
                  <a:prstClr val="black"/>
                </a:solidFill>
              </a:rPr>
              <a:t>the colours which were absorbed by the </a:t>
            </a:r>
            <a:r>
              <a:rPr lang="en-GB" dirty="0" smtClean="0">
                <a:solidFill>
                  <a:prstClr val="black"/>
                </a:solidFill>
              </a:rPr>
              <a:t>chlorophyll solution</a:t>
            </a:r>
            <a:r>
              <a:rPr lang="en-GB" dirty="0">
                <a:solidFill>
                  <a:prstClr val="black"/>
                </a:solidFill>
              </a:rPr>
              <a:t>.</a:t>
            </a:r>
          </a:p>
        </p:txBody>
      </p:sp>
      <p:pic>
        <p:nvPicPr>
          <p:cNvPr id="5124" name="Picture 4" descr="http://www.aquaest-lakes-properties.com/site/medias/prism.gif"/>
          <p:cNvPicPr>
            <a:picLocks noChangeAspect="1" noChangeArrowheads="1"/>
          </p:cNvPicPr>
          <p:nvPr/>
        </p:nvPicPr>
        <p:blipFill rotWithShape="1">
          <a:blip r:embed="rId3">
            <a:extLst>
              <a:ext uri="{28A0092B-C50C-407E-A947-70E740481C1C}">
                <a14:useLocalDpi xmlns:a14="http://schemas.microsoft.com/office/drawing/2010/main" val="0"/>
              </a:ext>
            </a:extLst>
          </a:blip>
          <a:srcRect r="3774"/>
          <a:stretch/>
        </p:blipFill>
        <p:spPr bwMode="auto">
          <a:xfrm>
            <a:off x="4224652" y="3861048"/>
            <a:ext cx="4621205" cy="2232248"/>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Light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absorbtion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chlorophyll</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Chlorophyll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absorbs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red and blue light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most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effectively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reflects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light more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colours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201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1000"/>
                                        <p:tgtEl>
                                          <p:spTgt spid="5124"/>
                                        </p:tgtEl>
                                      </p:cBhvr>
                                    </p:animEffect>
                                    <p:anim calcmode="lin" valueType="num">
                                      <p:cBhvr>
                                        <p:cTn id="34" dur="1000" fill="hold"/>
                                        <p:tgtEl>
                                          <p:spTgt spid="5124"/>
                                        </p:tgtEl>
                                        <p:attrNameLst>
                                          <p:attrName>ppt_x</p:attrName>
                                        </p:attrNameLst>
                                      </p:cBhvr>
                                      <p:tavLst>
                                        <p:tav tm="0">
                                          <p:val>
                                            <p:strVal val="#ppt_x"/>
                                          </p:val>
                                        </p:tav>
                                        <p:tav tm="100000">
                                          <p:val>
                                            <p:strVal val="#ppt_x"/>
                                          </p:val>
                                        </p:tav>
                                      </p:tavLst>
                                    </p:anim>
                                    <p:anim calcmode="lin" valueType="num">
                                      <p:cBhvr>
                                        <p:cTn id="35"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49274</TotalTime>
  <Words>1710</Words>
  <Application>Microsoft Office PowerPoint</Application>
  <PresentationFormat>Presentación en pantalla (4:3)</PresentationFormat>
  <Paragraphs>141</Paragraphs>
  <Slides>17</Slides>
  <Notes>0</Notes>
  <HiddenSlides>0</HiddenSlides>
  <MMClips>0</MMClips>
  <ScaleCrop>false</ScaleCrop>
  <HeadingPairs>
    <vt:vector size="4" baseType="variant">
      <vt:variant>
        <vt:lpstr>Tema</vt:lpstr>
      </vt:variant>
      <vt:variant>
        <vt:i4>3</vt:i4>
      </vt:variant>
      <vt:variant>
        <vt:lpstr>Títulos de diapositiva</vt:lpstr>
      </vt:variant>
      <vt:variant>
        <vt:i4>17</vt:i4>
      </vt:variant>
    </vt:vector>
  </HeadingPairs>
  <TitlesOfParts>
    <vt:vector size="20" baseType="lpstr">
      <vt:lpstr>Template MP</vt:lpstr>
      <vt:lpstr>1_Template MP</vt:lpstr>
      <vt:lpstr>2_Template MP</vt:lpstr>
      <vt:lpstr>Topic 2 Molecular biology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2 Molecular biology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412</cp:revision>
  <dcterms:created xsi:type="dcterms:W3CDTF">2013-08-21T17:54:09Z</dcterms:created>
  <dcterms:modified xsi:type="dcterms:W3CDTF">2016-01-14T18:35:19Z</dcterms:modified>
</cp:coreProperties>
</file>