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3" r:id="rId4"/>
    <p:sldId id="267" r:id="rId5"/>
    <p:sldId id="260" r:id="rId6"/>
    <p:sldId id="258" r:id="rId7"/>
    <p:sldId id="265" r:id="rId8"/>
    <p:sldId id="264" r:id="rId9"/>
    <p:sldId id="266" r:id="rId10"/>
    <p:sldId id="256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60" d="100"/>
          <a:sy n="60" d="100"/>
        </p:scale>
        <p:origin x="-40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C011F-A914-4F34-8537-3C834E0151A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375C6-393C-400D-8B0F-58E3A3CEFA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375C6-393C-400D-8B0F-58E3A3CEFA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0" y="2020996"/>
            <a:ext cx="8579322" cy="4072300"/>
            <a:chOff x="251520" y="2020996"/>
            <a:chExt cx="8579322" cy="4072300"/>
          </a:xfrm>
        </p:grpSpPr>
        <p:grpSp>
          <p:nvGrpSpPr>
            <p:cNvPr id="38914" name="Group 2"/>
            <p:cNvGrpSpPr>
              <a:grpSpLocks/>
            </p:cNvGrpSpPr>
            <p:nvPr/>
          </p:nvGrpSpPr>
          <p:grpSpPr bwMode="auto">
            <a:xfrm>
              <a:off x="323528" y="2020997"/>
              <a:ext cx="8507314" cy="4072299"/>
              <a:chOff x="324" y="1588"/>
              <a:chExt cx="5184" cy="2114"/>
            </a:xfrm>
          </p:grpSpPr>
          <p:sp>
            <p:nvSpPr>
              <p:cNvPr id="38919" name="Rectangle 3"/>
              <p:cNvSpPr>
                <a:spLocks noChangeArrowheads="1"/>
              </p:cNvSpPr>
              <p:nvPr/>
            </p:nvSpPr>
            <p:spPr bwMode="auto">
              <a:xfrm>
                <a:off x="324" y="158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H</a:t>
                </a:r>
              </a:p>
            </p:txBody>
          </p:sp>
          <p:sp>
            <p:nvSpPr>
              <p:cNvPr id="38920" name="Rectangle 4"/>
              <p:cNvSpPr>
                <a:spLocks noChangeArrowheads="1"/>
              </p:cNvSpPr>
              <p:nvPr/>
            </p:nvSpPr>
            <p:spPr bwMode="auto">
              <a:xfrm>
                <a:off x="324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 dirty="0">
                    <a:latin typeface="Arial" charset="0"/>
                  </a:rPr>
                  <a:t>Li</a:t>
                </a:r>
              </a:p>
            </p:txBody>
          </p:sp>
          <p:sp>
            <p:nvSpPr>
              <p:cNvPr id="38921" name="Rectangle 5"/>
              <p:cNvSpPr>
                <a:spLocks noChangeArrowheads="1"/>
              </p:cNvSpPr>
              <p:nvPr/>
            </p:nvSpPr>
            <p:spPr bwMode="auto">
              <a:xfrm>
                <a:off x="324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Na</a:t>
                </a:r>
              </a:p>
            </p:txBody>
          </p:sp>
          <p:sp>
            <p:nvSpPr>
              <p:cNvPr id="38922" name="Rectangle 6"/>
              <p:cNvSpPr>
                <a:spLocks noChangeArrowheads="1"/>
              </p:cNvSpPr>
              <p:nvPr/>
            </p:nvSpPr>
            <p:spPr bwMode="auto">
              <a:xfrm>
                <a:off x="324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K</a:t>
                </a:r>
              </a:p>
            </p:txBody>
          </p:sp>
          <p:sp>
            <p:nvSpPr>
              <p:cNvPr id="38923" name="Rectangle 7"/>
              <p:cNvSpPr>
                <a:spLocks noChangeArrowheads="1"/>
              </p:cNvSpPr>
              <p:nvPr/>
            </p:nvSpPr>
            <p:spPr bwMode="auto">
              <a:xfrm>
                <a:off x="324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Rb</a:t>
                </a:r>
              </a:p>
            </p:txBody>
          </p:sp>
          <p:sp>
            <p:nvSpPr>
              <p:cNvPr id="38924" name="Rectangle 8"/>
              <p:cNvSpPr>
                <a:spLocks noChangeArrowheads="1"/>
              </p:cNvSpPr>
              <p:nvPr/>
            </p:nvSpPr>
            <p:spPr bwMode="auto">
              <a:xfrm>
                <a:off x="324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Cs</a:t>
                </a:r>
              </a:p>
            </p:txBody>
          </p:sp>
          <p:sp>
            <p:nvSpPr>
              <p:cNvPr id="38925" name="Rectangle 9"/>
              <p:cNvSpPr>
                <a:spLocks noChangeArrowheads="1"/>
              </p:cNvSpPr>
              <p:nvPr/>
            </p:nvSpPr>
            <p:spPr bwMode="auto">
              <a:xfrm>
                <a:off x="324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Fr</a:t>
                </a:r>
              </a:p>
            </p:txBody>
          </p:sp>
          <p:sp>
            <p:nvSpPr>
              <p:cNvPr id="38926" name="Rectangle 10"/>
              <p:cNvSpPr>
                <a:spLocks noChangeArrowheads="1"/>
              </p:cNvSpPr>
              <p:nvPr/>
            </p:nvSpPr>
            <p:spPr bwMode="auto">
              <a:xfrm>
                <a:off x="612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 dirty="0">
                    <a:latin typeface="Arial" charset="0"/>
                  </a:rPr>
                  <a:t>Be</a:t>
                </a:r>
              </a:p>
            </p:txBody>
          </p:sp>
          <p:sp>
            <p:nvSpPr>
              <p:cNvPr id="38927" name="Rectangle 11"/>
              <p:cNvSpPr>
                <a:spLocks noChangeArrowheads="1"/>
              </p:cNvSpPr>
              <p:nvPr/>
            </p:nvSpPr>
            <p:spPr bwMode="auto">
              <a:xfrm>
                <a:off x="900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Sc</a:t>
                </a:r>
              </a:p>
            </p:txBody>
          </p:sp>
          <p:sp>
            <p:nvSpPr>
              <p:cNvPr id="38928" name="Rectangle 12"/>
              <p:cNvSpPr>
                <a:spLocks noChangeArrowheads="1"/>
              </p:cNvSpPr>
              <p:nvPr/>
            </p:nvSpPr>
            <p:spPr bwMode="auto">
              <a:xfrm>
                <a:off x="1188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Ti</a:t>
                </a:r>
              </a:p>
            </p:txBody>
          </p:sp>
          <p:sp>
            <p:nvSpPr>
              <p:cNvPr id="38929" name="Rectangle 13"/>
              <p:cNvSpPr>
                <a:spLocks noChangeArrowheads="1"/>
              </p:cNvSpPr>
              <p:nvPr/>
            </p:nvSpPr>
            <p:spPr bwMode="auto">
              <a:xfrm>
                <a:off x="612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Mg</a:t>
                </a:r>
              </a:p>
            </p:txBody>
          </p:sp>
          <p:sp>
            <p:nvSpPr>
              <p:cNvPr id="38930" name="Rectangle 14"/>
              <p:cNvSpPr>
                <a:spLocks noChangeArrowheads="1"/>
              </p:cNvSpPr>
              <p:nvPr/>
            </p:nvSpPr>
            <p:spPr bwMode="auto">
              <a:xfrm>
                <a:off x="1476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V</a:t>
                </a:r>
              </a:p>
            </p:txBody>
          </p:sp>
          <p:sp>
            <p:nvSpPr>
              <p:cNvPr id="38931" name="Rectangle 15"/>
              <p:cNvSpPr>
                <a:spLocks noChangeArrowheads="1"/>
              </p:cNvSpPr>
              <p:nvPr/>
            </p:nvSpPr>
            <p:spPr bwMode="auto">
              <a:xfrm>
                <a:off x="1764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Cr</a:t>
                </a:r>
              </a:p>
            </p:txBody>
          </p:sp>
          <p:sp>
            <p:nvSpPr>
              <p:cNvPr id="38932" name="Rectangle 16"/>
              <p:cNvSpPr>
                <a:spLocks noChangeArrowheads="1"/>
              </p:cNvSpPr>
              <p:nvPr/>
            </p:nvSpPr>
            <p:spPr bwMode="auto">
              <a:xfrm>
                <a:off x="2052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Mn</a:t>
                </a:r>
              </a:p>
            </p:txBody>
          </p:sp>
          <p:sp>
            <p:nvSpPr>
              <p:cNvPr id="38933" name="Rectangle 17"/>
              <p:cNvSpPr>
                <a:spLocks noChangeArrowheads="1"/>
              </p:cNvSpPr>
              <p:nvPr/>
            </p:nvSpPr>
            <p:spPr bwMode="auto">
              <a:xfrm>
                <a:off x="2340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Fe</a:t>
                </a:r>
              </a:p>
            </p:txBody>
          </p:sp>
          <p:sp>
            <p:nvSpPr>
              <p:cNvPr id="38934" name="Rectangle 18"/>
              <p:cNvSpPr>
                <a:spLocks noChangeArrowheads="1"/>
              </p:cNvSpPr>
              <p:nvPr/>
            </p:nvSpPr>
            <p:spPr bwMode="auto">
              <a:xfrm>
                <a:off x="2628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Co</a:t>
                </a:r>
              </a:p>
            </p:txBody>
          </p:sp>
          <p:sp>
            <p:nvSpPr>
              <p:cNvPr id="38935" name="Rectangle 19"/>
              <p:cNvSpPr>
                <a:spLocks noChangeArrowheads="1"/>
              </p:cNvSpPr>
              <p:nvPr/>
            </p:nvSpPr>
            <p:spPr bwMode="auto">
              <a:xfrm>
                <a:off x="2916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Ni</a:t>
                </a:r>
              </a:p>
            </p:txBody>
          </p:sp>
          <p:sp>
            <p:nvSpPr>
              <p:cNvPr id="38936" name="Rectangle 20"/>
              <p:cNvSpPr>
                <a:spLocks noChangeArrowheads="1"/>
              </p:cNvSpPr>
              <p:nvPr/>
            </p:nvSpPr>
            <p:spPr bwMode="auto">
              <a:xfrm>
                <a:off x="3204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Cu</a:t>
                </a:r>
              </a:p>
            </p:txBody>
          </p:sp>
          <p:sp>
            <p:nvSpPr>
              <p:cNvPr id="38937" name="Rectangle 21"/>
              <p:cNvSpPr>
                <a:spLocks noChangeArrowheads="1"/>
              </p:cNvSpPr>
              <p:nvPr/>
            </p:nvSpPr>
            <p:spPr bwMode="auto">
              <a:xfrm>
                <a:off x="3492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Zn</a:t>
                </a:r>
              </a:p>
            </p:txBody>
          </p:sp>
          <p:sp>
            <p:nvSpPr>
              <p:cNvPr id="38938" name="Rectangle 22"/>
              <p:cNvSpPr>
                <a:spLocks noChangeArrowheads="1"/>
              </p:cNvSpPr>
              <p:nvPr/>
            </p:nvSpPr>
            <p:spPr bwMode="auto">
              <a:xfrm>
                <a:off x="3780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Ga</a:t>
                </a:r>
              </a:p>
            </p:txBody>
          </p:sp>
          <p:sp>
            <p:nvSpPr>
              <p:cNvPr id="38939" name="Rectangle 23"/>
              <p:cNvSpPr>
                <a:spLocks noChangeArrowheads="1"/>
              </p:cNvSpPr>
              <p:nvPr/>
            </p:nvSpPr>
            <p:spPr bwMode="auto">
              <a:xfrm>
                <a:off x="4068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Ge</a:t>
                </a:r>
              </a:p>
            </p:txBody>
          </p:sp>
          <p:sp>
            <p:nvSpPr>
              <p:cNvPr id="38940" name="Rectangle 24"/>
              <p:cNvSpPr>
                <a:spLocks noChangeArrowheads="1"/>
              </p:cNvSpPr>
              <p:nvPr/>
            </p:nvSpPr>
            <p:spPr bwMode="auto">
              <a:xfrm>
                <a:off x="4644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Se</a:t>
                </a:r>
              </a:p>
            </p:txBody>
          </p:sp>
          <p:sp>
            <p:nvSpPr>
              <p:cNvPr id="38941" name="Rectangle 25"/>
              <p:cNvSpPr>
                <a:spLocks noChangeArrowheads="1"/>
              </p:cNvSpPr>
              <p:nvPr/>
            </p:nvSpPr>
            <p:spPr bwMode="auto">
              <a:xfrm>
                <a:off x="4932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Br</a:t>
                </a:r>
              </a:p>
            </p:txBody>
          </p:sp>
          <p:sp>
            <p:nvSpPr>
              <p:cNvPr id="38942" name="Rectangle 26"/>
              <p:cNvSpPr>
                <a:spLocks noChangeArrowheads="1"/>
              </p:cNvSpPr>
              <p:nvPr/>
            </p:nvSpPr>
            <p:spPr bwMode="auto">
              <a:xfrm>
                <a:off x="612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Ca</a:t>
                </a:r>
              </a:p>
            </p:txBody>
          </p:sp>
          <p:sp>
            <p:nvSpPr>
              <p:cNvPr id="38943" name="Rectangle 27"/>
              <p:cNvSpPr>
                <a:spLocks noChangeArrowheads="1"/>
              </p:cNvSpPr>
              <p:nvPr/>
            </p:nvSpPr>
            <p:spPr bwMode="auto">
              <a:xfrm>
                <a:off x="5220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Kr</a:t>
                </a:r>
              </a:p>
            </p:txBody>
          </p:sp>
          <p:sp>
            <p:nvSpPr>
              <p:cNvPr id="38944" name="Rectangle 28"/>
              <p:cNvSpPr>
                <a:spLocks noChangeArrowheads="1"/>
              </p:cNvSpPr>
              <p:nvPr/>
            </p:nvSpPr>
            <p:spPr bwMode="auto">
              <a:xfrm>
                <a:off x="900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Y</a:t>
                </a:r>
              </a:p>
            </p:txBody>
          </p:sp>
          <p:sp>
            <p:nvSpPr>
              <p:cNvPr id="38945" name="Rectangle 29"/>
              <p:cNvSpPr>
                <a:spLocks noChangeArrowheads="1"/>
              </p:cNvSpPr>
              <p:nvPr/>
            </p:nvSpPr>
            <p:spPr bwMode="auto">
              <a:xfrm>
                <a:off x="1188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Zr</a:t>
                </a:r>
              </a:p>
            </p:txBody>
          </p:sp>
          <p:sp>
            <p:nvSpPr>
              <p:cNvPr id="38946" name="Rectangle 30"/>
              <p:cNvSpPr>
                <a:spLocks noChangeArrowheads="1"/>
              </p:cNvSpPr>
              <p:nvPr/>
            </p:nvSpPr>
            <p:spPr bwMode="auto">
              <a:xfrm>
                <a:off x="1476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Nb</a:t>
                </a:r>
              </a:p>
            </p:txBody>
          </p:sp>
          <p:sp>
            <p:nvSpPr>
              <p:cNvPr id="38947" name="Rectangle 31"/>
              <p:cNvSpPr>
                <a:spLocks noChangeArrowheads="1"/>
              </p:cNvSpPr>
              <p:nvPr/>
            </p:nvSpPr>
            <p:spPr bwMode="auto">
              <a:xfrm>
                <a:off x="1764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Mo</a:t>
                </a:r>
              </a:p>
            </p:txBody>
          </p:sp>
          <p:sp>
            <p:nvSpPr>
              <p:cNvPr id="38948" name="Rectangle 32"/>
              <p:cNvSpPr>
                <a:spLocks noChangeArrowheads="1"/>
              </p:cNvSpPr>
              <p:nvPr/>
            </p:nvSpPr>
            <p:spPr bwMode="auto">
              <a:xfrm>
                <a:off x="2052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Tc</a:t>
                </a:r>
              </a:p>
            </p:txBody>
          </p:sp>
          <p:sp>
            <p:nvSpPr>
              <p:cNvPr id="38949" name="Rectangle 33"/>
              <p:cNvSpPr>
                <a:spLocks noChangeArrowheads="1"/>
              </p:cNvSpPr>
              <p:nvPr/>
            </p:nvSpPr>
            <p:spPr bwMode="auto">
              <a:xfrm>
                <a:off x="2340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Ru</a:t>
                </a:r>
              </a:p>
            </p:txBody>
          </p:sp>
          <p:sp>
            <p:nvSpPr>
              <p:cNvPr id="38950" name="Rectangle 34"/>
              <p:cNvSpPr>
                <a:spLocks noChangeArrowheads="1"/>
              </p:cNvSpPr>
              <p:nvPr/>
            </p:nvSpPr>
            <p:spPr bwMode="auto">
              <a:xfrm>
                <a:off x="2916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Pd</a:t>
                </a:r>
              </a:p>
            </p:txBody>
          </p:sp>
          <p:sp>
            <p:nvSpPr>
              <p:cNvPr id="38951" name="Rectangle 35"/>
              <p:cNvSpPr>
                <a:spLocks noChangeArrowheads="1"/>
              </p:cNvSpPr>
              <p:nvPr/>
            </p:nvSpPr>
            <p:spPr bwMode="auto">
              <a:xfrm>
                <a:off x="3204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Ag</a:t>
                </a:r>
              </a:p>
            </p:txBody>
          </p:sp>
          <p:sp>
            <p:nvSpPr>
              <p:cNvPr id="38952" name="Rectangle 36"/>
              <p:cNvSpPr>
                <a:spLocks noChangeArrowheads="1"/>
              </p:cNvSpPr>
              <p:nvPr/>
            </p:nvSpPr>
            <p:spPr bwMode="auto">
              <a:xfrm>
                <a:off x="3492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Cd</a:t>
                </a:r>
              </a:p>
            </p:txBody>
          </p:sp>
          <p:sp>
            <p:nvSpPr>
              <p:cNvPr id="38953" name="Rectangle 37"/>
              <p:cNvSpPr>
                <a:spLocks noChangeArrowheads="1"/>
              </p:cNvSpPr>
              <p:nvPr/>
            </p:nvSpPr>
            <p:spPr bwMode="auto">
              <a:xfrm>
                <a:off x="3780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In</a:t>
                </a:r>
              </a:p>
            </p:txBody>
          </p:sp>
          <p:sp>
            <p:nvSpPr>
              <p:cNvPr id="38954" name="Rectangle 38"/>
              <p:cNvSpPr>
                <a:spLocks noChangeArrowheads="1"/>
              </p:cNvSpPr>
              <p:nvPr/>
            </p:nvSpPr>
            <p:spPr bwMode="auto">
              <a:xfrm>
                <a:off x="4068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Sn</a:t>
                </a:r>
              </a:p>
            </p:txBody>
          </p:sp>
          <p:sp>
            <p:nvSpPr>
              <p:cNvPr id="38955" name="Rectangle 39"/>
              <p:cNvSpPr>
                <a:spLocks noChangeArrowheads="1"/>
              </p:cNvSpPr>
              <p:nvPr/>
            </p:nvSpPr>
            <p:spPr bwMode="auto">
              <a:xfrm>
                <a:off x="4356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Sb</a:t>
                </a:r>
              </a:p>
            </p:txBody>
          </p:sp>
          <p:sp>
            <p:nvSpPr>
              <p:cNvPr id="38956" name="Rectangle 40"/>
              <p:cNvSpPr>
                <a:spLocks noChangeArrowheads="1"/>
              </p:cNvSpPr>
              <p:nvPr/>
            </p:nvSpPr>
            <p:spPr bwMode="auto">
              <a:xfrm>
                <a:off x="612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 dirty="0" err="1">
                    <a:latin typeface="Arial" charset="0"/>
                  </a:rPr>
                  <a:t>Sr</a:t>
                </a:r>
                <a:endParaRPr lang="en-GB" altLang="en-US" sz="1400" b="0" dirty="0">
                  <a:latin typeface="Arial" charset="0"/>
                </a:endParaRPr>
              </a:p>
            </p:txBody>
          </p:sp>
          <p:sp>
            <p:nvSpPr>
              <p:cNvPr id="38957" name="Rectangle 41"/>
              <p:cNvSpPr>
                <a:spLocks noChangeArrowheads="1"/>
              </p:cNvSpPr>
              <p:nvPr/>
            </p:nvSpPr>
            <p:spPr bwMode="auto">
              <a:xfrm>
                <a:off x="4644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Te</a:t>
                </a:r>
              </a:p>
            </p:txBody>
          </p:sp>
          <p:sp>
            <p:nvSpPr>
              <p:cNvPr id="38958" name="Rectangle 42"/>
              <p:cNvSpPr>
                <a:spLocks noChangeArrowheads="1"/>
              </p:cNvSpPr>
              <p:nvPr/>
            </p:nvSpPr>
            <p:spPr bwMode="auto">
              <a:xfrm>
                <a:off x="2628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Rh</a:t>
                </a:r>
              </a:p>
            </p:txBody>
          </p:sp>
          <p:sp>
            <p:nvSpPr>
              <p:cNvPr id="38959" name="Rectangle 43"/>
              <p:cNvSpPr>
                <a:spLocks noChangeArrowheads="1"/>
              </p:cNvSpPr>
              <p:nvPr/>
            </p:nvSpPr>
            <p:spPr bwMode="auto">
              <a:xfrm>
                <a:off x="612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Ba</a:t>
                </a:r>
              </a:p>
            </p:txBody>
          </p:sp>
          <p:sp>
            <p:nvSpPr>
              <p:cNvPr id="38960" name="Rectangle 44"/>
              <p:cNvSpPr>
                <a:spLocks noChangeArrowheads="1"/>
              </p:cNvSpPr>
              <p:nvPr/>
            </p:nvSpPr>
            <p:spPr bwMode="auto">
              <a:xfrm>
                <a:off x="1188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Hf</a:t>
                </a:r>
              </a:p>
            </p:txBody>
          </p:sp>
          <p:sp>
            <p:nvSpPr>
              <p:cNvPr id="38961" name="Rectangle 45"/>
              <p:cNvSpPr>
                <a:spLocks noChangeArrowheads="1"/>
              </p:cNvSpPr>
              <p:nvPr/>
            </p:nvSpPr>
            <p:spPr bwMode="auto">
              <a:xfrm>
                <a:off x="1476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Ta</a:t>
                </a:r>
              </a:p>
            </p:txBody>
          </p:sp>
          <p:sp>
            <p:nvSpPr>
              <p:cNvPr id="38962" name="Rectangle 46"/>
              <p:cNvSpPr>
                <a:spLocks noChangeArrowheads="1"/>
              </p:cNvSpPr>
              <p:nvPr/>
            </p:nvSpPr>
            <p:spPr bwMode="auto">
              <a:xfrm>
                <a:off x="1764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W</a:t>
                </a:r>
              </a:p>
            </p:txBody>
          </p:sp>
          <p:sp>
            <p:nvSpPr>
              <p:cNvPr id="38963" name="Rectangle 47"/>
              <p:cNvSpPr>
                <a:spLocks noChangeArrowheads="1"/>
              </p:cNvSpPr>
              <p:nvPr/>
            </p:nvSpPr>
            <p:spPr bwMode="auto">
              <a:xfrm>
                <a:off x="2052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Re</a:t>
                </a:r>
              </a:p>
            </p:txBody>
          </p:sp>
          <p:sp>
            <p:nvSpPr>
              <p:cNvPr id="38964" name="Rectangle 48"/>
              <p:cNvSpPr>
                <a:spLocks noChangeArrowheads="1"/>
              </p:cNvSpPr>
              <p:nvPr/>
            </p:nvSpPr>
            <p:spPr bwMode="auto">
              <a:xfrm>
                <a:off x="2340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Os</a:t>
                </a:r>
              </a:p>
            </p:txBody>
          </p:sp>
          <p:sp>
            <p:nvSpPr>
              <p:cNvPr id="38965" name="Rectangle 49"/>
              <p:cNvSpPr>
                <a:spLocks noChangeArrowheads="1"/>
              </p:cNvSpPr>
              <p:nvPr/>
            </p:nvSpPr>
            <p:spPr bwMode="auto">
              <a:xfrm>
                <a:off x="2628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Ir</a:t>
                </a:r>
              </a:p>
            </p:txBody>
          </p:sp>
          <p:sp>
            <p:nvSpPr>
              <p:cNvPr id="38966" name="Rectangle 50"/>
              <p:cNvSpPr>
                <a:spLocks noChangeArrowheads="1"/>
              </p:cNvSpPr>
              <p:nvPr/>
            </p:nvSpPr>
            <p:spPr bwMode="auto">
              <a:xfrm>
                <a:off x="3204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Au</a:t>
                </a:r>
              </a:p>
            </p:txBody>
          </p:sp>
          <p:sp>
            <p:nvSpPr>
              <p:cNvPr id="38967" name="Rectangle 51"/>
              <p:cNvSpPr>
                <a:spLocks noChangeArrowheads="1"/>
              </p:cNvSpPr>
              <p:nvPr/>
            </p:nvSpPr>
            <p:spPr bwMode="auto">
              <a:xfrm>
                <a:off x="3492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Hg</a:t>
                </a:r>
              </a:p>
            </p:txBody>
          </p:sp>
          <p:sp>
            <p:nvSpPr>
              <p:cNvPr id="38968" name="Rectangle 52"/>
              <p:cNvSpPr>
                <a:spLocks noChangeArrowheads="1"/>
              </p:cNvSpPr>
              <p:nvPr/>
            </p:nvSpPr>
            <p:spPr bwMode="auto">
              <a:xfrm>
                <a:off x="3780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Tl</a:t>
                </a:r>
              </a:p>
            </p:txBody>
          </p:sp>
          <p:sp>
            <p:nvSpPr>
              <p:cNvPr id="38969" name="Rectangle 53"/>
              <p:cNvSpPr>
                <a:spLocks noChangeArrowheads="1"/>
              </p:cNvSpPr>
              <p:nvPr/>
            </p:nvSpPr>
            <p:spPr bwMode="auto">
              <a:xfrm>
                <a:off x="4068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Pb</a:t>
                </a:r>
              </a:p>
            </p:txBody>
          </p:sp>
          <p:sp>
            <p:nvSpPr>
              <p:cNvPr id="38970" name="Rectangle 54"/>
              <p:cNvSpPr>
                <a:spLocks noChangeArrowheads="1"/>
              </p:cNvSpPr>
              <p:nvPr/>
            </p:nvSpPr>
            <p:spPr bwMode="auto">
              <a:xfrm>
                <a:off x="4356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Bi</a:t>
                </a:r>
              </a:p>
            </p:txBody>
          </p:sp>
          <p:sp>
            <p:nvSpPr>
              <p:cNvPr id="38971" name="Rectangle 55"/>
              <p:cNvSpPr>
                <a:spLocks noChangeArrowheads="1"/>
              </p:cNvSpPr>
              <p:nvPr/>
            </p:nvSpPr>
            <p:spPr bwMode="auto">
              <a:xfrm>
                <a:off x="4644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Po</a:t>
                </a:r>
              </a:p>
            </p:txBody>
          </p:sp>
          <p:sp>
            <p:nvSpPr>
              <p:cNvPr id="38972" name="Rectangle 56"/>
              <p:cNvSpPr>
                <a:spLocks noChangeArrowheads="1"/>
              </p:cNvSpPr>
              <p:nvPr/>
            </p:nvSpPr>
            <p:spPr bwMode="auto">
              <a:xfrm>
                <a:off x="900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La</a:t>
                </a:r>
              </a:p>
            </p:txBody>
          </p:sp>
          <p:sp>
            <p:nvSpPr>
              <p:cNvPr id="38973" name="Rectangle 57"/>
              <p:cNvSpPr>
                <a:spLocks noChangeArrowheads="1"/>
              </p:cNvSpPr>
              <p:nvPr/>
            </p:nvSpPr>
            <p:spPr bwMode="auto">
              <a:xfrm>
                <a:off x="4932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At</a:t>
                </a:r>
              </a:p>
            </p:txBody>
          </p:sp>
          <p:sp>
            <p:nvSpPr>
              <p:cNvPr id="38974" name="Rectangle 58"/>
              <p:cNvSpPr>
                <a:spLocks noChangeArrowheads="1"/>
              </p:cNvSpPr>
              <p:nvPr/>
            </p:nvSpPr>
            <p:spPr bwMode="auto">
              <a:xfrm>
                <a:off x="2916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Pt</a:t>
                </a:r>
              </a:p>
            </p:txBody>
          </p:sp>
          <p:sp>
            <p:nvSpPr>
              <p:cNvPr id="38975" name="Rectangle 59"/>
              <p:cNvSpPr>
                <a:spLocks noChangeArrowheads="1"/>
              </p:cNvSpPr>
              <p:nvPr/>
            </p:nvSpPr>
            <p:spPr bwMode="auto">
              <a:xfrm>
                <a:off x="612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Ra</a:t>
                </a:r>
              </a:p>
            </p:txBody>
          </p:sp>
          <p:sp>
            <p:nvSpPr>
              <p:cNvPr id="38976" name="Rectangle 60"/>
              <p:cNvSpPr>
                <a:spLocks noChangeArrowheads="1"/>
              </p:cNvSpPr>
              <p:nvPr/>
            </p:nvSpPr>
            <p:spPr bwMode="auto">
              <a:xfrm>
                <a:off x="1188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Rf</a:t>
                </a:r>
              </a:p>
            </p:txBody>
          </p:sp>
          <p:sp>
            <p:nvSpPr>
              <p:cNvPr id="38977" name="Rectangle 61"/>
              <p:cNvSpPr>
                <a:spLocks noChangeArrowheads="1"/>
              </p:cNvSpPr>
              <p:nvPr/>
            </p:nvSpPr>
            <p:spPr bwMode="auto">
              <a:xfrm>
                <a:off x="1476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Db</a:t>
                </a:r>
              </a:p>
            </p:txBody>
          </p:sp>
          <p:sp>
            <p:nvSpPr>
              <p:cNvPr id="38978" name="Rectangle 62"/>
              <p:cNvSpPr>
                <a:spLocks noChangeArrowheads="1"/>
              </p:cNvSpPr>
              <p:nvPr/>
            </p:nvSpPr>
            <p:spPr bwMode="auto">
              <a:xfrm>
                <a:off x="1764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Sg</a:t>
                </a:r>
              </a:p>
            </p:txBody>
          </p:sp>
          <p:sp>
            <p:nvSpPr>
              <p:cNvPr id="38979" name="Rectangle 63"/>
              <p:cNvSpPr>
                <a:spLocks noChangeArrowheads="1"/>
              </p:cNvSpPr>
              <p:nvPr/>
            </p:nvSpPr>
            <p:spPr bwMode="auto">
              <a:xfrm>
                <a:off x="2052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Bh</a:t>
                </a:r>
              </a:p>
            </p:txBody>
          </p:sp>
          <p:sp>
            <p:nvSpPr>
              <p:cNvPr id="38980" name="Rectangle 64"/>
              <p:cNvSpPr>
                <a:spLocks noChangeArrowheads="1"/>
              </p:cNvSpPr>
              <p:nvPr/>
            </p:nvSpPr>
            <p:spPr bwMode="auto">
              <a:xfrm>
                <a:off x="2340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Hs</a:t>
                </a:r>
              </a:p>
            </p:txBody>
          </p:sp>
          <p:sp>
            <p:nvSpPr>
              <p:cNvPr id="38981" name="Rectangle 65"/>
              <p:cNvSpPr>
                <a:spLocks noChangeArrowheads="1"/>
              </p:cNvSpPr>
              <p:nvPr/>
            </p:nvSpPr>
            <p:spPr bwMode="auto">
              <a:xfrm>
                <a:off x="2628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Mt</a:t>
                </a:r>
              </a:p>
            </p:txBody>
          </p:sp>
          <p:sp>
            <p:nvSpPr>
              <p:cNvPr id="38982" name="Rectangle 66"/>
              <p:cNvSpPr>
                <a:spLocks noChangeArrowheads="1"/>
              </p:cNvSpPr>
              <p:nvPr/>
            </p:nvSpPr>
            <p:spPr bwMode="auto">
              <a:xfrm>
                <a:off x="3204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?</a:t>
                </a:r>
              </a:p>
            </p:txBody>
          </p:sp>
          <p:sp>
            <p:nvSpPr>
              <p:cNvPr id="38983" name="Rectangle 67"/>
              <p:cNvSpPr>
                <a:spLocks noChangeArrowheads="1"/>
              </p:cNvSpPr>
              <p:nvPr/>
            </p:nvSpPr>
            <p:spPr bwMode="auto">
              <a:xfrm>
                <a:off x="3492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?</a:t>
                </a:r>
              </a:p>
            </p:txBody>
          </p:sp>
          <p:sp>
            <p:nvSpPr>
              <p:cNvPr id="38984" name="Rectangle 68"/>
              <p:cNvSpPr>
                <a:spLocks noChangeArrowheads="1"/>
              </p:cNvSpPr>
              <p:nvPr/>
            </p:nvSpPr>
            <p:spPr bwMode="auto">
              <a:xfrm>
                <a:off x="900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Ac</a:t>
                </a:r>
              </a:p>
            </p:txBody>
          </p:sp>
          <p:sp>
            <p:nvSpPr>
              <p:cNvPr id="38985" name="Rectangle 69"/>
              <p:cNvSpPr>
                <a:spLocks noChangeArrowheads="1"/>
              </p:cNvSpPr>
              <p:nvPr/>
            </p:nvSpPr>
            <p:spPr bwMode="auto">
              <a:xfrm>
                <a:off x="2916" y="341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?</a:t>
                </a:r>
              </a:p>
            </p:txBody>
          </p:sp>
          <p:sp>
            <p:nvSpPr>
              <p:cNvPr id="38986" name="Rectangle 70"/>
              <p:cNvSpPr>
                <a:spLocks noChangeArrowheads="1"/>
              </p:cNvSpPr>
              <p:nvPr/>
            </p:nvSpPr>
            <p:spPr bwMode="auto">
              <a:xfrm>
                <a:off x="3780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Al</a:t>
                </a:r>
              </a:p>
            </p:txBody>
          </p:sp>
          <p:sp>
            <p:nvSpPr>
              <p:cNvPr id="38987" name="Rectangle 71"/>
              <p:cNvSpPr>
                <a:spLocks noChangeArrowheads="1"/>
              </p:cNvSpPr>
              <p:nvPr/>
            </p:nvSpPr>
            <p:spPr bwMode="auto">
              <a:xfrm>
                <a:off x="4356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P</a:t>
                </a:r>
              </a:p>
            </p:txBody>
          </p:sp>
          <p:sp>
            <p:nvSpPr>
              <p:cNvPr id="38988" name="Rectangle 72"/>
              <p:cNvSpPr>
                <a:spLocks noChangeArrowheads="1"/>
              </p:cNvSpPr>
              <p:nvPr/>
            </p:nvSpPr>
            <p:spPr bwMode="auto">
              <a:xfrm>
                <a:off x="4356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N</a:t>
                </a:r>
              </a:p>
            </p:txBody>
          </p:sp>
          <p:sp>
            <p:nvSpPr>
              <p:cNvPr id="38989" name="Rectangle 73"/>
              <p:cNvSpPr>
                <a:spLocks noChangeArrowheads="1"/>
              </p:cNvSpPr>
              <p:nvPr/>
            </p:nvSpPr>
            <p:spPr bwMode="auto">
              <a:xfrm>
                <a:off x="4644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O</a:t>
                </a:r>
              </a:p>
            </p:txBody>
          </p:sp>
          <p:sp>
            <p:nvSpPr>
              <p:cNvPr id="38990" name="Rectangle 74"/>
              <p:cNvSpPr>
                <a:spLocks noChangeArrowheads="1"/>
              </p:cNvSpPr>
              <p:nvPr/>
            </p:nvSpPr>
            <p:spPr bwMode="auto">
              <a:xfrm>
                <a:off x="4644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</a:t>
                </a:r>
              </a:p>
            </p:txBody>
          </p:sp>
          <p:sp>
            <p:nvSpPr>
              <p:cNvPr id="38991" name="Rectangle 75"/>
              <p:cNvSpPr>
                <a:spLocks noChangeArrowheads="1"/>
              </p:cNvSpPr>
              <p:nvPr/>
            </p:nvSpPr>
            <p:spPr bwMode="auto">
              <a:xfrm>
                <a:off x="4932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Cl</a:t>
                </a:r>
              </a:p>
            </p:txBody>
          </p:sp>
          <p:sp>
            <p:nvSpPr>
              <p:cNvPr id="38992" name="Rectangle 76"/>
              <p:cNvSpPr>
                <a:spLocks noChangeArrowheads="1"/>
              </p:cNvSpPr>
              <p:nvPr/>
            </p:nvSpPr>
            <p:spPr bwMode="auto">
              <a:xfrm>
                <a:off x="4932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F</a:t>
                </a:r>
              </a:p>
            </p:txBody>
          </p:sp>
          <p:sp>
            <p:nvSpPr>
              <p:cNvPr id="38993" name="Rectangle 77"/>
              <p:cNvSpPr>
                <a:spLocks noChangeArrowheads="1"/>
              </p:cNvSpPr>
              <p:nvPr/>
            </p:nvSpPr>
            <p:spPr bwMode="auto">
              <a:xfrm>
                <a:off x="5220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Ne</a:t>
                </a:r>
              </a:p>
            </p:txBody>
          </p:sp>
          <p:sp>
            <p:nvSpPr>
              <p:cNvPr id="38994" name="Rectangle 78"/>
              <p:cNvSpPr>
                <a:spLocks noChangeArrowheads="1"/>
              </p:cNvSpPr>
              <p:nvPr/>
            </p:nvSpPr>
            <p:spPr bwMode="auto">
              <a:xfrm>
                <a:off x="5220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Ar</a:t>
                </a:r>
              </a:p>
            </p:txBody>
          </p:sp>
          <p:sp>
            <p:nvSpPr>
              <p:cNvPr id="38995" name="Rectangle 79"/>
              <p:cNvSpPr>
                <a:spLocks noChangeArrowheads="1"/>
              </p:cNvSpPr>
              <p:nvPr/>
            </p:nvSpPr>
            <p:spPr bwMode="auto">
              <a:xfrm>
                <a:off x="5220" y="312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Rn</a:t>
                </a:r>
              </a:p>
            </p:txBody>
          </p:sp>
          <p:sp>
            <p:nvSpPr>
              <p:cNvPr id="38996" name="Rectangle 80"/>
              <p:cNvSpPr>
                <a:spLocks noChangeArrowheads="1"/>
              </p:cNvSpPr>
              <p:nvPr/>
            </p:nvSpPr>
            <p:spPr bwMode="auto">
              <a:xfrm>
                <a:off x="4932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I</a:t>
                </a:r>
              </a:p>
            </p:txBody>
          </p:sp>
          <p:sp>
            <p:nvSpPr>
              <p:cNvPr id="38997" name="Rectangle 81"/>
              <p:cNvSpPr>
                <a:spLocks noChangeArrowheads="1"/>
              </p:cNvSpPr>
              <p:nvPr/>
            </p:nvSpPr>
            <p:spPr bwMode="auto">
              <a:xfrm>
                <a:off x="4068" y="2262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Si</a:t>
                </a:r>
              </a:p>
            </p:txBody>
          </p:sp>
          <p:sp>
            <p:nvSpPr>
              <p:cNvPr id="38998" name="Rectangle 82"/>
              <p:cNvSpPr>
                <a:spLocks noChangeArrowheads="1"/>
              </p:cNvSpPr>
              <p:nvPr/>
            </p:nvSpPr>
            <p:spPr bwMode="auto">
              <a:xfrm>
                <a:off x="5220" y="2838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Xe</a:t>
                </a:r>
              </a:p>
            </p:txBody>
          </p:sp>
          <p:sp>
            <p:nvSpPr>
              <p:cNvPr id="38999" name="Rectangle 83"/>
              <p:cNvSpPr>
                <a:spLocks noChangeArrowheads="1"/>
              </p:cNvSpPr>
              <p:nvPr/>
            </p:nvSpPr>
            <p:spPr bwMode="auto">
              <a:xfrm>
                <a:off x="5220" y="1686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He</a:t>
                </a:r>
              </a:p>
            </p:txBody>
          </p:sp>
          <p:sp>
            <p:nvSpPr>
              <p:cNvPr id="39000" name="Rectangle 84"/>
              <p:cNvSpPr>
                <a:spLocks noChangeArrowheads="1"/>
              </p:cNvSpPr>
              <p:nvPr/>
            </p:nvSpPr>
            <p:spPr bwMode="auto">
              <a:xfrm>
                <a:off x="3780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39001" name="Rectangle 85"/>
              <p:cNvSpPr>
                <a:spLocks noChangeArrowheads="1"/>
              </p:cNvSpPr>
              <p:nvPr/>
            </p:nvSpPr>
            <p:spPr bwMode="auto">
              <a:xfrm>
                <a:off x="4068" y="1974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39002" name="Rectangle 86"/>
              <p:cNvSpPr>
                <a:spLocks noChangeArrowheads="1"/>
              </p:cNvSpPr>
              <p:nvPr/>
            </p:nvSpPr>
            <p:spPr bwMode="auto">
              <a:xfrm>
                <a:off x="4356" y="2550"/>
                <a:ext cx="28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 altLang="en-US" sz="1400" b="0">
                    <a:latin typeface="Arial" charset="0"/>
                  </a:rPr>
                  <a:t>As</a:t>
                </a:r>
              </a:p>
            </p:txBody>
          </p:sp>
          <p:sp>
            <p:nvSpPr>
              <p:cNvPr id="39003" name="Line 87"/>
              <p:cNvSpPr>
                <a:spLocks noChangeShapeType="1"/>
              </p:cNvSpPr>
              <p:nvPr/>
            </p:nvSpPr>
            <p:spPr bwMode="auto">
              <a:xfrm>
                <a:off x="3780" y="197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4" name="Line 88"/>
              <p:cNvSpPr>
                <a:spLocks noChangeShapeType="1"/>
              </p:cNvSpPr>
              <p:nvPr/>
            </p:nvSpPr>
            <p:spPr bwMode="auto">
              <a:xfrm>
                <a:off x="3780" y="226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5" name="Line 89"/>
              <p:cNvSpPr>
                <a:spLocks noChangeShapeType="1"/>
              </p:cNvSpPr>
              <p:nvPr/>
            </p:nvSpPr>
            <p:spPr bwMode="auto">
              <a:xfrm>
                <a:off x="4068" y="2262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6" name="Line 90"/>
              <p:cNvSpPr>
                <a:spLocks noChangeShapeType="1"/>
              </p:cNvSpPr>
              <p:nvPr/>
            </p:nvSpPr>
            <p:spPr bwMode="auto">
              <a:xfrm>
                <a:off x="4356" y="255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7" name="Line 91"/>
              <p:cNvSpPr>
                <a:spLocks noChangeShapeType="1"/>
              </p:cNvSpPr>
              <p:nvPr/>
            </p:nvSpPr>
            <p:spPr bwMode="auto">
              <a:xfrm>
                <a:off x="4644" y="283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8" name="Line 92"/>
              <p:cNvSpPr>
                <a:spLocks noChangeShapeType="1"/>
              </p:cNvSpPr>
              <p:nvPr/>
            </p:nvSpPr>
            <p:spPr bwMode="auto">
              <a:xfrm>
                <a:off x="4932" y="312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9" name="Line 93"/>
              <p:cNvSpPr>
                <a:spLocks noChangeShapeType="1"/>
              </p:cNvSpPr>
              <p:nvPr/>
            </p:nvSpPr>
            <p:spPr bwMode="auto">
              <a:xfrm>
                <a:off x="4068" y="255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0" name="Line 94"/>
              <p:cNvSpPr>
                <a:spLocks noChangeShapeType="1"/>
              </p:cNvSpPr>
              <p:nvPr/>
            </p:nvSpPr>
            <p:spPr bwMode="auto">
              <a:xfrm>
                <a:off x="4356" y="283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1" name="Line 95"/>
              <p:cNvSpPr>
                <a:spLocks noChangeShapeType="1"/>
              </p:cNvSpPr>
              <p:nvPr/>
            </p:nvSpPr>
            <p:spPr bwMode="auto">
              <a:xfrm>
                <a:off x="4644" y="312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2" name="Line 96"/>
              <p:cNvSpPr>
                <a:spLocks noChangeShapeType="1"/>
              </p:cNvSpPr>
              <p:nvPr/>
            </p:nvSpPr>
            <p:spPr bwMode="auto">
              <a:xfrm>
                <a:off x="5220" y="1686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" name="102 Rectángulo"/>
            <p:cNvSpPr/>
            <p:nvPr/>
          </p:nvSpPr>
          <p:spPr>
            <a:xfrm>
              <a:off x="251520" y="2020996"/>
              <a:ext cx="780951" cy="615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2 Rectángulo"/>
          <p:cNvSpPr/>
          <p:nvPr/>
        </p:nvSpPr>
        <p:spPr>
          <a:xfrm>
            <a:off x="3923928" y="2276872"/>
            <a:ext cx="554857" cy="554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301" y="188640"/>
            <a:ext cx="872318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 smtClean="0"/>
              <a:t>Highlight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the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elements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from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the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same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type</a:t>
            </a:r>
            <a:r>
              <a:rPr lang="es-ES_tradnl" sz="2000" b="1" dirty="0" smtClean="0"/>
              <a:t> of </a:t>
            </a:r>
            <a:r>
              <a:rPr lang="es-ES_tradnl" sz="2000" b="1" dirty="0" err="1" smtClean="0"/>
              <a:t>substance</a:t>
            </a:r>
            <a:r>
              <a:rPr lang="es-ES_tradnl" sz="2000" b="1" dirty="0" smtClean="0"/>
              <a:t> in </a:t>
            </a:r>
            <a:r>
              <a:rPr lang="es-ES_tradnl" sz="2000" b="1" dirty="0" err="1" smtClean="0"/>
              <a:t>the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same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colour</a:t>
            </a:r>
            <a:r>
              <a:rPr lang="es-ES_tradnl" sz="2000" b="1" dirty="0" smtClean="0"/>
              <a:t>:</a:t>
            </a:r>
          </a:p>
          <a:p>
            <a:r>
              <a:rPr lang="es-ES_tradnl" sz="1900" dirty="0" smtClean="0">
                <a:solidFill>
                  <a:srgbClr val="FF0000"/>
                </a:solidFill>
              </a:rPr>
              <a:t>1. RED - </a:t>
            </a:r>
            <a:r>
              <a:rPr lang="es-ES_tradnl" sz="1900" dirty="0" err="1" smtClean="0">
                <a:solidFill>
                  <a:srgbClr val="FF0000"/>
                </a:solidFill>
              </a:rPr>
              <a:t>The</a:t>
            </a:r>
            <a:r>
              <a:rPr lang="es-ES_tradnl" sz="1900" dirty="0" smtClean="0">
                <a:solidFill>
                  <a:srgbClr val="FF0000"/>
                </a:solidFill>
              </a:rPr>
              <a:t> </a:t>
            </a:r>
            <a:r>
              <a:rPr lang="es-ES_tradnl" sz="1900" dirty="0" err="1" smtClean="0">
                <a:solidFill>
                  <a:srgbClr val="FF0000"/>
                </a:solidFill>
              </a:rPr>
              <a:t>elements</a:t>
            </a:r>
            <a:r>
              <a:rPr lang="es-ES_tradnl" sz="1900" dirty="0" smtClean="0">
                <a:solidFill>
                  <a:srgbClr val="FF0000"/>
                </a:solidFill>
              </a:rPr>
              <a:t> in </a:t>
            </a:r>
            <a:r>
              <a:rPr lang="es-ES_tradnl" sz="1900" dirty="0" err="1" smtClean="0">
                <a:solidFill>
                  <a:srgbClr val="FF0000"/>
                </a:solidFill>
              </a:rPr>
              <a:t>your</a:t>
            </a:r>
            <a:r>
              <a:rPr lang="es-ES_tradnl" sz="1900" dirty="0" smtClean="0">
                <a:solidFill>
                  <a:srgbClr val="FF0000"/>
                </a:solidFill>
              </a:rPr>
              <a:t> </a:t>
            </a:r>
            <a:r>
              <a:rPr lang="es-ES_tradnl" sz="1900" dirty="0" err="1" smtClean="0">
                <a:solidFill>
                  <a:srgbClr val="FF0000"/>
                </a:solidFill>
              </a:rPr>
              <a:t>ionic</a:t>
            </a:r>
            <a:r>
              <a:rPr lang="es-ES_tradnl" sz="1900" dirty="0" smtClean="0">
                <a:solidFill>
                  <a:srgbClr val="FF0000"/>
                </a:solidFill>
              </a:rPr>
              <a:t> </a:t>
            </a:r>
            <a:r>
              <a:rPr lang="es-ES_tradnl" sz="1900" dirty="0" err="1" smtClean="0">
                <a:solidFill>
                  <a:srgbClr val="FF0000"/>
                </a:solidFill>
              </a:rPr>
              <a:t>compounds</a:t>
            </a:r>
            <a:r>
              <a:rPr lang="es-ES_tradnl" sz="1900" dirty="0" smtClean="0">
                <a:solidFill>
                  <a:srgbClr val="FF0000"/>
                </a:solidFill>
              </a:rPr>
              <a:t>: </a:t>
            </a:r>
            <a:r>
              <a:rPr lang="es-ES_tradnl" sz="1900" b="1" dirty="0" err="1" smtClean="0">
                <a:solidFill>
                  <a:srgbClr val="FF0000"/>
                </a:solidFill>
              </a:rPr>
              <a:t>sodium</a:t>
            </a:r>
            <a:r>
              <a:rPr lang="es-ES_tradnl" sz="1900" b="1" dirty="0" smtClean="0">
                <a:solidFill>
                  <a:srgbClr val="FF0000"/>
                </a:solidFill>
              </a:rPr>
              <a:t>, </a:t>
            </a:r>
            <a:r>
              <a:rPr lang="es-ES_tradnl" sz="1900" b="1" dirty="0" err="1" smtClean="0">
                <a:solidFill>
                  <a:srgbClr val="FF0000"/>
                </a:solidFill>
              </a:rPr>
              <a:t>carbon</a:t>
            </a:r>
            <a:r>
              <a:rPr lang="es-ES_tradnl" sz="1900" b="1" dirty="0" smtClean="0">
                <a:solidFill>
                  <a:srgbClr val="FF0000"/>
                </a:solidFill>
              </a:rPr>
              <a:t>, </a:t>
            </a:r>
            <a:r>
              <a:rPr lang="es-ES_tradnl" sz="1900" b="1" dirty="0" err="1" smtClean="0">
                <a:solidFill>
                  <a:srgbClr val="FF0000"/>
                </a:solidFill>
              </a:rPr>
              <a:t>oxygen</a:t>
            </a:r>
            <a:r>
              <a:rPr lang="es-ES_tradnl" sz="1900" b="1" dirty="0" smtClean="0">
                <a:solidFill>
                  <a:srgbClr val="FF0000"/>
                </a:solidFill>
              </a:rPr>
              <a:t>, </a:t>
            </a:r>
            <a:r>
              <a:rPr lang="es-ES_tradnl" sz="1900" b="1" dirty="0" err="1" smtClean="0">
                <a:solidFill>
                  <a:srgbClr val="FF0000"/>
                </a:solidFill>
              </a:rPr>
              <a:t>iron</a:t>
            </a:r>
            <a:r>
              <a:rPr lang="es-ES_tradnl" sz="1900" b="1" dirty="0" smtClean="0">
                <a:solidFill>
                  <a:srgbClr val="FF0000"/>
                </a:solidFill>
              </a:rPr>
              <a:t>, </a:t>
            </a:r>
            <a:r>
              <a:rPr lang="es-ES_tradnl" sz="1900" b="1" dirty="0" err="1" smtClean="0">
                <a:solidFill>
                  <a:srgbClr val="FF0000"/>
                </a:solidFill>
              </a:rPr>
              <a:t>sulfur</a:t>
            </a:r>
            <a:r>
              <a:rPr lang="es-ES_tradnl" sz="1900" b="1" dirty="0" smtClean="0">
                <a:solidFill>
                  <a:srgbClr val="FF0000"/>
                </a:solidFill>
              </a:rPr>
              <a:t>, </a:t>
            </a:r>
            <a:r>
              <a:rPr lang="es-ES_tradnl" sz="1900" b="1" dirty="0" err="1" smtClean="0">
                <a:solidFill>
                  <a:srgbClr val="FF0000"/>
                </a:solidFill>
              </a:rPr>
              <a:t>chlorine</a:t>
            </a:r>
            <a:endParaRPr lang="es-ES_tradnl" sz="1900" dirty="0" smtClean="0">
              <a:solidFill>
                <a:srgbClr val="FF0000"/>
              </a:solidFill>
            </a:endParaRPr>
          </a:p>
          <a:p>
            <a:r>
              <a:rPr lang="es-ES_tradnl" sz="1900" dirty="0" smtClean="0">
                <a:solidFill>
                  <a:schemeClr val="tx2">
                    <a:lumMod val="75000"/>
                  </a:schemeClr>
                </a:solidFill>
              </a:rPr>
              <a:t>2. BLUE - </a:t>
            </a:r>
            <a:r>
              <a:rPr lang="es-ES_tradnl" sz="19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es-ES_tradnl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sz="1900" dirty="0" err="1" smtClean="0">
                <a:solidFill>
                  <a:schemeClr val="tx2">
                    <a:lumMod val="75000"/>
                  </a:schemeClr>
                </a:solidFill>
              </a:rPr>
              <a:t>elements</a:t>
            </a:r>
            <a:r>
              <a:rPr lang="es-ES_tradnl" sz="1900" dirty="0" smtClean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s-ES_tradnl" sz="1900" dirty="0" err="1" smtClean="0">
                <a:solidFill>
                  <a:schemeClr val="tx2">
                    <a:lumMod val="75000"/>
                  </a:schemeClr>
                </a:solidFill>
              </a:rPr>
              <a:t>your</a:t>
            </a:r>
            <a:r>
              <a:rPr lang="es-ES_tradnl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sz="1900" dirty="0" err="1" smtClean="0">
                <a:solidFill>
                  <a:schemeClr val="tx2">
                    <a:lumMod val="75000"/>
                  </a:schemeClr>
                </a:solidFill>
              </a:rPr>
              <a:t>covalent</a:t>
            </a:r>
            <a:r>
              <a:rPr lang="es-ES_tradnl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sz="1900" dirty="0" err="1" smtClean="0">
                <a:solidFill>
                  <a:schemeClr val="tx2">
                    <a:lumMod val="75000"/>
                  </a:schemeClr>
                </a:solidFill>
              </a:rPr>
              <a:t>compounds</a:t>
            </a:r>
            <a:r>
              <a:rPr lang="es-ES_tradnl" sz="19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_tradnl" sz="1900" b="1" dirty="0" err="1" smtClean="0">
                <a:solidFill>
                  <a:schemeClr val="tx2">
                    <a:lumMod val="75000"/>
                  </a:schemeClr>
                </a:solidFill>
              </a:rPr>
              <a:t>carbon</a:t>
            </a:r>
            <a:r>
              <a:rPr lang="es-ES_tradnl" sz="19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_tradnl" sz="1900" b="1" dirty="0" err="1" smtClean="0">
                <a:solidFill>
                  <a:schemeClr val="tx2">
                    <a:lumMod val="75000"/>
                  </a:schemeClr>
                </a:solidFill>
              </a:rPr>
              <a:t>hydrogen</a:t>
            </a:r>
            <a:r>
              <a:rPr lang="es-ES_tradnl" sz="19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_tradnl" sz="1900" b="1" dirty="0" err="1" smtClean="0">
                <a:solidFill>
                  <a:schemeClr val="tx2">
                    <a:lumMod val="75000"/>
                  </a:schemeClr>
                </a:solidFill>
              </a:rPr>
              <a:t>oxygen</a:t>
            </a:r>
            <a:r>
              <a:rPr lang="es-ES_tradnl" sz="19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_tradnl" sz="1900" b="1" dirty="0" err="1" smtClean="0">
                <a:solidFill>
                  <a:schemeClr val="tx2">
                    <a:lumMod val="75000"/>
                  </a:schemeClr>
                </a:solidFill>
              </a:rPr>
              <a:t>chlorine</a:t>
            </a:r>
            <a:endParaRPr lang="en-US" sz="19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sz="1900" dirty="0" smtClean="0">
                <a:solidFill>
                  <a:srgbClr val="00B050"/>
                </a:solidFill>
              </a:rPr>
              <a:t>3. GREEN - </a:t>
            </a:r>
            <a:r>
              <a:rPr lang="es-ES_tradnl" sz="1900" dirty="0" err="1" smtClean="0">
                <a:solidFill>
                  <a:srgbClr val="00B050"/>
                </a:solidFill>
              </a:rPr>
              <a:t>atoms</a:t>
            </a:r>
            <a:r>
              <a:rPr lang="es-ES_tradnl" sz="1900" dirty="0" smtClean="0">
                <a:solidFill>
                  <a:srgbClr val="00B050"/>
                </a:solidFill>
              </a:rPr>
              <a:t> </a:t>
            </a:r>
            <a:r>
              <a:rPr lang="es-ES_tradnl" sz="1900" dirty="0">
                <a:solidFill>
                  <a:srgbClr val="00B050"/>
                </a:solidFill>
              </a:rPr>
              <a:t>in </a:t>
            </a:r>
            <a:r>
              <a:rPr lang="es-ES_tradnl" sz="1900" dirty="0" err="1" smtClean="0">
                <a:solidFill>
                  <a:srgbClr val="00B050"/>
                </a:solidFill>
              </a:rPr>
              <a:t>your</a:t>
            </a:r>
            <a:r>
              <a:rPr lang="es-ES_tradnl" sz="1900" dirty="0" smtClean="0">
                <a:solidFill>
                  <a:srgbClr val="00B050"/>
                </a:solidFill>
              </a:rPr>
              <a:t> </a:t>
            </a:r>
            <a:r>
              <a:rPr lang="es-ES_tradnl" sz="1900" dirty="0" err="1" smtClean="0">
                <a:solidFill>
                  <a:srgbClr val="00B050"/>
                </a:solidFill>
              </a:rPr>
              <a:t>metallic</a:t>
            </a:r>
            <a:r>
              <a:rPr lang="es-ES_tradnl" sz="1900" dirty="0" smtClean="0">
                <a:solidFill>
                  <a:srgbClr val="00B050"/>
                </a:solidFill>
              </a:rPr>
              <a:t> </a:t>
            </a:r>
            <a:r>
              <a:rPr lang="es-ES_tradnl" sz="1900" dirty="0" err="1" smtClean="0">
                <a:solidFill>
                  <a:srgbClr val="00B050"/>
                </a:solidFill>
              </a:rPr>
              <a:t>compounds</a:t>
            </a:r>
            <a:r>
              <a:rPr lang="es-ES_tradnl" sz="1900" dirty="0" smtClean="0">
                <a:solidFill>
                  <a:srgbClr val="00B050"/>
                </a:solidFill>
              </a:rPr>
              <a:t>: </a:t>
            </a:r>
            <a:r>
              <a:rPr lang="es-ES_tradnl" sz="1900" b="1" dirty="0" err="1" smtClean="0">
                <a:solidFill>
                  <a:srgbClr val="00B050"/>
                </a:solidFill>
              </a:rPr>
              <a:t>magnesium</a:t>
            </a:r>
            <a:r>
              <a:rPr lang="es-ES_tradnl" sz="1900" b="1" dirty="0" smtClean="0">
                <a:solidFill>
                  <a:srgbClr val="00B050"/>
                </a:solidFill>
              </a:rPr>
              <a:t>, </a:t>
            </a:r>
            <a:r>
              <a:rPr lang="es-ES_tradnl" sz="1900" b="1" dirty="0" err="1" smtClean="0">
                <a:solidFill>
                  <a:srgbClr val="00B050"/>
                </a:solidFill>
              </a:rPr>
              <a:t>copper</a:t>
            </a:r>
            <a:r>
              <a:rPr lang="es-ES_tradnl" sz="1900" b="1" dirty="0" smtClean="0">
                <a:solidFill>
                  <a:srgbClr val="00B050"/>
                </a:solidFill>
              </a:rPr>
              <a:t>, zinc, </a:t>
            </a:r>
            <a:r>
              <a:rPr lang="es-ES_tradnl" sz="1900" b="1" dirty="0" err="1" smtClean="0">
                <a:solidFill>
                  <a:srgbClr val="00B050"/>
                </a:solidFill>
              </a:rPr>
              <a:t>iron</a:t>
            </a:r>
            <a:endParaRPr lang="es-ES_tradnl" sz="1900" b="1" dirty="0" smtClean="0">
              <a:solidFill>
                <a:srgbClr val="00B050"/>
              </a:solidFill>
            </a:endParaRPr>
          </a:p>
          <a:p>
            <a:endParaRPr lang="es-ES_tradnl" sz="1900" dirty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/>
          </a:p>
          <a:p>
            <a:pPr marL="342900" indent="-342900">
              <a:buFont typeface="+mj-lt"/>
              <a:buAutoNum type="arabicPeriod"/>
            </a:pPr>
            <a:endParaRPr lang="es-ES_tradnl" sz="1900" dirty="0" smtClean="0"/>
          </a:p>
          <a:p>
            <a:pPr marL="342900" indent="-342900">
              <a:buFont typeface="+mj-lt"/>
              <a:buAutoNum type="arabicPeriod"/>
            </a:pPr>
            <a:endParaRPr lang="es-ES_tradnl" sz="1900" dirty="0"/>
          </a:p>
          <a:p>
            <a:endParaRPr lang="es-ES_tradnl" sz="1900" dirty="0" smtClean="0"/>
          </a:p>
          <a:p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do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notice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about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location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atoms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type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es-ES_tradnl" sz="1900" b="1" dirty="0" err="1" smtClean="0">
                <a:solidFill>
                  <a:schemeClr val="accent3">
                    <a:lumMod val="50000"/>
                  </a:schemeClr>
                </a:solidFill>
              </a:rPr>
              <a:t>substance</a:t>
            </a:r>
            <a:r>
              <a:rPr lang="es-ES_tradnl" sz="19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470614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908720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251520" y="11663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u="sng" dirty="0" err="1" smtClean="0"/>
              <a:t>The</a:t>
            </a:r>
            <a:r>
              <a:rPr lang="es-ES_tradnl" sz="2400" b="1" u="sng" dirty="0" smtClean="0"/>
              <a:t> </a:t>
            </a:r>
            <a:r>
              <a:rPr lang="es-ES_tradnl" sz="2400" b="1" u="sng" dirty="0" err="1" smtClean="0"/>
              <a:t>periodic</a:t>
            </a:r>
            <a:r>
              <a:rPr lang="es-ES_tradnl" sz="2400" b="1" u="sng" dirty="0" smtClean="0"/>
              <a:t> </a:t>
            </a:r>
            <a:r>
              <a:rPr lang="es-ES_tradnl" sz="2400" b="1" u="sng" dirty="0" err="1" smtClean="0"/>
              <a:t>table</a:t>
            </a:r>
            <a:r>
              <a:rPr lang="es-ES_tradnl" sz="2400" b="1" u="sng" dirty="0" smtClean="0"/>
              <a:t> and </a:t>
            </a:r>
            <a:r>
              <a:rPr lang="es-ES_tradnl" sz="2400" b="1" u="sng" dirty="0" err="1" smtClean="0"/>
              <a:t>its</a:t>
            </a:r>
            <a:r>
              <a:rPr lang="es-ES_tradnl" sz="2400" b="1" u="sng" dirty="0" smtClean="0"/>
              <a:t> </a:t>
            </a:r>
            <a:r>
              <a:rPr lang="es-ES_tradnl" sz="2400" b="1" u="sng" dirty="0" err="1" smtClean="0"/>
              <a:t>properties</a:t>
            </a:r>
            <a:r>
              <a:rPr lang="es-ES_tradnl" sz="2400" b="1" u="sng" dirty="0" smtClean="0"/>
              <a:t>?</a:t>
            </a:r>
            <a:endParaRPr lang="en-US" sz="2400" b="1" u="sng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114399" y="2492896"/>
            <a:ext cx="7562057" cy="3517511"/>
            <a:chOff x="324" y="1588"/>
            <a:chExt cx="5184" cy="2114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324" y="158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H</a:t>
              </a: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324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 dirty="0">
                  <a:latin typeface="Arial" charset="0"/>
                </a:rPr>
                <a:t>Li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324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Na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24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K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24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Rb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24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Cs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24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Fr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612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 dirty="0">
                  <a:latin typeface="Arial" charset="0"/>
                </a:rPr>
                <a:t>Be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900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Sc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188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Ti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612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Mg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476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V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764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Cr</a:t>
              </a: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2052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Mn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2340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Fe</a:t>
              </a: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628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Co</a:t>
              </a: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916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Ni</a:t>
              </a: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3204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Cu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3492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Zn</a:t>
              </a: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780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Ga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4068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Ge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4644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Se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932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Br</a:t>
              </a: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612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Ca</a:t>
              </a: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5220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Kr</a:t>
              </a: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900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Y</a:t>
              </a: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1188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Zr</a:t>
              </a: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1476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Nb</a:t>
              </a: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1764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Mo</a:t>
              </a: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2052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Tc</a:t>
              </a:r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2340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Ru</a:t>
              </a: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2916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Pd</a:t>
              </a: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3204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Ag</a:t>
              </a: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3492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Cd</a:t>
              </a: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3780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In</a:t>
              </a: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4068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Sn</a:t>
              </a: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4356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Sb</a:t>
              </a: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612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Sr</a:t>
              </a: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4644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Te</a:t>
              </a:r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2628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Rh</a:t>
              </a:r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612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Ba</a:t>
              </a: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1188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Hf</a:t>
              </a: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1476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Ta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1764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W</a:t>
              </a:r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2052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Re</a:t>
              </a: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340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Os</a:t>
              </a: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628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Ir</a:t>
              </a: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3204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Au</a:t>
              </a: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3492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Hg</a:t>
              </a: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3780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 dirty="0" err="1">
                  <a:latin typeface="Arial" charset="0"/>
                </a:rPr>
                <a:t>Tl</a:t>
              </a:r>
              <a:endParaRPr lang="en-GB" altLang="en-US" sz="1400" b="0" dirty="0">
                <a:latin typeface="Arial" charset="0"/>
              </a:endParaRP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4068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Pb</a:t>
              </a: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4356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Bi</a:t>
              </a:r>
            </a:p>
          </p:txBody>
        </p:sp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4644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Po</a:t>
              </a:r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900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La</a:t>
              </a:r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4932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At</a:t>
              </a:r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2916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Pt</a:t>
              </a:r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612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Ra</a:t>
              </a:r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1188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Rf</a:t>
              </a:r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1476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Db</a:t>
              </a:r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1764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Sg</a:t>
              </a:r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2052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Bh</a:t>
              </a:r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2340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Hs</a:t>
              </a:r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2628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Mt</a:t>
              </a:r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3204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?</a:t>
              </a:r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3492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?</a:t>
              </a:r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900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Ac</a:t>
              </a:r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2916" y="341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?</a:t>
              </a:r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3780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Al</a:t>
              </a:r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4356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P</a:t>
              </a:r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4356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N</a:t>
              </a:r>
            </a:p>
          </p:txBody>
        </p:sp>
        <p:sp>
          <p:nvSpPr>
            <p:cNvPr id="79" name="Rectangle 73"/>
            <p:cNvSpPr>
              <a:spLocks noChangeArrowheads="1"/>
            </p:cNvSpPr>
            <p:nvPr/>
          </p:nvSpPr>
          <p:spPr bwMode="auto">
            <a:xfrm>
              <a:off x="4644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O</a:t>
              </a:r>
            </a:p>
          </p:txBody>
        </p:sp>
        <p:sp>
          <p:nvSpPr>
            <p:cNvPr id="80" name="Rectangle 74"/>
            <p:cNvSpPr>
              <a:spLocks noChangeArrowheads="1"/>
            </p:cNvSpPr>
            <p:nvPr/>
          </p:nvSpPr>
          <p:spPr bwMode="auto">
            <a:xfrm>
              <a:off x="4644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</a:t>
              </a:r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4932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Cl</a:t>
              </a:r>
            </a:p>
          </p:txBody>
        </p: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4932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F</a:t>
              </a: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5220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Ne</a:t>
              </a: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5220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Ar</a:t>
              </a: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5220" y="312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Rn</a:t>
              </a: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4932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I</a:t>
              </a: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4068" y="2262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Si</a:t>
              </a: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5220" y="2838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Xe</a:t>
              </a: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5220" y="168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He</a:t>
              </a:r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3780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B</a:t>
              </a:r>
            </a:p>
          </p:txBody>
        </p:sp>
        <p:sp>
          <p:nvSpPr>
            <p:cNvPr id="91" name="Rectangle 85"/>
            <p:cNvSpPr>
              <a:spLocks noChangeArrowheads="1"/>
            </p:cNvSpPr>
            <p:nvPr/>
          </p:nvSpPr>
          <p:spPr bwMode="auto">
            <a:xfrm>
              <a:off x="4068" y="19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C</a:t>
              </a:r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4356" y="255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altLang="en-US" sz="1400" b="0">
                  <a:latin typeface="Arial" charset="0"/>
                </a:rPr>
                <a:t>As</a:t>
              </a:r>
            </a:p>
          </p:txBody>
        </p:sp>
        <p:sp>
          <p:nvSpPr>
            <p:cNvPr id="93" name="Line 87"/>
            <p:cNvSpPr>
              <a:spLocks noChangeShapeType="1"/>
            </p:cNvSpPr>
            <p:nvPr/>
          </p:nvSpPr>
          <p:spPr bwMode="auto">
            <a:xfrm>
              <a:off x="3780" y="197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88"/>
            <p:cNvSpPr>
              <a:spLocks noChangeShapeType="1"/>
            </p:cNvSpPr>
            <p:nvPr/>
          </p:nvSpPr>
          <p:spPr bwMode="auto">
            <a:xfrm>
              <a:off x="3780" y="22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89"/>
            <p:cNvSpPr>
              <a:spLocks noChangeShapeType="1"/>
            </p:cNvSpPr>
            <p:nvPr/>
          </p:nvSpPr>
          <p:spPr bwMode="auto">
            <a:xfrm>
              <a:off x="4068" y="226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90"/>
            <p:cNvSpPr>
              <a:spLocks noChangeShapeType="1"/>
            </p:cNvSpPr>
            <p:nvPr/>
          </p:nvSpPr>
          <p:spPr bwMode="auto">
            <a:xfrm>
              <a:off x="4356" y="255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1"/>
            <p:cNvSpPr>
              <a:spLocks noChangeShapeType="1"/>
            </p:cNvSpPr>
            <p:nvPr/>
          </p:nvSpPr>
          <p:spPr bwMode="auto">
            <a:xfrm>
              <a:off x="4644" y="283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92"/>
            <p:cNvSpPr>
              <a:spLocks noChangeShapeType="1"/>
            </p:cNvSpPr>
            <p:nvPr/>
          </p:nvSpPr>
          <p:spPr bwMode="auto">
            <a:xfrm>
              <a:off x="4932" y="312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93"/>
            <p:cNvSpPr>
              <a:spLocks noChangeShapeType="1"/>
            </p:cNvSpPr>
            <p:nvPr/>
          </p:nvSpPr>
          <p:spPr bwMode="auto">
            <a:xfrm>
              <a:off x="4068" y="255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94"/>
            <p:cNvSpPr>
              <a:spLocks noChangeShapeType="1"/>
            </p:cNvSpPr>
            <p:nvPr/>
          </p:nvSpPr>
          <p:spPr bwMode="auto">
            <a:xfrm>
              <a:off x="4356" y="283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5"/>
            <p:cNvSpPr>
              <a:spLocks noChangeShapeType="1"/>
            </p:cNvSpPr>
            <p:nvPr/>
          </p:nvSpPr>
          <p:spPr bwMode="auto">
            <a:xfrm>
              <a:off x="4644" y="312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96"/>
            <p:cNvSpPr>
              <a:spLocks noChangeShapeType="1"/>
            </p:cNvSpPr>
            <p:nvPr/>
          </p:nvSpPr>
          <p:spPr bwMode="auto">
            <a:xfrm>
              <a:off x="5220" y="16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251520" y="578297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/>
              <a:t>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periodic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table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below</a:t>
            </a:r>
            <a:r>
              <a:rPr lang="es-ES_tradnl" sz="2000" dirty="0" smtClean="0"/>
              <a:t>,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000" dirty="0" err="1" smtClean="0"/>
              <a:t>Label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different</a:t>
            </a:r>
            <a:r>
              <a:rPr lang="es-ES_tradnl" sz="2000" dirty="0" smtClean="0"/>
              <a:t> ´</a:t>
            </a:r>
            <a:r>
              <a:rPr lang="es-ES_tradnl" sz="2000" dirty="0" err="1" smtClean="0"/>
              <a:t>Group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numbers</a:t>
            </a:r>
            <a:r>
              <a:rPr lang="es-ES_tradnl" sz="2000" dirty="0" smtClean="0"/>
              <a:t>´ and ´</a:t>
            </a:r>
            <a:r>
              <a:rPr lang="es-ES_tradnl" sz="2000" dirty="0" err="1" smtClean="0"/>
              <a:t>Period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numbers</a:t>
            </a:r>
            <a:r>
              <a:rPr lang="es-ES_tradnl" sz="2000" dirty="0" smtClean="0"/>
              <a:t>´: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000" dirty="0" smtClean="0"/>
              <a:t>Show </a:t>
            </a:r>
            <a:r>
              <a:rPr lang="es-ES_tradnl" sz="2000" dirty="0" err="1" smtClean="0"/>
              <a:t>where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metals</a:t>
            </a:r>
            <a:r>
              <a:rPr lang="es-ES_tradnl" sz="2000" dirty="0" smtClean="0"/>
              <a:t> and non-</a:t>
            </a:r>
            <a:r>
              <a:rPr lang="es-ES_tradnl" sz="2000" dirty="0" err="1" smtClean="0"/>
              <a:t>metals</a:t>
            </a:r>
            <a:r>
              <a:rPr lang="es-ES_tradnl" sz="2000" dirty="0" smtClean="0"/>
              <a:t> are </a:t>
            </a:r>
            <a:r>
              <a:rPr lang="es-ES_tradnl" sz="2000" dirty="0" err="1" smtClean="0"/>
              <a:t>divided</a:t>
            </a:r>
            <a:r>
              <a:rPr lang="es-ES_tradnl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0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s-ES_tradnl" sz="2800" dirty="0" err="1" smtClean="0"/>
              <a:t>Find</a:t>
            </a:r>
            <a:r>
              <a:rPr lang="es-ES_tradnl" sz="2800" dirty="0" smtClean="0"/>
              <a:t> a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structure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substance</a:t>
            </a:r>
            <a:r>
              <a:rPr lang="es-ES_tradnl" sz="2800" dirty="0" smtClean="0"/>
              <a:t>:</a:t>
            </a:r>
            <a:endParaRPr lang="en-U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836712"/>
            <a:ext cx="29523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Potassium</a:t>
            </a:r>
            <a:r>
              <a:rPr lang="es-ES_tradnl" dirty="0" smtClean="0"/>
              <a:t> </a:t>
            </a:r>
            <a:r>
              <a:rPr lang="es-ES_tradnl" dirty="0" err="1" smtClean="0"/>
              <a:t>bromide</a:t>
            </a:r>
            <a:r>
              <a:rPr lang="es-ES_tradnl" dirty="0" smtClean="0"/>
              <a:t>: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err="1" smtClean="0"/>
              <a:t>Potassium</a:t>
            </a:r>
            <a:r>
              <a:rPr lang="es-ES_tradnl" dirty="0" smtClean="0"/>
              <a:t> </a:t>
            </a:r>
            <a:r>
              <a:rPr lang="es-ES_tradnl" dirty="0" err="1" smtClean="0"/>
              <a:t>iodide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err="1" smtClean="0"/>
              <a:t>Sodium</a:t>
            </a:r>
            <a:r>
              <a:rPr lang="es-ES_tradnl" dirty="0" smtClean="0"/>
              <a:t> </a:t>
            </a:r>
            <a:r>
              <a:rPr lang="es-ES_tradnl" dirty="0" err="1" smtClean="0"/>
              <a:t>chloride</a:t>
            </a:r>
            <a:r>
              <a:rPr lang="es-ES_tradnl" dirty="0" smtClean="0"/>
              <a:t>: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836712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1-naphthol: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1,2-dichlorobenzene: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660232" y="837867"/>
            <a:ext cx="29523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Magnesium</a:t>
            </a:r>
            <a:r>
              <a:rPr lang="es-ES_tradnl" dirty="0" smtClean="0"/>
              <a:t> metal: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Zinc metal: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err="1" smtClean="0"/>
              <a:t>Copper</a:t>
            </a:r>
            <a:r>
              <a:rPr lang="es-ES_tradnl" dirty="0" smtClean="0"/>
              <a:t> metal:</a:t>
            </a:r>
            <a:endParaRPr lang="es-ES_tradnl" dirty="0"/>
          </a:p>
        </p:txBody>
      </p:sp>
      <p:pic>
        <p:nvPicPr>
          <p:cNvPr id="3074" name="Picture 2" descr="http://static.coleparmer.com/large_images/AGROS151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1656184" cy="166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35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46040"/>
            <a:ext cx="8640960" cy="1143000"/>
          </a:xfrm>
        </p:spPr>
        <p:txBody>
          <a:bodyPr>
            <a:noAutofit/>
          </a:bodyPr>
          <a:lstStyle/>
          <a:p>
            <a:r>
              <a:rPr lang="es-ES_tradnl" sz="2400" dirty="0" err="1" smtClean="0"/>
              <a:t>Find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periodic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table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that</a:t>
            </a:r>
            <a:r>
              <a:rPr lang="es-ES_tradnl" sz="2400" dirty="0" smtClean="0"/>
              <a:t> shows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atomic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radius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size</a:t>
            </a:r>
            <a:r>
              <a:rPr lang="es-ES_tradnl" sz="2400" dirty="0" smtClean="0"/>
              <a:t>) of </a:t>
            </a:r>
            <a:r>
              <a:rPr lang="es-ES_tradnl" sz="2400" dirty="0" err="1" smtClean="0"/>
              <a:t>atoms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periodic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table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e.g</a:t>
            </a:r>
            <a:r>
              <a:rPr lang="es-ES_tradnl" sz="2400" dirty="0" smtClean="0"/>
              <a:t>. </a:t>
            </a:r>
            <a:r>
              <a:rPr lang="es-ES_tradnl" sz="2400" dirty="0" err="1" smtClean="0"/>
              <a:t>period</a:t>
            </a:r>
            <a:r>
              <a:rPr lang="es-ES_tradnl" sz="2400" dirty="0" smtClean="0"/>
              <a:t> 3). Paste </a:t>
            </a:r>
            <a:r>
              <a:rPr lang="es-ES_tradnl" sz="2400" dirty="0" err="1" smtClean="0"/>
              <a:t>it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below</a:t>
            </a:r>
            <a:r>
              <a:rPr lang="es-ES_tradnl" sz="2400" dirty="0" smtClean="0"/>
              <a:t>:</a:t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2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174455"/>
            <a:ext cx="6635080" cy="6192688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Use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internet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to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explain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why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size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an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atom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gets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bigger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as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go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down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group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periodic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table</a:t>
            </a:r>
            <a:r>
              <a:rPr lang="es-ES_tradnl" sz="28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s-ES_tradnl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_tradnl" sz="1800" b="1" i="1" dirty="0" err="1">
                <a:solidFill>
                  <a:schemeClr val="accent3">
                    <a:lumMod val="50000"/>
                  </a:schemeClr>
                </a:solidFill>
              </a:rPr>
              <a:t>Hints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Look at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number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shells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. Do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know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term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“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shielding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”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means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es-ES_tradnl" sz="2000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ES_tradnl" sz="20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_tradnl" sz="2000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ES_tradnl" sz="20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_tradnl" sz="20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endParaRPr lang="en-US" sz="2800" dirty="0"/>
          </a:p>
        </p:txBody>
      </p:sp>
      <p:pic>
        <p:nvPicPr>
          <p:cNvPr id="6" name="Picture 7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8" t="21882" r="73785" b="9053"/>
          <a:stretch/>
        </p:blipFill>
        <p:spPr bwMode="auto">
          <a:xfrm>
            <a:off x="166496" y="260648"/>
            <a:ext cx="1165144" cy="655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23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6192688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Use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internet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to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explain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why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size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an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atom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gets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smaller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as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move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left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side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periodic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table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to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right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2">
                    <a:lumMod val="50000"/>
                  </a:schemeClr>
                </a:solidFill>
              </a:rPr>
              <a:t>side</a:t>
            </a: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es-ES_tradnl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_tradnl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_tradnl" sz="1800" b="1" i="1" dirty="0" err="1">
                <a:solidFill>
                  <a:schemeClr val="accent3">
                    <a:lumMod val="50000"/>
                  </a:schemeClr>
                </a:solidFill>
              </a:rPr>
              <a:t>Hints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: As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move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across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periodic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table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each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element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has 1 more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electron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. Do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electrons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go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into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shell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or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a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different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one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Atoms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also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gain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1 more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proton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effect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will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this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have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on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outer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>
                <a:solidFill>
                  <a:schemeClr val="accent3">
                    <a:lumMod val="50000"/>
                  </a:schemeClr>
                </a:solidFill>
              </a:rPr>
              <a:t>shell</a:t>
            </a:r>
            <a:r>
              <a:rPr lang="es-ES_tradnl" sz="1800" i="1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diagram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on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next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page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may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 be </a:t>
            </a:r>
            <a:r>
              <a:rPr lang="es-ES_tradnl" sz="1800" i="1" dirty="0" err="1" smtClean="0">
                <a:solidFill>
                  <a:schemeClr val="accent3">
                    <a:lumMod val="50000"/>
                  </a:schemeClr>
                </a:solidFill>
              </a:rPr>
              <a:t>helpful</a:t>
            </a:r>
            <a:r>
              <a:rPr lang="es-ES_tradnl" sz="1800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s-ES_tradnl" sz="2000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ES_tradnl" sz="20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_tradnl" sz="2000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ES_tradnl" sz="20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_tradnl" sz="20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r>
              <a:rPr lang="es-ES_tradnl" sz="2000" i="1" dirty="0" smtClean="0"/>
              <a:t/>
            </a:r>
            <a:br>
              <a:rPr lang="es-ES_tradnl" sz="2000" i="1" dirty="0" smtClean="0"/>
            </a:br>
            <a:r>
              <a:rPr lang="es-ES_tradnl" sz="2000" i="1" dirty="0"/>
              <a:t/>
            </a:r>
            <a:br>
              <a:rPr lang="es-ES_tradnl" sz="2000" i="1" dirty="0"/>
            </a:br>
            <a:endParaRPr lang="en-US" sz="2800" dirty="0"/>
          </a:p>
        </p:txBody>
      </p:sp>
      <p:pic>
        <p:nvPicPr>
          <p:cNvPr id="4" name="Picture 7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5" t="39954" r="20353" b="44314"/>
          <a:stretch/>
        </p:blipFill>
        <p:spPr bwMode="auto">
          <a:xfrm>
            <a:off x="107504" y="2780928"/>
            <a:ext cx="8928992" cy="131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97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….</a:t>
            </a:r>
            <a:r>
              <a:rPr lang="es-ES_tradnl" sz="2800" dirty="0" err="1"/>
              <a:t>t</a:t>
            </a:r>
            <a:r>
              <a:rPr lang="es-ES_tradnl" sz="2800" dirty="0" err="1" smtClean="0"/>
              <a:t>his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help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previous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question</a:t>
            </a:r>
            <a:r>
              <a:rPr lang="es-ES_tradnl" sz="2800" dirty="0" smtClean="0"/>
              <a:t>.</a:t>
            </a:r>
            <a:endParaRPr lang="en-US" sz="2800" dirty="0"/>
          </a:p>
        </p:txBody>
      </p:sp>
      <p:pic>
        <p:nvPicPr>
          <p:cNvPr id="2126" name="Picture 7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t="19612" r="19301" b="9053"/>
          <a:stretch/>
        </p:blipFill>
        <p:spPr bwMode="auto">
          <a:xfrm>
            <a:off x="467544" y="1378966"/>
            <a:ext cx="8119242" cy="5218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7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jahschem.wikispaces.com/file/view/Electronegativity_Table.jpg/308328858/919x410/Electronegativity_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83" y="1772816"/>
            <a:ext cx="7780236" cy="348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67544" y="18864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What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electronegativity</a:t>
            </a:r>
            <a:r>
              <a:rPr lang="es-ES_tradnl" sz="2400" dirty="0" smtClean="0"/>
              <a:t>? 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5350135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there</a:t>
            </a:r>
            <a:r>
              <a:rPr lang="es-ES_tradnl" sz="2000" dirty="0" smtClean="0"/>
              <a:t> a </a:t>
            </a:r>
            <a:r>
              <a:rPr lang="es-ES_tradnl" sz="2000" dirty="0" err="1" smtClean="0"/>
              <a:t>relation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atomic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radii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graph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from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question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before</a:t>
            </a:r>
            <a:r>
              <a:rPr lang="es-ES_tradnl" sz="2000" dirty="0" smtClean="0"/>
              <a:t>?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26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 err="1" smtClean="0">
                <a:solidFill>
                  <a:srgbClr val="FF0000"/>
                </a:solidFill>
              </a:rPr>
              <a:t>What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is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name</a:t>
            </a:r>
            <a:r>
              <a:rPr lang="es-ES_tradnl" sz="2800" dirty="0" smtClean="0">
                <a:solidFill>
                  <a:srgbClr val="FF0000"/>
                </a:solidFill>
              </a:rPr>
              <a:t> of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scale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that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measures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electronegativity</a:t>
            </a:r>
            <a:r>
              <a:rPr lang="es-ES_tradnl" sz="2800" dirty="0">
                <a:solidFill>
                  <a:srgbClr val="FF0000"/>
                </a:solidFill>
              </a:rPr>
              <a:t> </a:t>
            </a:r>
            <a:r>
              <a:rPr lang="es-ES_tradnl" sz="2800" dirty="0" smtClean="0">
                <a:solidFill>
                  <a:srgbClr val="FF0000"/>
                </a:solidFill>
              </a:rPr>
              <a:t>      </a:t>
            </a:r>
            <a:r>
              <a:rPr lang="es-ES_tradnl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s-ES_tradnl" sz="2800" dirty="0" smtClean="0">
                <a:solidFill>
                  <a:srgbClr val="FF0000"/>
                </a:solidFill>
              </a:rPr>
              <a:t>      </a:t>
            </a:r>
            <a:r>
              <a:rPr lang="es-ES_tradnl" sz="2800" dirty="0" smtClean="0">
                <a:solidFill>
                  <a:srgbClr val="00B050"/>
                </a:solidFill>
              </a:rPr>
              <a:t>P………………    </a:t>
            </a:r>
            <a:r>
              <a:rPr lang="es-ES_tradnl" sz="2800" dirty="0" err="1" smtClean="0">
                <a:solidFill>
                  <a:srgbClr val="00B050"/>
                </a:solidFill>
              </a:rPr>
              <a:t>Scale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Find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diagram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that</a:t>
            </a:r>
            <a:r>
              <a:rPr lang="es-ES_tradnl" sz="2400" dirty="0" smtClean="0"/>
              <a:t> shows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electronegativity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values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all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elements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periodic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table</a:t>
            </a:r>
            <a:r>
              <a:rPr lang="es-ES_tradnl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8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53752"/>
            <a:ext cx="8928992" cy="1143000"/>
          </a:xfrm>
        </p:spPr>
        <p:txBody>
          <a:bodyPr>
            <a:normAutofit/>
          </a:bodyPr>
          <a:lstStyle/>
          <a:p>
            <a:r>
              <a:rPr lang="es-ES_tradnl" sz="2400" b="1" dirty="0" err="1" smtClean="0"/>
              <a:t>Why</a:t>
            </a:r>
            <a:r>
              <a:rPr lang="es-ES_tradnl" sz="2400" b="1" dirty="0" smtClean="0"/>
              <a:t> do </a:t>
            </a:r>
            <a:r>
              <a:rPr lang="es-ES_tradnl" sz="2400" b="1" dirty="0" err="1" smtClean="0"/>
              <a:t>metals</a:t>
            </a:r>
            <a:r>
              <a:rPr lang="es-ES_tradnl" sz="2400" b="1" dirty="0" smtClean="0"/>
              <a:t> and non-</a:t>
            </a:r>
            <a:r>
              <a:rPr lang="es-ES_tradnl" sz="2400" b="1" dirty="0" err="1" smtClean="0"/>
              <a:t>metals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form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ionic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bonds</a:t>
            </a:r>
            <a:r>
              <a:rPr lang="es-ES_tradnl" sz="2400" b="1" dirty="0" smtClean="0"/>
              <a:t>? 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err="1" smtClean="0"/>
              <a:t>E.g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magnesium</a:t>
            </a:r>
            <a:r>
              <a:rPr lang="es-ES_tradnl" sz="2400" dirty="0" smtClean="0"/>
              <a:t> and </a:t>
            </a:r>
            <a:r>
              <a:rPr lang="es-ES_tradnl" sz="2400" dirty="0" err="1" smtClean="0"/>
              <a:t>chlorine</a:t>
            </a:r>
            <a:r>
              <a:rPr lang="es-ES_tradnl" sz="2400" dirty="0" smtClean="0"/>
              <a:t>:</a:t>
            </a:r>
            <a:endParaRPr lang="en-US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07504" y="3212976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400" b="1" dirty="0" err="1" smtClean="0"/>
              <a:t>Why</a:t>
            </a:r>
            <a:r>
              <a:rPr lang="es-ES_tradnl" sz="2400" b="1" dirty="0" smtClean="0"/>
              <a:t> do non-</a:t>
            </a:r>
            <a:r>
              <a:rPr lang="es-ES_tradnl" sz="2400" b="1" dirty="0" err="1" smtClean="0"/>
              <a:t>metals</a:t>
            </a:r>
            <a:r>
              <a:rPr lang="es-ES_tradnl" sz="2400" b="1" dirty="0" smtClean="0"/>
              <a:t> and non-</a:t>
            </a:r>
            <a:r>
              <a:rPr lang="es-ES_tradnl" sz="2400" b="1" dirty="0" err="1" smtClean="0"/>
              <a:t>metals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form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covalent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bonds</a:t>
            </a:r>
            <a:r>
              <a:rPr lang="es-ES_tradnl" sz="2400" b="1" dirty="0" smtClean="0"/>
              <a:t>? 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err="1" smtClean="0"/>
              <a:t>E.g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chlorine</a:t>
            </a:r>
            <a:r>
              <a:rPr lang="es-ES_tradnl" sz="2400" dirty="0" smtClean="0"/>
              <a:t> and </a:t>
            </a:r>
            <a:r>
              <a:rPr lang="es-ES_tradnl" sz="2400" dirty="0" err="1" smtClean="0"/>
              <a:t>chlorine</a:t>
            </a:r>
            <a:r>
              <a:rPr lang="es-ES_tradnl" sz="2400" dirty="0" smtClean="0"/>
              <a:t>:</a:t>
            </a:r>
            <a:endParaRPr lang="en-US" sz="2400" dirty="0"/>
          </a:p>
        </p:txBody>
      </p:sp>
      <p:pic>
        <p:nvPicPr>
          <p:cNvPr id="1026" name="Picture 2" descr="http://0.tqn.com/d/chemistry/1/0/7/9/1/magnesiumato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5434" r="21560" b="18551"/>
          <a:stretch/>
        </p:blipFill>
        <p:spPr bwMode="auto">
          <a:xfrm>
            <a:off x="395536" y="980728"/>
            <a:ext cx="1520770" cy="160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0.tqn.com/d/chemistry/1/0/F/9/1/chlorineatom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5" t="25504" r="21215" b="21831"/>
          <a:stretch/>
        </p:blipFill>
        <p:spPr bwMode="auto">
          <a:xfrm>
            <a:off x="2507234" y="1052736"/>
            <a:ext cx="1463186" cy="140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0.tqn.com/d/chemistry/1/0/F/9/1/chlorineatom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5" t="25504" r="21215" b="21831"/>
          <a:stretch/>
        </p:blipFill>
        <p:spPr bwMode="auto">
          <a:xfrm>
            <a:off x="323528" y="4221088"/>
            <a:ext cx="1463186" cy="140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0.tqn.com/d/chemistry/1/0/F/9/1/chlorineatom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5" t="25504" r="21215" b="21831"/>
          <a:stretch/>
        </p:blipFill>
        <p:spPr bwMode="auto">
          <a:xfrm>
            <a:off x="2555776" y="4293096"/>
            <a:ext cx="1463186" cy="140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2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53752"/>
            <a:ext cx="8928992" cy="1143000"/>
          </a:xfrm>
        </p:spPr>
        <p:txBody>
          <a:bodyPr>
            <a:normAutofit/>
          </a:bodyPr>
          <a:lstStyle/>
          <a:p>
            <a:r>
              <a:rPr lang="es-ES_tradnl" sz="2400" b="1" dirty="0" err="1" smtClean="0"/>
              <a:t>Why</a:t>
            </a:r>
            <a:r>
              <a:rPr lang="es-ES_tradnl" sz="2400" b="1" dirty="0" smtClean="0"/>
              <a:t> do </a:t>
            </a:r>
            <a:r>
              <a:rPr lang="es-ES_tradnl" sz="2400" b="1" dirty="0" err="1" smtClean="0"/>
              <a:t>metals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form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metallic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bonds</a:t>
            </a:r>
            <a:r>
              <a:rPr lang="es-ES_tradnl" sz="2400" b="1" dirty="0" smtClean="0"/>
              <a:t>? 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err="1" smtClean="0"/>
              <a:t>E.g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magnesium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atoms</a:t>
            </a:r>
            <a:r>
              <a:rPr lang="es-ES_tradnl" sz="2400" dirty="0" smtClean="0"/>
              <a:t>:</a:t>
            </a:r>
            <a:endParaRPr lang="en-US" sz="2400" dirty="0"/>
          </a:p>
        </p:txBody>
      </p:sp>
      <p:pic>
        <p:nvPicPr>
          <p:cNvPr id="1026" name="Picture 2" descr="http://0.tqn.com/d/chemistry/1/0/7/9/1/magnesiumato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5434" r="21560" b="18551"/>
          <a:stretch/>
        </p:blipFill>
        <p:spPr bwMode="auto">
          <a:xfrm>
            <a:off x="1043608" y="1124744"/>
            <a:ext cx="1520770" cy="160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0.tqn.com/d/chemistry/1/0/7/9/1/magnesiumato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5434" r="21560" b="18551"/>
          <a:stretch/>
        </p:blipFill>
        <p:spPr bwMode="auto">
          <a:xfrm>
            <a:off x="2835206" y="1124744"/>
            <a:ext cx="1520770" cy="160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0.tqn.com/d/chemistry/1/0/7/9/1/magnesiumato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5434" r="21560" b="18551"/>
          <a:stretch/>
        </p:blipFill>
        <p:spPr bwMode="auto">
          <a:xfrm>
            <a:off x="4635406" y="1103663"/>
            <a:ext cx="1520770" cy="160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0.tqn.com/d/chemistry/1/0/7/9/1/magnesiumato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5434" r="21560" b="18551"/>
          <a:stretch/>
        </p:blipFill>
        <p:spPr bwMode="auto">
          <a:xfrm>
            <a:off x="6435606" y="1103663"/>
            <a:ext cx="1520770" cy="160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5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486</Words>
  <Application>Microsoft Office PowerPoint</Application>
  <PresentationFormat>Presentación en pantalla (4:3)</PresentationFormat>
  <Paragraphs>244</Paragraphs>
  <Slides>11</Slides>
  <Notes>1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Find a periodic table that shows the atomic radius (the size) of atoms in the periodic table (e.g. period 3). Paste it below:              </vt:lpstr>
      <vt:lpstr>Use the internet to explain why the size of an atom gets bigger as you go down a group in the periodic table: Hints: Look at the number of shells. Do you know what the term “shielding” means?               </vt:lpstr>
      <vt:lpstr>Use the internet to explain why the size of an atom gets smaller as you move from the left side of the periodic table to the right side? Hints: As you move across the periodic table, each element has 1 more electron. Do the electrons go into the same shell or a different one? Atoms also gain 1 more proton. What effect will this have on the outer shell? The diagram on the next page may be helpful.               </vt:lpstr>
      <vt:lpstr>….this may help with the previous question.</vt:lpstr>
      <vt:lpstr>Presentación de PowerPoint</vt:lpstr>
      <vt:lpstr>What is the name of the scale that measures electronegativity             P………………    Scale</vt:lpstr>
      <vt:lpstr>Why do metals and non-metals form ionic bonds?  E.g magnesium and chlorine:</vt:lpstr>
      <vt:lpstr>Why do metals form metallic bonds?  E.g magnesium atoms:</vt:lpstr>
      <vt:lpstr>Presentación de PowerPoint</vt:lpstr>
      <vt:lpstr>Find a the structure of substance: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</dc:title>
  <dc:creator>Oliver Canning</dc:creator>
  <cp:lastModifiedBy>sfpaula.default</cp:lastModifiedBy>
  <cp:revision>25</cp:revision>
  <dcterms:created xsi:type="dcterms:W3CDTF">2013-10-14T20:49:03Z</dcterms:created>
  <dcterms:modified xsi:type="dcterms:W3CDTF">2015-10-14T10:29:08Z</dcterms:modified>
</cp:coreProperties>
</file>