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8" r:id="rId1"/>
  </p:sldMasterIdLst>
  <p:notesMasterIdLst>
    <p:notesMasterId r:id="rId23"/>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2" r:id="rId16"/>
    <p:sldId id="271" r:id="rId17"/>
    <p:sldId id="273" r:id="rId18"/>
    <p:sldId id="274" r:id="rId19"/>
    <p:sldId id="275" r:id="rId20"/>
    <p:sldId id="276" r:id="rId21"/>
    <p:sldId id="278"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70" d="100"/>
          <a:sy n="70" d="100"/>
        </p:scale>
        <p:origin x="-828"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5B051C-F064-4392-A800-D56753D53FBD}"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GB"/>
        </a:p>
      </dgm:t>
    </dgm:pt>
    <dgm:pt modelId="{0D0DE978-F863-4A44-8247-E773C0C0CCFB}">
      <dgm:prSet custT="1"/>
      <dgm:spPr/>
      <dgm:t>
        <a:bodyPr/>
        <a:lstStyle/>
        <a:p>
          <a:pPr rtl="0"/>
          <a:r>
            <a:rPr lang="en-GB" sz="1600" smtClean="0"/>
            <a:t>2.4.1 Draw and label a diagram to show the structure of membranes.</a:t>
          </a:r>
          <a:endParaRPr lang="en-GB" sz="1600"/>
        </a:p>
      </dgm:t>
    </dgm:pt>
    <dgm:pt modelId="{025C35AA-055A-4384-9E78-24FB0AC391DC}" type="parTrans" cxnId="{D2E158F3-DE8C-402F-A053-722F07C669DC}">
      <dgm:prSet/>
      <dgm:spPr/>
      <dgm:t>
        <a:bodyPr/>
        <a:lstStyle/>
        <a:p>
          <a:endParaRPr lang="en-GB" sz="2800"/>
        </a:p>
      </dgm:t>
    </dgm:pt>
    <dgm:pt modelId="{B93E7F95-686F-4DFD-948A-936AFE055FFF}" type="sibTrans" cxnId="{D2E158F3-DE8C-402F-A053-722F07C669DC}">
      <dgm:prSet/>
      <dgm:spPr/>
      <dgm:t>
        <a:bodyPr/>
        <a:lstStyle/>
        <a:p>
          <a:endParaRPr lang="en-GB" sz="2800"/>
        </a:p>
      </dgm:t>
    </dgm:pt>
    <dgm:pt modelId="{996CAC27-8A77-4EE0-8651-BCE14A77F8ED}">
      <dgm:prSet custT="1"/>
      <dgm:spPr/>
      <dgm:t>
        <a:bodyPr/>
        <a:lstStyle/>
        <a:p>
          <a:pPr rtl="0"/>
          <a:r>
            <a:rPr lang="en-GB" sz="1600" dirty="0" smtClean="0"/>
            <a:t>2.4.2 Explain how the hydrophobic and hydrophilic properties of phospholipids help to maintain the structure of cell membranes.</a:t>
          </a:r>
          <a:endParaRPr lang="en-GB" sz="1600" dirty="0"/>
        </a:p>
      </dgm:t>
    </dgm:pt>
    <dgm:pt modelId="{4E1B7E56-E83E-4BB1-94C0-2A4A1B9158C1}" type="parTrans" cxnId="{5422834F-55C0-485F-A549-561519418317}">
      <dgm:prSet/>
      <dgm:spPr/>
      <dgm:t>
        <a:bodyPr/>
        <a:lstStyle/>
        <a:p>
          <a:endParaRPr lang="en-GB" sz="2800"/>
        </a:p>
      </dgm:t>
    </dgm:pt>
    <dgm:pt modelId="{1E2E3D5F-F583-489B-8FEB-754E03AD4A1A}" type="sibTrans" cxnId="{5422834F-55C0-485F-A549-561519418317}">
      <dgm:prSet/>
      <dgm:spPr/>
      <dgm:t>
        <a:bodyPr/>
        <a:lstStyle/>
        <a:p>
          <a:endParaRPr lang="en-GB" sz="2800"/>
        </a:p>
      </dgm:t>
    </dgm:pt>
    <dgm:pt modelId="{33235672-0EA1-4A14-9963-BECF3393737B}">
      <dgm:prSet custT="1"/>
      <dgm:spPr/>
      <dgm:t>
        <a:bodyPr/>
        <a:lstStyle/>
        <a:p>
          <a:pPr rtl="0"/>
          <a:r>
            <a:rPr lang="en-GB" sz="1600" dirty="0" smtClean="0"/>
            <a:t>2.4.3 List the functions of membrane proteins.</a:t>
          </a:r>
          <a:endParaRPr lang="en-GB" sz="1600" dirty="0"/>
        </a:p>
      </dgm:t>
    </dgm:pt>
    <dgm:pt modelId="{20988841-A2E2-485C-A55B-90EAF81566CF}" type="parTrans" cxnId="{1E1486CA-7335-4677-8405-60CF3EC59188}">
      <dgm:prSet/>
      <dgm:spPr/>
      <dgm:t>
        <a:bodyPr/>
        <a:lstStyle/>
        <a:p>
          <a:endParaRPr lang="en-GB" sz="2800"/>
        </a:p>
      </dgm:t>
    </dgm:pt>
    <dgm:pt modelId="{A30C24C4-25AE-492A-989E-F5F31968AACA}" type="sibTrans" cxnId="{1E1486CA-7335-4677-8405-60CF3EC59188}">
      <dgm:prSet/>
      <dgm:spPr/>
      <dgm:t>
        <a:bodyPr/>
        <a:lstStyle/>
        <a:p>
          <a:endParaRPr lang="en-GB" sz="2800"/>
        </a:p>
      </dgm:t>
    </dgm:pt>
    <dgm:pt modelId="{B8A94FFA-617F-4371-8755-40A9D41C7D57}">
      <dgm:prSet custT="1"/>
      <dgm:spPr/>
      <dgm:t>
        <a:bodyPr/>
        <a:lstStyle/>
        <a:p>
          <a:pPr rtl="0"/>
          <a:r>
            <a:rPr lang="en-GB" sz="1600" smtClean="0"/>
            <a:t>2.4.4 Define </a:t>
          </a:r>
          <a:r>
            <a:rPr lang="en-GB" sz="1600" i="1" smtClean="0"/>
            <a:t>diffusion </a:t>
          </a:r>
          <a:r>
            <a:rPr lang="en-GB" sz="1600" smtClean="0"/>
            <a:t>and </a:t>
          </a:r>
          <a:r>
            <a:rPr lang="en-GB" sz="1600" i="1" smtClean="0"/>
            <a:t>osmosis</a:t>
          </a:r>
          <a:r>
            <a:rPr lang="en-GB" sz="1600" smtClean="0"/>
            <a:t>.</a:t>
          </a:r>
          <a:endParaRPr lang="en-GB" sz="1600"/>
        </a:p>
      </dgm:t>
    </dgm:pt>
    <dgm:pt modelId="{15FA832E-5FED-4D5D-98E9-E178337144DE}" type="parTrans" cxnId="{7C080DC4-FC2E-4808-99FA-C4EDA3FBD9DF}">
      <dgm:prSet/>
      <dgm:spPr/>
      <dgm:t>
        <a:bodyPr/>
        <a:lstStyle/>
        <a:p>
          <a:endParaRPr lang="en-GB" sz="2800"/>
        </a:p>
      </dgm:t>
    </dgm:pt>
    <dgm:pt modelId="{707267AF-96D0-4C64-A7F5-754735BEE87C}" type="sibTrans" cxnId="{7C080DC4-FC2E-4808-99FA-C4EDA3FBD9DF}">
      <dgm:prSet/>
      <dgm:spPr/>
      <dgm:t>
        <a:bodyPr/>
        <a:lstStyle/>
        <a:p>
          <a:endParaRPr lang="en-GB" sz="2800"/>
        </a:p>
      </dgm:t>
    </dgm:pt>
    <dgm:pt modelId="{C6A11A03-7358-4728-9E39-E0267004641C}">
      <dgm:prSet custT="1"/>
      <dgm:spPr/>
      <dgm:t>
        <a:bodyPr/>
        <a:lstStyle/>
        <a:p>
          <a:pPr rtl="0"/>
          <a:r>
            <a:rPr lang="en-GB" sz="1600" smtClean="0"/>
            <a:t>2.4.5 Explain passive transport across membranes by simple diffusion and facilitated diffusion.</a:t>
          </a:r>
          <a:endParaRPr lang="en-GB" sz="1600"/>
        </a:p>
      </dgm:t>
    </dgm:pt>
    <dgm:pt modelId="{3E2E32EE-36FC-4489-BF85-B1E03E34A4C1}" type="parTrans" cxnId="{631070D6-3699-459B-B3F0-378990387271}">
      <dgm:prSet/>
      <dgm:spPr/>
      <dgm:t>
        <a:bodyPr/>
        <a:lstStyle/>
        <a:p>
          <a:endParaRPr lang="en-GB" sz="2800"/>
        </a:p>
      </dgm:t>
    </dgm:pt>
    <dgm:pt modelId="{B5BB45A0-B703-4AD7-A68C-7819F39084F8}" type="sibTrans" cxnId="{631070D6-3699-459B-B3F0-378990387271}">
      <dgm:prSet/>
      <dgm:spPr/>
      <dgm:t>
        <a:bodyPr/>
        <a:lstStyle/>
        <a:p>
          <a:endParaRPr lang="en-GB" sz="2800"/>
        </a:p>
      </dgm:t>
    </dgm:pt>
    <dgm:pt modelId="{B459700D-2F20-40D1-A14B-589E7B7ADC08}">
      <dgm:prSet custT="1"/>
      <dgm:spPr/>
      <dgm:t>
        <a:bodyPr/>
        <a:lstStyle/>
        <a:p>
          <a:pPr rtl="0"/>
          <a:r>
            <a:rPr lang="en-GB" sz="1600" smtClean="0"/>
            <a:t>2.4.6 Explain the role of protein pumps and ATP in active transport across membranes.</a:t>
          </a:r>
          <a:endParaRPr lang="en-GB" sz="1600"/>
        </a:p>
      </dgm:t>
    </dgm:pt>
    <dgm:pt modelId="{44785CFA-FBBC-4762-9370-27E8D3974353}" type="parTrans" cxnId="{66180D8C-BDC2-4AC6-A4EB-6EB71104049C}">
      <dgm:prSet/>
      <dgm:spPr/>
      <dgm:t>
        <a:bodyPr/>
        <a:lstStyle/>
        <a:p>
          <a:endParaRPr lang="en-GB" sz="2800"/>
        </a:p>
      </dgm:t>
    </dgm:pt>
    <dgm:pt modelId="{6491CFA2-1F0F-4CBE-A665-5FFBA47C5AFD}" type="sibTrans" cxnId="{66180D8C-BDC2-4AC6-A4EB-6EB71104049C}">
      <dgm:prSet/>
      <dgm:spPr/>
      <dgm:t>
        <a:bodyPr/>
        <a:lstStyle/>
        <a:p>
          <a:endParaRPr lang="en-GB" sz="2800"/>
        </a:p>
      </dgm:t>
    </dgm:pt>
    <dgm:pt modelId="{2346083D-0ED1-44FB-AB3D-AEA0C41687D7}">
      <dgm:prSet custT="1"/>
      <dgm:spPr/>
      <dgm:t>
        <a:bodyPr/>
        <a:lstStyle/>
        <a:p>
          <a:pPr rtl="0"/>
          <a:r>
            <a:rPr lang="en-GB" sz="1600" dirty="0" smtClean="0"/>
            <a:t>2.4.7 Explain how vesicles are used to transport materials within a cell between the rough endoplasmic reticulum, Golgi apparatus and plasma membrane.</a:t>
          </a:r>
          <a:endParaRPr lang="en-GB" sz="1600" dirty="0"/>
        </a:p>
      </dgm:t>
    </dgm:pt>
    <dgm:pt modelId="{B9193461-CF50-4B96-B85C-C35FA06DFF4D}" type="parTrans" cxnId="{05AD40E4-63B2-4FAF-9D4E-933D8AFC0AF2}">
      <dgm:prSet/>
      <dgm:spPr/>
      <dgm:t>
        <a:bodyPr/>
        <a:lstStyle/>
        <a:p>
          <a:endParaRPr lang="en-GB" sz="2800"/>
        </a:p>
      </dgm:t>
    </dgm:pt>
    <dgm:pt modelId="{2322E900-1373-47CD-9CBC-EA426C140AFE}" type="sibTrans" cxnId="{05AD40E4-63B2-4FAF-9D4E-933D8AFC0AF2}">
      <dgm:prSet/>
      <dgm:spPr/>
      <dgm:t>
        <a:bodyPr/>
        <a:lstStyle/>
        <a:p>
          <a:endParaRPr lang="en-GB" sz="2800"/>
        </a:p>
      </dgm:t>
    </dgm:pt>
    <dgm:pt modelId="{C2F26364-BF43-4385-9E76-DB55A485209F}">
      <dgm:prSet custT="1"/>
      <dgm:spPr/>
      <dgm:t>
        <a:bodyPr/>
        <a:lstStyle/>
        <a:p>
          <a:pPr rtl="0"/>
          <a:r>
            <a:rPr lang="en-GB" sz="1600" dirty="0" smtClean="0"/>
            <a:t>2.4.8 Describe how the fluidity of the membrane allows it to change shape, break and re-form during endocytosis and exocytosis.</a:t>
          </a:r>
          <a:endParaRPr lang="en-GB" sz="1600" dirty="0"/>
        </a:p>
      </dgm:t>
    </dgm:pt>
    <dgm:pt modelId="{6C132143-11B5-4305-AEF0-FC7E9D3C0399}" type="parTrans" cxnId="{185B9697-34BB-4CDB-A15F-DD6D88244900}">
      <dgm:prSet/>
      <dgm:spPr/>
      <dgm:t>
        <a:bodyPr/>
        <a:lstStyle/>
        <a:p>
          <a:endParaRPr lang="en-GB" sz="2800"/>
        </a:p>
      </dgm:t>
    </dgm:pt>
    <dgm:pt modelId="{E5235C7F-5AC6-46A9-B6DA-49F4F5C4ECE8}" type="sibTrans" cxnId="{185B9697-34BB-4CDB-A15F-DD6D88244900}">
      <dgm:prSet/>
      <dgm:spPr/>
      <dgm:t>
        <a:bodyPr/>
        <a:lstStyle/>
        <a:p>
          <a:endParaRPr lang="en-GB" sz="2800"/>
        </a:p>
      </dgm:t>
    </dgm:pt>
    <dgm:pt modelId="{63C3C4D3-0C9B-4F39-9ABE-FE6C34CA9670}" type="pres">
      <dgm:prSet presAssocID="{365B051C-F064-4392-A800-D56753D53FBD}" presName="linear" presStyleCnt="0">
        <dgm:presLayoutVars>
          <dgm:animLvl val="lvl"/>
          <dgm:resizeHandles val="exact"/>
        </dgm:presLayoutVars>
      </dgm:prSet>
      <dgm:spPr/>
      <dgm:t>
        <a:bodyPr/>
        <a:lstStyle/>
        <a:p>
          <a:endParaRPr lang="en-GB"/>
        </a:p>
      </dgm:t>
    </dgm:pt>
    <dgm:pt modelId="{F9224937-0FAB-4558-B5E2-8802C3E3F359}" type="pres">
      <dgm:prSet presAssocID="{0D0DE978-F863-4A44-8247-E773C0C0CCFB}" presName="parentText" presStyleLbl="node1" presStyleIdx="0" presStyleCnt="8">
        <dgm:presLayoutVars>
          <dgm:chMax val="0"/>
          <dgm:bulletEnabled val="1"/>
        </dgm:presLayoutVars>
      </dgm:prSet>
      <dgm:spPr/>
      <dgm:t>
        <a:bodyPr/>
        <a:lstStyle/>
        <a:p>
          <a:endParaRPr lang="en-GB"/>
        </a:p>
      </dgm:t>
    </dgm:pt>
    <dgm:pt modelId="{891D9792-D4BF-4B08-9567-5F50C3E3E685}" type="pres">
      <dgm:prSet presAssocID="{B93E7F95-686F-4DFD-948A-936AFE055FFF}" presName="spacer" presStyleCnt="0"/>
      <dgm:spPr/>
    </dgm:pt>
    <dgm:pt modelId="{02A93CEF-C31F-46D2-AEB7-90AE0ED9C690}" type="pres">
      <dgm:prSet presAssocID="{996CAC27-8A77-4EE0-8651-BCE14A77F8ED}" presName="parentText" presStyleLbl="node1" presStyleIdx="1" presStyleCnt="8">
        <dgm:presLayoutVars>
          <dgm:chMax val="0"/>
          <dgm:bulletEnabled val="1"/>
        </dgm:presLayoutVars>
      </dgm:prSet>
      <dgm:spPr/>
      <dgm:t>
        <a:bodyPr/>
        <a:lstStyle/>
        <a:p>
          <a:endParaRPr lang="en-GB"/>
        </a:p>
      </dgm:t>
    </dgm:pt>
    <dgm:pt modelId="{D6903718-6111-4258-A291-61F0964A08FD}" type="pres">
      <dgm:prSet presAssocID="{1E2E3D5F-F583-489B-8FEB-754E03AD4A1A}" presName="spacer" presStyleCnt="0"/>
      <dgm:spPr/>
    </dgm:pt>
    <dgm:pt modelId="{EF6190AE-9DAA-4A96-A5A1-001F6A317234}" type="pres">
      <dgm:prSet presAssocID="{33235672-0EA1-4A14-9963-BECF3393737B}" presName="parentText" presStyleLbl="node1" presStyleIdx="2" presStyleCnt="8">
        <dgm:presLayoutVars>
          <dgm:chMax val="0"/>
          <dgm:bulletEnabled val="1"/>
        </dgm:presLayoutVars>
      </dgm:prSet>
      <dgm:spPr/>
      <dgm:t>
        <a:bodyPr/>
        <a:lstStyle/>
        <a:p>
          <a:endParaRPr lang="en-GB"/>
        </a:p>
      </dgm:t>
    </dgm:pt>
    <dgm:pt modelId="{9BFB9B96-0028-4216-8635-A8924C6402E4}" type="pres">
      <dgm:prSet presAssocID="{A30C24C4-25AE-492A-989E-F5F31968AACA}" presName="spacer" presStyleCnt="0"/>
      <dgm:spPr/>
    </dgm:pt>
    <dgm:pt modelId="{FC203D02-4546-473A-90BB-7EA88042877C}" type="pres">
      <dgm:prSet presAssocID="{B8A94FFA-617F-4371-8755-40A9D41C7D57}" presName="parentText" presStyleLbl="node1" presStyleIdx="3" presStyleCnt="8">
        <dgm:presLayoutVars>
          <dgm:chMax val="0"/>
          <dgm:bulletEnabled val="1"/>
        </dgm:presLayoutVars>
      </dgm:prSet>
      <dgm:spPr/>
      <dgm:t>
        <a:bodyPr/>
        <a:lstStyle/>
        <a:p>
          <a:endParaRPr lang="en-GB"/>
        </a:p>
      </dgm:t>
    </dgm:pt>
    <dgm:pt modelId="{F19A8DE3-0D52-465F-84EC-77EB5C4FF351}" type="pres">
      <dgm:prSet presAssocID="{707267AF-96D0-4C64-A7F5-754735BEE87C}" presName="spacer" presStyleCnt="0"/>
      <dgm:spPr/>
    </dgm:pt>
    <dgm:pt modelId="{93696F4A-4C71-4C58-A56A-365EFA67CB7C}" type="pres">
      <dgm:prSet presAssocID="{C6A11A03-7358-4728-9E39-E0267004641C}" presName="parentText" presStyleLbl="node1" presStyleIdx="4" presStyleCnt="8">
        <dgm:presLayoutVars>
          <dgm:chMax val="0"/>
          <dgm:bulletEnabled val="1"/>
        </dgm:presLayoutVars>
      </dgm:prSet>
      <dgm:spPr/>
      <dgm:t>
        <a:bodyPr/>
        <a:lstStyle/>
        <a:p>
          <a:endParaRPr lang="en-GB"/>
        </a:p>
      </dgm:t>
    </dgm:pt>
    <dgm:pt modelId="{0004298A-C112-4E93-9633-BCE2F6ACF50E}" type="pres">
      <dgm:prSet presAssocID="{B5BB45A0-B703-4AD7-A68C-7819F39084F8}" presName="spacer" presStyleCnt="0"/>
      <dgm:spPr/>
    </dgm:pt>
    <dgm:pt modelId="{23D1A7FD-2E6C-40D5-AB16-7B9B646B2B04}" type="pres">
      <dgm:prSet presAssocID="{B459700D-2F20-40D1-A14B-589E7B7ADC08}" presName="parentText" presStyleLbl="node1" presStyleIdx="5" presStyleCnt="8">
        <dgm:presLayoutVars>
          <dgm:chMax val="0"/>
          <dgm:bulletEnabled val="1"/>
        </dgm:presLayoutVars>
      </dgm:prSet>
      <dgm:spPr/>
      <dgm:t>
        <a:bodyPr/>
        <a:lstStyle/>
        <a:p>
          <a:endParaRPr lang="en-GB"/>
        </a:p>
      </dgm:t>
    </dgm:pt>
    <dgm:pt modelId="{36997781-1197-4533-9394-60DD5D8CC460}" type="pres">
      <dgm:prSet presAssocID="{6491CFA2-1F0F-4CBE-A665-5FFBA47C5AFD}" presName="spacer" presStyleCnt="0"/>
      <dgm:spPr/>
    </dgm:pt>
    <dgm:pt modelId="{E3234875-E94F-4872-B260-2424295A6369}" type="pres">
      <dgm:prSet presAssocID="{2346083D-0ED1-44FB-AB3D-AEA0C41687D7}" presName="parentText" presStyleLbl="node1" presStyleIdx="6" presStyleCnt="8">
        <dgm:presLayoutVars>
          <dgm:chMax val="0"/>
          <dgm:bulletEnabled val="1"/>
        </dgm:presLayoutVars>
      </dgm:prSet>
      <dgm:spPr/>
      <dgm:t>
        <a:bodyPr/>
        <a:lstStyle/>
        <a:p>
          <a:endParaRPr lang="en-GB"/>
        </a:p>
      </dgm:t>
    </dgm:pt>
    <dgm:pt modelId="{6C6839EA-BE58-446E-8BFB-1C9A2B964389}" type="pres">
      <dgm:prSet presAssocID="{2322E900-1373-47CD-9CBC-EA426C140AFE}" presName="spacer" presStyleCnt="0"/>
      <dgm:spPr/>
    </dgm:pt>
    <dgm:pt modelId="{BAAB177E-F0B3-49DF-ACA5-75191A95DD56}" type="pres">
      <dgm:prSet presAssocID="{C2F26364-BF43-4385-9E76-DB55A485209F}" presName="parentText" presStyleLbl="node1" presStyleIdx="7" presStyleCnt="8">
        <dgm:presLayoutVars>
          <dgm:chMax val="0"/>
          <dgm:bulletEnabled val="1"/>
        </dgm:presLayoutVars>
      </dgm:prSet>
      <dgm:spPr/>
      <dgm:t>
        <a:bodyPr/>
        <a:lstStyle/>
        <a:p>
          <a:endParaRPr lang="en-GB"/>
        </a:p>
      </dgm:t>
    </dgm:pt>
  </dgm:ptLst>
  <dgm:cxnLst>
    <dgm:cxn modelId="{84EA39ED-151E-4F93-ADDE-EC28464F5B1E}" type="presOf" srcId="{B8A94FFA-617F-4371-8755-40A9D41C7D57}" destId="{FC203D02-4546-473A-90BB-7EA88042877C}" srcOrd="0" destOrd="0" presId="urn:microsoft.com/office/officeart/2005/8/layout/vList2"/>
    <dgm:cxn modelId="{D4C4AAB9-4B0F-4201-964F-68D4211792D0}" type="presOf" srcId="{C2F26364-BF43-4385-9E76-DB55A485209F}" destId="{BAAB177E-F0B3-49DF-ACA5-75191A95DD56}" srcOrd="0" destOrd="0" presId="urn:microsoft.com/office/officeart/2005/8/layout/vList2"/>
    <dgm:cxn modelId="{015CEAF7-83BD-4515-9A54-FB99364BC2D9}" type="presOf" srcId="{365B051C-F064-4392-A800-D56753D53FBD}" destId="{63C3C4D3-0C9B-4F39-9ABE-FE6C34CA9670}" srcOrd="0" destOrd="0" presId="urn:microsoft.com/office/officeart/2005/8/layout/vList2"/>
    <dgm:cxn modelId="{261DC64E-1D0A-4D56-8050-26D6DA79C90A}" type="presOf" srcId="{33235672-0EA1-4A14-9963-BECF3393737B}" destId="{EF6190AE-9DAA-4A96-A5A1-001F6A317234}" srcOrd="0" destOrd="0" presId="urn:microsoft.com/office/officeart/2005/8/layout/vList2"/>
    <dgm:cxn modelId="{A08D81FE-F6BE-4611-B67D-43937BB26ECB}" type="presOf" srcId="{2346083D-0ED1-44FB-AB3D-AEA0C41687D7}" destId="{E3234875-E94F-4872-B260-2424295A6369}" srcOrd="0" destOrd="0" presId="urn:microsoft.com/office/officeart/2005/8/layout/vList2"/>
    <dgm:cxn modelId="{5422834F-55C0-485F-A549-561519418317}" srcId="{365B051C-F064-4392-A800-D56753D53FBD}" destId="{996CAC27-8A77-4EE0-8651-BCE14A77F8ED}" srcOrd="1" destOrd="0" parTransId="{4E1B7E56-E83E-4BB1-94C0-2A4A1B9158C1}" sibTransId="{1E2E3D5F-F583-489B-8FEB-754E03AD4A1A}"/>
    <dgm:cxn modelId="{0AF2F55A-C158-4E18-A71A-76BA74E65332}" type="presOf" srcId="{B459700D-2F20-40D1-A14B-589E7B7ADC08}" destId="{23D1A7FD-2E6C-40D5-AB16-7B9B646B2B04}" srcOrd="0" destOrd="0" presId="urn:microsoft.com/office/officeart/2005/8/layout/vList2"/>
    <dgm:cxn modelId="{D2E158F3-DE8C-402F-A053-722F07C669DC}" srcId="{365B051C-F064-4392-A800-D56753D53FBD}" destId="{0D0DE978-F863-4A44-8247-E773C0C0CCFB}" srcOrd="0" destOrd="0" parTransId="{025C35AA-055A-4384-9E78-24FB0AC391DC}" sibTransId="{B93E7F95-686F-4DFD-948A-936AFE055FFF}"/>
    <dgm:cxn modelId="{330C2CD1-4BEF-4B8F-B2D7-9E66C37B356E}" type="presOf" srcId="{C6A11A03-7358-4728-9E39-E0267004641C}" destId="{93696F4A-4C71-4C58-A56A-365EFA67CB7C}" srcOrd="0" destOrd="0" presId="urn:microsoft.com/office/officeart/2005/8/layout/vList2"/>
    <dgm:cxn modelId="{0C357386-A80A-4201-A5B1-EE2E48048C6F}" type="presOf" srcId="{0D0DE978-F863-4A44-8247-E773C0C0CCFB}" destId="{F9224937-0FAB-4558-B5E2-8802C3E3F359}" srcOrd="0" destOrd="0" presId="urn:microsoft.com/office/officeart/2005/8/layout/vList2"/>
    <dgm:cxn modelId="{05AD40E4-63B2-4FAF-9D4E-933D8AFC0AF2}" srcId="{365B051C-F064-4392-A800-D56753D53FBD}" destId="{2346083D-0ED1-44FB-AB3D-AEA0C41687D7}" srcOrd="6" destOrd="0" parTransId="{B9193461-CF50-4B96-B85C-C35FA06DFF4D}" sibTransId="{2322E900-1373-47CD-9CBC-EA426C140AFE}"/>
    <dgm:cxn modelId="{185B9697-34BB-4CDB-A15F-DD6D88244900}" srcId="{365B051C-F064-4392-A800-D56753D53FBD}" destId="{C2F26364-BF43-4385-9E76-DB55A485209F}" srcOrd="7" destOrd="0" parTransId="{6C132143-11B5-4305-AEF0-FC7E9D3C0399}" sibTransId="{E5235C7F-5AC6-46A9-B6DA-49F4F5C4ECE8}"/>
    <dgm:cxn modelId="{7C080DC4-FC2E-4808-99FA-C4EDA3FBD9DF}" srcId="{365B051C-F064-4392-A800-D56753D53FBD}" destId="{B8A94FFA-617F-4371-8755-40A9D41C7D57}" srcOrd="3" destOrd="0" parTransId="{15FA832E-5FED-4D5D-98E9-E178337144DE}" sibTransId="{707267AF-96D0-4C64-A7F5-754735BEE87C}"/>
    <dgm:cxn modelId="{1E1486CA-7335-4677-8405-60CF3EC59188}" srcId="{365B051C-F064-4392-A800-D56753D53FBD}" destId="{33235672-0EA1-4A14-9963-BECF3393737B}" srcOrd="2" destOrd="0" parTransId="{20988841-A2E2-485C-A55B-90EAF81566CF}" sibTransId="{A30C24C4-25AE-492A-989E-F5F31968AACA}"/>
    <dgm:cxn modelId="{D90542CE-6269-4961-80DC-2664F6A4A407}" type="presOf" srcId="{996CAC27-8A77-4EE0-8651-BCE14A77F8ED}" destId="{02A93CEF-C31F-46D2-AEB7-90AE0ED9C690}" srcOrd="0" destOrd="0" presId="urn:microsoft.com/office/officeart/2005/8/layout/vList2"/>
    <dgm:cxn modelId="{631070D6-3699-459B-B3F0-378990387271}" srcId="{365B051C-F064-4392-A800-D56753D53FBD}" destId="{C6A11A03-7358-4728-9E39-E0267004641C}" srcOrd="4" destOrd="0" parTransId="{3E2E32EE-36FC-4489-BF85-B1E03E34A4C1}" sibTransId="{B5BB45A0-B703-4AD7-A68C-7819F39084F8}"/>
    <dgm:cxn modelId="{66180D8C-BDC2-4AC6-A4EB-6EB71104049C}" srcId="{365B051C-F064-4392-A800-D56753D53FBD}" destId="{B459700D-2F20-40D1-A14B-589E7B7ADC08}" srcOrd="5" destOrd="0" parTransId="{44785CFA-FBBC-4762-9370-27E8D3974353}" sibTransId="{6491CFA2-1F0F-4CBE-A665-5FFBA47C5AFD}"/>
    <dgm:cxn modelId="{BBC20550-7952-457C-999F-E88DC9B24A3F}" type="presParOf" srcId="{63C3C4D3-0C9B-4F39-9ABE-FE6C34CA9670}" destId="{F9224937-0FAB-4558-B5E2-8802C3E3F359}" srcOrd="0" destOrd="0" presId="urn:microsoft.com/office/officeart/2005/8/layout/vList2"/>
    <dgm:cxn modelId="{1C278428-7FA9-4AB8-B24C-02610D884992}" type="presParOf" srcId="{63C3C4D3-0C9B-4F39-9ABE-FE6C34CA9670}" destId="{891D9792-D4BF-4B08-9567-5F50C3E3E685}" srcOrd="1" destOrd="0" presId="urn:microsoft.com/office/officeart/2005/8/layout/vList2"/>
    <dgm:cxn modelId="{48AE85B5-AE63-4E20-B219-1857416C8047}" type="presParOf" srcId="{63C3C4D3-0C9B-4F39-9ABE-FE6C34CA9670}" destId="{02A93CEF-C31F-46D2-AEB7-90AE0ED9C690}" srcOrd="2" destOrd="0" presId="urn:microsoft.com/office/officeart/2005/8/layout/vList2"/>
    <dgm:cxn modelId="{F25876E6-2F41-475F-9BA3-8296D0E87938}" type="presParOf" srcId="{63C3C4D3-0C9B-4F39-9ABE-FE6C34CA9670}" destId="{D6903718-6111-4258-A291-61F0964A08FD}" srcOrd="3" destOrd="0" presId="urn:microsoft.com/office/officeart/2005/8/layout/vList2"/>
    <dgm:cxn modelId="{605DDBDE-9E1C-4CDF-8936-B85CAED0BB02}" type="presParOf" srcId="{63C3C4D3-0C9B-4F39-9ABE-FE6C34CA9670}" destId="{EF6190AE-9DAA-4A96-A5A1-001F6A317234}" srcOrd="4" destOrd="0" presId="urn:microsoft.com/office/officeart/2005/8/layout/vList2"/>
    <dgm:cxn modelId="{0562FFEC-C1CC-4F45-9D0A-F231EE515A29}" type="presParOf" srcId="{63C3C4D3-0C9B-4F39-9ABE-FE6C34CA9670}" destId="{9BFB9B96-0028-4216-8635-A8924C6402E4}" srcOrd="5" destOrd="0" presId="urn:microsoft.com/office/officeart/2005/8/layout/vList2"/>
    <dgm:cxn modelId="{2DFF8A48-C40F-49E9-B643-E10CE318F889}" type="presParOf" srcId="{63C3C4D3-0C9B-4F39-9ABE-FE6C34CA9670}" destId="{FC203D02-4546-473A-90BB-7EA88042877C}" srcOrd="6" destOrd="0" presId="urn:microsoft.com/office/officeart/2005/8/layout/vList2"/>
    <dgm:cxn modelId="{F6BB4F16-1329-48D4-A768-805C67A730F4}" type="presParOf" srcId="{63C3C4D3-0C9B-4F39-9ABE-FE6C34CA9670}" destId="{F19A8DE3-0D52-465F-84EC-77EB5C4FF351}" srcOrd="7" destOrd="0" presId="urn:microsoft.com/office/officeart/2005/8/layout/vList2"/>
    <dgm:cxn modelId="{D5EA367C-F3C4-4F62-9DEA-5F3FBF43D00C}" type="presParOf" srcId="{63C3C4D3-0C9B-4F39-9ABE-FE6C34CA9670}" destId="{93696F4A-4C71-4C58-A56A-365EFA67CB7C}" srcOrd="8" destOrd="0" presId="urn:microsoft.com/office/officeart/2005/8/layout/vList2"/>
    <dgm:cxn modelId="{20F1F353-21DB-4731-B195-8C77110594B8}" type="presParOf" srcId="{63C3C4D3-0C9B-4F39-9ABE-FE6C34CA9670}" destId="{0004298A-C112-4E93-9633-BCE2F6ACF50E}" srcOrd="9" destOrd="0" presId="urn:microsoft.com/office/officeart/2005/8/layout/vList2"/>
    <dgm:cxn modelId="{92F96DF1-702B-4EBB-85AB-C3ADCC5B4DB1}" type="presParOf" srcId="{63C3C4D3-0C9B-4F39-9ABE-FE6C34CA9670}" destId="{23D1A7FD-2E6C-40D5-AB16-7B9B646B2B04}" srcOrd="10" destOrd="0" presId="urn:microsoft.com/office/officeart/2005/8/layout/vList2"/>
    <dgm:cxn modelId="{16EB586C-46AF-418D-876E-57F0284CAD5B}" type="presParOf" srcId="{63C3C4D3-0C9B-4F39-9ABE-FE6C34CA9670}" destId="{36997781-1197-4533-9394-60DD5D8CC460}" srcOrd="11" destOrd="0" presId="urn:microsoft.com/office/officeart/2005/8/layout/vList2"/>
    <dgm:cxn modelId="{80FF76B1-C7FB-41D5-B5C1-633CC1869576}" type="presParOf" srcId="{63C3C4D3-0C9B-4F39-9ABE-FE6C34CA9670}" destId="{E3234875-E94F-4872-B260-2424295A6369}" srcOrd="12" destOrd="0" presId="urn:microsoft.com/office/officeart/2005/8/layout/vList2"/>
    <dgm:cxn modelId="{EE71DDF0-F17C-457D-928F-9EA428B2B4CD}" type="presParOf" srcId="{63C3C4D3-0C9B-4F39-9ABE-FE6C34CA9670}" destId="{6C6839EA-BE58-446E-8BFB-1C9A2B964389}" srcOrd="13" destOrd="0" presId="urn:microsoft.com/office/officeart/2005/8/layout/vList2"/>
    <dgm:cxn modelId="{0BA0535A-9A45-4435-95FE-499E28E1C22D}" type="presParOf" srcId="{63C3C4D3-0C9B-4F39-9ABE-FE6C34CA9670}" destId="{BAAB177E-F0B3-49DF-ACA5-75191A95DD56}"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24937-0FAB-4558-B5E2-8802C3E3F359}">
      <dsp:nvSpPr>
        <dsp:cNvPr id="0" name=""/>
        <dsp:cNvSpPr/>
      </dsp:nvSpPr>
      <dsp:spPr>
        <a:xfrm>
          <a:off x="0" y="1462"/>
          <a:ext cx="8352928" cy="626363"/>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smtClean="0"/>
            <a:t>2.4.1 Draw and label a diagram to show the structure of membranes.</a:t>
          </a:r>
          <a:endParaRPr lang="en-GB" sz="1600" kern="1200"/>
        </a:p>
      </dsp:txBody>
      <dsp:txXfrm>
        <a:off x="30577" y="32039"/>
        <a:ext cx="8291774" cy="565209"/>
      </dsp:txXfrm>
    </dsp:sp>
    <dsp:sp modelId="{02A93CEF-C31F-46D2-AEB7-90AE0ED9C690}">
      <dsp:nvSpPr>
        <dsp:cNvPr id="0" name=""/>
        <dsp:cNvSpPr/>
      </dsp:nvSpPr>
      <dsp:spPr>
        <a:xfrm>
          <a:off x="0" y="641930"/>
          <a:ext cx="8352928" cy="626363"/>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2.4.2 Explain how the hydrophobic and hydrophilic properties of phospholipids help to maintain the structure of cell membranes.</a:t>
          </a:r>
          <a:endParaRPr lang="en-GB" sz="1600" kern="1200" dirty="0"/>
        </a:p>
      </dsp:txBody>
      <dsp:txXfrm>
        <a:off x="30577" y="672507"/>
        <a:ext cx="8291774" cy="565209"/>
      </dsp:txXfrm>
    </dsp:sp>
    <dsp:sp modelId="{EF6190AE-9DAA-4A96-A5A1-001F6A317234}">
      <dsp:nvSpPr>
        <dsp:cNvPr id="0" name=""/>
        <dsp:cNvSpPr/>
      </dsp:nvSpPr>
      <dsp:spPr>
        <a:xfrm>
          <a:off x="0" y="1282399"/>
          <a:ext cx="8352928" cy="626363"/>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2.4.3 List the functions of membrane proteins.</a:t>
          </a:r>
          <a:endParaRPr lang="en-GB" sz="1600" kern="1200" dirty="0"/>
        </a:p>
      </dsp:txBody>
      <dsp:txXfrm>
        <a:off x="30577" y="1312976"/>
        <a:ext cx="8291774" cy="565209"/>
      </dsp:txXfrm>
    </dsp:sp>
    <dsp:sp modelId="{FC203D02-4546-473A-90BB-7EA88042877C}">
      <dsp:nvSpPr>
        <dsp:cNvPr id="0" name=""/>
        <dsp:cNvSpPr/>
      </dsp:nvSpPr>
      <dsp:spPr>
        <a:xfrm>
          <a:off x="0" y="1922867"/>
          <a:ext cx="8352928" cy="626363"/>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smtClean="0"/>
            <a:t>2.4.4 Define </a:t>
          </a:r>
          <a:r>
            <a:rPr lang="en-GB" sz="1600" i="1" kern="1200" smtClean="0"/>
            <a:t>diffusion </a:t>
          </a:r>
          <a:r>
            <a:rPr lang="en-GB" sz="1600" kern="1200" smtClean="0"/>
            <a:t>and </a:t>
          </a:r>
          <a:r>
            <a:rPr lang="en-GB" sz="1600" i="1" kern="1200" smtClean="0"/>
            <a:t>osmosis</a:t>
          </a:r>
          <a:r>
            <a:rPr lang="en-GB" sz="1600" kern="1200" smtClean="0"/>
            <a:t>.</a:t>
          </a:r>
          <a:endParaRPr lang="en-GB" sz="1600" kern="1200"/>
        </a:p>
      </dsp:txBody>
      <dsp:txXfrm>
        <a:off x="30577" y="1953444"/>
        <a:ext cx="8291774" cy="565209"/>
      </dsp:txXfrm>
    </dsp:sp>
    <dsp:sp modelId="{93696F4A-4C71-4C58-A56A-365EFA67CB7C}">
      <dsp:nvSpPr>
        <dsp:cNvPr id="0" name=""/>
        <dsp:cNvSpPr/>
      </dsp:nvSpPr>
      <dsp:spPr>
        <a:xfrm>
          <a:off x="0" y="2563336"/>
          <a:ext cx="8352928" cy="626363"/>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smtClean="0"/>
            <a:t>2.4.5 Explain passive transport across membranes by simple diffusion and facilitated diffusion.</a:t>
          </a:r>
          <a:endParaRPr lang="en-GB" sz="1600" kern="1200"/>
        </a:p>
      </dsp:txBody>
      <dsp:txXfrm>
        <a:off x="30577" y="2593913"/>
        <a:ext cx="8291774" cy="565209"/>
      </dsp:txXfrm>
    </dsp:sp>
    <dsp:sp modelId="{23D1A7FD-2E6C-40D5-AB16-7B9B646B2B04}">
      <dsp:nvSpPr>
        <dsp:cNvPr id="0" name=""/>
        <dsp:cNvSpPr/>
      </dsp:nvSpPr>
      <dsp:spPr>
        <a:xfrm>
          <a:off x="0" y="3203804"/>
          <a:ext cx="8352928" cy="626363"/>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smtClean="0"/>
            <a:t>2.4.6 Explain the role of protein pumps and ATP in active transport across membranes.</a:t>
          </a:r>
          <a:endParaRPr lang="en-GB" sz="1600" kern="1200"/>
        </a:p>
      </dsp:txBody>
      <dsp:txXfrm>
        <a:off x="30577" y="3234381"/>
        <a:ext cx="8291774" cy="565209"/>
      </dsp:txXfrm>
    </dsp:sp>
    <dsp:sp modelId="{E3234875-E94F-4872-B260-2424295A6369}">
      <dsp:nvSpPr>
        <dsp:cNvPr id="0" name=""/>
        <dsp:cNvSpPr/>
      </dsp:nvSpPr>
      <dsp:spPr>
        <a:xfrm>
          <a:off x="0" y="3844273"/>
          <a:ext cx="8352928" cy="626363"/>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2.4.7 Explain how vesicles are used to transport materials within a cell between the rough endoplasmic reticulum, Golgi apparatus and plasma membrane.</a:t>
          </a:r>
          <a:endParaRPr lang="en-GB" sz="1600" kern="1200" dirty="0"/>
        </a:p>
      </dsp:txBody>
      <dsp:txXfrm>
        <a:off x="30577" y="3874850"/>
        <a:ext cx="8291774" cy="565209"/>
      </dsp:txXfrm>
    </dsp:sp>
    <dsp:sp modelId="{BAAB177E-F0B3-49DF-ACA5-75191A95DD56}">
      <dsp:nvSpPr>
        <dsp:cNvPr id="0" name=""/>
        <dsp:cNvSpPr/>
      </dsp:nvSpPr>
      <dsp:spPr>
        <a:xfrm>
          <a:off x="0" y="4484741"/>
          <a:ext cx="8352928" cy="626363"/>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2.4.8 Describe how the fluidity of the membrane allows it to change shape, break and re-form during endocytosis and exocytosis.</a:t>
          </a:r>
          <a:endParaRPr lang="en-GB" sz="1600" kern="1200" dirty="0"/>
        </a:p>
      </dsp:txBody>
      <dsp:txXfrm>
        <a:off x="30577" y="4515318"/>
        <a:ext cx="8291774" cy="5652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622C23B-F302-4442-9272-4C062030D448}" type="datetimeFigureOut">
              <a:rPr lang="en-GB" smtClean="0"/>
              <a:t>03/10/2013</a:t>
            </a:fld>
            <a:endParaRPr lang="en-GB"/>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2A20071-030F-43EC-B77C-337FD2E8140A}" type="slidenum">
              <a:rPr lang="en-GB" smtClean="0"/>
              <a:t>‹#›</a:t>
            </a:fld>
            <a:endParaRPr lang="en-GB"/>
          </a:p>
        </p:txBody>
      </p:sp>
    </p:spTree>
    <p:extLst>
      <p:ext uri="{BB962C8B-B14F-4D97-AF65-F5344CB8AC3E}">
        <p14:creationId xmlns:p14="http://schemas.microsoft.com/office/powerpoint/2010/main" val="1259014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9FDE1410-EB66-40D9-9BAA-CF3C790CE997}" type="datetime1">
              <a:rPr lang="en-US" smtClean="0"/>
              <a:t>10/3/2013</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r>
              <a:rPr lang="en-US" smtClean="0"/>
              <a:t>IB Biology SFP - Mark Polko</a:t>
            </a:r>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6E2D2B3B-882E-40F3-A32F-6DD516915044}"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8376A-6F0E-4BC5-8BC1-14B5429D2E18}" type="datetime1">
              <a:rPr lang="en-US" smtClean="0"/>
              <a:t>10/3/2013</a:t>
            </a:fld>
            <a:endParaRPr lang="en-US"/>
          </a:p>
        </p:txBody>
      </p:sp>
      <p:sp>
        <p:nvSpPr>
          <p:cNvPr id="5" name="Footer Placeholder 4"/>
          <p:cNvSpPr>
            <a:spLocks noGrp="1"/>
          </p:cNvSpPr>
          <p:nvPr>
            <p:ph type="ftr" sz="quarter" idx="11"/>
          </p:nvPr>
        </p:nvSpPr>
        <p:spPr/>
        <p:txBody>
          <a:bodyPr/>
          <a:lstStyle/>
          <a:p>
            <a:r>
              <a:rPr lang="en-US" smtClean="0"/>
              <a:t>IB Biology SFP - Mark Polko</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0A37E-362F-4A7E-AAB4-F98E6B0E0B41}" type="datetime1">
              <a:rPr lang="en-US" smtClean="0"/>
              <a:t>10/3/2013</a:t>
            </a:fld>
            <a:endParaRPr lang="en-US"/>
          </a:p>
        </p:txBody>
      </p:sp>
      <p:sp>
        <p:nvSpPr>
          <p:cNvPr id="5" name="Footer Placeholder 4"/>
          <p:cNvSpPr>
            <a:spLocks noGrp="1"/>
          </p:cNvSpPr>
          <p:nvPr>
            <p:ph type="ftr" sz="quarter" idx="11"/>
          </p:nvPr>
        </p:nvSpPr>
        <p:spPr/>
        <p:txBody>
          <a:bodyPr/>
          <a:lstStyle/>
          <a:p>
            <a:r>
              <a:rPr lang="en-US" smtClean="0"/>
              <a:t>IB Biology SFP - Mark Polko</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BC85D5-EF2D-4108-BEBF-17C55537D511}" type="datetime1">
              <a:rPr lang="en-US" smtClean="0"/>
              <a:t>10/3/2013</a:t>
            </a:fld>
            <a:endParaRPr lang="en-US"/>
          </a:p>
        </p:txBody>
      </p:sp>
      <p:sp>
        <p:nvSpPr>
          <p:cNvPr id="5" name="Footer Placeholder 4"/>
          <p:cNvSpPr>
            <a:spLocks noGrp="1"/>
          </p:cNvSpPr>
          <p:nvPr>
            <p:ph type="ftr" sz="quarter" idx="11"/>
          </p:nvPr>
        </p:nvSpPr>
        <p:spPr/>
        <p:txBody>
          <a:bodyPr/>
          <a:lstStyle/>
          <a:p>
            <a:r>
              <a:rPr lang="en-US" smtClean="0"/>
              <a:t>IB Biology SFP - Mark Polko</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93260A-077E-4CF2-BEC2-B50EF5400F7B}" type="datetime1">
              <a:rPr lang="en-US" smtClean="0"/>
              <a:t>10/3/2013</a:t>
            </a:fld>
            <a:endParaRPr lang="en-US"/>
          </a:p>
        </p:txBody>
      </p:sp>
      <p:sp>
        <p:nvSpPr>
          <p:cNvPr id="5" name="Footer Placeholder 4"/>
          <p:cNvSpPr>
            <a:spLocks noGrp="1"/>
          </p:cNvSpPr>
          <p:nvPr>
            <p:ph type="ftr" sz="quarter" idx="11"/>
          </p:nvPr>
        </p:nvSpPr>
        <p:spPr/>
        <p:txBody>
          <a:bodyPr/>
          <a:lstStyle/>
          <a:p>
            <a:r>
              <a:rPr lang="en-US" smtClean="0"/>
              <a:t>IB Biology SFP - Mark Polko</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2FC70443-CBB4-433B-A352-FA71B37D87B9}" type="datetime1">
              <a:rPr lang="en-US" smtClean="0"/>
              <a:t>10/3/2013</a:t>
            </a:fld>
            <a:endParaRPr lang="en-US"/>
          </a:p>
        </p:txBody>
      </p:sp>
      <p:sp>
        <p:nvSpPr>
          <p:cNvPr id="6" name="Footer Placeholder 5"/>
          <p:cNvSpPr>
            <a:spLocks noGrp="1"/>
          </p:cNvSpPr>
          <p:nvPr>
            <p:ph type="ftr" sz="quarter" idx="11"/>
          </p:nvPr>
        </p:nvSpPr>
        <p:spPr/>
        <p:txBody>
          <a:bodyPr/>
          <a:lstStyle/>
          <a:p>
            <a:r>
              <a:rPr lang="en-US" smtClean="0"/>
              <a:t>IB Biology SFP - Mark Polko</a:t>
            </a:r>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ED06B31-7DA7-4FCB-AE4F-1CF433CBDF7C}" type="datetime1">
              <a:rPr lang="en-US" smtClean="0"/>
              <a:t>10/3/2013</a:t>
            </a:fld>
            <a:endParaRPr lang="en-US"/>
          </a:p>
        </p:txBody>
      </p:sp>
      <p:sp>
        <p:nvSpPr>
          <p:cNvPr id="8" name="Footer Placeholder 7"/>
          <p:cNvSpPr>
            <a:spLocks noGrp="1"/>
          </p:cNvSpPr>
          <p:nvPr>
            <p:ph type="ftr" sz="quarter" idx="11"/>
          </p:nvPr>
        </p:nvSpPr>
        <p:spPr/>
        <p:txBody>
          <a:bodyPr/>
          <a:lstStyle/>
          <a:p>
            <a:r>
              <a:rPr lang="en-US" smtClean="0"/>
              <a:t>IB Biology SFP - Mark Polko</a:t>
            </a:r>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025BAD-35E8-4AC1-906A-9CA51BABE166}" type="datetime1">
              <a:rPr lang="en-US" smtClean="0"/>
              <a:t>10/3/2013</a:t>
            </a:fld>
            <a:endParaRPr lang="en-US"/>
          </a:p>
        </p:txBody>
      </p:sp>
      <p:sp>
        <p:nvSpPr>
          <p:cNvPr id="4" name="Footer Placeholder 3"/>
          <p:cNvSpPr>
            <a:spLocks noGrp="1"/>
          </p:cNvSpPr>
          <p:nvPr>
            <p:ph type="ftr" sz="quarter" idx="11"/>
          </p:nvPr>
        </p:nvSpPr>
        <p:spPr/>
        <p:txBody>
          <a:bodyPr/>
          <a:lstStyle/>
          <a:p>
            <a:r>
              <a:rPr lang="en-US" smtClean="0"/>
              <a:t>IB Biology SFP - Mark Polko</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1C944-0708-44C6-839C-79B31600A10E}" type="datetime1">
              <a:rPr lang="en-US" smtClean="0"/>
              <a:t>10/3/2013</a:t>
            </a:fld>
            <a:endParaRPr lang="en-US"/>
          </a:p>
        </p:txBody>
      </p:sp>
      <p:sp>
        <p:nvSpPr>
          <p:cNvPr id="3" name="Footer Placeholder 2"/>
          <p:cNvSpPr>
            <a:spLocks noGrp="1"/>
          </p:cNvSpPr>
          <p:nvPr>
            <p:ph type="ftr" sz="quarter" idx="11"/>
          </p:nvPr>
        </p:nvSpPr>
        <p:spPr/>
        <p:txBody>
          <a:bodyPr/>
          <a:lstStyle/>
          <a:p>
            <a:r>
              <a:rPr lang="en-US" smtClean="0"/>
              <a:t>IB Biology SFP - Mark Polko</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DDBCD69-00CA-4272-B4A6-EE93FAF1A8E1}" type="datetime1">
              <a:rPr lang="en-US" smtClean="0"/>
              <a:t>10/3/2013</a:t>
            </a:fld>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r>
              <a:rPr lang="en-US" smtClean="0"/>
              <a:t>IB Biology SFP - Mark Polko</a:t>
            </a:r>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6EE7F6-FEB7-45E7-94F4-75C4FD9638B4}" type="datetime1">
              <a:rPr lang="en-US" smtClean="0"/>
              <a:t>10/3/2013</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r>
              <a:rPr lang="en-US" smtClean="0"/>
              <a:t>IB Biology SFP - Mark Polko</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647904C7-27A4-4C04-BE2B-1694AE4406B9}" type="datetime1">
              <a:rPr lang="en-US" smtClean="0"/>
              <a:t>10/3/2013</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r>
              <a:rPr lang="en-US" smtClean="0"/>
              <a:t>IB Biology SFP - Mark Polko</a:t>
            </a:r>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6E2D2B3B-882E-40F3-A32F-6DD51691504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hf hd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iencesfp.weebly.com/24-membranes.html" TargetMode="Externa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http://sciencesfp.weebly.com/24-membranes.html" TargetMode="External"/><Relationship Id="rId5" Type="http://schemas.openxmlformats.org/officeDocument/2006/relationships/image" Target="../media/image13.png"/><Relationship Id="rId4" Type="http://schemas.openxmlformats.org/officeDocument/2006/relationships/hyperlink" Target="http://www.youtube.com/watch?v=Rl5EmUQdkuI"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Unit </a:t>
            </a:r>
            <a:r>
              <a:rPr lang="en-GB" dirty="0"/>
              <a:t>2 </a:t>
            </a:r>
            <a:r>
              <a:rPr lang="en-GB" dirty="0">
                <a:solidFill>
                  <a:schemeClr val="tx1">
                    <a:lumMod val="65000"/>
                    <a:lumOff val="35000"/>
                  </a:schemeClr>
                </a:solidFill>
              </a:rPr>
              <a:t>Cells</a:t>
            </a:r>
            <a:br>
              <a:rPr lang="en-GB" dirty="0">
                <a:solidFill>
                  <a:schemeClr val="tx1">
                    <a:lumMod val="65000"/>
                    <a:lumOff val="35000"/>
                  </a:schemeClr>
                </a:solidFill>
              </a:rPr>
            </a:br>
            <a:endParaRPr lang="en-GB" dirty="0">
              <a:solidFill>
                <a:schemeClr val="tx1">
                  <a:lumMod val="65000"/>
                  <a:lumOff val="35000"/>
                </a:schemeClr>
              </a:solidFill>
            </a:endParaRPr>
          </a:p>
        </p:txBody>
      </p:sp>
      <p:sp>
        <p:nvSpPr>
          <p:cNvPr id="3" name="Subtitle 2"/>
          <p:cNvSpPr>
            <a:spLocks noGrp="1"/>
          </p:cNvSpPr>
          <p:nvPr>
            <p:ph type="subTitle" idx="1"/>
          </p:nvPr>
        </p:nvSpPr>
        <p:spPr/>
        <p:txBody>
          <a:bodyPr>
            <a:normAutofit/>
          </a:bodyPr>
          <a:lstStyle/>
          <a:p>
            <a:r>
              <a:rPr lang="en-GB" sz="2400" dirty="0" smtClean="0">
                <a:solidFill>
                  <a:srgbClr val="00B050"/>
                </a:solidFill>
              </a:rPr>
              <a:t>2.4 Membranes</a:t>
            </a:r>
            <a:endParaRPr lang="en-GB" sz="2400" dirty="0">
              <a:solidFill>
                <a:srgbClr val="00B05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876550" cy="914400"/>
          </a:xfrm>
          <a:prstGeom prst="rect">
            <a:avLst/>
          </a:prstGeom>
          <a:ln>
            <a:noFill/>
          </a:ln>
          <a:effectLst>
            <a:softEdge rad="112500"/>
          </a:effectLst>
        </p:spPr>
      </p:pic>
      <p:sp>
        <p:nvSpPr>
          <p:cNvPr id="7" name="Footer Placeholder 6"/>
          <p:cNvSpPr>
            <a:spLocks noGrp="1"/>
          </p:cNvSpPr>
          <p:nvPr>
            <p:ph type="ftr" sz="quarter" idx="11"/>
          </p:nvPr>
        </p:nvSpPr>
        <p:spPr/>
        <p:txBody>
          <a:bodyPr/>
          <a:lstStyle/>
          <a:p>
            <a:r>
              <a:rPr lang="en-US" smtClean="0"/>
              <a:t>IB Biology SFP - Mark Polko</a:t>
            </a:r>
            <a:endParaRPr lang="en-US"/>
          </a:p>
        </p:txBody>
      </p:sp>
      <p:sp>
        <p:nvSpPr>
          <p:cNvPr id="8" name="Slide Number Placeholder 7"/>
          <p:cNvSpPr>
            <a:spLocks noGrp="1"/>
          </p:cNvSpPr>
          <p:nvPr>
            <p:ph type="sldNum" sz="quarter" idx="12"/>
          </p:nvPr>
        </p:nvSpPr>
        <p:spPr/>
        <p:txBody>
          <a:bodyPr/>
          <a:lstStyle/>
          <a:p>
            <a:fld id="{6E2D2B3B-882E-40F3-A32F-6DD516915044}" type="slidenum">
              <a:rPr lang="en-US" smtClean="0"/>
              <a:pPr/>
              <a:t>1</a:t>
            </a:fld>
            <a:endParaRPr lang="en-US" dirty="0"/>
          </a:p>
        </p:txBody>
      </p:sp>
      <p:pic>
        <p:nvPicPr>
          <p:cNvPr id="1026" name="Picture 2" descr="http://www.tutorsglobe.com/CMSImages/85_cell%20membra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0"/>
            <a:ext cx="3528392" cy="229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4353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10</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4" name="Group 3"/>
          <p:cNvGrpSpPr/>
          <p:nvPr/>
        </p:nvGrpSpPr>
        <p:grpSpPr>
          <a:xfrm>
            <a:off x="430669" y="188640"/>
            <a:ext cx="8352928" cy="626363"/>
            <a:chOff x="0" y="1922867"/>
            <a:chExt cx="8352928" cy="626363"/>
          </a:xfrm>
          <a:scene3d>
            <a:camera prst="orthographicFront"/>
            <a:lightRig rig="flat" dir="t"/>
          </a:scene3d>
        </p:grpSpPr>
        <p:sp>
          <p:nvSpPr>
            <p:cNvPr id="6" name="Rounded Rectangle 5"/>
            <p:cNvSpPr/>
            <p:nvPr/>
          </p:nvSpPr>
          <p:spPr>
            <a:xfrm>
              <a:off x="0" y="1922867"/>
              <a:ext cx="8352928" cy="626363"/>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7" name="Rounded Rectangle 4"/>
            <p:cNvSpPr/>
            <p:nvPr/>
          </p:nvSpPr>
          <p:spPr>
            <a:xfrm>
              <a:off x="30577" y="1953444"/>
              <a:ext cx="8291774" cy="5652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smtClean="0"/>
                <a:t>2.4.4 Define </a:t>
              </a:r>
              <a:r>
                <a:rPr lang="en-GB" sz="1600" i="1" kern="1200" smtClean="0"/>
                <a:t>diffusion </a:t>
              </a:r>
              <a:r>
                <a:rPr lang="en-GB" sz="1600" kern="1200" smtClean="0"/>
                <a:t>and </a:t>
              </a:r>
              <a:r>
                <a:rPr lang="en-GB" sz="1600" i="1" kern="1200" smtClean="0"/>
                <a:t>osmosis</a:t>
              </a:r>
              <a:r>
                <a:rPr lang="en-GB" sz="1600" kern="1200" smtClean="0"/>
                <a:t>.</a:t>
              </a:r>
              <a:endParaRPr lang="en-GB" sz="1600" kern="1200"/>
            </a:p>
          </p:txBody>
        </p:sp>
      </p:grpSp>
      <p:sp>
        <p:nvSpPr>
          <p:cNvPr id="2" name="TextBox 1"/>
          <p:cNvSpPr txBox="1"/>
          <p:nvPr/>
        </p:nvSpPr>
        <p:spPr>
          <a:xfrm>
            <a:off x="461246" y="1189077"/>
            <a:ext cx="7884005" cy="2585323"/>
          </a:xfrm>
          <a:prstGeom prst="rect">
            <a:avLst/>
          </a:prstGeom>
          <a:noFill/>
        </p:spPr>
        <p:txBody>
          <a:bodyPr wrap="square" rtlCol="0">
            <a:spAutoFit/>
          </a:bodyPr>
          <a:lstStyle/>
          <a:p>
            <a:r>
              <a:rPr lang="en-GB" dirty="0" smtClean="0"/>
              <a:t>There are two general types of transport through the cell membrane; passive transport and active transport. </a:t>
            </a:r>
            <a:r>
              <a:rPr lang="en-GB" u="sng" dirty="0" smtClean="0"/>
              <a:t>Passive transport does not require energy and active transport does. </a:t>
            </a:r>
          </a:p>
          <a:p>
            <a:endParaRPr lang="en-GB" u="sng" dirty="0"/>
          </a:p>
          <a:p>
            <a:r>
              <a:rPr lang="en-GB" u="sng" dirty="0" smtClean="0"/>
              <a:t>Diffusion</a:t>
            </a:r>
            <a:r>
              <a:rPr lang="en-GB" dirty="0" smtClean="0"/>
              <a:t> and </a:t>
            </a:r>
            <a:r>
              <a:rPr lang="en-GB" u="sng" dirty="0" smtClean="0"/>
              <a:t>osmosis</a:t>
            </a:r>
            <a:r>
              <a:rPr lang="en-GB" dirty="0" smtClean="0"/>
              <a:t> are two examples of passive transport.</a:t>
            </a:r>
          </a:p>
          <a:p>
            <a:endParaRPr lang="en-GB" dirty="0"/>
          </a:p>
          <a:p>
            <a:r>
              <a:rPr lang="en-GB" b="1" dirty="0" smtClean="0"/>
              <a:t>Diffusion</a:t>
            </a:r>
          </a:p>
          <a:p>
            <a:r>
              <a:rPr lang="en-GB" dirty="0" smtClean="0"/>
              <a:t>In diffusion particles move from a high to a low concentration. </a:t>
            </a:r>
          </a:p>
          <a:p>
            <a:endParaRPr lang="en-GB" dirty="0"/>
          </a:p>
        </p:txBody>
      </p:sp>
      <p:pic>
        <p:nvPicPr>
          <p:cNvPr id="6146" name="Picture 2" descr="http://hyperphysics.phy-astr.gsu.edu/hbase/biology/imgbio/alvexc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876674"/>
            <a:ext cx="3676650" cy="29813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1560" y="5805264"/>
            <a:ext cx="652743" cy="369332"/>
          </a:xfrm>
          <a:prstGeom prst="rect">
            <a:avLst/>
          </a:prstGeom>
          <a:noFill/>
        </p:spPr>
        <p:txBody>
          <a:bodyPr wrap="none" rtlCol="0">
            <a:spAutoFit/>
          </a:bodyPr>
          <a:lstStyle/>
          <a:p>
            <a:r>
              <a:rPr lang="en-GB" dirty="0" smtClean="0">
                <a:hlinkClick r:id="rId3"/>
              </a:rPr>
              <a:t>LINK</a:t>
            </a:r>
            <a:endParaRPr lang="en-GB" dirty="0"/>
          </a:p>
        </p:txBody>
      </p:sp>
      <p:sp>
        <p:nvSpPr>
          <p:cNvPr id="8" name="Rectangle 7"/>
          <p:cNvSpPr/>
          <p:nvPr/>
        </p:nvSpPr>
        <p:spPr>
          <a:xfrm>
            <a:off x="461246" y="3805445"/>
            <a:ext cx="4572000" cy="1477328"/>
          </a:xfrm>
          <a:prstGeom prst="rect">
            <a:avLst/>
          </a:prstGeom>
        </p:spPr>
        <p:txBody>
          <a:bodyPr>
            <a:spAutoFit/>
          </a:bodyPr>
          <a:lstStyle/>
          <a:p>
            <a:r>
              <a:rPr lang="en-GB" b="1" dirty="0"/>
              <a:t>Osmosis</a:t>
            </a:r>
          </a:p>
          <a:p>
            <a:r>
              <a:rPr lang="en-GB" dirty="0"/>
              <a:t>Osmosis is the diffusion of water molecules across a partially permeable </a:t>
            </a:r>
            <a:r>
              <a:rPr lang="en-GB" dirty="0" smtClean="0"/>
              <a:t>membrane, from a high to a low concentration.</a:t>
            </a:r>
            <a:endParaRPr lang="en-GB" dirty="0"/>
          </a:p>
        </p:txBody>
      </p:sp>
    </p:spTree>
    <p:extLst>
      <p:ext uri="{BB962C8B-B14F-4D97-AF65-F5344CB8AC3E}">
        <p14:creationId xmlns:p14="http://schemas.microsoft.com/office/powerpoint/2010/main" val="246254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400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fade">
                                      <p:cBhvr>
                                        <p:cTn id="26" dur="1000"/>
                                        <p:tgtEl>
                                          <p:spTgt spid="6146"/>
                                        </p:tgtEl>
                                      </p:cBhvr>
                                    </p:animEffect>
                                    <p:anim calcmode="lin" valueType="num">
                                      <p:cBhvr>
                                        <p:cTn id="27" dur="1000" fill="hold"/>
                                        <p:tgtEl>
                                          <p:spTgt spid="6146"/>
                                        </p:tgtEl>
                                        <p:attrNameLst>
                                          <p:attrName>ppt_x</p:attrName>
                                        </p:attrNameLst>
                                      </p:cBhvr>
                                      <p:tavLst>
                                        <p:tav tm="0">
                                          <p:val>
                                            <p:strVal val="#ppt_x"/>
                                          </p:val>
                                        </p:tav>
                                        <p:tav tm="100000">
                                          <p:val>
                                            <p:strVal val="#ppt_x"/>
                                          </p:val>
                                        </p:tav>
                                      </p:tavLst>
                                    </p:anim>
                                    <p:anim calcmode="lin" valueType="num">
                                      <p:cBhvr>
                                        <p:cTn id="28"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1000"/>
                                        <p:tgtEl>
                                          <p:spTgt spid="2">
                                            <p:txEl>
                                              <p:pRg st="4" end="4"/>
                                            </p:txEl>
                                          </p:spTgt>
                                        </p:tgtEl>
                                      </p:cBhvr>
                                    </p:animEffect>
                                    <p:anim calcmode="lin" valueType="num">
                                      <p:cBhvr>
                                        <p:cTn id="3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1000"/>
                                        <p:tgtEl>
                                          <p:spTgt spid="2">
                                            <p:txEl>
                                              <p:pRg st="5" end="5"/>
                                            </p:txEl>
                                          </p:spTgt>
                                        </p:tgtEl>
                                      </p:cBhvr>
                                    </p:animEffect>
                                    <p:anim calcmode="lin" valueType="num">
                                      <p:cBhvr>
                                        <p:cTn id="41"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awbionotes.files.wordpress.com/2012/07/how_facilitated_dif_c_la_784-1i4rm9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31" y="3214618"/>
            <a:ext cx="7056783" cy="350371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11</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8" name="Group 7"/>
          <p:cNvGrpSpPr/>
          <p:nvPr/>
        </p:nvGrpSpPr>
        <p:grpSpPr>
          <a:xfrm>
            <a:off x="364959" y="116632"/>
            <a:ext cx="8352928" cy="626363"/>
            <a:chOff x="0" y="2563336"/>
            <a:chExt cx="8352928" cy="626363"/>
          </a:xfrm>
          <a:scene3d>
            <a:camera prst="orthographicFront"/>
            <a:lightRig rig="flat" dir="t"/>
          </a:scene3d>
        </p:grpSpPr>
        <p:sp>
          <p:nvSpPr>
            <p:cNvPr id="9" name="Rounded Rectangle 8"/>
            <p:cNvSpPr/>
            <p:nvPr/>
          </p:nvSpPr>
          <p:spPr>
            <a:xfrm>
              <a:off x="0" y="2563336"/>
              <a:ext cx="8352928" cy="626363"/>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1" name="Rounded Rectangle 4"/>
            <p:cNvSpPr/>
            <p:nvPr/>
          </p:nvSpPr>
          <p:spPr>
            <a:xfrm>
              <a:off x="30577" y="2593913"/>
              <a:ext cx="8291774" cy="5652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2.4.5 Explain passive transport across membranes by simple diffusion and facilitated diffusion.</a:t>
              </a:r>
              <a:endParaRPr lang="en-GB" sz="1600" kern="1200" dirty="0"/>
            </a:p>
          </p:txBody>
        </p:sp>
      </p:grpSp>
      <p:sp>
        <p:nvSpPr>
          <p:cNvPr id="2" name="TextBox 1"/>
          <p:cNvSpPr txBox="1"/>
          <p:nvPr/>
        </p:nvSpPr>
        <p:spPr>
          <a:xfrm>
            <a:off x="364959" y="916544"/>
            <a:ext cx="8291773" cy="923330"/>
          </a:xfrm>
          <a:prstGeom prst="rect">
            <a:avLst/>
          </a:prstGeom>
          <a:noFill/>
        </p:spPr>
        <p:txBody>
          <a:bodyPr wrap="square" rtlCol="0">
            <a:spAutoFit/>
          </a:bodyPr>
          <a:lstStyle/>
          <a:p>
            <a:r>
              <a:rPr lang="en-GB" dirty="0" smtClean="0"/>
              <a:t>Simple diffusion in possible for small non-polar (not charged) molecules. </a:t>
            </a:r>
            <a:r>
              <a:rPr lang="en-GB" u="sng" dirty="0" smtClean="0"/>
              <a:t>They can diffuse through the membrane without any extra help or energy.</a:t>
            </a:r>
            <a:endParaRPr lang="en-GB" u="sng" dirty="0"/>
          </a:p>
        </p:txBody>
      </p:sp>
      <p:sp>
        <p:nvSpPr>
          <p:cNvPr id="3" name="TextBox 2"/>
          <p:cNvSpPr txBox="1"/>
          <p:nvPr/>
        </p:nvSpPr>
        <p:spPr>
          <a:xfrm>
            <a:off x="395537" y="2014289"/>
            <a:ext cx="8291773" cy="1200329"/>
          </a:xfrm>
          <a:prstGeom prst="rect">
            <a:avLst/>
          </a:prstGeom>
          <a:noFill/>
        </p:spPr>
        <p:txBody>
          <a:bodyPr wrap="square" rtlCol="0">
            <a:spAutoFit/>
          </a:bodyPr>
          <a:lstStyle/>
          <a:p>
            <a:r>
              <a:rPr lang="en-GB" dirty="0" smtClean="0"/>
              <a:t>For polar molecules, so ions or charged molecules, the crossing is more difficult. For them </a:t>
            </a:r>
            <a:r>
              <a:rPr lang="en-GB" b="1" dirty="0" smtClean="0"/>
              <a:t>facilitated diffusion </a:t>
            </a:r>
            <a:r>
              <a:rPr lang="en-GB" dirty="0" smtClean="0"/>
              <a:t>is needed. There are two possibilities for facilitated diffusion, both use proteins in the membrane, </a:t>
            </a:r>
            <a:r>
              <a:rPr lang="en-GB" b="1" dirty="0" smtClean="0"/>
              <a:t>channel proteins and transport proteins</a:t>
            </a:r>
            <a:r>
              <a:rPr lang="en-GB" dirty="0" smtClean="0"/>
              <a:t>.</a:t>
            </a:r>
            <a:endParaRPr lang="en-GB" dirty="0"/>
          </a:p>
        </p:txBody>
      </p:sp>
    </p:spTree>
    <p:extLst>
      <p:ext uri="{BB962C8B-B14F-4D97-AF65-F5344CB8AC3E}">
        <p14:creationId xmlns:p14="http://schemas.microsoft.com/office/powerpoint/2010/main" val="164816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400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12</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6" name="Group 5"/>
          <p:cNvGrpSpPr/>
          <p:nvPr/>
        </p:nvGrpSpPr>
        <p:grpSpPr>
          <a:xfrm>
            <a:off x="364959" y="116632"/>
            <a:ext cx="8352928" cy="626363"/>
            <a:chOff x="0" y="2563336"/>
            <a:chExt cx="8352928" cy="626363"/>
          </a:xfrm>
          <a:scene3d>
            <a:camera prst="orthographicFront"/>
            <a:lightRig rig="flat" dir="t"/>
          </a:scene3d>
        </p:grpSpPr>
        <p:sp>
          <p:nvSpPr>
            <p:cNvPr id="7" name="Rounded Rectangle 6"/>
            <p:cNvSpPr/>
            <p:nvPr/>
          </p:nvSpPr>
          <p:spPr>
            <a:xfrm>
              <a:off x="0" y="2563336"/>
              <a:ext cx="8352928" cy="626363"/>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30577" y="2593913"/>
              <a:ext cx="8291774" cy="5652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2.4.5 Explain passive transport across membranes by simple diffusion and facilitated diffusion.</a:t>
              </a:r>
              <a:endParaRPr lang="en-GB" sz="1600" kern="1200" dirty="0"/>
            </a:p>
          </p:txBody>
        </p:sp>
      </p:grpSp>
      <p:pic>
        <p:nvPicPr>
          <p:cNvPr id="9" name="Picture 2" descr="http://awbionotes.files.wordpress.com/2012/07/how_facilitated_dif_c_la_784-1i4rm9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31" y="3214618"/>
            <a:ext cx="7056783" cy="35037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4958" y="1052736"/>
            <a:ext cx="8322351" cy="1477328"/>
          </a:xfrm>
          <a:prstGeom prst="rect">
            <a:avLst/>
          </a:prstGeom>
          <a:noFill/>
        </p:spPr>
        <p:txBody>
          <a:bodyPr wrap="square" rtlCol="0">
            <a:spAutoFit/>
          </a:bodyPr>
          <a:lstStyle/>
          <a:p>
            <a:r>
              <a:rPr lang="en-GB" dirty="0" smtClean="0"/>
              <a:t>Transport proteins can help move substances such as glucose into the cell. In that case it has a binding site specific for glucose. When glucose binds the protein changes its structure and the molecule will be carried into the cell. The transport protein will then move back to its original shape. (</a:t>
            </a:r>
            <a:r>
              <a:rPr lang="en-GB" i="1" dirty="0" smtClean="0"/>
              <a:t>See the website for an animation of this process.)</a:t>
            </a:r>
            <a:endParaRPr lang="en-GB" i="1" dirty="0"/>
          </a:p>
        </p:txBody>
      </p:sp>
      <p:sp>
        <p:nvSpPr>
          <p:cNvPr id="3" name="Oval 2"/>
          <p:cNvSpPr/>
          <p:nvPr/>
        </p:nvSpPr>
        <p:spPr>
          <a:xfrm>
            <a:off x="6516216" y="3214618"/>
            <a:ext cx="648072" cy="8624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p:nvPr/>
        </p:nvCxnSpPr>
        <p:spPr>
          <a:xfrm>
            <a:off x="3923928" y="1628800"/>
            <a:ext cx="2592288" cy="1585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73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400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upload.wikimedia.org/wikipedia/commons/1/10/ATP_chemical_structur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8533" y="1628800"/>
            <a:ext cx="3683601" cy="20478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hebasisoflife.wikispaces.com/file/view/c8x16types-transport.jpg/30540339/c8x16types-transport.jpg"/>
          <p:cNvPicPr>
            <a:picLocks noChangeAspect="1" noChangeArrowheads="1"/>
          </p:cNvPicPr>
          <p:nvPr/>
        </p:nvPicPr>
        <p:blipFill rotWithShape="1">
          <a:blip r:embed="rId3">
            <a:extLst>
              <a:ext uri="{28A0092B-C50C-407E-A947-70E740481C1C}">
                <a14:useLocalDpi xmlns:a14="http://schemas.microsoft.com/office/drawing/2010/main" val="0"/>
              </a:ext>
            </a:extLst>
          </a:blip>
          <a:srcRect b="3133"/>
          <a:stretch/>
        </p:blipFill>
        <p:spPr bwMode="auto">
          <a:xfrm>
            <a:off x="2111390" y="3280395"/>
            <a:ext cx="4888997" cy="338842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13</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4" name="Group 3"/>
          <p:cNvGrpSpPr/>
          <p:nvPr/>
        </p:nvGrpSpPr>
        <p:grpSpPr>
          <a:xfrm>
            <a:off x="379424" y="116632"/>
            <a:ext cx="8352928" cy="626363"/>
            <a:chOff x="0" y="3203804"/>
            <a:chExt cx="8352928" cy="626363"/>
          </a:xfrm>
          <a:scene3d>
            <a:camera prst="orthographicFront"/>
            <a:lightRig rig="flat" dir="t"/>
          </a:scene3d>
        </p:grpSpPr>
        <p:sp>
          <p:nvSpPr>
            <p:cNvPr id="6" name="Rounded Rectangle 5"/>
            <p:cNvSpPr/>
            <p:nvPr/>
          </p:nvSpPr>
          <p:spPr>
            <a:xfrm>
              <a:off x="0" y="3203804"/>
              <a:ext cx="8352928" cy="626363"/>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7" name="Rounded Rectangle 4"/>
            <p:cNvSpPr/>
            <p:nvPr/>
          </p:nvSpPr>
          <p:spPr>
            <a:xfrm>
              <a:off x="30577" y="3234381"/>
              <a:ext cx="8291774" cy="5652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smtClean="0"/>
                <a:t>2.4.6 Explain the role of protein pumps and ATP in active transport across membranes.</a:t>
              </a:r>
              <a:endParaRPr lang="en-GB" sz="1600" kern="1200"/>
            </a:p>
          </p:txBody>
        </p:sp>
      </p:grpSp>
      <p:sp>
        <p:nvSpPr>
          <p:cNvPr id="2" name="TextBox 1"/>
          <p:cNvSpPr txBox="1"/>
          <p:nvPr/>
        </p:nvSpPr>
        <p:spPr>
          <a:xfrm>
            <a:off x="379425" y="1124744"/>
            <a:ext cx="8352928" cy="923330"/>
          </a:xfrm>
          <a:prstGeom prst="rect">
            <a:avLst/>
          </a:prstGeom>
          <a:noFill/>
        </p:spPr>
        <p:txBody>
          <a:bodyPr wrap="square" rtlCol="0">
            <a:spAutoFit/>
          </a:bodyPr>
          <a:lstStyle/>
          <a:p>
            <a:r>
              <a:rPr lang="en-GB" dirty="0" smtClean="0"/>
              <a:t>Active transport requires energy. It will not take place unless </a:t>
            </a:r>
            <a:r>
              <a:rPr lang="en-GB" b="1" u="sng" dirty="0" smtClean="0"/>
              <a:t>ATP</a:t>
            </a:r>
            <a:r>
              <a:rPr lang="en-GB" dirty="0" smtClean="0"/>
              <a:t> is present. (Adenosine you might remember as an DNA base). </a:t>
            </a:r>
          </a:p>
          <a:p>
            <a:endParaRPr lang="en-GB" dirty="0"/>
          </a:p>
        </p:txBody>
      </p:sp>
      <p:sp>
        <p:nvSpPr>
          <p:cNvPr id="3" name="Rectangle 2"/>
          <p:cNvSpPr/>
          <p:nvPr/>
        </p:nvSpPr>
        <p:spPr>
          <a:xfrm>
            <a:off x="410001" y="1931012"/>
            <a:ext cx="4748532" cy="1477328"/>
          </a:xfrm>
          <a:prstGeom prst="rect">
            <a:avLst/>
          </a:prstGeom>
        </p:spPr>
        <p:txBody>
          <a:bodyPr wrap="square">
            <a:spAutoFit/>
          </a:bodyPr>
          <a:lstStyle/>
          <a:p>
            <a:r>
              <a:rPr lang="en-GB" dirty="0"/>
              <a:t>Particles are moving against the concentration gradient. So from a low to a high concentration. A good example is the sodium potassium pump (Have a look at the website to see an animation)</a:t>
            </a:r>
          </a:p>
        </p:txBody>
      </p:sp>
    </p:spTree>
    <p:extLst>
      <p:ext uri="{BB962C8B-B14F-4D97-AF65-F5344CB8AC3E}">
        <p14:creationId xmlns:p14="http://schemas.microsoft.com/office/powerpoint/2010/main" val="405602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additive="base">
                                        <p:cTn id="26" dur="500" fill="hold"/>
                                        <p:tgtEl>
                                          <p:spTgt spid="1028"/>
                                        </p:tgtEl>
                                        <p:attrNameLst>
                                          <p:attrName>ppt_x</p:attrName>
                                        </p:attrNameLst>
                                      </p:cBhvr>
                                      <p:tavLst>
                                        <p:tav tm="0">
                                          <p:val>
                                            <p:strVal val="#ppt_x"/>
                                          </p:val>
                                        </p:tav>
                                        <p:tav tm="100000">
                                          <p:val>
                                            <p:strVal val="#ppt_x"/>
                                          </p:val>
                                        </p:tav>
                                      </p:tavLst>
                                    </p:anim>
                                    <p:anim calcmode="lin" valueType="num">
                                      <p:cBhvr additive="base">
                                        <p:cTn id="27"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ounded Rectangle 10"/>
          <p:cNvSpPr/>
          <p:nvPr/>
        </p:nvSpPr>
        <p:spPr>
          <a:xfrm>
            <a:off x="379424" y="3501008"/>
            <a:ext cx="3400488" cy="180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http://www2.cedarcrest.edu/academic/bio/hale/bioT_EID/lectures/botuaxon.jpg"/>
          <p:cNvPicPr>
            <a:picLocks noChangeAspect="1" noChangeArrowheads="1"/>
          </p:cNvPicPr>
          <p:nvPr/>
        </p:nvPicPr>
        <p:blipFill rotWithShape="1">
          <a:blip r:embed="rId3">
            <a:extLst>
              <a:ext uri="{28A0092B-C50C-407E-A947-70E740481C1C}">
                <a14:useLocalDpi xmlns:a14="http://schemas.microsoft.com/office/drawing/2010/main" val="0"/>
              </a:ext>
            </a:extLst>
          </a:blip>
          <a:srcRect b="5838"/>
          <a:stretch/>
        </p:blipFill>
        <p:spPr bwMode="auto">
          <a:xfrm>
            <a:off x="3954897" y="2708920"/>
            <a:ext cx="4695414" cy="376908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14</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4" name="Group 3"/>
          <p:cNvGrpSpPr/>
          <p:nvPr/>
        </p:nvGrpSpPr>
        <p:grpSpPr>
          <a:xfrm>
            <a:off x="379424" y="116632"/>
            <a:ext cx="8352928" cy="626363"/>
            <a:chOff x="0" y="3203804"/>
            <a:chExt cx="8352928" cy="626363"/>
          </a:xfrm>
          <a:scene3d>
            <a:camera prst="orthographicFront"/>
            <a:lightRig rig="flat" dir="t"/>
          </a:scene3d>
        </p:grpSpPr>
        <p:sp>
          <p:nvSpPr>
            <p:cNvPr id="6" name="Rounded Rectangle 5"/>
            <p:cNvSpPr/>
            <p:nvPr/>
          </p:nvSpPr>
          <p:spPr>
            <a:xfrm>
              <a:off x="0" y="3203804"/>
              <a:ext cx="8352928" cy="626363"/>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7" name="Rounded Rectangle 4"/>
            <p:cNvSpPr/>
            <p:nvPr/>
          </p:nvSpPr>
          <p:spPr>
            <a:xfrm>
              <a:off x="30577" y="3234381"/>
              <a:ext cx="8291774" cy="5652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smtClean="0"/>
                <a:t>2.4.6 Explain the role of protein pumps and ATP in active transport across membranes.</a:t>
              </a:r>
              <a:endParaRPr lang="en-GB" sz="1600" kern="1200"/>
            </a:p>
          </p:txBody>
        </p:sp>
      </p:grpSp>
      <p:sp>
        <p:nvSpPr>
          <p:cNvPr id="2" name="TextBox 1"/>
          <p:cNvSpPr txBox="1"/>
          <p:nvPr/>
        </p:nvSpPr>
        <p:spPr>
          <a:xfrm>
            <a:off x="429240" y="1124744"/>
            <a:ext cx="8291774" cy="1754326"/>
          </a:xfrm>
          <a:prstGeom prst="rect">
            <a:avLst/>
          </a:prstGeom>
          <a:noFill/>
        </p:spPr>
        <p:txBody>
          <a:bodyPr wrap="square" rtlCol="0">
            <a:spAutoFit/>
          </a:bodyPr>
          <a:lstStyle/>
          <a:p>
            <a:r>
              <a:rPr lang="en-GB" dirty="0" smtClean="0"/>
              <a:t>Remember that the process is very similar to facilitated transport but the difference is that energy is needed and the particles can move from low to a high concentration</a:t>
            </a:r>
            <a:r>
              <a:rPr lang="en-GB" dirty="0" smtClean="0"/>
              <a:t>. Like you saw before, the sodium potassium pump is a great example of a transport protein (sometimes called carrier proteins or membrane pumps). </a:t>
            </a:r>
            <a:r>
              <a:rPr lang="en-GB" dirty="0" smtClean="0"/>
              <a:t>The sodium potassium pump is important in the functioning of a nerve cell.</a:t>
            </a:r>
            <a:endParaRPr lang="en-GB" dirty="0"/>
          </a:p>
        </p:txBody>
      </p:sp>
      <p:graphicFrame>
        <p:nvGraphicFramePr>
          <p:cNvPr id="8" name="Object 7"/>
          <p:cNvGraphicFramePr>
            <a:graphicFrameLocks noChangeAspect="1"/>
          </p:cNvGraphicFramePr>
          <p:nvPr>
            <p:extLst>
              <p:ext uri="{D42A27DB-BD31-4B8C-83A1-F6EECF244321}">
                <p14:modId xmlns:p14="http://schemas.microsoft.com/office/powerpoint/2010/main" val="2144855112"/>
              </p:ext>
            </p:extLst>
          </p:nvPr>
        </p:nvGraphicFramePr>
        <p:xfrm>
          <a:off x="-108520" y="6142332"/>
          <a:ext cx="4230688" cy="685800"/>
        </p:xfrm>
        <a:graphic>
          <a:graphicData uri="http://schemas.openxmlformats.org/presentationml/2006/ole">
            <mc:AlternateContent xmlns:mc="http://schemas.openxmlformats.org/markup-compatibility/2006">
              <mc:Choice xmlns:v="urn:schemas-microsoft-com:vml" Requires="v">
                <p:oleObj spid="_x0000_s1032" name="Objeto empaquetador del shell" showAsIcon="1" r:id="rId4" imgW="4230000" imgH="685800" progId="Package">
                  <p:embed/>
                </p:oleObj>
              </mc:Choice>
              <mc:Fallback>
                <p:oleObj name="Objeto empaquetador del shell" showAsIcon="1" r:id="rId4" imgW="4230000" imgH="685800" progId="Package">
                  <p:embed/>
                  <p:pic>
                    <p:nvPicPr>
                      <p:cNvPr id="0" name=""/>
                      <p:cNvPicPr/>
                      <p:nvPr/>
                    </p:nvPicPr>
                    <p:blipFill>
                      <a:blip r:embed="rId5"/>
                      <a:stretch>
                        <a:fillRect/>
                      </a:stretch>
                    </p:blipFill>
                    <p:spPr>
                      <a:xfrm>
                        <a:off x="-108520" y="6142332"/>
                        <a:ext cx="4230688" cy="685800"/>
                      </a:xfrm>
                      <a:prstGeom prst="rect">
                        <a:avLst/>
                      </a:prstGeom>
                    </p:spPr>
                  </p:pic>
                </p:oleObj>
              </mc:Fallback>
            </mc:AlternateContent>
          </a:graphicData>
        </a:graphic>
      </p:graphicFrame>
      <p:sp>
        <p:nvSpPr>
          <p:cNvPr id="9" name="TextBox 8"/>
          <p:cNvSpPr txBox="1"/>
          <p:nvPr/>
        </p:nvSpPr>
        <p:spPr>
          <a:xfrm>
            <a:off x="451731" y="3789040"/>
            <a:ext cx="3168352" cy="1200329"/>
          </a:xfrm>
          <a:prstGeom prst="rect">
            <a:avLst/>
          </a:prstGeom>
          <a:noFill/>
        </p:spPr>
        <p:txBody>
          <a:bodyPr wrap="square" rtlCol="0">
            <a:spAutoFit/>
          </a:bodyPr>
          <a:lstStyle/>
          <a:p>
            <a:r>
              <a:rPr lang="en-GB" dirty="0" smtClean="0"/>
              <a:t>The protein pumps are selective so will only react with a certain type of substance.</a:t>
            </a:r>
            <a:endParaRPr lang="en-GB" dirty="0"/>
          </a:p>
        </p:txBody>
      </p:sp>
    </p:spTree>
    <p:extLst>
      <p:ext uri="{BB962C8B-B14F-4D97-AF65-F5344CB8AC3E}">
        <p14:creationId xmlns:p14="http://schemas.microsoft.com/office/powerpoint/2010/main" val="273890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15</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6" name="Group 5"/>
          <p:cNvGrpSpPr/>
          <p:nvPr/>
        </p:nvGrpSpPr>
        <p:grpSpPr>
          <a:xfrm>
            <a:off x="476537" y="86016"/>
            <a:ext cx="8352928" cy="626363"/>
            <a:chOff x="0" y="3844273"/>
            <a:chExt cx="8352928" cy="626363"/>
          </a:xfrm>
          <a:scene3d>
            <a:camera prst="orthographicFront"/>
            <a:lightRig rig="flat" dir="t"/>
          </a:scene3d>
        </p:grpSpPr>
        <p:sp>
          <p:nvSpPr>
            <p:cNvPr id="7" name="Rounded Rectangle 6"/>
            <p:cNvSpPr/>
            <p:nvPr/>
          </p:nvSpPr>
          <p:spPr>
            <a:xfrm>
              <a:off x="0" y="3844273"/>
              <a:ext cx="8352928" cy="626363"/>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30577" y="3874850"/>
              <a:ext cx="8291774" cy="5652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2.4.7 Explain how vesicles are used to transport materials within a cell between the rough endoplasmic reticulum, Golgi apparatus and plasma membrane.</a:t>
              </a:r>
              <a:endParaRPr lang="en-GB" sz="1600" kern="1200" dirty="0"/>
            </a:p>
          </p:txBody>
        </p:sp>
      </p:grpSp>
      <p:sp>
        <p:nvSpPr>
          <p:cNvPr id="2" name="Rectangle 1"/>
          <p:cNvSpPr/>
          <p:nvPr/>
        </p:nvSpPr>
        <p:spPr>
          <a:xfrm>
            <a:off x="625501" y="910872"/>
            <a:ext cx="6354863" cy="369332"/>
          </a:xfrm>
          <a:prstGeom prst="rect">
            <a:avLst/>
          </a:prstGeom>
        </p:spPr>
        <p:txBody>
          <a:bodyPr wrap="square">
            <a:spAutoFit/>
          </a:bodyPr>
          <a:lstStyle/>
          <a:p>
            <a:r>
              <a:rPr lang="en-GB" dirty="0"/>
              <a:t>I</a:t>
            </a:r>
            <a:r>
              <a:rPr lang="en-GB" dirty="0" smtClean="0"/>
              <a:t>ntracellular </a:t>
            </a:r>
            <a:r>
              <a:rPr lang="en-GB" dirty="0"/>
              <a:t>transport </a:t>
            </a:r>
            <a:r>
              <a:rPr lang="en-GB" dirty="0" smtClean="0"/>
              <a:t>often involves </a:t>
            </a:r>
            <a:r>
              <a:rPr lang="en-GB" dirty="0"/>
              <a:t>the use of vesicles.</a:t>
            </a:r>
            <a:endParaRPr lang="en-GB" dirty="0"/>
          </a:p>
        </p:txBody>
      </p:sp>
      <p:sp>
        <p:nvSpPr>
          <p:cNvPr id="3" name="Rectangle 2"/>
          <p:cNvSpPr/>
          <p:nvPr/>
        </p:nvSpPr>
        <p:spPr>
          <a:xfrm>
            <a:off x="507114" y="1628800"/>
            <a:ext cx="8291774" cy="2031325"/>
          </a:xfrm>
          <a:prstGeom prst="rect">
            <a:avLst/>
          </a:prstGeom>
        </p:spPr>
        <p:txBody>
          <a:bodyPr wrap="square">
            <a:spAutoFit/>
          </a:bodyPr>
          <a:lstStyle/>
          <a:p>
            <a:r>
              <a:rPr lang="en-GB" dirty="0"/>
              <a:t>From the fluid mosaic </a:t>
            </a:r>
            <a:r>
              <a:rPr lang="en-GB" dirty="0" smtClean="0"/>
              <a:t>model (the phospholipid bilayer), </a:t>
            </a:r>
            <a:r>
              <a:rPr lang="en-GB" dirty="0"/>
              <a:t>it can be seen that </a:t>
            </a:r>
            <a:r>
              <a:rPr lang="en-GB" dirty="0" smtClean="0"/>
              <a:t>membranes </a:t>
            </a:r>
            <a:r>
              <a:rPr lang="en-GB" u="sng" dirty="0" smtClean="0"/>
              <a:t>are </a:t>
            </a:r>
            <a:r>
              <a:rPr lang="en-GB" u="sng" dirty="0"/>
              <a:t>not static structures</a:t>
            </a:r>
            <a:r>
              <a:rPr lang="en-GB" dirty="0"/>
              <a:t>. The molecules making up </a:t>
            </a:r>
            <a:r>
              <a:rPr lang="en-GB" dirty="0" smtClean="0"/>
              <a:t>the membrane </a:t>
            </a:r>
            <a:r>
              <a:rPr lang="en-GB" dirty="0"/>
              <a:t>can move in the plane of the membrane. </a:t>
            </a:r>
            <a:r>
              <a:rPr lang="en-GB" dirty="0" smtClean="0"/>
              <a:t>Also this </a:t>
            </a:r>
            <a:r>
              <a:rPr lang="en-GB" dirty="0"/>
              <a:t>structure has some flexibility so that small </a:t>
            </a:r>
            <a:r>
              <a:rPr lang="en-GB" dirty="0" smtClean="0"/>
              <a:t>amounts of </a:t>
            </a:r>
            <a:r>
              <a:rPr lang="en-GB" dirty="0"/>
              <a:t>membrane can be added or removed without </a:t>
            </a:r>
            <a:r>
              <a:rPr lang="en-GB" dirty="0" smtClean="0"/>
              <a:t>tearing the membrane. This </a:t>
            </a:r>
            <a:r>
              <a:rPr lang="en-GB" dirty="0"/>
              <a:t>is called </a:t>
            </a:r>
            <a:r>
              <a:rPr lang="en-GB" b="1" dirty="0"/>
              <a:t>endocytosis and </a:t>
            </a:r>
            <a:r>
              <a:rPr lang="en-GB" b="1" dirty="0" smtClean="0"/>
              <a:t>exocytosis.</a:t>
            </a:r>
          </a:p>
          <a:p>
            <a:endParaRPr lang="en-GB" dirty="0"/>
          </a:p>
        </p:txBody>
      </p:sp>
      <p:sp>
        <p:nvSpPr>
          <p:cNvPr id="4" name="TextBox 3"/>
          <p:cNvSpPr txBox="1"/>
          <p:nvPr/>
        </p:nvSpPr>
        <p:spPr>
          <a:xfrm>
            <a:off x="4242761" y="6061938"/>
            <a:ext cx="652743" cy="369332"/>
          </a:xfrm>
          <a:prstGeom prst="rect">
            <a:avLst/>
          </a:prstGeom>
          <a:noFill/>
        </p:spPr>
        <p:txBody>
          <a:bodyPr wrap="none" rtlCol="0">
            <a:spAutoFit/>
          </a:bodyPr>
          <a:lstStyle/>
          <a:p>
            <a:r>
              <a:rPr lang="en-GB" dirty="0" smtClean="0">
                <a:hlinkClick r:id="rId4"/>
              </a:rPr>
              <a:t>LINK</a:t>
            </a:r>
            <a:endParaRPr lang="en-GB" dirty="0"/>
          </a:p>
        </p:txBody>
      </p:sp>
      <p:pic>
        <p:nvPicPr>
          <p:cNvPr id="15" name="Fluid Mosaic Model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47028" y="3076585"/>
            <a:ext cx="5011946" cy="3758960"/>
          </a:xfrm>
          <a:prstGeom prst="rect">
            <a:avLst/>
          </a:prstGeom>
        </p:spPr>
      </p:pic>
      <p:sp>
        <p:nvSpPr>
          <p:cNvPr id="16" name="TextBox 15"/>
          <p:cNvSpPr txBox="1"/>
          <p:nvPr/>
        </p:nvSpPr>
        <p:spPr>
          <a:xfrm>
            <a:off x="7586189" y="5692606"/>
            <a:ext cx="652743" cy="369332"/>
          </a:xfrm>
          <a:prstGeom prst="rect">
            <a:avLst/>
          </a:prstGeom>
          <a:noFill/>
        </p:spPr>
        <p:txBody>
          <a:bodyPr wrap="none" rtlCol="0">
            <a:spAutoFit/>
          </a:bodyPr>
          <a:lstStyle/>
          <a:p>
            <a:r>
              <a:rPr lang="en-GB" dirty="0" smtClean="0">
                <a:hlinkClick r:id="rId6"/>
              </a:rPr>
              <a:t>LINK</a:t>
            </a:r>
            <a:endParaRPr lang="en-GB" dirty="0"/>
          </a:p>
        </p:txBody>
      </p:sp>
    </p:spTree>
    <p:extLst>
      <p:ext uri="{BB962C8B-B14F-4D97-AF65-F5344CB8AC3E}">
        <p14:creationId xmlns:p14="http://schemas.microsoft.com/office/powerpoint/2010/main" val="76396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anim calcmode="lin" valueType="num">
                                      <p:cBhvr>
                                        <p:cTn id="22" dur="2000" fill="hold"/>
                                        <p:tgtEl>
                                          <p:spTgt spid="15"/>
                                        </p:tgtEl>
                                        <p:attrNameLst>
                                          <p:attrName>ppt_x</p:attrName>
                                        </p:attrNameLst>
                                      </p:cBhvr>
                                      <p:tavLst>
                                        <p:tav tm="0">
                                          <p:val>
                                            <p:strVal val="#ppt_x"/>
                                          </p:val>
                                        </p:tav>
                                        <p:tav tm="100000">
                                          <p:val>
                                            <p:strVal val="#ppt_x"/>
                                          </p:val>
                                        </p:tav>
                                      </p:tavLst>
                                    </p:anim>
                                    <p:anim calcmode="lin" valueType="num">
                                      <p:cBhvr>
                                        <p:cTn id="23" dur="2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 presetClass="mediacall" presetSubtype="0" fill="hold" nodeType="afterEffect">
                                  <p:stCondLst>
                                    <p:cond delay="500"/>
                                  </p:stCondLst>
                                  <p:childTnLst>
                                    <p:cmd type="call" cmd="playFrom(0.0)">
                                      <p:cBhvr>
                                        <p:cTn id="26" dur="8693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5"/>
                </p:tgtEl>
              </p:cMediaNode>
            </p:video>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16</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467544" y="764704"/>
            <a:ext cx="8064896" cy="1477328"/>
          </a:xfrm>
          <a:prstGeom prst="rect">
            <a:avLst/>
          </a:prstGeom>
        </p:spPr>
        <p:txBody>
          <a:bodyPr wrap="square">
            <a:spAutoFit/>
          </a:bodyPr>
          <a:lstStyle/>
          <a:p>
            <a:endParaRPr lang="en-GB" dirty="0"/>
          </a:p>
          <a:p>
            <a:r>
              <a:rPr lang="en-GB" dirty="0" smtClean="0"/>
              <a:t>Since </a:t>
            </a:r>
            <a:r>
              <a:rPr lang="en-GB" dirty="0"/>
              <a:t>the structure of the plasma membrane is essentially the same as that of the nuclear envelope, the endoplasmic reticulum (ER) and the Golgi apparatus, it is possible to exchange membrane sections</a:t>
            </a:r>
          </a:p>
          <a:p>
            <a:r>
              <a:rPr lang="en-GB" dirty="0"/>
              <a:t>between them</a:t>
            </a:r>
            <a:r>
              <a:rPr lang="en-GB" dirty="0" smtClean="0"/>
              <a:t>. </a:t>
            </a:r>
            <a:endParaRPr lang="en-GB" dirty="0"/>
          </a:p>
        </p:txBody>
      </p:sp>
      <p:grpSp>
        <p:nvGrpSpPr>
          <p:cNvPr id="6" name="Group 5"/>
          <p:cNvGrpSpPr/>
          <p:nvPr/>
        </p:nvGrpSpPr>
        <p:grpSpPr>
          <a:xfrm>
            <a:off x="476537" y="86016"/>
            <a:ext cx="8352928" cy="626363"/>
            <a:chOff x="0" y="3844273"/>
            <a:chExt cx="8352928" cy="626363"/>
          </a:xfrm>
          <a:scene3d>
            <a:camera prst="orthographicFront"/>
            <a:lightRig rig="flat" dir="t"/>
          </a:scene3d>
        </p:grpSpPr>
        <p:sp>
          <p:nvSpPr>
            <p:cNvPr id="7" name="Rounded Rectangle 6"/>
            <p:cNvSpPr/>
            <p:nvPr/>
          </p:nvSpPr>
          <p:spPr>
            <a:xfrm>
              <a:off x="0" y="3844273"/>
              <a:ext cx="8352928" cy="626363"/>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30577" y="3874850"/>
              <a:ext cx="8291774" cy="5652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2.4.7 Explain how vesicles are used to transport materials within a cell between the rough endoplasmic reticulum, Golgi apparatus and plasma membrane.</a:t>
              </a:r>
              <a:endParaRPr lang="en-GB" sz="1600" kern="1200" dirty="0"/>
            </a:p>
          </p:txBody>
        </p:sp>
      </p:grpSp>
      <p:pic>
        <p:nvPicPr>
          <p:cNvPr id="9" name="Cell Membrane, Exocitosis   Endocitosis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95736" y="2286000"/>
            <a:ext cx="5268416" cy="3951312"/>
          </a:xfrm>
          <a:prstGeom prst="rect">
            <a:avLst/>
          </a:prstGeom>
        </p:spPr>
      </p:pic>
    </p:spTree>
    <p:extLst>
      <p:ext uri="{BB962C8B-B14F-4D97-AF65-F5344CB8AC3E}">
        <p14:creationId xmlns:p14="http://schemas.microsoft.com/office/powerpoint/2010/main" val="1775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1000"/>
                                  </p:stCondLst>
                                  <p:childTnLst>
                                    <p:cmd type="call" cmd="playFrom(0.0)">
                                      <p:cBhvr>
                                        <p:cTn id="19" dur="7588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9"/>
                </p:tgtEl>
              </p:cMediaNode>
            </p:vide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17</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659080" y="760955"/>
            <a:ext cx="8143876" cy="1754326"/>
          </a:xfrm>
          <a:prstGeom prst="rect">
            <a:avLst/>
          </a:prstGeom>
        </p:spPr>
        <p:txBody>
          <a:bodyPr wrap="square">
            <a:spAutoFit/>
          </a:bodyPr>
          <a:lstStyle/>
          <a:p>
            <a:r>
              <a:rPr lang="en-GB" dirty="0"/>
              <a:t>The RER produces the proteins that are </a:t>
            </a:r>
            <a:r>
              <a:rPr lang="en-GB" dirty="0" smtClean="0"/>
              <a:t>intended for </a:t>
            </a:r>
            <a:r>
              <a:rPr lang="en-GB" dirty="0"/>
              <a:t>export and the function of the Golgi </a:t>
            </a:r>
            <a:r>
              <a:rPr lang="en-GB" dirty="0" smtClean="0"/>
              <a:t>apparatus is </a:t>
            </a:r>
            <a:r>
              <a:rPr lang="en-GB" dirty="0"/>
              <a:t>to prepare substances for exocytosis. </a:t>
            </a:r>
            <a:endParaRPr lang="en-GB" dirty="0" smtClean="0"/>
          </a:p>
          <a:p>
            <a:endParaRPr lang="en-GB" dirty="0"/>
          </a:p>
          <a:p>
            <a:r>
              <a:rPr lang="en-GB" dirty="0" smtClean="0"/>
              <a:t>This involves wrapping </a:t>
            </a:r>
            <a:r>
              <a:rPr lang="en-GB" dirty="0"/>
              <a:t>the substance in a section of membrane from</a:t>
            </a:r>
          </a:p>
          <a:p>
            <a:r>
              <a:rPr lang="en-GB" dirty="0"/>
              <a:t>the Golgi apparatus. This membrane then joins the </a:t>
            </a:r>
            <a:r>
              <a:rPr lang="en-GB" dirty="0" smtClean="0"/>
              <a:t>cell surface </a:t>
            </a:r>
            <a:r>
              <a:rPr lang="en-GB" dirty="0"/>
              <a:t>membrane in the process of </a:t>
            </a:r>
            <a:r>
              <a:rPr lang="en-GB" dirty="0" smtClean="0"/>
              <a:t>exocytosis. </a:t>
            </a:r>
            <a:endParaRPr lang="en-GB"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13" y="2515281"/>
            <a:ext cx="8143875"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476537" y="86016"/>
            <a:ext cx="8352928" cy="626363"/>
            <a:chOff x="0" y="3844273"/>
            <a:chExt cx="8352928" cy="626363"/>
          </a:xfrm>
          <a:scene3d>
            <a:camera prst="orthographicFront"/>
            <a:lightRig rig="flat" dir="t"/>
          </a:scene3d>
        </p:grpSpPr>
        <p:sp>
          <p:nvSpPr>
            <p:cNvPr id="8" name="Rounded Rectangle 7"/>
            <p:cNvSpPr/>
            <p:nvPr/>
          </p:nvSpPr>
          <p:spPr>
            <a:xfrm>
              <a:off x="0" y="3844273"/>
              <a:ext cx="8352928" cy="626363"/>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 name="Rounded Rectangle 4"/>
            <p:cNvSpPr/>
            <p:nvPr/>
          </p:nvSpPr>
          <p:spPr>
            <a:xfrm>
              <a:off x="30577" y="3874850"/>
              <a:ext cx="8291774" cy="5652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2.4.7 Explain how vesicles are used to transport materials within a cell between the rough endoplasmic reticulum, Golgi apparatus and plasma membrane.</a:t>
              </a:r>
              <a:endParaRPr lang="en-GB" sz="1600" kern="1200" dirty="0"/>
            </a:p>
          </p:txBody>
        </p:sp>
      </p:grpSp>
    </p:spTree>
    <p:extLst>
      <p:ext uri="{BB962C8B-B14F-4D97-AF65-F5344CB8AC3E}">
        <p14:creationId xmlns:p14="http://schemas.microsoft.com/office/powerpoint/2010/main" val="281373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18</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661739" y="980728"/>
            <a:ext cx="7992888" cy="646331"/>
          </a:xfrm>
          <a:prstGeom prst="rect">
            <a:avLst/>
          </a:prstGeom>
        </p:spPr>
        <p:txBody>
          <a:bodyPr wrap="square">
            <a:spAutoFit/>
          </a:bodyPr>
          <a:lstStyle/>
          <a:p>
            <a:r>
              <a:rPr lang="en-GB" dirty="0" smtClean="0"/>
              <a:t>Many </a:t>
            </a:r>
            <a:r>
              <a:rPr lang="en-GB" dirty="0"/>
              <a:t>of the substances which the cell ‘exports’ </a:t>
            </a:r>
            <a:r>
              <a:rPr lang="en-GB" dirty="0" smtClean="0"/>
              <a:t>are proteins </a:t>
            </a:r>
            <a:r>
              <a:rPr lang="en-GB" dirty="0"/>
              <a:t>and hence the following organelles and </a:t>
            </a:r>
            <a:r>
              <a:rPr lang="en-GB" dirty="0" smtClean="0"/>
              <a:t>processes are </a:t>
            </a:r>
            <a:r>
              <a:rPr lang="en-GB" dirty="0"/>
              <a:t>involved</a:t>
            </a:r>
            <a:r>
              <a:rPr lang="en-GB" dirty="0" smtClean="0"/>
              <a:t>:</a:t>
            </a:r>
          </a:p>
        </p:txBody>
      </p:sp>
      <p:grpSp>
        <p:nvGrpSpPr>
          <p:cNvPr id="6" name="Group 5"/>
          <p:cNvGrpSpPr/>
          <p:nvPr/>
        </p:nvGrpSpPr>
        <p:grpSpPr>
          <a:xfrm>
            <a:off x="476537" y="86016"/>
            <a:ext cx="8352928" cy="626363"/>
            <a:chOff x="0" y="3844273"/>
            <a:chExt cx="8352928" cy="626363"/>
          </a:xfrm>
          <a:scene3d>
            <a:camera prst="orthographicFront"/>
            <a:lightRig rig="flat" dir="t"/>
          </a:scene3d>
        </p:grpSpPr>
        <p:sp>
          <p:nvSpPr>
            <p:cNvPr id="7" name="Rounded Rectangle 6"/>
            <p:cNvSpPr/>
            <p:nvPr/>
          </p:nvSpPr>
          <p:spPr>
            <a:xfrm>
              <a:off x="0" y="3844273"/>
              <a:ext cx="8352928" cy="626363"/>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30577" y="3874850"/>
              <a:ext cx="8291774" cy="5652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2.4.7 Explain how vesicles are used to transport materials within a cell between the rough endoplasmic reticulum, Golgi apparatus and plasma membrane.</a:t>
              </a:r>
              <a:endParaRPr lang="en-GB" sz="1600" kern="1200" dirty="0"/>
            </a:p>
          </p:txBody>
        </p:sp>
      </p:grpSp>
      <p:sp>
        <p:nvSpPr>
          <p:cNvPr id="3" name="Rectangle 2"/>
          <p:cNvSpPr/>
          <p:nvPr/>
        </p:nvSpPr>
        <p:spPr>
          <a:xfrm>
            <a:off x="476537" y="1338924"/>
            <a:ext cx="5172286" cy="5355312"/>
          </a:xfrm>
          <a:prstGeom prst="rect">
            <a:avLst/>
          </a:prstGeom>
        </p:spPr>
        <p:txBody>
          <a:bodyPr wrap="square">
            <a:spAutoFit/>
          </a:bodyPr>
          <a:lstStyle/>
          <a:p>
            <a:endParaRPr lang="en-GB" dirty="0"/>
          </a:p>
          <a:p>
            <a:pPr marL="342900" indent="-342900">
              <a:buAutoNum type="arabicPeriod"/>
            </a:pPr>
            <a:r>
              <a:rPr lang="en-GB" dirty="0"/>
              <a:t>The nucleus which contains chromosomes that, in turn contain genes coding for proteins. Messenger RNA (mRNA) is then made by transcription and passes from the nucleus to the cytoplasm.</a:t>
            </a:r>
          </a:p>
          <a:p>
            <a:pPr marL="342900" indent="-342900">
              <a:buAutoNum type="arabicPeriod"/>
            </a:pPr>
            <a:endParaRPr lang="en-GB" dirty="0"/>
          </a:p>
          <a:p>
            <a:pPr marL="342900" indent="-342900">
              <a:buAutoNum type="arabicPeriod"/>
            </a:pPr>
            <a:endParaRPr lang="en-GB" dirty="0"/>
          </a:p>
          <a:p>
            <a:pPr marL="342900" indent="-342900">
              <a:buAutoNum type="arabicPeriod"/>
            </a:pPr>
            <a:r>
              <a:rPr lang="en-GB" dirty="0"/>
              <a:t>The rough ER which contains the ribosomes which make proteins, intended for export, by translation.</a:t>
            </a:r>
          </a:p>
          <a:p>
            <a:pPr marL="342900" indent="-342900">
              <a:buAutoNum type="arabicPeriod"/>
            </a:pPr>
            <a:endParaRPr lang="en-GB" dirty="0"/>
          </a:p>
          <a:p>
            <a:pPr marL="342900" indent="-342900">
              <a:buAutoNum type="arabicPeriod"/>
            </a:pPr>
            <a:endParaRPr lang="en-GB" dirty="0"/>
          </a:p>
          <a:p>
            <a:pPr marL="342900" indent="-342900">
              <a:buAutoNum type="arabicPeriod"/>
            </a:pPr>
            <a:r>
              <a:rPr lang="en-GB" dirty="0"/>
              <a:t>The protein then goes into the lumen of the RER, is surrounded by membrane and moves to the Golgi apparatus for processing before it leaves through the cell surface membrane by exocytosis.</a:t>
            </a:r>
            <a:endParaRPr lang="en-GB" dirty="0"/>
          </a:p>
        </p:txBody>
      </p:sp>
      <p:pic>
        <p:nvPicPr>
          <p:cNvPr id="3074" name="Picture 2" descr="http://micro.magnet.fsu.edu/cells/nucleus/images/nucleusfig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2808" y="1552583"/>
            <a:ext cx="2435273" cy="18044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epiehonorsbiology.wikispaces.com/file/view/Rough%20ER%20pic%201.jpg/391044836/300x217/Rough%20ER%20pic%201.jpg"/>
          <p:cNvPicPr>
            <a:picLocks noChangeAspect="1" noChangeArrowheads="1"/>
          </p:cNvPicPr>
          <p:nvPr/>
        </p:nvPicPr>
        <p:blipFill rotWithShape="1">
          <a:blip r:embed="rId3">
            <a:extLst>
              <a:ext uri="{28A0092B-C50C-407E-A947-70E740481C1C}">
                <a14:useLocalDpi xmlns:a14="http://schemas.microsoft.com/office/drawing/2010/main" val="0"/>
              </a:ext>
            </a:extLst>
          </a:blip>
          <a:srcRect t="6085"/>
          <a:stretch/>
        </p:blipFill>
        <p:spPr bwMode="auto">
          <a:xfrm>
            <a:off x="6205122" y="3356992"/>
            <a:ext cx="2452959" cy="168938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cartage.org.lb/en/themes/sciences/zoology/animalphysiology/anatomy/animalcellstructure/GolgiApparatus/golgi.jpg"/>
          <p:cNvPicPr>
            <a:picLocks noChangeAspect="1" noChangeArrowheads="1"/>
          </p:cNvPicPr>
          <p:nvPr/>
        </p:nvPicPr>
        <p:blipFill rotWithShape="1">
          <a:blip r:embed="rId4">
            <a:extLst>
              <a:ext uri="{28A0092B-C50C-407E-A947-70E740481C1C}">
                <a14:useLocalDpi xmlns:a14="http://schemas.microsoft.com/office/drawing/2010/main" val="0"/>
              </a:ext>
            </a:extLst>
          </a:blip>
          <a:srcRect t="9988"/>
          <a:stretch/>
        </p:blipFill>
        <p:spPr bwMode="auto">
          <a:xfrm>
            <a:off x="5840926" y="5056538"/>
            <a:ext cx="3181350" cy="167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32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0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anim calcmode="lin" valueType="num">
                                      <p:cBhvr>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500"/>
                                        <p:tgtEl>
                                          <p:spTgt spid="307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1000"/>
                                        <p:tgtEl>
                                          <p:spTgt spid="3">
                                            <p:txEl>
                                              <p:pRg st="7" end="7"/>
                                            </p:txEl>
                                          </p:spTgt>
                                        </p:tgtEl>
                                      </p:cBhvr>
                                    </p:animEffect>
                                    <p:anim calcmode="lin" valueType="num">
                                      <p:cBhvr>
                                        <p:cTn id="3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fade">
                                      <p:cBhvr>
                                        <p:cTn id="35"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descr="http://www.yellowtang.org/images/endocytosis_1_c_la_7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888" y="4365104"/>
            <a:ext cx="7653422" cy="223224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19</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476537" y="1052736"/>
            <a:ext cx="7848872" cy="3416320"/>
          </a:xfrm>
          <a:prstGeom prst="rect">
            <a:avLst/>
          </a:prstGeom>
        </p:spPr>
        <p:txBody>
          <a:bodyPr wrap="square">
            <a:spAutoFit/>
          </a:bodyPr>
          <a:lstStyle/>
          <a:p>
            <a:r>
              <a:rPr lang="en-GB" b="1" dirty="0" smtClean="0"/>
              <a:t>Endocytosis</a:t>
            </a:r>
            <a:endParaRPr lang="en-GB" b="1" dirty="0"/>
          </a:p>
          <a:p>
            <a:r>
              <a:rPr lang="en-GB" dirty="0"/>
              <a:t>Endocytosis is the process by which the cell takes up </a:t>
            </a:r>
            <a:r>
              <a:rPr lang="en-GB" dirty="0" smtClean="0"/>
              <a:t>a substance </a:t>
            </a:r>
            <a:r>
              <a:rPr lang="en-GB" dirty="0"/>
              <a:t>by surrounding it with membrane. This </a:t>
            </a:r>
            <a:r>
              <a:rPr lang="en-GB" dirty="0" smtClean="0"/>
              <a:t>process requires </a:t>
            </a:r>
            <a:r>
              <a:rPr lang="en-GB" dirty="0"/>
              <a:t>energy (ATP). Cells use endocytosis to take </a:t>
            </a:r>
            <a:r>
              <a:rPr lang="en-GB" dirty="0" smtClean="0"/>
              <a:t>in substances </a:t>
            </a:r>
            <a:r>
              <a:rPr lang="en-GB" dirty="0"/>
              <a:t>that cannot enter the cell in other ways </a:t>
            </a:r>
            <a:r>
              <a:rPr lang="en-GB" dirty="0" smtClean="0"/>
              <a:t>because they </a:t>
            </a:r>
            <a:r>
              <a:rPr lang="en-GB" dirty="0"/>
              <a:t>are highly polar and/or too large. Examples </a:t>
            </a:r>
            <a:r>
              <a:rPr lang="en-GB" dirty="0" smtClean="0"/>
              <a:t>of endocytosis </a:t>
            </a:r>
            <a:r>
              <a:rPr lang="en-GB" dirty="0"/>
              <a:t>would be white blood cells taking up bacteria.</a:t>
            </a:r>
          </a:p>
          <a:p>
            <a:endParaRPr lang="en-GB" dirty="0" smtClean="0"/>
          </a:p>
          <a:p>
            <a:r>
              <a:rPr lang="en-GB" dirty="0" smtClean="0"/>
              <a:t>Two </a:t>
            </a:r>
            <a:r>
              <a:rPr lang="en-GB" dirty="0"/>
              <a:t>different types of endocytosis are </a:t>
            </a:r>
            <a:r>
              <a:rPr lang="en-GB" dirty="0" smtClean="0"/>
              <a:t>recognised, </a:t>
            </a:r>
            <a:r>
              <a:rPr lang="en-GB" u="sng" dirty="0" smtClean="0"/>
              <a:t>pinocytosis</a:t>
            </a:r>
            <a:r>
              <a:rPr lang="en-GB" dirty="0" smtClean="0"/>
              <a:t> </a:t>
            </a:r>
            <a:r>
              <a:rPr lang="en-GB" dirty="0"/>
              <a:t>(when the substance is fluid), which </a:t>
            </a:r>
            <a:r>
              <a:rPr lang="en-GB" dirty="0" smtClean="0"/>
              <a:t>is sometimes </a:t>
            </a:r>
            <a:r>
              <a:rPr lang="en-GB" dirty="0"/>
              <a:t>called “cell drinking” and </a:t>
            </a:r>
            <a:r>
              <a:rPr lang="en-GB" u="sng" dirty="0"/>
              <a:t>phagocytosis </a:t>
            </a:r>
            <a:r>
              <a:rPr lang="en-GB" dirty="0"/>
              <a:t>(</a:t>
            </a:r>
            <a:r>
              <a:rPr lang="en-GB" dirty="0" smtClean="0"/>
              <a:t>when the </a:t>
            </a:r>
            <a:r>
              <a:rPr lang="en-GB" dirty="0"/>
              <a:t>substance is solid), which is sometimes called “</a:t>
            </a:r>
            <a:r>
              <a:rPr lang="en-GB" dirty="0" smtClean="0"/>
              <a:t>cell eating</a:t>
            </a:r>
            <a:r>
              <a:rPr lang="en-GB" dirty="0"/>
              <a:t>”.</a:t>
            </a:r>
            <a:endParaRPr lang="en-GB" dirty="0"/>
          </a:p>
        </p:txBody>
      </p:sp>
      <p:grpSp>
        <p:nvGrpSpPr>
          <p:cNvPr id="9" name="Group 8"/>
          <p:cNvGrpSpPr/>
          <p:nvPr/>
        </p:nvGrpSpPr>
        <p:grpSpPr>
          <a:xfrm>
            <a:off x="364959" y="188640"/>
            <a:ext cx="8352928" cy="626363"/>
            <a:chOff x="0" y="4484741"/>
            <a:chExt cx="8352928" cy="626363"/>
          </a:xfrm>
          <a:scene3d>
            <a:camera prst="orthographicFront"/>
            <a:lightRig rig="flat" dir="t"/>
          </a:scene3d>
        </p:grpSpPr>
        <p:sp>
          <p:nvSpPr>
            <p:cNvPr id="11" name="Rounded Rectangle 10"/>
            <p:cNvSpPr/>
            <p:nvPr/>
          </p:nvSpPr>
          <p:spPr>
            <a:xfrm>
              <a:off x="0" y="4484741"/>
              <a:ext cx="8352928" cy="626363"/>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2" name="Rounded Rectangle 4"/>
            <p:cNvSpPr/>
            <p:nvPr/>
          </p:nvSpPr>
          <p:spPr>
            <a:xfrm>
              <a:off x="30577" y="4515318"/>
              <a:ext cx="8291774" cy="5652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2.4.8 Describe how the fluidity of the membrane allows it to change shape, break and re-form during endocytosis and exocytosis.</a:t>
              </a:r>
              <a:endParaRPr lang="en-GB" sz="1600" kern="1200" dirty="0"/>
            </a:p>
          </p:txBody>
        </p:sp>
      </p:grpSp>
    </p:spTree>
    <p:extLst>
      <p:ext uri="{BB962C8B-B14F-4D97-AF65-F5344CB8AC3E}">
        <p14:creationId xmlns:p14="http://schemas.microsoft.com/office/powerpoint/2010/main" val="80062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500"/>
                                  </p:stCondLst>
                                  <p:childTnLst>
                                    <p:set>
                                      <p:cBhvr>
                                        <p:cTn id="24" dur="1" fill="hold">
                                          <p:stCondLst>
                                            <p:cond delay="0"/>
                                          </p:stCondLst>
                                        </p:cTn>
                                        <p:tgtEl>
                                          <p:spTgt spid="6146"/>
                                        </p:tgtEl>
                                        <p:attrNameLst>
                                          <p:attrName>style.visibility</p:attrName>
                                        </p:attrNameLst>
                                      </p:cBhvr>
                                      <p:to>
                                        <p:strVal val="visible"/>
                                      </p:to>
                                    </p:set>
                                    <p:animEffect transition="in" filter="fade">
                                      <p:cBhvr>
                                        <p:cTn id="25"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2</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aphicFrame>
        <p:nvGraphicFramePr>
          <p:cNvPr id="3" name="Diagram 2"/>
          <p:cNvGraphicFramePr>
            <a:graphicFrameLocks noChangeAspect="1"/>
          </p:cNvGraphicFramePr>
          <p:nvPr>
            <p:extLst>
              <p:ext uri="{D42A27DB-BD31-4B8C-83A1-F6EECF244321}">
                <p14:modId xmlns:p14="http://schemas.microsoft.com/office/powerpoint/2010/main" val="2488147670"/>
              </p:ext>
            </p:extLst>
          </p:nvPr>
        </p:nvGraphicFramePr>
        <p:xfrm>
          <a:off x="395536" y="1209818"/>
          <a:ext cx="8352928"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395536" y="625043"/>
            <a:ext cx="4725974" cy="584775"/>
          </a:xfrm>
          <a:prstGeom prst="rect">
            <a:avLst/>
          </a:prstGeom>
          <a:noFill/>
        </p:spPr>
        <p:txBody>
          <a:bodyPr wrap="none" rtlCol="0">
            <a:spAutoFit/>
          </a:bodyPr>
          <a:lstStyle/>
          <a:p>
            <a:r>
              <a:rPr lang="en-GB" sz="3200" dirty="0" smtClean="0">
                <a:solidFill>
                  <a:srgbClr val="00B050"/>
                </a:solidFill>
              </a:rPr>
              <a:t>Assessment statements</a:t>
            </a:r>
            <a:endParaRPr lang="en-GB" sz="3200" dirty="0">
              <a:solidFill>
                <a:srgbClr val="00B050"/>
              </a:solidFill>
            </a:endParaRPr>
          </a:p>
        </p:txBody>
      </p:sp>
    </p:spTree>
    <p:extLst>
      <p:ext uri="{BB962C8B-B14F-4D97-AF65-F5344CB8AC3E}">
        <p14:creationId xmlns:p14="http://schemas.microsoft.com/office/powerpoint/2010/main" val="17551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graphicEl>
                                              <a:dgm id="{F9224937-0FAB-4558-B5E2-8802C3E3F359}"/>
                                            </p:graphicEl>
                                          </p:spTgt>
                                        </p:tgtEl>
                                        <p:attrNameLst>
                                          <p:attrName>style.visibility</p:attrName>
                                        </p:attrNameLst>
                                      </p:cBhvr>
                                      <p:to>
                                        <p:strVal val="visible"/>
                                      </p:to>
                                    </p:set>
                                    <p:animEffect transition="in" filter="fade">
                                      <p:cBhvr>
                                        <p:cTn id="14" dur="1000"/>
                                        <p:tgtEl>
                                          <p:spTgt spid="3">
                                            <p:graphicEl>
                                              <a:dgm id="{F9224937-0FAB-4558-B5E2-8802C3E3F359}"/>
                                            </p:graphicEl>
                                          </p:spTgt>
                                        </p:tgtEl>
                                      </p:cBhvr>
                                    </p:animEffect>
                                    <p:anim calcmode="lin" valueType="num">
                                      <p:cBhvr>
                                        <p:cTn id="15" dur="1000" fill="hold"/>
                                        <p:tgtEl>
                                          <p:spTgt spid="3">
                                            <p:graphicEl>
                                              <a:dgm id="{F9224937-0FAB-4558-B5E2-8802C3E3F359}"/>
                                            </p:graphicEl>
                                          </p:spTgt>
                                        </p:tgtEl>
                                        <p:attrNameLst>
                                          <p:attrName>ppt_x</p:attrName>
                                        </p:attrNameLst>
                                      </p:cBhvr>
                                      <p:tavLst>
                                        <p:tav tm="0">
                                          <p:val>
                                            <p:strVal val="#ppt_x"/>
                                          </p:val>
                                        </p:tav>
                                        <p:tav tm="100000">
                                          <p:val>
                                            <p:strVal val="#ppt_x"/>
                                          </p:val>
                                        </p:tav>
                                      </p:tavLst>
                                    </p:anim>
                                    <p:anim calcmode="lin" valueType="num">
                                      <p:cBhvr>
                                        <p:cTn id="16" dur="1000" fill="hold"/>
                                        <p:tgtEl>
                                          <p:spTgt spid="3">
                                            <p:graphicEl>
                                              <a:dgm id="{F9224937-0FAB-4558-B5E2-8802C3E3F359}"/>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graphicEl>
                                              <a:dgm id="{02A93CEF-C31F-46D2-AEB7-90AE0ED9C690}"/>
                                            </p:graphicEl>
                                          </p:spTgt>
                                        </p:tgtEl>
                                        <p:attrNameLst>
                                          <p:attrName>style.visibility</p:attrName>
                                        </p:attrNameLst>
                                      </p:cBhvr>
                                      <p:to>
                                        <p:strVal val="visible"/>
                                      </p:to>
                                    </p:set>
                                    <p:animEffect transition="in" filter="fade">
                                      <p:cBhvr>
                                        <p:cTn id="21" dur="1000"/>
                                        <p:tgtEl>
                                          <p:spTgt spid="3">
                                            <p:graphicEl>
                                              <a:dgm id="{02A93CEF-C31F-46D2-AEB7-90AE0ED9C690}"/>
                                            </p:graphicEl>
                                          </p:spTgt>
                                        </p:tgtEl>
                                      </p:cBhvr>
                                    </p:animEffect>
                                    <p:anim calcmode="lin" valueType="num">
                                      <p:cBhvr>
                                        <p:cTn id="22" dur="1000" fill="hold"/>
                                        <p:tgtEl>
                                          <p:spTgt spid="3">
                                            <p:graphicEl>
                                              <a:dgm id="{02A93CEF-C31F-46D2-AEB7-90AE0ED9C690}"/>
                                            </p:graphicEl>
                                          </p:spTgt>
                                        </p:tgtEl>
                                        <p:attrNameLst>
                                          <p:attrName>ppt_x</p:attrName>
                                        </p:attrNameLst>
                                      </p:cBhvr>
                                      <p:tavLst>
                                        <p:tav tm="0">
                                          <p:val>
                                            <p:strVal val="#ppt_x"/>
                                          </p:val>
                                        </p:tav>
                                        <p:tav tm="100000">
                                          <p:val>
                                            <p:strVal val="#ppt_x"/>
                                          </p:val>
                                        </p:tav>
                                      </p:tavLst>
                                    </p:anim>
                                    <p:anim calcmode="lin" valueType="num">
                                      <p:cBhvr>
                                        <p:cTn id="23" dur="1000" fill="hold"/>
                                        <p:tgtEl>
                                          <p:spTgt spid="3">
                                            <p:graphicEl>
                                              <a:dgm id="{02A93CEF-C31F-46D2-AEB7-90AE0ED9C690}"/>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graphicEl>
                                              <a:dgm id="{EF6190AE-9DAA-4A96-A5A1-001F6A317234}"/>
                                            </p:graphicEl>
                                          </p:spTgt>
                                        </p:tgtEl>
                                        <p:attrNameLst>
                                          <p:attrName>style.visibility</p:attrName>
                                        </p:attrNameLst>
                                      </p:cBhvr>
                                      <p:to>
                                        <p:strVal val="visible"/>
                                      </p:to>
                                    </p:set>
                                    <p:animEffect transition="in" filter="fade">
                                      <p:cBhvr>
                                        <p:cTn id="28" dur="1000"/>
                                        <p:tgtEl>
                                          <p:spTgt spid="3">
                                            <p:graphicEl>
                                              <a:dgm id="{EF6190AE-9DAA-4A96-A5A1-001F6A317234}"/>
                                            </p:graphicEl>
                                          </p:spTgt>
                                        </p:tgtEl>
                                      </p:cBhvr>
                                    </p:animEffect>
                                    <p:anim calcmode="lin" valueType="num">
                                      <p:cBhvr>
                                        <p:cTn id="29" dur="1000" fill="hold"/>
                                        <p:tgtEl>
                                          <p:spTgt spid="3">
                                            <p:graphicEl>
                                              <a:dgm id="{EF6190AE-9DAA-4A96-A5A1-001F6A317234}"/>
                                            </p:graphicEl>
                                          </p:spTgt>
                                        </p:tgtEl>
                                        <p:attrNameLst>
                                          <p:attrName>ppt_x</p:attrName>
                                        </p:attrNameLst>
                                      </p:cBhvr>
                                      <p:tavLst>
                                        <p:tav tm="0">
                                          <p:val>
                                            <p:strVal val="#ppt_x"/>
                                          </p:val>
                                        </p:tav>
                                        <p:tav tm="100000">
                                          <p:val>
                                            <p:strVal val="#ppt_x"/>
                                          </p:val>
                                        </p:tav>
                                      </p:tavLst>
                                    </p:anim>
                                    <p:anim calcmode="lin" valueType="num">
                                      <p:cBhvr>
                                        <p:cTn id="30" dur="1000" fill="hold"/>
                                        <p:tgtEl>
                                          <p:spTgt spid="3">
                                            <p:graphicEl>
                                              <a:dgm id="{EF6190AE-9DAA-4A96-A5A1-001F6A317234}"/>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graphicEl>
                                              <a:dgm id="{FC203D02-4546-473A-90BB-7EA88042877C}"/>
                                            </p:graphicEl>
                                          </p:spTgt>
                                        </p:tgtEl>
                                        <p:attrNameLst>
                                          <p:attrName>style.visibility</p:attrName>
                                        </p:attrNameLst>
                                      </p:cBhvr>
                                      <p:to>
                                        <p:strVal val="visible"/>
                                      </p:to>
                                    </p:set>
                                    <p:animEffect transition="in" filter="fade">
                                      <p:cBhvr>
                                        <p:cTn id="35" dur="1000"/>
                                        <p:tgtEl>
                                          <p:spTgt spid="3">
                                            <p:graphicEl>
                                              <a:dgm id="{FC203D02-4546-473A-90BB-7EA88042877C}"/>
                                            </p:graphicEl>
                                          </p:spTgt>
                                        </p:tgtEl>
                                      </p:cBhvr>
                                    </p:animEffect>
                                    <p:anim calcmode="lin" valueType="num">
                                      <p:cBhvr>
                                        <p:cTn id="36" dur="1000" fill="hold"/>
                                        <p:tgtEl>
                                          <p:spTgt spid="3">
                                            <p:graphicEl>
                                              <a:dgm id="{FC203D02-4546-473A-90BB-7EA88042877C}"/>
                                            </p:graphicEl>
                                          </p:spTgt>
                                        </p:tgtEl>
                                        <p:attrNameLst>
                                          <p:attrName>ppt_x</p:attrName>
                                        </p:attrNameLst>
                                      </p:cBhvr>
                                      <p:tavLst>
                                        <p:tav tm="0">
                                          <p:val>
                                            <p:strVal val="#ppt_x"/>
                                          </p:val>
                                        </p:tav>
                                        <p:tav tm="100000">
                                          <p:val>
                                            <p:strVal val="#ppt_x"/>
                                          </p:val>
                                        </p:tav>
                                      </p:tavLst>
                                    </p:anim>
                                    <p:anim calcmode="lin" valueType="num">
                                      <p:cBhvr>
                                        <p:cTn id="37" dur="1000" fill="hold"/>
                                        <p:tgtEl>
                                          <p:spTgt spid="3">
                                            <p:graphicEl>
                                              <a:dgm id="{FC203D02-4546-473A-90BB-7EA88042877C}"/>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graphicEl>
                                              <a:dgm id="{93696F4A-4C71-4C58-A56A-365EFA67CB7C}"/>
                                            </p:graphicEl>
                                          </p:spTgt>
                                        </p:tgtEl>
                                        <p:attrNameLst>
                                          <p:attrName>style.visibility</p:attrName>
                                        </p:attrNameLst>
                                      </p:cBhvr>
                                      <p:to>
                                        <p:strVal val="visible"/>
                                      </p:to>
                                    </p:set>
                                    <p:animEffect transition="in" filter="fade">
                                      <p:cBhvr>
                                        <p:cTn id="42" dur="1000"/>
                                        <p:tgtEl>
                                          <p:spTgt spid="3">
                                            <p:graphicEl>
                                              <a:dgm id="{93696F4A-4C71-4C58-A56A-365EFA67CB7C}"/>
                                            </p:graphicEl>
                                          </p:spTgt>
                                        </p:tgtEl>
                                      </p:cBhvr>
                                    </p:animEffect>
                                    <p:anim calcmode="lin" valueType="num">
                                      <p:cBhvr>
                                        <p:cTn id="43" dur="1000" fill="hold"/>
                                        <p:tgtEl>
                                          <p:spTgt spid="3">
                                            <p:graphicEl>
                                              <a:dgm id="{93696F4A-4C71-4C58-A56A-365EFA67CB7C}"/>
                                            </p:graphicEl>
                                          </p:spTgt>
                                        </p:tgtEl>
                                        <p:attrNameLst>
                                          <p:attrName>ppt_x</p:attrName>
                                        </p:attrNameLst>
                                      </p:cBhvr>
                                      <p:tavLst>
                                        <p:tav tm="0">
                                          <p:val>
                                            <p:strVal val="#ppt_x"/>
                                          </p:val>
                                        </p:tav>
                                        <p:tav tm="100000">
                                          <p:val>
                                            <p:strVal val="#ppt_x"/>
                                          </p:val>
                                        </p:tav>
                                      </p:tavLst>
                                    </p:anim>
                                    <p:anim calcmode="lin" valueType="num">
                                      <p:cBhvr>
                                        <p:cTn id="44" dur="1000" fill="hold"/>
                                        <p:tgtEl>
                                          <p:spTgt spid="3">
                                            <p:graphicEl>
                                              <a:dgm id="{93696F4A-4C71-4C58-A56A-365EFA67CB7C}"/>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graphicEl>
                                              <a:dgm id="{23D1A7FD-2E6C-40D5-AB16-7B9B646B2B04}"/>
                                            </p:graphicEl>
                                          </p:spTgt>
                                        </p:tgtEl>
                                        <p:attrNameLst>
                                          <p:attrName>style.visibility</p:attrName>
                                        </p:attrNameLst>
                                      </p:cBhvr>
                                      <p:to>
                                        <p:strVal val="visible"/>
                                      </p:to>
                                    </p:set>
                                    <p:animEffect transition="in" filter="fade">
                                      <p:cBhvr>
                                        <p:cTn id="49" dur="1000"/>
                                        <p:tgtEl>
                                          <p:spTgt spid="3">
                                            <p:graphicEl>
                                              <a:dgm id="{23D1A7FD-2E6C-40D5-AB16-7B9B646B2B04}"/>
                                            </p:graphicEl>
                                          </p:spTgt>
                                        </p:tgtEl>
                                      </p:cBhvr>
                                    </p:animEffect>
                                    <p:anim calcmode="lin" valueType="num">
                                      <p:cBhvr>
                                        <p:cTn id="50" dur="1000" fill="hold"/>
                                        <p:tgtEl>
                                          <p:spTgt spid="3">
                                            <p:graphicEl>
                                              <a:dgm id="{23D1A7FD-2E6C-40D5-AB16-7B9B646B2B04}"/>
                                            </p:graphicEl>
                                          </p:spTgt>
                                        </p:tgtEl>
                                        <p:attrNameLst>
                                          <p:attrName>ppt_x</p:attrName>
                                        </p:attrNameLst>
                                      </p:cBhvr>
                                      <p:tavLst>
                                        <p:tav tm="0">
                                          <p:val>
                                            <p:strVal val="#ppt_x"/>
                                          </p:val>
                                        </p:tav>
                                        <p:tav tm="100000">
                                          <p:val>
                                            <p:strVal val="#ppt_x"/>
                                          </p:val>
                                        </p:tav>
                                      </p:tavLst>
                                    </p:anim>
                                    <p:anim calcmode="lin" valueType="num">
                                      <p:cBhvr>
                                        <p:cTn id="51" dur="1000" fill="hold"/>
                                        <p:tgtEl>
                                          <p:spTgt spid="3">
                                            <p:graphicEl>
                                              <a:dgm id="{23D1A7FD-2E6C-40D5-AB16-7B9B646B2B04}"/>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graphicEl>
                                              <a:dgm id="{E3234875-E94F-4872-B260-2424295A6369}"/>
                                            </p:graphicEl>
                                          </p:spTgt>
                                        </p:tgtEl>
                                        <p:attrNameLst>
                                          <p:attrName>style.visibility</p:attrName>
                                        </p:attrNameLst>
                                      </p:cBhvr>
                                      <p:to>
                                        <p:strVal val="visible"/>
                                      </p:to>
                                    </p:set>
                                    <p:animEffect transition="in" filter="fade">
                                      <p:cBhvr>
                                        <p:cTn id="56" dur="1000"/>
                                        <p:tgtEl>
                                          <p:spTgt spid="3">
                                            <p:graphicEl>
                                              <a:dgm id="{E3234875-E94F-4872-B260-2424295A6369}"/>
                                            </p:graphicEl>
                                          </p:spTgt>
                                        </p:tgtEl>
                                      </p:cBhvr>
                                    </p:animEffect>
                                    <p:anim calcmode="lin" valueType="num">
                                      <p:cBhvr>
                                        <p:cTn id="57" dur="1000" fill="hold"/>
                                        <p:tgtEl>
                                          <p:spTgt spid="3">
                                            <p:graphicEl>
                                              <a:dgm id="{E3234875-E94F-4872-B260-2424295A6369}"/>
                                            </p:graphicEl>
                                          </p:spTgt>
                                        </p:tgtEl>
                                        <p:attrNameLst>
                                          <p:attrName>ppt_x</p:attrName>
                                        </p:attrNameLst>
                                      </p:cBhvr>
                                      <p:tavLst>
                                        <p:tav tm="0">
                                          <p:val>
                                            <p:strVal val="#ppt_x"/>
                                          </p:val>
                                        </p:tav>
                                        <p:tav tm="100000">
                                          <p:val>
                                            <p:strVal val="#ppt_x"/>
                                          </p:val>
                                        </p:tav>
                                      </p:tavLst>
                                    </p:anim>
                                    <p:anim calcmode="lin" valueType="num">
                                      <p:cBhvr>
                                        <p:cTn id="58" dur="1000" fill="hold"/>
                                        <p:tgtEl>
                                          <p:spTgt spid="3">
                                            <p:graphicEl>
                                              <a:dgm id="{E3234875-E94F-4872-B260-2424295A6369}"/>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graphicEl>
                                              <a:dgm id="{BAAB177E-F0B3-49DF-ACA5-75191A95DD56}"/>
                                            </p:graphicEl>
                                          </p:spTgt>
                                        </p:tgtEl>
                                        <p:attrNameLst>
                                          <p:attrName>style.visibility</p:attrName>
                                        </p:attrNameLst>
                                      </p:cBhvr>
                                      <p:to>
                                        <p:strVal val="visible"/>
                                      </p:to>
                                    </p:set>
                                    <p:animEffect transition="in" filter="fade">
                                      <p:cBhvr>
                                        <p:cTn id="63" dur="1000"/>
                                        <p:tgtEl>
                                          <p:spTgt spid="3">
                                            <p:graphicEl>
                                              <a:dgm id="{BAAB177E-F0B3-49DF-ACA5-75191A95DD56}"/>
                                            </p:graphicEl>
                                          </p:spTgt>
                                        </p:tgtEl>
                                      </p:cBhvr>
                                    </p:animEffect>
                                    <p:anim calcmode="lin" valueType="num">
                                      <p:cBhvr>
                                        <p:cTn id="64" dur="1000" fill="hold"/>
                                        <p:tgtEl>
                                          <p:spTgt spid="3">
                                            <p:graphicEl>
                                              <a:dgm id="{BAAB177E-F0B3-49DF-ACA5-75191A95DD56}"/>
                                            </p:graphicEl>
                                          </p:spTgt>
                                        </p:tgtEl>
                                        <p:attrNameLst>
                                          <p:attrName>ppt_x</p:attrName>
                                        </p:attrNameLst>
                                      </p:cBhvr>
                                      <p:tavLst>
                                        <p:tav tm="0">
                                          <p:val>
                                            <p:strVal val="#ppt_x"/>
                                          </p:val>
                                        </p:tav>
                                        <p:tav tm="100000">
                                          <p:val>
                                            <p:strVal val="#ppt_x"/>
                                          </p:val>
                                        </p:tav>
                                      </p:tavLst>
                                    </p:anim>
                                    <p:anim calcmode="lin" valueType="num">
                                      <p:cBhvr>
                                        <p:cTn id="65" dur="1000" fill="hold"/>
                                        <p:tgtEl>
                                          <p:spTgt spid="3">
                                            <p:graphicEl>
                                              <a:dgm id="{BAAB177E-F0B3-49DF-ACA5-75191A95DD5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20</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4" name="Group 3"/>
          <p:cNvGrpSpPr/>
          <p:nvPr/>
        </p:nvGrpSpPr>
        <p:grpSpPr>
          <a:xfrm>
            <a:off x="395536" y="198460"/>
            <a:ext cx="8352928" cy="626363"/>
            <a:chOff x="30577" y="4494561"/>
            <a:chExt cx="8352928" cy="626363"/>
          </a:xfrm>
          <a:scene3d>
            <a:camera prst="orthographicFront"/>
            <a:lightRig rig="flat" dir="t"/>
          </a:scene3d>
        </p:grpSpPr>
        <p:sp>
          <p:nvSpPr>
            <p:cNvPr id="6" name="Rounded Rectangle 5"/>
            <p:cNvSpPr/>
            <p:nvPr/>
          </p:nvSpPr>
          <p:spPr>
            <a:xfrm>
              <a:off x="30577" y="4494561"/>
              <a:ext cx="8352928" cy="626363"/>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7" name="Rounded Rectangle 4"/>
            <p:cNvSpPr/>
            <p:nvPr/>
          </p:nvSpPr>
          <p:spPr>
            <a:xfrm>
              <a:off x="30577" y="4515318"/>
              <a:ext cx="8291774" cy="5652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2800" kern="1200" dirty="0" smtClean="0"/>
                <a:t>Quick summary</a:t>
              </a:r>
              <a:endParaRPr lang="en-GB" sz="2800" kern="1200" dirty="0"/>
            </a:p>
          </p:txBody>
        </p:sp>
      </p:grpSp>
      <p:graphicFrame>
        <p:nvGraphicFramePr>
          <p:cNvPr id="2" name="Table 1"/>
          <p:cNvGraphicFramePr>
            <a:graphicFrameLocks noGrp="1"/>
          </p:cNvGraphicFramePr>
          <p:nvPr>
            <p:extLst>
              <p:ext uri="{D42A27DB-BD31-4B8C-83A1-F6EECF244321}">
                <p14:modId xmlns:p14="http://schemas.microsoft.com/office/powerpoint/2010/main" val="1975676021"/>
              </p:ext>
            </p:extLst>
          </p:nvPr>
        </p:nvGraphicFramePr>
        <p:xfrm>
          <a:off x="1037202" y="980728"/>
          <a:ext cx="7008441" cy="5603122"/>
        </p:xfrm>
        <a:graphic>
          <a:graphicData uri="http://schemas.openxmlformats.org/drawingml/2006/table">
            <a:tbl>
              <a:tblPr firstRow="1" bandRow="1">
                <a:tableStyleId>{5C22544A-7EE6-4342-B048-85BDC9FD1C3A}</a:tableStyleId>
              </a:tblPr>
              <a:tblGrid>
                <a:gridCol w="2336147"/>
                <a:gridCol w="2336147"/>
                <a:gridCol w="2336147"/>
              </a:tblGrid>
              <a:tr h="850594">
                <a:tc>
                  <a:txBody>
                    <a:bodyPr/>
                    <a:lstStyle/>
                    <a:p>
                      <a:r>
                        <a:rPr lang="en-GB" dirty="0" smtClean="0"/>
                        <a:t>Process</a:t>
                      </a:r>
                      <a:endParaRPr lang="en-GB" dirty="0"/>
                    </a:p>
                  </a:txBody>
                  <a:tcPr/>
                </a:tc>
                <a:tc>
                  <a:txBody>
                    <a:bodyPr/>
                    <a:lstStyle/>
                    <a:p>
                      <a:r>
                        <a:rPr lang="en-GB" dirty="0" smtClean="0"/>
                        <a:t>ATP required</a:t>
                      </a:r>
                      <a:endParaRPr lang="en-GB" dirty="0"/>
                    </a:p>
                  </a:txBody>
                  <a:tcPr/>
                </a:tc>
                <a:tc>
                  <a:txBody>
                    <a:bodyPr/>
                    <a:lstStyle/>
                    <a:p>
                      <a:r>
                        <a:rPr lang="en-GB" dirty="0" smtClean="0"/>
                        <a:t>Concentration gradient</a:t>
                      </a:r>
                      <a:endParaRPr lang="en-GB" dirty="0"/>
                    </a:p>
                  </a:txBody>
                  <a:tcPr/>
                </a:tc>
              </a:tr>
              <a:tr h="492805">
                <a:tc>
                  <a:txBody>
                    <a:bodyPr/>
                    <a:lstStyle/>
                    <a:p>
                      <a:r>
                        <a:rPr lang="en-GB" dirty="0" smtClean="0"/>
                        <a:t>Diffusion</a:t>
                      </a:r>
                      <a:endParaRPr lang="en-GB" dirty="0"/>
                    </a:p>
                  </a:txBody>
                  <a:tcPr/>
                </a:tc>
                <a:tc>
                  <a:txBody>
                    <a:bodyPr/>
                    <a:lstStyle/>
                    <a:p>
                      <a:r>
                        <a:rPr lang="en-GB" dirty="0" smtClean="0"/>
                        <a:t>No</a:t>
                      </a:r>
                      <a:endParaRPr lang="en-GB" dirty="0"/>
                    </a:p>
                  </a:txBody>
                  <a:tcPr/>
                </a:tc>
                <a:tc>
                  <a:txBody>
                    <a:bodyPr/>
                    <a:lstStyle/>
                    <a:p>
                      <a:r>
                        <a:rPr lang="en-GB" dirty="0" smtClean="0"/>
                        <a:t>Down</a:t>
                      </a:r>
                      <a:endParaRPr lang="en-GB" dirty="0"/>
                    </a:p>
                  </a:txBody>
                  <a:tcPr/>
                </a:tc>
              </a:tr>
              <a:tr h="850594">
                <a:tc>
                  <a:txBody>
                    <a:bodyPr/>
                    <a:lstStyle/>
                    <a:p>
                      <a:r>
                        <a:rPr lang="en-GB" dirty="0" smtClean="0"/>
                        <a:t>Facilitated diffusion</a:t>
                      </a:r>
                      <a:endParaRPr lang="en-GB" dirty="0"/>
                    </a:p>
                  </a:txBody>
                  <a:tcPr/>
                </a:tc>
                <a:tc>
                  <a:txBody>
                    <a:bodyPr/>
                    <a:lstStyle/>
                    <a:p>
                      <a:r>
                        <a:rPr lang="en-GB" dirty="0" smtClean="0"/>
                        <a:t>No</a:t>
                      </a:r>
                      <a:endParaRPr lang="en-GB" dirty="0"/>
                    </a:p>
                  </a:txBody>
                  <a:tcPr/>
                </a:tc>
                <a:tc>
                  <a:txBody>
                    <a:bodyPr/>
                    <a:lstStyle/>
                    <a:p>
                      <a:r>
                        <a:rPr lang="en-GB" dirty="0" smtClean="0"/>
                        <a:t>Down</a:t>
                      </a:r>
                      <a:endParaRPr lang="en-GB" dirty="0"/>
                    </a:p>
                  </a:txBody>
                  <a:tcPr/>
                </a:tc>
              </a:tr>
              <a:tr h="492805">
                <a:tc>
                  <a:txBody>
                    <a:bodyPr/>
                    <a:lstStyle/>
                    <a:p>
                      <a:r>
                        <a:rPr lang="en-GB" dirty="0" smtClean="0"/>
                        <a:t>Osmosis</a:t>
                      </a:r>
                      <a:endParaRPr lang="en-GB" dirty="0"/>
                    </a:p>
                  </a:txBody>
                  <a:tcPr/>
                </a:tc>
                <a:tc>
                  <a:txBody>
                    <a:bodyPr/>
                    <a:lstStyle/>
                    <a:p>
                      <a:r>
                        <a:rPr lang="en-GB" dirty="0" smtClean="0"/>
                        <a:t>No</a:t>
                      </a:r>
                      <a:endParaRPr lang="en-GB" dirty="0"/>
                    </a:p>
                  </a:txBody>
                  <a:tcPr/>
                </a:tc>
                <a:tc>
                  <a:txBody>
                    <a:bodyPr/>
                    <a:lstStyle/>
                    <a:p>
                      <a:r>
                        <a:rPr lang="en-GB" dirty="0" smtClean="0"/>
                        <a:t>Down</a:t>
                      </a:r>
                      <a:endParaRPr lang="en-GB" dirty="0"/>
                    </a:p>
                  </a:txBody>
                  <a:tcPr/>
                </a:tc>
              </a:tr>
              <a:tr h="1215136">
                <a:tc>
                  <a:txBody>
                    <a:bodyPr/>
                    <a:lstStyle/>
                    <a:p>
                      <a:r>
                        <a:rPr lang="en-GB" dirty="0" smtClean="0"/>
                        <a:t>Active transport with carrier proteins</a:t>
                      </a:r>
                      <a:endParaRPr lang="en-GB" dirty="0"/>
                    </a:p>
                  </a:txBody>
                  <a:tcPr/>
                </a:tc>
                <a:tc>
                  <a:txBody>
                    <a:bodyPr/>
                    <a:lstStyle/>
                    <a:p>
                      <a:r>
                        <a:rPr lang="en-GB" dirty="0" smtClean="0"/>
                        <a:t>Yes</a:t>
                      </a:r>
                      <a:endParaRPr lang="en-GB" dirty="0"/>
                    </a:p>
                  </a:txBody>
                  <a:tcPr/>
                </a:tc>
                <a:tc>
                  <a:txBody>
                    <a:bodyPr/>
                    <a:lstStyle/>
                    <a:p>
                      <a:r>
                        <a:rPr lang="en-GB" dirty="0" smtClean="0"/>
                        <a:t>Against is possible</a:t>
                      </a:r>
                      <a:endParaRPr lang="en-GB" dirty="0"/>
                    </a:p>
                  </a:txBody>
                  <a:tcPr/>
                </a:tc>
              </a:tr>
              <a:tr h="850594">
                <a:tc>
                  <a:txBody>
                    <a:bodyPr/>
                    <a:lstStyle/>
                    <a:p>
                      <a:r>
                        <a:rPr lang="en-GB" dirty="0" smtClean="0"/>
                        <a:t>Endocytosis</a:t>
                      </a:r>
                      <a:endParaRPr lang="en-GB" dirty="0"/>
                    </a:p>
                  </a:txBody>
                  <a:tcPr/>
                </a:tc>
                <a:tc>
                  <a:txBody>
                    <a:bodyPr/>
                    <a:lstStyle/>
                    <a:p>
                      <a:r>
                        <a:rPr lang="en-GB" dirty="0" smtClean="0"/>
                        <a:t>Yes</a:t>
                      </a:r>
                      <a:endParaRPr lang="en-GB" dirty="0"/>
                    </a:p>
                  </a:txBody>
                  <a:tcPr/>
                </a:tc>
                <a:tc>
                  <a:txBody>
                    <a:bodyPr/>
                    <a:lstStyle/>
                    <a:p>
                      <a:r>
                        <a:rPr lang="en-GB" dirty="0" smtClean="0"/>
                        <a:t>Against is possible</a:t>
                      </a:r>
                      <a:endParaRPr lang="en-GB" dirty="0"/>
                    </a:p>
                  </a:txBody>
                  <a:tcPr/>
                </a:tc>
              </a:tr>
              <a:tr h="850594">
                <a:tc>
                  <a:txBody>
                    <a:bodyPr/>
                    <a:lstStyle/>
                    <a:p>
                      <a:r>
                        <a:rPr lang="en-GB" dirty="0" smtClean="0"/>
                        <a:t>Exocytosis</a:t>
                      </a:r>
                      <a:endParaRPr lang="en-GB" dirty="0"/>
                    </a:p>
                  </a:txBody>
                  <a:tcPr/>
                </a:tc>
                <a:tc>
                  <a:txBody>
                    <a:bodyPr/>
                    <a:lstStyle/>
                    <a:p>
                      <a:r>
                        <a:rPr lang="en-GB" dirty="0" smtClean="0"/>
                        <a:t>Yes</a:t>
                      </a:r>
                      <a:endParaRPr lang="en-GB" dirty="0"/>
                    </a:p>
                  </a:txBody>
                  <a:tcPr/>
                </a:tc>
                <a:tc>
                  <a:txBody>
                    <a:bodyPr/>
                    <a:lstStyle/>
                    <a:p>
                      <a:r>
                        <a:rPr lang="en-GB" dirty="0" smtClean="0"/>
                        <a:t>Against is possible</a:t>
                      </a:r>
                      <a:endParaRPr lang="en-GB" dirty="0"/>
                    </a:p>
                  </a:txBody>
                  <a:tcPr/>
                </a:tc>
              </a:tr>
            </a:tbl>
          </a:graphicData>
        </a:graphic>
      </p:graphicFrame>
    </p:spTree>
    <p:extLst>
      <p:ext uri="{BB962C8B-B14F-4D97-AF65-F5344CB8AC3E}">
        <p14:creationId xmlns:p14="http://schemas.microsoft.com/office/powerpoint/2010/main" val="196911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Unit </a:t>
            </a:r>
            <a:r>
              <a:rPr lang="en-GB" dirty="0"/>
              <a:t>2 </a:t>
            </a:r>
            <a:r>
              <a:rPr lang="en-GB" dirty="0">
                <a:solidFill>
                  <a:schemeClr val="tx1">
                    <a:lumMod val="65000"/>
                    <a:lumOff val="35000"/>
                  </a:schemeClr>
                </a:solidFill>
              </a:rPr>
              <a:t>Cells</a:t>
            </a:r>
            <a:br>
              <a:rPr lang="en-GB" dirty="0">
                <a:solidFill>
                  <a:schemeClr val="tx1">
                    <a:lumMod val="65000"/>
                    <a:lumOff val="35000"/>
                  </a:schemeClr>
                </a:solidFill>
              </a:rPr>
            </a:br>
            <a:endParaRPr lang="en-GB" dirty="0">
              <a:solidFill>
                <a:schemeClr val="tx1">
                  <a:lumMod val="65000"/>
                  <a:lumOff val="35000"/>
                </a:schemeClr>
              </a:solidFill>
            </a:endParaRPr>
          </a:p>
        </p:txBody>
      </p:sp>
      <p:sp>
        <p:nvSpPr>
          <p:cNvPr id="3" name="Subtitle 2"/>
          <p:cNvSpPr>
            <a:spLocks noGrp="1"/>
          </p:cNvSpPr>
          <p:nvPr>
            <p:ph type="subTitle" idx="1"/>
          </p:nvPr>
        </p:nvSpPr>
        <p:spPr/>
        <p:txBody>
          <a:bodyPr>
            <a:normAutofit/>
          </a:bodyPr>
          <a:lstStyle/>
          <a:p>
            <a:r>
              <a:rPr lang="en-GB" sz="2400" dirty="0" smtClean="0">
                <a:solidFill>
                  <a:srgbClr val="00B050"/>
                </a:solidFill>
              </a:rPr>
              <a:t>2.4 Membranes</a:t>
            </a:r>
            <a:endParaRPr lang="en-GB" sz="2400" dirty="0">
              <a:solidFill>
                <a:srgbClr val="00B05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876550" cy="914400"/>
          </a:xfrm>
          <a:prstGeom prst="rect">
            <a:avLst/>
          </a:prstGeom>
          <a:ln>
            <a:noFill/>
          </a:ln>
          <a:effectLst>
            <a:softEdge rad="112500"/>
          </a:effectLst>
        </p:spPr>
      </p:pic>
      <p:sp>
        <p:nvSpPr>
          <p:cNvPr id="7" name="Footer Placeholder 6"/>
          <p:cNvSpPr>
            <a:spLocks noGrp="1"/>
          </p:cNvSpPr>
          <p:nvPr>
            <p:ph type="ftr" sz="quarter" idx="11"/>
          </p:nvPr>
        </p:nvSpPr>
        <p:spPr/>
        <p:txBody>
          <a:bodyPr/>
          <a:lstStyle/>
          <a:p>
            <a:r>
              <a:rPr lang="en-US" smtClean="0"/>
              <a:t>IB Biology SFP - Mark Polko</a:t>
            </a:r>
            <a:endParaRPr lang="en-US"/>
          </a:p>
        </p:txBody>
      </p:sp>
      <p:sp>
        <p:nvSpPr>
          <p:cNvPr id="8" name="Slide Number Placeholder 7"/>
          <p:cNvSpPr>
            <a:spLocks noGrp="1"/>
          </p:cNvSpPr>
          <p:nvPr>
            <p:ph type="sldNum" sz="quarter" idx="12"/>
          </p:nvPr>
        </p:nvSpPr>
        <p:spPr/>
        <p:txBody>
          <a:bodyPr/>
          <a:lstStyle/>
          <a:p>
            <a:fld id="{6E2D2B3B-882E-40F3-A32F-6DD516915044}" type="slidenum">
              <a:rPr lang="en-US" smtClean="0"/>
              <a:pPr/>
              <a:t>21</a:t>
            </a:fld>
            <a:endParaRPr lang="en-US" dirty="0"/>
          </a:p>
        </p:txBody>
      </p:sp>
      <p:pic>
        <p:nvPicPr>
          <p:cNvPr id="1026" name="Picture 2" descr="http://www.tutorsglobe.com/CMSImages/85_cell%20membra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0"/>
            <a:ext cx="3528392" cy="229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4183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3</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6" name="Group 5"/>
          <p:cNvGrpSpPr/>
          <p:nvPr/>
        </p:nvGrpSpPr>
        <p:grpSpPr>
          <a:xfrm>
            <a:off x="539552" y="188640"/>
            <a:ext cx="8352928" cy="626187"/>
            <a:chOff x="0" y="1234"/>
            <a:chExt cx="8352928" cy="626187"/>
          </a:xfrm>
          <a:scene3d>
            <a:camera prst="orthographicFront"/>
            <a:lightRig rig="flat" dir="t"/>
          </a:scene3d>
        </p:grpSpPr>
        <p:sp>
          <p:nvSpPr>
            <p:cNvPr id="7" name="Rounded Rectangle 6"/>
            <p:cNvSpPr/>
            <p:nvPr/>
          </p:nvSpPr>
          <p:spPr>
            <a:xfrm>
              <a:off x="0" y="1234"/>
              <a:ext cx="8352928" cy="62618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30568" y="31802"/>
              <a:ext cx="8291792" cy="56505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smtClean="0"/>
                <a:t>2.4.1 Draw and label a diagram to show the structure of membranes.</a:t>
              </a:r>
              <a:endParaRPr lang="en-GB" sz="1600" kern="1200"/>
            </a:p>
          </p:txBody>
        </p:sp>
      </p:grpSp>
      <p:sp>
        <p:nvSpPr>
          <p:cNvPr id="2" name="TextBox 1"/>
          <p:cNvSpPr txBox="1"/>
          <p:nvPr/>
        </p:nvSpPr>
        <p:spPr>
          <a:xfrm>
            <a:off x="804058" y="784259"/>
            <a:ext cx="7272808" cy="954107"/>
          </a:xfrm>
          <a:prstGeom prst="rect">
            <a:avLst/>
          </a:prstGeom>
          <a:noFill/>
        </p:spPr>
        <p:txBody>
          <a:bodyPr wrap="square" rtlCol="0">
            <a:spAutoFit/>
          </a:bodyPr>
          <a:lstStyle/>
          <a:p>
            <a:pPr algn="ctr"/>
            <a:r>
              <a:rPr lang="en-GB" sz="2800" dirty="0" smtClean="0"/>
              <a:t>Take a pen and a paper and copy this diagram</a:t>
            </a:r>
            <a:endParaRPr lang="en-GB" sz="2800" dirty="0"/>
          </a:p>
        </p:txBody>
      </p:sp>
      <p:sp>
        <p:nvSpPr>
          <p:cNvPr id="3" name="Rounded Rectangle 2"/>
          <p:cNvSpPr/>
          <p:nvPr/>
        </p:nvSpPr>
        <p:spPr>
          <a:xfrm>
            <a:off x="1115616" y="4888260"/>
            <a:ext cx="6984776"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smtClean="0"/>
              <a:t>The </a:t>
            </a:r>
            <a:r>
              <a:rPr lang="en-GB" sz="1200" b="1" dirty="0"/>
              <a:t>diagram should </a:t>
            </a:r>
            <a:r>
              <a:rPr lang="en-GB" sz="1200" b="1" dirty="0" smtClean="0"/>
              <a:t>show</a:t>
            </a:r>
          </a:p>
          <a:p>
            <a:pPr marL="171450" indent="-171450">
              <a:buFontTx/>
              <a:buChar char="-"/>
            </a:pPr>
            <a:r>
              <a:rPr lang="en-GB" sz="1200" dirty="0"/>
              <a:t>T</a:t>
            </a:r>
            <a:r>
              <a:rPr lang="en-GB" sz="1200" dirty="0" smtClean="0"/>
              <a:t>he phospholipid bilayer</a:t>
            </a:r>
          </a:p>
          <a:p>
            <a:pPr marL="171450" indent="-171450">
              <a:buFontTx/>
              <a:buChar char="-"/>
            </a:pPr>
            <a:r>
              <a:rPr lang="en-GB" sz="1200" dirty="0" smtClean="0"/>
              <a:t>Cholesterol</a:t>
            </a:r>
          </a:p>
          <a:p>
            <a:pPr marL="171450" indent="-171450">
              <a:buFontTx/>
              <a:buChar char="-"/>
            </a:pPr>
            <a:r>
              <a:rPr lang="en-GB" sz="1200" dirty="0"/>
              <a:t>G</a:t>
            </a:r>
            <a:r>
              <a:rPr lang="en-GB" sz="1200" dirty="0" smtClean="0"/>
              <a:t>lycoproteins,</a:t>
            </a:r>
          </a:p>
          <a:p>
            <a:pPr marL="171450" indent="-171450">
              <a:buFontTx/>
              <a:buChar char="-"/>
            </a:pPr>
            <a:r>
              <a:rPr lang="en-GB" sz="1200" dirty="0" smtClean="0"/>
              <a:t>Integral and </a:t>
            </a:r>
            <a:r>
              <a:rPr lang="en-GB" sz="1200" dirty="0"/>
              <a:t>peripheral proteins. </a:t>
            </a:r>
            <a:endParaRPr lang="en-GB" sz="1200" dirty="0" smtClean="0"/>
          </a:p>
          <a:p>
            <a:r>
              <a:rPr lang="en-GB" sz="1200" dirty="0" smtClean="0"/>
              <a:t>Use </a:t>
            </a:r>
            <a:r>
              <a:rPr lang="en-GB" sz="1200" dirty="0"/>
              <a:t>the term </a:t>
            </a:r>
            <a:r>
              <a:rPr lang="en-GB" sz="1200" dirty="0" smtClean="0"/>
              <a:t>plasma membrane</a:t>
            </a:r>
            <a:r>
              <a:rPr lang="en-GB" sz="1200" dirty="0"/>
              <a:t>, not cell surface membrane, for </a:t>
            </a:r>
            <a:r>
              <a:rPr lang="en-GB" sz="1200" dirty="0" smtClean="0"/>
              <a:t>the membrane </a:t>
            </a:r>
            <a:r>
              <a:rPr lang="en-GB" sz="1200" dirty="0"/>
              <a:t>surrounding the cytoplasm.</a:t>
            </a:r>
          </a:p>
          <a:p>
            <a:r>
              <a:rPr lang="en-GB" sz="1200" dirty="0"/>
              <a:t>Integral proteins are embedded in the </a:t>
            </a:r>
            <a:r>
              <a:rPr lang="en-GB" sz="1200" dirty="0" smtClean="0"/>
              <a:t>phospholipid of </a:t>
            </a:r>
            <a:r>
              <a:rPr lang="en-GB" sz="1200" dirty="0"/>
              <a:t>the membrane, whereas peripheral </a:t>
            </a:r>
            <a:r>
              <a:rPr lang="en-GB" sz="1200" dirty="0" smtClean="0"/>
              <a:t> proteins are attached </a:t>
            </a:r>
            <a:r>
              <a:rPr lang="en-GB" sz="1200" dirty="0"/>
              <a:t>to its surface. </a:t>
            </a:r>
            <a:endParaRPr lang="en-GB"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4669"/>
            <a:ext cx="876878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a:xfrm>
            <a:off x="1835696" y="2348880"/>
            <a:ext cx="288032" cy="288032"/>
          </a:xfrm>
          <a:prstGeom prst="line">
            <a:avLst/>
          </a:prstGeom>
          <a:ln w="12700"/>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6625399" y="2510284"/>
            <a:ext cx="0" cy="499131"/>
          </a:xfrm>
          <a:prstGeom prst="line">
            <a:avLst/>
          </a:prstGeom>
          <a:ln w="12700"/>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flipH="1">
            <a:off x="6012160" y="2517822"/>
            <a:ext cx="328228" cy="983186"/>
          </a:xfrm>
          <a:prstGeom prst="line">
            <a:avLst/>
          </a:prstGeom>
          <a:ln w="1270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9280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75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2750"/>
                            </p:stCondLst>
                            <p:childTnLst>
                              <p:par>
                                <p:cTn id="16" presetID="10" presetClass="entr" presetSubtype="0"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250"/>
                                        <p:tgtEl>
                                          <p:spTgt spid="2050"/>
                                        </p:tgtEl>
                                      </p:cBhvr>
                                    </p:animEffect>
                                  </p:childTnLst>
                                </p:cTn>
                              </p:par>
                            </p:childTnLst>
                          </p:cTn>
                        </p:par>
                        <p:par>
                          <p:cTn id="19" fill="hold">
                            <p:stCondLst>
                              <p:cond delay="40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250"/>
                                        <p:tgtEl>
                                          <p:spTgt spid="9"/>
                                        </p:tgtEl>
                                      </p:cBhvr>
                                    </p:animEffect>
                                  </p:childTnLst>
                                </p:cTn>
                              </p:par>
                            </p:childTnLst>
                          </p:cTn>
                        </p:par>
                        <p:par>
                          <p:cTn id="23" fill="hold">
                            <p:stCondLst>
                              <p:cond delay="5250"/>
                            </p:stCondLst>
                            <p:childTnLst>
                              <p:par>
                                <p:cTn id="24" presetID="1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250"/>
                                        <p:tgtEl>
                                          <p:spTgt spid="15"/>
                                        </p:tgtEl>
                                      </p:cBhvr>
                                    </p:animEffect>
                                  </p:childTnLst>
                                </p:cTn>
                              </p:par>
                            </p:childTnLst>
                          </p:cTn>
                        </p:par>
                        <p:par>
                          <p:cTn id="27" fill="hold">
                            <p:stCondLst>
                              <p:cond delay="65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4</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722979" y="2285595"/>
            <a:ext cx="7776864" cy="1200329"/>
          </a:xfrm>
          <a:prstGeom prst="rect">
            <a:avLst/>
          </a:prstGeom>
        </p:spPr>
        <p:txBody>
          <a:bodyPr wrap="square">
            <a:spAutoFit/>
          </a:bodyPr>
          <a:lstStyle/>
          <a:p>
            <a:r>
              <a:rPr lang="en-GB" dirty="0"/>
              <a:t>The phospholipid bilayer </a:t>
            </a:r>
            <a:r>
              <a:rPr lang="en-GB" dirty="0" smtClean="0"/>
              <a:t>forms the </a:t>
            </a:r>
            <a:r>
              <a:rPr lang="en-GB" dirty="0"/>
              <a:t>outside of </a:t>
            </a:r>
            <a:r>
              <a:rPr lang="en-GB" dirty="0" smtClean="0"/>
              <a:t>the sphere</a:t>
            </a:r>
            <a:r>
              <a:rPr lang="en-GB" dirty="0"/>
              <a:t>, similar to a thin layer of soapy water forming </a:t>
            </a:r>
            <a:r>
              <a:rPr lang="en-GB" dirty="0" smtClean="0"/>
              <a:t>a bubble</a:t>
            </a:r>
            <a:r>
              <a:rPr lang="en-GB" dirty="0"/>
              <a:t>. If the layer of soap represents the membrane, </a:t>
            </a:r>
            <a:r>
              <a:rPr lang="en-GB" dirty="0" smtClean="0"/>
              <a:t>then the </a:t>
            </a:r>
            <a:r>
              <a:rPr lang="en-GB" dirty="0"/>
              <a:t>air inside the bubble represents the cytoplasm.</a:t>
            </a:r>
          </a:p>
        </p:txBody>
      </p:sp>
      <p:grpSp>
        <p:nvGrpSpPr>
          <p:cNvPr id="6" name="Group 5"/>
          <p:cNvGrpSpPr/>
          <p:nvPr/>
        </p:nvGrpSpPr>
        <p:grpSpPr>
          <a:xfrm>
            <a:off x="434947" y="276978"/>
            <a:ext cx="8352928" cy="626187"/>
            <a:chOff x="0" y="641793"/>
            <a:chExt cx="8352928" cy="626187"/>
          </a:xfrm>
          <a:scene3d>
            <a:camera prst="orthographicFront"/>
            <a:lightRig rig="flat" dir="t"/>
          </a:scene3d>
        </p:grpSpPr>
        <p:sp>
          <p:nvSpPr>
            <p:cNvPr id="7" name="Rounded Rectangle 6"/>
            <p:cNvSpPr/>
            <p:nvPr/>
          </p:nvSpPr>
          <p:spPr>
            <a:xfrm>
              <a:off x="0" y="641793"/>
              <a:ext cx="8352928" cy="62618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30568" y="672361"/>
              <a:ext cx="8291792" cy="56505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smtClean="0"/>
                <a:t>2.4.2 Explain how the hydrophobic and hydrophilic properties of phospholipids help to maintain the structure of cell membranes.</a:t>
              </a:r>
              <a:endParaRPr lang="en-GB" sz="1600" kern="1200"/>
            </a:p>
          </p:txBody>
        </p:sp>
      </p:grpSp>
      <p:sp>
        <p:nvSpPr>
          <p:cNvPr id="3" name="Rectangle 2"/>
          <p:cNvSpPr/>
          <p:nvPr/>
        </p:nvSpPr>
        <p:spPr>
          <a:xfrm>
            <a:off x="722979" y="1052736"/>
            <a:ext cx="7560840" cy="1200329"/>
          </a:xfrm>
          <a:prstGeom prst="rect">
            <a:avLst/>
          </a:prstGeom>
        </p:spPr>
        <p:txBody>
          <a:bodyPr wrap="square">
            <a:spAutoFit/>
          </a:bodyPr>
          <a:lstStyle/>
          <a:p>
            <a:r>
              <a:rPr lang="en-GB" dirty="0"/>
              <a:t>The polar phosphate heads </a:t>
            </a:r>
            <a:r>
              <a:rPr lang="en-GB" dirty="0" smtClean="0"/>
              <a:t>are on </a:t>
            </a:r>
            <a:r>
              <a:rPr lang="en-GB" dirty="0"/>
              <a:t>the outside of </a:t>
            </a:r>
            <a:r>
              <a:rPr lang="en-GB" dirty="0" smtClean="0"/>
              <a:t>the layer </a:t>
            </a:r>
            <a:r>
              <a:rPr lang="en-GB" dirty="0"/>
              <a:t>because </a:t>
            </a:r>
            <a:r>
              <a:rPr lang="en-GB" dirty="0">
                <a:solidFill>
                  <a:srgbClr val="00B050"/>
                </a:solidFill>
              </a:rPr>
              <a:t>they can interact with water (hydrophilic</a:t>
            </a:r>
            <a:r>
              <a:rPr lang="en-GB" dirty="0" smtClean="0"/>
              <a:t>). The </a:t>
            </a:r>
            <a:r>
              <a:rPr lang="en-GB" dirty="0"/>
              <a:t>non-polar fatty acid tails are </a:t>
            </a:r>
            <a:r>
              <a:rPr lang="en-GB" dirty="0">
                <a:solidFill>
                  <a:srgbClr val="00B050"/>
                </a:solidFill>
              </a:rPr>
              <a:t>hydrophobic and </a:t>
            </a:r>
            <a:r>
              <a:rPr lang="en-GB" dirty="0" smtClean="0">
                <a:solidFill>
                  <a:srgbClr val="00B050"/>
                </a:solidFill>
              </a:rPr>
              <a:t>will be </a:t>
            </a:r>
            <a:r>
              <a:rPr lang="en-GB" dirty="0">
                <a:solidFill>
                  <a:srgbClr val="00B050"/>
                </a:solidFill>
              </a:rPr>
              <a:t>away from the water on the inside of the bilayer.</a:t>
            </a:r>
          </a:p>
        </p:txBody>
      </p:sp>
      <p:pic>
        <p:nvPicPr>
          <p:cNvPr id="9" name="Picture 4" descr="http://studentweb.usq.edu.au/home/U1013108/biotutor/images/PL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656" y="3284984"/>
            <a:ext cx="3829486" cy="2923741"/>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2588656" y="5661249"/>
            <a:ext cx="1192167" cy="64807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963519" y="5661249"/>
            <a:ext cx="1454623" cy="64807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4270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26" presetClass="emph" presetSubtype="0" repeatCount="indefinite" fill="hold" grpId="1" nodeType="afterEffect">
                                  <p:stCondLst>
                                    <p:cond delay="0"/>
                                  </p:stCondLst>
                                  <p:childTnLst>
                                    <p:animEffect transition="out" filter="fade">
                                      <p:cBhvr>
                                        <p:cTn id="20" dur="500" tmFilter="0, 0; .2, .5; .8, .5; 1, 0"/>
                                        <p:tgtEl>
                                          <p:spTgt spid="11"/>
                                        </p:tgtEl>
                                      </p:cBhvr>
                                    </p:animEffect>
                                    <p:animScale>
                                      <p:cBhvr>
                                        <p:cTn id="21" dur="250" autoRev="1" fill="hold"/>
                                        <p:tgtEl>
                                          <p:spTgt spid="11"/>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500"/>
                            </p:stCondLst>
                            <p:childTnLst>
                              <p:par>
                                <p:cTn id="28" presetID="26" presetClass="emph" presetSubtype="0" repeatCount="indefinite" fill="hold" grpId="1" nodeType="after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animBg="1"/>
      <p:bldP spid="11" grpId="1" animBg="1"/>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5</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465515" y="1124744"/>
            <a:ext cx="8291792" cy="4524315"/>
          </a:xfrm>
          <a:prstGeom prst="rect">
            <a:avLst/>
          </a:prstGeom>
        </p:spPr>
        <p:txBody>
          <a:bodyPr wrap="square">
            <a:spAutoFit/>
          </a:bodyPr>
          <a:lstStyle/>
          <a:p>
            <a:r>
              <a:rPr lang="en-GB" dirty="0" smtClean="0"/>
              <a:t>The </a:t>
            </a:r>
            <a:r>
              <a:rPr lang="en-GB" dirty="0"/>
              <a:t>function </a:t>
            </a:r>
            <a:r>
              <a:rPr lang="en-GB" dirty="0" smtClean="0"/>
              <a:t>of the </a:t>
            </a:r>
            <a:r>
              <a:rPr lang="en-GB" dirty="0"/>
              <a:t>plasma membrane is </a:t>
            </a:r>
            <a:r>
              <a:rPr lang="en-GB" b="1" dirty="0"/>
              <a:t>to keep the cell content </a:t>
            </a:r>
            <a:r>
              <a:rPr lang="en-GB" b="1" dirty="0" smtClean="0"/>
              <a:t>separate from </a:t>
            </a:r>
            <a:r>
              <a:rPr lang="en-GB" b="1" dirty="0"/>
              <a:t>the outside</a:t>
            </a:r>
            <a:r>
              <a:rPr lang="en-GB" dirty="0"/>
              <a:t> so that the cell can have a higher </a:t>
            </a:r>
            <a:r>
              <a:rPr lang="en-GB" dirty="0" smtClean="0"/>
              <a:t>or lower </a:t>
            </a:r>
            <a:r>
              <a:rPr lang="en-GB" dirty="0"/>
              <a:t>concentration of certain molecules, e.g. glucose </a:t>
            </a:r>
            <a:r>
              <a:rPr lang="en-GB" dirty="0" smtClean="0"/>
              <a:t>or enzymes</a:t>
            </a:r>
            <a:r>
              <a:rPr lang="en-GB" dirty="0"/>
              <a:t>. </a:t>
            </a:r>
            <a:endParaRPr lang="en-GB" dirty="0" smtClean="0"/>
          </a:p>
          <a:p>
            <a:endParaRPr lang="en-GB" dirty="0"/>
          </a:p>
          <a:p>
            <a:r>
              <a:rPr lang="en-GB" dirty="0" smtClean="0"/>
              <a:t>In </a:t>
            </a:r>
            <a:r>
              <a:rPr lang="en-GB" dirty="0"/>
              <a:t>order to achieve this function, the </a:t>
            </a:r>
            <a:r>
              <a:rPr lang="en-GB" dirty="0" smtClean="0"/>
              <a:t>plasma membrane </a:t>
            </a:r>
            <a:r>
              <a:rPr lang="en-GB" dirty="0"/>
              <a:t>must be able to </a:t>
            </a:r>
            <a:r>
              <a:rPr lang="en-GB" b="1" dirty="0"/>
              <a:t>control which substances </a:t>
            </a:r>
            <a:r>
              <a:rPr lang="en-GB" b="1" dirty="0" smtClean="0"/>
              <a:t>enter and </a:t>
            </a:r>
            <a:r>
              <a:rPr lang="en-GB" b="1" dirty="0"/>
              <a:t>leave the </a:t>
            </a:r>
            <a:r>
              <a:rPr lang="en-GB" b="1" dirty="0" smtClean="0"/>
              <a:t>cell</a:t>
            </a:r>
            <a:r>
              <a:rPr lang="en-GB" dirty="0" smtClean="0"/>
              <a:t>.</a:t>
            </a:r>
          </a:p>
          <a:p>
            <a:endParaRPr lang="en-GB" dirty="0"/>
          </a:p>
          <a:p>
            <a:r>
              <a:rPr lang="en-GB" dirty="0"/>
              <a:t>The phospholipid bilayer is quite effective in </a:t>
            </a:r>
            <a:r>
              <a:rPr lang="en-GB" dirty="0" smtClean="0"/>
              <a:t>stopping molecules </a:t>
            </a:r>
            <a:r>
              <a:rPr lang="en-GB" dirty="0"/>
              <a:t>from going into or out of the cell. Since </a:t>
            </a:r>
            <a:r>
              <a:rPr lang="en-GB" dirty="0" smtClean="0"/>
              <a:t>the membrane </a:t>
            </a:r>
            <a:r>
              <a:rPr lang="en-GB" b="1" dirty="0"/>
              <a:t>has a non-polar layer in its centre and </a:t>
            </a:r>
            <a:r>
              <a:rPr lang="en-GB" b="1" dirty="0" smtClean="0"/>
              <a:t>two polar </a:t>
            </a:r>
            <a:r>
              <a:rPr lang="en-GB" b="1" dirty="0"/>
              <a:t>layers on either side</a:t>
            </a:r>
            <a:r>
              <a:rPr lang="en-GB" dirty="0"/>
              <a:t>, it is very difficult for both </a:t>
            </a:r>
            <a:r>
              <a:rPr lang="en-GB" dirty="0" smtClean="0"/>
              <a:t>polar and </a:t>
            </a:r>
            <a:r>
              <a:rPr lang="en-GB" dirty="0"/>
              <a:t>non-polar molecules to pass through both layers</a:t>
            </a:r>
            <a:r>
              <a:rPr lang="en-GB" dirty="0" smtClean="0"/>
              <a:t>.</a:t>
            </a:r>
          </a:p>
          <a:p>
            <a:endParaRPr lang="en-GB" dirty="0"/>
          </a:p>
          <a:p>
            <a:r>
              <a:rPr lang="en-GB" dirty="0"/>
              <a:t>However, every cell needs to exchange materials with </a:t>
            </a:r>
            <a:r>
              <a:rPr lang="en-GB" dirty="0" smtClean="0"/>
              <a:t>its environment </a:t>
            </a:r>
            <a:r>
              <a:rPr lang="en-GB" dirty="0"/>
              <a:t>and molecules need to enter and leave </a:t>
            </a:r>
            <a:r>
              <a:rPr lang="en-GB" dirty="0" smtClean="0"/>
              <a:t>the cell</a:t>
            </a:r>
            <a:r>
              <a:rPr lang="en-GB" dirty="0"/>
              <a:t>. This is one of the </a:t>
            </a:r>
            <a:r>
              <a:rPr lang="en-GB" dirty="0" smtClean="0"/>
              <a:t>functions </a:t>
            </a:r>
            <a:r>
              <a:rPr lang="en-GB" b="1" dirty="0"/>
              <a:t>of proteins </a:t>
            </a:r>
            <a:r>
              <a:rPr lang="en-GB" dirty="0"/>
              <a:t>that are </a:t>
            </a:r>
            <a:r>
              <a:rPr lang="en-GB" dirty="0" smtClean="0"/>
              <a:t>found in </a:t>
            </a:r>
            <a:r>
              <a:rPr lang="en-GB" b="1" dirty="0"/>
              <a:t>between the phospholipid molecules.</a:t>
            </a:r>
          </a:p>
        </p:txBody>
      </p:sp>
      <p:grpSp>
        <p:nvGrpSpPr>
          <p:cNvPr id="6" name="Group 5"/>
          <p:cNvGrpSpPr/>
          <p:nvPr/>
        </p:nvGrpSpPr>
        <p:grpSpPr>
          <a:xfrm>
            <a:off x="434947" y="276978"/>
            <a:ext cx="8352928" cy="626187"/>
            <a:chOff x="0" y="641793"/>
            <a:chExt cx="8352928" cy="626187"/>
          </a:xfrm>
          <a:scene3d>
            <a:camera prst="orthographicFront"/>
            <a:lightRig rig="flat" dir="t"/>
          </a:scene3d>
        </p:grpSpPr>
        <p:sp>
          <p:nvSpPr>
            <p:cNvPr id="7" name="Rounded Rectangle 6"/>
            <p:cNvSpPr/>
            <p:nvPr/>
          </p:nvSpPr>
          <p:spPr>
            <a:xfrm>
              <a:off x="0" y="641793"/>
              <a:ext cx="8352928" cy="62618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30568" y="672361"/>
              <a:ext cx="8291792" cy="56505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smtClean="0"/>
                <a:t>2.4.2 Explain how the hydrophobic and hydrophilic properties of phospholipids help to maintain the structure of cell membranes.</a:t>
              </a:r>
              <a:endParaRPr lang="en-GB" sz="1600" kern="1200"/>
            </a:p>
          </p:txBody>
        </p:sp>
      </p:grpSp>
    </p:spTree>
    <p:extLst>
      <p:ext uri="{BB962C8B-B14F-4D97-AF65-F5344CB8AC3E}">
        <p14:creationId xmlns:p14="http://schemas.microsoft.com/office/powerpoint/2010/main" val="309340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6</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526691" y="1124744"/>
            <a:ext cx="7992888" cy="923330"/>
          </a:xfrm>
          <a:prstGeom prst="rect">
            <a:avLst/>
          </a:prstGeom>
        </p:spPr>
        <p:txBody>
          <a:bodyPr wrap="square">
            <a:spAutoFit/>
          </a:bodyPr>
          <a:lstStyle/>
          <a:p>
            <a:r>
              <a:rPr lang="en-GB" dirty="0" smtClean="0"/>
              <a:t>Every </a:t>
            </a:r>
            <a:r>
              <a:rPr lang="en-GB" dirty="0"/>
              <a:t>cell needs to exchange materials with </a:t>
            </a:r>
            <a:r>
              <a:rPr lang="en-GB" dirty="0" smtClean="0"/>
              <a:t>its environment </a:t>
            </a:r>
            <a:r>
              <a:rPr lang="en-GB" dirty="0"/>
              <a:t>and molecules need to enter and leave </a:t>
            </a:r>
            <a:r>
              <a:rPr lang="en-GB" dirty="0" smtClean="0"/>
              <a:t>the cell</a:t>
            </a:r>
            <a:r>
              <a:rPr lang="en-GB" dirty="0"/>
              <a:t>. This is one of the functions of proteins that are </a:t>
            </a:r>
            <a:r>
              <a:rPr lang="en-GB" dirty="0" smtClean="0"/>
              <a:t>found in </a:t>
            </a:r>
            <a:r>
              <a:rPr lang="en-GB" dirty="0"/>
              <a:t>between the phospholipid molecules.</a:t>
            </a:r>
          </a:p>
        </p:txBody>
      </p:sp>
      <p:grpSp>
        <p:nvGrpSpPr>
          <p:cNvPr id="6" name="Group 5"/>
          <p:cNvGrpSpPr/>
          <p:nvPr/>
        </p:nvGrpSpPr>
        <p:grpSpPr>
          <a:xfrm>
            <a:off x="434947" y="276978"/>
            <a:ext cx="8352928" cy="626187"/>
            <a:chOff x="0" y="641793"/>
            <a:chExt cx="8352928" cy="626187"/>
          </a:xfrm>
          <a:scene3d>
            <a:camera prst="orthographicFront"/>
            <a:lightRig rig="flat" dir="t"/>
          </a:scene3d>
        </p:grpSpPr>
        <p:sp>
          <p:nvSpPr>
            <p:cNvPr id="7" name="Rounded Rectangle 6"/>
            <p:cNvSpPr/>
            <p:nvPr/>
          </p:nvSpPr>
          <p:spPr>
            <a:xfrm>
              <a:off x="0" y="641793"/>
              <a:ext cx="8352928" cy="62618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30568" y="672361"/>
              <a:ext cx="8291792" cy="56505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2.4.2 Explain how the hydrophobic and hydrophilic properties of phospholipids help to maintain the structure of cell membranes.</a:t>
              </a:r>
              <a:endParaRPr lang="en-GB" sz="1600" kern="1200" dirty="0"/>
            </a:p>
          </p:txBody>
        </p:sp>
      </p:grpSp>
      <p:sp>
        <p:nvSpPr>
          <p:cNvPr id="3" name="Rectangle 2"/>
          <p:cNvSpPr/>
          <p:nvPr/>
        </p:nvSpPr>
        <p:spPr>
          <a:xfrm>
            <a:off x="526691" y="2204864"/>
            <a:ext cx="7992888" cy="1754326"/>
          </a:xfrm>
          <a:prstGeom prst="rect">
            <a:avLst/>
          </a:prstGeom>
        </p:spPr>
        <p:txBody>
          <a:bodyPr wrap="square">
            <a:spAutoFit/>
          </a:bodyPr>
          <a:lstStyle/>
          <a:p>
            <a:r>
              <a:rPr lang="en-GB" b="1" dirty="0"/>
              <a:t>Two kinds of membrane proteins are </a:t>
            </a:r>
            <a:r>
              <a:rPr lang="en-GB" b="1" dirty="0" smtClean="0"/>
              <a:t>recognised</a:t>
            </a:r>
            <a:endParaRPr lang="en-GB" b="1" dirty="0"/>
          </a:p>
          <a:p>
            <a:r>
              <a:rPr lang="en-GB" b="1" dirty="0"/>
              <a:t>Integral proteins </a:t>
            </a:r>
            <a:r>
              <a:rPr lang="en-GB" dirty="0"/>
              <a:t>are those in which most of the </a:t>
            </a:r>
            <a:r>
              <a:rPr lang="en-GB" dirty="0" smtClean="0"/>
              <a:t>protein molecule </a:t>
            </a:r>
            <a:r>
              <a:rPr lang="en-GB" dirty="0"/>
              <a:t>is found in between the phospholipid </a:t>
            </a:r>
            <a:r>
              <a:rPr lang="en-GB" dirty="0" smtClean="0"/>
              <a:t>molecules of </a:t>
            </a:r>
            <a:r>
              <a:rPr lang="en-GB" dirty="0"/>
              <a:t>the membrane; they interact with the cytoplasm on </a:t>
            </a:r>
            <a:r>
              <a:rPr lang="en-GB" dirty="0" smtClean="0"/>
              <a:t>one side</a:t>
            </a:r>
            <a:r>
              <a:rPr lang="en-GB" dirty="0"/>
              <a:t>, with external </a:t>
            </a:r>
            <a:r>
              <a:rPr lang="en-GB" dirty="0" smtClean="0"/>
              <a:t>molecules </a:t>
            </a:r>
            <a:r>
              <a:rPr lang="en-GB" dirty="0"/>
              <a:t>outside the cell and with </a:t>
            </a:r>
            <a:r>
              <a:rPr lang="en-GB" dirty="0" smtClean="0"/>
              <a:t>the hydrophilic </a:t>
            </a:r>
            <a:r>
              <a:rPr lang="en-GB" dirty="0"/>
              <a:t>section of the membrane in between.</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236" y="3959190"/>
            <a:ext cx="7075847" cy="255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2588656" y="4437112"/>
            <a:ext cx="1407280" cy="187220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055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2000"/>
                            </p:stCondLst>
                            <p:childTnLst>
                              <p:par>
                                <p:cTn id="31" presetID="26" presetClass="emph" presetSubtype="0" repeatCount="indefinite" fill="hold" grpId="1" nodeType="afterEffect">
                                  <p:stCondLst>
                                    <p:cond delay="0"/>
                                  </p:stCondLst>
                                  <p:childTnLst>
                                    <p:animEffect transition="out" filter="fade">
                                      <p:cBhvr>
                                        <p:cTn id="32" dur="500" tmFilter="0, 0; .2, .5; .8, .5; 1, 0"/>
                                        <p:tgtEl>
                                          <p:spTgt spid="12"/>
                                        </p:tgtEl>
                                      </p:cBhvr>
                                    </p:animEffect>
                                    <p:animScale>
                                      <p:cBhvr>
                                        <p:cTn id="33"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7</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417137" y="1196752"/>
            <a:ext cx="8217755" cy="923330"/>
          </a:xfrm>
          <a:prstGeom prst="rect">
            <a:avLst/>
          </a:prstGeom>
        </p:spPr>
        <p:txBody>
          <a:bodyPr wrap="square">
            <a:spAutoFit/>
          </a:bodyPr>
          <a:lstStyle/>
          <a:p>
            <a:r>
              <a:rPr lang="en-GB" b="1" dirty="0"/>
              <a:t>Peripheral proteins </a:t>
            </a:r>
            <a:r>
              <a:rPr lang="en-GB" dirty="0"/>
              <a:t>are mostly found outside </a:t>
            </a:r>
            <a:r>
              <a:rPr lang="en-GB" dirty="0" smtClean="0"/>
              <a:t>the phospholipid </a:t>
            </a:r>
            <a:r>
              <a:rPr lang="en-GB" dirty="0"/>
              <a:t>bilayer in the cytoplasm but interact with </a:t>
            </a:r>
            <a:r>
              <a:rPr lang="en-GB" dirty="0" smtClean="0"/>
              <a:t>the phosphate </a:t>
            </a:r>
            <a:r>
              <a:rPr lang="en-GB" dirty="0"/>
              <a:t>heads; they may not be permanently </a:t>
            </a:r>
            <a:r>
              <a:rPr lang="en-GB" dirty="0" smtClean="0"/>
              <a:t>associated with </a:t>
            </a:r>
            <a:r>
              <a:rPr lang="en-GB" dirty="0"/>
              <a:t>the membrane.</a:t>
            </a:r>
          </a:p>
        </p:txBody>
      </p:sp>
      <p:grpSp>
        <p:nvGrpSpPr>
          <p:cNvPr id="6" name="Group 5"/>
          <p:cNvGrpSpPr/>
          <p:nvPr/>
        </p:nvGrpSpPr>
        <p:grpSpPr>
          <a:xfrm>
            <a:off x="434947" y="276978"/>
            <a:ext cx="8352928" cy="626187"/>
            <a:chOff x="0" y="641793"/>
            <a:chExt cx="8352928" cy="626187"/>
          </a:xfrm>
          <a:scene3d>
            <a:camera prst="orthographicFront"/>
            <a:lightRig rig="flat" dir="t"/>
          </a:scene3d>
        </p:grpSpPr>
        <p:sp>
          <p:nvSpPr>
            <p:cNvPr id="7" name="Rounded Rectangle 6"/>
            <p:cNvSpPr/>
            <p:nvPr/>
          </p:nvSpPr>
          <p:spPr>
            <a:xfrm>
              <a:off x="0" y="641793"/>
              <a:ext cx="8352928" cy="62618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30568" y="672361"/>
              <a:ext cx="8291792" cy="56505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2.4.2 Explain how the hydrophobic and hydrophilic properties of phospholipids help to maintain the structure of cell membranes.</a:t>
              </a:r>
              <a:endParaRPr lang="en-GB" sz="1600" kern="1200" dirty="0"/>
            </a:p>
          </p:txBody>
        </p:sp>
      </p:gr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33" y="2331016"/>
            <a:ext cx="8785561"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10"/>
          <p:cNvSpPr/>
          <p:nvPr/>
        </p:nvSpPr>
        <p:spPr>
          <a:xfrm>
            <a:off x="6876256" y="3980001"/>
            <a:ext cx="863662" cy="98347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30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2000"/>
                            </p:stCondLst>
                            <p:childTnLst>
                              <p:par>
                                <p:cTn id="19" presetID="26" presetClass="emph" presetSubtype="0" repeatCount="indefinite" fill="hold" grpId="1" nodeType="afterEffect">
                                  <p:stCondLst>
                                    <p:cond delay="0"/>
                                  </p:stCondLst>
                                  <p:childTnLst>
                                    <p:animEffect transition="out" filter="fade">
                                      <p:cBhvr>
                                        <p:cTn id="20" dur="500" tmFilter="0, 0; .2, .5; .8, .5; 1, 0"/>
                                        <p:tgtEl>
                                          <p:spTgt spid="11"/>
                                        </p:tgtEl>
                                      </p:cBhvr>
                                    </p:animEffect>
                                    <p:animScale>
                                      <p:cBhvr>
                                        <p:cTn id="21"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30" y="3140968"/>
            <a:ext cx="8785561"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www.raw-milk-facts.com/images/Cholesterol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848" y="1807491"/>
            <a:ext cx="2940050" cy="183753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8</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4" name="Group 3"/>
          <p:cNvGrpSpPr/>
          <p:nvPr/>
        </p:nvGrpSpPr>
        <p:grpSpPr>
          <a:xfrm>
            <a:off x="434947" y="276978"/>
            <a:ext cx="8352928" cy="626187"/>
            <a:chOff x="0" y="641793"/>
            <a:chExt cx="8352928" cy="626187"/>
          </a:xfrm>
          <a:scene3d>
            <a:camera prst="orthographicFront"/>
            <a:lightRig rig="flat" dir="t"/>
          </a:scene3d>
        </p:grpSpPr>
        <p:sp>
          <p:nvSpPr>
            <p:cNvPr id="6" name="Rounded Rectangle 5"/>
            <p:cNvSpPr/>
            <p:nvPr/>
          </p:nvSpPr>
          <p:spPr>
            <a:xfrm>
              <a:off x="0" y="641793"/>
              <a:ext cx="8352928" cy="62618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7" name="Rounded Rectangle 4"/>
            <p:cNvSpPr/>
            <p:nvPr/>
          </p:nvSpPr>
          <p:spPr>
            <a:xfrm>
              <a:off x="30568" y="672361"/>
              <a:ext cx="8291792" cy="56505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2.4.2 Explain how the hydrophobic and hydrophilic properties of phospholipids help to maintain the structure of cell membranes.</a:t>
              </a:r>
              <a:endParaRPr lang="en-GB" sz="1600" kern="1200" dirty="0"/>
            </a:p>
          </p:txBody>
        </p:sp>
      </p:grpSp>
      <p:sp>
        <p:nvSpPr>
          <p:cNvPr id="9" name="Oval 8"/>
          <p:cNvSpPr/>
          <p:nvPr/>
        </p:nvSpPr>
        <p:spPr>
          <a:xfrm>
            <a:off x="6372200" y="3645023"/>
            <a:ext cx="1152128" cy="36004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490863" y="1120676"/>
            <a:ext cx="8266443" cy="1200329"/>
          </a:xfrm>
          <a:prstGeom prst="rect">
            <a:avLst/>
          </a:prstGeom>
        </p:spPr>
        <p:txBody>
          <a:bodyPr wrap="square">
            <a:spAutoFit/>
          </a:bodyPr>
          <a:lstStyle/>
          <a:p>
            <a:r>
              <a:rPr lang="en-GB" dirty="0" smtClean="0"/>
              <a:t>Plasma </a:t>
            </a:r>
            <a:r>
              <a:rPr lang="en-GB" dirty="0"/>
              <a:t>membranes contain </a:t>
            </a:r>
            <a:r>
              <a:rPr lang="en-GB" dirty="0" smtClean="0"/>
              <a:t>cholesterol.  Cholesterol </a:t>
            </a:r>
            <a:r>
              <a:rPr lang="en-GB" dirty="0"/>
              <a:t>is quite a large </a:t>
            </a:r>
            <a:r>
              <a:rPr lang="en-GB" dirty="0" smtClean="0"/>
              <a:t>molecule. It </a:t>
            </a:r>
            <a:r>
              <a:rPr lang="en-GB" dirty="0"/>
              <a:t>is usually positioned between the fatty acid tails of the</a:t>
            </a:r>
          </a:p>
          <a:p>
            <a:r>
              <a:rPr lang="en-GB" dirty="0"/>
              <a:t>phospholipids and reduces </a:t>
            </a:r>
            <a:r>
              <a:rPr lang="en-GB" dirty="0" smtClean="0"/>
              <a:t>fluidity(which changes with temperature) </a:t>
            </a:r>
            <a:r>
              <a:rPr lang="en-GB" dirty="0"/>
              <a:t>and </a:t>
            </a:r>
            <a:r>
              <a:rPr lang="en-GB" dirty="0" smtClean="0"/>
              <a:t>permeability.</a:t>
            </a:r>
            <a:endParaRPr lang="en-GB" dirty="0"/>
          </a:p>
        </p:txBody>
      </p:sp>
      <p:sp>
        <p:nvSpPr>
          <p:cNvPr id="11" name="Oval 10"/>
          <p:cNvSpPr/>
          <p:nvPr/>
        </p:nvSpPr>
        <p:spPr>
          <a:xfrm>
            <a:off x="6660232" y="4365103"/>
            <a:ext cx="504056" cy="72008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6012160" y="4877543"/>
            <a:ext cx="504056" cy="72008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41750" y="5824965"/>
            <a:ext cx="3344965" cy="968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Plant cells do not have cholesterol. They depend on fatty acids to maintain membrane fluidity</a:t>
            </a:r>
            <a:endParaRPr lang="en-GB" sz="1600" dirty="0"/>
          </a:p>
        </p:txBody>
      </p:sp>
    </p:spTree>
    <p:extLst>
      <p:ext uri="{BB962C8B-B14F-4D97-AF65-F5344CB8AC3E}">
        <p14:creationId xmlns:p14="http://schemas.microsoft.com/office/powerpoint/2010/main" val="243679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2000"/>
                            </p:stCondLst>
                            <p:childTnLst>
                              <p:par>
                                <p:cTn id="22" presetID="26" presetClass="emph" presetSubtype="0" repeatCount="indefinite" fill="hold" grpId="1" nodeType="afterEffect">
                                  <p:stCondLst>
                                    <p:cond delay="0"/>
                                  </p:stCondLst>
                                  <p:childTnLst>
                                    <p:animEffect transition="out" filter="fade">
                                      <p:cBhvr>
                                        <p:cTn id="23" dur="500" tmFilter="0, 0; .2, .5; .8, .5; 1, 0"/>
                                        <p:tgtEl>
                                          <p:spTgt spid="9"/>
                                        </p:tgtEl>
                                      </p:cBhvr>
                                    </p:animEffect>
                                    <p:animScale>
                                      <p:cBhvr>
                                        <p:cTn id="24" dur="250" autoRev="1" fill="hold"/>
                                        <p:tgtEl>
                                          <p:spTgt spid="9"/>
                                        </p:tgtEl>
                                      </p:cBhvr>
                                      <p:by x="105000" y="105000"/>
                                    </p:animScale>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3000"/>
                            </p:stCondLst>
                            <p:childTnLst>
                              <p:par>
                                <p:cTn id="30" presetID="26" presetClass="emph" presetSubtype="0" repeatCount="indefinite" fill="hold" grpId="1" nodeType="afterEffect">
                                  <p:stCondLst>
                                    <p:cond delay="0"/>
                                  </p:stCondLst>
                                  <p:childTnLst>
                                    <p:animEffect transition="out" filter="fade">
                                      <p:cBhvr>
                                        <p:cTn id="31" dur="500" tmFilter="0, 0; .2, .5; .8, .5; 1, 0"/>
                                        <p:tgtEl>
                                          <p:spTgt spid="11"/>
                                        </p:tgtEl>
                                      </p:cBhvr>
                                    </p:animEffect>
                                    <p:animScale>
                                      <p:cBhvr>
                                        <p:cTn id="32" dur="250" autoRev="1" fill="hold"/>
                                        <p:tgtEl>
                                          <p:spTgt spid="11"/>
                                        </p:tgtEl>
                                      </p:cBhvr>
                                      <p:by x="105000" y="105000"/>
                                    </p:animScale>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4000"/>
                            </p:stCondLst>
                            <p:childTnLst>
                              <p:par>
                                <p:cTn id="38" presetID="26" presetClass="emph" presetSubtype="0" repeatCount="indefinite" fill="hold" grpId="1" nodeType="afterEffect">
                                  <p:stCondLst>
                                    <p:cond delay="0"/>
                                  </p:stCondLst>
                                  <p:childTnLst>
                                    <p:animEffect transition="out" filter="fade">
                                      <p:cBhvr>
                                        <p:cTn id="39" dur="500" tmFilter="0, 0; .2, .5; .8, .5; 1, 0"/>
                                        <p:tgtEl>
                                          <p:spTgt spid="12"/>
                                        </p:tgtEl>
                                      </p:cBhvr>
                                    </p:animEffect>
                                    <p:animScale>
                                      <p:cBhvr>
                                        <p:cTn id="40" dur="250" autoRev="1" fill="hold"/>
                                        <p:tgtEl>
                                          <p:spTgt spid="12"/>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p:bldP spid="11" grpId="0" animBg="1"/>
      <p:bldP spid="11" grpId="1" animBg="1"/>
      <p:bldP spid="12" grpId="0" animBg="1"/>
      <p:bldP spid="12" grpId="1"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9</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4" name="Group 3"/>
          <p:cNvGrpSpPr/>
          <p:nvPr/>
        </p:nvGrpSpPr>
        <p:grpSpPr>
          <a:xfrm>
            <a:off x="395536" y="116632"/>
            <a:ext cx="8352928" cy="626363"/>
            <a:chOff x="0" y="1282399"/>
            <a:chExt cx="8352928" cy="626363"/>
          </a:xfrm>
          <a:scene3d>
            <a:camera prst="orthographicFront"/>
            <a:lightRig rig="flat" dir="t"/>
          </a:scene3d>
        </p:grpSpPr>
        <p:sp>
          <p:nvSpPr>
            <p:cNvPr id="6" name="Rounded Rectangle 5"/>
            <p:cNvSpPr/>
            <p:nvPr/>
          </p:nvSpPr>
          <p:spPr>
            <a:xfrm>
              <a:off x="0" y="1282399"/>
              <a:ext cx="8352928" cy="626363"/>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7" name="Rounded Rectangle 4"/>
            <p:cNvSpPr/>
            <p:nvPr/>
          </p:nvSpPr>
          <p:spPr>
            <a:xfrm>
              <a:off x="30577" y="1312976"/>
              <a:ext cx="8291774" cy="5652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smtClean="0"/>
                <a:t>2.4.3 List the functions of membrane proteins.</a:t>
              </a:r>
              <a:endParaRPr lang="en-GB" sz="1600" kern="1200"/>
            </a:p>
          </p:txBody>
        </p:sp>
      </p:grpSp>
      <p:sp>
        <p:nvSpPr>
          <p:cNvPr id="2" name="Rectangle 1"/>
          <p:cNvSpPr/>
          <p:nvPr/>
        </p:nvSpPr>
        <p:spPr>
          <a:xfrm>
            <a:off x="426113" y="736723"/>
            <a:ext cx="8568952" cy="6247864"/>
          </a:xfrm>
          <a:prstGeom prst="rect">
            <a:avLst/>
          </a:prstGeom>
        </p:spPr>
        <p:txBody>
          <a:bodyPr wrap="square">
            <a:spAutoFit/>
          </a:bodyPr>
          <a:lstStyle/>
          <a:p>
            <a:pPr algn="ctr"/>
            <a:r>
              <a:rPr lang="en-GB" sz="2000" dirty="0"/>
              <a:t>Proteins in the plasma membrane can have </a:t>
            </a:r>
            <a:r>
              <a:rPr lang="en-GB" sz="2000" dirty="0" smtClean="0"/>
              <a:t>various functions </a:t>
            </a:r>
            <a:r>
              <a:rPr lang="en-GB" sz="2000" dirty="0"/>
              <a:t>as follows</a:t>
            </a:r>
            <a:r>
              <a:rPr lang="en-GB" sz="2000" dirty="0" smtClean="0"/>
              <a:t>.</a:t>
            </a:r>
            <a:endParaRPr lang="en-GB" dirty="0"/>
          </a:p>
          <a:p>
            <a:r>
              <a:rPr lang="en-GB" dirty="0"/>
              <a:t>• </a:t>
            </a:r>
            <a:r>
              <a:rPr lang="en-GB" b="1" dirty="0"/>
              <a:t>Hormone binding sites </a:t>
            </a:r>
            <a:r>
              <a:rPr lang="en-GB" dirty="0"/>
              <a:t>- hormones transported by </a:t>
            </a:r>
            <a:r>
              <a:rPr lang="en-GB" dirty="0" smtClean="0"/>
              <a:t>the blood </a:t>
            </a:r>
            <a:r>
              <a:rPr lang="en-GB" dirty="0"/>
              <a:t>will only act on cells that have the </a:t>
            </a:r>
            <a:r>
              <a:rPr lang="en-GB" dirty="0" smtClean="0"/>
              <a:t>appropriate protein </a:t>
            </a:r>
            <a:r>
              <a:rPr lang="en-GB" dirty="0"/>
              <a:t>receptor on the outside of their membrane.</a:t>
            </a:r>
          </a:p>
          <a:p>
            <a:r>
              <a:rPr lang="en-GB" dirty="0"/>
              <a:t>• </a:t>
            </a:r>
            <a:r>
              <a:rPr lang="en-GB" b="1" dirty="0"/>
              <a:t>Immobilised enzymes </a:t>
            </a:r>
            <a:r>
              <a:rPr lang="en-GB" dirty="0"/>
              <a:t>(also called </a:t>
            </a:r>
            <a:r>
              <a:rPr lang="en-GB" dirty="0" smtClean="0"/>
              <a:t>membrane-bound enzymes</a:t>
            </a:r>
            <a:r>
              <a:rPr lang="en-GB" dirty="0"/>
              <a:t>) - enzymes arranged into systems in order </a:t>
            </a:r>
            <a:r>
              <a:rPr lang="en-GB" dirty="0" smtClean="0"/>
              <a:t>to make </a:t>
            </a:r>
            <a:r>
              <a:rPr lang="en-GB" dirty="0"/>
              <a:t>it easier for a sequence of reactions to occur. </a:t>
            </a:r>
            <a:r>
              <a:rPr lang="en-GB" dirty="0" smtClean="0"/>
              <a:t>A good </a:t>
            </a:r>
            <a:r>
              <a:rPr lang="en-GB" dirty="0"/>
              <a:t>example is the electron transport chain on </a:t>
            </a:r>
            <a:r>
              <a:rPr lang="en-GB" dirty="0" smtClean="0"/>
              <a:t>the cristae </a:t>
            </a:r>
            <a:r>
              <a:rPr lang="en-GB" dirty="0"/>
              <a:t>of the </a:t>
            </a:r>
            <a:r>
              <a:rPr lang="en-GB" dirty="0" smtClean="0"/>
              <a:t>mitochondrion.</a:t>
            </a:r>
            <a:endParaRPr lang="en-GB" dirty="0"/>
          </a:p>
          <a:p>
            <a:r>
              <a:rPr lang="en-GB" dirty="0"/>
              <a:t>• </a:t>
            </a:r>
            <a:r>
              <a:rPr lang="en-GB" b="1" dirty="0"/>
              <a:t>Cell adhesion </a:t>
            </a:r>
            <a:r>
              <a:rPr lang="en-GB" dirty="0"/>
              <a:t>- integral proteins can stick out and </a:t>
            </a:r>
            <a:r>
              <a:rPr lang="en-GB" dirty="0" smtClean="0"/>
              <a:t>bind to </a:t>
            </a:r>
            <a:r>
              <a:rPr lang="en-GB" dirty="0"/>
              <a:t>specific protein molecules in adjacent cells or </a:t>
            </a:r>
            <a:r>
              <a:rPr lang="en-GB" dirty="0" smtClean="0"/>
              <a:t>they can </a:t>
            </a:r>
            <a:r>
              <a:rPr lang="en-GB" dirty="0"/>
              <a:t>bind to an extracellular matrix (</a:t>
            </a:r>
            <a:r>
              <a:rPr lang="en-GB" i="1" dirty="0"/>
              <a:t>see Topic 2.3.6).</a:t>
            </a:r>
          </a:p>
          <a:p>
            <a:r>
              <a:rPr lang="en-GB" dirty="0"/>
              <a:t>• </a:t>
            </a:r>
            <a:r>
              <a:rPr lang="en-GB" b="1" dirty="0"/>
              <a:t>Cell to cell communication </a:t>
            </a:r>
            <a:r>
              <a:rPr lang="en-GB" dirty="0"/>
              <a:t>- either via direct </a:t>
            </a:r>
            <a:r>
              <a:rPr lang="en-GB" dirty="0" smtClean="0"/>
              <a:t>contact between </a:t>
            </a:r>
            <a:r>
              <a:rPr lang="en-GB" dirty="0"/>
              <a:t>the membrane proteins of adjacent cells or </a:t>
            </a:r>
            <a:r>
              <a:rPr lang="en-GB" dirty="0" smtClean="0"/>
              <a:t>via signals </a:t>
            </a:r>
            <a:r>
              <a:rPr lang="en-GB" dirty="0"/>
              <a:t>such as hormones or neurotransmitters.</a:t>
            </a:r>
          </a:p>
          <a:p>
            <a:r>
              <a:rPr lang="en-GB" dirty="0"/>
              <a:t>• </a:t>
            </a:r>
            <a:r>
              <a:rPr lang="en-GB" b="1" dirty="0"/>
              <a:t>Channels for passive transport </a:t>
            </a:r>
            <a:r>
              <a:rPr lang="en-GB" dirty="0"/>
              <a:t>- they are often </a:t>
            </a:r>
            <a:r>
              <a:rPr lang="en-GB" dirty="0" smtClean="0"/>
              <a:t>small proteins </a:t>
            </a:r>
            <a:r>
              <a:rPr lang="en-GB" dirty="0"/>
              <a:t>where the outside is hydrophobic and </a:t>
            </a:r>
            <a:r>
              <a:rPr lang="en-GB" dirty="0" smtClean="0"/>
              <a:t>the inside </a:t>
            </a:r>
            <a:r>
              <a:rPr lang="en-GB" dirty="0"/>
              <a:t>of the hollow tube is hydrophilic, allowing </a:t>
            </a:r>
            <a:r>
              <a:rPr lang="en-GB" dirty="0" smtClean="0"/>
              <a:t>polar molecules </a:t>
            </a:r>
            <a:r>
              <a:rPr lang="en-GB" dirty="0"/>
              <a:t>to enter the </a:t>
            </a:r>
            <a:r>
              <a:rPr lang="en-GB" dirty="0" smtClean="0"/>
              <a:t>cell.</a:t>
            </a:r>
          </a:p>
          <a:p>
            <a:r>
              <a:rPr lang="en-GB" dirty="0"/>
              <a:t>• </a:t>
            </a:r>
            <a:r>
              <a:rPr lang="en-GB" b="1" dirty="0" smtClean="0"/>
              <a:t>Pumps for active transport </a:t>
            </a:r>
            <a:r>
              <a:rPr lang="en-GB" dirty="0" smtClean="0"/>
              <a:t>– Proteins transport a substance from one side of the membrane to the other by changing shape. This happens for example with the Na</a:t>
            </a:r>
            <a:r>
              <a:rPr lang="en-GB" baseline="30000" dirty="0" smtClean="0"/>
              <a:t>+</a:t>
            </a:r>
            <a:r>
              <a:rPr lang="en-GB" dirty="0" smtClean="0"/>
              <a:t>,  K</a:t>
            </a:r>
            <a:r>
              <a:rPr lang="en-GB" baseline="30000" dirty="0" smtClean="0"/>
              <a:t>+</a:t>
            </a:r>
            <a:r>
              <a:rPr lang="en-GB" dirty="0" smtClean="0"/>
              <a:t> pump. Energy, in the form of ATP is used in the process.</a:t>
            </a:r>
            <a:endParaRPr lang="en-GB" dirty="0"/>
          </a:p>
        </p:txBody>
      </p:sp>
    </p:spTree>
    <p:extLst>
      <p:ext uri="{BB962C8B-B14F-4D97-AF65-F5344CB8AC3E}">
        <p14:creationId xmlns:p14="http://schemas.microsoft.com/office/powerpoint/2010/main" val="187907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400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anim calcmode="lin" valueType="num">
                                      <p:cBhvr>
                                        <p:cTn id="2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1000"/>
                                        <p:tgtEl>
                                          <p:spTgt spid="2">
                                            <p:txEl>
                                              <p:pRg st="3" end="3"/>
                                            </p:txEl>
                                          </p:spTgt>
                                        </p:tgtEl>
                                      </p:cBhvr>
                                    </p:animEffect>
                                    <p:anim calcmode="lin" valueType="num">
                                      <p:cBhvr>
                                        <p:cTn id="3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fade">
                                      <p:cBhvr>
                                        <p:cTn id="40" dur="1000"/>
                                        <p:tgtEl>
                                          <p:spTgt spid="2">
                                            <p:txEl>
                                              <p:pRg st="4" end="4"/>
                                            </p:txEl>
                                          </p:spTgt>
                                        </p:tgtEl>
                                      </p:cBhvr>
                                    </p:animEffect>
                                    <p:anim calcmode="lin" valueType="num">
                                      <p:cBhvr>
                                        <p:cTn id="4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1000"/>
                                        <p:tgtEl>
                                          <p:spTgt spid="2">
                                            <p:txEl>
                                              <p:pRg st="5" end="5"/>
                                            </p:txEl>
                                          </p:spTgt>
                                        </p:tgtEl>
                                      </p:cBhvr>
                                    </p:animEffect>
                                    <p:anim calcmode="lin" valueType="num">
                                      <p:cBhvr>
                                        <p:cTn id="4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
                                            <p:txEl>
                                              <p:pRg st="6" end="6"/>
                                            </p:txEl>
                                          </p:spTgt>
                                        </p:tgtEl>
                                        <p:attrNameLst>
                                          <p:attrName>style.visibility</p:attrName>
                                        </p:attrNameLst>
                                      </p:cBhvr>
                                      <p:to>
                                        <p:strVal val="visible"/>
                                      </p:to>
                                    </p:set>
                                    <p:animEffect transition="in" filter="fade">
                                      <p:cBhvr>
                                        <p:cTn id="54" dur="1000"/>
                                        <p:tgtEl>
                                          <p:spTgt spid="2">
                                            <p:txEl>
                                              <p:pRg st="6" end="6"/>
                                            </p:txEl>
                                          </p:spTgt>
                                        </p:tgtEl>
                                      </p:cBhvr>
                                    </p:animEffect>
                                    <p:anim calcmode="lin" valueType="num">
                                      <p:cBhvr>
                                        <p:cTn id="5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plate MP">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MP</Template>
  <TotalTime>492</TotalTime>
  <Words>2036</Words>
  <Application>Microsoft Office PowerPoint</Application>
  <PresentationFormat>On-screen Show (4:3)</PresentationFormat>
  <Paragraphs>165</Paragraphs>
  <Slides>21</Slides>
  <Notes>0</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Template MP</vt:lpstr>
      <vt:lpstr>Paquete</vt:lpstr>
      <vt:lpstr>Unit 2 Cells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2 Cells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dc:title>
  <dc:creator>Mark Polko</dc:creator>
  <cp:lastModifiedBy>Mark Polko</cp:lastModifiedBy>
  <cp:revision>32</cp:revision>
  <dcterms:created xsi:type="dcterms:W3CDTF">2013-08-21T17:54:09Z</dcterms:created>
  <dcterms:modified xsi:type="dcterms:W3CDTF">2013-10-03T16:27:30Z</dcterms:modified>
</cp:coreProperties>
</file>