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notesMasterIdLst>
    <p:notesMasterId r:id="rId20"/>
  </p:notesMasterIdLst>
  <p:sldIdLst>
    <p:sldId id="256" r:id="rId2"/>
    <p:sldId id="257" r:id="rId3"/>
    <p:sldId id="259" r:id="rId4"/>
    <p:sldId id="260" r:id="rId5"/>
    <p:sldId id="258" r:id="rId6"/>
    <p:sldId id="261" r:id="rId7"/>
    <p:sldId id="262" r:id="rId8"/>
    <p:sldId id="263" r:id="rId9"/>
    <p:sldId id="279" r:id="rId10"/>
    <p:sldId id="280" r:id="rId11"/>
    <p:sldId id="278" r:id="rId12"/>
    <p:sldId id="281" r:id="rId13"/>
    <p:sldId id="282" r:id="rId14"/>
    <p:sldId id="285" r:id="rId15"/>
    <p:sldId id="264" r:id="rId16"/>
    <p:sldId id="284" r:id="rId17"/>
    <p:sldId id="265" r:id="rId18"/>
    <p:sldId id="28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8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25C8F-6ABC-4116-8C09-FC1B6E75322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85EA444D-AB71-4DAD-96BE-E24527F28072}">
      <dgm:prSet/>
      <dgm:spPr/>
      <dgm:t>
        <a:bodyPr/>
        <a:lstStyle/>
        <a:p>
          <a:pPr rtl="0"/>
          <a:r>
            <a:rPr lang="en-GB" dirty="0" smtClean="0"/>
            <a:t>2.2.1 Draw and label a diagram of the </a:t>
          </a:r>
          <a:r>
            <a:rPr lang="it-IT" dirty="0" smtClean="0"/>
            <a:t>ultrastructure of </a:t>
          </a:r>
          <a:r>
            <a:rPr lang="it-IT" i="1" dirty="0" smtClean="0"/>
            <a:t>Escherichia coli </a:t>
          </a:r>
          <a:r>
            <a:rPr lang="it-IT" dirty="0" smtClean="0"/>
            <a:t>(</a:t>
          </a:r>
          <a:r>
            <a:rPr lang="it-IT" i="1" dirty="0" smtClean="0"/>
            <a:t>E. coli</a:t>
          </a:r>
          <a:r>
            <a:rPr lang="it-IT" dirty="0" smtClean="0"/>
            <a:t>) </a:t>
          </a:r>
          <a:r>
            <a:rPr lang="en-GB" dirty="0" smtClean="0"/>
            <a:t>as an example of a prokaryote.</a:t>
          </a:r>
          <a:endParaRPr lang="en-GB" dirty="0"/>
        </a:p>
      </dgm:t>
    </dgm:pt>
    <dgm:pt modelId="{9E033CB2-9D44-4C38-B9A5-DA80430D477A}" type="parTrans" cxnId="{D2220DB4-3E9F-4A7D-9E78-797408F86C3A}">
      <dgm:prSet/>
      <dgm:spPr/>
      <dgm:t>
        <a:bodyPr/>
        <a:lstStyle/>
        <a:p>
          <a:endParaRPr lang="en-GB"/>
        </a:p>
      </dgm:t>
    </dgm:pt>
    <dgm:pt modelId="{72A5A79D-7932-45F8-AE5B-29B151E3AC47}" type="sibTrans" cxnId="{D2220DB4-3E9F-4A7D-9E78-797408F86C3A}">
      <dgm:prSet/>
      <dgm:spPr/>
      <dgm:t>
        <a:bodyPr/>
        <a:lstStyle/>
        <a:p>
          <a:endParaRPr lang="en-GB"/>
        </a:p>
      </dgm:t>
    </dgm:pt>
    <dgm:pt modelId="{259BCC97-C20B-407D-87DA-EF2926E881C2}">
      <dgm:prSet/>
      <dgm:spPr/>
      <dgm:t>
        <a:bodyPr/>
        <a:lstStyle/>
        <a:p>
          <a:pPr rtl="0"/>
          <a:r>
            <a:rPr lang="en-GB" smtClean="0"/>
            <a:t>(The diagram should show the cell wall, plasma membrane, cytoplasm, pili, flagella, ribosomes and nucleoid (region containing naked DNA).</a:t>
          </a:r>
          <a:endParaRPr lang="en-GB"/>
        </a:p>
      </dgm:t>
    </dgm:pt>
    <dgm:pt modelId="{2B8C5D4A-2BA6-4111-A69B-36E7CD2383F1}" type="parTrans" cxnId="{285CA510-300F-4109-AD46-A60488C1D130}">
      <dgm:prSet/>
      <dgm:spPr/>
      <dgm:t>
        <a:bodyPr/>
        <a:lstStyle/>
        <a:p>
          <a:endParaRPr lang="en-GB"/>
        </a:p>
      </dgm:t>
    </dgm:pt>
    <dgm:pt modelId="{61E4845A-48BE-4867-A3EA-E329A68135C5}" type="sibTrans" cxnId="{285CA510-300F-4109-AD46-A60488C1D130}">
      <dgm:prSet/>
      <dgm:spPr/>
      <dgm:t>
        <a:bodyPr/>
        <a:lstStyle/>
        <a:p>
          <a:endParaRPr lang="en-GB"/>
        </a:p>
      </dgm:t>
    </dgm:pt>
    <dgm:pt modelId="{22A58AAC-5A2C-4499-8EBC-4F5B789E5FCB}">
      <dgm:prSet/>
      <dgm:spPr/>
      <dgm:t>
        <a:bodyPr/>
        <a:lstStyle/>
        <a:p>
          <a:pPr rtl="0"/>
          <a:r>
            <a:rPr lang="en-GB" smtClean="0"/>
            <a:t>2.2.2 Annotate the diagram from 2.2.1 with the functions of each named structure.</a:t>
          </a:r>
          <a:endParaRPr lang="en-GB"/>
        </a:p>
      </dgm:t>
    </dgm:pt>
    <dgm:pt modelId="{0D3D2AE8-A5D8-4A04-B18A-15619AFC9B06}" type="parTrans" cxnId="{85650C33-161D-4852-B60C-92FAD582F11C}">
      <dgm:prSet/>
      <dgm:spPr/>
      <dgm:t>
        <a:bodyPr/>
        <a:lstStyle/>
        <a:p>
          <a:endParaRPr lang="en-GB"/>
        </a:p>
      </dgm:t>
    </dgm:pt>
    <dgm:pt modelId="{03AEFBBE-EC76-4F26-BF9D-CA38DD57F661}" type="sibTrans" cxnId="{85650C33-161D-4852-B60C-92FAD582F11C}">
      <dgm:prSet/>
      <dgm:spPr/>
      <dgm:t>
        <a:bodyPr/>
        <a:lstStyle/>
        <a:p>
          <a:endParaRPr lang="en-GB"/>
        </a:p>
      </dgm:t>
    </dgm:pt>
    <dgm:pt modelId="{ECDBB6DB-2AEA-4037-886D-B73E117314C5}">
      <dgm:prSet/>
      <dgm:spPr/>
      <dgm:t>
        <a:bodyPr/>
        <a:lstStyle/>
        <a:p>
          <a:pPr rtl="0"/>
          <a:r>
            <a:rPr lang="en-GB" dirty="0" smtClean="0"/>
            <a:t>2.2.3 Identify structures from 2.2.1 in electron micrographs of </a:t>
          </a:r>
          <a:r>
            <a:rPr lang="en-GB" i="1" dirty="0" smtClean="0"/>
            <a:t>E. coli</a:t>
          </a:r>
          <a:r>
            <a:rPr lang="en-GB" dirty="0" smtClean="0"/>
            <a:t>.</a:t>
          </a:r>
          <a:endParaRPr lang="en-GB" dirty="0"/>
        </a:p>
      </dgm:t>
    </dgm:pt>
    <dgm:pt modelId="{6412227D-A80E-4850-B0A9-1BED9C6AAAEE}" type="parTrans" cxnId="{AEA8239D-62FF-4F8A-9494-C23F49842660}">
      <dgm:prSet/>
      <dgm:spPr/>
      <dgm:t>
        <a:bodyPr/>
        <a:lstStyle/>
        <a:p>
          <a:endParaRPr lang="en-GB"/>
        </a:p>
      </dgm:t>
    </dgm:pt>
    <dgm:pt modelId="{902DDB97-00DD-4B63-94A7-278CDE1F4FF1}" type="sibTrans" cxnId="{AEA8239D-62FF-4F8A-9494-C23F49842660}">
      <dgm:prSet/>
      <dgm:spPr/>
      <dgm:t>
        <a:bodyPr/>
        <a:lstStyle/>
        <a:p>
          <a:endParaRPr lang="en-GB"/>
        </a:p>
      </dgm:t>
    </dgm:pt>
    <dgm:pt modelId="{DEC37832-2F12-4C36-AF96-1491CD2EBA82}">
      <dgm:prSet/>
      <dgm:spPr/>
      <dgm:t>
        <a:bodyPr/>
        <a:lstStyle/>
        <a:p>
          <a:pPr rtl="0"/>
          <a:r>
            <a:rPr lang="en-GB" smtClean="0"/>
            <a:t>2.2.4 State that prokaryotic cells divide by binary fission.</a:t>
          </a:r>
          <a:endParaRPr lang="en-GB"/>
        </a:p>
      </dgm:t>
    </dgm:pt>
    <dgm:pt modelId="{D36B4438-2978-4666-A849-EFF75BFE779F}" type="parTrans" cxnId="{AAA7A4E2-470F-4DC9-9474-62EEE34E192F}">
      <dgm:prSet/>
      <dgm:spPr/>
      <dgm:t>
        <a:bodyPr/>
        <a:lstStyle/>
        <a:p>
          <a:endParaRPr lang="en-GB"/>
        </a:p>
      </dgm:t>
    </dgm:pt>
    <dgm:pt modelId="{3C732FD4-445A-4B51-8ED6-EB097BC94EA7}" type="sibTrans" cxnId="{AAA7A4E2-470F-4DC9-9474-62EEE34E192F}">
      <dgm:prSet/>
      <dgm:spPr/>
      <dgm:t>
        <a:bodyPr/>
        <a:lstStyle/>
        <a:p>
          <a:endParaRPr lang="en-GB"/>
        </a:p>
      </dgm:t>
    </dgm:pt>
    <dgm:pt modelId="{A3A5022F-6BD5-4DBE-8580-5D170BEC865F}" type="pres">
      <dgm:prSet presAssocID="{08D25C8F-6ABC-4116-8C09-FC1B6E75322C}" presName="linear" presStyleCnt="0">
        <dgm:presLayoutVars>
          <dgm:animLvl val="lvl"/>
          <dgm:resizeHandles val="exact"/>
        </dgm:presLayoutVars>
      </dgm:prSet>
      <dgm:spPr/>
    </dgm:pt>
    <dgm:pt modelId="{DFA0D9C8-CC84-4564-9A89-71D543F5A1B9}" type="pres">
      <dgm:prSet presAssocID="{85EA444D-AB71-4DAD-96BE-E24527F28072}" presName="parentText" presStyleLbl="node1" presStyleIdx="0" presStyleCnt="5">
        <dgm:presLayoutVars>
          <dgm:chMax val="0"/>
          <dgm:bulletEnabled val="1"/>
        </dgm:presLayoutVars>
      </dgm:prSet>
      <dgm:spPr/>
    </dgm:pt>
    <dgm:pt modelId="{D3D0F237-E8B2-4D5C-A282-D2E16537A8FF}" type="pres">
      <dgm:prSet presAssocID="{72A5A79D-7932-45F8-AE5B-29B151E3AC47}" presName="spacer" presStyleCnt="0"/>
      <dgm:spPr/>
    </dgm:pt>
    <dgm:pt modelId="{86542DD2-BBE2-49D0-959E-33FCECE0412A}" type="pres">
      <dgm:prSet presAssocID="{259BCC97-C20B-407D-87DA-EF2926E881C2}" presName="parentText" presStyleLbl="node1" presStyleIdx="1" presStyleCnt="5">
        <dgm:presLayoutVars>
          <dgm:chMax val="0"/>
          <dgm:bulletEnabled val="1"/>
        </dgm:presLayoutVars>
      </dgm:prSet>
      <dgm:spPr/>
    </dgm:pt>
    <dgm:pt modelId="{A42B5DDA-8887-4390-B0DE-74E067155243}" type="pres">
      <dgm:prSet presAssocID="{61E4845A-48BE-4867-A3EA-E329A68135C5}" presName="spacer" presStyleCnt="0"/>
      <dgm:spPr/>
    </dgm:pt>
    <dgm:pt modelId="{137A8A24-4221-4A49-ACEA-49D951FB737C}" type="pres">
      <dgm:prSet presAssocID="{22A58AAC-5A2C-4499-8EBC-4F5B789E5FCB}" presName="parentText" presStyleLbl="node1" presStyleIdx="2" presStyleCnt="5">
        <dgm:presLayoutVars>
          <dgm:chMax val="0"/>
          <dgm:bulletEnabled val="1"/>
        </dgm:presLayoutVars>
      </dgm:prSet>
      <dgm:spPr/>
    </dgm:pt>
    <dgm:pt modelId="{23577E13-E6A7-440F-9B55-5769FD3445ED}" type="pres">
      <dgm:prSet presAssocID="{03AEFBBE-EC76-4F26-BF9D-CA38DD57F661}" presName="spacer" presStyleCnt="0"/>
      <dgm:spPr/>
    </dgm:pt>
    <dgm:pt modelId="{C05EACF4-828E-402E-8D47-E82A574B7B2B}" type="pres">
      <dgm:prSet presAssocID="{ECDBB6DB-2AEA-4037-886D-B73E117314C5}" presName="parentText" presStyleLbl="node1" presStyleIdx="3" presStyleCnt="5">
        <dgm:presLayoutVars>
          <dgm:chMax val="0"/>
          <dgm:bulletEnabled val="1"/>
        </dgm:presLayoutVars>
      </dgm:prSet>
      <dgm:spPr/>
    </dgm:pt>
    <dgm:pt modelId="{A2CA46DB-1D03-46BC-BAFE-3CEF11063851}" type="pres">
      <dgm:prSet presAssocID="{902DDB97-00DD-4B63-94A7-278CDE1F4FF1}" presName="spacer" presStyleCnt="0"/>
      <dgm:spPr/>
    </dgm:pt>
    <dgm:pt modelId="{EC002161-1727-49AE-8F28-247B8A37B562}" type="pres">
      <dgm:prSet presAssocID="{DEC37832-2F12-4C36-AF96-1491CD2EBA82}" presName="parentText" presStyleLbl="node1" presStyleIdx="4" presStyleCnt="5">
        <dgm:presLayoutVars>
          <dgm:chMax val="0"/>
          <dgm:bulletEnabled val="1"/>
        </dgm:presLayoutVars>
      </dgm:prSet>
      <dgm:spPr/>
    </dgm:pt>
  </dgm:ptLst>
  <dgm:cxnLst>
    <dgm:cxn modelId="{41D86FDE-BF06-4468-A447-13C98DF4F0E2}" type="presOf" srcId="{DEC37832-2F12-4C36-AF96-1491CD2EBA82}" destId="{EC002161-1727-49AE-8F28-247B8A37B562}" srcOrd="0" destOrd="0" presId="urn:microsoft.com/office/officeart/2005/8/layout/vList2"/>
    <dgm:cxn modelId="{2514B03C-137D-4E91-852B-87CA4C38FFD3}" type="presOf" srcId="{259BCC97-C20B-407D-87DA-EF2926E881C2}" destId="{86542DD2-BBE2-49D0-959E-33FCECE0412A}" srcOrd="0" destOrd="0" presId="urn:microsoft.com/office/officeart/2005/8/layout/vList2"/>
    <dgm:cxn modelId="{AEA8239D-62FF-4F8A-9494-C23F49842660}" srcId="{08D25C8F-6ABC-4116-8C09-FC1B6E75322C}" destId="{ECDBB6DB-2AEA-4037-886D-B73E117314C5}" srcOrd="3" destOrd="0" parTransId="{6412227D-A80E-4850-B0A9-1BED9C6AAAEE}" sibTransId="{902DDB97-00DD-4B63-94A7-278CDE1F4FF1}"/>
    <dgm:cxn modelId="{85650C33-161D-4852-B60C-92FAD582F11C}" srcId="{08D25C8F-6ABC-4116-8C09-FC1B6E75322C}" destId="{22A58AAC-5A2C-4499-8EBC-4F5B789E5FCB}" srcOrd="2" destOrd="0" parTransId="{0D3D2AE8-A5D8-4A04-B18A-15619AFC9B06}" sibTransId="{03AEFBBE-EC76-4F26-BF9D-CA38DD57F661}"/>
    <dgm:cxn modelId="{3165EC2B-7D54-4EBE-BEFC-107EC503D4A2}" type="presOf" srcId="{ECDBB6DB-2AEA-4037-886D-B73E117314C5}" destId="{C05EACF4-828E-402E-8D47-E82A574B7B2B}" srcOrd="0" destOrd="0" presId="urn:microsoft.com/office/officeart/2005/8/layout/vList2"/>
    <dgm:cxn modelId="{CFA541EF-41D8-4EFD-95EA-B9011D61CA38}" type="presOf" srcId="{08D25C8F-6ABC-4116-8C09-FC1B6E75322C}" destId="{A3A5022F-6BD5-4DBE-8580-5D170BEC865F}" srcOrd="0" destOrd="0" presId="urn:microsoft.com/office/officeart/2005/8/layout/vList2"/>
    <dgm:cxn modelId="{AAA7A4E2-470F-4DC9-9474-62EEE34E192F}" srcId="{08D25C8F-6ABC-4116-8C09-FC1B6E75322C}" destId="{DEC37832-2F12-4C36-AF96-1491CD2EBA82}" srcOrd="4" destOrd="0" parTransId="{D36B4438-2978-4666-A849-EFF75BFE779F}" sibTransId="{3C732FD4-445A-4B51-8ED6-EB097BC94EA7}"/>
    <dgm:cxn modelId="{06E80EA2-7E14-4E1F-A39B-1A66BCEAD944}" type="presOf" srcId="{85EA444D-AB71-4DAD-96BE-E24527F28072}" destId="{DFA0D9C8-CC84-4564-9A89-71D543F5A1B9}" srcOrd="0" destOrd="0" presId="urn:microsoft.com/office/officeart/2005/8/layout/vList2"/>
    <dgm:cxn modelId="{66602133-26CE-4FC8-BCD1-C489B9CF4172}" type="presOf" srcId="{22A58AAC-5A2C-4499-8EBC-4F5B789E5FCB}" destId="{137A8A24-4221-4A49-ACEA-49D951FB737C}" srcOrd="0" destOrd="0" presId="urn:microsoft.com/office/officeart/2005/8/layout/vList2"/>
    <dgm:cxn modelId="{D2220DB4-3E9F-4A7D-9E78-797408F86C3A}" srcId="{08D25C8F-6ABC-4116-8C09-FC1B6E75322C}" destId="{85EA444D-AB71-4DAD-96BE-E24527F28072}" srcOrd="0" destOrd="0" parTransId="{9E033CB2-9D44-4C38-B9A5-DA80430D477A}" sibTransId="{72A5A79D-7932-45F8-AE5B-29B151E3AC47}"/>
    <dgm:cxn modelId="{285CA510-300F-4109-AD46-A60488C1D130}" srcId="{08D25C8F-6ABC-4116-8C09-FC1B6E75322C}" destId="{259BCC97-C20B-407D-87DA-EF2926E881C2}" srcOrd="1" destOrd="0" parTransId="{2B8C5D4A-2BA6-4111-A69B-36E7CD2383F1}" sibTransId="{61E4845A-48BE-4867-A3EA-E329A68135C5}"/>
    <dgm:cxn modelId="{B17D158C-7086-4179-9525-4AE8F9CAE8C0}" type="presParOf" srcId="{A3A5022F-6BD5-4DBE-8580-5D170BEC865F}" destId="{DFA0D9C8-CC84-4564-9A89-71D543F5A1B9}" srcOrd="0" destOrd="0" presId="urn:microsoft.com/office/officeart/2005/8/layout/vList2"/>
    <dgm:cxn modelId="{F288678F-E151-4BAB-9C1B-7461F80D56A4}" type="presParOf" srcId="{A3A5022F-6BD5-4DBE-8580-5D170BEC865F}" destId="{D3D0F237-E8B2-4D5C-A282-D2E16537A8FF}" srcOrd="1" destOrd="0" presId="urn:microsoft.com/office/officeart/2005/8/layout/vList2"/>
    <dgm:cxn modelId="{7324D9F7-36A8-4FF5-87D6-65E8CDF5DC0D}" type="presParOf" srcId="{A3A5022F-6BD5-4DBE-8580-5D170BEC865F}" destId="{86542DD2-BBE2-49D0-959E-33FCECE0412A}" srcOrd="2" destOrd="0" presId="urn:microsoft.com/office/officeart/2005/8/layout/vList2"/>
    <dgm:cxn modelId="{FC96C965-D692-4BA9-ACBE-CF92DE0E360D}" type="presParOf" srcId="{A3A5022F-6BD5-4DBE-8580-5D170BEC865F}" destId="{A42B5DDA-8887-4390-B0DE-74E067155243}" srcOrd="3" destOrd="0" presId="urn:microsoft.com/office/officeart/2005/8/layout/vList2"/>
    <dgm:cxn modelId="{F85E2BAD-B142-4AD8-B159-6AF4BEA75596}" type="presParOf" srcId="{A3A5022F-6BD5-4DBE-8580-5D170BEC865F}" destId="{137A8A24-4221-4A49-ACEA-49D951FB737C}" srcOrd="4" destOrd="0" presId="urn:microsoft.com/office/officeart/2005/8/layout/vList2"/>
    <dgm:cxn modelId="{4E8D4F5F-305A-47D4-BB0D-A3FBFC10FDB1}" type="presParOf" srcId="{A3A5022F-6BD5-4DBE-8580-5D170BEC865F}" destId="{23577E13-E6A7-440F-9B55-5769FD3445ED}" srcOrd="5" destOrd="0" presId="urn:microsoft.com/office/officeart/2005/8/layout/vList2"/>
    <dgm:cxn modelId="{DF01BB43-9B9B-46DF-B9E1-1564281C2A6C}" type="presParOf" srcId="{A3A5022F-6BD5-4DBE-8580-5D170BEC865F}" destId="{C05EACF4-828E-402E-8D47-E82A574B7B2B}" srcOrd="6" destOrd="0" presId="urn:microsoft.com/office/officeart/2005/8/layout/vList2"/>
    <dgm:cxn modelId="{B7795049-C2B5-4946-8445-3265AB301456}" type="presParOf" srcId="{A3A5022F-6BD5-4DBE-8580-5D170BEC865F}" destId="{A2CA46DB-1D03-46BC-BAFE-3CEF11063851}" srcOrd="7" destOrd="0" presId="urn:microsoft.com/office/officeart/2005/8/layout/vList2"/>
    <dgm:cxn modelId="{0DA9032E-B7FB-448F-A5FF-B4974E89F76A}" type="presParOf" srcId="{A3A5022F-6BD5-4DBE-8580-5D170BEC865F}" destId="{EC002161-1727-49AE-8F28-247B8A37B56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0D9C8-CC84-4564-9A89-71D543F5A1B9}">
      <dsp:nvSpPr>
        <dsp:cNvPr id="0" name=""/>
        <dsp:cNvSpPr/>
      </dsp:nvSpPr>
      <dsp:spPr>
        <a:xfrm>
          <a:off x="0" y="163299"/>
          <a:ext cx="7488832" cy="636480"/>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2.2.1 Draw and label a diagram of the </a:t>
          </a:r>
          <a:r>
            <a:rPr lang="it-IT" sz="1600" kern="1200" dirty="0" smtClean="0"/>
            <a:t>ultrastructure of </a:t>
          </a:r>
          <a:r>
            <a:rPr lang="it-IT" sz="1600" i="1" kern="1200" dirty="0" smtClean="0"/>
            <a:t>Escherichia coli </a:t>
          </a:r>
          <a:r>
            <a:rPr lang="it-IT" sz="1600" kern="1200" dirty="0" smtClean="0"/>
            <a:t>(</a:t>
          </a:r>
          <a:r>
            <a:rPr lang="it-IT" sz="1600" i="1" kern="1200" dirty="0" smtClean="0"/>
            <a:t>E. coli</a:t>
          </a:r>
          <a:r>
            <a:rPr lang="it-IT" sz="1600" kern="1200" dirty="0" smtClean="0"/>
            <a:t>) </a:t>
          </a:r>
          <a:r>
            <a:rPr lang="en-GB" sz="1600" kern="1200" dirty="0" smtClean="0"/>
            <a:t>as an example of a prokaryote.</a:t>
          </a:r>
          <a:endParaRPr lang="en-GB" sz="1600" kern="1200" dirty="0"/>
        </a:p>
      </dsp:txBody>
      <dsp:txXfrm>
        <a:off x="31070" y="194369"/>
        <a:ext cx="7426692" cy="574340"/>
      </dsp:txXfrm>
    </dsp:sp>
    <dsp:sp modelId="{86542DD2-BBE2-49D0-959E-33FCECE0412A}">
      <dsp:nvSpPr>
        <dsp:cNvPr id="0" name=""/>
        <dsp:cNvSpPr/>
      </dsp:nvSpPr>
      <dsp:spPr>
        <a:xfrm>
          <a:off x="0" y="845859"/>
          <a:ext cx="7488832" cy="636480"/>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smtClean="0"/>
            <a:t>(The diagram should show the cell wall, plasma membrane, cytoplasm, pili, flagella, ribosomes and nucleoid (region containing naked DNA).</a:t>
          </a:r>
          <a:endParaRPr lang="en-GB" sz="1600" kern="1200"/>
        </a:p>
      </dsp:txBody>
      <dsp:txXfrm>
        <a:off x="31070" y="876929"/>
        <a:ext cx="7426692" cy="574340"/>
      </dsp:txXfrm>
    </dsp:sp>
    <dsp:sp modelId="{137A8A24-4221-4A49-ACEA-49D951FB737C}">
      <dsp:nvSpPr>
        <dsp:cNvPr id="0" name=""/>
        <dsp:cNvSpPr/>
      </dsp:nvSpPr>
      <dsp:spPr>
        <a:xfrm>
          <a:off x="0" y="1528419"/>
          <a:ext cx="7488832" cy="636480"/>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smtClean="0"/>
            <a:t>2.2.2 Annotate the diagram from 2.2.1 with the functions of each named structure.</a:t>
          </a:r>
          <a:endParaRPr lang="en-GB" sz="1600" kern="1200"/>
        </a:p>
      </dsp:txBody>
      <dsp:txXfrm>
        <a:off x="31070" y="1559489"/>
        <a:ext cx="7426692" cy="574340"/>
      </dsp:txXfrm>
    </dsp:sp>
    <dsp:sp modelId="{C05EACF4-828E-402E-8D47-E82A574B7B2B}">
      <dsp:nvSpPr>
        <dsp:cNvPr id="0" name=""/>
        <dsp:cNvSpPr/>
      </dsp:nvSpPr>
      <dsp:spPr>
        <a:xfrm>
          <a:off x="0" y="2210979"/>
          <a:ext cx="7488832" cy="636480"/>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2.2.3 Identify structures from 2.2.1 in electron micrographs of </a:t>
          </a:r>
          <a:r>
            <a:rPr lang="en-GB" sz="1600" i="1" kern="1200" dirty="0" smtClean="0"/>
            <a:t>E. coli</a:t>
          </a:r>
          <a:r>
            <a:rPr lang="en-GB" sz="1600" kern="1200" dirty="0" smtClean="0"/>
            <a:t>.</a:t>
          </a:r>
          <a:endParaRPr lang="en-GB" sz="1600" kern="1200" dirty="0"/>
        </a:p>
      </dsp:txBody>
      <dsp:txXfrm>
        <a:off x="31070" y="2242049"/>
        <a:ext cx="7426692" cy="574340"/>
      </dsp:txXfrm>
    </dsp:sp>
    <dsp:sp modelId="{EC002161-1727-49AE-8F28-247B8A37B562}">
      <dsp:nvSpPr>
        <dsp:cNvPr id="0" name=""/>
        <dsp:cNvSpPr/>
      </dsp:nvSpPr>
      <dsp:spPr>
        <a:xfrm>
          <a:off x="0" y="2893539"/>
          <a:ext cx="7488832" cy="636480"/>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smtClean="0"/>
            <a:t>2.2.4 State that prokaryotic cells divide by binary fission.</a:t>
          </a:r>
          <a:endParaRPr lang="en-GB" sz="1600" kern="1200"/>
        </a:p>
      </dsp:txBody>
      <dsp:txXfrm>
        <a:off x="31070" y="2924609"/>
        <a:ext cx="7426692" cy="5743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622C23B-F302-4442-9272-4C062030D448}" type="datetimeFigureOut">
              <a:rPr lang="en-GB" smtClean="0"/>
              <a:t>22/09/2013</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2A20071-030F-43EC-B77C-337FD2E8140A}" type="slidenum">
              <a:rPr lang="en-GB" smtClean="0"/>
              <a:t>‹#›</a:t>
            </a:fld>
            <a:endParaRPr lang="en-GB"/>
          </a:p>
        </p:txBody>
      </p:sp>
    </p:spTree>
    <p:extLst>
      <p:ext uri="{BB962C8B-B14F-4D97-AF65-F5344CB8AC3E}">
        <p14:creationId xmlns:p14="http://schemas.microsoft.com/office/powerpoint/2010/main" val="1259014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FDE1410-EB66-40D9-9BAA-CF3C790CE997}" type="datetime1">
              <a:rPr lang="en-US" smtClean="0"/>
              <a:t>9/22/2013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IB Biology SFP - Mark Polko</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2D2B3B-882E-40F3-A32F-6DD516915044}"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8376A-6F0E-4BC5-8BC1-14B5429D2E18}" type="datetime1">
              <a:rPr lang="en-US" smtClean="0"/>
              <a:t>9/22/2013</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80A37E-362F-4A7E-AAB4-F98E6B0E0B41}" type="datetime1">
              <a:rPr lang="en-US" smtClean="0"/>
              <a:t>9/22/2013</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BC85D5-EF2D-4108-BEBF-17C55537D511}" type="datetime1">
              <a:rPr lang="en-US" smtClean="0"/>
              <a:t>9/22/2013</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93260A-077E-4CF2-BEC2-B50EF5400F7B}" type="datetime1">
              <a:rPr lang="en-US" smtClean="0"/>
              <a:t>9/22/2013</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FC70443-CBB4-433B-A352-FA71B37D87B9}" type="datetime1">
              <a:rPr lang="en-US" smtClean="0"/>
              <a:t>9/22/2013</a:t>
            </a:fld>
            <a:endParaRPr lang="en-US"/>
          </a:p>
        </p:txBody>
      </p:sp>
      <p:sp>
        <p:nvSpPr>
          <p:cNvPr id="6" name="Footer Placeholder 5"/>
          <p:cNvSpPr>
            <a:spLocks noGrp="1"/>
          </p:cNvSpPr>
          <p:nvPr>
            <p:ph type="ftr" sz="quarter" idx="11"/>
          </p:nvPr>
        </p:nvSpPr>
        <p:spPr/>
        <p:txBody>
          <a:bodyPr/>
          <a:lstStyle/>
          <a:p>
            <a:r>
              <a:rPr lang="en-US" smtClean="0"/>
              <a:t>IB Biology SFP - Mark Polko</a:t>
            </a:r>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D06B31-7DA7-4FCB-AE4F-1CF433CBDF7C}" type="datetime1">
              <a:rPr lang="en-US" smtClean="0"/>
              <a:t>9/22/2013</a:t>
            </a:fld>
            <a:endParaRPr lang="en-US"/>
          </a:p>
        </p:txBody>
      </p:sp>
      <p:sp>
        <p:nvSpPr>
          <p:cNvPr id="8" name="Footer Placeholder 7"/>
          <p:cNvSpPr>
            <a:spLocks noGrp="1"/>
          </p:cNvSpPr>
          <p:nvPr>
            <p:ph type="ftr" sz="quarter" idx="11"/>
          </p:nvPr>
        </p:nvSpPr>
        <p:spPr/>
        <p:txBody>
          <a:bodyPr/>
          <a:lstStyle/>
          <a:p>
            <a:r>
              <a:rPr lang="en-US" smtClean="0"/>
              <a:t>IB Biology SFP - Mark Polko</a:t>
            </a:r>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25BAD-35E8-4AC1-906A-9CA51BABE166}" type="datetime1">
              <a:rPr lang="en-US" smtClean="0"/>
              <a:t>9/22/2013</a:t>
            </a:fld>
            <a:endParaRPr lang="en-US"/>
          </a:p>
        </p:txBody>
      </p:sp>
      <p:sp>
        <p:nvSpPr>
          <p:cNvPr id="4" name="Footer Placeholder 3"/>
          <p:cNvSpPr>
            <a:spLocks noGrp="1"/>
          </p:cNvSpPr>
          <p:nvPr>
            <p:ph type="ftr" sz="quarter" idx="11"/>
          </p:nvPr>
        </p:nvSpPr>
        <p:spPr/>
        <p:txBody>
          <a:bodyPr/>
          <a:lstStyle/>
          <a:p>
            <a:r>
              <a:rPr lang="en-US" smtClean="0"/>
              <a:t>IB Biology SFP - Mark Polko</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1C944-0708-44C6-839C-79B31600A10E}" type="datetime1">
              <a:rPr lang="en-US" smtClean="0"/>
              <a:t>9/22/2013</a:t>
            </a:fld>
            <a:endParaRPr lang="en-US"/>
          </a:p>
        </p:txBody>
      </p:sp>
      <p:sp>
        <p:nvSpPr>
          <p:cNvPr id="3" name="Footer Placeholder 2"/>
          <p:cNvSpPr>
            <a:spLocks noGrp="1"/>
          </p:cNvSpPr>
          <p:nvPr>
            <p:ph type="ftr" sz="quarter" idx="11"/>
          </p:nvPr>
        </p:nvSpPr>
        <p:spPr/>
        <p:txBody>
          <a:bodyPr/>
          <a:lstStyle/>
          <a:p>
            <a:r>
              <a:rPr lang="en-US" smtClean="0"/>
              <a:t>IB Biology SFP - Mark Polko</a:t>
            </a:r>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DBCD69-00CA-4272-B4A6-EE93FAF1A8E1}" type="datetime1">
              <a:rPr lang="en-US" smtClean="0"/>
              <a:t>9/22/2013</a:t>
            </a:fld>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IB Biology SFP - Mark Polko</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EE7F6-FEB7-45E7-94F4-75C4FD9638B4}" type="datetime1">
              <a:rPr lang="en-US" smtClean="0"/>
              <a:t>9/22/2013</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IB Biology SFP - Mark Polko</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47904C7-27A4-4C04-BE2B-1694AE4406B9}" type="datetime1">
              <a:rPr lang="en-US" smtClean="0"/>
              <a:t>9/22/2013</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IB Biology SFP - Mark Polko</a:t>
            </a: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highered.mcgraw-hill.com/olcweb/cgi/pluginpop.cgi?it=swf::500::500::/sites/dl/free/0073375225/594358/BinaryFission.swf::BinaryFiss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www.phschool.com/science/biology_place/biocoach/images/cells/allcell.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hysonsbisons.wikispaces.com/file/view/001.jpg/115267095/487x453/001.jp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a:t>
            </a:r>
            <a:r>
              <a:rPr lang="en-GB" dirty="0"/>
              <a:t>2 </a:t>
            </a:r>
            <a:r>
              <a:rPr lang="en-GB" dirty="0">
                <a:solidFill>
                  <a:schemeClr val="tx1">
                    <a:lumMod val="65000"/>
                    <a:lumOff val="35000"/>
                  </a:schemeClr>
                </a:solidFill>
              </a:rPr>
              <a:t>Cells</a:t>
            </a:r>
            <a:br>
              <a:rPr lang="en-GB" dirty="0">
                <a:solidFill>
                  <a:schemeClr val="tx1">
                    <a:lumMod val="65000"/>
                    <a:lumOff val="35000"/>
                  </a:schemeClr>
                </a:solidFill>
              </a:rPr>
            </a:br>
            <a:endParaRPr lang="en-GB" dirty="0">
              <a:solidFill>
                <a:schemeClr val="tx1">
                  <a:lumMod val="65000"/>
                  <a:lumOff val="35000"/>
                </a:schemeClr>
              </a:solidFill>
            </a:endParaRPr>
          </a:p>
        </p:txBody>
      </p:sp>
      <p:sp>
        <p:nvSpPr>
          <p:cNvPr id="3" name="Subtitle 2"/>
          <p:cNvSpPr>
            <a:spLocks noGrp="1"/>
          </p:cNvSpPr>
          <p:nvPr>
            <p:ph type="subTitle" idx="1"/>
          </p:nvPr>
        </p:nvSpPr>
        <p:spPr/>
        <p:txBody>
          <a:bodyPr>
            <a:normAutofit/>
          </a:bodyPr>
          <a:lstStyle/>
          <a:p>
            <a:r>
              <a:rPr lang="en-GB" sz="2400" dirty="0" smtClean="0">
                <a:solidFill>
                  <a:srgbClr val="00B050"/>
                </a:solidFill>
              </a:rPr>
              <a:t>2.2 </a:t>
            </a:r>
            <a:r>
              <a:rPr lang="en-GB" sz="2400" dirty="0" err="1" smtClean="0">
                <a:solidFill>
                  <a:srgbClr val="00B050"/>
                </a:solidFill>
              </a:rPr>
              <a:t>Prokariotic</a:t>
            </a:r>
            <a:r>
              <a:rPr lang="en-GB" sz="2400" dirty="0" smtClean="0">
                <a:solidFill>
                  <a:srgbClr val="00B050"/>
                </a:solidFill>
              </a:rPr>
              <a:t> cells</a:t>
            </a:r>
            <a:endParaRPr lang="en-GB" sz="2400" dirty="0">
              <a:solidFill>
                <a:srgbClr val="00B05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6550" cy="914400"/>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smtClean="0"/>
              <a:t>IB Biology SFP - Mark Polko</a:t>
            </a:r>
            <a:endParaRPr lang="en-US"/>
          </a:p>
        </p:txBody>
      </p:sp>
      <p:sp>
        <p:nvSpPr>
          <p:cNvPr id="8" name="Slide Number Placeholder 7"/>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455435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10</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2636672" y="4437112"/>
            <a:ext cx="711192"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503549" y="1052736"/>
            <a:ext cx="8424936" cy="2308324"/>
          </a:xfrm>
          <a:prstGeom prst="rect">
            <a:avLst/>
          </a:prstGeom>
        </p:spPr>
        <p:txBody>
          <a:bodyPr wrap="square">
            <a:spAutoFit/>
          </a:bodyPr>
          <a:lstStyle/>
          <a:p>
            <a:r>
              <a:rPr lang="en-GB" b="1" dirty="0" err="1">
                <a:solidFill>
                  <a:srgbClr val="92D050"/>
                </a:solidFill>
              </a:rPr>
              <a:t>Pili</a:t>
            </a:r>
            <a:endParaRPr lang="en-GB" b="1" dirty="0">
              <a:solidFill>
                <a:srgbClr val="92D050"/>
              </a:solidFill>
            </a:endParaRPr>
          </a:p>
          <a:p>
            <a:pPr marL="285750" indent="-285750">
              <a:buFontTx/>
              <a:buChar char="-"/>
            </a:pPr>
            <a:r>
              <a:rPr lang="en-GB" dirty="0" err="1" smtClean="0"/>
              <a:t>Pili</a:t>
            </a:r>
            <a:r>
              <a:rPr lang="en-GB" dirty="0" smtClean="0"/>
              <a:t> </a:t>
            </a:r>
            <a:r>
              <a:rPr lang="en-GB" dirty="0"/>
              <a:t>are thin protein tubes. They are found on the </a:t>
            </a:r>
            <a:r>
              <a:rPr lang="en-GB" dirty="0" smtClean="0"/>
              <a:t>outside of </a:t>
            </a:r>
            <a:r>
              <a:rPr lang="en-GB" dirty="0"/>
              <a:t>the plasma membrane. </a:t>
            </a:r>
            <a:endParaRPr lang="en-GB" dirty="0" smtClean="0"/>
          </a:p>
          <a:p>
            <a:pPr marL="285750" indent="-285750">
              <a:buFontTx/>
              <a:buChar char="-"/>
            </a:pPr>
            <a:r>
              <a:rPr lang="en-GB" dirty="0" smtClean="0"/>
              <a:t>There </a:t>
            </a:r>
            <a:r>
              <a:rPr lang="en-GB" dirty="0"/>
              <a:t>are two types of </a:t>
            </a:r>
            <a:r>
              <a:rPr lang="en-GB" dirty="0" err="1"/>
              <a:t>pili</a:t>
            </a:r>
            <a:r>
              <a:rPr lang="en-GB" dirty="0"/>
              <a:t>: attachment </a:t>
            </a:r>
            <a:r>
              <a:rPr lang="en-GB" dirty="0" err="1"/>
              <a:t>pili</a:t>
            </a:r>
            <a:r>
              <a:rPr lang="en-GB" dirty="0"/>
              <a:t> (</a:t>
            </a:r>
            <a:r>
              <a:rPr lang="en-GB" dirty="0" smtClean="0"/>
              <a:t>sometimes known </a:t>
            </a:r>
            <a:r>
              <a:rPr lang="en-GB" dirty="0"/>
              <a:t>as fimbriae) and conjugation </a:t>
            </a:r>
            <a:r>
              <a:rPr lang="en-GB" dirty="0" err="1"/>
              <a:t>pili</a:t>
            </a:r>
            <a:r>
              <a:rPr lang="en-GB" dirty="0"/>
              <a:t> (</a:t>
            </a:r>
            <a:r>
              <a:rPr lang="en-GB" dirty="0" smtClean="0"/>
              <a:t>sometimes known </a:t>
            </a:r>
            <a:r>
              <a:rPr lang="en-GB" dirty="0"/>
              <a:t>as sex </a:t>
            </a:r>
            <a:r>
              <a:rPr lang="en-GB" dirty="0" err="1"/>
              <a:t>pili</a:t>
            </a:r>
            <a:r>
              <a:rPr lang="en-GB" dirty="0" smtClean="0"/>
              <a:t>).</a:t>
            </a:r>
          </a:p>
          <a:p>
            <a:pPr marL="285750" indent="-285750">
              <a:buFontTx/>
              <a:buChar char="-"/>
            </a:pPr>
            <a:r>
              <a:rPr lang="en-GB" dirty="0" smtClean="0"/>
              <a:t>Prokaryotes </a:t>
            </a:r>
            <a:r>
              <a:rPr lang="en-GB" dirty="0"/>
              <a:t>are likely to have </a:t>
            </a:r>
            <a:r>
              <a:rPr lang="en-GB" dirty="0" smtClean="0"/>
              <a:t>many attachment </a:t>
            </a:r>
            <a:r>
              <a:rPr lang="en-GB" dirty="0" err="1"/>
              <a:t>pili</a:t>
            </a:r>
            <a:r>
              <a:rPr lang="en-GB" dirty="0"/>
              <a:t>. At the end of the </a:t>
            </a:r>
            <a:r>
              <a:rPr lang="en-GB" dirty="0" err="1"/>
              <a:t>pilus</a:t>
            </a:r>
            <a:r>
              <a:rPr lang="en-GB" dirty="0"/>
              <a:t>, there is a </a:t>
            </a:r>
            <a:r>
              <a:rPr lang="en-GB" dirty="0" smtClean="0"/>
              <a:t>sticky section </a:t>
            </a:r>
            <a:r>
              <a:rPr lang="en-GB" dirty="0"/>
              <a:t>which allows </a:t>
            </a:r>
            <a:r>
              <a:rPr lang="en-GB" i="1" dirty="0"/>
              <a:t>E. coli </a:t>
            </a:r>
            <a:r>
              <a:rPr lang="en-GB" dirty="0"/>
              <a:t>to stick to a surface such as </a:t>
            </a:r>
            <a:r>
              <a:rPr lang="en-GB" dirty="0" smtClean="0"/>
              <a:t>the cell </a:t>
            </a:r>
            <a:r>
              <a:rPr lang="en-GB" dirty="0"/>
              <a:t>membrane of another cell.</a:t>
            </a:r>
            <a:endParaRPr lang="en-GB" dirty="0"/>
          </a:p>
        </p:txBody>
      </p:sp>
      <p:grpSp>
        <p:nvGrpSpPr>
          <p:cNvPr id="11" name="Group 10"/>
          <p:cNvGrpSpPr/>
          <p:nvPr/>
        </p:nvGrpSpPr>
        <p:grpSpPr>
          <a:xfrm>
            <a:off x="971601" y="45147"/>
            <a:ext cx="7488832" cy="636480"/>
            <a:chOff x="0" y="1528419"/>
            <a:chExt cx="7488832" cy="636480"/>
          </a:xfrm>
          <a:scene3d>
            <a:camera prst="orthographicFront"/>
            <a:lightRig rig="flat" dir="t"/>
          </a:scene3d>
        </p:grpSpPr>
        <p:sp>
          <p:nvSpPr>
            <p:cNvPr id="12" name="Rounded Rectangle 11"/>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33570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11</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39552" y="1325667"/>
            <a:ext cx="8892480" cy="1477328"/>
          </a:xfrm>
          <a:prstGeom prst="rect">
            <a:avLst/>
          </a:prstGeom>
        </p:spPr>
        <p:txBody>
          <a:bodyPr wrap="square">
            <a:spAutoFit/>
          </a:bodyPr>
          <a:lstStyle/>
          <a:p>
            <a:r>
              <a:rPr lang="en-GB" b="1" dirty="0" err="1" smtClean="0">
                <a:solidFill>
                  <a:srgbClr val="92D050"/>
                </a:solidFill>
              </a:rPr>
              <a:t>Pili</a:t>
            </a:r>
            <a:endParaRPr lang="en-GB" b="1" dirty="0" smtClean="0">
              <a:solidFill>
                <a:srgbClr val="92D050"/>
              </a:solidFill>
            </a:endParaRPr>
          </a:p>
          <a:p>
            <a:r>
              <a:rPr lang="en-GB" dirty="0" smtClean="0"/>
              <a:t>There </a:t>
            </a:r>
            <a:r>
              <a:rPr lang="en-GB" dirty="0"/>
              <a:t>tend to be only a few conjugation </a:t>
            </a:r>
            <a:r>
              <a:rPr lang="en-GB" dirty="0" err="1"/>
              <a:t>pili</a:t>
            </a:r>
            <a:r>
              <a:rPr lang="en-GB" dirty="0"/>
              <a:t>. They </a:t>
            </a:r>
            <a:r>
              <a:rPr lang="en-GB" dirty="0" smtClean="0"/>
              <a:t>are much </a:t>
            </a:r>
            <a:r>
              <a:rPr lang="en-GB" dirty="0"/>
              <a:t>longer than the attachment </a:t>
            </a:r>
            <a:r>
              <a:rPr lang="en-GB" dirty="0" err="1"/>
              <a:t>pili</a:t>
            </a:r>
            <a:r>
              <a:rPr lang="en-GB" dirty="0"/>
              <a:t> and play a role </a:t>
            </a:r>
            <a:r>
              <a:rPr lang="en-GB" dirty="0" smtClean="0"/>
              <a:t>in bacterial </a:t>
            </a:r>
            <a:r>
              <a:rPr lang="en-GB" dirty="0"/>
              <a:t>conjugation. They build a bridge between </a:t>
            </a:r>
            <a:r>
              <a:rPr lang="en-GB" dirty="0" smtClean="0"/>
              <a:t>the </a:t>
            </a:r>
            <a:r>
              <a:rPr lang="en-GB" dirty="0" err="1" smtClean="0"/>
              <a:t>cytoplasms</a:t>
            </a:r>
            <a:r>
              <a:rPr lang="en-GB" dirty="0" smtClean="0"/>
              <a:t> </a:t>
            </a:r>
            <a:r>
              <a:rPr lang="en-GB" dirty="0"/>
              <a:t>of two bacterial cells and allow a plasmid to be</a:t>
            </a:r>
          </a:p>
          <a:p>
            <a:r>
              <a:rPr lang="en-GB" dirty="0"/>
              <a:t>transferred from one bacterial cell to another. </a:t>
            </a:r>
            <a:endParaRPr lang="en-GB" dirty="0"/>
          </a:p>
        </p:txBody>
      </p:sp>
      <p:sp>
        <p:nvSpPr>
          <p:cNvPr id="12" name="Oval 11"/>
          <p:cNvSpPr/>
          <p:nvPr/>
        </p:nvSpPr>
        <p:spPr>
          <a:xfrm>
            <a:off x="2636672" y="4437112"/>
            <a:ext cx="711192"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316" name="Picture 4" descr="http://imgc.allpostersimages.com/images/P-473-488-90/64/6454/5RIH100Z/posters/terry-beveridge-proteus-mirabilis-bacteria-with-peritrichous-flagella-and-small-fimbrae-and-pi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2352" y="1305855"/>
            <a:ext cx="4047330" cy="5396441"/>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971601" y="45147"/>
            <a:ext cx="7488832" cy="636480"/>
            <a:chOff x="0" y="1528419"/>
            <a:chExt cx="7488832" cy="636480"/>
          </a:xfrm>
          <a:scene3d>
            <a:camera prst="orthographicFront"/>
            <a:lightRig rig="flat" dir="t"/>
          </a:scene3d>
        </p:grpSpPr>
        <p:sp>
          <p:nvSpPr>
            <p:cNvPr id="14" name="Rounded Rectangle 13"/>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200715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12"/>
                                        </p:tgtEl>
                                      </p:cBhvr>
                                    </p:animEffect>
                                    <p:animScale>
                                      <p:cBhvr>
                                        <p:cTn id="7" dur="250" autoRev="1" fill="hold"/>
                                        <p:tgtEl>
                                          <p:spTgt spid="1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anim calcmode="lin" valueType="num">
                                      <p:cBhvr>
                                        <p:cTn id="1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fade">
                                      <p:cBhvr>
                                        <p:cTn id="19" dur="1000"/>
                                        <p:tgtEl>
                                          <p:spTgt spid="11">
                                            <p:txEl>
                                              <p:pRg st="1" end="1"/>
                                            </p:txEl>
                                          </p:spTgt>
                                        </p:tgtEl>
                                      </p:cBhvr>
                                    </p:animEffect>
                                    <p:anim calcmode="lin" valueType="num">
                                      <p:cBhvr>
                                        <p:cTn id="20"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fade">
                                      <p:cBhvr>
                                        <p:cTn id="24" dur="1000"/>
                                        <p:tgtEl>
                                          <p:spTgt spid="11">
                                            <p:txEl>
                                              <p:pRg st="2" end="2"/>
                                            </p:txEl>
                                          </p:spTgt>
                                        </p:tgtEl>
                                      </p:cBhvr>
                                    </p:animEffect>
                                    <p:anim calcmode="lin" valueType="num">
                                      <p:cBhvr>
                                        <p:cTn id="2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316"/>
                                        </p:tgtEl>
                                        <p:attrNameLst>
                                          <p:attrName>style.visibility</p:attrName>
                                        </p:attrNameLst>
                                      </p:cBhvr>
                                      <p:to>
                                        <p:strVal val="visible"/>
                                      </p:to>
                                    </p:set>
                                    <p:animEffect transition="in" filter="fade">
                                      <p:cBhvr>
                                        <p:cTn id="31" dur="1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12</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rot="1860690">
            <a:off x="5266157" y="3738391"/>
            <a:ext cx="1686832" cy="300414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863215" y="1181651"/>
            <a:ext cx="7494030" cy="1200329"/>
          </a:xfrm>
          <a:prstGeom prst="rect">
            <a:avLst/>
          </a:prstGeom>
        </p:spPr>
        <p:txBody>
          <a:bodyPr wrap="square">
            <a:spAutoFit/>
          </a:bodyPr>
          <a:lstStyle/>
          <a:p>
            <a:r>
              <a:rPr lang="en-GB" b="1" dirty="0">
                <a:solidFill>
                  <a:srgbClr val="92D050"/>
                </a:solidFill>
              </a:rPr>
              <a:t>Flagella</a:t>
            </a:r>
          </a:p>
          <a:p>
            <a:r>
              <a:rPr lang="en-GB" dirty="0" err="1"/>
              <a:t>Flagellae</a:t>
            </a:r>
            <a:r>
              <a:rPr lang="en-GB" dirty="0"/>
              <a:t> are long thread-like structures, made of </a:t>
            </a:r>
            <a:r>
              <a:rPr lang="en-GB" dirty="0" smtClean="0"/>
              <a:t>protein. They </a:t>
            </a:r>
            <a:r>
              <a:rPr lang="en-GB" dirty="0"/>
              <a:t>are attached to the cell surface and they allow </a:t>
            </a:r>
            <a:r>
              <a:rPr lang="en-GB" dirty="0" smtClean="0"/>
              <a:t>the bacterium </a:t>
            </a:r>
            <a:r>
              <a:rPr lang="en-GB" dirty="0"/>
              <a:t>to move in a fluid environment.</a:t>
            </a:r>
            <a:endParaRPr lang="en-GB" dirty="0"/>
          </a:p>
        </p:txBody>
      </p:sp>
      <p:grpSp>
        <p:nvGrpSpPr>
          <p:cNvPr id="15" name="Group 14"/>
          <p:cNvGrpSpPr/>
          <p:nvPr/>
        </p:nvGrpSpPr>
        <p:grpSpPr>
          <a:xfrm>
            <a:off x="971601" y="45147"/>
            <a:ext cx="7488832" cy="636480"/>
            <a:chOff x="0" y="1528419"/>
            <a:chExt cx="7488832" cy="636480"/>
          </a:xfrm>
          <a:scene3d>
            <a:camera prst="orthographicFront"/>
            <a:lightRig rig="flat" dir="t"/>
          </a:scene3d>
        </p:grpSpPr>
        <p:sp>
          <p:nvSpPr>
            <p:cNvPr id="16" name="Rounded Rectangle 15"/>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7"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5707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13</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3347864" y="3356992"/>
            <a:ext cx="1264964" cy="57606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855322" y="1340768"/>
            <a:ext cx="7501923" cy="1477328"/>
          </a:xfrm>
          <a:prstGeom prst="rect">
            <a:avLst/>
          </a:prstGeom>
        </p:spPr>
        <p:txBody>
          <a:bodyPr wrap="square">
            <a:spAutoFit/>
          </a:bodyPr>
          <a:lstStyle/>
          <a:p>
            <a:r>
              <a:rPr lang="en-GB" b="1" dirty="0">
                <a:solidFill>
                  <a:srgbClr val="92D050"/>
                </a:solidFill>
              </a:rPr>
              <a:t>Ribosome</a:t>
            </a:r>
          </a:p>
          <a:p>
            <a:r>
              <a:rPr lang="en-GB" dirty="0"/>
              <a:t>Ribosomes consist of RNA and proteins, they play a key </a:t>
            </a:r>
            <a:r>
              <a:rPr lang="en-GB" dirty="0" smtClean="0"/>
              <a:t>role in </a:t>
            </a:r>
            <a:r>
              <a:rPr lang="en-GB" dirty="0"/>
              <a:t>protein synthesis. The process is called translation (</a:t>
            </a:r>
            <a:r>
              <a:rPr lang="en-GB" i="1" dirty="0" smtClean="0"/>
              <a:t>see also </a:t>
            </a:r>
            <a:r>
              <a:rPr lang="en-GB" i="1" dirty="0"/>
              <a:t>Topic </a:t>
            </a:r>
            <a:r>
              <a:rPr lang="en-GB" i="1" dirty="0" smtClean="0"/>
              <a:t>3.5 later in this course</a:t>
            </a:r>
            <a:r>
              <a:rPr lang="en-GB" dirty="0" smtClean="0"/>
              <a:t>). They are present in very high numbers in cells with high protein production.</a:t>
            </a:r>
            <a:endParaRPr lang="en-GB" dirty="0"/>
          </a:p>
        </p:txBody>
      </p:sp>
      <p:grpSp>
        <p:nvGrpSpPr>
          <p:cNvPr id="11" name="Group 10"/>
          <p:cNvGrpSpPr/>
          <p:nvPr/>
        </p:nvGrpSpPr>
        <p:grpSpPr>
          <a:xfrm>
            <a:off x="971601" y="45147"/>
            <a:ext cx="7488832" cy="636480"/>
            <a:chOff x="0" y="1528419"/>
            <a:chExt cx="7488832" cy="636480"/>
          </a:xfrm>
          <a:scene3d>
            <a:camera prst="orthographicFront"/>
            <a:lightRig rig="flat" dir="t"/>
          </a:scene3d>
        </p:grpSpPr>
        <p:sp>
          <p:nvSpPr>
            <p:cNvPr id="12" name="Rounded Rectangle 11"/>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280109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14</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5148064" y="5938866"/>
            <a:ext cx="1944216" cy="57606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868413" y="1196752"/>
            <a:ext cx="7956376" cy="2031325"/>
          </a:xfrm>
          <a:prstGeom prst="rect">
            <a:avLst/>
          </a:prstGeom>
        </p:spPr>
        <p:txBody>
          <a:bodyPr wrap="square">
            <a:spAutoFit/>
          </a:bodyPr>
          <a:lstStyle/>
          <a:p>
            <a:r>
              <a:rPr lang="en-GB" b="1" dirty="0" smtClean="0">
                <a:solidFill>
                  <a:srgbClr val="92D050"/>
                </a:solidFill>
              </a:rPr>
              <a:t>Nucleoid region</a:t>
            </a:r>
            <a:endParaRPr lang="en-GB" b="1" dirty="0">
              <a:solidFill>
                <a:srgbClr val="92D050"/>
              </a:solidFill>
            </a:endParaRPr>
          </a:p>
          <a:p>
            <a:r>
              <a:rPr lang="en-GB" dirty="0"/>
              <a:t>The nucleoid region of the cell contains the DNA </a:t>
            </a:r>
            <a:r>
              <a:rPr lang="en-GB" dirty="0" smtClean="0"/>
              <a:t>which contains </a:t>
            </a:r>
            <a:r>
              <a:rPr lang="en-GB" dirty="0"/>
              <a:t>the genetic </a:t>
            </a:r>
            <a:r>
              <a:rPr lang="en-GB" dirty="0" smtClean="0"/>
              <a:t>material. It </a:t>
            </a:r>
            <a:r>
              <a:rPr lang="en-GB" dirty="0"/>
              <a:t>is the area from which all processes in the cell are</a:t>
            </a:r>
          </a:p>
          <a:p>
            <a:r>
              <a:rPr lang="en-GB" dirty="0"/>
              <a:t>controlled</a:t>
            </a:r>
            <a:r>
              <a:rPr lang="en-GB" dirty="0" smtClean="0"/>
              <a:t>. It is composed out of one singular, long, continuous threat of circular DNA. In addition to the bacterial DNA, some bacteria also have a plasmid, small, circular DNA molecules which are not connected to the main bacterial chromosome. </a:t>
            </a:r>
            <a:endParaRPr lang="en-GB" dirty="0"/>
          </a:p>
        </p:txBody>
      </p:sp>
      <p:sp>
        <p:nvSpPr>
          <p:cNvPr id="11" name="Oval 10"/>
          <p:cNvSpPr/>
          <p:nvPr/>
        </p:nvSpPr>
        <p:spPr>
          <a:xfrm rot="20159102">
            <a:off x="3542592" y="4551815"/>
            <a:ext cx="2193000" cy="100538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2636672" y="4355386"/>
            <a:ext cx="925396" cy="14401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a:off x="2267744" y="2852936"/>
            <a:ext cx="504449" cy="1502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35696" y="2852936"/>
            <a:ext cx="80097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971601" y="45147"/>
            <a:ext cx="7488832" cy="636480"/>
            <a:chOff x="0" y="1528419"/>
            <a:chExt cx="7488832" cy="636480"/>
          </a:xfrm>
          <a:scene3d>
            <a:camera prst="orthographicFront"/>
            <a:lightRig rig="flat" dir="t"/>
          </a:scene3d>
        </p:grpSpPr>
        <p:sp>
          <p:nvSpPr>
            <p:cNvPr id="19" name="Rounded Rectangle 18"/>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0"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151104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par>
                          <p:cTn id="8" fill="hold">
                            <p:stCondLst>
                              <p:cond delay="500"/>
                            </p:stCondLst>
                            <p:childTnLst>
                              <p:par>
                                <p:cTn id="9" presetID="26" presetClass="emph" presetSubtype="0" repeatCount="indefinite" fill="hold" grpId="0" nodeType="afterEffect">
                                  <p:stCondLst>
                                    <p:cond delay="0"/>
                                  </p:stCondLst>
                                  <p:childTnLst>
                                    <p:animEffect transition="out" filter="fade">
                                      <p:cBhvr>
                                        <p:cTn id="10" dur="500" tmFilter="0, 0; .2, .5; .8, .5; 1, 0"/>
                                        <p:tgtEl>
                                          <p:spTgt spid="11"/>
                                        </p:tgtEl>
                                      </p:cBhvr>
                                    </p:animEffect>
                                    <p:animScale>
                                      <p:cBhvr>
                                        <p:cTn id="11" dur="250" autoRev="1" fill="hold"/>
                                        <p:tgtEl>
                                          <p:spTgt spid="11"/>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0"/>
                                        <p:tgtEl>
                                          <p:spTgt spid="2">
                                            <p:txEl>
                                              <p:pRg st="0" end="0"/>
                                            </p:txEl>
                                          </p:spTgt>
                                        </p:tgtEl>
                                      </p:cBhvr>
                                    </p:animEffect>
                                    <p:anim calcmode="lin" valueType="num">
                                      <p:cBhvr>
                                        <p:cTn id="1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1"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par>
                          <p:cTn id="40" fill="hold">
                            <p:stCondLst>
                              <p:cond delay="500"/>
                            </p:stCondLst>
                            <p:childTnLst>
                              <p:par>
                                <p:cTn id="41" presetID="26" presetClass="emph" presetSubtype="0" repeatCount="indefinite" fill="hold" nodeType="afterEffect">
                                  <p:stCondLst>
                                    <p:cond delay="0"/>
                                  </p:stCondLst>
                                  <p:childTnLst>
                                    <p:animEffect transition="out" filter="fade">
                                      <p:cBhvr>
                                        <p:cTn id="42" dur="500" tmFilter="0, 0; .2, .5; .8, .5; 1, 0"/>
                                        <p:tgtEl>
                                          <p:spTgt spid="15"/>
                                        </p:tgtEl>
                                      </p:cBhvr>
                                    </p:animEffect>
                                    <p:animScale>
                                      <p:cBhvr>
                                        <p:cTn id="43" dur="250" autoRev="1" fill="hold"/>
                                        <p:tgtEl>
                                          <p:spTgt spid="15"/>
                                        </p:tgtEl>
                                      </p:cBhvr>
                                      <p:by x="105000" y="105000"/>
                                    </p:animScale>
                                  </p:childTnLst>
                                </p:cTn>
                              </p:par>
                              <p:par>
                                <p:cTn id="44" presetID="26" presetClass="emph" presetSubtype="0" repeatCount="indefinite" fill="hold" nodeType="withEffect">
                                  <p:stCondLst>
                                    <p:cond delay="0"/>
                                  </p:stCondLst>
                                  <p:childTnLst>
                                    <p:animEffect transition="out" filter="fade">
                                      <p:cBhvr>
                                        <p:cTn id="45" dur="500" tmFilter="0, 0; .2, .5; .8, .5; 1, 0"/>
                                        <p:tgtEl>
                                          <p:spTgt spid="13"/>
                                        </p:tgtEl>
                                      </p:cBhvr>
                                    </p:animEffect>
                                    <p:animScale>
                                      <p:cBhvr>
                                        <p:cTn id="46" dur="250" autoRev="1" fill="hold"/>
                                        <p:tgtEl>
                                          <p:spTgt spid="13"/>
                                        </p:tgtEl>
                                      </p:cBhvr>
                                      <p:by x="105000" y="105000"/>
                                    </p:animScale>
                                  </p:childTnLst>
                                </p:cTn>
                              </p:par>
                              <p:par>
                                <p:cTn id="47" presetID="26" presetClass="emph" presetSubtype="0" repeatCount="indefinite" fill="hold" grpId="0" nodeType="withEffect">
                                  <p:stCondLst>
                                    <p:cond delay="0"/>
                                  </p:stCondLst>
                                  <p:childTnLst>
                                    <p:animEffect transition="out" filter="fade">
                                      <p:cBhvr>
                                        <p:cTn id="48" dur="500" tmFilter="0, 0; .2, .5; .8, .5; 1, 0"/>
                                        <p:tgtEl>
                                          <p:spTgt spid="12"/>
                                        </p:tgtEl>
                                      </p:cBhvr>
                                    </p:animEffect>
                                    <p:animScale>
                                      <p:cBhvr>
                                        <p:cTn id="49"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2"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15</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15362" name="Picture 2" descr="http://ibguides.com/images/2.2.2.png"/>
          <p:cNvPicPr>
            <a:picLocks noChangeAspect="1" noChangeArrowheads="1"/>
          </p:cNvPicPr>
          <p:nvPr/>
        </p:nvPicPr>
        <p:blipFill rotWithShape="1">
          <a:blip r:embed="rId2">
            <a:extLst>
              <a:ext uri="{28A0092B-C50C-407E-A947-70E740481C1C}">
                <a14:useLocalDpi xmlns:a14="http://schemas.microsoft.com/office/drawing/2010/main" val="0"/>
              </a:ext>
            </a:extLst>
          </a:blip>
          <a:srcRect l="9205" t="9066" r="5339" b="11416"/>
          <a:stretch/>
        </p:blipFill>
        <p:spPr bwMode="auto">
          <a:xfrm>
            <a:off x="395536" y="1242285"/>
            <a:ext cx="8457051" cy="4493472"/>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1126185" y="260648"/>
            <a:ext cx="7488832" cy="636480"/>
            <a:chOff x="0" y="2210979"/>
            <a:chExt cx="7488832" cy="636480"/>
          </a:xfrm>
          <a:scene3d>
            <a:camera prst="orthographicFront"/>
            <a:lightRig rig="flat" dir="t"/>
          </a:scene3d>
        </p:grpSpPr>
        <p:sp>
          <p:nvSpPr>
            <p:cNvPr id="7" name="Rounded Rectangle 6"/>
            <p:cNvSpPr/>
            <p:nvPr/>
          </p:nvSpPr>
          <p:spPr>
            <a:xfrm>
              <a:off x="0" y="221097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31070" y="224204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2.2.3 Identify structures from 2.2.1 in electron micrographs of </a:t>
              </a:r>
              <a:r>
                <a:rPr lang="en-GB" sz="1600" i="1" kern="1200" dirty="0" smtClean="0"/>
                <a:t>E. coli</a:t>
              </a:r>
              <a:r>
                <a:rPr lang="en-GB" sz="1600" kern="1200" dirty="0" smtClean="0"/>
                <a:t>.</a:t>
              </a:r>
              <a:endParaRPr lang="en-GB" sz="1600" kern="1200" dirty="0"/>
            </a:p>
          </p:txBody>
        </p:sp>
      </p:grpSp>
    </p:spTree>
    <p:extLst>
      <p:ext uri="{BB962C8B-B14F-4D97-AF65-F5344CB8AC3E}">
        <p14:creationId xmlns:p14="http://schemas.microsoft.com/office/powerpoint/2010/main" val="2436792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16</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11" name="Group 10"/>
          <p:cNvGrpSpPr/>
          <p:nvPr/>
        </p:nvGrpSpPr>
        <p:grpSpPr>
          <a:xfrm>
            <a:off x="971601" y="260648"/>
            <a:ext cx="7488832" cy="636480"/>
            <a:chOff x="0" y="2893539"/>
            <a:chExt cx="7488832" cy="636480"/>
          </a:xfrm>
          <a:scene3d>
            <a:camera prst="orthographicFront"/>
            <a:lightRig rig="flat" dir="t"/>
          </a:scene3d>
        </p:grpSpPr>
        <p:sp>
          <p:nvSpPr>
            <p:cNvPr id="12" name="Rounded Rectangle 11"/>
            <p:cNvSpPr/>
            <p:nvPr/>
          </p:nvSpPr>
          <p:spPr>
            <a:xfrm>
              <a:off x="0" y="289353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4"/>
            <p:cNvSpPr/>
            <p:nvPr/>
          </p:nvSpPr>
          <p:spPr>
            <a:xfrm>
              <a:off x="31070" y="292460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smtClean="0"/>
                <a:t>2.2.4 State that prokaryotic cells divide by binary fission.</a:t>
              </a:r>
              <a:endParaRPr lang="en-GB" sz="1600" kern="1200"/>
            </a:p>
          </p:txBody>
        </p:sp>
      </p:grpSp>
      <p:sp>
        <p:nvSpPr>
          <p:cNvPr id="2" name="Rectangle 1"/>
          <p:cNvSpPr/>
          <p:nvPr/>
        </p:nvSpPr>
        <p:spPr>
          <a:xfrm>
            <a:off x="724507" y="1124744"/>
            <a:ext cx="4567573" cy="4247317"/>
          </a:xfrm>
          <a:prstGeom prst="rect">
            <a:avLst/>
          </a:prstGeom>
        </p:spPr>
        <p:txBody>
          <a:bodyPr wrap="square">
            <a:spAutoFit/>
          </a:bodyPr>
          <a:lstStyle/>
          <a:p>
            <a:r>
              <a:rPr lang="en-GB" dirty="0"/>
              <a:t>Prokaryotic cells divide by binary fission</a:t>
            </a:r>
            <a:r>
              <a:rPr lang="en-GB" dirty="0" smtClean="0"/>
              <a:t>.</a:t>
            </a:r>
          </a:p>
          <a:p>
            <a:endParaRPr lang="en-GB" dirty="0"/>
          </a:p>
          <a:p>
            <a:r>
              <a:rPr lang="en-GB" dirty="0" smtClean="0"/>
              <a:t>The </a:t>
            </a:r>
            <a:r>
              <a:rPr lang="en-GB" dirty="0"/>
              <a:t>process </a:t>
            </a:r>
            <a:r>
              <a:rPr lang="en-GB" dirty="0" smtClean="0"/>
              <a:t>of binary </a:t>
            </a:r>
            <a:r>
              <a:rPr lang="en-GB" dirty="0"/>
              <a:t>fission starts with DNA replication which is </a:t>
            </a:r>
            <a:r>
              <a:rPr lang="en-GB" dirty="0" smtClean="0"/>
              <a:t>followed by </a:t>
            </a:r>
            <a:r>
              <a:rPr lang="en-GB" dirty="0"/>
              <a:t>the </a:t>
            </a:r>
            <a:r>
              <a:rPr lang="en-GB" dirty="0" smtClean="0"/>
              <a:t> separation </a:t>
            </a:r>
            <a:r>
              <a:rPr lang="en-GB" dirty="0"/>
              <a:t>of the two circular strands of DNA </a:t>
            </a:r>
            <a:r>
              <a:rPr lang="en-GB" dirty="0" smtClean="0"/>
              <a:t>to either </a:t>
            </a:r>
            <a:r>
              <a:rPr lang="en-GB" dirty="0"/>
              <a:t>side of the cell. </a:t>
            </a:r>
            <a:endParaRPr lang="en-GB" dirty="0" smtClean="0"/>
          </a:p>
          <a:p>
            <a:endParaRPr lang="en-GB" dirty="0"/>
          </a:p>
          <a:p>
            <a:r>
              <a:rPr lang="en-GB" dirty="0" smtClean="0"/>
              <a:t>Then </a:t>
            </a:r>
            <a:r>
              <a:rPr lang="en-GB" dirty="0"/>
              <a:t>cytokinesis occurs, where </a:t>
            </a:r>
            <a:r>
              <a:rPr lang="en-GB" dirty="0" smtClean="0"/>
              <a:t>the cell </a:t>
            </a:r>
            <a:r>
              <a:rPr lang="en-GB" dirty="0"/>
              <a:t>divides into two. </a:t>
            </a:r>
            <a:endParaRPr lang="en-GB" dirty="0" smtClean="0"/>
          </a:p>
          <a:p>
            <a:endParaRPr lang="en-GB" dirty="0"/>
          </a:p>
          <a:p>
            <a:r>
              <a:rPr lang="en-GB" dirty="0" smtClean="0"/>
              <a:t>Each </a:t>
            </a:r>
            <a:r>
              <a:rPr lang="en-GB" dirty="0"/>
              <a:t>new cell receives about half </a:t>
            </a:r>
            <a:r>
              <a:rPr lang="en-GB" dirty="0" smtClean="0"/>
              <a:t>of the </a:t>
            </a:r>
            <a:r>
              <a:rPr lang="en-GB" dirty="0"/>
              <a:t>cytoplasm. </a:t>
            </a:r>
            <a:endParaRPr lang="en-GB" dirty="0" smtClean="0"/>
          </a:p>
          <a:p>
            <a:endParaRPr lang="en-GB" dirty="0"/>
          </a:p>
          <a:p>
            <a:r>
              <a:rPr lang="en-GB" dirty="0" smtClean="0"/>
              <a:t>Subsequent </a:t>
            </a:r>
            <a:r>
              <a:rPr lang="en-GB" dirty="0"/>
              <a:t>growth will restore each </a:t>
            </a:r>
            <a:r>
              <a:rPr lang="en-GB" dirty="0" smtClean="0"/>
              <a:t>cell to </a:t>
            </a:r>
            <a:r>
              <a:rPr lang="en-GB" dirty="0"/>
              <a:t>full size.</a:t>
            </a:r>
            <a:endParaRPr lang="en-GB" dirty="0"/>
          </a:p>
        </p:txBody>
      </p:sp>
      <p:sp>
        <p:nvSpPr>
          <p:cNvPr id="3" name="TextBox 2"/>
          <p:cNvSpPr txBox="1"/>
          <p:nvPr/>
        </p:nvSpPr>
        <p:spPr>
          <a:xfrm>
            <a:off x="3533218" y="6021288"/>
            <a:ext cx="2087431" cy="369332"/>
          </a:xfrm>
          <a:prstGeom prst="rect">
            <a:avLst/>
          </a:prstGeom>
          <a:noFill/>
        </p:spPr>
        <p:txBody>
          <a:bodyPr wrap="none" rtlCol="0">
            <a:spAutoFit/>
          </a:bodyPr>
          <a:lstStyle/>
          <a:p>
            <a:r>
              <a:rPr lang="en-GB" dirty="0" smtClean="0">
                <a:hlinkClick r:id="rId2"/>
              </a:rPr>
              <a:t>Link to animation</a:t>
            </a:r>
            <a:endParaRPr lang="en-GB" dirty="0"/>
          </a:p>
        </p:txBody>
      </p:sp>
      <p:pic>
        <p:nvPicPr>
          <p:cNvPr id="7170" name="Picture 2" descr="http://classes.midlandstech.com/carterp/Courses/bio225/chap06/06-11_BinaryFission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507" y="914706"/>
            <a:ext cx="7620000" cy="5181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10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70"/>
                                        </p:tgtEl>
                                        <p:attrNameLst>
                                          <p:attrName>style.visibility</p:attrName>
                                        </p:attrNameLst>
                                      </p:cBhvr>
                                      <p:to>
                                        <p:strVal val="visible"/>
                                      </p:to>
                                    </p:set>
                                    <p:animEffect transition="in" filter="fade">
                                      <p:cBhvr>
                                        <p:cTn id="32"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17</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4" name="Group 3"/>
          <p:cNvGrpSpPr/>
          <p:nvPr/>
        </p:nvGrpSpPr>
        <p:grpSpPr>
          <a:xfrm>
            <a:off x="971601" y="260648"/>
            <a:ext cx="7488832" cy="636480"/>
            <a:chOff x="0" y="2893539"/>
            <a:chExt cx="7488832" cy="636480"/>
          </a:xfrm>
          <a:scene3d>
            <a:camera prst="orthographicFront"/>
            <a:lightRig rig="flat" dir="t"/>
          </a:scene3d>
        </p:grpSpPr>
        <p:sp>
          <p:nvSpPr>
            <p:cNvPr id="6" name="Rounded Rectangle 5"/>
            <p:cNvSpPr/>
            <p:nvPr/>
          </p:nvSpPr>
          <p:spPr>
            <a:xfrm>
              <a:off x="0" y="289353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31070" y="292460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smtClean="0"/>
                <a:t>2.2.4 State that prokaryotic cells divide by binary fission.</a:t>
              </a:r>
              <a:endParaRPr lang="en-GB" sz="1600" kern="1200"/>
            </a:p>
          </p:txBody>
        </p:sp>
      </p:grpSp>
      <p:pic>
        <p:nvPicPr>
          <p:cNvPr id="16386" name="Picture 2" descr="http://scienceaid.co.uk/biology/micro/images/bacteriagrow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8"/>
            <a:ext cx="8180236"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070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a:t>
            </a:r>
            <a:r>
              <a:rPr lang="en-GB" dirty="0"/>
              <a:t>2 </a:t>
            </a:r>
            <a:r>
              <a:rPr lang="en-GB" dirty="0">
                <a:solidFill>
                  <a:schemeClr val="tx1">
                    <a:lumMod val="65000"/>
                    <a:lumOff val="35000"/>
                  </a:schemeClr>
                </a:solidFill>
              </a:rPr>
              <a:t>Cells</a:t>
            </a:r>
            <a:br>
              <a:rPr lang="en-GB" dirty="0">
                <a:solidFill>
                  <a:schemeClr val="tx1">
                    <a:lumMod val="65000"/>
                    <a:lumOff val="35000"/>
                  </a:schemeClr>
                </a:solidFill>
              </a:rPr>
            </a:br>
            <a:endParaRPr lang="en-GB" dirty="0">
              <a:solidFill>
                <a:schemeClr val="tx1">
                  <a:lumMod val="65000"/>
                  <a:lumOff val="35000"/>
                </a:schemeClr>
              </a:solidFill>
            </a:endParaRPr>
          </a:p>
        </p:txBody>
      </p:sp>
      <p:sp>
        <p:nvSpPr>
          <p:cNvPr id="3" name="Subtitle 2"/>
          <p:cNvSpPr>
            <a:spLocks noGrp="1"/>
          </p:cNvSpPr>
          <p:nvPr>
            <p:ph type="subTitle" idx="1"/>
          </p:nvPr>
        </p:nvSpPr>
        <p:spPr/>
        <p:txBody>
          <a:bodyPr>
            <a:normAutofit/>
          </a:bodyPr>
          <a:lstStyle/>
          <a:p>
            <a:r>
              <a:rPr lang="en-GB" sz="2400" dirty="0" smtClean="0">
                <a:solidFill>
                  <a:srgbClr val="00B050"/>
                </a:solidFill>
              </a:rPr>
              <a:t>2.2 </a:t>
            </a:r>
            <a:r>
              <a:rPr lang="en-GB" sz="2400" dirty="0" err="1" smtClean="0">
                <a:solidFill>
                  <a:srgbClr val="00B050"/>
                </a:solidFill>
              </a:rPr>
              <a:t>Prokariotic</a:t>
            </a:r>
            <a:r>
              <a:rPr lang="en-GB" sz="2400" dirty="0" smtClean="0">
                <a:solidFill>
                  <a:srgbClr val="00B050"/>
                </a:solidFill>
              </a:rPr>
              <a:t> cells</a:t>
            </a:r>
            <a:endParaRPr lang="en-GB" sz="2400" dirty="0">
              <a:solidFill>
                <a:srgbClr val="00B05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6550" cy="914400"/>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smtClean="0"/>
              <a:t>IB Biology SFP - Mark Polko</a:t>
            </a:r>
            <a:endParaRPr lang="en-US"/>
          </a:p>
        </p:txBody>
      </p:sp>
      <p:sp>
        <p:nvSpPr>
          <p:cNvPr id="8" name="Slide Number Placeholder 7"/>
          <p:cNvSpPr>
            <a:spLocks noGrp="1"/>
          </p:cNvSpPr>
          <p:nvPr>
            <p:ph type="sldNum" sz="quarter" idx="12"/>
          </p:nvPr>
        </p:nvSpPr>
        <p:spPr/>
        <p:txBody>
          <a:bodyPr/>
          <a:lstStyle/>
          <a:p>
            <a:fld id="{6E2D2B3B-882E-40F3-A32F-6DD516915044}" type="slidenum">
              <a:rPr lang="en-US" smtClean="0"/>
              <a:pPr/>
              <a:t>18</a:t>
            </a:fld>
            <a:endParaRPr lang="en-US" dirty="0"/>
          </a:p>
        </p:txBody>
      </p:sp>
    </p:spTree>
    <p:extLst>
      <p:ext uri="{BB962C8B-B14F-4D97-AF65-F5344CB8AC3E}">
        <p14:creationId xmlns:p14="http://schemas.microsoft.com/office/powerpoint/2010/main" val="157637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aphicFrame>
        <p:nvGraphicFramePr>
          <p:cNvPr id="4" name="Diagram 3"/>
          <p:cNvGraphicFramePr/>
          <p:nvPr>
            <p:extLst>
              <p:ext uri="{D42A27DB-BD31-4B8C-83A1-F6EECF244321}">
                <p14:modId xmlns:p14="http://schemas.microsoft.com/office/powerpoint/2010/main" val="3428732416"/>
              </p:ext>
            </p:extLst>
          </p:nvPr>
        </p:nvGraphicFramePr>
        <p:xfrm>
          <a:off x="827584" y="980728"/>
          <a:ext cx="7488832" cy="3693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548680"/>
            <a:ext cx="4193777" cy="523220"/>
          </a:xfrm>
          <a:prstGeom prst="rect">
            <a:avLst/>
          </a:prstGeom>
          <a:noFill/>
        </p:spPr>
        <p:txBody>
          <a:bodyPr wrap="none" rtlCol="0">
            <a:spAutoFit/>
          </a:bodyPr>
          <a:lstStyle/>
          <a:p>
            <a:r>
              <a:rPr lang="en-GB" sz="2800" dirty="0" smtClean="0">
                <a:solidFill>
                  <a:srgbClr val="92D050"/>
                </a:solidFill>
              </a:rPr>
              <a:t>Assessment statements</a:t>
            </a:r>
            <a:endParaRPr lang="en-GB" sz="2800" dirty="0">
              <a:solidFill>
                <a:srgbClr val="92D050"/>
              </a:solidFill>
            </a:endParaRPr>
          </a:p>
        </p:txBody>
      </p:sp>
    </p:spTree>
    <p:extLst>
      <p:ext uri="{BB962C8B-B14F-4D97-AF65-F5344CB8AC3E}">
        <p14:creationId xmlns:p14="http://schemas.microsoft.com/office/powerpoint/2010/main" val="17551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DFA0D9C8-CC84-4564-9A89-71D543F5A1B9}"/>
                                            </p:graphicEl>
                                          </p:spTgt>
                                        </p:tgtEl>
                                        <p:attrNameLst>
                                          <p:attrName>style.visibility</p:attrName>
                                        </p:attrNameLst>
                                      </p:cBhvr>
                                      <p:to>
                                        <p:strVal val="visible"/>
                                      </p:to>
                                    </p:set>
                                    <p:animEffect transition="in" filter="fade">
                                      <p:cBhvr>
                                        <p:cTn id="7" dur="1000"/>
                                        <p:tgtEl>
                                          <p:spTgt spid="4">
                                            <p:graphicEl>
                                              <a:dgm id="{DFA0D9C8-CC84-4564-9A89-71D543F5A1B9}"/>
                                            </p:graphicEl>
                                          </p:spTgt>
                                        </p:tgtEl>
                                      </p:cBhvr>
                                    </p:animEffect>
                                    <p:anim calcmode="lin" valueType="num">
                                      <p:cBhvr>
                                        <p:cTn id="8" dur="1000" fill="hold"/>
                                        <p:tgtEl>
                                          <p:spTgt spid="4">
                                            <p:graphicEl>
                                              <a:dgm id="{DFA0D9C8-CC84-4564-9A89-71D543F5A1B9}"/>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DFA0D9C8-CC84-4564-9A89-71D543F5A1B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86542DD2-BBE2-49D0-959E-33FCECE0412A}"/>
                                            </p:graphicEl>
                                          </p:spTgt>
                                        </p:tgtEl>
                                        <p:attrNameLst>
                                          <p:attrName>style.visibility</p:attrName>
                                        </p:attrNameLst>
                                      </p:cBhvr>
                                      <p:to>
                                        <p:strVal val="visible"/>
                                      </p:to>
                                    </p:set>
                                    <p:animEffect transition="in" filter="fade">
                                      <p:cBhvr>
                                        <p:cTn id="14" dur="1000"/>
                                        <p:tgtEl>
                                          <p:spTgt spid="4">
                                            <p:graphicEl>
                                              <a:dgm id="{86542DD2-BBE2-49D0-959E-33FCECE0412A}"/>
                                            </p:graphicEl>
                                          </p:spTgt>
                                        </p:tgtEl>
                                      </p:cBhvr>
                                    </p:animEffect>
                                    <p:anim calcmode="lin" valueType="num">
                                      <p:cBhvr>
                                        <p:cTn id="15" dur="1000" fill="hold"/>
                                        <p:tgtEl>
                                          <p:spTgt spid="4">
                                            <p:graphicEl>
                                              <a:dgm id="{86542DD2-BBE2-49D0-959E-33FCECE0412A}"/>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86542DD2-BBE2-49D0-959E-33FCECE0412A}"/>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137A8A24-4221-4A49-ACEA-49D951FB737C}"/>
                                            </p:graphicEl>
                                          </p:spTgt>
                                        </p:tgtEl>
                                        <p:attrNameLst>
                                          <p:attrName>style.visibility</p:attrName>
                                        </p:attrNameLst>
                                      </p:cBhvr>
                                      <p:to>
                                        <p:strVal val="visible"/>
                                      </p:to>
                                    </p:set>
                                    <p:animEffect transition="in" filter="fade">
                                      <p:cBhvr>
                                        <p:cTn id="21" dur="1000"/>
                                        <p:tgtEl>
                                          <p:spTgt spid="4">
                                            <p:graphicEl>
                                              <a:dgm id="{137A8A24-4221-4A49-ACEA-49D951FB737C}"/>
                                            </p:graphicEl>
                                          </p:spTgt>
                                        </p:tgtEl>
                                      </p:cBhvr>
                                    </p:animEffect>
                                    <p:anim calcmode="lin" valueType="num">
                                      <p:cBhvr>
                                        <p:cTn id="22" dur="1000" fill="hold"/>
                                        <p:tgtEl>
                                          <p:spTgt spid="4">
                                            <p:graphicEl>
                                              <a:dgm id="{137A8A24-4221-4A49-ACEA-49D951FB737C}"/>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137A8A24-4221-4A49-ACEA-49D951FB737C}"/>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C05EACF4-828E-402E-8D47-E82A574B7B2B}"/>
                                            </p:graphicEl>
                                          </p:spTgt>
                                        </p:tgtEl>
                                        <p:attrNameLst>
                                          <p:attrName>style.visibility</p:attrName>
                                        </p:attrNameLst>
                                      </p:cBhvr>
                                      <p:to>
                                        <p:strVal val="visible"/>
                                      </p:to>
                                    </p:set>
                                    <p:animEffect transition="in" filter="fade">
                                      <p:cBhvr>
                                        <p:cTn id="28" dur="1000"/>
                                        <p:tgtEl>
                                          <p:spTgt spid="4">
                                            <p:graphicEl>
                                              <a:dgm id="{C05EACF4-828E-402E-8D47-E82A574B7B2B}"/>
                                            </p:graphicEl>
                                          </p:spTgt>
                                        </p:tgtEl>
                                      </p:cBhvr>
                                    </p:animEffect>
                                    <p:anim calcmode="lin" valueType="num">
                                      <p:cBhvr>
                                        <p:cTn id="29" dur="1000" fill="hold"/>
                                        <p:tgtEl>
                                          <p:spTgt spid="4">
                                            <p:graphicEl>
                                              <a:dgm id="{C05EACF4-828E-402E-8D47-E82A574B7B2B}"/>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C05EACF4-828E-402E-8D47-E82A574B7B2B}"/>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EC002161-1727-49AE-8F28-247B8A37B562}"/>
                                            </p:graphicEl>
                                          </p:spTgt>
                                        </p:tgtEl>
                                        <p:attrNameLst>
                                          <p:attrName>style.visibility</p:attrName>
                                        </p:attrNameLst>
                                      </p:cBhvr>
                                      <p:to>
                                        <p:strVal val="visible"/>
                                      </p:to>
                                    </p:set>
                                    <p:animEffect transition="in" filter="fade">
                                      <p:cBhvr>
                                        <p:cTn id="35" dur="1000"/>
                                        <p:tgtEl>
                                          <p:spTgt spid="4">
                                            <p:graphicEl>
                                              <a:dgm id="{EC002161-1727-49AE-8F28-247B8A37B562}"/>
                                            </p:graphicEl>
                                          </p:spTgt>
                                        </p:tgtEl>
                                      </p:cBhvr>
                                    </p:animEffect>
                                    <p:anim calcmode="lin" valueType="num">
                                      <p:cBhvr>
                                        <p:cTn id="36" dur="1000" fill="hold"/>
                                        <p:tgtEl>
                                          <p:spTgt spid="4">
                                            <p:graphicEl>
                                              <a:dgm id="{EC002161-1727-49AE-8F28-247B8A37B562}"/>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EC002161-1727-49AE-8F28-247B8A37B56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3</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3" name="TextBox 2"/>
          <p:cNvSpPr txBox="1"/>
          <p:nvPr/>
        </p:nvSpPr>
        <p:spPr>
          <a:xfrm>
            <a:off x="611560" y="503094"/>
            <a:ext cx="2295821" cy="523220"/>
          </a:xfrm>
          <a:prstGeom prst="rect">
            <a:avLst/>
          </a:prstGeom>
          <a:noFill/>
        </p:spPr>
        <p:txBody>
          <a:bodyPr wrap="none" rtlCol="0">
            <a:spAutoFit/>
          </a:bodyPr>
          <a:lstStyle/>
          <a:p>
            <a:r>
              <a:rPr lang="en-GB" sz="2800" dirty="0" smtClean="0">
                <a:solidFill>
                  <a:srgbClr val="92D050"/>
                </a:solidFill>
              </a:rPr>
              <a:t>Introduction</a:t>
            </a:r>
            <a:endParaRPr lang="en-GB" sz="2800" dirty="0">
              <a:solidFill>
                <a:srgbClr val="92D050"/>
              </a:solidFill>
            </a:endParaRPr>
          </a:p>
        </p:txBody>
      </p:sp>
      <p:sp>
        <p:nvSpPr>
          <p:cNvPr id="4" name="TextBox 3"/>
          <p:cNvSpPr txBox="1"/>
          <p:nvPr/>
        </p:nvSpPr>
        <p:spPr>
          <a:xfrm>
            <a:off x="611560" y="1052061"/>
            <a:ext cx="7920880" cy="1477328"/>
          </a:xfrm>
          <a:prstGeom prst="rect">
            <a:avLst/>
          </a:prstGeom>
          <a:noFill/>
        </p:spPr>
        <p:txBody>
          <a:bodyPr wrap="square" rtlCol="0">
            <a:spAutoFit/>
          </a:bodyPr>
          <a:lstStyle/>
          <a:p>
            <a:r>
              <a:rPr lang="en-GB" dirty="0" smtClean="0"/>
              <a:t>As you remember from previous years we can divide cells in two major groups, prokaryotic and eukaryotic cells. The main characteristics are very similar but there are various structural differences between the two types of cells. </a:t>
            </a:r>
            <a:r>
              <a:rPr lang="en-GB" i="1" dirty="0" smtClean="0"/>
              <a:t>(the differences on the next slide don’t need to be studied)</a:t>
            </a:r>
            <a:endParaRPr lang="en-GB" i="1" dirty="0"/>
          </a:p>
        </p:txBody>
      </p:sp>
      <p:pic>
        <p:nvPicPr>
          <p:cNvPr id="1026" name="Picture 2" descr="http://www.phschool.com/science/biology_place/biocoach/images/cells/allc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9470" y="2564904"/>
            <a:ext cx="6017891" cy="39868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652120" y="6182426"/>
            <a:ext cx="1678665" cy="369332"/>
          </a:xfrm>
          <a:prstGeom prst="rect">
            <a:avLst/>
          </a:prstGeom>
          <a:noFill/>
        </p:spPr>
        <p:txBody>
          <a:bodyPr wrap="none" rtlCol="0">
            <a:spAutoFit/>
          </a:bodyPr>
          <a:lstStyle/>
          <a:p>
            <a:r>
              <a:rPr lang="en-GB" dirty="0" smtClean="0">
                <a:hlinkClick r:id="rId3"/>
              </a:rPr>
              <a:t>Link to image</a:t>
            </a:r>
            <a:endParaRPr lang="en-GB" dirty="0"/>
          </a:p>
        </p:txBody>
      </p:sp>
    </p:spTree>
    <p:extLst>
      <p:ext uri="{BB962C8B-B14F-4D97-AF65-F5344CB8AC3E}">
        <p14:creationId xmlns:p14="http://schemas.microsoft.com/office/powerpoint/2010/main" val="239280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down)">
                                      <p:cBhvr>
                                        <p:cTn id="19" dur="580">
                                          <p:stCondLst>
                                            <p:cond delay="0"/>
                                          </p:stCondLst>
                                        </p:cTn>
                                        <p:tgtEl>
                                          <p:spTgt spid="1026"/>
                                        </p:tgtEl>
                                      </p:cBhvr>
                                    </p:animEffect>
                                    <p:anim calcmode="lin" valueType="num">
                                      <p:cBhvr>
                                        <p:cTn id="20"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5" dur="26">
                                          <p:stCondLst>
                                            <p:cond delay="650"/>
                                          </p:stCondLst>
                                        </p:cTn>
                                        <p:tgtEl>
                                          <p:spTgt spid="1026"/>
                                        </p:tgtEl>
                                      </p:cBhvr>
                                      <p:to x="100000" y="60000"/>
                                    </p:animScale>
                                    <p:animScale>
                                      <p:cBhvr>
                                        <p:cTn id="26" dur="166" decel="50000">
                                          <p:stCondLst>
                                            <p:cond delay="676"/>
                                          </p:stCondLst>
                                        </p:cTn>
                                        <p:tgtEl>
                                          <p:spTgt spid="1026"/>
                                        </p:tgtEl>
                                      </p:cBhvr>
                                      <p:to x="100000" y="100000"/>
                                    </p:animScale>
                                    <p:animScale>
                                      <p:cBhvr>
                                        <p:cTn id="27" dur="26">
                                          <p:stCondLst>
                                            <p:cond delay="1312"/>
                                          </p:stCondLst>
                                        </p:cTn>
                                        <p:tgtEl>
                                          <p:spTgt spid="1026"/>
                                        </p:tgtEl>
                                      </p:cBhvr>
                                      <p:to x="100000" y="80000"/>
                                    </p:animScale>
                                    <p:animScale>
                                      <p:cBhvr>
                                        <p:cTn id="28" dur="166" decel="50000">
                                          <p:stCondLst>
                                            <p:cond delay="1338"/>
                                          </p:stCondLst>
                                        </p:cTn>
                                        <p:tgtEl>
                                          <p:spTgt spid="1026"/>
                                        </p:tgtEl>
                                      </p:cBhvr>
                                      <p:to x="100000" y="100000"/>
                                    </p:animScale>
                                    <p:animScale>
                                      <p:cBhvr>
                                        <p:cTn id="29" dur="26">
                                          <p:stCondLst>
                                            <p:cond delay="1642"/>
                                          </p:stCondLst>
                                        </p:cTn>
                                        <p:tgtEl>
                                          <p:spTgt spid="1026"/>
                                        </p:tgtEl>
                                      </p:cBhvr>
                                      <p:to x="100000" y="90000"/>
                                    </p:animScale>
                                    <p:animScale>
                                      <p:cBhvr>
                                        <p:cTn id="30" dur="166" decel="50000">
                                          <p:stCondLst>
                                            <p:cond delay="1668"/>
                                          </p:stCondLst>
                                        </p:cTn>
                                        <p:tgtEl>
                                          <p:spTgt spid="1026"/>
                                        </p:tgtEl>
                                      </p:cBhvr>
                                      <p:to x="100000" y="100000"/>
                                    </p:animScale>
                                    <p:animScale>
                                      <p:cBhvr>
                                        <p:cTn id="31" dur="26">
                                          <p:stCondLst>
                                            <p:cond delay="1808"/>
                                          </p:stCondLst>
                                        </p:cTn>
                                        <p:tgtEl>
                                          <p:spTgt spid="1026"/>
                                        </p:tgtEl>
                                      </p:cBhvr>
                                      <p:to x="100000" y="95000"/>
                                    </p:animScale>
                                    <p:animScale>
                                      <p:cBhvr>
                                        <p:cTn id="32"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4</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253778431"/>
              </p:ext>
            </p:extLst>
          </p:nvPr>
        </p:nvGraphicFramePr>
        <p:xfrm>
          <a:off x="1" y="0"/>
          <a:ext cx="9144000" cy="6620966"/>
        </p:xfrm>
        <a:graphic>
          <a:graphicData uri="http://schemas.openxmlformats.org/drawingml/2006/table">
            <a:tbl>
              <a:tblPr/>
              <a:tblGrid>
                <a:gridCol w="3048000"/>
                <a:gridCol w="3048000"/>
                <a:gridCol w="3048000"/>
              </a:tblGrid>
              <a:tr h="368831">
                <a:tc>
                  <a:txBody>
                    <a:bodyPr/>
                    <a:lstStyle/>
                    <a:p>
                      <a:endParaRPr lang="en-GB" dirty="0"/>
                    </a:p>
                  </a:txBody>
                  <a:tcPr marL="14709" marR="14709" marT="13238"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a:noFill/>
                    </a:lnT>
                    <a:lnB w="9525" cap="flat" cmpd="sng" algn="ctr">
                      <a:solidFill>
                        <a:srgbClr val="DDDDDD"/>
                      </a:solidFill>
                      <a:prstDash val="solid"/>
                      <a:round/>
                      <a:headEnd type="none" w="med" len="med"/>
                      <a:tailEnd type="none" w="med" len="med"/>
                    </a:lnB>
                  </a:tcPr>
                </a:tc>
                <a:tc>
                  <a:txBody>
                    <a:bodyPr/>
                    <a:lstStyle/>
                    <a:p>
                      <a:pPr algn="l" fontAlgn="t"/>
                      <a:r>
                        <a:rPr lang="en-GB" sz="1200" b="1" i="0" dirty="0" smtClean="0">
                          <a:effectLst/>
                          <a:latin typeface="inherit"/>
                        </a:rPr>
                        <a:t>Eukaryotic </a:t>
                      </a:r>
                      <a:r>
                        <a:rPr lang="en-GB" sz="1200" b="1" i="0" dirty="0">
                          <a:effectLst/>
                          <a:latin typeface="inherit"/>
                        </a:rPr>
                        <a:t>Cell</a:t>
                      </a:r>
                    </a:p>
                  </a:txBody>
                  <a:tcPr marL="14709" marR="14709" marT="13238" marB="13238">
                    <a:lnL w="9525" cap="flat" cmpd="sng" algn="ctr">
                      <a:solidFill>
                        <a:srgbClr val="DDDDDD"/>
                      </a:solidFill>
                      <a:prstDash val="solid"/>
                      <a:round/>
                      <a:headEnd type="none" w="med" len="med"/>
                      <a:tailEnd type="none" w="med" len="med"/>
                    </a:lnL>
                    <a:lnR>
                      <a:noFill/>
                    </a:lnR>
                    <a:lnT>
                      <a:noFill/>
                    </a:lnT>
                    <a:lnB w="9525" cap="flat" cmpd="sng" algn="ctr">
                      <a:solidFill>
                        <a:srgbClr val="DDDDDD"/>
                      </a:solidFill>
                      <a:prstDash val="solid"/>
                      <a:round/>
                      <a:headEnd type="none" w="med" len="med"/>
                      <a:tailEnd type="none" w="med" len="med"/>
                    </a:lnB>
                  </a:tcPr>
                </a:tc>
                <a:tc>
                  <a:txBody>
                    <a:bodyPr/>
                    <a:lstStyle/>
                    <a:p>
                      <a:pPr algn="l" fontAlgn="t"/>
                      <a:r>
                        <a:rPr lang="en-GB" sz="1200" b="1" i="0" dirty="0">
                          <a:effectLst/>
                          <a:latin typeface="inherit"/>
                        </a:rPr>
                        <a:t>Prokaryotic Cell</a:t>
                      </a:r>
                    </a:p>
                  </a:txBody>
                  <a:tcPr marL="14709" marR="14709" marT="13238" marB="13238">
                    <a:lnL>
                      <a:noFill/>
                    </a:lnL>
                  </a:tcPr>
                </a:tc>
              </a:tr>
              <a:tr h="209301">
                <a:tc>
                  <a:txBody>
                    <a:bodyPr/>
                    <a:lstStyle/>
                    <a:p>
                      <a:pPr algn="l" fontAlgn="t"/>
                      <a:r>
                        <a:rPr lang="en-GB" sz="1200" b="1" i="0" dirty="0">
                          <a:effectLst/>
                          <a:latin typeface="inherit"/>
                        </a:rPr>
                        <a:t>Nucleus: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dirty="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Absent</a:t>
                      </a:r>
                    </a:p>
                  </a:txBody>
                  <a:tcPr marL="14709" marR="14709" marT="14709" marB="13238">
                    <a:lnL w="9525" cap="flat" cmpd="sng" algn="ctr">
                      <a:solidFill>
                        <a:srgbClr val="DDDDDD"/>
                      </a:solidFill>
                      <a:prstDash val="solid"/>
                      <a:round/>
                      <a:headEnd type="none" w="med" len="med"/>
                      <a:tailEnd type="none" w="med" len="med"/>
                    </a:lnL>
                    <a:lnR>
                      <a:noFill/>
                    </a:lnR>
                    <a:lnB w="9525" cap="flat" cmpd="sng" algn="ctr">
                      <a:solidFill>
                        <a:srgbClr val="DDDDDD"/>
                      </a:solidFill>
                      <a:prstDash val="solid"/>
                      <a:round/>
                      <a:headEnd type="none" w="med" len="med"/>
                      <a:tailEnd type="none" w="med" len="med"/>
                    </a:lnB>
                    <a:solidFill>
                      <a:srgbClr val="F9F9F9"/>
                    </a:solidFill>
                  </a:tcPr>
                </a:tc>
              </a:tr>
              <a:tr h="294323">
                <a:tc>
                  <a:txBody>
                    <a:bodyPr/>
                    <a:lstStyle/>
                    <a:p>
                      <a:pPr algn="l" fontAlgn="t"/>
                      <a:r>
                        <a:rPr lang="en-GB" sz="1200" b="1" i="0" dirty="0">
                          <a:effectLst/>
                          <a:latin typeface="inherit"/>
                        </a:rPr>
                        <a:t>Number of chromosomes: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More than one</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One--but not true chromosome:</a:t>
                      </a:r>
                      <a:r>
                        <a:rPr lang="en-GB" sz="1200" b="0" i="0" u="none" strike="noStrike">
                          <a:solidFill>
                            <a:srgbClr val="009900"/>
                          </a:solidFill>
                          <a:effectLst/>
                          <a:latin typeface="Helvetica Neue"/>
                        </a:rPr>
                        <a:t>Plasmids</a:t>
                      </a:r>
                      <a:endParaRPr lang="en-GB" sz="1200" b="0" i="0">
                        <a:effectLst/>
                        <a:latin typeface="inherit"/>
                      </a:endParaRP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21976">
                <a:tc>
                  <a:txBody>
                    <a:bodyPr/>
                    <a:lstStyle/>
                    <a:p>
                      <a:pPr algn="l" fontAlgn="t"/>
                      <a:r>
                        <a:rPr lang="en-GB" sz="1200" b="1" i="0" dirty="0">
                          <a:effectLst/>
                          <a:latin typeface="inherit"/>
                        </a:rPr>
                        <a:t>Cell Type:</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Usually multicellular</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Usually unicellular (some cyanobacteria may be multicellular)</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94323">
                <a:tc>
                  <a:txBody>
                    <a:bodyPr/>
                    <a:lstStyle/>
                    <a:p>
                      <a:pPr algn="l" fontAlgn="t"/>
                      <a:r>
                        <a:rPr lang="en-GB" sz="1200" b="1" i="0">
                          <a:effectLst/>
                          <a:latin typeface="inherit"/>
                        </a:rPr>
                        <a:t>True Membrane bound </a:t>
                      </a:r>
                      <a:r>
                        <a:rPr lang="en-GB" sz="1200" b="1" i="0" u="none" strike="noStrike">
                          <a:solidFill>
                            <a:srgbClr val="009900"/>
                          </a:solidFill>
                          <a:effectLst/>
                          <a:latin typeface="Helvetica Neue"/>
                        </a:rPr>
                        <a:t>Nucleus</a:t>
                      </a:r>
                      <a:r>
                        <a:rPr lang="en-GB" sz="1200" b="1" i="0">
                          <a:effectLst/>
                          <a:latin typeface="inherit"/>
                        </a:rPr>
                        <a:t>:</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dirty="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Absent</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09301">
                <a:tc>
                  <a:txBody>
                    <a:bodyPr/>
                    <a:lstStyle/>
                    <a:p>
                      <a:pPr algn="l" fontAlgn="t"/>
                      <a:r>
                        <a:rPr lang="en-GB" sz="1200" b="1" i="0">
                          <a:effectLst/>
                          <a:latin typeface="inherit"/>
                        </a:rPr>
                        <a:t>Example:</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Animals and Plants</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Bacteria and Archaea</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30496">
                <a:tc>
                  <a:txBody>
                    <a:bodyPr/>
                    <a:lstStyle/>
                    <a:p>
                      <a:pPr algn="l" fontAlgn="t"/>
                      <a:r>
                        <a:rPr lang="en-GB" sz="1200" b="1" i="0">
                          <a:effectLst/>
                          <a:latin typeface="inherit"/>
                        </a:rPr>
                        <a:t>Genetic Recombination:</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Meiosis and fusion of gametes</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Partial, undirectional </a:t>
                      </a:r>
                      <a:r>
                        <a:rPr lang="en-GB" sz="1200" b="0" i="0" u="none" strike="noStrike">
                          <a:solidFill>
                            <a:srgbClr val="009900"/>
                          </a:solidFill>
                          <a:effectLst/>
                          <a:latin typeface="Helvetica Neue"/>
                        </a:rPr>
                        <a:t>transfers</a:t>
                      </a:r>
                      <a:r>
                        <a:rPr lang="en-GB" sz="1200" b="0" i="0">
                          <a:effectLst/>
                          <a:latin typeface="inherit"/>
                        </a:rPr>
                        <a:t> DNA</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30496">
                <a:tc>
                  <a:txBody>
                    <a:bodyPr/>
                    <a:lstStyle/>
                    <a:p>
                      <a:pPr algn="l" fontAlgn="t"/>
                      <a:r>
                        <a:rPr lang="en-GB" sz="1200" b="1" i="0">
                          <a:effectLst/>
                          <a:latin typeface="inherit"/>
                        </a:rPr>
                        <a:t>Lysosomes and peroxisomes: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Absent</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09301">
                <a:tc>
                  <a:txBody>
                    <a:bodyPr/>
                    <a:lstStyle/>
                    <a:p>
                      <a:pPr algn="l" fontAlgn="t"/>
                      <a:r>
                        <a:rPr lang="en-GB" sz="1200" b="1" i="0" dirty="0">
                          <a:effectLst/>
                          <a:latin typeface="inherit"/>
                        </a:rPr>
                        <a:t>Microtubules: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dirty="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Absent or rare</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09301">
                <a:tc>
                  <a:txBody>
                    <a:bodyPr/>
                    <a:lstStyle/>
                    <a:p>
                      <a:pPr algn="l" fontAlgn="t"/>
                      <a:r>
                        <a:rPr lang="en-GB" sz="1200" b="1" i="0">
                          <a:effectLst/>
                          <a:latin typeface="inherit"/>
                        </a:rPr>
                        <a:t>Endoplasmic reticulum:</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Absent</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09301">
                <a:tc>
                  <a:txBody>
                    <a:bodyPr/>
                    <a:lstStyle/>
                    <a:p>
                      <a:pPr algn="l" fontAlgn="t"/>
                      <a:r>
                        <a:rPr lang="en-GB" sz="1200" b="1" i="0">
                          <a:effectLst/>
                          <a:latin typeface="inherit"/>
                        </a:rPr>
                        <a:t>Mitochondria:</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Absent</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09301">
                <a:tc>
                  <a:txBody>
                    <a:bodyPr/>
                    <a:lstStyle/>
                    <a:p>
                      <a:pPr algn="l" fontAlgn="t"/>
                      <a:r>
                        <a:rPr lang="en-GB" sz="1200" b="1" i="0">
                          <a:effectLst/>
                          <a:latin typeface="inherit"/>
                        </a:rPr>
                        <a:t>Cytoskeleton:</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May be absent</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058085">
                <a:tc>
                  <a:txBody>
                    <a:bodyPr/>
                    <a:lstStyle/>
                    <a:p>
                      <a:pPr algn="l" fontAlgn="t"/>
                      <a:r>
                        <a:rPr lang="en-GB" sz="1200" b="1" i="0">
                          <a:effectLst/>
                          <a:latin typeface="inherit"/>
                        </a:rPr>
                        <a:t>DNA wrapping on proteins.: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Eukaryotes wrap their DNA around proteins called histones.</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Multiple proteins act together to fold and condense prokaryotic DNA. Folded DNA is then </a:t>
                      </a:r>
                      <a:r>
                        <a:rPr lang="en-GB" sz="1200" b="0" i="0" u="none" strike="noStrike">
                          <a:solidFill>
                            <a:srgbClr val="009900"/>
                          </a:solidFill>
                          <a:effectLst/>
                          <a:latin typeface="Helvetica Neue"/>
                        </a:rPr>
                        <a:t>organized</a:t>
                      </a:r>
                      <a:r>
                        <a:rPr lang="en-GB" sz="1200" b="0" i="0">
                          <a:effectLst/>
                          <a:latin typeface="inherit"/>
                        </a:rPr>
                        <a:t> into a variety of conformations that are supercoiled and wound around tetramers of the HU protein.</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09301">
                <a:tc>
                  <a:txBody>
                    <a:bodyPr/>
                    <a:lstStyle/>
                    <a:p>
                      <a:pPr algn="l" fontAlgn="t"/>
                      <a:r>
                        <a:rPr lang="en-GB" sz="1200" b="1" i="0">
                          <a:effectLst/>
                          <a:latin typeface="inherit"/>
                        </a:rPr>
                        <a:t>Ribosomes: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larger</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smaller</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09301">
                <a:tc>
                  <a:txBody>
                    <a:bodyPr/>
                    <a:lstStyle/>
                    <a:p>
                      <a:pPr algn="l" fontAlgn="t"/>
                      <a:r>
                        <a:rPr lang="en-GB" sz="1200" b="1" i="0">
                          <a:effectLst/>
                          <a:latin typeface="inherit"/>
                        </a:rPr>
                        <a:t>Golgi apparatus: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Present</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dirty="0">
                          <a:effectLst/>
                          <a:latin typeface="inherit"/>
                        </a:rPr>
                        <a:t>Absent</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90857">
                <a:tc>
                  <a:txBody>
                    <a:bodyPr/>
                    <a:lstStyle/>
                    <a:p>
                      <a:pPr algn="l" fontAlgn="t"/>
                      <a:r>
                        <a:rPr lang="en-GB" sz="1200" b="1" i="0">
                          <a:effectLst/>
                          <a:latin typeface="inherit"/>
                        </a:rPr>
                        <a:t>Chloroplasts:</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Present (in plants)</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dirty="0">
                          <a:effectLst/>
                          <a:latin typeface="inherit"/>
                        </a:rPr>
                        <a:t>Absent; chlorophyll scattered in the cytoplasm</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72412">
                <a:tc>
                  <a:txBody>
                    <a:bodyPr/>
                    <a:lstStyle/>
                    <a:p>
                      <a:pPr algn="l" fontAlgn="t"/>
                      <a:r>
                        <a:rPr lang="en-GB" sz="1200" b="1" i="0">
                          <a:effectLst/>
                          <a:latin typeface="inherit"/>
                        </a:rPr>
                        <a:t>Flagella:</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Microscopic in size; membrane bound; usually arranged as nine doublets surrounding two singlets</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dirty="0" err="1">
                          <a:effectLst/>
                          <a:latin typeface="inherit"/>
                        </a:rPr>
                        <a:t>Submicroscopic</a:t>
                      </a:r>
                      <a:r>
                        <a:rPr lang="en-GB" sz="1200" b="0" i="0" dirty="0">
                          <a:effectLst/>
                          <a:latin typeface="inherit"/>
                        </a:rPr>
                        <a:t> in size, composed of only one </a:t>
                      </a:r>
                      <a:r>
                        <a:rPr lang="en-GB" sz="1200" b="0" i="0" dirty="0" err="1">
                          <a:effectLst/>
                          <a:latin typeface="inherit"/>
                        </a:rPr>
                        <a:t>fiber</a:t>
                      </a:r>
                      <a:endParaRPr lang="en-GB" sz="1200" b="0" i="0" dirty="0">
                        <a:effectLst/>
                        <a:latin typeface="inherit"/>
                      </a:endParaRP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30496">
                <a:tc>
                  <a:txBody>
                    <a:bodyPr/>
                    <a:lstStyle/>
                    <a:p>
                      <a:pPr algn="l" fontAlgn="t"/>
                      <a:r>
                        <a:rPr lang="en-GB" sz="1200" b="1" i="0">
                          <a:effectLst/>
                          <a:latin typeface="inherit"/>
                        </a:rPr>
                        <a:t>Permeability of Nuclear Membrane:</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Selective</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not present</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30496">
                <a:tc>
                  <a:txBody>
                    <a:bodyPr/>
                    <a:lstStyle/>
                    <a:p>
                      <a:pPr algn="l" fontAlgn="t"/>
                      <a:r>
                        <a:rPr lang="en-GB" sz="1200" b="1" i="0">
                          <a:effectLst/>
                          <a:latin typeface="inherit"/>
                        </a:rPr>
                        <a:t>Plasma membrane with steriod:</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Yes</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GB" sz="1200" b="0" i="0">
                          <a:effectLst/>
                          <a:latin typeface="inherit"/>
                        </a:rPr>
                        <a:t>Usually no</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90857">
                <a:tc>
                  <a:txBody>
                    <a:bodyPr/>
                    <a:lstStyle/>
                    <a:p>
                      <a:pPr algn="l" fontAlgn="t"/>
                      <a:r>
                        <a:rPr lang="en-GB" sz="1200" b="1" i="0">
                          <a:effectLst/>
                          <a:latin typeface="inherit"/>
                        </a:rPr>
                        <a:t>Cell wall:</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a:effectLst/>
                          <a:latin typeface="inherit"/>
                        </a:rPr>
                        <a:t>Only in plant cells and fungi (chemically simpler)</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GB" sz="1200" b="0" i="0" dirty="0">
                          <a:effectLst/>
                          <a:latin typeface="inherit"/>
                        </a:rPr>
                        <a:t>Usually chemically </a:t>
                      </a:r>
                      <a:r>
                        <a:rPr lang="en-GB" sz="1200" b="0" i="0" dirty="0" err="1">
                          <a:effectLst/>
                          <a:latin typeface="inherit"/>
                        </a:rPr>
                        <a:t>complexed</a:t>
                      </a:r>
                      <a:endParaRPr lang="en-GB" sz="1200" b="0" i="0" dirty="0">
                        <a:effectLst/>
                        <a:latin typeface="inherit"/>
                      </a:endParaRP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09301">
                <a:tc>
                  <a:txBody>
                    <a:bodyPr/>
                    <a:lstStyle/>
                    <a:p>
                      <a:pPr algn="l" fontAlgn="t"/>
                      <a:r>
                        <a:rPr lang="en-GB" sz="1200" b="1" i="0">
                          <a:effectLst/>
                          <a:latin typeface="inherit"/>
                        </a:rPr>
                        <a:t>Cell size:</a:t>
                      </a:r>
                    </a:p>
                  </a:txBody>
                  <a:tcPr marL="14709" marR="14709" marT="14709" marB="1323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GB" sz="1200" b="0" i="0">
                          <a:effectLst/>
                          <a:latin typeface="inherit"/>
                        </a:rPr>
                        <a:t>10-100um</a:t>
                      </a:r>
                    </a:p>
                  </a:txBody>
                  <a:tcPr marL="14709" marR="14709" marT="14709" marB="132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GB" sz="1200" b="0" i="0" dirty="0">
                          <a:effectLst/>
                          <a:latin typeface="inherit"/>
                        </a:rPr>
                        <a:t>1-10um</a:t>
                      </a:r>
                    </a:p>
                  </a:txBody>
                  <a:tcPr marL="14709" marR="14709" marT="14709" marB="13238">
                    <a:lnL w="9525" cap="flat" cmpd="sng" algn="ctr">
                      <a:solidFill>
                        <a:srgbClr val="DDDDDD"/>
                      </a:solidFill>
                      <a:prstDash val="solid"/>
                      <a:round/>
                      <a:headEnd type="none" w="med" len="med"/>
                      <a:tailEnd type="none" w="med" len="med"/>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842706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5</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4" name="Group 3"/>
          <p:cNvGrpSpPr/>
          <p:nvPr/>
        </p:nvGrpSpPr>
        <p:grpSpPr>
          <a:xfrm>
            <a:off x="868413" y="116632"/>
            <a:ext cx="7488832" cy="636480"/>
            <a:chOff x="0" y="163299"/>
            <a:chExt cx="7488832" cy="636480"/>
          </a:xfrm>
          <a:scene3d>
            <a:camera prst="orthographicFront"/>
            <a:lightRig rig="flat" dir="t"/>
          </a:scene3d>
        </p:grpSpPr>
        <p:sp>
          <p:nvSpPr>
            <p:cNvPr id="6" name="Rounded Rectangle 5"/>
            <p:cNvSpPr/>
            <p:nvPr/>
          </p:nvSpPr>
          <p:spPr>
            <a:xfrm>
              <a:off x="0" y="16329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31070" y="19436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2.2.1 Draw and label a diagram of the </a:t>
              </a:r>
              <a:r>
                <a:rPr lang="it-IT" sz="1600" kern="1200" dirty="0" smtClean="0"/>
                <a:t>ultrastructure of </a:t>
              </a:r>
              <a:r>
                <a:rPr lang="it-IT" sz="1600" i="1" kern="1200" dirty="0" smtClean="0"/>
                <a:t>Escherichia coli </a:t>
              </a:r>
              <a:r>
                <a:rPr lang="it-IT" sz="1600" kern="1200" dirty="0" smtClean="0"/>
                <a:t>(</a:t>
              </a:r>
              <a:r>
                <a:rPr lang="it-IT" sz="1600" i="1" kern="1200" dirty="0" smtClean="0"/>
                <a:t>E. coli</a:t>
              </a:r>
              <a:r>
                <a:rPr lang="it-IT" sz="1600" kern="1200" dirty="0" smtClean="0"/>
                <a:t>) </a:t>
              </a:r>
              <a:r>
                <a:rPr lang="en-GB" sz="1600" kern="1200" dirty="0" smtClean="0"/>
                <a:t>as an example of a prokaryote.</a:t>
              </a:r>
              <a:endParaRPr lang="en-GB" sz="1600" kern="1200" dirty="0"/>
            </a:p>
          </p:txBody>
        </p:sp>
      </p:grpSp>
      <p:pic>
        <p:nvPicPr>
          <p:cNvPr id="3076" name="Picture 4" descr="http://www.britannica.com/blogs/wp-content/uploads/2010/10/em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21" y="990696"/>
            <a:ext cx="7714615" cy="52459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516216" y="6287393"/>
            <a:ext cx="1678665" cy="369332"/>
          </a:xfrm>
          <a:prstGeom prst="rect">
            <a:avLst/>
          </a:prstGeom>
        </p:spPr>
        <p:txBody>
          <a:bodyPr wrap="none">
            <a:spAutoFit/>
          </a:bodyPr>
          <a:lstStyle/>
          <a:p>
            <a:r>
              <a:rPr lang="en-GB" dirty="0"/>
              <a:t>Link to image</a:t>
            </a:r>
            <a:endParaRPr lang="en-GB" dirty="0"/>
          </a:p>
        </p:txBody>
      </p:sp>
    </p:spTree>
    <p:extLst>
      <p:ext uri="{BB962C8B-B14F-4D97-AF65-F5344CB8AC3E}">
        <p14:creationId xmlns:p14="http://schemas.microsoft.com/office/powerpoint/2010/main" val="147375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125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6</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4" name="Group 3"/>
          <p:cNvGrpSpPr/>
          <p:nvPr/>
        </p:nvGrpSpPr>
        <p:grpSpPr>
          <a:xfrm>
            <a:off x="868413" y="116632"/>
            <a:ext cx="7488832" cy="636480"/>
            <a:chOff x="0" y="163299"/>
            <a:chExt cx="7488832" cy="636480"/>
          </a:xfrm>
          <a:scene3d>
            <a:camera prst="orthographicFront"/>
            <a:lightRig rig="flat" dir="t"/>
          </a:scene3d>
        </p:grpSpPr>
        <p:sp>
          <p:nvSpPr>
            <p:cNvPr id="6" name="Rounded Rectangle 5"/>
            <p:cNvSpPr/>
            <p:nvPr/>
          </p:nvSpPr>
          <p:spPr>
            <a:xfrm>
              <a:off x="0" y="16329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31070" y="19436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2.2.1 Draw and label a diagram of the </a:t>
              </a:r>
              <a:r>
                <a:rPr lang="it-IT" sz="1600" kern="1200" dirty="0" smtClean="0"/>
                <a:t>ultrastructure of </a:t>
              </a:r>
              <a:r>
                <a:rPr lang="it-IT" sz="1600" i="1" kern="1200" dirty="0" smtClean="0"/>
                <a:t>Escherichia coli </a:t>
              </a:r>
              <a:r>
                <a:rPr lang="it-IT" sz="1600" kern="1200" dirty="0" smtClean="0"/>
                <a:t>(</a:t>
              </a:r>
              <a:r>
                <a:rPr lang="it-IT" sz="1600" i="1" kern="1200" dirty="0" smtClean="0"/>
                <a:t>E. coli</a:t>
              </a:r>
              <a:r>
                <a:rPr lang="it-IT" sz="1600" kern="1200" dirty="0" smtClean="0"/>
                <a:t>) </a:t>
              </a:r>
              <a:r>
                <a:rPr lang="en-GB" sz="1600" kern="1200" dirty="0" smtClean="0"/>
                <a:t>as an example of a prokaryote.</a:t>
              </a:r>
              <a:endParaRPr lang="en-GB" sz="1600" kern="1200" dirty="0"/>
            </a:p>
          </p:txBody>
        </p:sp>
      </p:grpSp>
      <p:pic>
        <p:nvPicPr>
          <p:cNvPr id="4098" name="Picture 2" descr="http://hysonsbisons.wikispaces.com/file/view/001.jpg/115267095/487x453/001.jpg"/>
          <p:cNvPicPr>
            <a:picLocks noChangeAspect="1" noChangeArrowheads="1"/>
          </p:cNvPicPr>
          <p:nvPr/>
        </p:nvPicPr>
        <p:blipFill rotWithShape="1">
          <a:blip r:embed="rId2">
            <a:extLst>
              <a:ext uri="{28A0092B-C50C-407E-A947-70E740481C1C}">
                <a14:useLocalDpi xmlns:a14="http://schemas.microsoft.com/office/drawing/2010/main" val="0"/>
              </a:ext>
            </a:extLst>
          </a:blip>
          <a:srcRect l="2351"/>
          <a:stretch/>
        </p:blipFill>
        <p:spPr bwMode="auto">
          <a:xfrm>
            <a:off x="286603" y="1052736"/>
            <a:ext cx="5442676" cy="51845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5536" y="6264250"/>
            <a:ext cx="1678665" cy="369332"/>
          </a:xfrm>
          <a:prstGeom prst="rect">
            <a:avLst/>
          </a:prstGeom>
          <a:noFill/>
        </p:spPr>
        <p:txBody>
          <a:bodyPr wrap="none" rtlCol="0">
            <a:spAutoFit/>
          </a:bodyPr>
          <a:lstStyle/>
          <a:p>
            <a:r>
              <a:rPr lang="en-GB" dirty="0" smtClean="0">
                <a:hlinkClick r:id="rId3"/>
              </a:rPr>
              <a:t>Link to image</a:t>
            </a:r>
            <a:endParaRPr lang="en-GB" dirty="0"/>
          </a:p>
        </p:txBody>
      </p:sp>
      <p:sp>
        <p:nvSpPr>
          <p:cNvPr id="3" name="TextBox 2"/>
          <p:cNvSpPr txBox="1"/>
          <p:nvPr/>
        </p:nvSpPr>
        <p:spPr>
          <a:xfrm>
            <a:off x="5548933" y="1556791"/>
            <a:ext cx="2808312" cy="1200329"/>
          </a:xfrm>
          <a:prstGeom prst="rect">
            <a:avLst/>
          </a:prstGeom>
          <a:noFill/>
        </p:spPr>
        <p:txBody>
          <a:bodyPr wrap="square" rtlCol="0">
            <a:spAutoFit/>
          </a:bodyPr>
          <a:lstStyle/>
          <a:p>
            <a:pPr algn="ctr"/>
            <a:r>
              <a:rPr lang="en-GB" sz="2400" dirty="0" smtClean="0"/>
              <a:t>Copy this drawing in your notebooks</a:t>
            </a:r>
            <a:endParaRPr lang="en-GB" sz="2400" dirty="0"/>
          </a:p>
        </p:txBody>
      </p:sp>
      <p:pic>
        <p:nvPicPr>
          <p:cNvPr id="11" name="Picture 2" descr="http://upload.wikimedia.org/wikipedia/commons/thumb/5/5a/Average_prokaryote_cell-_en.svg/494px-Average_prokaryote_cell-_en.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5310" y="2824157"/>
            <a:ext cx="4158690" cy="3384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4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7</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TextBox 1"/>
          <p:cNvSpPr txBox="1"/>
          <p:nvPr/>
        </p:nvSpPr>
        <p:spPr>
          <a:xfrm>
            <a:off x="848016" y="908720"/>
            <a:ext cx="7529625" cy="369332"/>
          </a:xfrm>
          <a:prstGeom prst="rect">
            <a:avLst/>
          </a:prstGeom>
          <a:noFill/>
        </p:spPr>
        <p:txBody>
          <a:bodyPr wrap="none" rtlCol="0">
            <a:spAutoFit/>
          </a:bodyPr>
          <a:lstStyle/>
          <a:p>
            <a:r>
              <a:rPr lang="en-GB" dirty="0" smtClean="0"/>
              <a:t>Make sure you understand the following descriptions of each part</a:t>
            </a:r>
            <a:endParaRPr lang="en-GB" dirty="0"/>
          </a:p>
        </p:txBody>
      </p:sp>
      <p:sp>
        <p:nvSpPr>
          <p:cNvPr id="9" name="TextBox 8"/>
          <p:cNvSpPr txBox="1"/>
          <p:nvPr/>
        </p:nvSpPr>
        <p:spPr>
          <a:xfrm>
            <a:off x="539553" y="1484784"/>
            <a:ext cx="8352928" cy="2308324"/>
          </a:xfrm>
          <a:prstGeom prst="rect">
            <a:avLst/>
          </a:prstGeom>
          <a:noFill/>
        </p:spPr>
        <p:txBody>
          <a:bodyPr wrap="square" rtlCol="0">
            <a:spAutoFit/>
          </a:bodyPr>
          <a:lstStyle/>
          <a:p>
            <a:r>
              <a:rPr lang="en-GB" b="1" dirty="0" smtClean="0">
                <a:solidFill>
                  <a:srgbClr val="92D050"/>
                </a:solidFill>
              </a:rPr>
              <a:t>Cell wall </a:t>
            </a:r>
          </a:p>
          <a:p>
            <a:r>
              <a:rPr lang="en-GB" dirty="0" smtClean="0"/>
              <a:t>The </a:t>
            </a:r>
            <a:r>
              <a:rPr lang="en-GB" dirty="0"/>
              <a:t>cell wall is made of protein-sugars whereas plant </a:t>
            </a:r>
            <a:r>
              <a:rPr lang="en-GB" dirty="0" smtClean="0"/>
              <a:t>cell walls </a:t>
            </a:r>
            <a:r>
              <a:rPr lang="en-GB" dirty="0"/>
              <a:t>are made of cellulose</a:t>
            </a:r>
            <a:r>
              <a:rPr lang="en-GB" dirty="0" smtClean="0"/>
              <a:t>.</a:t>
            </a:r>
          </a:p>
          <a:p>
            <a:pPr marL="285750" indent="-285750">
              <a:buFontTx/>
              <a:buChar char="-"/>
            </a:pPr>
            <a:r>
              <a:rPr lang="en-GB" dirty="0" smtClean="0"/>
              <a:t>It </a:t>
            </a:r>
            <a:r>
              <a:rPr lang="en-GB" dirty="0"/>
              <a:t>gives the cell its shape, protects the bacterium </a:t>
            </a:r>
            <a:r>
              <a:rPr lang="en-GB" dirty="0" smtClean="0"/>
              <a:t>from external </a:t>
            </a:r>
            <a:r>
              <a:rPr lang="en-GB" dirty="0"/>
              <a:t>damage and prevents bursting if the cell </a:t>
            </a:r>
            <a:r>
              <a:rPr lang="en-GB" dirty="0" smtClean="0"/>
              <a:t>has taken </a:t>
            </a:r>
            <a:r>
              <a:rPr lang="en-GB" dirty="0"/>
              <a:t>up a lot of water (e.g. in a hypotonic medium). </a:t>
            </a:r>
            <a:endParaRPr lang="en-GB" dirty="0" smtClean="0"/>
          </a:p>
          <a:p>
            <a:pPr marL="285750" indent="-285750">
              <a:buFontTx/>
              <a:buChar char="-"/>
            </a:pPr>
            <a:r>
              <a:rPr lang="en-GB" dirty="0" smtClean="0"/>
              <a:t>It also anchors </a:t>
            </a:r>
            <a:r>
              <a:rPr lang="en-GB" dirty="0"/>
              <a:t>the </a:t>
            </a:r>
            <a:r>
              <a:rPr lang="en-GB" dirty="0" err="1"/>
              <a:t>pili</a:t>
            </a:r>
            <a:r>
              <a:rPr lang="en-GB" dirty="0"/>
              <a:t> and flagella which help some </a:t>
            </a:r>
            <a:r>
              <a:rPr lang="en-GB" dirty="0" smtClean="0"/>
              <a:t>bacteria move</a:t>
            </a:r>
            <a:r>
              <a:rPr lang="en-GB" dirty="0"/>
              <a:t>.</a:t>
            </a:r>
            <a:endParaRPr lang="en-GB" dirty="0" smtClean="0"/>
          </a:p>
          <a:p>
            <a:endParaRPr lang="en-GB" dirty="0"/>
          </a:p>
        </p:txBody>
      </p:sp>
      <p:pic>
        <p:nvPicPr>
          <p:cNvPr id="5122"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3779912" y="3356992"/>
            <a:ext cx="832916"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p:cNvGrpSpPr/>
          <p:nvPr/>
        </p:nvGrpSpPr>
        <p:grpSpPr>
          <a:xfrm>
            <a:off x="971601" y="45147"/>
            <a:ext cx="7488832" cy="636480"/>
            <a:chOff x="0" y="1528419"/>
            <a:chExt cx="7488832" cy="636480"/>
          </a:xfrm>
          <a:scene3d>
            <a:camera prst="orthographicFront"/>
            <a:lightRig rig="flat" dir="t"/>
          </a:scene3d>
        </p:grpSpPr>
        <p:sp>
          <p:nvSpPr>
            <p:cNvPr id="17" name="Rounded Rectangle 16"/>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8"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188055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11"/>
                                        </p:tgtEl>
                                      </p:cBhvr>
                                    </p:animEffect>
                                    <p:animScale>
                                      <p:cBhvr>
                                        <p:cTn id="7" dur="250" autoRev="1" fill="hold"/>
                                        <p:tgtEl>
                                          <p:spTgt spid="1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1000"/>
                                        <p:tgtEl>
                                          <p:spTgt spid="9">
                                            <p:txEl>
                                              <p:pRg st="2" end="2"/>
                                            </p:txEl>
                                          </p:spTgt>
                                        </p:tgtEl>
                                      </p:cBhvr>
                                    </p:animEffect>
                                    <p:anim calcmode="lin" valueType="num">
                                      <p:cBhvr>
                                        <p:cTn id="27"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1000"/>
                                        <p:tgtEl>
                                          <p:spTgt spid="9">
                                            <p:txEl>
                                              <p:pRg st="3" end="3"/>
                                            </p:txEl>
                                          </p:spTgt>
                                        </p:tgtEl>
                                      </p:cBhvr>
                                    </p:animEffect>
                                    <p:anim calcmode="lin" valueType="num">
                                      <p:cBhvr>
                                        <p:cTn id="34"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8</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3347864" y="3645024"/>
            <a:ext cx="1264964" cy="28803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755576" y="1458650"/>
            <a:ext cx="7776864" cy="1200329"/>
          </a:xfrm>
          <a:prstGeom prst="rect">
            <a:avLst/>
          </a:prstGeom>
        </p:spPr>
        <p:txBody>
          <a:bodyPr wrap="square">
            <a:spAutoFit/>
          </a:bodyPr>
          <a:lstStyle/>
          <a:p>
            <a:r>
              <a:rPr lang="en-GB" b="1" dirty="0">
                <a:solidFill>
                  <a:srgbClr val="92D050"/>
                </a:solidFill>
              </a:rPr>
              <a:t>Plasma membrane</a:t>
            </a:r>
          </a:p>
          <a:p>
            <a:r>
              <a:rPr lang="en-GB" dirty="0"/>
              <a:t>The plasma membrane controls </a:t>
            </a:r>
            <a:r>
              <a:rPr lang="en-GB" dirty="0" smtClean="0"/>
              <a:t>which materials enter and </a:t>
            </a:r>
            <a:r>
              <a:rPr lang="en-GB" dirty="0"/>
              <a:t>leave the cell, either by active or passive transport. It </a:t>
            </a:r>
            <a:r>
              <a:rPr lang="en-GB" dirty="0" smtClean="0"/>
              <a:t>is selectively </a:t>
            </a:r>
            <a:r>
              <a:rPr lang="en-GB" dirty="0"/>
              <a:t>permeable</a:t>
            </a:r>
            <a:r>
              <a:rPr lang="en-GB" dirty="0" smtClean="0"/>
              <a:t>. It also plays a role in binary fission.</a:t>
            </a:r>
            <a:endParaRPr lang="en-GB" dirty="0"/>
          </a:p>
        </p:txBody>
      </p:sp>
      <p:grpSp>
        <p:nvGrpSpPr>
          <p:cNvPr id="12" name="Group 11"/>
          <p:cNvGrpSpPr/>
          <p:nvPr/>
        </p:nvGrpSpPr>
        <p:grpSpPr>
          <a:xfrm>
            <a:off x="971601" y="45147"/>
            <a:ext cx="7488832" cy="636480"/>
            <a:chOff x="0" y="1528419"/>
            <a:chExt cx="7488832" cy="636480"/>
          </a:xfrm>
          <a:scene3d>
            <a:camera prst="orthographicFront"/>
            <a:lightRig rig="flat" dir="t"/>
          </a:scene3d>
        </p:grpSpPr>
        <p:sp>
          <p:nvSpPr>
            <p:cNvPr id="13" name="Rounded Rectangle 12"/>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4"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40930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9</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thumb/5/5a/Average_prokaryote_cell-_en.svg/494px-Average_prokaryote_cell-_e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672" y="3212976"/>
            <a:ext cx="4158690" cy="3384198"/>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3131840" y="3789040"/>
            <a:ext cx="1008112" cy="43204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997750" y="1628800"/>
            <a:ext cx="7272808" cy="1200329"/>
          </a:xfrm>
          <a:prstGeom prst="rect">
            <a:avLst/>
          </a:prstGeom>
        </p:spPr>
        <p:txBody>
          <a:bodyPr wrap="square">
            <a:spAutoFit/>
          </a:bodyPr>
          <a:lstStyle/>
          <a:p>
            <a:r>
              <a:rPr lang="en-GB" b="1" dirty="0">
                <a:solidFill>
                  <a:srgbClr val="92D050"/>
                </a:solidFill>
              </a:rPr>
              <a:t>Cytoplasm</a:t>
            </a:r>
          </a:p>
          <a:p>
            <a:r>
              <a:rPr lang="en-GB" dirty="0"/>
              <a:t>Cytoplasm is a watery fluid that contains enzymes </a:t>
            </a:r>
            <a:r>
              <a:rPr lang="en-GB" dirty="0" smtClean="0"/>
              <a:t>that control </a:t>
            </a:r>
            <a:r>
              <a:rPr lang="en-GB" dirty="0"/>
              <a:t>metabolic reactions in the cell and also </a:t>
            </a:r>
            <a:r>
              <a:rPr lang="en-GB" dirty="0" smtClean="0"/>
              <a:t>contains the </a:t>
            </a:r>
            <a:r>
              <a:rPr lang="en-GB" dirty="0"/>
              <a:t>organelles of the cell.</a:t>
            </a:r>
            <a:endParaRPr lang="en-GB" dirty="0"/>
          </a:p>
        </p:txBody>
      </p:sp>
      <p:grpSp>
        <p:nvGrpSpPr>
          <p:cNvPr id="11" name="Group 10"/>
          <p:cNvGrpSpPr/>
          <p:nvPr/>
        </p:nvGrpSpPr>
        <p:grpSpPr>
          <a:xfrm>
            <a:off x="971601" y="128224"/>
            <a:ext cx="7488832" cy="636480"/>
            <a:chOff x="0" y="1528419"/>
            <a:chExt cx="7488832" cy="636480"/>
          </a:xfrm>
          <a:scene3d>
            <a:camera prst="orthographicFront"/>
            <a:lightRig rig="flat" dir="t"/>
          </a:scene3d>
        </p:grpSpPr>
        <p:sp>
          <p:nvSpPr>
            <p:cNvPr id="12" name="Rounded Rectangle 11"/>
            <p:cNvSpPr/>
            <p:nvPr/>
          </p:nvSpPr>
          <p:spPr>
            <a:xfrm>
              <a:off x="0" y="1528419"/>
              <a:ext cx="7488832" cy="6364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Rounded Rectangle 4"/>
            <p:cNvSpPr/>
            <p:nvPr/>
          </p:nvSpPr>
          <p:spPr>
            <a:xfrm>
              <a:off x="31070" y="1559489"/>
              <a:ext cx="7426692" cy="57434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kern="1200" dirty="0" smtClean="0"/>
                <a:t>2.2.2 Annotate the diagram from 2.2.1 with the functions of each named structure.</a:t>
              </a:r>
              <a:endParaRPr lang="en-GB" sz="1600" kern="1200" dirty="0"/>
            </a:p>
          </p:txBody>
        </p:sp>
      </p:grpSp>
    </p:spTree>
    <p:extLst>
      <p:ext uri="{BB962C8B-B14F-4D97-AF65-F5344CB8AC3E}">
        <p14:creationId xmlns:p14="http://schemas.microsoft.com/office/powerpoint/2010/main" val="63996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MP">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MP</Template>
  <TotalTime>205</TotalTime>
  <Words>1182</Words>
  <Application>Microsoft Office PowerPoint</Application>
  <PresentationFormat>On-screen Show (4:3)</PresentationFormat>
  <Paragraphs>160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Template MP</vt:lpstr>
      <vt:lpstr>Unit 2 Cells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Unit 2 Cells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Mark Polko</dc:creator>
  <cp:lastModifiedBy>Mark Polko</cp:lastModifiedBy>
  <cp:revision>14</cp:revision>
  <dcterms:created xsi:type="dcterms:W3CDTF">2013-08-21T17:54:09Z</dcterms:created>
  <dcterms:modified xsi:type="dcterms:W3CDTF">2013-09-22T14:21:29Z</dcterms:modified>
</cp:coreProperties>
</file>