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 id="2147484010" r:id="rId2"/>
  </p:sldMasterIdLst>
  <p:notesMasterIdLst>
    <p:notesMasterId r:id="rId23"/>
  </p:notesMasterIdLst>
  <p:sldIdLst>
    <p:sldId id="256" r:id="rId3"/>
    <p:sldId id="257" r:id="rId4"/>
    <p:sldId id="284" r:id="rId5"/>
    <p:sldId id="333" r:id="rId6"/>
    <p:sldId id="335" r:id="rId7"/>
    <p:sldId id="336" r:id="rId8"/>
    <p:sldId id="329" r:id="rId9"/>
    <p:sldId id="330" r:id="rId10"/>
    <p:sldId id="331" r:id="rId11"/>
    <p:sldId id="332" r:id="rId12"/>
    <p:sldId id="337" r:id="rId13"/>
    <p:sldId id="338" r:id="rId14"/>
    <p:sldId id="324" r:id="rId15"/>
    <p:sldId id="325" r:id="rId16"/>
    <p:sldId id="326" r:id="rId17"/>
    <p:sldId id="327" r:id="rId18"/>
    <p:sldId id="328" r:id="rId19"/>
    <p:sldId id="334" r:id="rId20"/>
    <p:sldId id="340" r:id="rId21"/>
    <p:sldId id="339"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94671" autoAdjust="0"/>
  </p:normalViewPr>
  <p:slideViewPr>
    <p:cSldViewPr>
      <p:cViewPr varScale="1">
        <p:scale>
          <a:sx n="70" d="100"/>
          <a:sy n="70" d="100"/>
        </p:scale>
        <p:origin x="-828"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E8630-DC10-4B52-AFE9-52D0B66F20C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S"/>
        </a:p>
      </dgm:t>
    </dgm:pt>
    <dgm:pt modelId="{CE23990E-6D06-4D1F-8C9D-B94C79119B98}">
      <dgm:prSet/>
      <dgm:spPr/>
      <dgm:t>
        <a:bodyPr/>
        <a:lstStyle/>
        <a:p>
          <a:r>
            <a:rPr lang="en-GB" dirty="0"/>
            <a:t>Particles move across membranes by simple diffusion, facilitated </a:t>
          </a:r>
          <a:r>
            <a:rPr lang="en-GB" dirty="0" smtClean="0"/>
            <a:t>diffusion, osmosis and active transport.</a:t>
          </a:r>
          <a:endParaRPr lang="en-GB" dirty="0"/>
        </a:p>
      </dgm:t>
    </dgm:pt>
    <dgm:pt modelId="{C1856A8E-35C3-4B35-8D9B-4B3A6D4B8028}" type="parTrans" cxnId="{1CB36128-B52C-435D-B0A3-CD69E2DDF498}">
      <dgm:prSet/>
      <dgm:spPr/>
      <dgm:t>
        <a:bodyPr/>
        <a:lstStyle/>
        <a:p>
          <a:endParaRPr lang="en-GB"/>
        </a:p>
      </dgm:t>
    </dgm:pt>
    <dgm:pt modelId="{AA85A38A-1B01-41F4-B743-165B1EB761B3}" type="sibTrans" cxnId="{1CB36128-B52C-435D-B0A3-CD69E2DDF498}">
      <dgm:prSet/>
      <dgm:spPr/>
      <dgm:t>
        <a:bodyPr/>
        <a:lstStyle/>
        <a:p>
          <a:endParaRPr lang="en-GB"/>
        </a:p>
      </dgm:t>
    </dgm:pt>
    <dgm:pt modelId="{23085DF7-8F4B-4AAD-82D7-F1F1033F3072}">
      <dgm:prSet/>
      <dgm:spPr/>
      <dgm:t>
        <a:bodyPr/>
        <a:lstStyle/>
        <a:p>
          <a:r>
            <a:rPr lang="en-US" dirty="0" smtClean="0"/>
            <a:t>The </a:t>
          </a:r>
          <a:r>
            <a:rPr lang="en-US" dirty="0"/>
            <a:t>fluidity of membranes allows materials to be taken into cells </a:t>
          </a:r>
          <a:r>
            <a:rPr lang="en-US" dirty="0" smtClean="0"/>
            <a:t>by endocytosis or released by exocytosis. Vesicles move materials within cells.</a:t>
          </a:r>
          <a:endParaRPr lang="en-GB" dirty="0"/>
        </a:p>
      </dgm:t>
    </dgm:pt>
    <dgm:pt modelId="{33E80AD6-B9D6-4A47-A6E6-C84B675D437B}" type="parTrans" cxnId="{4B99A0D0-5810-49A2-B69C-61407A859D39}">
      <dgm:prSet/>
      <dgm:spPr/>
      <dgm:t>
        <a:bodyPr/>
        <a:lstStyle/>
        <a:p>
          <a:endParaRPr lang="en-GB"/>
        </a:p>
      </dgm:t>
    </dgm:pt>
    <dgm:pt modelId="{2F3ABB1C-C663-4D19-BED4-08CE46AC2360}" type="sibTrans" cxnId="{4B99A0D0-5810-49A2-B69C-61407A859D39}">
      <dgm:prSet/>
      <dgm:spPr/>
      <dgm:t>
        <a:bodyPr/>
        <a:lstStyle/>
        <a:p>
          <a:endParaRPr lang="en-GB"/>
        </a:p>
      </dgm:t>
    </dgm:pt>
    <dgm:pt modelId="{F9EB2F10-2B83-439B-8299-10923EE9C12E}" type="pres">
      <dgm:prSet presAssocID="{FBAE8630-DC10-4B52-AFE9-52D0B66F20CA}" presName="linear" presStyleCnt="0">
        <dgm:presLayoutVars>
          <dgm:animLvl val="lvl"/>
          <dgm:resizeHandles val="exact"/>
        </dgm:presLayoutVars>
      </dgm:prSet>
      <dgm:spPr/>
      <dgm:t>
        <a:bodyPr/>
        <a:lstStyle/>
        <a:p>
          <a:endParaRPr lang="es-ES"/>
        </a:p>
      </dgm:t>
    </dgm:pt>
    <dgm:pt modelId="{D01C3B14-BC08-491A-8FF5-6F9504074CE7}" type="pres">
      <dgm:prSet presAssocID="{CE23990E-6D06-4D1F-8C9D-B94C79119B98}" presName="parentText" presStyleLbl="node1" presStyleIdx="0" presStyleCnt="2">
        <dgm:presLayoutVars>
          <dgm:chMax val="0"/>
          <dgm:bulletEnabled val="1"/>
        </dgm:presLayoutVars>
      </dgm:prSet>
      <dgm:spPr/>
      <dgm:t>
        <a:bodyPr/>
        <a:lstStyle/>
        <a:p>
          <a:endParaRPr lang="en-GB"/>
        </a:p>
      </dgm:t>
    </dgm:pt>
    <dgm:pt modelId="{820136C8-8440-498E-81C6-E68CCEDB49AF}" type="pres">
      <dgm:prSet presAssocID="{AA85A38A-1B01-41F4-B743-165B1EB761B3}" presName="spacer" presStyleCnt="0"/>
      <dgm:spPr/>
    </dgm:pt>
    <dgm:pt modelId="{A5D0796B-7C63-428A-A558-F860DB126191}" type="pres">
      <dgm:prSet presAssocID="{23085DF7-8F4B-4AAD-82D7-F1F1033F3072}" presName="parentText" presStyleLbl="node1" presStyleIdx="1" presStyleCnt="2">
        <dgm:presLayoutVars>
          <dgm:chMax val="0"/>
          <dgm:bulletEnabled val="1"/>
        </dgm:presLayoutVars>
      </dgm:prSet>
      <dgm:spPr/>
      <dgm:t>
        <a:bodyPr/>
        <a:lstStyle/>
        <a:p>
          <a:endParaRPr lang="en-GB"/>
        </a:p>
      </dgm:t>
    </dgm:pt>
  </dgm:ptLst>
  <dgm:cxnLst>
    <dgm:cxn modelId="{5B512E28-98BF-4639-986F-F2F583237760}" type="presOf" srcId="{CE23990E-6D06-4D1F-8C9D-B94C79119B98}" destId="{D01C3B14-BC08-491A-8FF5-6F9504074CE7}" srcOrd="0" destOrd="0" presId="urn:microsoft.com/office/officeart/2005/8/layout/vList2"/>
    <dgm:cxn modelId="{1CB36128-B52C-435D-B0A3-CD69E2DDF498}" srcId="{FBAE8630-DC10-4B52-AFE9-52D0B66F20CA}" destId="{CE23990E-6D06-4D1F-8C9D-B94C79119B98}" srcOrd="0" destOrd="0" parTransId="{C1856A8E-35C3-4B35-8D9B-4B3A6D4B8028}" sibTransId="{AA85A38A-1B01-41F4-B743-165B1EB761B3}"/>
    <dgm:cxn modelId="{3459F543-953F-4DAE-B62F-8964DE57394D}" type="presOf" srcId="{23085DF7-8F4B-4AAD-82D7-F1F1033F3072}" destId="{A5D0796B-7C63-428A-A558-F860DB126191}" srcOrd="0" destOrd="0" presId="urn:microsoft.com/office/officeart/2005/8/layout/vList2"/>
    <dgm:cxn modelId="{4B99A0D0-5810-49A2-B69C-61407A859D39}" srcId="{FBAE8630-DC10-4B52-AFE9-52D0B66F20CA}" destId="{23085DF7-8F4B-4AAD-82D7-F1F1033F3072}" srcOrd="1" destOrd="0" parTransId="{33E80AD6-B9D6-4A47-A6E6-C84B675D437B}" sibTransId="{2F3ABB1C-C663-4D19-BED4-08CE46AC2360}"/>
    <dgm:cxn modelId="{350442DB-0996-43B8-A455-814B67904F54}" type="presOf" srcId="{FBAE8630-DC10-4B52-AFE9-52D0B66F20CA}" destId="{F9EB2F10-2B83-439B-8299-10923EE9C12E}" srcOrd="0" destOrd="0" presId="urn:microsoft.com/office/officeart/2005/8/layout/vList2"/>
    <dgm:cxn modelId="{D8F0FF9B-423A-4623-A8AD-E5971C7A93B1}" type="presParOf" srcId="{F9EB2F10-2B83-439B-8299-10923EE9C12E}" destId="{D01C3B14-BC08-491A-8FF5-6F9504074CE7}" srcOrd="0" destOrd="0" presId="urn:microsoft.com/office/officeart/2005/8/layout/vList2"/>
    <dgm:cxn modelId="{878603CD-1A6C-4317-84C6-210EA02D9823}" type="presParOf" srcId="{F9EB2F10-2B83-439B-8299-10923EE9C12E}" destId="{820136C8-8440-498E-81C6-E68CCEDB49AF}" srcOrd="1" destOrd="0" presId="urn:microsoft.com/office/officeart/2005/8/layout/vList2"/>
    <dgm:cxn modelId="{84D20F69-F220-4695-8915-F745E8356BED}" type="presParOf" srcId="{F9EB2F10-2B83-439B-8299-10923EE9C12E}" destId="{A5D0796B-7C63-428A-A558-F860DB12619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ABFFB5-CC6A-4F3F-B501-DA3644A3949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S"/>
        </a:p>
      </dgm:t>
    </dgm:pt>
    <dgm:pt modelId="{6CE673B0-361B-4403-9B5E-E95603E8F666}">
      <dgm:prSet/>
      <dgm:spPr/>
      <dgm:t>
        <a:bodyPr/>
        <a:lstStyle/>
        <a:p>
          <a:r>
            <a:rPr lang="en-GB"/>
            <a:t>Experimental design—accurate quantitative measurement in osmosis experiments are essential. (3.1)</a:t>
          </a:r>
        </a:p>
      </dgm:t>
    </dgm:pt>
    <dgm:pt modelId="{9F448F40-D4BC-400B-B160-DE06D75AF5B7}" type="parTrans" cxnId="{5B4F5E50-C321-474B-8B12-591ABEF80FF8}">
      <dgm:prSet/>
      <dgm:spPr/>
      <dgm:t>
        <a:bodyPr/>
        <a:lstStyle/>
        <a:p>
          <a:endParaRPr lang="en-GB"/>
        </a:p>
      </dgm:t>
    </dgm:pt>
    <dgm:pt modelId="{63E2B63F-8154-49ED-BB51-3141AF16D4FA}" type="sibTrans" cxnId="{5B4F5E50-C321-474B-8B12-591ABEF80FF8}">
      <dgm:prSet/>
      <dgm:spPr/>
      <dgm:t>
        <a:bodyPr/>
        <a:lstStyle/>
        <a:p>
          <a:endParaRPr lang="en-GB"/>
        </a:p>
      </dgm:t>
    </dgm:pt>
    <dgm:pt modelId="{F0689D10-A944-4645-9C78-13600155B516}" type="pres">
      <dgm:prSet presAssocID="{FEABFFB5-CC6A-4F3F-B501-DA3644A3949D}" presName="linear" presStyleCnt="0">
        <dgm:presLayoutVars>
          <dgm:animLvl val="lvl"/>
          <dgm:resizeHandles val="exact"/>
        </dgm:presLayoutVars>
      </dgm:prSet>
      <dgm:spPr/>
      <dgm:t>
        <a:bodyPr/>
        <a:lstStyle/>
        <a:p>
          <a:endParaRPr lang="es-ES"/>
        </a:p>
      </dgm:t>
    </dgm:pt>
    <dgm:pt modelId="{DB22A7CC-FE14-4C00-9C45-702241204BEC}" type="pres">
      <dgm:prSet presAssocID="{6CE673B0-361B-4403-9B5E-E95603E8F666}" presName="parentText" presStyleLbl="node1" presStyleIdx="0" presStyleCnt="1">
        <dgm:presLayoutVars>
          <dgm:chMax val="0"/>
          <dgm:bulletEnabled val="1"/>
        </dgm:presLayoutVars>
      </dgm:prSet>
      <dgm:spPr/>
      <dgm:t>
        <a:bodyPr/>
        <a:lstStyle/>
        <a:p>
          <a:endParaRPr lang="en-GB"/>
        </a:p>
      </dgm:t>
    </dgm:pt>
  </dgm:ptLst>
  <dgm:cxnLst>
    <dgm:cxn modelId="{B7639C53-A4EF-4020-92A7-46340A6B67E4}" type="presOf" srcId="{FEABFFB5-CC6A-4F3F-B501-DA3644A3949D}" destId="{F0689D10-A944-4645-9C78-13600155B516}" srcOrd="0" destOrd="0" presId="urn:microsoft.com/office/officeart/2005/8/layout/vList2"/>
    <dgm:cxn modelId="{33199EFB-DE85-4231-BE41-FCDF4F72C048}" type="presOf" srcId="{6CE673B0-361B-4403-9B5E-E95603E8F666}" destId="{DB22A7CC-FE14-4C00-9C45-702241204BEC}" srcOrd="0" destOrd="0" presId="urn:microsoft.com/office/officeart/2005/8/layout/vList2"/>
    <dgm:cxn modelId="{5B4F5E50-C321-474B-8B12-591ABEF80FF8}" srcId="{FEABFFB5-CC6A-4F3F-B501-DA3644A3949D}" destId="{6CE673B0-361B-4403-9B5E-E95603E8F666}" srcOrd="0" destOrd="0" parTransId="{9F448F40-D4BC-400B-B160-DE06D75AF5B7}" sibTransId="{63E2B63F-8154-49ED-BB51-3141AF16D4FA}"/>
    <dgm:cxn modelId="{AE7EC4D2-2726-4FAE-A1BE-D3BE1F4B4382}" type="presParOf" srcId="{F0689D10-A944-4645-9C78-13600155B516}" destId="{DB22A7CC-FE14-4C00-9C45-702241204BEC}"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AE8630-DC10-4B52-AFE9-52D0B66F20C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S"/>
        </a:p>
      </dgm:t>
    </dgm:pt>
    <dgm:pt modelId="{EC039CBB-DE00-4A65-856F-1C33654947FC}">
      <dgm:prSet/>
      <dgm:spPr/>
      <dgm:t>
        <a:bodyPr/>
        <a:lstStyle/>
        <a:p>
          <a:r>
            <a:rPr lang="en-US" dirty="0"/>
            <a:t>Application: Structure and function of sodium–potassium pumps for </a:t>
          </a:r>
          <a:r>
            <a:rPr lang="en-US" dirty="0" smtClean="0"/>
            <a:t>active transport and potassium channels for facilitated diffusion in axons.</a:t>
          </a:r>
          <a:endParaRPr lang="en-GB" dirty="0"/>
        </a:p>
      </dgm:t>
    </dgm:pt>
    <dgm:pt modelId="{B06744B6-1E78-4758-AD2D-B7CE5214DFEA}" type="parTrans" cxnId="{7C762E98-EB30-41BD-8B5F-AA6F02B8CD56}">
      <dgm:prSet/>
      <dgm:spPr/>
      <dgm:t>
        <a:bodyPr/>
        <a:lstStyle/>
        <a:p>
          <a:endParaRPr lang="en-GB"/>
        </a:p>
      </dgm:t>
    </dgm:pt>
    <dgm:pt modelId="{29E0A20F-E849-43B2-A83D-6FB517E3D3CA}" type="sibTrans" cxnId="{7C762E98-EB30-41BD-8B5F-AA6F02B8CD56}">
      <dgm:prSet/>
      <dgm:spPr/>
      <dgm:t>
        <a:bodyPr/>
        <a:lstStyle/>
        <a:p>
          <a:endParaRPr lang="en-GB"/>
        </a:p>
      </dgm:t>
    </dgm:pt>
    <dgm:pt modelId="{CCF1CC90-6482-4013-B337-80E3C82C6ADA}">
      <dgm:prSet/>
      <dgm:spPr/>
      <dgm:t>
        <a:bodyPr/>
        <a:lstStyle/>
        <a:p>
          <a:r>
            <a:rPr lang="en-US" dirty="0" smtClean="0"/>
            <a:t>Application</a:t>
          </a:r>
          <a:r>
            <a:rPr lang="en-US" dirty="0"/>
            <a:t>: Tissues or organs to be used in medical procedures must </a:t>
          </a:r>
          <a:r>
            <a:rPr lang="en-US" dirty="0" smtClean="0"/>
            <a:t>be bathed in a solution with the same </a:t>
          </a:r>
          <a:r>
            <a:rPr lang="en-US" dirty="0" err="1" smtClean="0"/>
            <a:t>osmolarity</a:t>
          </a:r>
          <a:r>
            <a:rPr lang="en-US" dirty="0" smtClean="0"/>
            <a:t> as the cytoplasm to prevent </a:t>
          </a:r>
          <a:r>
            <a:rPr lang="en-GB" dirty="0" smtClean="0"/>
            <a:t>osmosis.</a:t>
          </a:r>
          <a:endParaRPr lang="en-GB" dirty="0"/>
        </a:p>
      </dgm:t>
    </dgm:pt>
    <dgm:pt modelId="{FE3E1AF1-8166-4C84-B273-B84311EF3048}" type="parTrans" cxnId="{C58DF4C7-3983-465F-ABD8-43EBE3A650C0}">
      <dgm:prSet/>
      <dgm:spPr/>
      <dgm:t>
        <a:bodyPr/>
        <a:lstStyle/>
        <a:p>
          <a:endParaRPr lang="en-GB"/>
        </a:p>
      </dgm:t>
    </dgm:pt>
    <dgm:pt modelId="{3DD253B4-CBCD-4D16-BA15-F1928F61A0A0}" type="sibTrans" cxnId="{C58DF4C7-3983-465F-ABD8-43EBE3A650C0}">
      <dgm:prSet/>
      <dgm:spPr/>
      <dgm:t>
        <a:bodyPr/>
        <a:lstStyle/>
        <a:p>
          <a:endParaRPr lang="en-GB"/>
        </a:p>
      </dgm:t>
    </dgm:pt>
    <dgm:pt modelId="{8EFCD99A-DACB-4CEE-ABCD-8D8BA21099E9}">
      <dgm:prSet/>
      <dgm:spPr/>
      <dgm:t>
        <a:bodyPr/>
        <a:lstStyle/>
        <a:p>
          <a:r>
            <a:rPr lang="en-US" dirty="0" smtClean="0"/>
            <a:t>Skill</a:t>
          </a:r>
          <a:r>
            <a:rPr lang="en-US" dirty="0"/>
            <a:t>: Estimation of </a:t>
          </a:r>
          <a:r>
            <a:rPr lang="en-US" dirty="0" err="1"/>
            <a:t>osmolarity</a:t>
          </a:r>
          <a:r>
            <a:rPr lang="en-US" dirty="0"/>
            <a:t> in tissues by bathing samples in hypotonic </a:t>
          </a:r>
          <a:r>
            <a:rPr lang="en-US" dirty="0" smtClean="0"/>
            <a:t>and </a:t>
          </a:r>
          <a:r>
            <a:rPr lang="en-GB" dirty="0" smtClean="0"/>
            <a:t>hypertonic solutions. (Practical 2)</a:t>
          </a:r>
          <a:endParaRPr lang="en-GB" dirty="0"/>
        </a:p>
      </dgm:t>
    </dgm:pt>
    <dgm:pt modelId="{718C751C-DF29-4BC0-BF18-DA65AF642E67}" type="parTrans" cxnId="{E4AF514D-AAF9-417D-B2A9-8E123D3F9842}">
      <dgm:prSet/>
      <dgm:spPr/>
      <dgm:t>
        <a:bodyPr/>
        <a:lstStyle/>
        <a:p>
          <a:endParaRPr lang="en-GB"/>
        </a:p>
      </dgm:t>
    </dgm:pt>
    <dgm:pt modelId="{5EC4B091-5071-44B9-AD3B-F7DCD60FAD30}" type="sibTrans" cxnId="{E4AF514D-AAF9-417D-B2A9-8E123D3F9842}">
      <dgm:prSet/>
      <dgm:spPr/>
      <dgm:t>
        <a:bodyPr/>
        <a:lstStyle/>
        <a:p>
          <a:endParaRPr lang="en-GB"/>
        </a:p>
      </dgm:t>
    </dgm:pt>
    <dgm:pt modelId="{F9EB2F10-2B83-439B-8299-10923EE9C12E}" type="pres">
      <dgm:prSet presAssocID="{FBAE8630-DC10-4B52-AFE9-52D0B66F20CA}" presName="linear" presStyleCnt="0">
        <dgm:presLayoutVars>
          <dgm:animLvl val="lvl"/>
          <dgm:resizeHandles val="exact"/>
        </dgm:presLayoutVars>
      </dgm:prSet>
      <dgm:spPr/>
      <dgm:t>
        <a:bodyPr/>
        <a:lstStyle/>
        <a:p>
          <a:endParaRPr lang="es-ES"/>
        </a:p>
      </dgm:t>
    </dgm:pt>
    <dgm:pt modelId="{3FE89E08-BC60-4CD5-B85C-91CE0FCE53EB}" type="pres">
      <dgm:prSet presAssocID="{EC039CBB-DE00-4A65-856F-1C33654947FC}" presName="parentText" presStyleLbl="node1" presStyleIdx="0" presStyleCnt="3">
        <dgm:presLayoutVars>
          <dgm:chMax val="0"/>
          <dgm:bulletEnabled val="1"/>
        </dgm:presLayoutVars>
      </dgm:prSet>
      <dgm:spPr/>
      <dgm:t>
        <a:bodyPr/>
        <a:lstStyle/>
        <a:p>
          <a:endParaRPr lang="en-GB"/>
        </a:p>
      </dgm:t>
    </dgm:pt>
    <dgm:pt modelId="{EBBAC33D-19B8-4112-8335-68B636DF8E22}" type="pres">
      <dgm:prSet presAssocID="{29E0A20F-E849-43B2-A83D-6FB517E3D3CA}" presName="spacer" presStyleCnt="0"/>
      <dgm:spPr/>
    </dgm:pt>
    <dgm:pt modelId="{D2D74520-5577-44FA-B99A-8F23F9D47D02}" type="pres">
      <dgm:prSet presAssocID="{CCF1CC90-6482-4013-B337-80E3C82C6ADA}" presName="parentText" presStyleLbl="node1" presStyleIdx="1" presStyleCnt="3">
        <dgm:presLayoutVars>
          <dgm:chMax val="0"/>
          <dgm:bulletEnabled val="1"/>
        </dgm:presLayoutVars>
      </dgm:prSet>
      <dgm:spPr/>
      <dgm:t>
        <a:bodyPr/>
        <a:lstStyle/>
        <a:p>
          <a:endParaRPr lang="en-GB"/>
        </a:p>
      </dgm:t>
    </dgm:pt>
    <dgm:pt modelId="{FF50C19E-6D27-4EF5-899D-8C6F21F3890B}" type="pres">
      <dgm:prSet presAssocID="{3DD253B4-CBCD-4D16-BA15-F1928F61A0A0}" presName="spacer" presStyleCnt="0"/>
      <dgm:spPr/>
    </dgm:pt>
    <dgm:pt modelId="{D9C08628-37C9-4FAB-9305-A6A8785441D5}" type="pres">
      <dgm:prSet presAssocID="{8EFCD99A-DACB-4CEE-ABCD-8D8BA21099E9}" presName="parentText" presStyleLbl="node1" presStyleIdx="2" presStyleCnt="3">
        <dgm:presLayoutVars>
          <dgm:chMax val="0"/>
          <dgm:bulletEnabled val="1"/>
        </dgm:presLayoutVars>
      </dgm:prSet>
      <dgm:spPr/>
      <dgm:t>
        <a:bodyPr/>
        <a:lstStyle/>
        <a:p>
          <a:endParaRPr lang="en-GB"/>
        </a:p>
      </dgm:t>
    </dgm:pt>
  </dgm:ptLst>
  <dgm:cxnLst>
    <dgm:cxn modelId="{EF763F39-4F11-47C4-9026-1C8D03627CB0}" type="presOf" srcId="{8EFCD99A-DACB-4CEE-ABCD-8D8BA21099E9}" destId="{D9C08628-37C9-4FAB-9305-A6A8785441D5}" srcOrd="0" destOrd="0" presId="urn:microsoft.com/office/officeart/2005/8/layout/vList2"/>
    <dgm:cxn modelId="{720BD40B-F660-46C8-B916-6EDAE0B5959E}" type="presOf" srcId="{FBAE8630-DC10-4B52-AFE9-52D0B66F20CA}" destId="{F9EB2F10-2B83-439B-8299-10923EE9C12E}" srcOrd="0" destOrd="0" presId="urn:microsoft.com/office/officeart/2005/8/layout/vList2"/>
    <dgm:cxn modelId="{C58DF4C7-3983-465F-ABD8-43EBE3A650C0}" srcId="{FBAE8630-DC10-4B52-AFE9-52D0B66F20CA}" destId="{CCF1CC90-6482-4013-B337-80E3C82C6ADA}" srcOrd="1" destOrd="0" parTransId="{FE3E1AF1-8166-4C84-B273-B84311EF3048}" sibTransId="{3DD253B4-CBCD-4D16-BA15-F1928F61A0A0}"/>
    <dgm:cxn modelId="{98F19957-D4E6-4FA0-9FF8-D32151217D21}" type="presOf" srcId="{EC039CBB-DE00-4A65-856F-1C33654947FC}" destId="{3FE89E08-BC60-4CD5-B85C-91CE0FCE53EB}" srcOrd="0" destOrd="0" presId="urn:microsoft.com/office/officeart/2005/8/layout/vList2"/>
    <dgm:cxn modelId="{7C762E98-EB30-41BD-8B5F-AA6F02B8CD56}" srcId="{FBAE8630-DC10-4B52-AFE9-52D0B66F20CA}" destId="{EC039CBB-DE00-4A65-856F-1C33654947FC}" srcOrd="0" destOrd="0" parTransId="{B06744B6-1E78-4758-AD2D-B7CE5214DFEA}" sibTransId="{29E0A20F-E849-43B2-A83D-6FB517E3D3CA}"/>
    <dgm:cxn modelId="{506471A8-70AB-454F-9E7D-B72F67722AD1}" type="presOf" srcId="{CCF1CC90-6482-4013-B337-80E3C82C6ADA}" destId="{D2D74520-5577-44FA-B99A-8F23F9D47D02}" srcOrd="0" destOrd="0" presId="urn:microsoft.com/office/officeart/2005/8/layout/vList2"/>
    <dgm:cxn modelId="{E4AF514D-AAF9-417D-B2A9-8E123D3F9842}" srcId="{FBAE8630-DC10-4B52-AFE9-52D0B66F20CA}" destId="{8EFCD99A-DACB-4CEE-ABCD-8D8BA21099E9}" srcOrd="2" destOrd="0" parTransId="{718C751C-DF29-4BC0-BF18-DA65AF642E67}" sibTransId="{5EC4B091-5071-44B9-AD3B-F7DCD60FAD30}"/>
    <dgm:cxn modelId="{C821C23E-3381-4AE5-AA94-3CFBE1492F09}" type="presParOf" srcId="{F9EB2F10-2B83-439B-8299-10923EE9C12E}" destId="{3FE89E08-BC60-4CD5-B85C-91CE0FCE53EB}" srcOrd="0" destOrd="0" presId="urn:microsoft.com/office/officeart/2005/8/layout/vList2"/>
    <dgm:cxn modelId="{85C56EAB-D937-4D94-AF1C-F1F71640314F}" type="presParOf" srcId="{F9EB2F10-2B83-439B-8299-10923EE9C12E}" destId="{EBBAC33D-19B8-4112-8335-68B636DF8E22}" srcOrd="1" destOrd="0" presId="urn:microsoft.com/office/officeart/2005/8/layout/vList2"/>
    <dgm:cxn modelId="{C80C8987-4133-4E69-96F5-C4A9E4946F18}" type="presParOf" srcId="{F9EB2F10-2B83-439B-8299-10923EE9C12E}" destId="{D2D74520-5577-44FA-B99A-8F23F9D47D02}" srcOrd="2" destOrd="0" presId="urn:microsoft.com/office/officeart/2005/8/layout/vList2"/>
    <dgm:cxn modelId="{841E0275-89C9-4A27-8BD2-038A3535EAEA}" type="presParOf" srcId="{F9EB2F10-2B83-439B-8299-10923EE9C12E}" destId="{FF50C19E-6D27-4EF5-899D-8C6F21F3890B}" srcOrd="3" destOrd="0" presId="urn:microsoft.com/office/officeart/2005/8/layout/vList2"/>
    <dgm:cxn modelId="{24178974-A4F2-4847-BF4D-ACEFFFFD52E0}" type="presParOf" srcId="{F9EB2F10-2B83-439B-8299-10923EE9C12E}" destId="{D9C08628-37C9-4FAB-9305-A6A8785441D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C3B14-BC08-491A-8FF5-6F9504074CE7}">
      <dsp:nvSpPr>
        <dsp:cNvPr id="0" name=""/>
        <dsp:cNvSpPr/>
      </dsp:nvSpPr>
      <dsp:spPr>
        <a:xfrm>
          <a:off x="0" y="34558"/>
          <a:ext cx="8208912" cy="1942785"/>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GB" sz="2700" kern="1200" dirty="0"/>
            <a:t>Particles move across membranes by simple diffusion, facilitated </a:t>
          </a:r>
          <a:r>
            <a:rPr lang="en-GB" sz="2700" kern="1200" dirty="0" smtClean="0"/>
            <a:t>diffusion, osmosis and active transport.</a:t>
          </a:r>
          <a:endParaRPr lang="en-GB" sz="2700" kern="1200" dirty="0"/>
        </a:p>
      </dsp:txBody>
      <dsp:txXfrm>
        <a:off x="94839" y="129397"/>
        <a:ext cx="8019234" cy="1753107"/>
      </dsp:txXfrm>
    </dsp:sp>
    <dsp:sp modelId="{A5D0796B-7C63-428A-A558-F860DB126191}">
      <dsp:nvSpPr>
        <dsp:cNvPr id="0" name=""/>
        <dsp:cNvSpPr/>
      </dsp:nvSpPr>
      <dsp:spPr>
        <a:xfrm>
          <a:off x="0" y="2055104"/>
          <a:ext cx="8208912" cy="1942785"/>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smtClean="0"/>
            <a:t>The </a:t>
          </a:r>
          <a:r>
            <a:rPr lang="en-US" sz="2700" kern="1200" dirty="0"/>
            <a:t>fluidity of membranes allows materials to be taken into cells </a:t>
          </a:r>
          <a:r>
            <a:rPr lang="en-US" sz="2700" kern="1200" dirty="0" smtClean="0"/>
            <a:t>by endocytosis or released by exocytosis. Vesicles move materials within cells.</a:t>
          </a:r>
          <a:endParaRPr lang="en-GB" sz="2700" kern="1200" dirty="0"/>
        </a:p>
      </dsp:txBody>
      <dsp:txXfrm>
        <a:off x="94839" y="2149943"/>
        <a:ext cx="8019234" cy="17531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2A7CC-FE14-4C00-9C45-702241204BEC}">
      <dsp:nvSpPr>
        <dsp:cNvPr id="0" name=""/>
        <dsp:cNvSpPr/>
      </dsp:nvSpPr>
      <dsp:spPr>
        <a:xfrm>
          <a:off x="0" y="8583"/>
          <a:ext cx="8201891" cy="146016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en-GB" sz="2600" kern="1200"/>
            <a:t>Experimental design—accurate quantitative measurement in osmosis experiments are essential. (3.1)</a:t>
          </a:r>
        </a:p>
      </dsp:txBody>
      <dsp:txXfrm>
        <a:off x="71279" y="79862"/>
        <a:ext cx="8059333" cy="1317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89E08-BC60-4CD5-B85C-91CE0FCE53EB}">
      <dsp:nvSpPr>
        <dsp:cNvPr id="0" name=""/>
        <dsp:cNvSpPr/>
      </dsp:nvSpPr>
      <dsp:spPr>
        <a:xfrm>
          <a:off x="0" y="375454"/>
          <a:ext cx="8172122" cy="129168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a:t>Application: Structure and function of sodium–potassium pumps for </a:t>
          </a:r>
          <a:r>
            <a:rPr lang="en-US" sz="2300" kern="1200" dirty="0" smtClean="0"/>
            <a:t>active transport and potassium channels for facilitated diffusion in axons.</a:t>
          </a:r>
          <a:endParaRPr lang="en-GB" sz="2300" kern="1200" dirty="0"/>
        </a:p>
      </dsp:txBody>
      <dsp:txXfrm>
        <a:off x="63055" y="438509"/>
        <a:ext cx="8046012" cy="1165570"/>
      </dsp:txXfrm>
    </dsp:sp>
    <dsp:sp modelId="{D2D74520-5577-44FA-B99A-8F23F9D47D02}">
      <dsp:nvSpPr>
        <dsp:cNvPr id="0" name=""/>
        <dsp:cNvSpPr/>
      </dsp:nvSpPr>
      <dsp:spPr>
        <a:xfrm>
          <a:off x="0" y="1733374"/>
          <a:ext cx="8172122" cy="129168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Application</a:t>
          </a:r>
          <a:r>
            <a:rPr lang="en-US" sz="2300" kern="1200" dirty="0"/>
            <a:t>: Tissues or organs to be used in medical procedures must </a:t>
          </a:r>
          <a:r>
            <a:rPr lang="en-US" sz="2300" kern="1200" dirty="0" smtClean="0"/>
            <a:t>be bathed in a solution with the same </a:t>
          </a:r>
          <a:r>
            <a:rPr lang="en-US" sz="2300" kern="1200" dirty="0" err="1" smtClean="0"/>
            <a:t>osmolarity</a:t>
          </a:r>
          <a:r>
            <a:rPr lang="en-US" sz="2300" kern="1200" dirty="0" smtClean="0"/>
            <a:t> as the cytoplasm to prevent </a:t>
          </a:r>
          <a:r>
            <a:rPr lang="en-GB" sz="2300" kern="1200" dirty="0" smtClean="0"/>
            <a:t>osmosis.</a:t>
          </a:r>
          <a:endParaRPr lang="en-GB" sz="2300" kern="1200" dirty="0"/>
        </a:p>
      </dsp:txBody>
      <dsp:txXfrm>
        <a:off x="63055" y="1796429"/>
        <a:ext cx="8046012" cy="1165570"/>
      </dsp:txXfrm>
    </dsp:sp>
    <dsp:sp modelId="{D9C08628-37C9-4FAB-9305-A6A8785441D5}">
      <dsp:nvSpPr>
        <dsp:cNvPr id="0" name=""/>
        <dsp:cNvSpPr/>
      </dsp:nvSpPr>
      <dsp:spPr>
        <a:xfrm>
          <a:off x="0" y="3091294"/>
          <a:ext cx="8172122" cy="1291680"/>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Skill</a:t>
          </a:r>
          <a:r>
            <a:rPr lang="en-US" sz="2300" kern="1200" dirty="0"/>
            <a:t>: Estimation of </a:t>
          </a:r>
          <a:r>
            <a:rPr lang="en-US" sz="2300" kern="1200" dirty="0" err="1"/>
            <a:t>osmolarity</a:t>
          </a:r>
          <a:r>
            <a:rPr lang="en-US" sz="2300" kern="1200" dirty="0"/>
            <a:t> in tissues by bathing samples in hypotonic </a:t>
          </a:r>
          <a:r>
            <a:rPr lang="en-US" sz="2300" kern="1200" dirty="0" smtClean="0"/>
            <a:t>and </a:t>
          </a:r>
          <a:r>
            <a:rPr lang="en-GB" sz="2300" kern="1200" dirty="0" smtClean="0"/>
            <a:t>hypertonic solutions. (Practical 2)</a:t>
          </a:r>
          <a:endParaRPr lang="en-GB" sz="2300" kern="1200" dirty="0"/>
        </a:p>
      </dsp:txBody>
      <dsp:txXfrm>
        <a:off x="63055" y="3154349"/>
        <a:ext cx="8046012" cy="116557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622C23B-F302-4442-9272-4C062030D448}" type="datetimeFigureOut">
              <a:rPr lang="en-GB" smtClean="0"/>
              <a:t>05/10/2015</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A20071-030F-43EC-B77C-337FD2E8140A}" type="slidenum">
              <a:rPr lang="en-GB" smtClean="0"/>
              <a:t>‹Nº›</a:t>
            </a:fld>
            <a:endParaRPr lang="en-GB"/>
          </a:p>
        </p:txBody>
      </p:sp>
    </p:spTree>
    <p:extLst>
      <p:ext uri="{BB962C8B-B14F-4D97-AF65-F5344CB8AC3E}">
        <p14:creationId xmlns:p14="http://schemas.microsoft.com/office/powerpoint/2010/main" val="12590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13A7AB5-DDBA-4BF5-88E2-40D5E323085C}" type="datetime1">
              <a:rPr lang="en-US" smtClean="0"/>
              <a:t>10/5/2015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t>IB Biology SFP - Mark Polko</a:t>
            </a: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E2D2B3B-882E-40F3-A32F-6DD516915044}" type="slidenum">
              <a:rPr lang="en-US" smtClean="0"/>
              <a:pPr/>
              <a:t>‹Nº›</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53078-27ED-4AFB-A077-8DA64E9CD858}" type="datetime1">
              <a:rPr lang="en-US" smtClean="0"/>
              <a:t>10/5/2015</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7147D-D2C2-46C2-8C06-ED1BF42AFE3B}" type="datetime1">
              <a:rPr lang="en-US" smtClean="0"/>
              <a:t>10/5/2015</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9FDE1410-EB66-40D9-9BAA-CF3C790CE997}" type="datetime1">
              <a:rPr lang="en-US" smtClean="0"/>
              <a:pPr/>
              <a:t>10/5/2015</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solidFill>
                  <a:srgbClr val="94C600"/>
                </a:solidFill>
              </a:rPr>
              <a:t>IB Biology SFP - Mark Polko</a:t>
            </a:r>
            <a:endParaRPr lang="en-US">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E2D2B3B-882E-40F3-A32F-6DD516915044}" type="slidenum">
              <a:rPr lang="en-US" smtClean="0">
                <a:solidFill>
                  <a:srgbClr val="94C600"/>
                </a:solidFill>
              </a:rPr>
              <a:pPr/>
              <a:t>‹Nº›</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9983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BC85D5-EF2D-4108-BEBF-17C55537D511}" type="datetime1">
              <a:rPr lang="en-US" smtClean="0"/>
              <a:pPr/>
              <a:t>10/5/2015</a:t>
            </a:fld>
            <a:endParaRPr lang="en-US"/>
          </a:p>
        </p:txBody>
      </p:sp>
      <p:sp>
        <p:nvSpPr>
          <p:cNvPr id="5" name="Footer Placeholder 4"/>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27153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93260A-077E-4CF2-BEC2-B50EF5400F7B}" type="datetime1">
              <a:rPr lang="en-US" smtClean="0"/>
              <a:pPr/>
              <a:t>10/5/2015</a:t>
            </a:fld>
            <a:endParaRPr lang="en-US"/>
          </a:p>
        </p:txBody>
      </p:sp>
      <p:sp>
        <p:nvSpPr>
          <p:cNvPr id="5" name="Footer Placeholder 4"/>
          <p:cNvSpPr>
            <a:spLocks noGrp="1"/>
          </p:cNvSpPr>
          <p:nvPr>
            <p:ph type="ftr" sz="quarter" idx="11"/>
          </p:nvPr>
        </p:nvSpPr>
        <p:spPr/>
        <p:txBody>
          <a:bodyPr/>
          <a:lstStyle/>
          <a:p>
            <a:r>
              <a:rPr lang="en-US" smtClean="0">
                <a:solidFill>
                  <a:srgbClr val="94C600"/>
                </a:solidFill>
              </a:rPr>
              <a:t>IB Biology SFP - Mark Polko</a:t>
            </a:r>
            <a:endParaRPr lang="en-US" dirty="0">
              <a:solidFill>
                <a:srgbClr val="94C600"/>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2579530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FC70443-CBB4-433B-A352-FA71B37D87B9}" type="datetime1">
              <a:rPr lang="en-US" smtClean="0"/>
              <a:pPr/>
              <a:t>10/5/2015</a:t>
            </a:fld>
            <a:endParaRPr lang="en-US"/>
          </a:p>
        </p:txBody>
      </p:sp>
      <p:sp>
        <p:nvSpPr>
          <p:cNvPr id="6" name="Footer Placeholder 5"/>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877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D06B31-7DA7-4FCB-AE4F-1CF433CBDF7C}" type="datetime1">
              <a:rPr lang="en-US" smtClean="0"/>
              <a:pPr/>
              <a:t>10/5/2015</a:t>
            </a:fld>
            <a:endParaRPr lang="en-US"/>
          </a:p>
        </p:txBody>
      </p:sp>
      <p:sp>
        <p:nvSpPr>
          <p:cNvPr id="8" name="Footer Placeholder 7"/>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9" name="Slide Number Placeholder 8"/>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4274044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025BAD-35E8-4AC1-906A-9CA51BABE166}" type="datetime1">
              <a:rPr lang="en-US" smtClean="0"/>
              <a:pPr/>
              <a:t>10/5/2015</a:t>
            </a:fld>
            <a:endParaRPr lang="en-US"/>
          </a:p>
        </p:txBody>
      </p:sp>
      <p:sp>
        <p:nvSpPr>
          <p:cNvPr id="4" name="Footer Placeholder 3"/>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5" name="Slide Number Placeholder 4"/>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3148947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1C944-0708-44C6-839C-79B31600A10E}" type="datetime1">
              <a:rPr lang="en-US" smtClean="0"/>
              <a:pPr/>
              <a:t>10/5/2015</a:t>
            </a:fld>
            <a:endParaRPr lang="en-US"/>
          </a:p>
        </p:txBody>
      </p:sp>
      <p:sp>
        <p:nvSpPr>
          <p:cNvPr id="3" name="Footer Placeholder 2"/>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4258397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DDDBCD69-00CA-4272-B4A6-EE93FAF1A8E1}" type="datetime1">
              <a:rPr lang="en-US" smtClean="0"/>
              <a:pPr/>
              <a:t>10/5/2015</a:t>
            </a:fld>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solidFill>
                  <a:srgbClr val="94C600"/>
                </a:solidFill>
              </a:rPr>
              <a:t>IB Biology SFP - Mark Polko</a:t>
            </a:r>
            <a:endParaRPr lang="en-US">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134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0BE38-4B4D-410D-A744-773C45947DD4}" type="datetime1">
              <a:rPr lang="en-US" smtClean="0"/>
              <a:t>10/5/2015</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6EE7F6-FEB7-45E7-94F4-75C4FD9638B4}" type="datetime1">
              <a:rPr lang="en-US" smtClean="0"/>
              <a:pPr/>
              <a:t>10/5/2015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solidFill>
                  <a:srgbClr val="94C600"/>
                </a:solidFill>
              </a:rPr>
              <a:t>IB Biology SFP - Mark Polko</a:t>
            </a:r>
            <a:endParaRPr lang="en-US" dirty="0">
              <a:solidFill>
                <a:srgbClr val="94C600"/>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dirty="0"/>
          </a:p>
        </p:txBody>
      </p:sp>
    </p:spTree>
    <p:extLst>
      <p:ext uri="{BB962C8B-B14F-4D97-AF65-F5344CB8AC3E}">
        <p14:creationId xmlns:p14="http://schemas.microsoft.com/office/powerpoint/2010/main" val="4234652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38376A-6F0E-4BC5-8BC1-14B5429D2E18}" type="datetime1">
              <a:rPr lang="en-US" smtClean="0"/>
              <a:pPr/>
              <a:t>10/5/2015</a:t>
            </a:fld>
            <a:endParaRPr lang="en-US"/>
          </a:p>
        </p:txBody>
      </p:sp>
      <p:sp>
        <p:nvSpPr>
          <p:cNvPr id="5" name="Footer Placeholder 4"/>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16288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80A37E-362F-4A7E-AAB4-F98E6B0E0B41}" type="datetime1">
              <a:rPr lang="en-US" smtClean="0"/>
              <a:pPr/>
              <a:t>10/5/2015</a:t>
            </a:fld>
            <a:endParaRPr lang="en-US"/>
          </a:p>
        </p:txBody>
      </p:sp>
      <p:sp>
        <p:nvSpPr>
          <p:cNvPr id="5" name="Footer Placeholder 4"/>
          <p:cNvSpPr>
            <a:spLocks noGrp="1"/>
          </p:cNvSpPr>
          <p:nvPr>
            <p:ph type="ftr" sz="quarter" idx="11"/>
          </p:nvPr>
        </p:nvSpPr>
        <p:spPr/>
        <p:txBody>
          <a:bodyPr/>
          <a:lstStyle/>
          <a:p>
            <a:r>
              <a:rPr lang="en-US" smtClean="0">
                <a:solidFill>
                  <a:srgbClr val="94C600"/>
                </a:solidFill>
              </a:rPr>
              <a:t>IB Biology SFP - Mark Polko</a:t>
            </a:r>
            <a:endParaRPr lang="en-US">
              <a:solidFill>
                <a:srgbClr val="94C600"/>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extLst>
      <p:ext uri="{BB962C8B-B14F-4D97-AF65-F5344CB8AC3E}">
        <p14:creationId xmlns:p14="http://schemas.microsoft.com/office/powerpoint/2010/main" val="2223779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919B47-4C01-4B26-8E89-E91EED4813E5}" type="datetime1">
              <a:rPr lang="en-US" smtClean="0"/>
              <a:t>10/5/2015</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F7E7DAC-EC36-4F41-83DE-810A83B77FD7}" type="datetime1">
              <a:rPr lang="en-US" smtClean="0"/>
              <a:t>10/5/2015</a:t>
            </a:fld>
            <a:endParaRPr lang="en-US"/>
          </a:p>
        </p:txBody>
      </p:sp>
      <p:sp>
        <p:nvSpPr>
          <p:cNvPr id="6" name="Footer Placeholder 5"/>
          <p:cNvSpPr>
            <a:spLocks noGrp="1"/>
          </p:cNvSpPr>
          <p:nvPr>
            <p:ph type="ftr" sz="quarter" idx="11"/>
          </p:nvPr>
        </p:nvSpPr>
        <p:spPr/>
        <p:txBody>
          <a:bodyPr/>
          <a:lstStyle/>
          <a:p>
            <a:r>
              <a:rPr lang="en-US" smtClean="0"/>
              <a:t>IB Biology SFP - Mark Polko</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9F924C-99C7-4F2D-A9A0-B578BF661AAE}" type="datetime1">
              <a:rPr lang="en-US" smtClean="0"/>
              <a:t>10/5/2015</a:t>
            </a:fld>
            <a:endParaRPr lang="en-US"/>
          </a:p>
        </p:txBody>
      </p:sp>
      <p:sp>
        <p:nvSpPr>
          <p:cNvPr id="8" name="Footer Placeholder 7"/>
          <p:cNvSpPr>
            <a:spLocks noGrp="1"/>
          </p:cNvSpPr>
          <p:nvPr>
            <p:ph type="ftr" sz="quarter" idx="11"/>
          </p:nvPr>
        </p:nvSpPr>
        <p:spPr/>
        <p:txBody>
          <a:bodyPr/>
          <a:lstStyle/>
          <a:p>
            <a:r>
              <a:rPr lang="en-US" smtClean="0"/>
              <a:t>IB Biology SFP - Mark Polko</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CB4BD-ADB9-4B2C-B39B-318F0B9DE57F}" type="datetime1">
              <a:rPr lang="en-US" smtClean="0"/>
              <a:t>10/5/2015</a:t>
            </a:fld>
            <a:endParaRPr lang="en-US"/>
          </a:p>
        </p:txBody>
      </p:sp>
      <p:sp>
        <p:nvSpPr>
          <p:cNvPr id="4" name="Footer Placeholder 3"/>
          <p:cNvSpPr>
            <a:spLocks noGrp="1"/>
          </p:cNvSpPr>
          <p:nvPr>
            <p:ph type="ftr" sz="quarter" idx="11"/>
          </p:nvPr>
        </p:nvSpPr>
        <p:spPr/>
        <p:txBody>
          <a:bodyPr/>
          <a:lstStyle/>
          <a:p>
            <a:r>
              <a:rPr lang="en-US" smtClean="0"/>
              <a:t>IB Biology SFP - Mark Polko</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D795C-9EEA-4606-8B14-A0104688D030}" type="datetime1">
              <a:rPr lang="en-US" smtClean="0"/>
              <a:t>10/5/2015</a:t>
            </a:fld>
            <a:endParaRPr lang="en-US"/>
          </a:p>
        </p:txBody>
      </p:sp>
      <p:sp>
        <p:nvSpPr>
          <p:cNvPr id="3" name="Footer Placeholder 2"/>
          <p:cNvSpPr>
            <a:spLocks noGrp="1"/>
          </p:cNvSpPr>
          <p:nvPr>
            <p:ph type="ftr" sz="quarter" idx="11"/>
          </p:nvPr>
        </p:nvSpPr>
        <p:spPr/>
        <p:txBody>
          <a:bodyPr/>
          <a:lstStyle/>
          <a:p>
            <a:r>
              <a:rPr lang="en-US" smtClean="0"/>
              <a:t>IB Biology SFP - Mark Polko</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8497DE7-CFDF-41B4-996A-28302FD30780}" type="datetime1">
              <a:rPr lang="en-US" smtClean="0"/>
              <a:t>10/5/2015</a:t>
            </a:fld>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201BC-6212-4943-9008-577AAB9359F8}" type="datetime1">
              <a:rPr lang="en-US" smtClean="0"/>
              <a:t>10/5/2015</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6CA59AD-16D5-483D-B90A-33452FA1B5AB}" type="datetime1">
              <a:rPr lang="en-US" smtClean="0"/>
              <a:t>10/5/2015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t>IB Biology SFP - Mark Polko</a:t>
            </a:r>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E2D2B3B-882E-40F3-A32F-6DD516915044}"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647904C7-27A4-4C04-BE2B-1694AE4406B9}" type="datetime1">
              <a:rPr lang="en-US" smtClean="0"/>
              <a:pPr/>
              <a:t>10/5/2015</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solidFill>
                  <a:srgbClr val="94C600"/>
                </a:solidFill>
              </a:rPr>
              <a:t>IB Biology SFP - Mark Polko</a:t>
            </a:r>
            <a:endParaRPr lang="en-US" dirty="0">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E2D2B3B-882E-40F3-A32F-6DD516915044}" type="slidenum">
              <a:rPr lang="en-US" smtClean="0"/>
              <a:pPr/>
              <a:t>‹Nº›</a:t>
            </a:fld>
            <a:endParaRPr lang="en-US" dirty="0"/>
          </a:p>
        </p:txBody>
      </p:sp>
    </p:spTree>
    <p:extLst>
      <p:ext uri="{BB962C8B-B14F-4D97-AF65-F5344CB8AC3E}">
        <p14:creationId xmlns:p14="http://schemas.microsoft.com/office/powerpoint/2010/main" val="3063346558"/>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sfp.com/14-membrane-transport.html" TargetMode="External"/><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hyperlink" Target="https://www.youtube.com/watch?v=U9pvm_4-bH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iencesfp.weebly.com/24-membranes.html" TargetMode="External"/><Relationship Id="rId2" Type="http://schemas.openxmlformats.org/officeDocument/2006/relationships/image" Target="../media/image15.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youtube.com/watch?v=OYoaLzobQmk"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sfp.com/14-membrane-transport.html" TargetMode="External"/><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JnlULOjUhSQ" TargetMode="External"/><Relationship Id="rId2" Type="http://schemas.openxmlformats.org/officeDocument/2006/relationships/hyperlink" Target="https://www.youtube.com/watch?v=aWItglvTiLc" TargetMode="Externa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hyperlink" Target="http://www.youtube.com/watch?v=Rl5EmUQdkuI"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Topic</a:t>
            </a:r>
            <a:r>
              <a:rPr lang="en-GB" dirty="0"/>
              <a:t> </a:t>
            </a:r>
            <a:r>
              <a:rPr lang="en-GB" dirty="0" smtClean="0"/>
              <a:t>1 </a:t>
            </a:r>
            <a:r>
              <a:rPr lang="en-GB" dirty="0" smtClean="0">
                <a:solidFill>
                  <a:schemeClr val="tx1">
                    <a:lumMod val="65000"/>
                    <a:lumOff val="35000"/>
                  </a:schemeClr>
                </a:solidFill>
              </a:rPr>
              <a:t>Cells</a:t>
            </a:r>
            <a:endParaRPr lang="en-GB" dirty="0">
              <a:solidFill>
                <a:schemeClr val="tx1">
                  <a:lumMod val="65000"/>
                  <a:lumOff val="35000"/>
                </a:schemeClr>
              </a:solidFill>
            </a:endParaRPr>
          </a:p>
        </p:txBody>
      </p:sp>
      <p:sp>
        <p:nvSpPr>
          <p:cNvPr id="3" name="Subtitle 2"/>
          <p:cNvSpPr>
            <a:spLocks noGrp="1"/>
          </p:cNvSpPr>
          <p:nvPr>
            <p:ph type="subTitle" idx="1"/>
          </p:nvPr>
        </p:nvSpPr>
        <p:spPr>
          <a:xfrm>
            <a:off x="4716016" y="3933056"/>
            <a:ext cx="3309803" cy="1260629"/>
          </a:xfrm>
        </p:spPr>
        <p:txBody>
          <a:bodyPr>
            <a:noAutofit/>
          </a:bodyPr>
          <a:lstStyle/>
          <a:p>
            <a:pPr algn="ctr"/>
            <a:endParaRPr lang="en-GB" sz="3200" dirty="0" smtClean="0"/>
          </a:p>
          <a:p>
            <a:r>
              <a:rPr lang="en-GB" sz="3200" dirty="0" smtClean="0">
                <a:solidFill>
                  <a:schemeClr val="accent1">
                    <a:lumMod val="50000"/>
                  </a:schemeClr>
                </a:solidFill>
              </a:rPr>
              <a:t>1.4 Membrane transport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 y="0"/>
            <a:ext cx="2876550" cy="9144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dirty="0" smtClean="0"/>
              <a:t>IB Biology SFP - Mark </a:t>
            </a:r>
            <a:r>
              <a:rPr lang="en-US" dirty="0" err="1" smtClean="0"/>
              <a:t>Polko</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506" y="2400246"/>
            <a:ext cx="3655902" cy="38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leavingbio.net/OSMOSIS%20AND%20DIFFUSION_files/image00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83653" y="0"/>
            <a:ext cx="3660756" cy="274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10</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Rectangle 1"/>
          <p:cNvSpPr/>
          <p:nvPr/>
        </p:nvSpPr>
        <p:spPr>
          <a:xfrm>
            <a:off x="179512" y="980728"/>
            <a:ext cx="7992888" cy="646331"/>
          </a:xfrm>
          <a:prstGeom prst="rect">
            <a:avLst/>
          </a:prstGeom>
        </p:spPr>
        <p:txBody>
          <a:bodyPr wrap="square">
            <a:spAutoFit/>
          </a:bodyPr>
          <a:lstStyle/>
          <a:p>
            <a:r>
              <a:rPr lang="en-GB" dirty="0" smtClean="0">
                <a:solidFill>
                  <a:prstClr val="black"/>
                </a:solidFill>
              </a:rPr>
              <a:t>Many </a:t>
            </a:r>
            <a:r>
              <a:rPr lang="en-GB" dirty="0">
                <a:solidFill>
                  <a:prstClr val="black"/>
                </a:solidFill>
              </a:rPr>
              <a:t>of the substances which the cell ‘exports’ </a:t>
            </a:r>
            <a:r>
              <a:rPr lang="en-GB" dirty="0" smtClean="0">
                <a:solidFill>
                  <a:prstClr val="black"/>
                </a:solidFill>
              </a:rPr>
              <a:t>are proteins </a:t>
            </a:r>
            <a:r>
              <a:rPr lang="en-GB" dirty="0">
                <a:solidFill>
                  <a:prstClr val="black"/>
                </a:solidFill>
              </a:rPr>
              <a:t>and hence the following organelles and </a:t>
            </a:r>
            <a:r>
              <a:rPr lang="en-GB" dirty="0" smtClean="0">
                <a:solidFill>
                  <a:prstClr val="black"/>
                </a:solidFill>
              </a:rPr>
              <a:t>processes are </a:t>
            </a:r>
            <a:r>
              <a:rPr lang="en-GB" dirty="0">
                <a:solidFill>
                  <a:prstClr val="black"/>
                </a:solidFill>
              </a:rPr>
              <a:t>involved</a:t>
            </a:r>
            <a:r>
              <a:rPr lang="en-GB" dirty="0" smtClean="0">
                <a:solidFill>
                  <a:prstClr val="black"/>
                </a:solidFill>
              </a:rPr>
              <a:t>:</a:t>
            </a:r>
          </a:p>
        </p:txBody>
      </p:sp>
      <p:sp>
        <p:nvSpPr>
          <p:cNvPr id="3" name="Rectangle 2"/>
          <p:cNvSpPr/>
          <p:nvPr/>
        </p:nvSpPr>
        <p:spPr>
          <a:xfrm>
            <a:off x="401297" y="1476836"/>
            <a:ext cx="5172286" cy="5355312"/>
          </a:xfrm>
          <a:prstGeom prst="rect">
            <a:avLst/>
          </a:prstGeom>
        </p:spPr>
        <p:txBody>
          <a:bodyPr wrap="square">
            <a:spAutoFit/>
          </a:bodyPr>
          <a:lstStyle/>
          <a:p>
            <a:endParaRPr lang="en-GB" dirty="0">
              <a:solidFill>
                <a:prstClr val="black"/>
              </a:solidFill>
            </a:endParaRPr>
          </a:p>
          <a:p>
            <a:pPr marL="342900" indent="-342900">
              <a:buFontTx/>
              <a:buAutoNum type="arabicPeriod"/>
            </a:pPr>
            <a:r>
              <a:rPr lang="en-GB" dirty="0">
                <a:solidFill>
                  <a:prstClr val="black"/>
                </a:solidFill>
              </a:rPr>
              <a:t>The nucleus which contains chromosomes that, in turn contain genes coding for proteins. Messenger RNA (mRNA) is then made by transcription and passes from the nucleus to the cytoplasm.</a:t>
            </a:r>
          </a:p>
          <a:p>
            <a:pPr marL="342900" indent="-342900">
              <a:buFontTx/>
              <a:buAutoNum type="arabicPeriod"/>
            </a:pPr>
            <a:endParaRPr lang="en-GB" dirty="0">
              <a:solidFill>
                <a:prstClr val="black"/>
              </a:solidFill>
            </a:endParaRPr>
          </a:p>
          <a:p>
            <a:pPr marL="342900" indent="-342900">
              <a:buFontTx/>
              <a:buAutoNum type="arabicPeriod"/>
            </a:pPr>
            <a:endParaRPr lang="en-GB" dirty="0">
              <a:solidFill>
                <a:prstClr val="black"/>
              </a:solidFill>
            </a:endParaRPr>
          </a:p>
          <a:p>
            <a:pPr marL="342900" indent="-342900">
              <a:buFontTx/>
              <a:buAutoNum type="arabicPeriod"/>
            </a:pPr>
            <a:r>
              <a:rPr lang="en-GB" dirty="0">
                <a:solidFill>
                  <a:prstClr val="black"/>
                </a:solidFill>
              </a:rPr>
              <a:t>The rough ER which contains the ribosomes which make proteins, intended for export, by translation.</a:t>
            </a:r>
          </a:p>
          <a:p>
            <a:pPr marL="342900" indent="-342900">
              <a:buFontTx/>
              <a:buAutoNum type="arabicPeriod"/>
            </a:pPr>
            <a:endParaRPr lang="en-GB" dirty="0">
              <a:solidFill>
                <a:prstClr val="black"/>
              </a:solidFill>
            </a:endParaRPr>
          </a:p>
          <a:p>
            <a:pPr marL="342900" indent="-342900">
              <a:buFontTx/>
              <a:buAutoNum type="arabicPeriod"/>
            </a:pPr>
            <a:endParaRPr lang="en-GB" dirty="0">
              <a:solidFill>
                <a:prstClr val="black"/>
              </a:solidFill>
            </a:endParaRPr>
          </a:p>
          <a:p>
            <a:pPr marL="342900" indent="-342900">
              <a:buFontTx/>
              <a:buAutoNum type="arabicPeriod"/>
            </a:pPr>
            <a:r>
              <a:rPr lang="en-GB" dirty="0">
                <a:solidFill>
                  <a:prstClr val="black"/>
                </a:solidFill>
              </a:rPr>
              <a:t>The protein then goes into the lumen of the RER, is surrounded by membrane and moves to the Golgi apparatus for processing before it leaves through the cell surface membrane by exocytosis.</a:t>
            </a:r>
          </a:p>
        </p:txBody>
      </p:sp>
      <p:pic>
        <p:nvPicPr>
          <p:cNvPr id="3074" name="Picture 2" descr="http://micro.magnet.fsu.edu/cells/nucleus/images/nucleus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808" y="1552583"/>
            <a:ext cx="2435273" cy="18044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piehonorsbiology.wikispaces.com/file/view/Rough%20ER%20pic%201.jpg/391044836/300x217/Rough%20ER%20pic%201.jpg"/>
          <p:cNvPicPr>
            <a:picLocks noChangeAspect="1" noChangeArrowheads="1"/>
          </p:cNvPicPr>
          <p:nvPr/>
        </p:nvPicPr>
        <p:blipFill rotWithShape="1">
          <a:blip r:embed="rId3">
            <a:extLst>
              <a:ext uri="{28A0092B-C50C-407E-A947-70E740481C1C}">
                <a14:useLocalDpi xmlns:a14="http://schemas.microsoft.com/office/drawing/2010/main" val="0"/>
              </a:ext>
            </a:extLst>
          </a:blip>
          <a:srcRect t="6085"/>
          <a:stretch/>
        </p:blipFill>
        <p:spPr bwMode="auto">
          <a:xfrm>
            <a:off x="6205122" y="3356992"/>
            <a:ext cx="2452959" cy="168938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cartage.org.lb/en/themes/sciences/zoology/animalphysiology/anatomy/animalcellstructure/GolgiApparatus/golgi.jpg"/>
          <p:cNvPicPr>
            <a:picLocks noChangeAspect="1" noChangeArrowheads="1"/>
          </p:cNvPicPr>
          <p:nvPr/>
        </p:nvPicPr>
        <p:blipFill rotWithShape="1">
          <a:blip r:embed="rId4">
            <a:extLst>
              <a:ext uri="{28A0092B-C50C-407E-A947-70E740481C1C}">
                <a14:useLocalDpi xmlns:a14="http://schemas.microsoft.com/office/drawing/2010/main" val="0"/>
              </a:ext>
            </a:extLst>
          </a:blip>
          <a:srcRect t="9988"/>
          <a:stretch/>
        </p:blipFill>
        <p:spPr bwMode="auto">
          <a:xfrm>
            <a:off x="5840926" y="5056538"/>
            <a:ext cx="3181350" cy="1671851"/>
          </a:xfrm>
          <a:prstGeom prst="rect">
            <a:avLst/>
          </a:prstGeom>
          <a:noFill/>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603261" y="0"/>
            <a:ext cx="7948010" cy="984885"/>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299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fade">
                                      <p:cBhvr>
                                        <p:cTn id="34" dur="500"/>
                                        <p:tgtEl>
                                          <p:spTgt spid="307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fade">
                                      <p:cBhvr>
                                        <p:cTn id="45"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11</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12" name="11 Rectángulo"/>
          <p:cNvSpPr/>
          <p:nvPr/>
        </p:nvSpPr>
        <p:spPr>
          <a:xfrm>
            <a:off x="603261" y="0"/>
            <a:ext cx="7948010" cy="984885"/>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53" y="1628800"/>
            <a:ext cx="869768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479850" y="1189574"/>
            <a:ext cx="2194832" cy="584775"/>
          </a:xfrm>
          <a:prstGeom prst="rect">
            <a:avLst/>
          </a:prstGeom>
          <a:noFill/>
        </p:spPr>
        <p:txBody>
          <a:bodyPr wrap="none" rtlCol="0">
            <a:spAutoFit/>
          </a:bodyPr>
          <a:lstStyle/>
          <a:p>
            <a:r>
              <a:rPr lang="en-GB" sz="3200" b="1" dirty="0" smtClean="0"/>
              <a:t>SUMMARY</a:t>
            </a:r>
            <a:endParaRPr lang="en-GB" b="1" dirty="0"/>
          </a:p>
        </p:txBody>
      </p:sp>
    </p:spTree>
    <p:extLst>
      <p:ext uri="{BB962C8B-B14F-4D97-AF65-F5344CB8AC3E}">
        <p14:creationId xmlns:p14="http://schemas.microsoft.com/office/powerpoint/2010/main" val="319144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80">
                                          <p:stCondLst>
                                            <p:cond delay="0"/>
                                          </p:stCondLst>
                                        </p:cTn>
                                        <p:tgtEl>
                                          <p:spTgt spid="8194"/>
                                        </p:tgtEl>
                                      </p:cBhvr>
                                    </p:animEffect>
                                    <p:anim calcmode="lin" valueType="num">
                                      <p:cBhvr>
                                        <p:cTn id="13"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8" dur="26">
                                          <p:stCondLst>
                                            <p:cond delay="650"/>
                                          </p:stCondLst>
                                        </p:cTn>
                                        <p:tgtEl>
                                          <p:spTgt spid="8194"/>
                                        </p:tgtEl>
                                      </p:cBhvr>
                                      <p:to x="100000" y="60000"/>
                                    </p:animScale>
                                    <p:animScale>
                                      <p:cBhvr>
                                        <p:cTn id="19" dur="166" decel="50000">
                                          <p:stCondLst>
                                            <p:cond delay="676"/>
                                          </p:stCondLst>
                                        </p:cTn>
                                        <p:tgtEl>
                                          <p:spTgt spid="8194"/>
                                        </p:tgtEl>
                                      </p:cBhvr>
                                      <p:to x="100000" y="100000"/>
                                    </p:animScale>
                                    <p:animScale>
                                      <p:cBhvr>
                                        <p:cTn id="20" dur="26">
                                          <p:stCondLst>
                                            <p:cond delay="1312"/>
                                          </p:stCondLst>
                                        </p:cTn>
                                        <p:tgtEl>
                                          <p:spTgt spid="8194"/>
                                        </p:tgtEl>
                                      </p:cBhvr>
                                      <p:to x="100000" y="80000"/>
                                    </p:animScale>
                                    <p:animScale>
                                      <p:cBhvr>
                                        <p:cTn id="21" dur="166" decel="50000">
                                          <p:stCondLst>
                                            <p:cond delay="1338"/>
                                          </p:stCondLst>
                                        </p:cTn>
                                        <p:tgtEl>
                                          <p:spTgt spid="8194"/>
                                        </p:tgtEl>
                                      </p:cBhvr>
                                      <p:to x="100000" y="100000"/>
                                    </p:animScale>
                                    <p:animScale>
                                      <p:cBhvr>
                                        <p:cTn id="22" dur="26">
                                          <p:stCondLst>
                                            <p:cond delay="1642"/>
                                          </p:stCondLst>
                                        </p:cTn>
                                        <p:tgtEl>
                                          <p:spTgt spid="8194"/>
                                        </p:tgtEl>
                                      </p:cBhvr>
                                      <p:to x="100000" y="90000"/>
                                    </p:animScale>
                                    <p:animScale>
                                      <p:cBhvr>
                                        <p:cTn id="23" dur="166" decel="50000">
                                          <p:stCondLst>
                                            <p:cond delay="1668"/>
                                          </p:stCondLst>
                                        </p:cTn>
                                        <p:tgtEl>
                                          <p:spTgt spid="8194"/>
                                        </p:tgtEl>
                                      </p:cBhvr>
                                      <p:to x="100000" y="100000"/>
                                    </p:animScale>
                                    <p:animScale>
                                      <p:cBhvr>
                                        <p:cTn id="24" dur="26">
                                          <p:stCondLst>
                                            <p:cond delay="1808"/>
                                          </p:stCondLst>
                                        </p:cTn>
                                        <p:tgtEl>
                                          <p:spTgt spid="8194"/>
                                        </p:tgtEl>
                                      </p:cBhvr>
                                      <p:to x="100000" y="95000"/>
                                    </p:animScale>
                                    <p:animScale>
                                      <p:cBhvr>
                                        <p:cTn id="25" dur="166" decel="50000">
                                          <p:stCondLst>
                                            <p:cond delay="1834"/>
                                          </p:stCondLst>
                                        </p:cTn>
                                        <p:tgtEl>
                                          <p:spTgt spid="8194"/>
                                        </p:tgtEl>
                                      </p:cBhvr>
                                      <p:to x="100000" y="100000"/>
                                    </p:animScale>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2" descr="http://www.yellowtang.org/images/0322.jpg"/>
          <p:cNvPicPr>
            <a:picLocks noChangeAspect="1" noChangeArrowheads="1"/>
          </p:cNvPicPr>
          <p:nvPr/>
        </p:nvPicPr>
        <p:blipFill rotWithShape="1">
          <a:blip r:embed="rId2">
            <a:extLst>
              <a:ext uri="{28A0092B-C50C-407E-A947-70E740481C1C}">
                <a14:useLocalDpi xmlns:a14="http://schemas.microsoft.com/office/drawing/2010/main" val="0"/>
              </a:ext>
            </a:extLst>
          </a:blip>
          <a:srcRect l="5868" t="419" b="54038"/>
          <a:stretch/>
        </p:blipFill>
        <p:spPr bwMode="auto">
          <a:xfrm>
            <a:off x="1467328" y="4043217"/>
            <a:ext cx="6212098" cy="237478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12</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13" name="12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3 CuadroTexto"/>
          <p:cNvSpPr txBox="1"/>
          <p:nvPr/>
        </p:nvSpPr>
        <p:spPr>
          <a:xfrm>
            <a:off x="179512" y="1120816"/>
            <a:ext cx="8784976" cy="2862322"/>
          </a:xfrm>
          <a:prstGeom prst="rect">
            <a:avLst/>
          </a:prstGeom>
          <a:noFill/>
        </p:spPr>
        <p:txBody>
          <a:bodyPr wrap="square" rtlCol="0">
            <a:spAutoFit/>
          </a:bodyPr>
          <a:lstStyle/>
          <a:p>
            <a:r>
              <a:rPr lang="en-GB" dirty="0" smtClean="0"/>
              <a:t>Vesicles are also used to release products created in the cell, useful but also waste products. The vesicle with the products fuses with the cell membrane and the substances are released, the opposite of endocytosis.</a:t>
            </a:r>
          </a:p>
          <a:p>
            <a:endParaRPr lang="en-GB" dirty="0" smtClean="0"/>
          </a:p>
          <a:p>
            <a:r>
              <a:rPr lang="en-GB" dirty="0" smtClean="0"/>
              <a:t>Gland </a:t>
            </a:r>
            <a:r>
              <a:rPr lang="en-GB" dirty="0"/>
              <a:t>cells release digestive enzymes by exocytosis too. The polypeptides of the enzymes are synthesised by the </a:t>
            </a:r>
            <a:r>
              <a:rPr lang="en-GB" dirty="0" err="1"/>
              <a:t>rER</a:t>
            </a:r>
            <a:r>
              <a:rPr lang="en-GB" dirty="0"/>
              <a:t>, processed in the Golgi apparatus and then transported to the cell membrane. </a:t>
            </a:r>
          </a:p>
          <a:p>
            <a:endParaRPr lang="en-GB" dirty="0"/>
          </a:p>
          <a:p>
            <a:r>
              <a:rPr lang="en-GB" dirty="0" smtClean="0"/>
              <a:t>A good example is the exocytosis of water vesicles from a unicellular organism like a paramecium.</a:t>
            </a:r>
            <a:endParaRPr lang="en-GB" dirty="0"/>
          </a:p>
        </p:txBody>
      </p:sp>
      <p:sp>
        <p:nvSpPr>
          <p:cNvPr id="2" name="1 CuadroTexto"/>
          <p:cNvSpPr txBox="1"/>
          <p:nvPr/>
        </p:nvSpPr>
        <p:spPr>
          <a:xfrm>
            <a:off x="7720233" y="1813313"/>
            <a:ext cx="652743" cy="369332"/>
          </a:xfrm>
          <a:prstGeom prst="rect">
            <a:avLst/>
          </a:prstGeom>
          <a:noFill/>
        </p:spPr>
        <p:txBody>
          <a:bodyPr wrap="none" rtlCol="0">
            <a:spAutoFit/>
          </a:bodyPr>
          <a:lstStyle/>
          <a:p>
            <a:r>
              <a:rPr lang="en-GB" dirty="0" smtClean="0">
                <a:hlinkClick r:id="rId3"/>
              </a:rPr>
              <a:t>LINK</a:t>
            </a:r>
            <a:endParaRPr lang="en-GB" dirty="0"/>
          </a:p>
        </p:txBody>
      </p:sp>
      <p:sp>
        <p:nvSpPr>
          <p:cNvPr id="3" name="2 CuadroTexto"/>
          <p:cNvSpPr txBox="1"/>
          <p:nvPr/>
        </p:nvSpPr>
        <p:spPr>
          <a:xfrm>
            <a:off x="7822438" y="2875142"/>
            <a:ext cx="652743" cy="369332"/>
          </a:xfrm>
          <a:prstGeom prst="rect">
            <a:avLst/>
          </a:prstGeom>
          <a:noFill/>
        </p:spPr>
        <p:txBody>
          <a:bodyPr wrap="none" rtlCol="0">
            <a:spAutoFit/>
          </a:bodyPr>
          <a:lstStyle/>
          <a:p>
            <a:r>
              <a:rPr lang="en-GB" dirty="0" smtClean="0">
                <a:hlinkClick r:id="rId4"/>
              </a:rPr>
              <a:t>LINK</a:t>
            </a:r>
            <a:endParaRPr lang="en-GB" dirty="0"/>
          </a:p>
        </p:txBody>
      </p:sp>
    </p:spTree>
    <p:extLst>
      <p:ext uri="{BB962C8B-B14F-4D97-AF65-F5344CB8AC3E}">
        <p14:creationId xmlns:p14="http://schemas.microsoft.com/office/powerpoint/2010/main" val="155231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par>
                          <p:cTn id="18" fill="hold">
                            <p:stCondLst>
                              <p:cond delay="500"/>
                            </p:stCondLst>
                            <p:childTnLst>
                              <p:par>
                                <p:cTn id="19" presetID="26"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uiExpand="1" build="p"/>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13</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TextBox 1"/>
          <p:cNvSpPr txBox="1"/>
          <p:nvPr/>
        </p:nvSpPr>
        <p:spPr>
          <a:xfrm>
            <a:off x="461246" y="1189077"/>
            <a:ext cx="7884005" cy="2585323"/>
          </a:xfrm>
          <a:prstGeom prst="rect">
            <a:avLst/>
          </a:prstGeom>
          <a:noFill/>
        </p:spPr>
        <p:txBody>
          <a:bodyPr wrap="square" rtlCol="0">
            <a:spAutoFit/>
          </a:bodyPr>
          <a:lstStyle/>
          <a:p>
            <a:r>
              <a:rPr lang="en-GB" dirty="0" smtClean="0">
                <a:solidFill>
                  <a:prstClr val="black"/>
                </a:solidFill>
              </a:rPr>
              <a:t>There are two general types of transport through the cell membrane; passive transport and active transport. </a:t>
            </a:r>
            <a:r>
              <a:rPr lang="en-GB" u="sng" dirty="0" smtClean="0">
                <a:solidFill>
                  <a:prstClr val="black"/>
                </a:solidFill>
              </a:rPr>
              <a:t>Passive transport does not require energy and active transport does. </a:t>
            </a:r>
          </a:p>
          <a:p>
            <a:endParaRPr lang="en-GB" u="sng" dirty="0">
              <a:solidFill>
                <a:prstClr val="black"/>
              </a:solidFill>
            </a:endParaRPr>
          </a:p>
          <a:p>
            <a:r>
              <a:rPr lang="en-GB" u="sng" dirty="0" smtClean="0">
                <a:solidFill>
                  <a:prstClr val="black"/>
                </a:solidFill>
              </a:rPr>
              <a:t>Diffusion</a:t>
            </a:r>
            <a:r>
              <a:rPr lang="en-GB" dirty="0" smtClean="0">
                <a:solidFill>
                  <a:prstClr val="black"/>
                </a:solidFill>
              </a:rPr>
              <a:t> and </a:t>
            </a:r>
            <a:r>
              <a:rPr lang="en-GB" u="sng" dirty="0" smtClean="0">
                <a:solidFill>
                  <a:prstClr val="black"/>
                </a:solidFill>
              </a:rPr>
              <a:t>osmosis</a:t>
            </a:r>
            <a:r>
              <a:rPr lang="en-GB" dirty="0" smtClean="0">
                <a:solidFill>
                  <a:prstClr val="black"/>
                </a:solidFill>
              </a:rPr>
              <a:t> are two examples of passive transport.</a:t>
            </a:r>
          </a:p>
          <a:p>
            <a:endParaRPr lang="en-GB" dirty="0">
              <a:solidFill>
                <a:prstClr val="black"/>
              </a:solidFill>
            </a:endParaRPr>
          </a:p>
          <a:p>
            <a:r>
              <a:rPr lang="en-GB" b="1" dirty="0" smtClean="0">
                <a:solidFill>
                  <a:prstClr val="black"/>
                </a:solidFill>
              </a:rPr>
              <a:t>Diffusion</a:t>
            </a:r>
          </a:p>
          <a:p>
            <a:r>
              <a:rPr lang="en-GB" dirty="0" smtClean="0">
                <a:solidFill>
                  <a:prstClr val="black"/>
                </a:solidFill>
              </a:rPr>
              <a:t>In diffusion particles move from a high to a low concentration. </a:t>
            </a:r>
          </a:p>
          <a:p>
            <a:endParaRPr lang="en-GB" dirty="0">
              <a:solidFill>
                <a:prstClr val="black"/>
              </a:solidFill>
            </a:endParaRPr>
          </a:p>
        </p:txBody>
      </p:sp>
      <p:pic>
        <p:nvPicPr>
          <p:cNvPr id="6146" name="Picture 2" descr="http://hyperphysics.phy-astr.gsu.edu/hbase/biology/imgbio/alvexch.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876674"/>
            <a:ext cx="3676650" cy="298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1560" y="5805264"/>
            <a:ext cx="652743" cy="369332"/>
          </a:xfrm>
          <a:prstGeom prst="rect">
            <a:avLst/>
          </a:prstGeom>
          <a:noFill/>
        </p:spPr>
        <p:txBody>
          <a:bodyPr wrap="none" rtlCol="0">
            <a:spAutoFit/>
          </a:bodyPr>
          <a:lstStyle/>
          <a:p>
            <a:r>
              <a:rPr lang="en-GB" dirty="0" smtClean="0">
                <a:solidFill>
                  <a:prstClr val="black"/>
                </a:solidFill>
                <a:hlinkClick r:id="rId3"/>
              </a:rPr>
              <a:t>LINK</a:t>
            </a:r>
            <a:endParaRPr lang="en-GB" dirty="0">
              <a:solidFill>
                <a:prstClr val="black"/>
              </a:solidFill>
            </a:endParaRPr>
          </a:p>
        </p:txBody>
      </p:sp>
      <p:sp>
        <p:nvSpPr>
          <p:cNvPr id="8" name="Rectangle 7"/>
          <p:cNvSpPr/>
          <p:nvPr/>
        </p:nvSpPr>
        <p:spPr>
          <a:xfrm>
            <a:off x="461246" y="3805445"/>
            <a:ext cx="4572000" cy="1477328"/>
          </a:xfrm>
          <a:prstGeom prst="rect">
            <a:avLst/>
          </a:prstGeom>
        </p:spPr>
        <p:txBody>
          <a:bodyPr>
            <a:spAutoFit/>
          </a:bodyPr>
          <a:lstStyle/>
          <a:p>
            <a:r>
              <a:rPr lang="en-GB" b="1" dirty="0">
                <a:solidFill>
                  <a:prstClr val="black"/>
                </a:solidFill>
              </a:rPr>
              <a:t>Osmosis</a:t>
            </a:r>
          </a:p>
          <a:p>
            <a:r>
              <a:rPr lang="en-GB" dirty="0">
                <a:solidFill>
                  <a:prstClr val="black"/>
                </a:solidFill>
              </a:rPr>
              <a:t>Osmosis is the diffusion of water molecules across a partially permeable </a:t>
            </a:r>
            <a:r>
              <a:rPr lang="en-GB" dirty="0" smtClean="0">
                <a:solidFill>
                  <a:prstClr val="black"/>
                </a:solidFill>
              </a:rPr>
              <a:t>membrane, from a high to a low concentration.</a:t>
            </a:r>
            <a:endParaRPr lang="en-GB" dirty="0">
              <a:solidFill>
                <a:prstClr val="black"/>
              </a:solidFill>
            </a:endParaRPr>
          </a:p>
        </p:txBody>
      </p:sp>
      <p:sp>
        <p:nvSpPr>
          <p:cNvPr id="11" name="10 Rectángulo"/>
          <p:cNvSpPr/>
          <p:nvPr/>
        </p:nvSpPr>
        <p:spPr>
          <a:xfrm>
            <a:off x="1969949" y="-72807"/>
            <a:ext cx="5206875" cy="1261884"/>
          </a:xfrm>
          <a:prstGeom prst="rect">
            <a:avLst/>
          </a:prstGeom>
          <a:noFill/>
        </p:spPr>
        <p:txBody>
          <a:bodyPr wrap="none" lIns="91440" tIns="45720" rIns="91440" bIns="45720" anchor="ctr">
            <a:spAutoFit/>
          </a:bodyPr>
          <a:lstStyle/>
          <a:p>
            <a:pPr algn="ct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Simple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diffusion</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Particles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across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simpel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diffusion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osmosis and active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transport</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4581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146"/>
                                        </p:tgtEl>
                                        <p:attrNameLst>
                                          <p:attrName>style.visibility</p:attrName>
                                        </p:attrNameLst>
                                      </p:cBhvr>
                                      <p:to>
                                        <p:strVal val="visible"/>
                                      </p:to>
                                    </p:set>
                                    <p:animEffect transition="in" filter="fade">
                                      <p:cBhvr>
                                        <p:cTn id="26" dur="1000"/>
                                        <p:tgtEl>
                                          <p:spTgt spid="6146"/>
                                        </p:tgtEl>
                                      </p:cBhvr>
                                    </p:animEffect>
                                    <p:anim calcmode="lin" valueType="num">
                                      <p:cBhvr>
                                        <p:cTn id="27" dur="1000" fill="hold"/>
                                        <p:tgtEl>
                                          <p:spTgt spid="6146"/>
                                        </p:tgtEl>
                                        <p:attrNameLst>
                                          <p:attrName>ppt_x</p:attrName>
                                        </p:attrNameLst>
                                      </p:cBhvr>
                                      <p:tavLst>
                                        <p:tav tm="0">
                                          <p:val>
                                            <p:strVal val="#ppt_x"/>
                                          </p:val>
                                        </p:tav>
                                        <p:tav tm="100000">
                                          <p:val>
                                            <p:strVal val="#ppt_x"/>
                                          </p:val>
                                        </p:tav>
                                      </p:tavLst>
                                    </p:anim>
                                    <p:anim calcmode="lin" valueType="num">
                                      <p:cBhvr>
                                        <p:cTn id="28"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1000"/>
                                        <p:tgtEl>
                                          <p:spTgt spid="2">
                                            <p:txEl>
                                              <p:pRg st="5" end="5"/>
                                            </p:txEl>
                                          </p:spTgt>
                                        </p:tgtEl>
                                      </p:cBhvr>
                                    </p:animEffect>
                                    <p:anim calcmode="lin" valueType="num">
                                      <p:cBhvr>
                                        <p:cTn id="4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awbionotes.files.wordpress.com/2012/07/how_facilitated_dif_c_la_784-1i4rm9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259" y="3263629"/>
            <a:ext cx="7056783" cy="350371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14</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TextBox 1"/>
          <p:cNvSpPr txBox="1"/>
          <p:nvPr/>
        </p:nvSpPr>
        <p:spPr>
          <a:xfrm>
            <a:off x="427490" y="1120816"/>
            <a:ext cx="8291773" cy="923330"/>
          </a:xfrm>
          <a:prstGeom prst="rect">
            <a:avLst/>
          </a:prstGeom>
          <a:noFill/>
        </p:spPr>
        <p:txBody>
          <a:bodyPr wrap="square" rtlCol="0">
            <a:spAutoFit/>
          </a:bodyPr>
          <a:lstStyle/>
          <a:p>
            <a:r>
              <a:rPr lang="en-GB" dirty="0" smtClean="0">
                <a:solidFill>
                  <a:prstClr val="black"/>
                </a:solidFill>
              </a:rPr>
              <a:t>Simple diffusion in possible for small non-polar (not charged) molecules. </a:t>
            </a:r>
            <a:r>
              <a:rPr lang="en-GB" u="sng" dirty="0" smtClean="0">
                <a:solidFill>
                  <a:prstClr val="black"/>
                </a:solidFill>
              </a:rPr>
              <a:t>They can diffuse through the membrane without any extra help or energy.</a:t>
            </a:r>
            <a:endParaRPr lang="en-GB" u="sng" dirty="0">
              <a:solidFill>
                <a:prstClr val="black"/>
              </a:solidFill>
            </a:endParaRPr>
          </a:p>
        </p:txBody>
      </p:sp>
      <p:sp>
        <p:nvSpPr>
          <p:cNvPr id="3" name="TextBox 2"/>
          <p:cNvSpPr txBox="1"/>
          <p:nvPr/>
        </p:nvSpPr>
        <p:spPr>
          <a:xfrm>
            <a:off x="395537" y="2063300"/>
            <a:ext cx="8291773" cy="1200329"/>
          </a:xfrm>
          <a:prstGeom prst="rect">
            <a:avLst/>
          </a:prstGeom>
          <a:noFill/>
        </p:spPr>
        <p:txBody>
          <a:bodyPr wrap="square" rtlCol="0">
            <a:spAutoFit/>
          </a:bodyPr>
          <a:lstStyle/>
          <a:p>
            <a:r>
              <a:rPr lang="en-GB" dirty="0" smtClean="0">
                <a:solidFill>
                  <a:prstClr val="black"/>
                </a:solidFill>
              </a:rPr>
              <a:t>For polar molecules, so ions or charged molecules, the crossing is more difficult. For them </a:t>
            </a:r>
            <a:r>
              <a:rPr lang="en-GB" b="1" dirty="0" smtClean="0">
                <a:solidFill>
                  <a:prstClr val="black"/>
                </a:solidFill>
              </a:rPr>
              <a:t>facilitated diffusion </a:t>
            </a:r>
            <a:r>
              <a:rPr lang="en-GB" dirty="0" smtClean="0">
                <a:solidFill>
                  <a:prstClr val="black"/>
                </a:solidFill>
              </a:rPr>
              <a:t>is needed. There are two possibilities for facilitated diffusion, both use proteins in the membrane, </a:t>
            </a:r>
            <a:r>
              <a:rPr lang="en-GB" b="1" dirty="0" smtClean="0">
                <a:solidFill>
                  <a:prstClr val="black"/>
                </a:solidFill>
              </a:rPr>
              <a:t>channel proteins and transport proteins</a:t>
            </a:r>
            <a:r>
              <a:rPr lang="en-GB" dirty="0" smtClean="0">
                <a:solidFill>
                  <a:prstClr val="black"/>
                </a:solidFill>
              </a:rPr>
              <a:t>.</a:t>
            </a:r>
            <a:endParaRPr lang="en-GB" dirty="0">
              <a:solidFill>
                <a:prstClr val="black"/>
              </a:solidFill>
            </a:endParaRPr>
          </a:p>
        </p:txBody>
      </p:sp>
      <p:sp>
        <p:nvSpPr>
          <p:cNvPr id="12" name="11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6939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15</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pic>
        <p:nvPicPr>
          <p:cNvPr id="9" name="Picture 2" descr="http://awbionotes.files.wordpress.com/2012/07/how_facilitated_dif_c_la_784-1i4rm9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31" y="3214618"/>
            <a:ext cx="7056783" cy="3503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958" y="1052736"/>
            <a:ext cx="8322351" cy="1477328"/>
          </a:xfrm>
          <a:prstGeom prst="rect">
            <a:avLst/>
          </a:prstGeom>
          <a:noFill/>
        </p:spPr>
        <p:txBody>
          <a:bodyPr wrap="square" rtlCol="0">
            <a:spAutoFit/>
          </a:bodyPr>
          <a:lstStyle/>
          <a:p>
            <a:r>
              <a:rPr lang="en-GB" dirty="0" smtClean="0">
                <a:solidFill>
                  <a:prstClr val="black"/>
                </a:solidFill>
              </a:rPr>
              <a:t>Transport proteins can help move substances such as glucose into the cell. In that case it has a binding site specific for glucose. When glucose binds the protein changes its structure and the molecule will be carried into the cell. The transport protein will then move back to its original shape. (</a:t>
            </a:r>
            <a:r>
              <a:rPr lang="en-GB" i="1" dirty="0" smtClean="0">
                <a:solidFill>
                  <a:prstClr val="black"/>
                </a:solidFill>
              </a:rPr>
              <a:t>See the website for an animation of this process.)</a:t>
            </a:r>
            <a:endParaRPr lang="en-GB" i="1" dirty="0">
              <a:solidFill>
                <a:prstClr val="black"/>
              </a:solidFill>
            </a:endParaRPr>
          </a:p>
        </p:txBody>
      </p:sp>
      <p:sp>
        <p:nvSpPr>
          <p:cNvPr id="3" name="Oval 2"/>
          <p:cNvSpPr/>
          <p:nvPr/>
        </p:nvSpPr>
        <p:spPr>
          <a:xfrm>
            <a:off x="6516216" y="3214618"/>
            <a:ext cx="648072" cy="8624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 name="Straight Arrow Connector 11"/>
          <p:cNvCxnSpPr/>
          <p:nvPr/>
        </p:nvCxnSpPr>
        <p:spPr>
          <a:xfrm>
            <a:off x="3923928" y="1628800"/>
            <a:ext cx="2592288" cy="15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595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2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1/10/ATP_chemical_structur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8533" y="1628800"/>
            <a:ext cx="3683601" cy="20478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basisoflife.wikispaces.com/file/view/c8x16types-transport.jpg/30540339/c8x16types-transport.jpg"/>
          <p:cNvPicPr>
            <a:picLocks noChangeAspect="1" noChangeArrowheads="1"/>
          </p:cNvPicPr>
          <p:nvPr/>
        </p:nvPicPr>
        <p:blipFill rotWithShape="1">
          <a:blip r:embed="rId3">
            <a:extLst>
              <a:ext uri="{28A0092B-C50C-407E-A947-70E740481C1C}">
                <a14:useLocalDpi xmlns:a14="http://schemas.microsoft.com/office/drawing/2010/main" val="0"/>
              </a:ext>
            </a:extLst>
          </a:blip>
          <a:srcRect b="3133"/>
          <a:stretch/>
        </p:blipFill>
        <p:spPr bwMode="auto">
          <a:xfrm>
            <a:off x="2111390" y="3280395"/>
            <a:ext cx="4888997" cy="33884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16</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TextBox 1"/>
          <p:cNvSpPr txBox="1"/>
          <p:nvPr/>
        </p:nvSpPr>
        <p:spPr>
          <a:xfrm>
            <a:off x="379425" y="1124744"/>
            <a:ext cx="8352928" cy="923330"/>
          </a:xfrm>
          <a:prstGeom prst="rect">
            <a:avLst/>
          </a:prstGeom>
          <a:noFill/>
        </p:spPr>
        <p:txBody>
          <a:bodyPr wrap="square" rtlCol="0">
            <a:spAutoFit/>
          </a:bodyPr>
          <a:lstStyle/>
          <a:p>
            <a:r>
              <a:rPr lang="en-GB" dirty="0" smtClean="0">
                <a:solidFill>
                  <a:prstClr val="black"/>
                </a:solidFill>
              </a:rPr>
              <a:t>Active transport requires energy. It will not take place unless </a:t>
            </a:r>
            <a:r>
              <a:rPr lang="en-GB" b="1" u="sng" dirty="0" smtClean="0">
                <a:solidFill>
                  <a:prstClr val="black"/>
                </a:solidFill>
              </a:rPr>
              <a:t>ATP</a:t>
            </a:r>
            <a:r>
              <a:rPr lang="en-GB" dirty="0" smtClean="0">
                <a:solidFill>
                  <a:prstClr val="black"/>
                </a:solidFill>
              </a:rPr>
              <a:t> is present. (Adenosine you might remember as an DNA base). </a:t>
            </a:r>
          </a:p>
          <a:p>
            <a:endParaRPr lang="en-GB" dirty="0">
              <a:solidFill>
                <a:prstClr val="black"/>
              </a:solidFill>
            </a:endParaRPr>
          </a:p>
        </p:txBody>
      </p:sp>
      <p:sp>
        <p:nvSpPr>
          <p:cNvPr id="3" name="Rectangle 2"/>
          <p:cNvSpPr/>
          <p:nvPr/>
        </p:nvSpPr>
        <p:spPr>
          <a:xfrm>
            <a:off x="410001" y="1931012"/>
            <a:ext cx="4748532" cy="1477328"/>
          </a:xfrm>
          <a:prstGeom prst="rect">
            <a:avLst/>
          </a:prstGeom>
        </p:spPr>
        <p:txBody>
          <a:bodyPr wrap="square">
            <a:spAutoFit/>
          </a:bodyPr>
          <a:lstStyle/>
          <a:p>
            <a:r>
              <a:rPr lang="en-GB" dirty="0">
                <a:solidFill>
                  <a:prstClr val="black"/>
                </a:solidFill>
              </a:rPr>
              <a:t>Particles are moving against the concentration gradient. So from a low to a high concentration. A good example is the sodium potassium pump (Have a look at the website to see an animation)</a:t>
            </a:r>
          </a:p>
        </p:txBody>
      </p:sp>
      <p:sp>
        <p:nvSpPr>
          <p:cNvPr id="11" name="10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2884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ounded Rectangle 10"/>
          <p:cNvSpPr/>
          <p:nvPr/>
        </p:nvSpPr>
        <p:spPr>
          <a:xfrm>
            <a:off x="379424" y="3501008"/>
            <a:ext cx="3400488"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descr="http://www2.cedarcrest.edu/academic/bio/hale/bioT_EID/lectures/botuaxon.jpg"/>
          <p:cNvPicPr>
            <a:picLocks noChangeAspect="1" noChangeArrowheads="1"/>
          </p:cNvPicPr>
          <p:nvPr/>
        </p:nvPicPr>
        <p:blipFill rotWithShape="1">
          <a:blip r:embed="rId3">
            <a:extLst>
              <a:ext uri="{28A0092B-C50C-407E-A947-70E740481C1C}">
                <a14:useLocalDpi xmlns:a14="http://schemas.microsoft.com/office/drawing/2010/main" val="0"/>
              </a:ext>
            </a:extLst>
          </a:blip>
          <a:srcRect b="5838"/>
          <a:stretch/>
        </p:blipFill>
        <p:spPr bwMode="auto">
          <a:xfrm>
            <a:off x="3954897" y="2708920"/>
            <a:ext cx="4695414" cy="376908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17</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TextBox 1"/>
          <p:cNvSpPr txBox="1"/>
          <p:nvPr/>
        </p:nvSpPr>
        <p:spPr>
          <a:xfrm>
            <a:off x="429240" y="1124744"/>
            <a:ext cx="8291774" cy="1754326"/>
          </a:xfrm>
          <a:prstGeom prst="rect">
            <a:avLst/>
          </a:prstGeom>
          <a:noFill/>
        </p:spPr>
        <p:txBody>
          <a:bodyPr wrap="square" rtlCol="0">
            <a:spAutoFit/>
          </a:bodyPr>
          <a:lstStyle/>
          <a:p>
            <a:r>
              <a:rPr lang="en-GB" dirty="0" smtClean="0">
                <a:solidFill>
                  <a:prstClr val="black"/>
                </a:solidFill>
              </a:rPr>
              <a:t>Remember that the process is very similar to facilitated transport but the difference is that energy is needed and the particles can move from low to a high concentration. Like you saw before, the sodium potassium pump is a great example of a transport protein (sometimes called carrier proteins or membrane pumps). The sodium potassium pump is important in the functioning of a nerve cell.</a:t>
            </a:r>
            <a:endParaRPr lang="en-GB" dirty="0">
              <a:solidFill>
                <a:prstClr val="black"/>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438996189"/>
              </p:ext>
            </p:extLst>
          </p:nvPr>
        </p:nvGraphicFramePr>
        <p:xfrm>
          <a:off x="-108520" y="6142332"/>
          <a:ext cx="4230688" cy="685800"/>
        </p:xfrm>
        <a:graphic>
          <a:graphicData uri="http://schemas.openxmlformats.org/presentationml/2006/ole">
            <mc:AlternateContent xmlns:mc="http://schemas.openxmlformats.org/markup-compatibility/2006">
              <mc:Choice xmlns:v="urn:schemas-microsoft-com:vml" Requires="v">
                <p:oleObj spid="_x0000_s4117" name="Objeto empaquetador del shell" showAsIcon="1" r:id="rId4" imgW="4230000" imgH="685800" progId="Package">
                  <p:embed/>
                </p:oleObj>
              </mc:Choice>
              <mc:Fallback>
                <p:oleObj name="Objeto empaquetador del shell" showAsIcon="1" r:id="rId4" imgW="4230000" imgH="685800" progId="Package">
                  <p:embed/>
                  <p:pic>
                    <p:nvPicPr>
                      <p:cNvPr id="0" name=""/>
                      <p:cNvPicPr/>
                      <p:nvPr/>
                    </p:nvPicPr>
                    <p:blipFill>
                      <a:blip r:embed="rId5"/>
                      <a:stretch>
                        <a:fillRect/>
                      </a:stretch>
                    </p:blipFill>
                    <p:spPr>
                      <a:xfrm>
                        <a:off x="-108520" y="6142332"/>
                        <a:ext cx="4230688" cy="685800"/>
                      </a:xfrm>
                      <a:prstGeom prst="rect">
                        <a:avLst/>
                      </a:prstGeom>
                    </p:spPr>
                  </p:pic>
                </p:oleObj>
              </mc:Fallback>
            </mc:AlternateContent>
          </a:graphicData>
        </a:graphic>
      </p:graphicFrame>
      <p:sp>
        <p:nvSpPr>
          <p:cNvPr id="9" name="TextBox 8"/>
          <p:cNvSpPr txBox="1"/>
          <p:nvPr/>
        </p:nvSpPr>
        <p:spPr>
          <a:xfrm>
            <a:off x="451731" y="3789040"/>
            <a:ext cx="3168352" cy="1200329"/>
          </a:xfrm>
          <a:prstGeom prst="rect">
            <a:avLst/>
          </a:prstGeom>
          <a:noFill/>
        </p:spPr>
        <p:txBody>
          <a:bodyPr wrap="square" rtlCol="0">
            <a:spAutoFit/>
          </a:bodyPr>
          <a:lstStyle/>
          <a:p>
            <a:r>
              <a:rPr lang="en-GB" dirty="0" smtClean="0">
                <a:solidFill>
                  <a:prstClr val="black"/>
                </a:solidFill>
              </a:rPr>
              <a:t>The protein pumps are selective so will only react with a certain type of substance.</a:t>
            </a:r>
            <a:endParaRPr lang="en-GB" dirty="0">
              <a:solidFill>
                <a:prstClr val="black"/>
              </a:solidFill>
            </a:endParaRPr>
          </a:p>
        </p:txBody>
      </p:sp>
      <p:sp>
        <p:nvSpPr>
          <p:cNvPr id="12" name="11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30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18</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grpSp>
        <p:nvGrpSpPr>
          <p:cNvPr id="4" name="Group 3"/>
          <p:cNvGrpSpPr/>
          <p:nvPr/>
        </p:nvGrpSpPr>
        <p:grpSpPr>
          <a:xfrm>
            <a:off x="395536" y="198460"/>
            <a:ext cx="8352928" cy="626363"/>
            <a:chOff x="30577" y="4494561"/>
            <a:chExt cx="8352928" cy="626363"/>
          </a:xfrm>
          <a:scene3d>
            <a:camera prst="orthographicFront"/>
            <a:lightRig rig="flat" dir="t"/>
          </a:scene3d>
        </p:grpSpPr>
        <p:sp>
          <p:nvSpPr>
            <p:cNvPr id="6" name="Rounded Rectangle 5"/>
            <p:cNvSpPr/>
            <p:nvPr/>
          </p:nvSpPr>
          <p:spPr>
            <a:xfrm>
              <a:off x="30577" y="4494561"/>
              <a:ext cx="8352928" cy="626363"/>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7" name="Rounded Rectangle 4"/>
            <p:cNvSpPr/>
            <p:nvPr/>
          </p:nvSpPr>
          <p:spPr>
            <a:xfrm>
              <a:off x="30577" y="4515318"/>
              <a:ext cx="8291774" cy="5652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en-GB" sz="2800" dirty="0" smtClean="0">
                  <a:solidFill>
                    <a:prstClr val="black"/>
                  </a:solidFill>
                </a:rPr>
                <a:t>Quick summary</a:t>
              </a:r>
              <a:endParaRPr lang="en-GB" sz="2800" dirty="0">
                <a:solidFill>
                  <a:prstClr val="black"/>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2650869128"/>
              </p:ext>
            </p:extLst>
          </p:nvPr>
        </p:nvGraphicFramePr>
        <p:xfrm>
          <a:off x="1037202" y="980728"/>
          <a:ext cx="7008441" cy="5603122"/>
        </p:xfrm>
        <a:graphic>
          <a:graphicData uri="http://schemas.openxmlformats.org/drawingml/2006/table">
            <a:tbl>
              <a:tblPr firstRow="1" bandRow="1">
                <a:tableStyleId>{5C22544A-7EE6-4342-B048-85BDC9FD1C3A}</a:tableStyleId>
              </a:tblPr>
              <a:tblGrid>
                <a:gridCol w="2336147"/>
                <a:gridCol w="2336147"/>
                <a:gridCol w="2336147"/>
              </a:tblGrid>
              <a:tr h="850594">
                <a:tc>
                  <a:txBody>
                    <a:bodyPr/>
                    <a:lstStyle/>
                    <a:p>
                      <a:r>
                        <a:rPr lang="en-GB" dirty="0" smtClean="0"/>
                        <a:t>Process</a:t>
                      </a:r>
                      <a:endParaRPr lang="en-GB" dirty="0"/>
                    </a:p>
                  </a:txBody>
                  <a:tcPr/>
                </a:tc>
                <a:tc>
                  <a:txBody>
                    <a:bodyPr/>
                    <a:lstStyle/>
                    <a:p>
                      <a:r>
                        <a:rPr lang="en-GB" dirty="0" smtClean="0"/>
                        <a:t>ATP required</a:t>
                      </a:r>
                      <a:endParaRPr lang="en-GB" dirty="0"/>
                    </a:p>
                  </a:txBody>
                  <a:tcPr/>
                </a:tc>
                <a:tc>
                  <a:txBody>
                    <a:bodyPr/>
                    <a:lstStyle/>
                    <a:p>
                      <a:r>
                        <a:rPr lang="en-GB" dirty="0" smtClean="0"/>
                        <a:t>Concentration gradient</a:t>
                      </a:r>
                      <a:endParaRPr lang="en-GB" dirty="0"/>
                    </a:p>
                  </a:txBody>
                  <a:tcPr/>
                </a:tc>
              </a:tr>
              <a:tr h="492805">
                <a:tc>
                  <a:txBody>
                    <a:bodyPr/>
                    <a:lstStyle/>
                    <a:p>
                      <a:r>
                        <a:rPr lang="en-GB" dirty="0" smtClean="0"/>
                        <a:t>Diffusion</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850594">
                <a:tc>
                  <a:txBody>
                    <a:bodyPr/>
                    <a:lstStyle/>
                    <a:p>
                      <a:r>
                        <a:rPr lang="en-GB" dirty="0" smtClean="0"/>
                        <a:t>Facilitated diffusion</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492805">
                <a:tc>
                  <a:txBody>
                    <a:bodyPr/>
                    <a:lstStyle/>
                    <a:p>
                      <a:r>
                        <a:rPr lang="en-GB" dirty="0" smtClean="0"/>
                        <a:t>Osmosis</a:t>
                      </a:r>
                      <a:endParaRPr lang="en-GB" dirty="0"/>
                    </a:p>
                  </a:txBody>
                  <a:tcPr/>
                </a:tc>
                <a:tc>
                  <a:txBody>
                    <a:bodyPr/>
                    <a:lstStyle/>
                    <a:p>
                      <a:r>
                        <a:rPr lang="en-GB" dirty="0" smtClean="0"/>
                        <a:t>No</a:t>
                      </a:r>
                      <a:endParaRPr lang="en-GB" dirty="0"/>
                    </a:p>
                  </a:txBody>
                  <a:tcPr/>
                </a:tc>
                <a:tc>
                  <a:txBody>
                    <a:bodyPr/>
                    <a:lstStyle/>
                    <a:p>
                      <a:r>
                        <a:rPr lang="en-GB" dirty="0" smtClean="0"/>
                        <a:t>Down</a:t>
                      </a:r>
                      <a:endParaRPr lang="en-GB" dirty="0"/>
                    </a:p>
                  </a:txBody>
                  <a:tcPr/>
                </a:tc>
              </a:tr>
              <a:tr h="1215136">
                <a:tc>
                  <a:txBody>
                    <a:bodyPr/>
                    <a:lstStyle/>
                    <a:p>
                      <a:r>
                        <a:rPr lang="en-GB" dirty="0" smtClean="0"/>
                        <a:t>Active transport with carrier proteins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r h="850594">
                <a:tc>
                  <a:txBody>
                    <a:bodyPr/>
                    <a:lstStyle/>
                    <a:p>
                      <a:r>
                        <a:rPr lang="en-GB" dirty="0" smtClean="0"/>
                        <a:t>Endocytosis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r h="850594">
                <a:tc>
                  <a:txBody>
                    <a:bodyPr/>
                    <a:lstStyle/>
                    <a:p>
                      <a:r>
                        <a:rPr lang="en-GB" dirty="0" smtClean="0"/>
                        <a:t>Exocytosis</a:t>
                      </a:r>
                      <a:endParaRPr lang="en-GB" dirty="0"/>
                    </a:p>
                  </a:txBody>
                  <a:tcPr/>
                </a:tc>
                <a:tc>
                  <a:txBody>
                    <a:bodyPr/>
                    <a:lstStyle/>
                    <a:p>
                      <a:r>
                        <a:rPr lang="en-GB" dirty="0" smtClean="0"/>
                        <a:t>Yes</a:t>
                      </a:r>
                      <a:endParaRPr lang="en-GB" dirty="0"/>
                    </a:p>
                  </a:txBody>
                  <a:tcPr/>
                </a:tc>
                <a:tc>
                  <a:txBody>
                    <a:bodyPr/>
                    <a:lstStyle/>
                    <a:p>
                      <a:r>
                        <a:rPr lang="en-GB" dirty="0" smtClean="0"/>
                        <a:t>Against is possible</a:t>
                      </a:r>
                      <a:endParaRPr lang="en-GB" dirty="0"/>
                    </a:p>
                  </a:txBody>
                  <a:tcPr/>
                </a:tc>
              </a:tr>
            </a:tbl>
          </a:graphicData>
        </a:graphic>
      </p:graphicFrame>
      <p:sp>
        <p:nvSpPr>
          <p:cNvPr id="3" name="2 Llamada de flecha a la derecha"/>
          <p:cNvSpPr/>
          <p:nvPr/>
        </p:nvSpPr>
        <p:spPr>
          <a:xfrm>
            <a:off x="107504" y="1772816"/>
            <a:ext cx="864096" cy="3024336"/>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dirty="0" smtClean="0"/>
              <a:t>These 4 go through the membrane</a:t>
            </a:r>
            <a:endParaRPr lang="en-GB" dirty="0"/>
          </a:p>
        </p:txBody>
      </p:sp>
    </p:spTree>
    <p:extLst>
      <p:ext uri="{BB962C8B-B14F-4D97-AF65-F5344CB8AC3E}">
        <p14:creationId xmlns:p14="http://schemas.microsoft.com/office/powerpoint/2010/main" val="34432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19</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9" name="8 Rectángulo"/>
          <p:cNvSpPr/>
          <p:nvPr/>
        </p:nvSpPr>
        <p:spPr>
          <a:xfrm>
            <a:off x="899139" y="0"/>
            <a:ext cx="7348487" cy="1323439"/>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Preventing</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osmosis in </a:t>
            </a:r>
          </a:p>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excersied</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tissues</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organs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1" name="10 CuadroTexto"/>
          <p:cNvSpPr txBox="1"/>
          <p:nvPr/>
        </p:nvSpPr>
        <p:spPr>
          <a:xfrm>
            <a:off x="251520" y="1196752"/>
            <a:ext cx="8712968" cy="3139321"/>
          </a:xfrm>
          <a:prstGeom prst="rect">
            <a:avLst/>
          </a:prstGeom>
          <a:noFill/>
        </p:spPr>
        <p:txBody>
          <a:bodyPr wrap="square" rtlCol="0">
            <a:spAutoFit/>
          </a:bodyPr>
          <a:lstStyle/>
          <a:p>
            <a:r>
              <a:rPr lang="en-GB" dirty="0" smtClean="0"/>
              <a:t>Animal cells can be damaged by osmosis and even explode if too much water is absorbed.</a:t>
            </a:r>
          </a:p>
          <a:p>
            <a:endParaRPr lang="en-GB" dirty="0"/>
          </a:p>
          <a:p>
            <a:r>
              <a:rPr lang="en-GB" dirty="0" smtClean="0"/>
              <a:t>So it is important that tissues are conserved in solutions with the same water content as the cells. The tissue must be bathed in isotonic solutions to maintain the proper water concentration during medical procedures. </a:t>
            </a:r>
          </a:p>
          <a:p>
            <a:endParaRPr lang="en-GB" dirty="0"/>
          </a:p>
          <a:p>
            <a:r>
              <a:rPr lang="en-GB" dirty="0" smtClean="0"/>
              <a:t>Usually tissues are bathed in a sodium chloride (</a:t>
            </a:r>
            <a:r>
              <a:rPr lang="en-GB" dirty="0" err="1" smtClean="0"/>
              <a:t>NaCl</a:t>
            </a:r>
            <a:r>
              <a:rPr lang="en-GB" dirty="0" smtClean="0"/>
              <a:t>) solution with an osmolality of about 300 </a:t>
            </a:r>
            <a:r>
              <a:rPr lang="en-GB" dirty="0" err="1" smtClean="0"/>
              <a:t>mOsm</a:t>
            </a:r>
            <a:r>
              <a:rPr lang="en-GB" dirty="0" smtClean="0"/>
              <a:t> (</a:t>
            </a:r>
            <a:r>
              <a:rPr lang="en-GB" dirty="0" err="1" smtClean="0"/>
              <a:t>milliOsmoles</a:t>
            </a:r>
            <a:r>
              <a:rPr lang="en-GB" dirty="0" smtClean="0"/>
              <a:t>).</a:t>
            </a:r>
          </a:p>
          <a:p>
            <a:endParaRPr lang="en-GB" dirty="0"/>
          </a:p>
          <a:p>
            <a:endParaRPr lang="en-GB" dirty="0"/>
          </a:p>
        </p:txBody>
      </p:sp>
      <p:sp>
        <p:nvSpPr>
          <p:cNvPr id="12" name="11 CuadroTexto"/>
          <p:cNvSpPr txBox="1"/>
          <p:nvPr/>
        </p:nvSpPr>
        <p:spPr>
          <a:xfrm>
            <a:off x="7020272" y="1729013"/>
            <a:ext cx="652743" cy="369332"/>
          </a:xfrm>
          <a:prstGeom prst="rect">
            <a:avLst/>
          </a:prstGeom>
          <a:noFill/>
        </p:spPr>
        <p:txBody>
          <a:bodyPr wrap="none" rtlCol="0">
            <a:spAutoFit/>
          </a:bodyPr>
          <a:lstStyle/>
          <a:p>
            <a:r>
              <a:rPr lang="en-GB" dirty="0" smtClean="0">
                <a:hlinkClick r:id="rId2"/>
              </a:rPr>
              <a:t>LINK</a:t>
            </a:r>
            <a:endParaRPr lang="en-GB" dirty="0"/>
          </a:p>
        </p:txBody>
      </p:sp>
      <p:pic>
        <p:nvPicPr>
          <p:cNvPr id="5122" name="Picture 2" descr="http://www.thestar.com/content/dam/thestar/life/health_wellness/2010/05/07/canadian_transplant_surgeons_skeptical_of_organ_discovery/heart_somah24hoursjpg.jpeg.size.xxlarge.letterbox.jpeg"/>
          <p:cNvPicPr>
            <a:picLocks noChangeAspect="1" noChangeArrowheads="1"/>
          </p:cNvPicPr>
          <p:nvPr/>
        </p:nvPicPr>
        <p:blipFill rotWithShape="1">
          <a:blip r:embed="rId3">
            <a:extLst>
              <a:ext uri="{28A0092B-C50C-407E-A947-70E740481C1C}">
                <a14:useLocalDpi xmlns:a14="http://schemas.microsoft.com/office/drawing/2010/main" val="0"/>
              </a:ext>
            </a:extLst>
          </a:blip>
          <a:srcRect l="9014" t="4896" r="8170" b="6386"/>
          <a:stretch/>
        </p:blipFill>
        <p:spPr bwMode="auto">
          <a:xfrm>
            <a:off x="2831165" y="3933056"/>
            <a:ext cx="3553678" cy="254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fade">
                                      <p:cBhvr>
                                        <p:cTn id="24" dur="500"/>
                                        <p:tgtEl>
                                          <p:spTgt spid="1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animEffect transition="in" filter="fade">
                                      <p:cBhvr>
                                        <p:cTn id="29" dur="500"/>
                                        <p:tgtEl>
                                          <p:spTgt spid="11">
                                            <p:txEl>
                                              <p:pRg st="4" end="4"/>
                                            </p:txEl>
                                          </p:spTgt>
                                        </p:tgtEl>
                                      </p:cBhvr>
                                    </p:animEffect>
                                  </p:childTnLst>
                                </p:cTn>
                              </p:par>
                              <p:par>
                                <p:cTn id="30" presetID="42" presetClass="entr" presetSubtype="0"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Effect transition="in" filter="fade">
                                      <p:cBhvr>
                                        <p:cTn id="32" dur="1000"/>
                                        <p:tgtEl>
                                          <p:spTgt spid="5122"/>
                                        </p:tgtEl>
                                      </p:cBhvr>
                                    </p:animEffect>
                                    <p:anim calcmode="lin" valueType="num">
                                      <p:cBhvr>
                                        <p:cTn id="33" dur="1000" fill="hold"/>
                                        <p:tgtEl>
                                          <p:spTgt spid="5122"/>
                                        </p:tgtEl>
                                        <p:attrNameLst>
                                          <p:attrName>ppt_x</p:attrName>
                                        </p:attrNameLst>
                                      </p:cBhvr>
                                      <p:tavLst>
                                        <p:tav tm="0">
                                          <p:val>
                                            <p:strVal val="#ppt_x"/>
                                          </p:val>
                                        </p:tav>
                                        <p:tav tm="100000">
                                          <p:val>
                                            <p:strVal val="#ppt_x"/>
                                          </p:val>
                                        </p:tav>
                                      </p:tavLst>
                                    </p:anim>
                                    <p:anim calcmode="lin" valueType="num">
                                      <p:cBhvr>
                                        <p:cTn id="3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uiExpand="1"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aphicFrame>
        <p:nvGraphicFramePr>
          <p:cNvPr id="8" name="7 Diagrama"/>
          <p:cNvGraphicFramePr/>
          <p:nvPr>
            <p:extLst>
              <p:ext uri="{D42A27DB-BD31-4B8C-83A1-F6EECF244321}">
                <p14:modId xmlns:p14="http://schemas.microsoft.com/office/powerpoint/2010/main" val="1093343098"/>
              </p:ext>
            </p:extLst>
          </p:nvPr>
        </p:nvGraphicFramePr>
        <p:xfrm>
          <a:off x="539552" y="2775691"/>
          <a:ext cx="8208912"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extLst>
              <p:ext uri="{D42A27DB-BD31-4B8C-83A1-F6EECF244321}">
                <p14:modId xmlns:p14="http://schemas.microsoft.com/office/powerpoint/2010/main" val="683583656"/>
              </p:ext>
            </p:extLst>
          </p:nvPr>
        </p:nvGraphicFramePr>
        <p:xfrm>
          <a:off x="546573" y="838183"/>
          <a:ext cx="8201891" cy="14773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8 CuadroTexto"/>
          <p:cNvSpPr txBox="1"/>
          <p:nvPr/>
        </p:nvSpPr>
        <p:spPr>
          <a:xfrm>
            <a:off x="539552" y="2315511"/>
            <a:ext cx="2927404" cy="523220"/>
          </a:xfrm>
          <a:prstGeom prst="rect">
            <a:avLst/>
          </a:prstGeom>
          <a:noFill/>
        </p:spPr>
        <p:txBody>
          <a:bodyPr wrap="none" rtlCol="0">
            <a:spAutoFit/>
          </a:bodyPr>
          <a:lstStyle/>
          <a:p>
            <a:r>
              <a:rPr lang="es-ES_tradnl" sz="2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Understandings</a:t>
            </a:r>
            <a:r>
              <a:rPr lang="es-ES_tradnl" b="1" dirty="0" smtClean="0"/>
              <a:t>:</a:t>
            </a:r>
            <a:endParaRPr lang="es-ES" b="1" dirty="0"/>
          </a:p>
        </p:txBody>
      </p:sp>
      <p:sp>
        <p:nvSpPr>
          <p:cNvPr id="11" name="10 Rectángulo"/>
          <p:cNvSpPr/>
          <p:nvPr/>
        </p:nvSpPr>
        <p:spPr>
          <a:xfrm>
            <a:off x="533318" y="260647"/>
            <a:ext cx="3666388" cy="584775"/>
          </a:xfrm>
          <a:prstGeom prst="rect">
            <a:avLst/>
          </a:prstGeom>
        </p:spPr>
        <p:txBody>
          <a:bodyPr wrap="none">
            <a:spAutoFit/>
          </a:bodyPr>
          <a:lstStyle/>
          <a:p>
            <a:pPr lvl="0" algn="ct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Nature</a:t>
            </a:r>
            <a:r>
              <a:rPr lang="en-US" sz="2000" b="1" dirty="0"/>
              <a:t> </a:t>
            </a:r>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science</a:t>
            </a:r>
            <a:endParaRPr lang="es-E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551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DB22A7CC-FE14-4C00-9C45-702241204BEC}"/>
                                            </p:graphicEl>
                                          </p:spTgt>
                                        </p:tgtEl>
                                        <p:attrNameLst>
                                          <p:attrName>style.visibility</p:attrName>
                                        </p:attrNameLst>
                                      </p:cBhvr>
                                      <p:to>
                                        <p:strVal val="visible"/>
                                      </p:to>
                                    </p:set>
                                    <p:animEffect transition="in" filter="fade">
                                      <p:cBhvr>
                                        <p:cTn id="12" dur="500"/>
                                        <p:tgtEl>
                                          <p:spTgt spid="7">
                                            <p:graphicEl>
                                              <a:dgm id="{DB22A7CC-FE14-4C00-9C45-702241204BE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D01C3B14-BC08-491A-8FF5-6F9504074CE7}"/>
                                            </p:graphicEl>
                                          </p:spTgt>
                                        </p:tgtEl>
                                        <p:attrNameLst>
                                          <p:attrName>style.visibility</p:attrName>
                                        </p:attrNameLst>
                                      </p:cBhvr>
                                      <p:to>
                                        <p:strVal val="visible"/>
                                      </p:to>
                                    </p:set>
                                    <p:animEffect transition="in" filter="fade">
                                      <p:cBhvr>
                                        <p:cTn id="22" dur="500"/>
                                        <p:tgtEl>
                                          <p:spTgt spid="8">
                                            <p:graphicEl>
                                              <a:dgm id="{D01C3B14-BC08-491A-8FF5-6F9504074CE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A5D0796B-7C63-428A-A558-F860DB126191}"/>
                                            </p:graphicEl>
                                          </p:spTgt>
                                        </p:tgtEl>
                                        <p:attrNameLst>
                                          <p:attrName>style.visibility</p:attrName>
                                        </p:attrNameLst>
                                      </p:cBhvr>
                                      <p:to>
                                        <p:strVal val="visible"/>
                                      </p:to>
                                    </p:set>
                                    <p:animEffect transition="in" filter="fade">
                                      <p:cBhvr>
                                        <p:cTn id="27" dur="500"/>
                                        <p:tgtEl>
                                          <p:spTgt spid="8">
                                            <p:graphicEl>
                                              <a:dgm id="{A5D0796B-7C63-428A-A558-F860DB1261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7" grpId="0">
        <p:bldSub>
          <a:bldDgm bld="lvlOne"/>
        </p:bldSub>
      </p:bldGraphic>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Topic</a:t>
            </a:r>
            <a:r>
              <a:rPr lang="en-GB" dirty="0"/>
              <a:t> </a:t>
            </a:r>
            <a:r>
              <a:rPr lang="en-GB" dirty="0" smtClean="0"/>
              <a:t>1 </a:t>
            </a:r>
            <a:r>
              <a:rPr lang="en-GB" dirty="0" smtClean="0">
                <a:solidFill>
                  <a:schemeClr val="tx1">
                    <a:lumMod val="65000"/>
                    <a:lumOff val="35000"/>
                  </a:schemeClr>
                </a:solidFill>
              </a:rPr>
              <a:t>Cells</a:t>
            </a:r>
            <a:endParaRPr lang="en-GB" dirty="0">
              <a:solidFill>
                <a:schemeClr val="tx1">
                  <a:lumMod val="65000"/>
                  <a:lumOff val="35000"/>
                </a:schemeClr>
              </a:solidFill>
            </a:endParaRPr>
          </a:p>
        </p:txBody>
      </p:sp>
      <p:sp>
        <p:nvSpPr>
          <p:cNvPr id="3" name="Subtitle 2"/>
          <p:cNvSpPr>
            <a:spLocks noGrp="1"/>
          </p:cNvSpPr>
          <p:nvPr>
            <p:ph type="subTitle" idx="1"/>
          </p:nvPr>
        </p:nvSpPr>
        <p:spPr>
          <a:xfrm>
            <a:off x="4716016" y="3933056"/>
            <a:ext cx="3309803" cy="1260629"/>
          </a:xfrm>
        </p:spPr>
        <p:txBody>
          <a:bodyPr>
            <a:noAutofit/>
          </a:bodyPr>
          <a:lstStyle/>
          <a:p>
            <a:pPr algn="ctr"/>
            <a:endParaRPr lang="en-GB" sz="3200" dirty="0" smtClean="0"/>
          </a:p>
          <a:p>
            <a:r>
              <a:rPr lang="en-GB" sz="3200" dirty="0" smtClean="0">
                <a:solidFill>
                  <a:schemeClr val="accent1">
                    <a:lumMod val="50000"/>
                  </a:schemeClr>
                </a:solidFill>
              </a:rPr>
              <a:t>1.4 Membrane transport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 y="0"/>
            <a:ext cx="2876550" cy="9144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dirty="0" smtClean="0"/>
              <a:t>IB Biology SFP - Mark </a:t>
            </a:r>
            <a:r>
              <a:rPr lang="en-US" dirty="0" err="1" smtClean="0"/>
              <a:t>Polko</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506" y="2400246"/>
            <a:ext cx="3655902" cy="384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leavingbio.net/OSMOSIS%20AND%20DIFFUSION_files/image005.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83653" y="0"/>
            <a:ext cx="3660756" cy="2745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82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1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a:t>
            </a:fld>
            <a:endParaRPr lang="en-US">
              <a:solidFill>
                <a:schemeClr val="tx1"/>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t>IB Biology SFP - Mark Polko</a:t>
            </a:r>
            <a:endParaRPr lang="en-US"/>
          </a:p>
        </p:txBody>
      </p:sp>
      <p:graphicFrame>
        <p:nvGraphicFramePr>
          <p:cNvPr id="8" name="7 Diagrama"/>
          <p:cNvGraphicFramePr/>
          <p:nvPr>
            <p:extLst>
              <p:ext uri="{D42A27DB-BD31-4B8C-83A1-F6EECF244321}">
                <p14:modId xmlns:p14="http://schemas.microsoft.com/office/powerpoint/2010/main" val="587585793"/>
              </p:ext>
            </p:extLst>
          </p:nvPr>
        </p:nvGraphicFramePr>
        <p:xfrm>
          <a:off x="432326" y="758803"/>
          <a:ext cx="8172122" cy="4758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8 CuadroTexto"/>
          <p:cNvSpPr txBox="1"/>
          <p:nvPr/>
        </p:nvSpPr>
        <p:spPr>
          <a:xfrm>
            <a:off x="466383" y="235583"/>
            <a:ext cx="4392488" cy="523220"/>
          </a:xfrm>
          <a:prstGeom prst="rect">
            <a:avLst/>
          </a:prstGeom>
          <a:noFill/>
        </p:spPr>
        <p:txBody>
          <a:bodyPr wrap="square" rtlCol="0">
            <a:spAutoFit/>
          </a:bodyPr>
          <a:lstStyle/>
          <a:p>
            <a:r>
              <a:rPr lang="es-ES_tradnl"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Applications</a:t>
            </a:r>
            <a:r>
              <a:rPr lang="es-ES_tradnl"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a:t>
            </a:r>
            <a:r>
              <a:rPr lang="es-ES_tradnl"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skills</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3 Rectángulo"/>
          <p:cNvSpPr/>
          <p:nvPr/>
        </p:nvSpPr>
        <p:spPr>
          <a:xfrm>
            <a:off x="466383" y="5085184"/>
            <a:ext cx="8258823" cy="1384995"/>
          </a:xfrm>
          <a:prstGeom prst="rect">
            <a:avLst/>
          </a:prstGeom>
        </p:spPr>
        <p:txBody>
          <a:bodyPr wrap="square">
            <a:spAutoFit/>
          </a:bodyPr>
          <a:lstStyle/>
          <a:p>
            <a:r>
              <a:rPr lang="en-US" sz="2800" b="1" dirty="0">
                <a:ln w="12700">
                  <a:solidFill>
                    <a:schemeClr val="tx2">
                      <a:satMod val="155000"/>
                    </a:schemeClr>
                  </a:solidFill>
                  <a:prstDash val="solid"/>
                </a:ln>
                <a:effectLst>
                  <a:outerShdw blurRad="41275" dist="20320" dir="1800000" algn="tl" rotWithShape="0">
                    <a:srgbClr val="000000">
                      <a:alpha val="40000"/>
                    </a:srgbClr>
                  </a:outerShdw>
                </a:effectLst>
              </a:rPr>
              <a:t>Essential idea:</a:t>
            </a: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Membranes control the composition of cells by active and passive transport.</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802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graphicEl>
                                              <a:dgm id="{3FE89E08-BC60-4CD5-B85C-91CE0FCE53EB}"/>
                                            </p:graphicEl>
                                          </p:spTgt>
                                        </p:tgtEl>
                                        <p:attrNameLst>
                                          <p:attrName>style.visibility</p:attrName>
                                        </p:attrNameLst>
                                      </p:cBhvr>
                                      <p:to>
                                        <p:strVal val="visible"/>
                                      </p:to>
                                    </p:set>
                                    <p:animEffect transition="in" filter="fade">
                                      <p:cBhvr>
                                        <p:cTn id="12" dur="500"/>
                                        <p:tgtEl>
                                          <p:spTgt spid="8">
                                            <p:graphicEl>
                                              <a:dgm id="{3FE89E08-BC60-4CD5-B85C-91CE0FCE53E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graphicEl>
                                              <a:dgm id="{D2D74520-5577-44FA-B99A-8F23F9D47D02}"/>
                                            </p:graphicEl>
                                          </p:spTgt>
                                        </p:tgtEl>
                                        <p:attrNameLst>
                                          <p:attrName>style.visibility</p:attrName>
                                        </p:attrNameLst>
                                      </p:cBhvr>
                                      <p:to>
                                        <p:strVal val="visible"/>
                                      </p:to>
                                    </p:set>
                                    <p:animEffect transition="in" filter="fade">
                                      <p:cBhvr>
                                        <p:cTn id="17" dur="500"/>
                                        <p:tgtEl>
                                          <p:spTgt spid="8">
                                            <p:graphicEl>
                                              <a:dgm id="{D2D74520-5577-44FA-B99A-8F23F9D47D0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graphicEl>
                                              <a:dgm id="{D9C08628-37C9-4FAB-9305-A6A8785441D5}"/>
                                            </p:graphicEl>
                                          </p:spTgt>
                                        </p:tgtEl>
                                        <p:attrNameLst>
                                          <p:attrName>style.visibility</p:attrName>
                                        </p:attrNameLst>
                                      </p:cBhvr>
                                      <p:to>
                                        <p:strVal val="visible"/>
                                      </p:to>
                                    </p:set>
                                    <p:animEffect transition="in" filter="fade">
                                      <p:cBhvr>
                                        <p:cTn id="22" dur="500"/>
                                        <p:tgtEl>
                                          <p:spTgt spid="8">
                                            <p:graphicEl>
                                              <a:dgm id="{D9C08628-37C9-4FAB-9305-A6A8785441D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9"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http://www.yellowtang.org/images/endocytosis_1_c_la_7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88" y="4365104"/>
            <a:ext cx="7653422" cy="223224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4</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Rectangle 1"/>
          <p:cNvSpPr/>
          <p:nvPr/>
        </p:nvSpPr>
        <p:spPr>
          <a:xfrm>
            <a:off x="476537" y="1052736"/>
            <a:ext cx="7848872" cy="3416320"/>
          </a:xfrm>
          <a:prstGeom prst="rect">
            <a:avLst/>
          </a:prstGeom>
        </p:spPr>
        <p:txBody>
          <a:bodyPr wrap="square">
            <a:spAutoFit/>
          </a:bodyPr>
          <a:lstStyle/>
          <a:p>
            <a:r>
              <a:rPr lang="en-GB" b="1" dirty="0" smtClean="0">
                <a:solidFill>
                  <a:prstClr val="black"/>
                </a:solidFill>
              </a:rPr>
              <a:t>Endocytosis</a:t>
            </a:r>
            <a:endParaRPr lang="en-GB" b="1" dirty="0">
              <a:solidFill>
                <a:prstClr val="black"/>
              </a:solidFill>
            </a:endParaRPr>
          </a:p>
          <a:p>
            <a:r>
              <a:rPr lang="en-GB" dirty="0">
                <a:solidFill>
                  <a:prstClr val="black"/>
                </a:solidFill>
              </a:rPr>
              <a:t>Endocytosis is the process by which the cell takes up </a:t>
            </a:r>
            <a:r>
              <a:rPr lang="en-GB" dirty="0" smtClean="0">
                <a:solidFill>
                  <a:prstClr val="black"/>
                </a:solidFill>
              </a:rPr>
              <a:t>a substance </a:t>
            </a:r>
            <a:r>
              <a:rPr lang="en-GB" dirty="0">
                <a:solidFill>
                  <a:prstClr val="black"/>
                </a:solidFill>
              </a:rPr>
              <a:t>by surrounding it with membrane. This </a:t>
            </a:r>
            <a:r>
              <a:rPr lang="en-GB" dirty="0" smtClean="0">
                <a:solidFill>
                  <a:prstClr val="black"/>
                </a:solidFill>
              </a:rPr>
              <a:t>process requires </a:t>
            </a:r>
            <a:r>
              <a:rPr lang="en-GB" dirty="0">
                <a:solidFill>
                  <a:prstClr val="black"/>
                </a:solidFill>
              </a:rPr>
              <a:t>energy (ATP). Cells use endocytosis to </a:t>
            </a:r>
            <a:r>
              <a:rPr lang="en-GB" b="1" dirty="0">
                <a:solidFill>
                  <a:prstClr val="black"/>
                </a:solidFill>
              </a:rPr>
              <a:t>take </a:t>
            </a:r>
            <a:r>
              <a:rPr lang="en-GB" b="1" dirty="0" smtClean="0">
                <a:solidFill>
                  <a:prstClr val="black"/>
                </a:solidFill>
              </a:rPr>
              <a:t>in substances </a:t>
            </a:r>
            <a:r>
              <a:rPr lang="en-GB" b="1" dirty="0">
                <a:solidFill>
                  <a:prstClr val="black"/>
                </a:solidFill>
              </a:rPr>
              <a:t>that cannot enter the cell in other ways </a:t>
            </a:r>
            <a:r>
              <a:rPr lang="en-GB" dirty="0" smtClean="0">
                <a:solidFill>
                  <a:prstClr val="black"/>
                </a:solidFill>
              </a:rPr>
              <a:t>because they </a:t>
            </a:r>
            <a:r>
              <a:rPr lang="en-GB" dirty="0">
                <a:solidFill>
                  <a:prstClr val="black"/>
                </a:solidFill>
              </a:rPr>
              <a:t>are </a:t>
            </a:r>
            <a:r>
              <a:rPr lang="en-GB" b="1" dirty="0">
                <a:solidFill>
                  <a:prstClr val="black"/>
                </a:solidFill>
              </a:rPr>
              <a:t>highly polar and/or too large</a:t>
            </a:r>
            <a:r>
              <a:rPr lang="en-GB" dirty="0">
                <a:solidFill>
                  <a:prstClr val="black"/>
                </a:solidFill>
              </a:rPr>
              <a:t>. Examples </a:t>
            </a:r>
            <a:r>
              <a:rPr lang="en-GB" dirty="0" smtClean="0">
                <a:solidFill>
                  <a:prstClr val="black"/>
                </a:solidFill>
              </a:rPr>
              <a:t>of endocytosis </a:t>
            </a:r>
            <a:r>
              <a:rPr lang="en-GB" dirty="0">
                <a:solidFill>
                  <a:prstClr val="black"/>
                </a:solidFill>
              </a:rPr>
              <a:t>would be white blood cells taking up bacteria.</a:t>
            </a:r>
          </a:p>
          <a:p>
            <a:endParaRPr lang="en-GB" dirty="0" smtClean="0">
              <a:solidFill>
                <a:prstClr val="black"/>
              </a:solidFill>
            </a:endParaRPr>
          </a:p>
          <a:p>
            <a:r>
              <a:rPr lang="en-GB" dirty="0" smtClean="0">
                <a:solidFill>
                  <a:prstClr val="black"/>
                </a:solidFill>
              </a:rPr>
              <a:t>Two </a:t>
            </a:r>
            <a:r>
              <a:rPr lang="en-GB" dirty="0">
                <a:solidFill>
                  <a:prstClr val="black"/>
                </a:solidFill>
              </a:rPr>
              <a:t>different types of endocytosis are </a:t>
            </a:r>
            <a:r>
              <a:rPr lang="en-GB" dirty="0" smtClean="0">
                <a:solidFill>
                  <a:prstClr val="black"/>
                </a:solidFill>
              </a:rPr>
              <a:t>recognised, </a:t>
            </a:r>
            <a:r>
              <a:rPr lang="en-GB" u="sng" dirty="0" smtClean="0">
                <a:solidFill>
                  <a:prstClr val="black"/>
                </a:solidFill>
              </a:rPr>
              <a:t>pinocytosis</a:t>
            </a:r>
            <a:r>
              <a:rPr lang="en-GB" dirty="0" smtClean="0">
                <a:solidFill>
                  <a:prstClr val="black"/>
                </a:solidFill>
              </a:rPr>
              <a:t> </a:t>
            </a:r>
            <a:r>
              <a:rPr lang="en-GB" dirty="0">
                <a:solidFill>
                  <a:prstClr val="black"/>
                </a:solidFill>
              </a:rPr>
              <a:t>(when the substance is fluid), which </a:t>
            </a:r>
            <a:r>
              <a:rPr lang="en-GB" dirty="0" smtClean="0">
                <a:solidFill>
                  <a:prstClr val="black"/>
                </a:solidFill>
              </a:rPr>
              <a:t>is sometimes </a:t>
            </a:r>
            <a:r>
              <a:rPr lang="en-GB" dirty="0">
                <a:solidFill>
                  <a:prstClr val="black"/>
                </a:solidFill>
              </a:rPr>
              <a:t>called “cell drinking” and </a:t>
            </a:r>
            <a:r>
              <a:rPr lang="en-GB" u="sng" dirty="0">
                <a:solidFill>
                  <a:prstClr val="black"/>
                </a:solidFill>
              </a:rPr>
              <a:t>phagocytosis </a:t>
            </a:r>
            <a:r>
              <a:rPr lang="en-GB" dirty="0">
                <a:solidFill>
                  <a:prstClr val="black"/>
                </a:solidFill>
              </a:rPr>
              <a:t>(</a:t>
            </a:r>
            <a:r>
              <a:rPr lang="en-GB" dirty="0" smtClean="0">
                <a:solidFill>
                  <a:prstClr val="black"/>
                </a:solidFill>
              </a:rPr>
              <a:t>when the </a:t>
            </a:r>
            <a:r>
              <a:rPr lang="en-GB" dirty="0">
                <a:solidFill>
                  <a:prstClr val="black"/>
                </a:solidFill>
              </a:rPr>
              <a:t>substance is solid), which is sometimes called “</a:t>
            </a:r>
            <a:r>
              <a:rPr lang="en-GB" dirty="0" smtClean="0">
                <a:solidFill>
                  <a:prstClr val="black"/>
                </a:solidFill>
              </a:rPr>
              <a:t>cell eating</a:t>
            </a:r>
            <a:r>
              <a:rPr lang="en-GB" dirty="0">
                <a:solidFill>
                  <a:prstClr val="black"/>
                </a:solidFill>
              </a:rPr>
              <a:t>”.</a:t>
            </a:r>
          </a:p>
        </p:txBody>
      </p:sp>
      <p:sp>
        <p:nvSpPr>
          <p:cNvPr id="13" name="12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2 CuadroTexto"/>
          <p:cNvSpPr txBox="1"/>
          <p:nvPr/>
        </p:nvSpPr>
        <p:spPr>
          <a:xfrm>
            <a:off x="7672666" y="2812286"/>
            <a:ext cx="805029" cy="461665"/>
          </a:xfrm>
          <a:prstGeom prst="rect">
            <a:avLst/>
          </a:prstGeom>
          <a:noFill/>
        </p:spPr>
        <p:txBody>
          <a:bodyPr wrap="none" rtlCol="0">
            <a:spAutoFit/>
          </a:bodyPr>
          <a:lstStyle/>
          <a:p>
            <a:r>
              <a:rPr lang="en-GB" sz="2400" dirty="0" smtClean="0">
                <a:hlinkClick r:id="rId3"/>
              </a:rPr>
              <a:t>LINK</a:t>
            </a:r>
            <a:endParaRPr lang="en-GB" sz="2400" dirty="0"/>
          </a:p>
        </p:txBody>
      </p:sp>
    </p:spTree>
    <p:extLst>
      <p:ext uri="{BB962C8B-B14F-4D97-AF65-F5344CB8AC3E}">
        <p14:creationId xmlns:p14="http://schemas.microsoft.com/office/powerpoint/2010/main" val="26633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500"/>
                                  </p:stCondLst>
                                  <p:childTnLst>
                                    <p:set>
                                      <p:cBhvr>
                                        <p:cTn id="29" dur="1" fill="hold">
                                          <p:stCondLst>
                                            <p:cond delay="0"/>
                                          </p:stCondLst>
                                        </p:cTn>
                                        <p:tgtEl>
                                          <p:spTgt spid="6146"/>
                                        </p:tgtEl>
                                        <p:attrNameLst>
                                          <p:attrName>style.visibility</p:attrName>
                                        </p:attrNameLst>
                                      </p:cBhvr>
                                      <p:to>
                                        <p:strVal val="visible"/>
                                      </p:to>
                                    </p:set>
                                    <p:animEffect transition="in" filter="fade">
                                      <p:cBhvr>
                                        <p:cTn id="30" dur="1000"/>
                                        <p:tgtEl>
                                          <p:spTgt spid="614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2" descr="http://www.yellowtang.org/images/0322.jpg"/>
          <p:cNvPicPr>
            <a:picLocks noChangeAspect="1" noChangeArrowheads="1"/>
          </p:cNvPicPr>
          <p:nvPr/>
        </p:nvPicPr>
        <p:blipFill rotWithShape="1">
          <a:blip r:embed="rId2">
            <a:extLst>
              <a:ext uri="{28A0092B-C50C-407E-A947-70E740481C1C}">
                <a14:useLocalDpi xmlns:a14="http://schemas.microsoft.com/office/drawing/2010/main" val="0"/>
              </a:ext>
            </a:extLst>
          </a:blip>
          <a:srcRect l="5868" t="48303" b="3148"/>
          <a:stretch/>
        </p:blipFill>
        <p:spPr bwMode="auto">
          <a:xfrm>
            <a:off x="642937" y="3429140"/>
            <a:ext cx="7818437" cy="318611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5</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13" name="12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3 CuadroTexto"/>
          <p:cNvSpPr txBox="1"/>
          <p:nvPr/>
        </p:nvSpPr>
        <p:spPr>
          <a:xfrm>
            <a:off x="179512" y="1120816"/>
            <a:ext cx="8784976" cy="2308324"/>
          </a:xfrm>
          <a:prstGeom prst="rect">
            <a:avLst/>
          </a:prstGeom>
          <a:noFill/>
        </p:spPr>
        <p:txBody>
          <a:bodyPr wrap="square" rtlCol="0">
            <a:spAutoFit/>
          </a:bodyPr>
          <a:lstStyle/>
          <a:p>
            <a:r>
              <a:rPr lang="en-GB" dirty="0" smtClean="0"/>
              <a:t>A vesicle is a small sac of membrane with a small amount of fluid inside. They are spherical and usually present in eukaryotic cells. They are constructed, moved around and then deconstructed. This is all possible because of the fluidity of the membranes. </a:t>
            </a:r>
          </a:p>
          <a:p>
            <a:endParaRPr lang="en-GB" dirty="0"/>
          </a:p>
          <a:p>
            <a:r>
              <a:rPr lang="en-GB" dirty="0" smtClean="0"/>
              <a:t>Small parts of the membrane are pinched off in the process of endocytosis which will form the membrane of the vesicle. This process is possible because of proteins on the membranes which work with the energy delivered by ATP.</a:t>
            </a:r>
            <a:endParaRPr lang="en-GB" dirty="0"/>
          </a:p>
        </p:txBody>
      </p:sp>
    </p:spTree>
    <p:extLst>
      <p:ext uri="{BB962C8B-B14F-4D97-AF65-F5344CB8AC3E}">
        <p14:creationId xmlns:p14="http://schemas.microsoft.com/office/powerpoint/2010/main" val="24090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6</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13" name="12 Rectángulo"/>
          <p:cNvSpPr/>
          <p:nvPr/>
        </p:nvSpPr>
        <p:spPr>
          <a:xfrm>
            <a:off x="1426522" y="-141068"/>
            <a:ext cx="6293711" cy="1261884"/>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fluidity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of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membranes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allows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enter</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endocytosis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and to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exit</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by</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exocytosis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 name="1 CuadroTexto"/>
          <p:cNvSpPr txBox="1"/>
          <p:nvPr/>
        </p:nvSpPr>
        <p:spPr>
          <a:xfrm>
            <a:off x="683568" y="1147630"/>
            <a:ext cx="4647426" cy="2585323"/>
          </a:xfrm>
          <a:prstGeom prst="rect">
            <a:avLst/>
          </a:prstGeom>
          <a:noFill/>
        </p:spPr>
        <p:txBody>
          <a:bodyPr wrap="none" rtlCol="0">
            <a:spAutoFit/>
          </a:bodyPr>
          <a:lstStyle/>
          <a:p>
            <a:r>
              <a:rPr lang="en-GB" b="1" dirty="0" smtClean="0"/>
              <a:t>Some examples:</a:t>
            </a:r>
            <a:r>
              <a:rPr lang="en-GB" dirty="0" smtClean="0"/>
              <a:t/>
            </a:r>
            <a:br>
              <a:rPr lang="en-GB" dirty="0" smtClean="0"/>
            </a:br>
            <a:endParaRPr lang="en-GB" dirty="0" smtClean="0"/>
          </a:p>
          <a:p>
            <a:r>
              <a:rPr lang="en-GB" dirty="0" smtClean="0">
                <a:hlinkClick r:id="rId2"/>
              </a:rPr>
              <a:t>Amoeba feeding </a:t>
            </a:r>
            <a:r>
              <a:rPr lang="en-GB" dirty="0" smtClean="0"/>
              <a:t> (</a:t>
            </a:r>
            <a:r>
              <a:rPr lang="en-GB" dirty="0" smtClean="0">
                <a:solidFill>
                  <a:srgbClr val="FF0000"/>
                </a:solidFill>
              </a:rPr>
              <a:t>warning</a:t>
            </a:r>
            <a:r>
              <a:rPr lang="en-GB" dirty="0" smtClean="0"/>
              <a:t>, very scary!)</a:t>
            </a:r>
            <a:endParaRPr lang="en-GB" dirty="0"/>
          </a:p>
          <a:p>
            <a:endParaRPr lang="en-GB" dirty="0" smtClean="0"/>
          </a:p>
          <a:p>
            <a:r>
              <a:rPr lang="en-GB" dirty="0" smtClean="0">
                <a:hlinkClick r:id="rId3"/>
              </a:rPr>
              <a:t>White blood </a:t>
            </a:r>
            <a:r>
              <a:rPr lang="en-GB" dirty="0" smtClean="0"/>
              <a:t> cell attacking bacteria</a:t>
            </a:r>
          </a:p>
          <a:p>
            <a:endParaRPr lang="en-GB" dirty="0" smtClean="0"/>
          </a:p>
          <a:p>
            <a:endParaRPr lang="en-GB" dirty="0"/>
          </a:p>
          <a:p>
            <a:endParaRPr lang="en-GB" dirty="0" smtClean="0"/>
          </a:p>
          <a:p>
            <a:endParaRPr lang="en-GB" dirty="0"/>
          </a:p>
        </p:txBody>
      </p:sp>
      <p:pic>
        <p:nvPicPr>
          <p:cNvPr id="7170" name="Picture 2" descr="http://bio1151.nicerweb.com/Locked/media/ch07/07_20Endocytosi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2557864"/>
            <a:ext cx="4376695" cy="393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5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fade">
                                      <p:cBhvr>
                                        <p:cTn id="28" dur="1000"/>
                                        <p:tgtEl>
                                          <p:spTgt spid="7170"/>
                                        </p:tgtEl>
                                      </p:cBhvr>
                                    </p:animEffect>
                                    <p:anim calcmode="lin" valueType="num">
                                      <p:cBhvr>
                                        <p:cTn id="29" dur="1000" fill="hold"/>
                                        <p:tgtEl>
                                          <p:spTgt spid="7170"/>
                                        </p:tgtEl>
                                        <p:attrNameLst>
                                          <p:attrName>ppt_x</p:attrName>
                                        </p:attrNameLst>
                                      </p:cBhvr>
                                      <p:tavLst>
                                        <p:tav tm="0">
                                          <p:val>
                                            <p:strVal val="#ppt_x"/>
                                          </p:val>
                                        </p:tav>
                                        <p:tav tm="100000">
                                          <p:val>
                                            <p:strVal val="#ppt_x"/>
                                          </p:val>
                                        </p:tav>
                                      </p:tavLst>
                                    </p:anim>
                                    <p:anim calcmode="lin" valueType="num">
                                      <p:cBhvr>
                                        <p:cTn id="3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7</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Rectangle 1"/>
          <p:cNvSpPr/>
          <p:nvPr/>
        </p:nvSpPr>
        <p:spPr>
          <a:xfrm>
            <a:off x="507114" y="1120816"/>
            <a:ext cx="6354863" cy="369332"/>
          </a:xfrm>
          <a:prstGeom prst="rect">
            <a:avLst/>
          </a:prstGeom>
        </p:spPr>
        <p:txBody>
          <a:bodyPr wrap="square">
            <a:spAutoFit/>
          </a:bodyPr>
          <a:lstStyle/>
          <a:p>
            <a:r>
              <a:rPr lang="en-GB" dirty="0">
                <a:solidFill>
                  <a:prstClr val="black"/>
                </a:solidFill>
              </a:rPr>
              <a:t>I</a:t>
            </a:r>
            <a:r>
              <a:rPr lang="en-GB" dirty="0" smtClean="0">
                <a:solidFill>
                  <a:prstClr val="black"/>
                </a:solidFill>
              </a:rPr>
              <a:t>ntracellular </a:t>
            </a:r>
            <a:r>
              <a:rPr lang="en-GB" dirty="0">
                <a:solidFill>
                  <a:prstClr val="black"/>
                </a:solidFill>
              </a:rPr>
              <a:t>transport </a:t>
            </a:r>
            <a:r>
              <a:rPr lang="en-GB" dirty="0" smtClean="0">
                <a:solidFill>
                  <a:prstClr val="black"/>
                </a:solidFill>
              </a:rPr>
              <a:t>often involves </a:t>
            </a:r>
            <a:r>
              <a:rPr lang="en-GB" dirty="0">
                <a:solidFill>
                  <a:prstClr val="black"/>
                </a:solidFill>
              </a:rPr>
              <a:t>the use of vesicles.</a:t>
            </a:r>
          </a:p>
        </p:txBody>
      </p:sp>
      <p:sp>
        <p:nvSpPr>
          <p:cNvPr id="3" name="Rectangle 2"/>
          <p:cNvSpPr/>
          <p:nvPr/>
        </p:nvSpPr>
        <p:spPr>
          <a:xfrm>
            <a:off x="507114" y="1628800"/>
            <a:ext cx="8291774" cy="2031325"/>
          </a:xfrm>
          <a:prstGeom prst="rect">
            <a:avLst/>
          </a:prstGeom>
        </p:spPr>
        <p:txBody>
          <a:bodyPr wrap="square">
            <a:spAutoFit/>
          </a:bodyPr>
          <a:lstStyle/>
          <a:p>
            <a:r>
              <a:rPr lang="en-GB" dirty="0">
                <a:solidFill>
                  <a:prstClr val="black"/>
                </a:solidFill>
              </a:rPr>
              <a:t>From the fluid mosaic </a:t>
            </a:r>
            <a:r>
              <a:rPr lang="en-GB" dirty="0" smtClean="0">
                <a:solidFill>
                  <a:prstClr val="black"/>
                </a:solidFill>
              </a:rPr>
              <a:t>model (the phospholipid bilayer), </a:t>
            </a:r>
            <a:r>
              <a:rPr lang="en-GB" dirty="0">
                <a:solidFill>
                  <a:prstClr val="black"/>
                </a:solidFill>
              </a:rPr>
              <a:t>it can be seen that </a:t>
            </a:r>
            <a:r>
              <a:rPr lang="en-GB" dirty="0" smtClean="0">
                <a:solidFill>
                  <a:prstClr val="black"/>
                </a:solidFill>
              </a:rPr>
              <a:t>membranes </a:t>
            </a:r>
            <a:r>
              <a:rPr lang="en-GB" u="sng" dirty="0" smtClean="0">
                <a:solidFill>
                  <a:prstClr val="black"/>
                </a:solidFill>
              </a:rPr>
              <a:t>are </a:t>
            </a:r>
            <a:r>
              <a:rPr lang="en-GB" u="sng" dirty="0">
                <a:solidFill>
                  <a:prstClr val="black"/>
                </a:solidFill>
              </a:rPr>
              <a:t>not static structures</a:t>
            </a:r>
            <a:r>
              <a:rPr lang="en-GB" dirty="0">
                <a:solidFill>
                  <a:prstClr val="black"/>
                </a:solidFill>
              </a:rPr>
              <a:t>. The molecules making up </a:t>
            </a:r>
            <a:r>
              <a:rPr lang="en-GB" dirty="0" smtClean="0">
                <a:solidFill>
                  <a:prstClr val="black"/>
                </a:solidFill>
              </a:rPr>
              <a:t>the membrane </a:t>
            </a:r>
            <a:r>
              <a:rPr lang="en-GB" dirty="0">
                <a:solidFill>
                  <a:prstClr val="black"/>
                </a:solidFill>
              </a:rPr>
              <a:t>can move in the plane of the membrane. </a:t>
            </a:r>
            <a:r>
              <a:rPr lang="en-GB" dirty="0" smtClean="0">
                <a:solidFill>
                  <a:prstClr val="black"/>
                </a:solidFill>
              </a:rPr>
              <a:t>Also this </a:t>
            </a:r>
            <a:r>
              <a:rPr lang="en-GB" dirty="0">
                <a:solidFill>
                  <a:prstClr val="black"/>
                </a:solidFill>
              </a:rPr>
              <a:t>structure has some flexibility so that small </a:t>
            </a:r>
            <a:r>
              <a:rPr lang="en-GB" dirty="0" smtClean="0">
                <a:solidFill>
                  <a:prstClr val="black"/>
                </a:solidFill>
              </a:rPr>
              <a:t>amounts of </a:t>
            </a:r>
            <a:r>
              <a:rPr lang="en-GB" dirty="0">
                <a:solidFill>
                  <a:prstClr val="black"/>
                </a:solidFill>
              </a:rPr>
              <a:t>membrane can be added or removed without </a:t>
            </a:r>
            <a:r>
              <a:rPr lang="en-GB" dirty="0" smtClean="0">
                <a:solidFill>
                  <a:prstClr val="black"/>
                </a:solidFill>
              </a:rPr>
              <a:t>tearing the membrane. This </a:t>
            </a:r>
            <a:r>
              <a:rPr lang="en-GB" dirty="0">
                <a:solidFill>
                  <a:prstClr val="black"/>
                </a:solidFill>
              </a:rPr>
              <a:t>is called </a:t>
            </a:r>
            <a:r>
              <a:rPr lang="en-GB" b="1" dirty="0">
                <a:solidFill>
                  <a:prstClr val="black"/>
                </a:solidFill>
              </a:rPr>
              <a:t>endocytosis and </a:t>
            </a:r>
            <a:r>
              <a:rPr lang="en-GB" b="1" dirty="0" smtClean="0">
                <a:solidFill>
                  <a:prstClr val="black"/>
                </a:solidFill>
              </a:rPr>
              <a:t>exocytosis.</a:t>
            </a:r>
          </a:p>
          <a:p>
            <a:endParaRPr lang="en-GB" dirty="0">
              <a:solidFill>
                <a:prstClr val="black"/>
              </a:solidFill>
            </a:endParaRPr>
          </a:p>
        </p:txBody>
      </p:sp>
      <p:sp>
        <p:nvSpPr>
          <p:cNvPr id="4" name="TextBox 3"/>
          <p:cNvSpPr txBox="1"/>
          <p:nvPr/>
        </p:nvSpPr>
        <p:spPr>
          <a:xfrm>
            <a:off x="4242761" y="6061938"/>
            <a:ext cx="652743" cy="369332"/>
          </a:xfrm>
          <a:prstGeom prst="rect">
            <a:avLst/>
          </a:prstGeom>
          <a:noFill/>
        </p:spPr>
        <p:txBody>
          <a:bodyPr wrap="none" rtlCol="0">
            <a:spAutoFit/>
          </a:bodyPr>
          <a:lstStyle/>
          <a:p>
            <a:r>
              <a:rPr lang="en-GB" dirty="0" smtClean="0">
                <a:solidFill>
                  <a:prstClr val="black"/>
                </a:solidFill>
                <a:hlinkClick r:id="rId4"/>
              </a:rPr>
              <a:t>LINK</a:t>
            </a:r>
            <a:endParaRPr lang="en-GB" dirty="0">
              <a:solidFill>
                <a:prstClr val="black"/>
              </a:solidFill>
            </a:endParaRPr>
          </a:p>
        </p:txBody>
      </p:sp>
      <p:pic>
        <p:nvPicPr>
          <p:cNvPr id="15" name="Fluid Mosaic Model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7028" y="3076585"/>
            <a:ext cx="5011946" cy="3758960"/>
          </a:xfrm>
          <a:prstGeom prst="rect">
            <a:avLst/>
          </a:prstGeom>
        </p:spPr>
      </p:pic>
      <p:sp>
        <p:nvSpPr>
          <p:cNvPr id="12" name="11 Rectángulo"/>
          <p:cNvSpPr/>
          <p:nvPr/>
        </p:nvSpPr>
        <p:spPr>
          <a:xfrm>
            <a:off x="603261" y="138499"/>
            <a:ext cx="7948010" cy="984885"/>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78012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2000"/>
                                        <p:tgtEl>
                                          <p:spTgt spid="15"/>
                                        </p:tgtEl>
                                      </p:cBhvr>
                                    </p:animEffect>
                                    <p:anim calcmode="lin" valueType="num">
                                      <p:cBhvr>
                                        <p:cTn id="22" dur="2000" fill="hold"/>
                                        <p:tgtEl>
                                          <p:spTgt spid="15"/>
                                        </p:tgtEl>
                                        <p:attrNameLst>
                                          <p:attrName>ppt_x</p:attrName>
                                        </p:attrNameLst>
                                      </p:cBhvr>
                                      <p:tavLst>
                                        <p:tav tm="0">
                                          <p:val>
                                            <p:strVal val="#ppt_x"/>
                                          </p:val>
                                        </p:tav>
                                        <p:tav tm="100000">
                                          <p:val>
                                            <p:strVal val="#ppt_x"/>
                                          </p:val>
                                        </p:tav>
                                      </p:tavLst>
                                    </p:anim>
                                    <p:anim calcmode="lin" valueType="num">
                                      <p:cBhvr>
                                        <p:cTn id="23" dur="2000" fill="hold"/>
                                        <p:tgtEl>
                                          <p:spTgt spid="1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1" presetClass="mediacall" presetSubtype="0" fill="hold" nodeType="afterEffect">
                                  <p:stCondLst>
                                    <p:cond delay="500"/>
                                  </p:stCondLst>
                                  <p:childTnLst>
                                    <p:cmd type="call" cmd="playFrom(0.0)">
                                      <p:cBhvr>
                                        <p:cTn id="26" dur="86934" fill="hold"/>
                                        <p:tgtEl>
                                          <p:spTgt spid="15"/>
                                        </p:tgtEl>
                                      </p:cBhvr>
                                    </p:cmd>
                                  </p:childTnLst>
                                </p:cTn>
                              </p:par>
                            </p:childTnLst>
                          </p:cTn>
                        </p:par>
                        <p:par>
                          <p:cTn id="27" fill="hold">
                            <p:stCondLst>
                              <p:cond delay="89434"/>
                            </p:stCondLst>
                            <p:childTnLst>
                              <p:par>
                                <p:cTn id="28" presetID="10"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5"/>
                </p:tgtEl>
              </p:cMediaNode>
            </p:video>
          </p:childTnLst>
        </p:cTn>
      </p:par>
    </p:tnLst>
    <p:bldLst>
      <p:bldP spid="2" grpId="0"/>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8</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Rectangle 1"/>
          <p:cNvSpPr/>
          <p:nvPr/>
        </p:nvSpPr>
        <p:spPr>
          <a:xfrm>
            <a:off x="467544" y="764704"/>
            <a:ext cx="8064896" cy="1477328"/>
          </a:xfrm>
          <a:prstGeom prst="rect">
            <a:avLst/>
          </a:prstGeom>
        </p:spPr>
        <p:txBody>
          <a:bodyPr wrap="square">
            <a:spAutoFit/>
          </a:bodyPr>
          <a:lstStyle/>
          <a:p>
            <a:endParaRPr lang="en-GB" dirty="0">
              <a:solidFill>
                <a:prstClr val="black"/>
              </a:solidFill>
            </a:endParaRPr>
          </a:p>
          <a:p>
            <a:r>
              <a:rPr lang="en-GB" dirty="0" smtClean="0">
                <a:solidFill>
                  <a:prstClr val="black"/>
                </a:solidFill>
              </a:rPr>
              <a:t>Since </a:t>
            </a:r>
            <a:r>
              <a:rPr lang="en-GB" dirty="0">
                <a:solidFill>
                  <a:prstClr val="black"/>
                </a:solidFill>
              </a:rPr>
              <a:t>the structure of the plasma membrane is essentially the same as that of the nuclear envelope, the endoplasmic reticulum (ER) and the Golgi apparatus, it is possible to exchange membrane sections</a:t>
            </a:r>
          </a:p>
          <a:p>
            <a:r>
              <a:rPr lang="en-GB" dirty="0">
                <a:solidFill>
                  <a:prstClr val="black"/>
                </a:solidFill>
              </a:rPr>
              <a:t>between them</a:t>
            </a:r>
            <a:r>
              <a:rPr lang="en-GB" dirty="0" smtClean="0">
                <a:solidFill>
                  <a:prstClr val="black"/>
                </a:solidFill>
              </a:rPr>
              <a:t>. </a:t>
            </a:r>
            <a:endParaRPr lang="en-GB" dirty="0">
              <a:solidFill>
                <a:prstClr val="black"/>
              </a:solidFill>
            </a:endParaRPr>
          </a:p>
        </p:txBody>
      </p:sp>
      <p:pic>
        <p:nvPicPr>
          <p:cNvPr id="9" name="Cell Membrane, Exocitosis   Endocitosis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5736" y="2286000"/>
            <a:ext cx="5268416" cy="3951312"/>
          </a:xfrm>
          <a:prstGeom prst="rect">
            <a:avLst/>
          </a:prstGeom>
        </p:spPr>
      </p:pic>
      <p:sp>
        <p:nvSpPr>
          <p:cNvPr id="11" name="10 Rectángulo"/>
          <p:cNvSpPr/>
          <p:nvPr/>
        </p:nvSpPr>
        <p:spPr>
          <a:xfrm>
            <a:off x="603261" y="138499"/>
            <a:ext cx="7948010" cy="984885"/>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2307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1000"/>
                                  </p:stCondLst>
                                  <p:childTnLst>
                                    <p:cmd type="call" cmd="playFrom(0.0)">
                                      <p:cBhvr>
                                        <p:cTn id="19" dur="75882" fill="hold"/>
                                        <p:tgtEl>
                                          <p:spTgt spid="9"/>
                                        </p:tgtEl>
                                      </p:cBhvr>
                                    </p:cmd>
                                  </p:childTnLst>
                                </p:cTn>
                              </p:par>
                            </p:childTnLst>
                          </p:cTn>
                        </p:par>
                        <p:par>
                          <p:cTn id="20" fill="hold">
                            <p:stCondLst>
                              <p:cond delay="77882"/>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9"/>
                </p:tgtEl>
              </p:cMediaNode>
            </p:video>
          </p:childTnLst>
        </p:cTn>
      </p:par>
    </p:tnLst>
    <p:bldLst>
      <p:bldP spid="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prstClr val="black"/>
                </a:solidFill>
              </a:rPr>
              <a:pPr algn="ctr"/>
              <a:t>9</a:t>
            </a:fld>
            <a:endParaRPr lang="en-US">
              <a:solidFill>
                <a:prstClr val="black"/>
              </a:solidFill>
            </a:endParaRPr>
          </a:p>
        </p:txBody>
      </p:sp>
      <p:sp>
        <p:nvSpPr>
          <p:cNvPr id="10" name="Footer Placeholder 9"/>
          <p:cNvSpPr>
            <a:spLocks noGrp="1"/>
          </p:cNvSpPr>
          <p:nvPr>
            <p:ph type="ftr" sz="quarter" idx="11"/>
          </p:nvPr>
        </p:nvSpPr>
        <p:spPr>
          <a:xfrm>
            <a:off x="2771800" y="6492875"/>
            <a:ext cx="3502152" cy="365125"/>
          </a:xfrm>
        </p:spPr>
        <p:txBody>
          <a:bodyPr/>
          <a:lstStyle/>
          <a:p>
            <a:pPr algn="ctr"/>
            <a:r>
              <a:rPr lang="en-US" smtClean="0">
                <a:solidFill>
                  <a:srgbClr val="94C600"/>
                </a:solidFill>
              </a:rPr>
              <a:t>IB Biology SFP - Mark Polko</a:t>
            </a:r>
            <a:endParaRPr lang="en-US">
              <a:solidFill>
                <a:srgbClr val="94C600"/>
              </a:solidFill>
            </a:endParaRPr>
          </a:p>
        </p:txBody>
      </p:sp>
      <p:sp>
        <p:nvSpPr>
          <p:cNvPr id="2" name="Rectangle 1"/>
          <p:cNvSpPr/>
          <p:nvPr/>
        </p:nvSpPr>
        <p:spPr>
          <a:xfrm>
            <a:off x="179512" y="1120064"/>
            <a:ext cx="8856984" cy="1754326"/>
          </a:xfrm>
          <a:prstGeom prst="rect">
            <a:avLst/>
          </a:prstGeom>
        </p:spPr>
        <p:txBody>
          <a:bodyPr wrap="square">
            <a:spAutoFit/>
          </a:bodyPr>
          <a:lstStyle/>
          <a:p>
            <a:r>
              <a:rPr lang="en-GB" dirty="0">
                <a:solidFill>
                  <a:prstClr val="black"/>
                </a:solidFill>
              </a:rPr>
              <a:t>The RER produces the proteins that are </a:t>
            </a:r>
            <a:r>
              <a:rPr lang="en-GB" dirty="0" smtClean="0">
                <a:solidFill>
                  <a:prstClr val="black"/>
                </a:solidFill>
              </a:rPr>
              <a:t>intended for </a:t>
            </a:r>
            <a:r>
              <a:rPr lang="en-GB" dirty="0">
                <a:solidFill>
                  <a:prstClr val="black"/>
                </a:solidFill>
              </a:rPr>
              <a:t>export and the function of the Golgi </a:t>
            </a:r>
            <a:r>
              <a:rPr lang="en-GB" dirty="0" smtClean="0">
                <a:solidFill>
                  <a:prstClr val="black"/>
                </a:solidFill>
              </a:rPr>
              <a:t>apparatus is </a:t>
            </a:r>
            <a:r>
              <a:rPr lang="en-GB" dirty="0">
                <a:solidFill>
                  <a:prstClr val="black"/>
                </a:solidFill>
              </a:rPr>
              <a:t>to prepare substances for exocytosis. </a:t>
            </a:r>
            <a:endParaRPr lang="en-GB" dirty="0" smtClean="0">
              <a:solidFill>
                <a:prstClr val="black"/>
              </a:solidFill>
            </a:endParaRPr>
          </a:p>
          <a:p>
            <a:endParaRPr lang="en-GB" dirty="0">
              <a:solidFill>
                <a:prstClr val="black"/>
              </a:solidFill>
            </a:endParaRPr>
          </a:p>
          <a:p>
            <a:r>
              <a:rPr lang="en-GB" dirty="0" smtClean="0">
                <a:solidFill>
                  <a:prstClr val="black"/>
                </a:solidFill>
              </a:rPr>
              <a:t>This involves wrapping </a:t>
            </a:r>
            <a:r>
              <a:rPr lang="en-GB" dirty="0">
                <a:solidFill>
                  <a:prstClr val="black"/>
                </a:solidFill>
              </a:rPr>
              <a:t>the substance in a section of membrane from</a:t>
            </a:r>
          </a:p>
          <a:p>
            <a:r>
              <a:rPr lang="en-GB" dirty="0">
                <a:solidFill>
                  <a:prstClr val="black"/>
                </a:solidFill>
              </a:rPr>
              <a:t>the Golgi apparatus. This membrane then joins the </a:t>
            </a:r>
            <a:r>
              <a:rPr lang="en-GB" dirty="0" smtClean="0">
                <a:solidFill>
                  <a:prstClr val="black"/>
                </a:solidFill>
              </a:rPr>
              <a:t>cell surface </a:t>
            </a:r>
            <a:r>
              <a:rPr lang="en-GB" dirty="0">
                <a:solidFill>
                  <a:prstClr val="black"/>
                </a:solidFill>
              </a:rPr>
              <a:t>membrane in the process of </a:t>
            </a:r>
            <a:r>
              <a:rPr lang="en-GB" dirty="0" smtClean="0">
                <a:solidFill>
                  <a:prstClr val="black"/>
                </a:solidFill>
              </a:rPr>
              <a:t>exocytosis. </a:t>
            </a:r>
            <a:endParaRPr lang="en-GB" dirty="0">
              <a:solidFill>
                <a:prstClr val="black"/>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13" y="2515281"/>
            <a:ext cx="8143875"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10 Rectángulo"/>
          <p:cNvSpPr/>
          <p:nvPr/>
        </p:nvSpPr>
        <p:spPr>
          <a:xfrm>
            <a:off x="603261" y="138499"/>
            <a:ext cx="7948010" cy="984885"/>
          </a:xfrm>
          <a:prstGeom prst="rect">
            <a:avLst/>
          </a:prstGeom>
          <a:noFill/>
        </p:spPr>
        <p:txBody>
          <a:bodyPr wrap="none" lIns="91440" tIns="45720" rIns="91440" bIns="45720" anchor="ctr">
            <a:spAutoFit/>
          </a:bodyPr>
          <a:lstStyle/>
          <a:p>
            <a:pPr algn="ct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movement</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 </a:t>
            </a:r>
            <a:r>
              <a:rPr lang="es-ES" sz="4000" b="1" cap="none" spc="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a:t>
            </a:r>
            <a:endParaRPr lang="es-ES"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Vesicles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move</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materials</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within</a:t>
            </a: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s-ES"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cells</a:t>
            </a:r>
            <a:endParaRPr lang="es-E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4530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anim calcmode="lin" valueType="num">
                                      <p:cBhvr>
                                        <p:cTn id="2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MP">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Template MP">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18113</TotalTime>
  <Words>1555</Words>
  <Application>Microsoft Office PowerPoint</Application>
  <PresentationFormat>Presentación en pantalla (4:3)</PresentationFormat>
  <Paragraphs>179</Paragraphs>
  <Slides>20</Slides>
  <Notes>0</Notes>
  <HiddenSlides>0</HiddenSlides>
  <MMClips>2</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20</vt:i4>
      </vt:variant>
    </vt:vector>
  </HeadingPairs>
  <TitlesOfParts>
    <vt:vector size="23" baseType="lpstr">
      <vt:lpstr>Template MP</vt:lpstr>
      <vt:lpstr>1_Template MP</vt:lpstr>
      <vt:lpstr>Objeto empaquetador del shell</vt:lpstr>
      <vt:lpstr>Topic 1 Cells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Topic 1 Cells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Mark Polko</dc:creator>
  <cp:lastModifiedBy>sfpaula.default</cp:lastModifiedBy>
  <cp:revision>172</cp:revision>
  <dcterms:created xsi:type="dcterms:W3CDTF">2013-08-21T17:54:09Z</dcterms:created>
  <dcterms:modified xsi:type="dcterms:W3CDTF">2015-10-05T15:06:48Z</dcterms:modified>
</cp:coreProperties>
</file>